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8" r:id="rId2"/>
    <p:sldId id="266" r:id="rId3"/>
    <p:sldId id="299" r:id="rId4"/>
    <p:sldId id="257" r:id="rId5"/>
    <p:sldId id="259" r:id="rId6"/>
    <p:sldId id="297" r:id="rId7"/>
    <p:sldId id="294" r:id="rId8"/>
    <p:sldId id="295" r:id="rId9"/>
    <p:sldId id="282" r:id="rId10"/>
    <p:sldId id="286" r:id="rId11"/>
    <p:sldId id="288" r:id="rId12"/>
    <p:sldId id="279" r:id="rId13"/>
    <p:sldId id="280" r:id="rId14"/>
    <p:sldId id="281" r:id="rId15"/>
    <p:sldId id="296" r:id="rId16"/>
    <p:sldId id="262" r:id="rId17"/>
    <p:sldId id="271" r:id="rId18"/>
    <p:sldId id="26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C7B506-453B-42B3-9245-2C7A52B3290F}" type="datetimeFigureOut">
              <a:rPr lang="en-IN" smtClean="0"/>
              <a:t>20-12-2024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F46B8D-FEB7-4E68-B57D-5E702226025A}" type="slidenum">
              <a:rPr lang="en-IN" smtClean="0"/>
              <a:t>‹#›</a:t>
            </a:fld>
            <a:endParaRPr lang="en-IN"/>
          </a:p>
        </p:txBody>
      </p:sp>
    </p:spTree>
    <p:extLst>
      <p:ext uri="{BB962C8B-B14F-4D97-AF65-F5344CB8AC3E}">
        <p14:creationId xmlns:p14="http://schemas.microsoft.com/office/powerpoint/2010/main" val="1187651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B003EF-8604-4914-8971-35F5F7BF37A8}" type="slidenum">
              <a:rPr lang="en-IN" smtClean="0"/>
              <a:t>4</a:t>
            </a:fld>
            <a:endParaRPr lang="en-IN"/>
          </a:p>
        </p:txBody>
      </p:sp>
    </p:spTree>
    <p:extLst>
      <p:ext uri="{BB962C8B-B14F-4D97-AF65-F5344CB8AC3E}">
        <p14:creationId xmlns:p14="http://schemas.microsoft.com/office/powerpoint/2010/main" val="2548969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9B003EF-8604-4914-8971-35F5F7BF37A8}" type="slidenum">
              <a:rPr lang="en-IN" smtClean="0"/>
              <a:t>5</a:t>
            </a:fld>
            <a:endParaRPr lang="en-IN"/>
          </a:p>
        </p:txBody>
      </p:sp>
    </p:spTree>
    <p:extLst>
      <p:ext uri="{BB962C8B-B14F-4D97-AF65-F5344CB8AC3E}">
        <p14:creationId xmlns:p14="http://schemas.microsoft.com/office/powerpoint/2010/main" val="102606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83EF9-4229-7FFA-7995-8EFEBF0D87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BD6B370-D394-6280-E9D7-82F7D67D35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3F94F0E-4449-250C-A100-FE26EC5C7A15}"/>
              </a:ext>
            </a:extLst>
          </p:cNvPr>
          <p:cNvSpPr>
            <a:spLocks noGrp="1"/>
          </p:cNvSpPr>
          <p:nvPr>
            <p:ph type="dt" sz="half" idx="10"/>
          </p:nvPr>
        </p:nvSpPr>
        <p:spPr/>
        <p:txBody>
          <a:bodyPr/>
          <a:lstStyle/>
          <a:p>
            <a:fld id="{0C0F4366-707E-4FAF-A5CE-A08A09965D45}" type="datetime1">
              <a:rPr lang="en-US" smtClean="0"/>
              <a:t>12/20/2024</a:t>
            </a:fld>
            <a:endParaRPr lang="en-IN"/>
          </a:p>
        </p:txBody>
      </p:sp>
      <p:sp>
        <p:nvSpPr>
          <p:cNvPr id="5" name="Footer Placeholder 4">
            <a:extLst>
              <a:ext uri="{FF2B5EF4-FFF2-40B4-BE49-F238E27FC236}">
                <a16:creationId xmlns="" xmlns:a16="http://schemas.microsoft.com/office/drawing/2014/main" id="{4C1C9006-DAF6-D3A8-8E56-DC7F5ED09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673A04A-5D26-A685-74AE-03E5AF492393}"/>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1032330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CF4607-F8E1-8592-7A02-9ECF8C5BD9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637A569-EF69-B525-190F-FF292F3E9A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83AC9C9-BEE6-8353-5979-ADC2BC70D4E8}"/>
              </a:ext>
            </a:extLst>
          </p:cNvPr>
          <p:cNvSpPr>
            <a:spLocks noGrp="1"/>
          </p:cNvSpPr>
          <p:nvPr>
            <p:ph type="dt" sz="half" idx="10"/>
          </p:nvPr>
        </p:nvSpPr>
        <p:spPr/>
        <p:txBody>
          <a:bodyPr/>
          <a:lstStyle/>
          <a:p>
            <a:fld id="{4AF0FA30-7D40-4225-898E-5AABBBE91DD4}" type="datetime1">
              <a:rPr lang="en-US" smtClean="0"/>
              <a:t>12/20/2024</a:t>
            </a:fld>
            <a:endParaRPr lang="en-IN"/>
          </a:p>
        </p:txBody>
      </p:sp>
      <p:sp>
        <p:nvSpPr>
          <p:cNvPr id="5" name="Footer Placeholder 4">
            <a:extLst>
              <a:ext uri="{FF2B5EF4-FFF2-40B4-BE49-F238E27FC236}">
                <a16:creationId xmlns="" xmlns:a16="http://schemas.microsoft.com/office/drawing/2014/main" id="{E320B8E3-8032-3F95-1E37-E9C409CFCF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4E17158-3DC9-DD5A-0DFF-51D5E5A5B2C9}"/>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3057875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0661F2C-D1FD-E094-3E1C-6866FA3A3D3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81005CF-63DD-CA4C-71FF-D0586CB6D1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2F8D3DD-496B-C855-BB60-A7172C2C70E0}"/>
              </a:ext>
            </a:extLst>
          </p:cNvPr>
          <p:cNvSpPr>
            <a:spLocks noGrp="1"/>
          </p:cNvSpPr>
          <p:nvPr>
            <p:ph type="dt" sz="half" idx="10"/>
          </p:nvPr>
        </p:nvSpPr>
        <p:spPr/>
        <p:txBody>
          <a:bodyPr/>
          <a:lstStyle/>
          <a:p>
            <a:fld id="{5098FFCB-908B-42B6-A354-57082F2DB7F6}" type="datetime1">
              <a:rPr lang="en-US" smtClean="0"/>
              <a:t>12/20/2024</a:t>
            </a:fld>
            <a:endParaRPr lang="en-IN"/>
          </a:p>
        </p:txBody>
      </p:sp>
      <p:sp>
        <p:nvSpPr>
          <p:cNvPr id="5" name="Footer Placeholder 4">
            <a:extLst>
              <a:ext uri="{FF2B5EF4-FFF2-40B4-BE49-F238E27FC236}">
                <a16:creationId xmlns="" xmlns:a16="http://schemas.microsoft.com/office/drawing/2014/main" id="{0845BFE3-9BA9-4140-2B2D-110F8BB7A9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726BCE6-A7D1-111C-0963-652CF898A864}"/>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62626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C404FA3-EFE3-6B8E-C9F0-2A129BEEB3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8738BEC-5545-9E1C-2886-1CAB2CA064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2A7F3E8-EF1C-7DD0-D8A1-698070436678}"/>
              </a:ext>
            </a:extLst>
          </p:cNvPr>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a:extLst>
              <a:ext uri="{FF2B5EF4-FFF2-40B4-BE49-F238E27FC236}">
                <a16:creationId xmlns="" xmlns:a16="http://schemas.microsoft.com/office/drawing/2014/main" id="{6DED48FA-37EF-45D9-5BF3-7715B85004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5EA4CAF-0060-83CF-DE58-F42F80C1608E}"/>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12632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78ABDEC-C266-AA67-59C8-1EA744372F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D371BE3E-04AC-2318-0531-4C470046B9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19668BC3-1C3E-7CA6-570B-A09AE5F69B15}"/>
              </a:ext>
            </a:extLst>
          </p:cNvPr>
          <p:cNvSpPr>
            <a:spLocks noGrp="1"/>
          </p:cNvSpPr>
          <p:nvPr>
            <p:ph type="dt" sz="half" idx="10"/>
          </p:nvPr>
        </p:nvSpPr>
        <p:spPr/>
        <p:txBody>
          <a:bodyPr/>
          <a:lstStyle/>
          <a:p>
            <a:fld id="{B7C0D6DB-2F4F-4164-81F6-E71B853DB73A}" type="datetime1">
              <a:rPr lang="en-US" smtClean="0"/>
              <a:t>12/20/2024</a:t>
            </a:fld>
            <a:endParaRPr lang="en-IN"/>
          </a:p>
        </p:txBody>
      </p:sp>
      <p:sp>
        <p:nvSpPr>
          <p:cNvPr id="5" name="Footer Placeholder 4">
            <a:extLst>
              <a:ext uri="{FF2B5EF4-FFF2-40B4-BE49-F238E27FC236}">
                <a16:creationId xmlns="" xmlns:a16="http://schemas.microsoft.com/office/drawing/2014/main" id="{4E9DA2FB-D2DB-2154-AEBC-C0470C4D77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2C50848-8412-D6C3-2ED3-2ED99E37095C}"/>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4075143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6B7786A-750B-57C8-7371-148579DB59C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EA5B1BF-BBEE-97F5-30F1-C261EC4E46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51D9DFC-DBEB-65D6-30E0-5B7975CEA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368FB93D-DCF7-78DD-7761-C26856E88616}"/>
              </a:ext>
            </a:extLst>
          </p:cNvPr>
          <p:cNvSpPr>
            <a:spLocks noGrp="1"/>
          </p:cNvSpPr>
          <p:nvPr>
            <p:ph type="dt" sz="half" idx="10"/>
          </p:nvPr>
        </p:nvSpPr>
        <p:spPr/>
        <p:txBody>
          <a:bodyPr/>
          <a:lstStyle/>
          <a:p>
            <a:fld id="{2F088F11-37E1-4FEC-8A19-570FDB2A46C8}" type="datetime1">
              <a:rPr lang="en-US" smtClean="0"/>
              <a:t>12/20/2024</a:t>
            </a:fld>
            <a:endParaRPr lang="en-IN"/>
          </a:p>
        </p:txBody>
      </p:sp>
      <p:sp>
        <p:nvSpPr>
          <p:cNvPr id="6" name="Footer Placeholder 5">
            <a:extLst>
              <a:ext uri="{FF2B5EF4-FFF2-40B4-BE49-F238E27FC236}">
                <a16:creationId xmlns="" xmlns:a16="http://schemas.microsoft.com/office/drawing/2014/main" id="{08BE7C86-3929-BC0C-A09C-B7945AB98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14F5B225-3601-3F5F-19B1-518B82BBC794}"/>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2453555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EE1E07-4CF6-FAD3-AA7B-225D4242958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EE717DB-47D1-B2A2-54AE-CB737E18E9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049C91BC-D8B5-7139-9077-19ADEC8BB0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40B86613-E530-C4F3-1929-76D33DF5D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9ED78CA-DB17-4005-1374-59DF38B3A5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5554A60B-F0DE-2D82-126B-CB8C62904F71}"/>
              </a:ext>
            </a:extLst>
          </p:cNvPr>
          <p:cNvSpPr>
            <a:spLocks noGrp="1"/>
          </p:cNvSpPr>
          <p:nvPr>
            <p:ph type="dt" sz="half" idx="10"/>
          </p:nvPr>
        </p:nvSpPr>
        <p:spPr/>
        <p:txBody>
          <a:bodyPr/>
          <a:lstStyle/>
          <a:p>
            <a:fld id="{FD5884B3-BA1D-4F04-8CC4-2ABBB8173FB6}" type="datetime1">
              <a:rPr lang="en-US" smtClean="0"/>
              <a:t>12/20/2024</a:t>
            </a:fld>
            <a:endParaRPr lang="en-IN"/>
          </a:p>
        </p:txBody>
      </p:sp>
      <p:sp>
        <p:nvSpPr>
          <p:cNvPr id="8" name="Footer Placeholder 7">
            <a:extLst>
              <a:ext uri="{FF2B5EF4-FFF2-40B4-BE49-F238E27FC236}">
                <a16:creationId xmlns="" xmlns:a16="http://schemas.microsoft.com/office/drawing/2014/main" id="{31CB0B80-2A35-5600-8E8F-6D5CD6877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A9D044E-F15C-2832-622D-CCD8C53E393E}"/>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2810538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F6E0E9-93B3-CE3E-D8C0-B090C5D7C1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1A2F795D-18EF-9480-B005-F71B7BEB8CCE}"/>
              </a:ext>
            </a:extLst>
          </p:cNvPr>
          <p:cNvSpPr>
            <a:spLocks noGrp="1"/>
          </p:cNvSpPr>
          <p:nvPr>
            <p:ph type="dt" sz="half" idx="10"/>
          </p:nvPr>
        </p:nvSpPr>
        <p:spPr/>
        <p:txBody>
          <a:bodyPr/>
          <a:lstStyle/>
          <a:p>
            <a:fld id="{5BE77207-4E6A-4973-BA2C-B90D4B5F24EF}" type="datetime1">
              <a:rPr lang="en-US" smtClean="0"/>
              <a:t>12/20/2024</a:t>
            </a:fld>
            <a:endParaRPr lang="en-IN"/>
          </a:p>
        </p:txBody>
      </p:sp>
      <p:sp>
        <p:nvSpPr>
          <p:cNvPr id="4" name="Footer Placeholder 3">
            <a:extLst>
              <a:ext uri="{FF2B5EF4-FFF2-40B4-BE49-F238E27FC236}">
                <a16:creationId xmlns="" xmlns:a16="http://schemas.microsoft.com/office/drawing/2014/main" id="{DED1585C-0D11-5C5E-5CA5-86B9D6416F6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DE95FA62-DB27-EC85-CCB2-46C0B7411F88}"/>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1118380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E7ADB784-4BB8-04E5-3123-BBC74B23871A}"/>
              </a:ext>
            </a:extLst>
          </p:cNvPr>
          <p:cNvSpPr>
            <a:spLocks noGrp="1"/>
          </p:cNvSpPr>
          <p:nvPr>
            <p:ph type="dt" sz="half" idx="10"/>
          </p:nvPr>
        </p:nvSpPr>
        <p:spPr/>
        <p:txBody>
          <a:bodyPr/>
          <a:lstStyle/>
          <a:p>
            <a:fld id="{45DE7C4A-4C65-4D73-9C10-855B3810FC3D}" type="datetime1">
              <a:rPr lang="en-US" smtClean="0"/>
              <a:t>12/20/2024</a:t>
            </a:fld>
            <a:endParaRPr lang="en-IN"/>
          </a:p>
        </p:txBody>
      </p:sp>
      <p:sp>
        <p:nvSpPr>
          <p:cNvPr id="3" name="Footer Placeholder 2">
            <a:extLst>
              <a:ext uri="{FF2B5EF4-FFF2-40B4-BE49-F238E27FC236}">
                <a16:creationId xmlns="" xmlns:a16="http://schemas.microsoft.com/office/drawing/2014/main" id="{A34143FF-8B82-E445-A517-FA912293D6E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5DDF59A-A459-F30F-2A6A-39115DBA4FC0}"/>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83777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556763-4179-F0B2-9DA3-1283319B47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10D0356-4D28-B1C1-9AC0-AA55A343F4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F0D5FD5C-4867-A31B-7E55-EE682CF2E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D811252C-DA52-8663-BF2D-0BAE904F430F}"/>
              </a:ext>
            </a:extLst>
          </p:cNvPr>
          <p:cNvSpPr>
            <a:spLocks noGrp="1"/>
          </p:cNvSpPr>
          <p:nvPr>
            <p:ph type="dt" sz="half" idx="10"/>
          </p:nvPr>
        </p:nvSpPr>
        <p:spPr/>
        <p:txBody>
          <a:bodyPr/>
          <a:lstStyle/>
          <a:p>
            <a:fld id="{F62F82BD-637F-44DB-B9AA-E1210BF67CF8}" type="datetime1">
              <a:rPr lang="en-US" smtClean="0"/>
              <a:t>12/20/2024</a:t>
            </a:fld>
            <a:endParaRPr lang="en-IN"/>
          </a:p>
        </p:txBody>
      </p:sp>
      <p:sp>
        <p:nvSpPr>
          <p:cNvPr id="6" name="Footer Placeholder 5">
            <a:extLst>
              <a:ext uri="{FF2B5EF4-FFF2-40B4-BE49-F238E27FC236}">
                <a16:creationId xmlns="" xmlns:a16="http://schemas.microsoft.com/office/drawing/2014/main" id="{79A7F908-B9CF-1ECB-DF78-98F4FFF6D4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71EB9EF5-B24C-8F05-8EF2-3F51CF84688E}"/>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826516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27EDDC-55BE-3DA4-B0BF-F2D0B37716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DCDAA8B-4ED5-9A9E-5C21-1147887ED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4F999493-838D-E5ED-C705-AA7C6D98E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442BCDD-4551-0AF8-1A7E-F2F7BD711C83}"/>
              </a:ext>
            </a:extLst>
          </p:cNvPr>
          <p:cNvSpPr>
            <a:spLocks noGrp="1"/>
          </p:cNvSpPr>
          <p:nvPr>
            <p:ph type="dt" sz="half" idx="10"/>
          </p:nvPr>
        </p:nvSpPr>
        <p:spPr/>
        <p:txBody>
          <a:bodyPr/>
          <a:lstStyle/>
          <a:p>
            <a:fld id="{63F65195-017A-4459-8EAB-00F794A4C8DB}" type="datetime1">
              <a:rPr lang="en-US" smtClean="0"/>
              <a:t>12/20/2024</a:t>
            </a:fld>
            <a:endParaRPr lang="en-IN"/>
          </a:p>
        </p:txBody>
      </p:sp>
      <p:sp>
        <p:nvSpPr>
          <p:cNvPr id="6" name="Footer Placeholder 5">
            <a:extLst>
              <a:ext uri="{FF2B5EF4-FFF2-40B4-BE49-F238E27FC236}">
                <a16:creationId xmlns="" xmlns:a16="http://schemas.microsoft.com/office/drawing/2014/main" id="{ACC077FB-8C90-91D9-672A-ADF50C794B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E4D0573-0176-0463-FEF1-8D5CD8869989}"/>
              </a:ext>
            </a:extLst>
          </p:cNvPr>
          <p:cNvSpPr>
            <a:spLocks noGrp="1"/>
          </p:cNvSpPr>
          <p:nvPr>
            <p:ph type="sldNum" sz="quarter" idx="12"/>
          </p:nvPr>
        </p:nvSpPr>
        <p:spPr/>
        <p:txBody>
          <a:bodyPr/>
          <a:lstStyle/>
          <a:p>
            <a:fld id="{016F6524-8F51-4E40-A526-A3166C91AA5B}" type="slidenum">
              <a:rPr lang="en-IN" smtClean="0"/>
              <a:t>‹#›</a:t>
            </a:fld>
            <a:endParaRPr lang="en-IN"/>
          </a:p>
        </p:txBody>
      </p:sp>
    </p:spTree>
    <p:extLst>
      <p:ext uri="{BB962C8B-B14F-4D97-AF65-F5344CB8AC3E}">
        <p14:creationId xmlns:p14="http://schemas.microsoft.com/office/powerpoint/2010/main" val="2003058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92DACC1-C900-C0A9-B9FF-79967C06F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228ABBE9-0797-E6DC-CCEA-09600AEC96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FB19787-CDB5-B027-5327-24B0FFC6D0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4CB237-29B7-475D-8063-81A28193A3D7}" type="datetime1">
              <a:rPr lang="en-US" smtClean="0"/>
              <a:t>12/20/2024</a:t>
            </a:fld>
            <a:endParaRPr lang="en-IN"/>
          </a:p>
        </p:txBody>
      </p:sp>
      <p:sp>
        <p:nvSpPr>
          <p:cNvPr id="5" name="Footer Placeholder 4">
            <a:extLst>
              <a:ext uri="{FF2B5EF4-FFF2-40B4-BE49-F238E27FC236}">
                <a16:creationId xmlns="" xmlns:a16="http://schemas.microsoft.com/office/drawing/2014/main" id="{7A5EE2D5-9E79-5E71-A8C2-F5B7D71E87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2980F0EE-D66B-9AED-2E25-6D7CCE8207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6F6524-8F51-4E40-A526-A3166C91AA5B}" type="slidenum">
              <a:rPr lang="en-IN" smtClean="0"/>
              <a:t>‹#›</a:t>
            </a:fld>
            <a:endParaRPr lang="en-IN"/>
          </a:p>
        </p:txBody>
      </p:sp>
    </p:spTree>
    <p:extLst>
      <p:ext uri="{BB962C8B-B14F-4D97-AF65-F5344CB8AC3E}">
        <p14:creationId xmlns:p14="http://schemas.microsoft.com/office/powerpoint/2010/main" val="3925072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1585780"/>
            <a:ext cx="10515600" cy="1656080"/>
          </a:xfrm>
        </p:spPr>
        <p:txBody>
          <a:bodyPr>
            <a:normAutofit/>
          </a:bodyPr>
          <a:lstStyle/>
          <a:p>
            <a:pPr algn="ctr" fontAlgn="base"/>
            <a:r>
              <a:rPr lang="en-US" sz="3200" b="1" dirty="0">
                <a:latin typeface="Times New Roman" panose="02020603050405020304" pitchFamily="18" charset="0"/>
                <a:cs typeface="Times New Roman" panose="02020603050405020304" pitchFamily="18" charset="0"/>
              </a:rPr>
              <a:t>9th International Conference on Micro-Electronics, Electromagnetics and Telecommunications(ICMEET - 2024)</a:t>
            </a:r>
            <a:endParaRPr lang="en-IN" sz="32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dirty="0"/>
          </a:p>
        </p:txBody>
      </p:sp>
      <p:sp>
        <p:nvSpPr>
          <p:cNvPr id="6" name="Slide Number Placeholder 5"/>
          <p:cNvSpPr>
            <a:spLocks noGrp="1"/>
          </p:cNvSpPr>
          <p:nvPr>
            <p:ph type="sldNum" sz="quarter" idx="12"/>
          </p:nvPr>
        </p:nvSpPr>
        <p:spPr/>
        <p:txBody>
          <a:bodyPr/>
          <a:lstStyle/>
          <a:p>
            <a:fld id="{016F6524-8F51-4E40-A526-A3166C91AA5B}" type="slidenum">
              <a:rPr lang="en-IN" smtClean="0"/>
              <a:t>1</a:t>
            </a:fld>
            <a:endParaRPr lang="en-IN"/>
          </a:p>
        </p:txBody>
      </p:sp>
      <p:sp>
        <p:nvSpPr>
          <p:cNvPr id="10" name="Title 1"/>
          <p:cNvSpPr txBox="1">
            <a:spLocks/>
          </p:cNvSpPr>
          <p:nvPr/>
        </p:nvSpPr>
        <p:spPr>
          <a:xfrm>
            <a:off x="838198" y="3063240"/>
            <a:ext cx="10515600" cy="12395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base"/>
            <a:r>
              <a:rPr lang="en-US" sz="2800" dirty="0">
                <a:latin typeface="Times New Roman" panose="02020603050405020304" pitchFamily="18" charset="0"/>
                <a:cs typeface="Times New Roman" panose="02020603050405020304" pitchFamily="18" charset="0"/>
              </a:rPr>
              <a:t>PNEUMONIA DETECTION IN CHEST X-RAYS USING FEATURE-LEVEL ENSEMBLE LEARNING</a:t>
            </a:r>
            <a:endParaRPr lang="en-IN" sz="2800" dirty="0">
              <a:latin typeface="Times New Roman" panose="02020603050405020304" pitchFamily="18" charset="0"/>
              <a:cs typeface="Times New Roman" panose="02020603050405020304" pitchFamily="18" charset="0"/>
            </a:endParaRPr>
          </a:p>
        </p:txBody>
      </p:sp>
      <p:sp>
        <p:nvSpPr>
          <p:cNvPr id="9" name="Rectangle 1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itchFamily="34" charset="0"/>
                <a:cs typeface="Arial" pitchFamily="34" charset="0"/>
              </a:rPr>
              <a:t/>
            </a:r>
            <a:br>
              <a:rPr kumimoji="0" lang="en-US" altLang="en-US" sz="1800" b="0" i="0" u="none" strike="noStrike" cap="none" normalizeH="0" baseline="0" smtClean="0">
                <a:ln>
                  <a:noFill/>
                </a:ln>
                <a:solidFill>
                  <a:schemeClr val="tx1"/>
                </a:solidFill>
                <a:effectLst/>
                <a:latin typeface="Arial" pitchFamily="34" charset="0"/>
                <a:cs typeface="Arial" pitchFamily="34" charset="0"/>
              </a:rPr>
            </a:br>
            <a:endParaRPr kumimoji="0" lang="en-US" altLang="en-US" sz="1800" b="0" i="0" u="none" strike="noStrike" cap="none" normalizeH="0" baseline="0" smtClean="0">
              <a:ln>
                <a:noFill/>
              </a:ln>
              <a:solidFill>
                <a:schemeClr val="tx1"/>
              </a:solidFill>
              <a:effectLst/>
              <a:latin typeface="Arial" pitchFamily="34" charset="0"/>
              <a:cs typeface="Arial" pitchFamily="34" charset="0"/>
            </a:endParaRPr>
          </a:p>
        </p:txBody>
      </p:sp>
      <p:pic>
        <p:nvPicPr>
          <p:cNvPr id="1056" name="Picture 3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05" y="182082"/>
            <a:ext cx="12096190" cy="137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Subtitle 2"/>
          <p:cNvSpPr txBox="1">
            <a:spLocks/>
          </p:cNvSpPr>
          <p:nvPr/>
        </p:nvSpPr>
        <p:spPr>
          <a:xfrm>
            <a:off x="2019299" y="4981455"/>
            <a:ext cx="8153401" cy="11854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IN" sz="200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P.Hruthik</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krishna</a:t>
            </a:r>
            <a:r>
              <a:rPr lang="en-IN" sz="2000" dirty="0">
                <a:latin typeface="Times New Roman" panose="02020603050405020304" pitchFamily="18" charset="0"/>
                <a:cs typeface="Times New Roman" panose="02020603050405020304" pitchFamily="18" charset="0"/>
              </a:rPr>
              <a:t> 1 , </a:t>
            </a:r>
            <a:r>
              <a:rPr lang="en-IN" sz="2000" dirty="0" err="1">
                <a:latin typeface="Times New Roman" panose="02020603050405020304" pitchFamily="18" charset="0"/>
                <a:cs typeface="Times New Roman" panose="02020603050405020304" pitchFamily="18" charset="0"/>
              </a:rPr>
              <a:t>K.Pranathi</a:t>
            </a:r>
            <a:r>
              <a:rPr lang="en-IN" sz="2000" dirty="0">
                <a:latin typeface="Times New Roman" panose="02020603050405020304" pitchFamily="18" charset="0"/>
                <a:cs typeface="Times New Roman" panose="02020603050405020304" pitchFamily="18" charset="0"/>
              </a:rPr>
              <a:t> 2 ,K.Ganesh3 , K.Surya4 </a:t>
            </a:r>
            <a:endParaRPr lang="en-US" sz="2000" dirty="0" smtClean="0">
              <a:latin typeface="Times New Roman" panose="02020603050405020304" pitchFamily="18" charset="0"/>
              <a:cs typeface="Times New Roman" panose="02020603050405020304" pitchFamily="18" charset="0"/>
            </a:endParaRPr>
          </a:p>
        </p:txBody>
      </p:sp>
      <p:sp>
        <p:nvSpPr>
          <p:cNvPr id="3" name="TextBox 2"/>
          <p:cNvSpPr txBox="1"/>
          <p:nvPr/>
        </p:nvSpPr>
        <p:spPr>
          <a:xfrm>
            <a:off x="4907666" y="4118094"/>
            <a:ext cx="2083443" cy="707886"/>
          </a:xfrm>
          <a:prstGeom prst="rect">
            <a:avLst/>
          </a:prstGeom>
          <a:noFill/>
        </p:spPr>
        <p:txBody>
          <a:bodyPr wrap="square" rtlCol="0">
            <a:spAutoFit/>
          </a:bodyPr>
          <a:lstStyle/>
          <a:p>
            <a:r>
              <a:rPr lang="en-IN" sz="2000" dirty="0" smtClean="0">
                <a:latin typeface="Times New Roman" panose="02020603050405020304" pitchFamily="18" charset="0"/>
                <a:cs typeface="Times New Roman" panose="02020603050405020304" pitchFamily="18" charset="0"/>
              </a:rPr>
              <a:t>Paper ID= 203</a:t>
            </a:r>
          </a:p>
          <a:p>
            <a:r>
              <a:rPr lang="en-IN" sz="2000" dirty="0" smtClean="0">
                <a:latin typeface="Times New Roman" panose="02020603050405020304" pitchFamily="18" charset="0"/>
                <a:cs typeface="Times New Roman" panose="02020603050405020304" pitchFamily="18" charset="0"/>
              </a:rPr>
              <a:t>Date :20/12/2024</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7556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involved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28472" y="1677121"/>
            <a:ext cx="10515600" cy="4351338"/>
          </a:xfrm>
        </p:spPr>
        <p:txBody>
          <a:bodyPr>
            <a:noAutofit/>
          </a:bodyPr>
          <a:lstStyle/>
          <a:p>
            <a:r>
              <a:rPr lang="en-IN" sz="2000" dirty="0">
                <a:latin typeface="Times New Roman" panose="02020603050405020304" pitchFamily="18" charset="0"/>
                <a:cs typeface="Times New Roman" panose="02020603050405020304" pitchFamily="18" charset="0"/>
              </a:rPr>
              <a:t>Convolutional Neural Networks (CNNs</a:t>
            </a:r>
            <a:r>
              <a:rPr lang="en-IN" sz="2000" dirty="0" smtClean="0">
                <a:latin typeface="Times New Roman" panose="02020603050405020304" pitchFamily="18" charset="0"/>
                <a:cs typeface="Times New Roman" panose="02020603050405020304" pitchFamily="18" charset="0"/>
              </a:rPr>
              <a:t>)</a:t>
            </a:r>
          </a:p>
          <a:p>
            <a:pPr lvl="1"/>
            <a:r>
              <a:rPr lang="en-US" sz="2000" dirty="0">
                <a:latin typeface="Times New Roman" panose="02020603050405020304" pitchFamily="18" charset="0"/>
                <a:cs typeface="Times New Roman" panose="02020603050405020304" pitchFamily="18" charset="0"/>
              </a:rPr>
              <a:t>VGG19: Simple </a:t>
            </a:r>
            <a:r>
              <a:rPr lang="en-US" sz="2000" dirty="0" smtClean="0">
                <a:latin typeface="Times New Roman" panose="02020603050405020304" pitchFamily="18" charset="0"/>
                <a:cs typeface="Times New Roman" panose="02020603050405020304" pitchFamily="18" charset="0"/>
              </a:rPr>
              <a:t>, straight forward architecture – extract detailed features</a:t>
            </a:r>
          </a:p>
          <a:p>
            <a:pPr lvl="1"/>
            <a:r>
              <a:rPr lang="en-US" sz="2000" dirty="0" smtClean="0">
                <a:latin typeface="Times New Roman" panose="02020603050405020304" pitchFamily="18" charset="0"/>
                <a:cs typeface="Times New Roman" panose="02020603050405020304" pitchFamily="18" charset="0"/>
              </a:rPr>
              <a:t>EffcientNetB0: Smallest and light weight model – </a:t>
            </a:r>
            <a:r>
              <a:rPr lang="en-IN" sz="2000" dirty="0" smtClean="0">
                <a:latin typeface="Times New Roman" panose="02020603050405020304" pitchFamily="18" charset="0"/>
                <a:cs typeface="Times New Roman" panose="02020603050405020304" pitchFamily="18" charset="0"/>
              </a:rPr>
              <a:t>Compound Scaling method  </a:t>
            </a:r>
          </a:p>
          <a:p>
            <a:pPr lvl="1"/>
            <a:r>
              <a:rPr lang="en-US" sz="2000" dirty="0">
                <a:latin typeface="Times New Roman" panose="02020603050405020304" pitchFamily="18" charset="0"/>
                <a:cs typeface="Times New Roman" panose="02020603050405020304" pitchFamily="18" charset="0"/>
              </a:rPr>
              <a:t>DenseNet121</a:t>
            </a:r>
            <a:r>
              <a:rPr lang="en-US" sz="2000" dirty="0" smtClean="0">
                <a:latin typeface="Times New Roman" panose="02020603050405020304" pitchFamily="18" charset="0"/>
                <a:cs typeface="Times New Roman" panose="02020603050405020304" pitchFamily="18" charset="0"/>
              </a:rPr>
              <a:t>: Dense connectivity architecture – Features reuse</a:t>
            </a:r>
            <a:endParaRPr lang="en-US"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Ensemble Learning Techniques</a:t>
            </a:r>
            <a:r>
              <a:rPr lang="en-IN"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Feature-Level </a:t>
            </a:r>
            <a:r>
              <a:rPr lang="en-US" sz="2000" dirty="0" smtClean="0">
                <a:latin typeface="Times New Roman" panose="02020603050405020304" pitchFamily="18" charset="0"/>
                <a:cs typeface="Times New Roman" panose="02020603050405020304" pitchFamily="18" charset="0"/>
              </a:rPr>
              <a:t>Ensemble:</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Concatenate </a:t>
            </a:r>
            <a:r>
              <a:rPr lang="en-US" sz="2000" dirty="0">
                <a:latin typeface="Times New Roman" panose="02020603050405020304" pitchFamily="18" charset="0"/>
                <a:cs typeface="Times New Roman" panose="02020603050405020304" pitchFamily="18" charset="0"/>
              </a:rPr>
              <a:t>features extracted by different models (e.g., VGG19, EfficientNetB0, DenseNet121) and add trainable weights to these features. </a:t>
            </a:r>
            <a:endParaRPr lang="en-US" sz="2000" dirty="0" smtClean="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approach enables the model to learn the optimal combination of features from each individual model for more accurate predictions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10</a:t>
            </a:fld>
            <a:endParaRPr lang="en-IN"/>
          </a:p>
        </p:txBody>
      </p:sp>
    </p:spTree>
    <p:extLst>
      <p:ext uri="{BB962C8B-B14F-4D97-AF65-F5344CB8AC3E}">
        <p14:creationId xmlns:p14="http://schemas.microsoft.com/office/powerpoint/2010/main" val="13001296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8603" y="1069631"/>
            <a:ext cx="10515600" cy="4351338"/>
          </a:xfrm>
        </p:spPr>
        <p:txBody>
          <a:bodyPr/>
          <a:lstStyle/>
          <a:p>
            <a:r>
              <a:rPr lang="en-IN" sz="2000" dirty="0">
                <a:latin typeface="Times New Roman" panose="02020603050405020304" pitchFamily="18" charset="0"/>
                <a:cs typeface="Times New Roman" panose="02020603050405020304" pitchFamily="18" charset="0"/>
              </a:rPr>
              <a:t>Activation functions:</a:t>
            </a:r>
          </a:p>
          <a:p>
            <a:pPr lvl="1"/>
            <a:r>
              <a:rPr lang="en-US" sz="2000" b="1" dirty="0" err="1">
                <a:latin typeface="Times New Roman" panose="02020603050405020304" pitchFamily="18" charset="0"/>
                <a:cs typeface="Times New Roman" panose="02020603050405020304" pitchFamily="18" charset="0"/>
              </a:rPr>
              <a:t>ReLU</a:t>
            </a:r>
            <a:r>
              <a:rPr lang="en-US" sz="2000" b="1" dirty="0">
                <a:latin typeface="Times New Roman" panose="02020603050405020304" pitchFamily="18" charset="0"/>
                <a:cs typeface="Times New Roman" panose="02020603050405020304" pitchFamily="18" charset="0"/>
              </a:rPr>
              <a:t> (Rectified Linear Unit)</a:t>
            </a:r>
            <a:r>
              <a:rPr lang="en-US" sz="2000" dirty="0">
                <a:latin typeface="Times New Roman" panose="02020603050405020304" pitchFamily="18" charset="0"/>
                <a:cs typeface="Times New Roman" panose="02020603050405020304" pitchFamily="18" charset="0"/>
              </a:rPr>
              <a:t>: Used in hidden layers to introduce non-linearity and improve model performance</a:t>
            </a:r>
            <a:r>
              <a:rPr lang="en-US" sz="2000" dirty="0" smtClean="0">
                <a:latin typeface="Times New Roman" panose="02020603050405020304" pitchFamily="18" charset="0"/>
                <a:cs typeface="Times New Roman" panose="02020603050405020304" pitchFamily="18" charset="0"/>
              </a:rPr>
              <a:t>.</a:t>
            </a:r>
          </a:p>
          <a:p>
            <a:pPr lvl="2"/>
            <a:r>
              <a:rPr lang="en-IN" sz="1600" b="1" dirty="0" err="1">
                <a:latin typeface="Times New Roman" panose="02020603050405020304" pitchFamily="18" charset="0"/>
                <a:cs typeface="Times New Roman" panose="02020603050405020304" pitchFamily="18" charset="0"/>
              </a:rPr>
              <a:t>ReLU</a:t>
            </a:r>
            <a:r>
              <a:rPr lang="en-IN" sz="1600" b="1" dirty="0">
                <a:latin typeface="Times New Roman" panose="02020603050405020304" pitchFamily="18" charset="0"/>
                <a:cs typeface="Times New Roman" panose="02020603050405020304" pitchFamily="18" charset="0"/>
              </a:rPr>
              <a:t> </a:t>
            </a:r>
            <a:r>
              <a:rPr lang="en-IN" sz="1600" b="1" dirty="0" smtClean="0">
                <a:latin typeface="Times New Roman" panose="02020603050405020304" pitchFamily="18" charset="0"/>
                <a:cs typeface="Times New Roman" panose="02020603050405020304" pitchFamily="18" charset="0"/>
              </a:rPr>
              <a:t>Function:</a:t>
            </a:r>
          </a:p>
          <a:p>
            <a:pPr marL="914400" lvl="2" indent="0">
              <a:buNone/>
            </a:pPr>
            <a:endParaRPr lang="en-US" sz="1600" dirty="0">
              <a:latin typeface="Times New Roman" panose="02020603050405020304" pitchFamily="18" charset="0"/>
              <a:cs typeface="Times New Roman" panose="02020603050405020304" pitchFamily="18" charset="0"/>
            </a:endParaRPr>
          </a:p>
          <a:p>
            <a:pPr lvl="1"/>
            <a:r>
              <a:rPr lang="en-US" sz="2000" b="1" dirty="0" err="1">
                <a:latin typeface="Times New Roman" panose="02020603050405020304" pitchFamily="18" charset="0"/>
                <a:cs typeface="Times New Roman" panose="02020603050405020304" pitchFamily="18" charset="0"/>
              </a:rPr>
              <a:t>Softmax</a:t>
            </a:r>
            <a:r>
              <a:rPr lang="en-US" sz="2000" dirty="0">
                <a:latin typeface="Times New Roman" panose="02020603050405020304" pitchFamily="18" charset="0"/>
                <a:cs typeface="Times New Roman" panose="02020603050405020304" pitchFamily="18" charset="0"/>
              </a:rPr>
              <a:t>: Used in the output layer for multi-class classification, providing probabilities for each class</a:t>
            </a:r>
            <a:r>
              <a:rPr lang="en-US" sz="2000" dirty="0" smtClean="0">
                <a:latin typeface="Times New Roman" panose="02020603050405020304" pitchFamily="18" charset="0"/>
                <a:cs typeface="Times New Roman" panose="02020603050405020304" pitchFamily="18" charset="0"/>
              </a:rPr>
              <a:t>.</a:t>
            </a:r>
          </a:p>
          <a:p>
            <a:pPr lvl="2"/>
            <a:r>
              <a:rPr lang="en-IN" sz="1600" dirty="0" err="1">
                <a:latin typeface="Times New Roman" panose="02020603050405020304" pitchFamily="18" charset="0"/>
                <a:cs typeface="Times New Roman" panose="02020603050405020304" pitchFamily="18" charset="0"/>
              </a:rPr>
              <a:t>Softmax</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function:</a:t>
            </a:r>
          </a:p>
          <a:p>
            <a:pPr marL="914400" lvl="2" indent="0">
              <a:buNone/>
            </a:pPr>
            <a:endParaRPr lang="en-IN" sz="16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Visualization Algorithms:</a:t>
            </a:r>
          </a:p>
          <a:p>
            <a:pPr lvl="1"/>
            <a:r>
              <a:rPr lang="en-US" sz="2000" dirty="0">
                <a:latin typeface="Times New Roman" panose="02020603050405020304" pitchFamily="18" charset="0"/>
                <a:cs typeface="Times New Roman" panose="02020603050405020304" pitchFamily="18" charset="0"/>
              </a:rPr>
              <a:t>Grad-CAM (Gradient-weighted Class Activation Mapping): generating </a:t>
            </a:r>
            <a:r>
              <a:rPr lang="en-US" sz="2000" dirty="0" err="1">
                <a:latin typeface="Times New Roman" panose="02020603050405020304" pitchFamily="18" charset="0"/>
                <a:cs typeface="Times New Roman" panose="02020603050405020304" pitchFamily="18" charset="0"/>
              </a:rPr>
              <a:t>heatmaps</a:t>
            </a:r>
            <a:r>
              <a:rPr lang="en-US" sz="2000" dirty="0">
                <a:latin typeface="Times New Roman" panose="02020603050405020304" pitchFamily="18" charset="0"/>
                <a:cs typeface="Times New Roman" panose="02020603050405020304" pitchFamily="18" charset="0"/>
              </a:rPr>
              <a:t> that visualize the regions of the input image were important for the model’s </a:t>
            </a:r>
            <a:r>
              <a:rPr lang="en-US" sz="2000" dirty="0" smtClean="0">
                <a:latin typeface="Times New Roman" panose="02020603050405020304" pitchFamily="18" charset="0"/>
                <a:cs typeface="Times New Roman" panose="02020603050405020304" pitchFamily="18" charset="0"/>
              </a:rPr>
              <a:t>predictions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11</a:t>
            </a:fld>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292" y="1900897"/>
            <a:ext cx="2203029" cy="58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56756" y="3051183"/>
            <a:ext cx="2013655" cy="839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7868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Ensemble Model Architecture </a:t>
            </a:r>
            <a:r>
              <a:rPr lang="en-US" dirty="0">
                <a:latin typeface="Times New Roman" pitchFamily="18" charset="0"/>
                <a:cs typeface="Times New Roman" pitchFamily="18" charset="0"/>
              </a:rPr>
              <a:t>diagram</a:t>
            </a: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12</a:t>
            </a:fld>
            <a:endParaRPr lang="en-IN"/>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6570" y="1622425"/>
            <a:ext cx="1029886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906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9289" y="182012"/>
            <a:ext cx="10515600" cy="1325563"/>
          </a:xfrm>
        </p:spPr>
        <p:txBody>
          <a:bodyPr/>
          <a:lstStyle/>
          <a:p>
            <a:r>
              <a:rPr lang="en-US" dirty="0">
                <a:latin typeface="Times New Roman" panose="02020603050405020304" pitchFamily="18" charset="0"/>
                <a:cs typeface="Times New Roman" panose="02020603050405020304" pitchFamily="18" charset="0"/>
              </a:rPr>
              <a:t>Result Analysis</a:t>
            </a: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6" name="Slide Number Placeholder 5"/>
          <p:cNvSpPr>
            <a:spLocks noGrp="1"/>
          </p:cNvSpPr>
          <p:nvPr>
            <p:ph type="sldNum" sz="quarter" idx="12"/>
          </p:nvPr>
        </p:nvSpPr>
        <p:spPr>
          <a:xfrm>
            <a:off x="8610600" y="6375012"/>
            <a:ext cx="2743200" cy="365125"/>
          </a:xfrm>
        </p:spPr>
        <p:txBody>
          <a:bodyPr/>
          <a:lstStyle/>
          <a:p>
            <a:fld id="{016F6524-8F51-4E40-A526-A3166C91AA5B}" type="slidenum">
              <a:rPr lang="en-IN" smtClean="0"/>
              <a:t>13</a:t>
            </a:fld>
            <a:endParaRPr lang="en-IN"/>
          </a:p>
        </p:txBody>
      </p:sp>
      <p:sp>
        <p:nvSpPr>
          <p:cNvPr id="3" name="TextBox 2"/>
          <p:cNvSpPr txBox="1"/>
          <p:nvPr/>
        </p:nvSpPr>
        <p:spPr>
          <a:xfrm>
            <a:off x="853230" y="1322909"/>
            <a:ext cx="3564293" cy="369332"/>
          </a:xfrm>
          <a:prstGeom prst="rect">
            <a:avLst/>
          </a:prstGeom>
          <a:noFill/>
        </p:spPr>
        <p:txBody>
          <a:bodyPr wrap="square" rtlCol="0">
            <a:spAutoFit/>
          </a:bodyPr>
          <a:lstStyle/>
          <a:p>
            <a:r>
              <a:rPr lang="en-IN" dirty="0" smtClean="0">
                <a:latin typeface="Times New Roman" panose="02020603050405020304" pitchFamily="18" charset="0"/>
                <a:cs typeface="Times New Roman" panose="02020603050405020304" pitchFamily="18" charset="0"/>
              </a:rPr>
              <a:t>Ensemble Model:</a:t>
            </a:r>
            <a:endParaRPr lang="en-IN"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92" y="1692241"/>
            <a:ext cx="4808538" cy="2538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168" y="4132295"/>
            <a:ext cx="4754562"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621485" y="4646468"/>
            <a:ext cx="639919" cy="261610"/>
          </a:xfrm>
          <a:prstGeom prst="rect">
            <a:avLst/>
          </a:prstGeom>
          <a:noFill/>
        </p:spPr>
        <p:txBody>
          <a:bodyPr wrap="none" rtlCol="0">
            <a:spAutoFit/>
          </a:bodyPr>
          <a:lstStyle/>
          <a:p>
            <a:r>
              <a:rPr lang="en-IN" sz="1100" dirty="0" smtClean="0"/>
              <a:t>Models</a:t>
            </a:r>
            <a:endParaRPr lang="en-IN" sz="1100"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4535" y="1955655"/>
            <a:ext cx="4533900" cy="269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06862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730B36-E8DE-4342-8D1B-45B429DD5407}" type="datetime1">
              <a:rPr lang="en-US" smtClean="0">
                <a:latin typeface="Times New Roman" panose="02020603050405020304" pitchFamily="18" charset="0"/>
                <a:cs typeface="Times New Roman" panose="02020603050405020304" pitchFamily="18" charset="0"/>
              </a:rPr>
              <a:t>12/20/2024</a:t>
            </a:fld>
            <a:endParaRPr lang="en-IN">
              <a:latin typeface="Times New Roman" panose="02020603050405020304" pitchFamily="18" charset="0"/>
              <a:cs typeface="Times New Roman" panose="02020603050405020304" pitchFamily="18" charset="0"/>
            </a:endParaRPr>
          </a:p>
        </p:txBody>
      </p:sp>
      <p:sp>
        <p:nvSpPr>
          <p:cNvPr id="3" name="TextBox 2"/>
          <p:cNvSpPr txBox="1"/>
          <p:nvPr/>
        </p:nvSpPr>
        <p:spPr>
          <a:xfrm>
            <a:off x="903797" y="588449"/>
            <a:ext cx="1896673" cy="369332"/>
          </a:xfrm>
          <a:prstGeom prst="rect">
            <a:avLst/>
          </a:prstGeom>
          <a:noFill/>
        </p:spPr>
        <p:txBody>
          <a:bodyPr wrap="none" rtlCol="0">
            <a:spAutoFit/>
          </a:bodyPr>
          <a:lstStyle/>
          <a:p>
            <a:r>
              <a:rPr lang="en-IN" dirty="0" smtClean="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p:txBody>
      </p:sp>
      <p:sp>
        <p:nvSpPr>
          <p:cNvPr id="2" name="AutoShape 2" descr="data:image/png;base64,iVBORw0KGgoAAAANSUhEUgAAAo0AAAIoCAYAAAAMfNEQAAAAOXRFWHRTb2Z0d2FyZQBNYXRwbG90bGliIHZlcnNpb24zLjguMCwgaHR0cHM6Ly9tYXRwbG90bGliLm9yZy81sbWrAAAACXBIWXMAAA9hAAAPYQGoP6dpAABoe0lEQVR4nO3deVxUZf//8fewgyCouICIpoa7gmu54VaaS2oapmnemnpXZqutVi5llt22avddbmVpapZrmjuaW4vlrqm5L6goqAjoAOf3hz/m68yAAwjMKK9nj3nknOs6Zz4zzAwfPtd1rmMyDMMQAAAAcBNuzg4AAAAAro+kEQAAAA6RNAIAAMAhkkYAAAA4RNIIAAAAh0gaAQAA4BBJIwAAABwiaQQAAIBDJI0AAABwiKQRWfr0009Vs2ZN+fr6ymQy6eOPPy7wx6xUqZIqVapU4I9TFJhMJrVq1arAjm82mzVy5Ejdfffd8vb2lslk0oIFCwrs8eBaCvr9hf/D9yJcCUmjk+3bt0/Dhg1T7dq1FRgYKC8vL4WGhqpTp06aOnWqrl69WugxzZ49W88++6x8fHz03HPPaeTIkbrnnnsKPQ5XUKlSJZlMJplMJq1ZsybbfgMGDLD0GzVq1C09ZmxsbL4cpyBNmDBBY8aMUWhoqIYPH66RI0eqevXqhR5H5mueeXN3d1dwcLDatGmjWbNmFXo8yB//+te/7H6ugYGBqlKlirp166aJEyfq/Pnz+fZ4zkyCW7VqJZPJ5JTHBnLLw9kBFGVjxozR6NGjlZGRoXvvvVf9+/eXv7+/zpw5o9jYWA0aNEj//e9/9ccffxRqXEuWLLH8PzQ0tNAed/Xq1YX2WLnl4eGhKVOmqE2bNnZtly5d0ty5c+Xh4aG0tDQnRGdv79698vPzK7DjL1myRP7+/lq5cqW8vLwK7HFyauTIkZKuV0D37dunhQsXau3atfrjjz/04YcfOjm6O09Bv78yde3aVZGRkZKky5cv6/jx4/rll1+0cOFCjRgxQp988on+9a9/FXgczuTK34soekganeTdd9/VyJEjVaFCBX3//fdq0qSJXZ8lS5ZowoQJhR7bqVOnJKlQE0ZJqlKlSqE+Xm507txZP/74o86fP69SpUpZtc2cOVPJycnq3r275s+f76QIrRV01e/UqVMqVaqUSySMkuyqsqtXr9Z9992njz/+WM888wzDe/mssKrK3bp1s0sK09LSNG3aND377LMaMGCAvL291bt370KJxxlc+XsRRZCBQnf48GHD09PT8PT0NHbu3HnTvqmpqXbb5syZY7Ro0cIoXry44ePjY9SuXdt49913s+xbsWJFo2LFikZSUpIxfPhwo0KFCoaXl5dRpUoV47333jMyMjIsfUeOHGlIyvKWGbcko3///lnGGh0dbdi+pTIyMoyvvvrKuPfee43g4GDD29vbCAsLM+6//35j9uzZWcaa1Wswbtw4o3bt2oavr68REBBgNG/e3JgzZ45d3xtjPHz4sNGrVy+jVKlShre3t9GgQQNj8eLFWcaenYoVKxqSjJ9++smQZHz00Ud2faKioowKFSoYX3zxhSHJGDlypFX733//bbzyyitGgwYNjODgYMPLy8sIDw83Bg8ebBw/ftyqb//+/bP9Gaxdu9YwDMOYPn26IcmYPn26sWzZMiM6OtooXry41WsvyYiOjrbcP3TokBEYGGiUKFHCOHLkiNVjJiUlGdWrVzfc3Nwsj5Gd7OKz/bnl5T168eJF4/nnnzcqVqxoeHh42L2OWbnx/WmrRo0ahiRj7ty5hmH83/t77dq1xvfff280atTI8PX1NUqUKGH06tXLOHHiRJbHOX/+vPHqq68a1atXN3x8fIzixYsbbdq0MZYvX27X98bHsJXd5yfzNT106JDx2WefGTVq1DC8vb2NihUrGmPHjrV8RufOnWs0atTI8PPzM0qXLm0MHTrUSE5OzjLmVatWGe3btzdKlChheHl5GXfffbfxyiuvGImJiXZ9Mz+3ZrPZGDt2rFG1alXDy8vLCAsLM15++WXj6tWrdvvYvr8MwzBOnjxpjB492mjatKlRtmxZw9PT0wgJCTF69+5t7N69O8s4s5P5mkyfPj3bPtOmTTMkGeXKlcvydZg1a5bRqlUrIzAw0PD29jaqV69uvP3221bvwczPUlY32/ffli1bjB49elieW1hYmDFkyBDj5MmTWcZ3/vx54/XXXzdq1apl+Pr6GsWLFzfq1q1rvPLKK0ZSUpLl/ZDV7cbX1hW/F1F0UWl0gunTp8tsNuuRRx5R7dq1b9rX29vb6v7rr7+ucePGKTg4WH369JG/v7+WLVum119/XcuXL9eKFSvsqj9ms1nt27fXqVOn9MADD8jDw0MLFizQq6++qtTUVMvQXuacnq+++kpHjx61bL8VI0aM0Lhx43TXXXcpJiZGgYGBOn36tH7//Xd9//336tWr1033v3btmtq3b69169apevXqGjp0qJKTkzVv3jz16tVL27Zt07vvvmu339GjR9W4cWNVrlxZ/fr104ULFzRnzhx17dpVq1atUuvWrXP1PO677z5VqlRJU6ZM0XPPPWfZvnXrVv31118aOXKk3NyyniL8448/6n//+59at26tpk2bysvLS7t379aUKVO0ePFi/fHHHypfvryk65UVSfr6668VHR1tNc/Ktlo2b948/fzzz3rggQf0xBNP6OjRo9nGf9ddd2nKlCl6+OGH1adPH61bt04eHtc//k899ZT27dunUaNGOZzX1a1bN1WqVMlyYlTmaxEUFGTpk5f36LVr19SmTRtduHBB999/v4oXL6677rrrprE4YhiGJNnNF/v888+1aNEiPfjgg4qOjtavv/6qOXPmaPv27dq2bZvVZ+7o0aNq1aqVjhw5ohYtWqhDhw66cuWKlixZog4dOuiLL77Q4MGDbynOTMOHD1dsbKy6dOmi+++/X4sWLdKIESN07do1lSxZUq+++qq6deumFi1aaOXKlZo0aZLS09P13//+1+o4X3zxhZ588kkVK1ZMDz/8sMqUKaPY2Fi9//77Wrx4sTZu3Gj188rUp08f/fLLL3rggQdUvHhxLV26VOPHj9fZs2c1ffp0h/GvX79e7733nlq3bq0ePXrI399fBw4c0Lx587Ro0SJt3LhR9erVy5fXSpL69++v0aNH6+jRo1qzZo06depkaRs4cKCmT5+usLAw9ejRQ0FBQdqyZYvefPNNrV69WitXrpSHh4ciIyM1cuRIjR49WhUrVrSqat74WZg2bZqGDBkib29vPfjgg6pQoYIOHDhg+Qxv2bJF4eHhlv6HDx9W69atdfToUTVo0EBPPvmkMjIytH//fn300Ud64oknFBQUpJEjR2b5feuoMu4q34sogpydtRZFbdq0MSQZkydPztV+mzZtMiQZFSpUME6fPm3Zbjabjc6dOxuSjLFjx1rtk1kpe+CBB6z+Gj9z5owRGBhoBAYGGteuXbPaJ6uKoWHkrdJYsmRJo3z58saVK1fs+p87d84uVtu/qN99911L/Gaz2Sr+zOe2ceNGuxglGaNGjbI61s8//2w5Vk5lPobZbDbefvttQ5KxadMmS/u///1vw83NzTh69KgxefLkLCsUJ06cyLLCtnz5csPNzc144oknrLavXbs2y+NkyqyOmEwmY9myZVn2URaVIMMwjCeffNKQZLz66quGYRjGV199ZUgyWrdubaSnp9/klbCWXfXjVt6jbdu2NZKSknIcg2FkX2lcuXKlYTKZDJPJZKmsZlYBAwICjB07dlj17927tyHJrkoTHR1tmEwm47vvvrPanpCQYNSrV8/w8fEx4uLiLNtvpdJYsWJFq2pnQkKCUapUKcPPz88IDg429uzZY2lLTU01atSoYXh5eRlnzpyxbD9y5Ijh5eVlBAQEGHv37rV6nMyf/eDBg+2eoySjfv36xvnz5y3bk5KSjCpVqhhubm5WP0vDyPr9debMGePSpUt2z3vbtm1GsWLFjA4dOti1ZScnlUbDMIy+ffsakoy33nrLsi3z89G9e3e7CmTmz+fjjz92+Hwy/f3334anp6dRpUoVu2r0qlWrDDc3N6Nbt25W2++9915DkvHuu+/aHe/cuXNGSkqK5X5237eZXPF7EUUXSaMTZA6bZfcLPzuDBg0yJBlffPGFXdvff/9tuLm5GXfddZfV9swvkAMHDtjt89hjjxmS7IbI8ztprFSpUpZJk62svhyrVq1qmEwmu1+AhmEYU6ZMMSQZAwYMsIuxYsWKRlpamt0+4eHhRqlSpRzGcmNMmUnjiRMnDHd3d8vjJSUlGQEBAZYv2+ySxpupU6eO3c8sp0mj7S+qG2X3SzAlJcWoV6+eYTKZjM8++8woVqyYUbp0aePUqVM5jtkwsk8ab+U9um3btlzFYBj/lzSOHDnSGDlypPH6668bPXr0MNzd3Q1JxvPPP2/pm5kwjBgxwu44a9asMSQZL774omXbtm3bDElGz549s3zsBQsWGJKMSZMm2T1GXpLGKVOm2O0zYMAAQ5Lx5ptv2rWNGjXKkGTExsZatr3zzjuGJOO1116z63/hwgUjICDA8PHxsfo8Zn5uV65cabfPW2+9ZUiyG768WZKVlS5duhje3t52f6BmJ6dJ4yuvvGJIMp588knLtsjISMPDw8NISEiw65+WlmaUKlXKaNSokdX2mz2f5557zpBkLFmyJMv2bt26Ge7u7paE+Y8//jAkGZGRkTn6QywvSaOzvxdRdDE8fRv5888/JSnLM3gjIiIUFhamw4cP6+LFiwoMDLS0BQYGqmrVqnb7VKhQQZKUkJBQQBFLjz76qD777DPVrFlTMTExio6O1r333msVX3YuX76sgwcPqnz58llOvM98Hf766y+7tsjISLm7u9ttr1ChgjZv3pyHZyKVL19eHTt21Ny5c/XJJ59o7ty5unz5ssPhScMwNHPmTH311Vfavn27EhISlJ6ebmnP68kkjRs3zvU+Pj4+mjNnjho2bKhhw4bJZDJp3rx5CgkJyVMMtvL6HvXx8VHdunXz/LijR4+WdH0oOigoSC1atNDjjz+uvn372vVt2LCh3basPguZ75OLFy9mufzRuXPnJF0/kzg/ZBVX5sloDRo0sGvLnNJw4sQJy7abvf4lSpRQVFSU1q9fr3379tkNFef0dbmZn376Sf/73//0xx9/KD4+3m41gfj4+Hx7r0n2UxCSk5O1fft2BQcHZ7u2rLe3d65+Zpnvg3Xr1un333+3az979qzS09O1f/9+NWjQQFu2bJEktW/fPtspK7fC1b4XUbSQNDpBSEiI9u7dq5MnT+Zqv4sXL1r2z+64x44dU2JiotUv5KzmL0myzGm7MYHJbx999JEqV66s6dOn67333tN7770nDw8PdezYURMmTMgymc2Uk+crSYmJiXZtN3vOGRkZuXsSNxg8eLAWL16sWbNmafr06SpXrpy6dOly031eeOEFffzxxwoJCVH79u1Vvnx5+fr6Svq/+aN5Ua5cuTztFxERobp162rTpk2qWbOm7r///jwdJyt5fY+WKVPmltaqy0weciKr90ZWn4XMdQBXrlyplStXZnu8pKSkHD/2zWT1h1RmXDdrM5vNlm35/ZnJzXfEJ598oueee04lSpTQfffdp/DwcPn5+VkWft++fXu+rzubudJD6dKlJV1Pbg3D0Llz5yx/SNyqzPfBBx98cNN+me+DzNc2M6nPb674vYiig6TRCZo3b641a9Zo9erVevzxx3O8X+Yvjri4uCyXYTh9+rRVv/yW+VdzdmsRZvUl5e7urueee07PPfeczp49qw0bNmj27Nn6/vvvtXv3bu3evdvuZJ9MNz7frBT0881Kx44dVb58eb3zzjs6ceKEXnvtNcsv1qycPXtWn376qWrXrq1NmzYpICDAqv27777Lcyx5TbLee+89bdq0ScHBwdq9e7fGjRunESNG5DmOG+X1PeqKixtnxvjJJ5/omWeeydE+N/uMZPX5yG83vv61atWyay+oz0xaWppGjRqlcuXK6c8//7RLaAqiipWRkaH169dLkmXJssznFRUVZam63qrMY168eFHFixd32D8zMcttUSC38bjS9yKKDq4I4wQDBgyQp6enfvjhB+3Zs+emfW/8yzwqKkrS9SuG2Dp48KBOnDihu+66K9u/Jm9ViRIlJEnHjx+3a7t06ZL2799/0/3LlCmjhx56SHPnzlWbNm30zz//aNeuXdn2DwgIUJUqVXTy5EkdOHDArn3t2rWSpPr16+fmadwSd3d3DRw4UCdOnJDJZNKgQYNu2v/QoUPKyMjQ/fffb5cwnjhxQocOHcryMaSCqQBv2rRJb731lqpVq6Zdu3apWrVqGjlypDZs2JAvx3f2ezQ/ZV4F6ZdffsnxPjf7jBTGIv03e/0TExO1bds2+fj4qEaNGvn6uPHx8UpMTFTTpk3tEsakpKR8S+Bu9NVXX+nYsWMKCQmxnPXr7++vWrVqaffu3bpw4UKOj+Xm5pbt5y2374PM/suXL89R9S63n3dX/F5E0UHS6ASVKlXSqFGjdO3aNXXq1CnbXyaZy6lkGjhwoCTpnXfescynkq5/2QwfPlwZGRm5qlzmVkBAgKpXr66NGzdaJbvp6el64YUXlJKSYtX/6tWr2rhxo91xzGaz5Qvd0VUlBg4cKMMw9NJLL1l9qcbHx+vtt9+29ClMzzzzjObPn6/ly5ercuXKN+2buXTGhg0brOJPSkrS4MGDs6xIZS4efuzYsfwLWteH7nr37i13d3fNnj1bZcuW1Zw5c+Th4aE+ffrk6pdsdpz9Hs1PDRs2VIsWLfTjjz9q2rRpWfbZuXOnzp49a7mfOc90+vTpVj/b48ePa8yYMQUbsKS+ffvK09NTn332mQ4ePGjV9uabb+rSpUvq27dvttX9vCpTpoz8/Py0detWq+F6s9msZ599VvHx8fn2WGlpaZo8ebKGDh0qk8mkjz76SD4+Ppb2F154QdeuXdPAgQOzrO4mJCTYJbGlSpXKMtGXpKefflqenp56/vnns/zD+Nq1a1YJZYMGDdS0aVNt27ZN77//vl3/8+fPKzU11eqxpdx93l3xexFFA8PTTvL6668rLS1No0ePVqNGjdS0aVM1bNjQchnB9evX68CBA1aT05s2baqXX35Z48ePV+3atdWzZ08VK1ZMy5Yt065du9S8eXO99NJLBRr3Sy+9pMcff1zNmjXTww8/LB8fH61du1Zms1n16tXT9u3bLX1TUlLUvHlzVa1aVQ0aNFDFihWVmpqqlStXau/evXrwwQcdVjyGDx+uZcuWaeHChapXr546duyo5ORkff/99zp79qxefvllNW/evECfs63g4GDLeoqOlCtXTo888ohmz56tyMhI3X///bp48aJWrlwpHx8fRUZGatu2bVb7VKtWTeXLl9fs2bPl6empihUrymQyqV+/fqpYsWKe4x44cKCOHTumTz/91HJptnr16mnChAl6+umn9a9//UuLFi3K8/El13iP5qdZs2apTZs2evzxx/Xpp5+qSZMmCgoK0okTJ7Rjxw7t2rVLmzdvVpkyZSRdHyZt2bKl1q9fr8aNG6tNmzY6c+aMFi9erPbt22ebmOSXzDU0hw4dqvr16ysmJkalS5fWunXrtHnzZlWvXj3LROZWubm56ZlnntF7772nOnXqqGvXrrp27ZrWrl2rCxcuqHXr1pYKWG4sWLBAR44ckSRduXJFx44d0y+//KLTp08rMDBQX375pd1arwMHDtTWrVv1+eefq0qVKmrfvr3Cw8N14cIFHT58WOvXr9eAAQP0v//9z7JP27ZtNXv2bHXp0kX169eXp6enWrZsqZYtW6p69eqaNm2aBg4cqFq1aqlDhw6KiIiQ2Wy2xFO6dGnt27fPcrxvv/1WrVq10uuvv64ffvhBrVq1kmEYOnDggFasWKF9+/ZZ/qBs27atvv/+ez300EPq2LGjfH19VbFiRfXr1y/b18UVvxdRRDjxzG0YhrFnzx7j6aefNmrVqmUEBAQYnp6eRrly5YwOHToYU6ZMyXKpmu+++85o1qyZ4e/vb3h7exs1a9Y03nnnHau1vzJltzSKYWS/PIijJSCmTJli1KxZ0/Dy8jLKli1rDBkyxIiPj7fb79q1a8b7779vdOjQwahQoYLh7e1tBAcHG02aNDH++9//2l1pIrtYU1JSjLFjxxq1atUyfHx8DH9/f6NZs2bGrFmz7PrmZVmgm7lxyR1Hslty58qVK8brr79uVKlSxXJFnKeeeirL1yzTb7/9ZrRp08YoXry4YTKZrH5ON14RJjuyWULk008/NSQZDz74YJb9u3fvbkgyPvzwQ4fP0zBu/r4yjPx7jzqibNZpzEpelsMxDMO4dOmSMXbsWKN+/fpGsWLFDB8fH6NSpUpGx44djS+++MJubcmEhARj0KBBRunSpQ0vLy+jVq1axhdffOFwyZ3Dhw/nKuabvQ+WL19u3HfffUZQUJDlClAvvfRSlsvQ3Owzkd1j2L6/DOP6WpwTJkwwatSoYfj4+Bhly5Y1+vbtaxw5cuSmzzErtlcecnNzMwICAozKlSsbXbt2NT777DOrNSWzsnjxYqNTp05G6dKlDU9PT6Ns2bJGo0aNjBEjRtgtVXPmzBmjd+/eRpkyZQw3N7csP8c7duww+vfvb4SHhxteXl5GiRIljFq1ahlDhgwxVq9ebff48fHxxssvv2xEREQY3t7eRmBgoFGvXj3j9ddft1q3Ni0tzXjttdeMu+66y/Dw8LB7bV3xexFFl8kwcnHaIQAAAIok5jQCAADAIZJGAAAAOETSCAAAAIdIGgEAAOAQSSMAAAAcImkEAACAQySNAAAAcKhIXBHmsVk7nB0CgALyeY86zg4BQAHx9zY57bF9o54usGOn/DWxwI5dkKg0AgAAwKEiUWkEAADIFRN1NVskjQAAALZMzhsad1Wk0QAAAHCISiMAAIAthqft8IoAAADAISqNAAAAtpjTaIdKIwAAAByi0ggAAGCLOY12eEUAAADgEJVGAAAAW8xptEPSCAAAYIvhaTu8IgAAAHCISiMAAIAthqftUGkEAACAQ1QaAQAAbDGn0Q6vCAAAAByi0ggAAGCLOY12qDQCAADAISqNAAAAtpjTaIekEQAAwBbD03ZIowEAAOAQlUYAAABbDE/b4RUBAACAQ1QaAQAAbLlIpXHFihVasWKFzp07J0kKCwtTz549FRUVJUkaNWqU9uzZY7VPu3btNGTIEMv9+Ph4TZ48Wbt375aPj4+io6PVp08fubu75yoWkkYAAAAXVbJkSfXp00chISEyDEPr1q3T+PHjNX78eFWoUEGS1LZtW/Xq1cuyj5eXl+XfGRkZGjdunIKCgvTOO+8oISFBEydOlLu7u/r06ZOrWEgaAQAAbLkV3NnTZrNZZrPZapunp6c8PT3t+jZs2NDqfu/evbVixQodOHDAkjR6e3srKCgoy8favn27Tpw4oTfffFNBQUGqVKmSevXqpZkzZyomJkYeHjlPBUkaAQAACtH8+fM1b948q209e/ZUTEzMTffLyMjQ5s2bdfXqVUVERFi2//LLL/rll18UFBSkBg0aqEePHvL29pYk7d+/X+Hh4VZJZWRkpKZMmaLjx4/rrrvuynHcJI0AAAC2CnBOY/fu3dW5c2erbVlVGTMdO3ZMI0aMkNlslo+Pj4YPH66wsDBJUvPmzRUcHKySJUvq6NGjmjlzpk6dOqXhw4dLkhITE+2qkIGBgZa23CBpBAAAsFWAi3tnNxSdndDQUH3wwQdKTk7Wli1bNGnSJI0ePVphYWFq166dpV94eLhKlCihMWPGKC4uTuXKlcvXuF3j1CAAAABkycPDQ+XKlVPlypXVp08fVapUSUuXLs2yb9WqVSVJcXFxkqSgoCC7iuLFixctbblB0ggAAGDL5FZwt1uUkZFhdyJNpiNHjkiSSpQoIUmKiIjQsWPHLImiJO3YsUO+vr6WIe6cYngaAADARc2aNUuRkZEKDg5WamqqNmzYoD179mjEiBGKi4vThg0bVL9+ffn7++vYsWP6+uuvVaNGDVWsWFGSVK9ePYWFhWnixIl69NFHlZiYqNmzZ6t9+/a5GiKXSBoBAADsFeCcxty4ePGiJk2apISEBPn5+alixYoaMWKE6tatq/j4eO3cuVNLly7V1atXVapUKTVp0kQPPfSQZX83Nze9+uqrmjJlit544w15e3srOjraal3HnDIZhmHk55NzRY/N2uHsEAAUkM971HF2CAAKiL+38xI33/veL7Bjp6x8pcCOXZCoNAIAANhykcsIuhJeEQAAADhEpREAAMCWi8xpdCUkjQAAALYYnrbDKwIAAACHqDQCAADYYnjaDpVGAAAAOESlEQAAwBZzGu3wigAAAMAhKo0AAAC2mNNoh0ojAAAAHKLSCAAAYIs5jXZIGgEAAGyRNNrhFQEAAIBDVBoBAABscSKMHSqNAAAAcIhKIwAAgC3mNNrhFQEAAIBDVBoBAABsMafRDpVGAAAAOESlEQAAwBZzGu2QNAIAANhieNoOaTQAAAAcotIIAABgw0Sl0Q6VRgAAADhEpREAAMAGlUZ7VBoBAADgEJVGAAAAWxQa7VBpBAAAgENUGgEAAGwwp9EeSSMAAIANkkZ7DE8DAADAISqNAAAANqg02qPSCAAAAIeoNAIAANig0miPSiMAAAAcotIIAABgi0KjHSqNAAAAcIhKIwAAgA3mNNqj0ggAAACHqDQCAADYoNJoj6QRAADABkmjPYanAQAA4BCVRgAAABtUGu1RaQQAAIBDVBoBAABsUWi0Q6URAAAADlFpBAAAsMGcRntUGgEAAOAQlUYAAAAbVBrtkTQCAADYIGm0x/A0AAAAHKLSCAAAYItCo53bqtJ49OhR9e7d29lhAAAAFDm3VaXRMAxlZGQ4OwwAAHCHc5U5jStWrNCKFSt07tw5SVJYWJh69uypqKgoSdK1a9c0Y8YMbdq0SWazWfXq1dOgQYMUFBRkOUZ8fLwmT56s3bt3y8fHR9HR0erTp4/c3d1zFcttlTQCAAAUJSVLllSfPn0UEhIiwzC0bt06jR8/XuPHj1eFChX09ddf688//9QLL7wgPz8/TZ06VRMmTNDbb78tScrIyNC4ceMUFBSkd955RwkJCZo4caLc3d3Vp0+fXMVyWw1PAwAAFAaTyVRgt9xo2LCh6tevr5CQEIWGhqp3797y8fHRgQMHlJycrDVr1qh///6qXbu2KleurKeeekp///239u/fL0navn27Tpw4oWHDhqlSpUqKiopSr169tHz5cqWlpeUqFpdKGpOTk296S01NdXaIAAAAt8RsNtvlOGaz2eF+GRkZ2rhxo65evaqIiAgdOnRI6enpqlOnjqVP+fLlFRwcbEka9+/fr/DwcKvh6sjISKWkpOj48eO5itulhqcHDBjg7BAAAAAKdE7j/PnzNW/ePKttPXv2VExMTJb9jx07phEjRshsNsvHx0fDhw9XWFiYjhw5Ig8PDxUrVsyqf2BgoBITEyVJiYmJVgljZntmW264VNI4cuRIZ4cAAABQoElj9+7d1blzZ6ttnp6e2fYPDQ3VBx98oOTkZG3ZskWTJk3S6NGjCyy+7LhU0lizZk2HfZKSkgohEgAAgILh6el50yTRloeHh8qVKydJqly5sv755x8tXbpUTZs2VVpamq5cuWJVbbx48aKluhgUFKSDBw9aHe/ixYuWttxwqTmNN7N9+3Z9+OGH+ve//+3sUAAAwJ3OVIC3W5SRkSGz2azKlSvL3d1dO3futLSdOnVK8fHxioiIkCRFRETo2LFjlkRRknbs2CFfX1+FhYXl6nFdqtJo69y5c1q7dq3WrVunpKQkRUVF6emnn3Z2WAAAAIVi1qxZioyMVHBwsFJTU7Vhwwbt2bNHI0aMkJ+fn9q0aaMZM2bI399ffn5+mjZtmiIiIixJY7169RQWFqaJEyfq0UcfVWJiombPnq327dvnqtopuWDSmJaWpl9//VVr1qzRvn37VKdOHZ0/f17jx49XeHi4s8MDAABFgKss7n3x4kVNmjRJCQkJ8vPzU8WKFTVixAjVrVtXktS/f3+ZTCZNmDBBaWlplsW9M7m5uenVV1/VlClT9MYbb8jb21vR0dHq1atXrmMxGYZh5Nszu0XTpk3Txo0bVa5cObVo0ULNmjVTQECAevfurQ8++CDXZdRMj83akc+RAnAVn/eo47gTgNuSv7fzErfyT84vsGOf/G/3Ajt2QXKpSuOKFSvUtWtXdevWTb6+vs4OBwAAFFGuUml0JS51IszTTz+tgwcPasiQIfroo4+0detWrjUNAADgAlyq0ti8eXM1b95cZ8+eVWxsrKZOnaqrV68qIyNDJ06cyPPwNAAAQG5QabTnUnMabRmGoe3bt2vNmjXaunWrAgIC1LhxYw0cODBXx2FOI3DnYk4jcOdy5pzGCk8vLLBjH5/YtcCOXZBcqtJoy2QyKTIyUpGRkUpKStK6desUGxvr7LAAAACKHJdOGm/k7++vTp06qVOnTs4OBQAA3OEYnrbnUkmj7cW7s9OzZ88CjgQAAAA3cqmk8fvvv1eJEiUUGBio7KZamkwmkkYAAFCgqDTac6mkMTIyUrt27VLlypXVpk0b1a9fX25uLrUqEAAAQJHkUknja6+9pgsXLmjdunX65ptv9OWXX6ply5Zq06aNQkNDnR0enKRzzdJqWCFQIcW9ZU43dODcFc3ZFqe4y1ctfTzdTOpdP0T3VAySh5tJO08n6es/TupSapqlT82y/upRt6zCgnx0NS1DGw4naN72OGW47PoBQNE0bcoXWrt6pY4cPiRvbx/VjYzSM8+9qEp3Vbb0GTKwn7b+8bvVfj0e7qXX3xxd2OHiDkWl0Z5LJY2SVLJkSXXv3l3du3fXnj17FBsbq9dee03h4eF688035eXl5ewQUciql/HXqv3ndfhCstxMJj1cr5xebnOXXl3yt66lX8/4+jQIVWRogD7bcFQp1zL0WKNQPdOiot5Z+Y8kqUKQj15sVUmLdp/VF5uPq4SfpwY0Ki83k0mz/zrtzKcHwMaff/yuhx/po1q16ig9PV0TP/1IQ58YpHnzl8jXz8/Sr3uPh/XE0Gcs9318uJIYUJBcLmm8UdWqVXXu3DmdOHFChw8fVlpaGkljEfSf2MNW9ydvOa5JPWrprpJ++vvcFfl6uim6cgn9d9Nx7T1z5f/3OaH3O1dTlVJ++ud8sppUDNLxxFQt3HVWknQ26Zpmbzutp5tV1IKdZ5SaxpWHAFcx8X9TrO6Pfnuc2rVqqr17dqt+w0aW7T4+vgoOLl3Y4aGIoNJozyWTxv3792vNmjXavHmzQkND1apVKzVv3lx+N/yFiaLL19NdkpR07frQc6WSvvJwd9PuuMuWPqcvXVX8lWuqGnw9afR0M8mcbj0ObU4z5OXhpkolfbXv7JXCewIAciUp6fpnu3hgoNX2ZUsXa+lPixRcqrRatGqlQUOekq8v1UbkE3JGOy6VNC5cuFCxsbG6fPmymjdvrjFjxqhixYq5OobZbJbZbC6gCOFsJkl9G4Rq/9krOnnx+pzGIB9PmdMzlGy2rhZeTE1ToO/1t/jO05fVvlqw7qkYpF+PJSrIx0Nd65S5vr+vZ6E+BwA5l5GRof+Mf1f1ouqr6t0Rlu0dOnZWuZBQlS5dRgcO7NdnH/1HR48c0X8++syJ0QJ3NpdKGmfNmqXg4GDde++9MplM2V79pX///tkeY/78+XbrPfp0eyM/w4QTPdaovMoH+ljmKubUrrgkzd52Wv9qVF7/vreC0jIMLdx1RtXL+Ge7vBMA53tv7Bj9c/CApn41y2r7Qz17Wf59d0Q1BQeX1pOD/6Xjx4+pQoXwwg4TdyCGp+25VNJYo0YNmUwmnThxIs/H6N69uzp37my17YkFB281NLiAfg2vn+wydtU/Skj5v2pyYqpZnu5u8vN0s6o2Bvp46GLK/509/fO+eP28L15Bvh66ci1dpYt5KSYyRGeTrhXq8wCQM++/O0Yb1sdq8vRvVbZcuZv2rVOnriTp+LGjJI1AAXGppHHUqFG3fAxPT095ejLceKfp1zBUDcICNW71P4q/Yj394MiFFKWlZ6hmOX/9cfySJKlcgLeCi3npYHyy3bES/38ieU/FIJ2/ck1HElIK/gkAyDHDMDR+3Ntau2aVvpw6Q+XDwhzu8/ff+yRJpUuXKejwUERQabTnUkljTvzzzz+qUqWKs8NAIerfMFT3VCqhj9cfUao5Q4E+19+2yeZ0mdMNpZgztO5QgvrUD9WVq+lKMWeoX8NQHTh3Rf+c/7+ksWON0tpx6rIMGWpYIVCda5bWxI3HxOg04FreGztGPy9bog8/mSS/YsUUH39OkuTvHyAfHx8dP35MPy9douYtWiowMEgH9u/XhA/GqX6Dhro7opqTowfuXC6ZNKampsrNzc1qeZ0jR45o9uzZ+uuvvzRnzhwnRofC1jYiWJI0op31Hwtfbj6uDYcTJEmztp6SYYRoWIuK8nR3087Tl/X17yet+tcNCVCXWmXk6WbSscQUfbz+qHacviwArmXe3O8kSUMGPma1feTb7+rBrg/J09NTv23ZpO++/VopKSkqWy5Ebdvdr8eHPOmMcHGHotBoz2S40FkA8fHx+uijj3Tw4EG5ubmpQ4cOeuSRRzR58mRt2rRJjRs3VqdOnXT33Xfn6riPzdpRQBEDcLbPe9RxdggACoi/t/Myt6rDlxXYsQ/+54ECO3ZBcqlK47fffiuz2awBAwbo119/1dKlS7Vv3z5VrVpVn332mUqVKuXsEAEAQBHAnEZ7LpU07t27Vy+++KIiIiJ07733asiQIWrevLk6derk7NAAAEARQs5oz83ZAdwoMTFRZcpcP/MtMDBQXl5eioqKcnJUAAAAcKlKoyS5ublZ/dvDw+VCBAAAdziGp+25XEb27LPPWv6dmpqql19+2e4HN3369MIOCwAAoEhzqaTxySdZLgEAADgfhUZ7LpU0tmrVytkhAAAAIAsulTRmunbtmnbs2KFTp05JkkJDQ1W3bl2rxb4BAAAKipsbpUZbLpc0/vHHH/rf//6ny5etr9QREBCgJ554Qg0bNnRSZAAAAEWXSyWNf//9tyZMmKCGDRuqS5cuKl++vCTpxIkTWrx4sT788EONGjVKERERTo4UAADcyZjTaM+lksYff/xRrVu31pAhQ6y2V6tWTdWqVdOXX36pH374Qa+99pqTIgQAAEUBS+7Yc6nFvffv368OHTpk296+fXvt37+/ECMCAACA5GKVxmvXrsnX1zfbdj8/P127dq0QIwIAAEURhUZ7LlVpDAkJ0a5du7Jt37lzp0JCQgoxIgAAAEguljS2atVK33zzjf7880+7tj///FMzZ85kLUcAAFDgTCZTgd1uVy41PN2xY0ft379f77//vkJDQ1W+fHkZhqGTJ0/q9OnTatSokTp27OjsMAEAAIocl0oa3dzc9MILL2jTpk3asGGDTp48Ken64t4PP/ywmjVr5uQIAQBAUXA7VwQLiksljZmaNm2qpk2bOjsMAAAA/H8ulTT26tXLYR+TyaTZs2cXQjQAAKCootBoz6WSxuHDh2fbtn//fi1btkyGYRRiRAAAoChieNqeSyWNjRo1stt26tQpzZw5U1u3blXz5s1zVI0EAABA/nKppPFGFy5c0Ny5c7Vu3TrVq1dP48ePV3h4uLPDAgAARQCFRnsulzQmJyfrxx9/1M8//6xKlSrprbfeUo0aNZwdFgAAQJHmUknjwoULtXDhQgUFBenZZ5/NcrgaAACgoDGn0Z5LJY2zZs2Sl5eXypUrp3Xr1mndunVZ9rvZCTMAAADIfy6VNLZs2ZLMHgAAOB3piD2XShqHDh3q7BAAAACQBZdKGgEAAFwBI5/23JwdAAAAAFwflUYAAAAbFBrtkTQCAADYYHjaHsPTAAAAcIhKIwAAgA0KjfaoNAIAAMAhKo0AAAA2XGVO4/z58/Xbb7/p5MmT8vLyUkREhPr27avQ0FBLn1GjRmnPnj1W+7Vr105Dhgyx3I+Pj9fkyZO1e/du+fj4KDo6Wn369JG7u3uOYyFpBAAAcFF79uxR+/btVaVKFaWnp+u7777TO++8ow8//FA+Pj6Wfm3btlWvXr0s9728vCz/zsjI0Lhx4xQUFKR33nlHCQkJmjhxotzd3dWnT58cx8LwNAAAgA2TqeBuuTFixAi1atVKFSpUUKVKlTR06FDFx8fr0KFDVv28vb0VFBRkufn5+Vnatm/frhMnTmjYsGGqVKmSoqKi1KtXLy1fvlxpaWk5joWkEQAAoBCZzWYlJydb3cxmc472TU5OliT5+/tbbf/ll1/0+OOP68UXX9SsWbN09epVS9v+/fsVHh6uoKAgy7bIyEilpKTo+PHjOY6b4WkAAAAbBTmncf78+Zo3b57Vtp49eyomJuam+2VkZOirr75StWrVFB4ebtnevHlzBQcHq2TJkjp69KhmzpypU6dOafjw4ZKkxMREq4RRkgIDAy1tOUXSCAAAYKMgz4Pp3r27OnfubLXN09PT4X5Tp07V8ePHNWbMGKvt7dq1s/w7PDxcJUqU0JgxYxQXF6dy5crlT9BieBoAAKBQeXp6ys/Pz+rmKGmcOnWq/vzzT40cOVKlSpW6ad+qVatKkuLi4iRJQUFBdhXFixcvWtpyiqQRAADAhslkKrBbbhiGoalTp+q3337TW2+9pTJlyjjc58iRI5KkEiVKSJIiIiJ07NgxS6IoSTt27JCvr6/CwsJyHAvD0wAAAC5q6tSp2rBhg15++WX5+vpaKoZ+fn7y8vJSXFycNmzYoPr168vf31/Hjh3T119/rRo1aqhixYqSpHr16iksLEwTJ07Uo48+qsTERM2ePVvt27fP0bB4JpJGAAAAG66yuPeKFSskXV/A+0ZPPfWUWrVqJQ8PD+3cuVNLly7V1atXVapUKTVp0kQPPfSQpa+bm5teffVVTZkyRW+88Ya8vb0VHR1tta5jTpgMwzBu+Rm5uMdm7XB2CAAKyOc96jg7BAAFxN/beYlbyw83Ftix17/QrMCOXZCoNAIAANhwkUKjS+FEGAAAADhEpREAAMCGq8xpdCUkjQAAADbIGe0xPA0AAACHqDQCAADYYHjaHpVGAAAAOESlEQAAwAaFRntUGgEAAOAQlUYAAAAbbpQa7VBpBAAAgENUGgEAAGxQaLRH0ggAAGCDJXfsMTwNAAAAh6g0AgAA2HCj0GiHSiMAAAAcotIIAABggzmN9qg0AgAAwCEqjQAAADYoNNqj0ggAAACHqDQCAADYMIlSoy2SRgAAABssuWOP4WkAAAA4RKURAADABkvu2KPSCAAAAIdyVGkcOnRorjNuk8mkzz77LE9BAQAAOBOFRns5Shpr1qxJmRYAAKAIy3GlEQAAoKhwo1hmhzmNAAAAcCjPZ08nJydrxYoV2r17ty5evKghQ4aoatWqSkpKUmxsrBo2bKhy5crlZ6wAAACFgkKjvTwljefPn9eoUaMUHx+vkJAQnTx5UqmpqZIkf39/rVy5UufOndOAAQPyNVgAAIDCwLkc9vKUNH7zzTdKSUnRBx98oOLFi2vw4MFW7Y0aNdKff/6ZLwECAADA+fKUNO7YsUOdOnVSWFiYLl++bNdetmxZnT9//paDAwAAcAYKjfbydCLMtWvXVLx48WzbU1JS8hwQAAAAXE+eksawsDDt3bs32/bff/9dlSpVymtMAAAATuVmMhXY7XaVp6SxY8eO2rhxoxYsWKDk5GRJUkZGhuLi4vTZZ59p//796tSpU74GCgAAAOfJ05zGli1bKj4+XnPmzNHs2bMlSe+++64Mw5Cbm5t69+6txo0b52ugAAAAheX2rQcWnDyv0/jQQw+pZcuW2rJli+Li4mQYhsqWLasmTZqobNmy+RkjAAAAnCzPSaMkBQcHq3PnzvkVCwAAgEtgnUZ7t5Q0Hjt2TH/99ZfOnTsnSSpTpowiIyMVHh6eL8EBAAA4gxs5o508JY1ms1lffvml1q9fL+n/snHDMDRz5ky1aNFCTzzxhDw8biknBQAAgIvIU1Y3c+ZMrV+/Xvfff78eeOABlS1bViaTSXFxcVq6dKlWrlwpf39//etf/8rncAEAAAoew9P28rTkzi+//KIWLVro8ccfV2hoqNzd3eXm5qbQ0FANGjRIzZs31y+//JLfsQIAAMBJ8pQ0pqWlKSIiItv2atWqKT09Pc9BAQAAOJPJVHC321WeksZ69epp27Zt2bZv27ZNdevWzWtMAAAAcDE5ShqTkpKsbo888ojOnTun//znP9q5c6fOnTunc+fOaceOHfrggw907tw5PfLIIwUdOwAAQIEwmUwFdrtd5ehEmMcffzzL7ceOHdPvv/+eZdsLL7xguVoMAAAAbm85Shp79OhxW2fGAAAAucE6jfZylDTGxMQUdBwAAAAug2KZvTydCAMAAICi5ZYu2bJv3z4dPnxYycnJMgzDrr1nz563cngAAACnoM5oL09JY1JSksaNG6eDBw/etB9JIwAAwJ0hT0njN998o2PHjunZZ59V1apVNWzYMI0YMUJlypTRkiVLdODAAb322mv5HSsAAEChcGNOo508zWn866+/1K5dOzVt2lS+vr6Srk8YLVeunAYNGqTSpUvrq6++ys84AQAA4ER5qjReuXJFFSpUkCT5+PhIklJTUy3tdevW1XfffZcP4QEAABQ+Vyk0zp8/X7/99ptOnjwpLy8vRUREqG/fvgoNDbX0uXbtmmbMmKFNmzbJbDarXr16GjRokIKCgix94uPjNXnyZO3evVs+Pj6Kjo5Wnz595O7unuNY8lRpLFmypBITEyVJnp6eKl68uI4ePWppv3DhAqeqAwAA3KI9e/aoffv2Gjt2rN544w2lp6frnXfesSrWff3119q6dateeOEFjR49WgkJCZowYYKlPSMjQ+PGjVNaWpreeecdDR06VLGxsZozZ06uYslT0lijRg3t2LHDcr9p06ZauHChfvzxR82bN09Lly5VrVq18nJoAAAAp3OVywiOGDFCrVq1UoUKFVSpUiUNHTpU8fHxOnTokCQpOTlZa9asUf/+/VW7dm1VrlxZTz31lP7++2/t379fkrR9+3adOHFCw4YNU6VKlRQVFaVevXpp+fLlSktLy3EseUoaO3furIYNG8psNkuSHn74YUVERGjOnDn6/vvvVblyZQ0YMCAvhwYAALijmc1mJScnW90ycypHkpOTJUn+/v6SpEOHDik9PV116tSx9ClfvryCg4MtSeP+/fsVHh5uNVwdGRmplJQUHT9+PMdx52lOY3h4uMLDwy33/f399eabb+rKlStyc3OznBwDAABwOyrIWXbz58/XvHnzrLb17NnT4RX4MjIy9NVXX6latWqWPCwxMVEeHh4qVqyYVd/AwEDLVMLExESrhDGzPbMtp25pcW9bmQFv2LBBsbGxeuONN/Lz8AAAAIWiIJfc6d69uzp37my1zdPT0+F+U6dO1fHjxzVmzJiCCu2m8jVpzHT27Fnt3LmzIA4NAABwW/P09MxRknijqVOn6s8//9To0aNVqlQpy/agoCClpaXpypUrVtXGixcvWqqLQUFBdhdkuXjxoqUtp7j2NAAAgA2TqeBuuWEYhqZOnarffvtNb731lsqUKWPVXrlyZbm7u1sV606dOqX4+HhFRERIkiIiInTs2DFLoihJO3bskK+vr8LCwnIcS4FUGgEAAHDrpk6dqg0bNujll1+Wr6+vZQ6in5+fvLy85OfnpzZt2mjGjBny9/eXn5+fpk2bpoiICEvSWK9ePYWFhWnixIl69NFHlZiYqNmzZ6t9+/a5qniSNAIAANhwlfWmV6xYIUkaNWqU1fannnpKrVq1kiT1799fJpNJEyZMUFpammVx70xubm569dVXNWXKFL3xxhvy9vZWdHS0evXqlatYSBoBAABc1Ny5cx328fLy0qBBg6wSRVulS5fWa6+9dkux5DhpHD58eI4PeuOYuSv4Mqaus0MAUEBKNHra2SEAKCApf0102mNz0oe9HCeN/v7+OS7VBgQE5DkgAAAAuJ4cJ422Y+kAAAB3KleZ0+hKmNMIAABgw42c0Q5D9gAAAHCISiMAAIANKo32qDQCAADAISqNAAAANjgRxh6VRgAAADh0S5XGCxcuaM+ePbp06ZKaNGmiUqVKKSMjQ8nJyfLz85ObGzkpAAC4/TCn0V6ekkbDMDRjxgz9/PPPysjIkCSFh4erVKlSSk1N1dChQxUTE6NOnTrla7AAAABwjjyVAhctWqSlS5eqS5cueuONN6za/Pz81LhxY/3666/5EiAAAEBhM5kK7na7ylOlcfXq1YqOjlafPn10+fJlu/aKFStq27ZttxobAACAU7jdztldAclTpfH8+fOKiIjItt3b21vJycl5DgoAAACuJU+VxuLFi+v8+fPZth86dEjBwcF5DgoAAMCZOJXXXp5ekyZNmmjlypU6c+aMXdv27dsVGxure++995aDAwAAgGvIU6UxJiZGu3fv1ssvv6zq1atLkhYuXKg5c+Zo//79uuuuu9S9e/d8DRQAAKCwMKXRXp4qjX5+fho7dqwefPBBXbhwQV5eXtqzZ4+Sk5P18MMPa8yYMfL29s7vWAEAAOAkeV7c28vLSz169FCPHj3yMx4AAACn4+xpe8zzBAAAgEN5qjR+/vnnDvuYTCY9+eSTeTk8AACAU1FotJenpHH37t122zIyMpSYmKiMjAwVL16cOY0AAOC2xbWn7eUpaZw0aVKW29PS0rRq1Sr99NNPevPNN28pMAAAALiOfJ3T6OHhoQ4dOqhevXqaOnVqfh4aAACg0LiZTAV2u10VyIkwFStW1N69ewvi0AAAAHCCPC+5czM7duxgTiMAALht3cYFwQKTp6Rx3rx5WW6/cuWK9u7dq8OHD6tr1663FBgAAABcR56Sxu+//z7L7cWKFVPZsmU1ePBgtW3b9pYCAwAAcBbOnraXp6Rxzpw5+R0HAAAAXFiuT4S5du2avv76a/3xxx8FEQ8AAIDTmQrwv9tVriuNXl5eWrVqlcLCwgoiHgAAAKdjeNpenpbcqVy5so4fP57fsQAAAMBF5Slp7N+/vzZu3KjVq1crPT09v2MCAABwKjdTwd1uVzkent6zZ4/CwsJUvHhxTZo0SW5ubvryyy81ffp0lSxZUl5eXlb9TSaTPvjgg3wPGAAAAIUvx0nj6NGjNWzYMDVv3lwBAQEqXry4QkNDCzI2AAAApzCxuredPC25M2rUqHwOAwAAAK6sQC4jCAAAcDu7neceFpQ8nQgDAACAoiVXlcbPPvtMn332WY76mkwmzZ49O09BAQAAOBNTGu3lKmmsW7euQkJCCioWAAAAl+BG1mgnV0ljdHS0mjdvXlCxAAAAwEVxIgwAAIANToSxx4kwAAAAcIhKIwAAgA2mNNrLcdI4Z86cgowDAAAALoxKIwAAgA03UWq0xZxGAAAAOESlEQAAwAZzGu2RNAIAANhgyR17DE8DAADAISqNAAAANriMoD0qjQAAAHCISiMAAIANCo32qDQCAADAISqNAAAANpjTaI+kEQAAwIXt2bNHixYt0uHDh5WQkKDhw4ercePGlvZJkyZp3bp1VvvUq1dPI0aMsNxPSkrStGnTtHXrVplMJjVp0kQDBgyQj49PjuMgaQQAALDhSoXGq1evqlKlSmrTpo3+85//ZNknMjJSTz31lOW+h4d1ivfpp58qISFBb7zxhtLT0/X555/riy++0LPPPpvjOEgaAQAAbBTkSR9ms1lms9lqm6enpzw9PbPsHxUVpaioqJse08PDQ0FBQVm2nThxQtu2bdO4ceNUpUoVSdLAgQM1btw49evXTyVLlsxR3CSNAAAAhWj+/PmaN2+e1baePXsqJiYmz8fcs2ePBg0apGLFiql27dp65JFHFBAQIEnav3+/ihUrZkkYJalOnToymUw6ePCg1VD3zZA0AgAA2DAV4Ph09+7d1blzZ6tt2VUZcyIyMlJNmjRRmTJlFBcXp++++07vvvuuxo4dKzc3NyUmJqp48eJW+7i7u8vf31+JiYk5fhySRgAAgEJ0s6HovGjWrJnl3+Hh4apYsaKGDRum3bt3q06dOvn2OKzTCAAAYMNUgLeCVrZsWQUEBCguLk6SFBQUpEuXLln1SU9PV1JSUrbzILNC0ggAAHAHOX/+vJKSklSiRAlJUkREhK5cuaJDhw5Z+uzatUuGYahq1ao5Pi7D0wAAADZcaXHv1NRUS9VQks6ePasjR47I399f/v7++v7779WkSRMFBQXpzJkz+vbbb1WuXDnVq1dPkhQWFqbIyEh98cUXGjx4sNLS0jRt2jQ1bdo0x2dOSySNAAAALu2ff/7R6NGjLfdnzJghSYqOjtbgwYN17NgxrVu3TleuXFHJkiVVt25d9erVy2re5DPPPKOpU6dqzJgxlsW9Bw4cmKs4TIZhGPnzlFxXapqzIwBQUEo0etrZIQAoICl/TXTaY8/ceqLAjv1og7ACO3ZBotIIAABgw4VGp10GJ8IAAADAISqNAAAANgpyce/bFZVGAAAAOESlEQAAwAZVNXu8JgAAAHCISiMAAIAN5jTao9IIAAAAh6g0AgAA2KDOaI9KIwAAABy67SqNSUlJ8vf3d3YYAADgDsacRnu3TdK4fft2rV69Wlu3btXMmTOdHQ4AALiDMRRrz6WTxnPnzmnt2rVat26dkpKSFBUVpaefftrZYQEAABQ5Lpc0pqWl6ddff9WaNWu0b98+1alTR+fPn9f48eMVHh7u7PAAAEARwPC0PZdKGqdNm6aNGzeqXLlyatGihZ577jkFBASod+/ecnOjUAwAAOAsLpU0rlixQl27dlW3bt3k6+vr7HAAAEARRZ3RnkuV755++mkdPHhQQ4YM0UcffaStW7cqIyPD2WEBAAAUeS5VaWzevLmaN2+us2fPKjY2VlOnTtXVq1eVkZGhEydOKCwszNkhAgCAIoApjfZMhmEYzg4iO4ZhaPv27VqzZo22bt2qgIAANW7cWAMHDszVcVLTCihAAE5XohErKgB3qpS/JjrtsRfujCuwY3etU67Ajl2QXKrSaMtkMikyMlKRkZFKSkrSunXrFBsb6+ywAADAHc6NWY12XDppvJG/v786deqkTp06OTsUAABwh2N42p5LJY1ff/21wz4mk0mPPfZYIUQDAACATC6VNB45csTZIQAAAMjE8LQdl0oaR44c6ewQAAAAkAWXShoBAABcAXMa7blU0jhv3rwc9evZs2cBRwIAAIAbuVTS+Ntvv2XbZjKZdOrUKV27do2kEQAAFCiW3LHnUknj+PHjs9x+5MgRzZw5U8eOHVPbtm0LOSoAAAC4VNJo6+zZs5o9e7Y2b96sxo0b68MPP1RISIizwwIAAHc45jTac8mk8dKlS5o3b55WrVql6tWr6+2331bVqlWdHRYAACgiSBrtuVTSmJqaqsWLF2vJkiUqV66cXnnlFdWrV8/ZYQEAABR5LpU0Dhs2TKmpqerQoYOaNWsmk8mko0eP2vWrWLGiE6IDAABFBYt723OppPHSpUuSpEWLFmnRokXZ9pszZ05hhQQAAAC5WNI4ceJEZ4cAAAAgNwqNdlwqaSxdurSzQwAAAEAWXCppzHTw4EFt3LhRp0+fliSFhISoefPmqlKlipMjAwAARQFzGu25XNL47bffavHixfLx8VGZMmUkSXv27NHSpUvVpUsX9e3b18kRAgAAFD0ulTTGxsZq2bJlGjBggNq1aycPj+vhpaWlacWKFZo5c6YqVKig6OhoJ0cKAADuZKzTaM+lksbly5erd+/e6tChg9V2Dw8PdezYURkZGfr5559JGgEAQIFieNqem7MDuNGJEyfUqFGjbNsbNWqkEydOFGJEAAAAkFys0ujm5qa0tLRs29PT0+Xm5lJ5LgAAuAOx5I49l8rA7rrrLv3yyy/Ztq9fv1533XVXIUYEAAAAycWSxi5dumjBggX69ttvlZiYaNmemJiob775RgsXLlSXLl2cFyAAACgSTAX43+3KpYanGzRooP79++ubb77R4sWL5efnJ0lKTk6Wu7u7+vXrpwYNGjg5SgAAgKLHpZJGSXrggQfUuHFjbd68WXFxcZKuL+7dpEkTBQcHOzk6uIqtf/yur6ZN1d49u3Tu3Dl99OkktWnbztKefOWKPv5ogtauWaWLiYkqXz5Mvfv2U0yv3k6MGoCtwQ831+CeLVQxtKQkae+hOL375TKt2LhH4SEl9ffSMVnu9+hLU/Xjqr9UJ6K8hg+4T00jq6hUUDEdPXVBU+Zt0KTvYgvxWeBOxJI79lwuaZSkUqVKqXPnzs4OAy4sJSVZ1apVU7eHeuiFZ5+2a//P+Pf0269b9O57Hyi0fHlt3rhR774zWmVKl1GrNm2dEDGArJw8k6g3P1uog8fOySST+nZpou8/GqJ7HnlPfx85o0rtXrPqP7BHMz3/WDst37hbkhRVo4LOXbisAW98rRNxCbqnXmVNeqO30jMy9L85653xlIA7lksljXv27MlRv5o1axZwJHB1zVtEq3mL7Nfr3LbtL3Xp2k2NGjeRJPWM6aV538/Rrp07SBoBF7J0/S6r+6MmLdbgh5urcd27tPdQnM6cv2zV/mDrevph5Z+6knJNkjRj4Rar9iMnz6tJ3bvUtU09kkbcEgqN9lwqaRw9enSO+s2ZM6eAI8HtLjIySuvWrlG3h3qqTJky+v23X3X0yGG99MprjncG4BRubib1uK++ivl66dcdh+3ao2pUUGT1Cnr+vbk3PU6gv48SLiUXVJgoItwYn7bjUkljsWLF5Ovrq+joaLVs2VLFixfP9THMZrPMZrPVNjcvv/wKEbeJV0e8qTEj39T9bVrKw8NDJpNJI0e/owYNs188HoBz1KoaqtivX5SPl4eSUq6q14uTte9QnF2//t3u1d5Dp7Vlu31Cmemeenep5/0N1P2Z/xZkyECR5FJJ45dffqnffvtNa9eu1aJFixQVFaU2bdooMjJSphxm/PPnz9e8efOsts2YdfO/SnHn+W7mN9qxY5s+mfhfhYaGausff+jdd0ardJkyuufeps4OD8AN9h85oyaPjFOgv6+6t4vS5DH9dP+gT6wSRx9vT/V6oKHem/xztsepWSVEcz8aorFfLtXqLfsKI3Tcwagz2nOppNHDw0NNmzZV06ZNFR8fr9jYWE2bNk1ms1nR0dGKiYmRu7v7TY/RvXt3TqIp4lJTU/Xpxx/po08nqmV0K0lSRLXq+vvvvfp6+lSSRsDFmNPSdeh4vCTpr73H1aBWuIb2bqVhY2db+nRvFyk/Hy/NXPJblseoXrmcln4xTNN+2KT3pywvlLiBosalFve+UXBwsHr27Kk333xTISEhWrBggVJSUhzu5+npKT8/P6sbipa0tDSlpZnlZnMNKDc3d2UYhpOiApBTbiaTvL2saxr/6tZUP63bqfiEJLv+NSqX089fPqOZi3/VqEmLCytM3OlMBXi7TblUpTGT2WzWr7/+qrVr12r//v2KiorSa6+9Jn9/f2eHBheRfOWKjh07Zrl/8sQJ7du7V4GBgQoJDVXDRo314X8+kLe3j0JCQ7X199+1ZNECDX/5VSdGDcDWmGEPavnG3Tp+OkEBxXzU64GGatnwbnV56nNLn8oVgtW8fhV1G2Y/T7FmlRAt+/IZrdq0V59+u0ZlSwVIktIzjCwTTAB5ZzIM1ym9HDx4UGvXrtWmTZtUunRptWrVSi1btrzlZDE1LZ8ChMv4/bdfNWjAY3bbH+zaXW+/+57iz53TJx9/qM2bNujSxYsKCQ1Vj5691K//v3I8Pxa3hxKN7NfpxO3jvyP7qHXjaioXXFwXk1K168BJTZi+Smt+/b85iaOf7qLeHRupWqeRsv2VNeLfHfXGEx3tjnv01HlV7zSywONHwUr5a6LTHvvXfy4W2LGbVAkssGMXJJdKGnv16qXg4GBFR0ercuXK2fZr2LBhro5L0gjcuUgagTsXSeN1e/bs0aJFi3T48GElJCRo+PDhaty4saXdMAzNnTtXq1ev1pUrV1S9enUNGjRIISEhlj5JSUmaNm2atm7dKpPJpCZNmmjAgAHy8fHJcRwuNzwdHx+vH3744aZ9WKcRAAAUJFcalLp69aoqVaqkNm3a6D//+Y9d+8KFC7Vs2TINHTpUZcqU0Zw5czR27Fh9+OGH8vLykiR9+umnSkhI0BtvvKH09HR9/vnn+uKLL/Tss8/mOA6XShpJBgEAgCtwoZxRUVFRioqKyrLNMAwtXbpUDz30kBo1ur4W8dNPP63Bgwfr999/V7NmzXTixAlt27ZN48aNU5UqVSRJAwcO1Lhx49SvXz+VLFkyR3G47NnTAAAAdyKz2azk5GSrm+2FSXLq7NmzSkxMVN26dS3b/Pz8VLVqVe3fv1+StH//fhUrVsySMEpSnTp1ZDKZdPDgwRw/lktVGpcuXZrldj8/P4WGhioiIqKQIwIAAEVSAZYas7oQSc+ePRUTE5PrYyUmJkqSAgOt50kGBgZa2hITE+2usufu7i5/f39Ln5xwqaTxp59+ynJ7ZhYeERGhV155haV3AADAbSurC5F4eno6KZqcc6mkcdKkSdm2nTlzRp999plmz56tQYMGFWJUAACgqDEVYKnR09Mz35LEoKAgSdLFixdVokQJy/aLFy+qUqVKlj6XLl2y2i89PV1JSUmW/XPitpnTWLZsWfXp00fbt293digAAAAuoUyZMgoKCtLOnTst25KTk3Xw4EHLtL6IiAhduXJFhw4dsvTZtWuXDMNQ1apVc/xYLlVpdCQ4ODhXY+8AAAB54UpL7qSmpiouLs5y/+zZszpy5Ij8/f0VHBysjh076scff1RISIjKlCmj2bNnq0SJEpazqcPCwhQZGakvvvhCgwcPVlpamqZNm6amTZvm+Mxp6TZLGo8dO6bSpUs7OwwAAIBC888//2j06NGW+zNmzJAkRUdHa+jQoeratauuXr2qL774QsnJyapevbpef/11yxqNkvTMM89o6tSpGjNmjGVx74EDB+YqDpe6IkxycnK22w8dOqRvvvlG0dHR6tmzZ66OyxVhgDsXV4QB7lzOvCLMn0cuOe6UR/UrFXfcyQW5VKVxwIAB2baZTCa1adNG3bp1K7yAAABA0eRCw9OuwqWSxpEjs764vK+vr0JCQnJ1fUQAAADkH5dKGmvWrOnsEAAAAAp0yZ3blUstubNw4UJdu3bNcn/fvn1Wl9VJSUnRlClTnBEaAABAkeZSSeOsWbOUkpJiuT9u3DhduHDBcv/q1atauXKlM0IDAABFiMlUcLfblUsljbZc6MRuAACAIs2l5jQCAAC4gtu4IFhgXLrSCAAAANfgcpXG1atXW5bWSU9PV2xsrAICAiRdv4wOAABAgaPUaMelksbg4GCtXr3acj8oKEjr16+36wMAAFCQWHLHnksljZMmTXJ2CAAAAMiCSyWNAAAAruB2XhqnoLhU0rhu3boc9YuOji7gSAAAAHAjl0oav/rqq5u2X716Venp6SSNAACgQFFotOdSSeP06dOz3J6QkKDvv/9ea9euVd26dQs5KgAAALhU0mgrJSVFCxcu1NKlS1WhQgWNGDFCtWvXdnZYAADgTkep0Y5LJo1paWn6+eefNX/+fPn7++upp57SPffc4+ywAAAAiiyXShoNw9C6des0d+5cpaenq3fv3mrTpo3c3LhwDQAAKDys02jPpZLG4cOH6+zZs+rQoYM6deokLy+vLK8C4+fn54ToAAAAii6XShpPnDghSVq0aJEWLVqUbb85c+YUVkgAAKAIYp1Gey6VNI4cOdLZIQAAADA4nQWXShqrV6+uRYsWaevWrUpLS1Pt2rX18MMPy8vLy9mhAQAAFGkudYbJjz/+qO+++04+Pj4qUaKEli5dqilTpjg7LAAAUNSYCvB2m3KpSuP69es1aNAg3XfffZKkHTt26L333tMTTzzBGdQAAABO5FKZWHx8vKKioiz369atK5PJpISEBCdGBQAAihpTAf53u3KppDE9Pd1u/qK7u7vS09OdFBEAAAAkFxuelqRJkybJ09PTct9sNmvy5Mny9va2bBs+fLgzQgMAAEUES+7Yc6mkMTo62m5bixYtnBAJAAAAbuRSSeNTTz3l7BAAAABu45mHBcelkkYAAACXQNZox6VOhAEAAIBrotIIAABg43ZeGqegUGkEAACAQ1QaAQAAbLDkjj0qjQAAAHCISiMAAIANCo32qDQCAADAISqNAAAAtig12iFpBAAAsMGSO/YYngYAAIBDVBoBAABssOSOPSqNAAAAcIhKIwAAgA0KjfaoNAIAAMAhKo0AAAC2KDXaodIIAAAAh6g0AgAA2GCdRnskjQAAADZYcscew9MAAABwiEojAACADQqN9qg0AgAAwCEqjQAAADaY02iPSiMAAAAcotIIAABgh1KjLZJGAAAAFzV37lzNmzfPaltoaKg+/vhjSdK1a9c0Y8YMbdq0SWazWfXq1dOgQYMUFBSU77GQNAIAANhwpTmNFSpU0Jtvvmm57+b2f7MLv/76a/3555964YUX5Ofnp6lTp2rChAl6++238z0O5jQCAADYMBXgLbfc3NwUFBRkuRUvXlySlJycrDVr1qh///6qXbu2KleurKeeekp///239u/fn9enni0qjQAAAIXIbDbLbDZbbfP09JSnp2eW/ePi4vTvf/9bnp6eioiIUJ8+fRQcHKxDhw4pPT1dderUsfQtX768goODtX//fkVERORr3CSNAAAANgpyeHr+/Pl28xR79uypmJgYu7533323nnrqKYWGhiohIUHz5s3TW2+9pQkTJigxMVEeHh4qVqyY1T6BgYFKTEzM97hJGgEAAApR9+7d1blzZ6tt2VUZo6KiLP+uWLGiJYncvHmzvLy8CjROWySNAAAANkwFuOTOzYaiHSlWrJhCQ0MVFxenunXrKi0tTVeuXLGqNl68eLFAzp7mRBgAAIDbRGpqquLi4hQUFKTKlSvL3d1dO3futLSfOnVK8fHx+T6fUaLSCAAAYM9FltyZMWOGGjZsqODgYCUkJGju3Llyc3NT8+bN5efnpzZt2mjGjBny9/eXn5+fpk2bpoiICJJGAACAouTChQv65JNPdPnyZRUvXlzVq1fX2LFjLcvu9O/fXyaTSRMmTFBaWpplce+CYDIMwyiQI7uQ1DRnRwCgoJRo9LSzQwBQQFL+mui0xz5zyey4Ux6VLZ63+YzORqURAADAhitdEcZVcCIMAAAAHKLSCAAAYKMgl9y5XVFpBAAAgENUGgEAAGxRaLRDpREAAAAOUWkEAACwQaHRHpVGAAAAOESlEQAAwAbrNNojaQQAALDBkjv2GJ4GAACAQ1QaAQAAbDA8bY9KIwAAABwiaQQAAIBDJI0AAABwiDmNAAAANpjTaI9KIwAAAByi0ggAAGCDdRrtkTQCAADYYHjaHsPTAAAAcIhKIwAAgA0KjfaoNAIAAMAhKo0AAAC2KDXaodIIAAAAh6g0AgAA2GDJHXtUGgEAAOAQlUYAAAAbrNNoj0ojAAAAHKLSCAAAYINCoz2SRgAAAFtkjXYYngYAAIBDVBoBAABssOSOPSqNAAAAcIhKIwAAgA2W3LFHpREAAAAOmQzDMJwdBJBfzGaz5s+fr+7du8vT09PZ4QDIR3y+Aeei0og7itls1rx582Q2m50dCoB8xucbcC6SRgAAADhE0ggAAACHSBoBAADgEEkj7iienp7q2bMnk+SBOxCfb8C5OHsaAAAADlFpBAAAgEMkjQAAAHCIpBEAAAAOkTQCAADAIZJGFLhJkyYpJiZGCxYssNr+22+/KSYmxnI/IyNDS5Ys0YsvvqhHH31UAwYM0Lvvvqt9+/ZZ7RcbG6uYmBjFxMSoV69eGjJkiD766CPFx8db9Rs1alSWjytJ48aNU0xMjObOnWvXtmHDBvXq1UtTpkyxa9u9e7diYmJ05cqVXLwCwO0h87MaExOj3r17a9iwYZo3b57S09Mt7/0XXnhBGRkZVvv961//UmxsrOX+0KFDLce58Zb5WbzZ52jo0KH66aefLPcz992/f79VP7PZrIEDByomJka7d++2atu6datGjhypxx57TH379tVrr71mFZ8knT17VjExMRo0aJBSUlKs2l566SWr74ZRo0bpq6++sov1Zt8VwJ3Iw9kBoGjw9PTUwoUL1a5dO/n7+9u1G4ahjz/+WDt37lTfvn1Vp04dJScna/ny5Ro9erSef/55NW7c2NLf19dXn3zyiQzD0NmzZzVlyhR9+OGHevfdd62OW6pUKcXGxqpbt26WbRcuXNCuXbtUokSJLGNdu3atunbtqpUrV+qxxx6Tl5dX/rwIwG0gMjJSTz31lMxms/766y9NnTpV7u7uioiIkCSdOXNG69atU+vWrW96nJiYGLVr185qm4+PT55iyvwcZ8YgXf+j08fHR0lJSVZ9ly1bpq+++kpdu3bV4MGD5eHhod9//12TJ0/WsWPH9Nhjj1n1T0lJ0eLFi63+gM0pvitQ1FBpRKGoU6eOgoKCsqz6SdLmzZu1ZcsWDR06VG3btlWZMmVUqVIl/fvf/1aDBg30xRdfKDU11dLfZDIpKChIJUqUULVq1dSmTRsdPHhQycnJVsdt0KCBLl++bFWtjI2NVd26dVW8eHG7OM6ePau///5b3bp1U2hoqH777bf8eQGA24SHh4eCgoJUunRp3X///apTp47++OMPS/sDDzyguXPnOrz+s6+vr4KCgqxueU0ao6OjtXHjRl27ds2ybe3atYqOjrbqFx8frxkzZqhTp07q06ePwsLCVK5cOXXp0kV9+/bVkiVLdODAAat9HnjgAS1ZskQXL17MVUx8V6AoImlEoXBzc1Pv3r21bNkynT9/3q59w4YNCgkJUcOGDe3aunTposuXL2vHjh1ZHvvixYv67bff5ObmJjc367e0h4eHmjdvbjU0dbMqydq1a1W/fn35+fmpRYsWWrNmTS6eJXDn8fLyUlpamuV+x44dlZGRoWXLlhVaDJUrV1aZMmW0ZcsWSdeTw71796ply5ZW/bZs2aL09HR16dLF7hj33XeffHx8tHHjRqvtzZo1U7ly5TRv3rxcxcR3BYoikkYUmsaNG6tSpUpZziM8ffq0ypcvn+V+mdtPnz5t2ZacnKx+/fqpX79+Gjx4sHbv3q327dtnWclo3bq1Nm/erNTUVO3Zs0fJyclq0KCBXb+MjAzFxsaqRYsWkqSmTZtq3759Onv2bJ6eL3A7MwxDO3bs0Pbt21W7dm3Ldm9vb/Xs2VMLFiywq+zfaObMmZbPaOZt7969eY6ndevWWrt2raTrowVRUVF2owWnT5+Wn59fllNPPDw8VLZsWavvEen6qEWfPn20atUqxcXF5SgWvitQVDGnEYXq0Ucf1ZgxY7KsBOSGr6+v3n//faWlpWnbtm365Zdf1Lt37yz7VqpUSeXKldOWLVu0e/dutWjRQu7u7nb9duzYoatXryoqKkqSVLx4cdWtW1dr1qzRI488ckvxAreLP//8U/369VN6eroMw1CzZs308MMP659//rH0adOmjZYsWaIFCxaoT58+WR7nwQcfVKtWray2lSxZMs9xtWjRQjNnztSZM2cUGxurAQMG5PlYtiIjI1W9enXNmTNHzz77rMP+fFegqCJpRKGqWbOm6tWrp1mzZln9QgkJCdHJkyez3Cdze0hIiGWbyWRSuXLlJElhYWGKi4vT5MmTNWzYsCyP0bp1ay1fvlwnTpzQuHHjsuyzZs0aJSUlqW/fvpZthmHo6NGjiomJsRv6Bu5EtWrVspxAUqJEiSz/wHJ3d9cjjzyizz//XB06dMjyOAEBAZbPqC1fX19J10cMihUrZtV25coV+fn5ZXm8Bg0a6H//+5/MZrOioqLsznoOCQlRcnKyLly4YJegpqWlKS4uTrVq1coypkcffVQjRozQgw8+mGX7jfiuQFHFOxuF7tFHH9XWrVutltBo2rSpTp8+bTXhPtPixYsVEBCgunXrZnvMbt26adOmTTp06FCW7c2bN9exY8cUHh6usLAwu/bLly/rjz/+0HPPPafx48dbbu+//76uXLmS7XxK4E7j7e2tcuXKKTg4OMuEMdO9996rsLCwXM8FlK4ndyaTye7zeubMGSUnJ1v9gXij1q1ba/fu3WrZsmWWidk999wjd3d3LVmyxK5txYoVunr1qpo1a5blsatWraomTZpo1qxZN42d7woUZVQaUejCw8PVokULq4n0zZo105YtWzRp0iT169dPtWvXVkpKipYvX66tW7fq+eefv+mZl8HBwWrcuLHmzp2rV1991a7d399fX375Zba/BNevX6+AgADde++9MplMVm1RUVFas2aNIiMjLduOHTtmqZZkqlSpUg6ePXDnePTRRzV27Ngs21JSUpSYmGi1zcvLS35+fvL19VXbtm01Y8YMubu7Kzw8XPHx8Zo5c6buvvtuVatWLctjRkZGasqUKVlWIqXr3wN9+/bVjBkz5OnpqZYtW8rd3V1//PGHvvvuO3Xu3Fl33313ts/nkUce0YsvvnjTSmFuvyuAOwlJI5wiJiZGmzZtstw3mUx6/vnn9dNPP+mnn37SlClT5OnpqYiICI0cOVLVq1d3eMxOnTrpjTfe0MGDB1W1alW7dtthsButXbtWjRo1svslIElNmjTRxIkTdenSJcu2kSNHWvVxc3PT7NmzHcYI3Elq166t2rVra/v27XZtc+fOtTvprV27dhoyZIik6wuCL1iwQDNnztS5c+cUFBSkunXr6pFHHsnycyhd/57IaqmsG3Xq1Elly5bV4sWLtXTpUmVkZKhChQoaNGiQw7UlQ0ND1bp1a61atSrbPjn9rnAUJ3A7MhmGYTg7CAAAALg25jQCAADAIZJGAAAAOETSCAAAAIdIGgEAAOAQSSMAAAAcImkEAACAQySNAAAAcIikEQAAAA6RNALIF0OHDtWkSZMs93fv3q2YmBjt3r3biVFZs42xMIwaNUovvvhivh7TGc8DALiMIHAHiI2N1eeff2657+npqeDgYNWtW1c9evRQUFCQ84LLpT///FMHDx5UTEyM02KIiYlR+/bt9fjjjzstBgBwNSSNwB0kJiZGZcqUkdls1r59+7RixQr99ddfmjBhgry9vQs1lho1aujbb7+Vh0fuvmb++usvLV++3KlJIwDAHkkjcAeJiopSlSpVJElt27ZVQECAlixZot9//13NmzfPcp/U1FT5+Pjkeyxubm7y8vLK9+MCAJyDpBG4g9WuXVtLlizR2bNnJUmTJk3Sli1b9MEHH2j69Onau3evateurZdfflkZGRlatmyZVq9erTNnzsjPz0+NGjVSnz595O/vbzmmYRj68ccftXLlSiUlJenuu+/WwIED7R579+7dGj16tEaOHKlatWpZth84cEDz5s3T/v37lZaWprJly6pNmzbq2LGjJk2apHXr1kmSVaVx7ty5kpTvMd6K33//XatWrdKRI0d0+fJllSpVStHR0XrooYfk5mY/XfzQoUOaNm2aDh8+rKCgIHXt2lX333+/VR+z2az58+frl19+0fnz5xUYGKhmzZqpV69e8vT0zNf4ASC3SBqBO1hcXJwkKSAgwLItIyNDY8eOVfXq1dWvXz/LsPWXX36pdevWqVWrVnrggQd09uxZ/fzzzzp8+LDefvttyzDznDlz9OOPPyoqKkpRUVE6fPiw3nnnHaWlpTmMZ8eOHXrvvfdUokQJPfDAAwoKCtLJkye1detWdezYUffdd58SEhK0Y8cOPf3003b7F0aMORUbGysfHx916tRJPj4+2rVrl+bOnauUlBT169fPqm9SUpLGjRune++9V82aNdPmzZs1ZcoUeXh4qE2bNpKu/1zGjx+vffv2qW3btgoLC9OxY8f0008/6dSpU3r55ZfzLXYAyAuSRuAOkpycrEuXLslsNuvvv//WDz/8IC8vLzVo0MDSx2w2695771WfPn0s2/bt26c1a9bomWeesRrGrlWrlt59911t2bJFzZs316VLl7Ro0SLVr19fr7zyikwmkyTpu+++0/z5828aW0ZGhr788kuVKFFC48ePV7FixSxthmFIkiIiIhQSEqIdO3aoZcuWVvsXRoy58eyzz1oNv99///368ssvtWLFCj3yyCNWlcGEhAQ99thj6ty5syTpvvvu0+uvv67vvvtOLVu2lIeHhzZs2KAdO3Zo9OjRql69umXfChUqaPLkyfr7779VrVq1fIsfAHKLJXeAO8jbb7+tQYMG6cknn9THH38sHx8fDR8+XCVLlrTqZzssunnzZvn5+alu3bq6dOmS5Va5cmVLFU26XilMS0tThw4dLMmYJHXq1MlhbIcPH9bZs2fVsWNHq4RRktWxslMYMebGjQljSkqKLl26pBo1aujq1as6efKkVV93d3e1a9fOct/Dw0Pt2rXTxYsXdejQIUnSli1bFBYWptDQUKvnV7t2bUlyqaWLABRNVBqBO8jjjz+ukJAQubu7KzAwUKGhoXbz69zd3e2SyLi4OCUnJ2vQoEFZHvfSpUuSpPj4eElSSEiIVXvx4sXtEkFbZ86ckXS9cpYXhRFjbhw/flyzZ8/Wrl27lJKSYtWWnJxsdb9EiRJ2JxuFhoZKks6dO6eIiAidPn1aJ0+ezPb5Xbx4Md9iB4C8IGkE7iBVq1a1nD2dHQ8PD7tEMiMjQ4GBgRo2bFiW+xQvXjzfYswrV4rxypUrGjVqlHx9fdWrVy+VLVtWnp6eOnz4sGbOnGkZbs8NwzAUHh6uxx57LMv24ODgWw0bAG4JSSMAlS1bVjt37lT16tVvukxOZuJy+vRplS1b1rL90qVLunLlisPHkK5X6OrWrZttv+yGqgsjxpzavXu3Ll++rBdffFE1a9a0bM88S91WQkKC3dJGp06dkiSVLl1a0vXnd/ToUdWpUydHw/UAUNiY0whATZs2VUZGhubNm2fXlp6ebkm26tatK3d3d/38889W1bSffvrJ4WPcddddKlOmjJYuXWqXvN14rMyzuW37FEaMOZXVkjppaWlasWJFlv3T09O1atUqq76rVq1S8eLFVblyZUnSvffeqwsXLmj16tV2+1+7dk2pqan5FD0A5A2VRgCqWbOm2rVrpwULFujo0aOWxCsuLk6bN2/WgAEDdM8996h48eLq0qWLFixYoPfee09RUVE6cuSI/vrrL6tlfbLi5uamQYMG6f3339fLL7+sVq1aqUSJEjp58qROnDihESNGSJIliZo+fbrq1asnNzc3NWvWrFBivNGhQ4f0ww8/2G2vVauWqlWrpmLFimnSpEl64IEHJEm//PJLtsPSJUqU0MKFC3X27FmFhoZq06ZNOnLkiIYMGWJZJqhly5bavHmzJk+erF27dql69erKyMjQyZMntXnzZo0YMcLh1AMAKEgkjQAkSUOGDFHlypW1atUqfffdd3J3d1fp0qXVokULq6VeHnnkEXl5eWnlypXavXu37r77br3xxht67733HD5GZGSkRo4cqXnz5mnJkiXKyMhQuXLl1LZtW0ufJk2aqEOHDtq0aZMlEWvWrFmhxZjpwIEDOnDggN32Xr16qXr16nr11Vc1Y8YMzZ49W8WKFVOLFi1Up04djR071m4ff39/DR06VNOmTdPq1asVFBSkgQMHWp1R7ebmppdeekk//fST1q9fr99//11eXl4qW7asOnbsaHdiDwAUNpORlxnbAAAAKFKY0wgAAACHSBoBAADgEEkjAAAAHCJpBAAAgEMkjQAAAHCIpBEAAAAOkTQCAADAIZJGAAAAOETSCAAAAIdIGgEAAOAQSSMAAAAcImkEAACAQ/8PxZqlfMMGIs8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data:image/png;base64,iVBORw0KGgoAAAANSUhEUgAAAo0AAAIoCAYAAAAMfNEQAAAAOXRFWHRTb2Z0d2FyZQBNYXRwbG90bGliIHZlcnNpb24zLjguMCwgaHR0cHM6Ly9tYXRwbG90bGliLm9yZy81sbWrAAAACXBIWXMAAA9hAAAPYQGoP6dpAABoe0lEQVR4nO3deVxUZf//8fewgyCouICIpoa7gmu54VaaS2oapmnemnpXZqutVi5llt22avddbmVpapZrmjuaW4vlrqm5L6goqAjoAOf3hz/m68yAAwjMKK9nj3nknOs6Zz4zzAwfPtd1rmMyDMMQAAAAcBNuzg4AAAAAro+kEQAAAA6RNAIAAMAhkkYAAAA4RNIIAAAAh0gaAQAA4BBJIwAAABwiaQQAAIBDJI0AAABwiKQRWfr0009Vs2ZN+fr6ymQy6eOPPy7wx6xUqZIqVapU4I9TFJhMJrVq1arAjm82mzVy5Ejdfffd8vb2lslk0oIFCwrs8eBaCvr9hf/D9yJcCUmjk+3bt0/Dhg1T7dq1FRgYKC8vL4WGhqpTp06aOnWqrl69WugxzZ49W88++6x8fHz03HPPaeTIkbrnnnsKPQ5XUKlSJZlMJplMJq1ZsybbfgMGDLD0GzVq1C09ZmxsbL4cpyBNmDBBY8aMUWhoqIYPH66RI0eqevXqhR5H5mueeXN3d1dwcLDatGmjWbNmFXo8yB//+te/7H6ugYGBqlKlirp166aJEyfq/Pnz+fZ4zkyCW7VqJZPJ5JTHBnLLw9kBFGVjxozR6NGjlZGRoXvvvVf9+/eXv7+/zpw5o9jYWA0aNEj//e9/9ccffxRqXEuWLLH8PzQ0tNAed/Xq1YX2WLnl4eGhKVOmqE2bNnZtly5d0ty5c+Xh4aG0tDQnRGdv79698vPzK7DjL1myRP7+/lq5cqW8vLwK7HFyauTIkZKuV0D37dunhQsXau3atfrjjz/04YcfOjm6O09Bv78yde3aVZGRkZKky5cv6/jx4/rll1+0cOFCjRgxQp988on+9a9/FXgczuTK34soekganeTdd9/VyJEjVaFCBX3//fdq0qSJXZ8lS5ZowoQJhR7bqVOnJKlQE0ZJqlKlSqE+Xm507txZP/74o86fP69SpUpZtc2cOVPJycnq3r275s+f76QIrRV01e/UqVMqVaqUSySMkuyqsqtXr9Z9992njz/+WM888wzDe/mssKrK3bp1s0sK09LSNG3aND377LMaMGCAvL291bt370KJxxlc+XsRRZCBQnf48GHD09PT8PT0NHbu3HnTvqmpqXbb5syZY7Ro0cIoXry44ePjY9SuXdt49913s+xbsWJFo2LFikZSUpIxfPhwo0KFCoaXl5dRpUoV47333jMyMjIsfUeOHGlIyvKWGbcko3///lnGGh0dbdi+pTIyMoyvvvrKuPfee43g4GDD29vbCAsLM+6//35j9uzZWcaa1Wswbtw4o3bt2oavr68REBBgNG/e3JgzZ45d3xtjPHz4sNGrVy+jVKlShre3t9GgQQNj8eLFWcaenYoVKxqSjJ9++smQZHz00Ud2faKioowKFSoYX3zxhSHJGDlypFX733//bbzyyitGgwYNjODgYMPLy8sIDw83Bg8ebBw/ftyqb//+/bP9Gaxdu9YwDMOYPn26IcmYPn26sWzZMiM6OtooXry41WsvyYiOjrbcP3TokBEYGGiUKFHCOHLkiNVjJiUlGdWrVzfc3Nwsj5Gd7OKz/bnl5T168eJF4/nnnzcqVqxoeHh42L2OWbnx/WmrRo0ahiRj7ty5hmH83/t77dq1xvfff280atTI8PX1NUqUKGH06tXLOHHiRJbHOX/+vPHqq68a1atXN3x8fIzixYsbbdq0MZYvX27X98bHsJXd5yfzNT106JDx2WefGTVq1DC8vb2NihUrGmPHjrV8RufOnWs0atTI8PPzM0qXLm0MHTrUSE5OzjLmVatWGe3btzdKlChheHl5GXfffbfxyiuvGImJiXZ9Mz+3ZrPZGDt2rFG1alXDy8vLCAsLM15++WXj6tWrdvvYvr8MwzBOnjxpjB492mjatKlRtmxZw9PT0wgJCTF69+5t7N69O8s4s5P5mkyfPj3bPtOmTTMkGeXKlcvydZg1a5bRqlUrIzAw0PD29jaqV69uvP3221bvwczPUlY32/ffli1bjB49elieW1hYmDFkyBDj5MmTWcZ3/vx54/XXXzdq1apl+Pr6GsWLFzfq1q1rvPLKK0ZSUpLl/ZDV7cbX1hW/F1F0UWl0gunTp8tsNuuRRx5R7dq1b9rX29vb6v7rr7+ucePGKTg4WH369JG/v7+WLVum119/XcuXL9eKFSvsqj9ms1nt27fXqVOn9MADD8jDw0MLFizQq6++qtTUVMvQXuacnq+++kpHjx61bL8VI0aM0Lhx43TXXXcpJiZGgYGBOn36tH7//Xd9//336tWr1033v3btmtq3b69169apevXqGjp0qJKTkzVv3jz16tVL27Zt07vvvmu339GjR9W4cWNVrlxZ/fr104ULFzRnzhx17dpVq1atUuvWrXP1PO677z5VqlRJU6ZM0XPPPWfZvnXrVv31118aOXKk3NyyniL8448/6n//+59at26tpk2bysvLS7t379aUKVO0ePFi/fHHHypfvryk65UVSfr6668VHR1tNc/Ktlo2b948/fzzz3rggQf0xBNP6OjRo9nGf9ddd2nKlCl6+OGH1adPH61bt04eHtc//k899ZT27dunUaNGOZzX1a1bN1WqVMlyYlTmaxEUFGTpk5f36LVr19SmTRtduHBB999/v4oXL6677rrrprE4YhiGJNnNF/v888+1aNEiPfjgg4qOjtavv/6qOXPmaPv27dq2bZvVZ+7o0aNq1aqVjhw5ohYtWqhDhw66cuWKlixZog4dOuiLL77Q4MGDbynOTMOHD1dsbKy6dOmi+++/X4sWLdKIESN07do1lSxZUq+++qq6deumFi1aaOXKlZo0aZLS09P13//+1+o4X3zxhZ588kkVK1ZMDz/8sMqUKaPY2Fi9//77Wrx4sTZu3Gj188rUp08f/fLLL3rggQdUvHhxLV26VOPHj9fZs2c1ffp0h/GvX79e7733nlq3bq0ePXrI399fBw4c0Lx587Ro0SJt3LhR9erVy5fXSpL69++v0aNH6+jRo1qzZo06depkaRs4cKCmT5+usLAw9ejRQ0FBQdqyZYvefPNNrV69WitXrpSHh4ciIyM1cuRIjR49WhUrVrSqat74WZg2bZqGDBkib29vPfjgg6pQoYIOHDhg+Qxv2bJF4eHhlv6HDx9W69atdfToUTVo0EBPPvmkMjIytH//fn300Ud64oknFBQUpJEjR2b5feuoMu4q34sogpydtRZFbdq0MSQZkydPztV+mzZtMiQZFSpUME6fPm3Zbjabjc6dOxuSjLFjx1rtk1kpe+CBB6z+Gj9z5owRGBhoBAYGGteuXbPaJ6uKoWHkrdJYsmRJo3z58saVK1fs+p87d84uVtu/qN99911L/Gaz2Sr+zOe2ceNGuxglGaNGjbI61s8//2w5Vk5lPobZbDbefvttQ5KxadMmS/u///1vw83NzTh69KgxefLkLCsUJ06cyLLCtnz5csPNzc144oknrLavXbs2y+NkyqyOmEwmY9myZVn2URaVIMMwjCeffNKQZLz66quGYRjGV199ZUgyWrdubaSnp9/klbCWXfXjVt6jbdu2NZKSknIcg2FkX2lcuXKlYTKZDJPJZKmsZlYBAwICjB07dlj17927tyHJrkoTHR1tmEwm47vvvrPanpCQYNSrV8/w8fEx4uLiLNtvpdJYsWJFq2pnQkKCUapUKcPPz88IDg429uzZY2lLTU01atSoYXh5eRlnzpyxbD9y5Ijh5eVlBAQEGHv37rV6nMyf/eDBg+2eoySjfv36xvnz5y3bk5KSjCpVqhhubm5WP0vDyPr9debMGePSpUt2z3vbtm1GsWLFjA4dOti1ZScnlUbDMIy+ffsakoy33nrLsi3z89G9e3e7CmTmz+fjjz92+Hwy/f3334anp6dRpUoVu2r0qlWrDDc3N6Nbt25W2++9915DkvHuu+/aHe/cuXNGSkqK5X5237eZXPF7EUUXSaMTZA6bZfcLPzuDBg0yJBlffPGFXdvff/9tuLm5GXfddZfV9swvkAMHDtjt89hjjxmS7IbI8ztprFSpUpZJk62svhyrVq1qmEwmu1+AhmEYU6ZMMSQZAwYMsIuxYsWKRlpamt0+4eHhRqlSpRzGcmNMmUnjiRMnDHd3d8vjJSUlGQEBAZYv2+ySxpupU6eO3c8sp0mj7S+qG2X3SzAlJcWoV6+eYTKZjM8++8woVqyYUbp0aePUqVM5jtkwsk8ab+U9um3btlzFYBj/lzSOHDnSGDlypPH6668bPXr0MNzd3Q1JxvPPP2/pm5kwjBgxwu44a9asMSQZL774omXbtm3bDElGz549s3zsBQsWGJKMSZMm2T1GXpLGKVOm2O0zYMAAQ5Lx5ptv2rWNGjXKkGTExsZatr3zzjuGJOO1116z63/hwgUjICDA8PHxsfo8Zn5uV65cabfPW2+9ZUiyG768WZKVlS5duhje3t52f6BmJ6dJ4yuvvGJIMp588knLtsjISMPDw8NISEiw65+WlmaUKlXKaNSokdX2mz2f5557zpBkLFmyJMv2bt26Ge7u7paE+Y8//jAkGZGRkTn6QywvSaOzvxdRdDE8fRv5888/JSnLM3gjIiIUFhamw4cP6+LFiwoMDLS0BQYGqmrVqnb7VKhQQZKUkJBQQBFLjz76qD777DPVrFlTMTExio6O1r333msVX3YuX76sgwcPqnz58llOvM98Hf766y+7tsjISLm7u9ttr1ChgjZv3pyHZyKVL19eHTt21Ny5c/XJJ59o7ty5unz5ssPhScMwNHPmTH311Vfavn27EhISlJ6ebmnP68kkjRs3zvU+Pj4+mjNnjho2bKhhw4bJZDJp3rx5CgkJyVMMtvL6HvXx8VHdunXz/LijR4+WdH0oOigoSC1atNDjjz+uvn372vVt2LCh3basPguZ75OLFy9mufzRuXPnJF0/kzg/ZBVX5sloDRo0sGvLnNJw4sQJy7abvf4lSpRQVFSU1q9fr3379tkNFef0dbmZn376Sf/73//0xx9/KD4+3m41gfj4+Hx7r0n2UxCSk5O1fft2BQcHZ7u2rLe3d65+Zpnvg3Xr1un333+3az979qzS09O1f/9+NWjQQFu2bJEktW/fPtspK7fC1b4XUbSQNDpBSEiI9u7dq5MnT+Zqv4sXL1r2z+64x44dU2JiotUv5KzmL0myzGm7MYHJbx999JEqV66s6dOn67333tN7770nDw8PdezYURMmTMgymc2Uk+crSYmJiXZtN3vOGRkZuXsSNxg8eLAWL16sWbNmafr06SpXrpy6dOly031eeOEFffzxxwoJCVH79u1Vvnx5+fr6Svq/+aN5Ua5cuTztFxERobp162rTpk2qWbOm7r///jwdJyt5fY+WKVPmltaqy0weciKr90ZWn4XMdQBXrlyplStXZnu8pKSkHD/2zWT1h1RmXDdrM5vNlm35/ZnJzXfEJ598oueee04lSpTQfffdp/DwcPn5+VkWft++fXu+rzubudJD6dKlJV1Pbg3D0Llz5yx/SNyqzPfBBx98cNN+me+DzNc2M6nPb674vYiig6TRCZo3b641a9Zo9erVevzxx3O8X+Yvjri4uCyXYTh9+rRVv/yW+VdzdmsRZvUl5e7urueee07PPfeczp49qw0bNmj27Nn6/vvvtXv3bu3evdvuZJ9MNz7frBT0881Kx44dVb58eb3zzjs6ceKEXnvtNcsv1qycPXtWn376qWrXrq1NmzYpICDAqv27777Lcyx5TbLee+89bdq0ScHBwdq9e7fGjRunESNG5DmOG+X1PeqKixtnxvjJJ5/omWeeydE+N/uMZPX5yG83vv61atWyay+oz0xaWppGjRqlcuXK6c8//7RLaAqiipWRkaH169dLkmXJssznFRUVZam63qrMY168eFHFixd32D8zMcttUSC38bjS9yKKDq4I4wQDBgyQp6enfvjhB+3Zs+emfW/8yzwqKkrS9SuG2Dp48KBOnDihu+66K9u/Jm9ViRIlJEnHjx+3a7t06ZL2799/0/3LlCmjhx56SHPnzlWbNm30zz//aNeuXdn2DwgIUJUqVXTy5EkdOHDArn3t2rWSpPr16+fmadwSd3d3DRw4UCdOnJDJZNKgQYNu2v/QoUPKyMjQ/fffb5cwnjhxQocOHcryMaSCqQBv2rRJb731lqpVq6Zdu3apWrVqGjlypDZs2JAvx3f2ezQ/ZV4F6ZdffsnxPjf7jBTGIv03e/0TExO1bds2+fj4qEaNGvn6uPHx8UpMTFTTpk3tEsakpKR8S+Bu9NVXX+nYsWMKCQmxnPXr7++vWrVqaffu3bpw4UKOj+Xm5pbt5y2374PM/suXL89R9S63n3dX/F5E0UHS6ASVKlXSqFGjdO3aNXXq1CnbXyaZy6lkGjhwoCTpnXfescynkq5/2QwfPlwZGRm5qlzmVkBAgKpXr66NGzdaJbvp6el64YUXlJKSYtX/6tWr2rhxo91xzGaz5Qvd0VUlBg4cKMMw9NJLL1l9qcbHx+vtt9+29ClMzzzzjObPn6/ly5ercuXKN+2buXTGhg0brOJPSkrS4MGDs6xIZS4efuzYsfwLWteH7nr37i13d3fNnj1bZcuW1Zw5c+Th4aE+ffrk6pdsdpz9Hs1PDRs2VIsWLfTjjz9q2rRpWfbZuXOnzp49a7mfOc90+vTpVj/b48ePa8yYMQUbsKS+ffvK09NTn332mQ4ePGjV9uabb+rSpUvq27dvttX9vCpTpoz8/Py0detWq+F6s9msZ599VvHx8fn2WGlpaZo8ebKGDh0qk8mkjz76SD4+Ppb2F154QdeuXdPAgQOzrO4mJCTYJbGlSpXKMtGXpKefflqenp56/vnns/zD+Nq1a1YJZYMGDdS0aVNt27ZN77//vl3/8+fPKzU11eqxpdx93l3xexFFA8PTTvL6668rLS1No0ePVqNGjdS0aVM1bNjQchnB9evX68CBA1aT05s2baqXX35Z48ePV+3atdWzZ08VK1ZMy5Yt065du9S8eXO99NJLBRr3Sy+9pMcff1zNmjXTww8/LB8fH61du1Zms1n16tXT9u3bLX1TUlLUvHlzVa1aVQ0aNFDFihWVmpqqlStXau/evXrwwQcdVjyGDx+uZcuWaeHChapXr546duyo5ORkff/99zp79qxefvllNW/evECfs63g4GDLeoqOlCtXTo888ohmz56tyMhI3X///bp48aJWrlwpHx8fRUZGatu2bVb7VKtWTeXLl9fs2bPl6empihUrymQyqV+/fqpYsWKe4x44cKCOHTumTz/91HJptnr16mnChAl6+umn9a9//UuLFi3K8/El13iP5qdZs2apTZs2evzxx/Xpp5+qSZMmCgoK0okTJ7Rjxw7t2rVLmzdvVpkyZSRdHyZt2bKl1q9fr8aNG6tNmzY6c+aMFi9erPbt22ebmOSXzDU0hw4dqvr16ysmJkalS5fWunXrtHnzZlWvXj3LROZWubm56ZlnntF7772nOnXqqGvXrrp27ZrWrl2rCxcuqHXr1pYKWG4sWLBAR44ckSRduXJFx44d0y+//KLTp08rMDBQX375pd1arwMHDtTWrVv1+eefq0qVKmrfvr3Cw8N14cIFHT58WOvXr9eAAQP0v//9z7JP27ZtNXv2bHXp0kX169eXp6enWrZsqZYtW6p69eqaNm2aBg4cqFq1aqlDhw6KiIiQ2Wy2xFO6dGnt27fPcrxvv/1WrVq10uuvv64ffvhBrVq1kmEYOnDggFasWKF9+/ZZ/qBs27atvv/+ez300EPq2LGjfH19VbFiRfXr1y/b18UVvxdRRDjxzG0YhrFnzx7j6aefNmrVqmUEBAQYnp6eRrly5YwOHToYU6ZMyXKpmu+++85o1qyZ4e/vb3h7exs1a9Y03nnnHau1vzJltzSKYWS/PIijJSCmTJli1KxZ0/Dy8jLKli1rDBkyxIiPj7fb79q1a8b7779vdOjQwahQoYLh7e1tBAcHG02aNDH++9//2l1pIrtYU1JSjLFjxxq1atUyfHx8DH9/f6NZs2bGrFmz7PrmZVmgm7lxyR1Hslty58qVK8brr79uVKlSxXJFnKeeeirL1yzTb7/9ZrRp08YoXry4YTKZrH5ON14RJjuyWULk008/NSQZDz74YJb9u3fvbkgyPvzwQ4fP0zBu/r4yjPx7jzqibNZpzEpelsMxDMO4dOmSMXbsWKN+/fpGsWLFDB8fH6NSpUpGx44djS+++MJubcmEhARj0KBBRunSpQ0vLy+jVq1axhdffOFwyZ3Dhw/nKuabvQ+WL19u3HfffUZQUJDlClAvvfRSlsvQ3Owzkd1j2L6/DOP6WpwTJkwwatSoYfj4+Bhly5Y1+vbtaxw5cuSmzzErtlcecnNzMwICAozKlSsbXbt2NT777DOrNSWzsnjxYqNTp05G6dKlDU9PT6Ns2bJGo0aNjBEjRtgtVXPmzBmjd+/eRpkyZQw3N7csP8c7duww+vfvb4SHhxteXl5GiRIljFq1ahlDhgwxVq9ebff48fHxxssvv2xEREQY3t7eRmBgoFGvXj3j9ddft1q3Ni0tzXjttdeMu+66y/Dw8LB7bV3xexFFl8kwcnHaIQAAAIok5jQCAADAIZJGAAAAOETSCAAAAIdIGgEAAOAQSSMAAAAcImkEAACAQySNAAAAcKhIXBHmsVk7nB0CgALyeY86zg4BQAHx9zY57bF9o54usGOn/DWxwI5dkKg0AgAAwKEiUWkEAADIFRN1NVskjQAAALZMzhsad1Wk0QAAAHCISiMAAIAthqft8IoAAADAISqNAAAAtpjTaIdKIwAAAByi0ggAAGCLOY12eEUAAADgEJVGAAAAW8xptEPSCAAAYIvhaTu8IgAAAHCISiMAAIAthqftUGkEAACAQ1QaAQAAbDGn0Q6vCAAAAByi0ggAAGCLOY12qDQCAADAISqNAAAAtpjTaIekEQAAwBbD03ZIowEAAOAQlUYAAABbDE/b4RUBAACAQ1QaAQAAbLlIpXHFihVasWKFzp07J0kKCwtTz549FRUVJUkaNWqU9uzZY7VPu3btNGTIEMv9+Ph4TZ48Wbt375aPj4+io6PVp08fubu75yoWkkYAAAAXVbJkSfXp00chISEyDEPr1q3T+PHjNX78eFWoUEGS1LZtW/Xq1cuyj5eXl+XfGRkZGjdunIKCgvTOO+8oISFBEydOlLu7u/r06ZOrWEgaAQAAbLkV3NnTZrNZZrPZapunp6c8PT3t+jZs2NDqfu/evbVixQodOHDAkjR6e3srKCgoy8favn27Tpw4oTfffFNBQUGqVKmSevXqpZkzZyomJkYeHjlPBUkaAQAACtH8+fM1b948q209e/ZUTEzMTffLyMjQ5s2bdfXqVUVERFi2//LLL/rll18UFBSkBg0aqEePHvL29pYk7d+/X+Hh4VZJZWRkpKZMmaLjx4/rrrvuynHcJI0AAAC2CnBOY/fu3dW5c2erbVlVGTMdO3ZMI0aMkNlslo+Pj4YPH66wsDBJUvPmzRUcHKySJUvq6NGjmjlzpk6dOqXhw4dLkhITE+2qkIGBgZa23CBpBAAAsFWAi3tnNxSdndDQUH3wwQdKTk7Wli1bNGnSJI0ePVphYWFq166dpV94eLhKlCihMWPGKC4uTuXKlcvXuF3j1CAAAABkycPDQ+XKlVPlypXVp08fVapUSUuXLs2yb9WqVSVJcXFxkqSgoCC7iuLFixctbblB0ggAAGDL5FZwt1uUkZFhdyJNpiNHjkiSSpQoIUmKiIjQsWPHLImiJO3YsUO+vr6WIe6cYngaAADARc2aNUuRkZEKDg5WamqqNmzYoD179mjEiBGKi4vThg0bVL9+ffn7++vYsWP6+uuvVaNGDVWsWFGSVK9ePYWFhWnixIl69NFHlZiYqNmzZ6t9+/a5GiKXSBoBAADsFeCcxty4ePGiJk2apISEBPn5+alixYoaMWKE6tatq/j4eO3cuVNLly7V1atXVapUKTVp0kQPPfSQZX83Nze9+uqrmjJlit544w15e3srOjraal3HnDIZhmHk55NzRY/N2uHsEAAUkM971HF2CAAKiL+38xI33/veL7Bjp6x8pcCOXZCoNAIAANhykcsIuhJeEQAAADhEpREAAMCWi8xpdCUkjQAAALYYnrbDKwIAAACHqDQCAADYYnjaDpVGAAAAOESlEQAAwBZzGu3wigAAAMAhKo0AAAC2mNNoh0ojAAAAHKLSCAAAYIs5jXZIGgEAAGyRNNrhFQEAAIBDVBoBAABscSKMHSqNAAAAcIhKIwAAgC3mNNrhFQEAAIBDVBoBAABsMafRDpVGAAAAOESlEQAAwBZzGu2QNAIAANhieNoOaTQAAAAcotIIAABgw0Sl0Q6VRgAAADhEpREAAMAGlUZ7VBoBAADgEJVGAAAAWxQa7VBpBAAAgENUGgEAAGwwp9EeSSMAAIANkkZ7DE8DAADAISqNAAAANqg02qPSCAAAAIeoNAIAANig0miPSiMAAAAcotIIAABgi0KjHSqNAAAAcIhKIwAAgA3mNNqj0ggAAACHqDQCAADYoNJoj6QRAADABkmjPYanAQAA4BCVRgAAABtUGu1RaQQAAIBDVBoBAABsUWi0Q6URAAAADlFpBAAAsMGcRntUGgEAAOAQlUYAAAAbVBrtkTQCAADYIGm0x/A0AAAAHKLSCAAAYItCo53bqtJ49OhR9e7d29lhAAAAFDm3VaXRMAxlZGQ4OwwAAHCHc5U5jStWrNCKFSt07tw5SVJYWJh69uypqKgoSdK1a9c0Y8YMbdq0SWazWfXq1dOgQYMUFBRkOUZ8fLwmT56s3bt3y8fHR9HR0erTp4/c3d1zFcttlTQCAAAUJSVLllSfPn0UEhIiwzC0bt06jR8/XuPHj1eFChX09ddf688//9QLL7wgPz8/TZ06VRMmTNDbb78tScrIyNC4ceMUFBSkd955RwkJCZo4caLc3d3Vp0+fXMVyWw1PAwAAFAaTyVRgt9xo2LCh6tevr5CQEIWGhqp3797y8fHRgQMHlJycrDVr1qh///6qXbu2KleurKeeekp///239u/fL0navn27Tpw4oWHDhqlSpUqKiopSr169tHz5cqWlpeUqFpdKGpOTk296S01NdXaIAAAAt8RsNtvlOGaz2eF+GRkZ2rhxo65evaqIiAgdOnRI6enpqlOnjqVP+fLlFRwcbEka9+/fr/DwcKvh6sjISKWkpOj48eO5itulhqcHDBjg7BAAAAAKdE7j/PnzNW/ePKttPXv2VExMTJb9jx07phEjRshsNsvHx0fDhw9XWFiYjhw5Ig8PDxUrVsyqf2BgoBITEyVJiYmJVgljZntmW264VNI4cuRIZ4cAAABQoElj9+7d1blzZ6ttnp6e2fYPDQ3VBx98oOTkZG3ZskWTJk3S6NGjCyy+7LhU0lizZk2HfZKSkgohEgAAgILh6el50yTRloeHh8qVKydJqly5sv755x8tXbpUTZs2VVpamq5cuWJVbbx48aKluhgUFKSDBw9aHe/ixYuWttxwqTmNN7N9+3Z9+OGH+ve//+3sUAAAwJ3OVIC3W5SRkSGz2azKlSvL3d1dO3futLSdOnVK8fHxioiIkCRFRETo2LFjlkRRknbs2CFfX1+FhYXl6nFdqtJo69y5c1q7dq3WrVunpKQkRUVF6emnn3Z2WAAAAIVi1qxZioyMVHBwsFJTU7Vhwwbt2bNHI0aMkJ+fn9q0aaMZM2bI399ffn5+mjZtmiIiIixJY7169RQWFqaJEyfq0UcfVWJiombPnq327dvnqtopuWDSmJaWpl9//VVr1qzRvn37VKdOHZ0/f17jx49XeHi4s8MDAABFgKss7n3x4kVNmjRJCQkJ8vPzU8WKFTVixAjVrVtXktS/f3+ZTCZNmDBBaWlplsW9M7m5uenVV1/VlClT9MYbb8jb21vR0dHq1atXrmMxGYZh5Nszu0XTpk3Txo0bVa5cObVo0ULNmjVTQECAevfurQ8++CDXZdRMj83akc+RAnAVn/eo47gTgNuSv7fzErfyT84vsGOf/G/3Ajt2QXKpSuOKFSvUtWtXdevWTb6+vs4OBwAAFFGuUml0JS51IszTTz+tgwcPasiQIfroo4+0detWrjUNAADgAlyq0ti8eXM1b95cZ8+eVWxsrKZOnaqrV68qIyNDJ06cyPPwNAAAQG5QabTnUnMabRmGoe3bt2vNmjXaunWrAgIC1LhxYw0cODBXx2FOI3DnYk4jcOdy5pzGCk8vLLBjH5/YtcCOXZBcqtJoy2QyKTIyUpGRkUpKStK6desUGxvr7LAAAACKHJdOGm/k7++vTp06qVOnTs4OBQAA3OEYnrbnUkmj7cW7s9OzZ88CjgQAAAA3cqmk8fvvv1eJEiUUGBio7KZamkwmkkYAAFCgqDTac6mkMTIyUrt27VLlypXVpk0b1a9fX25uLrUqEAAAQJHkUknja6+9pgsXLmjdunX65ptv9OWXX6ply5Zq06aNQkNDnR0enKRzzdJqWCFQIcW9ZU43dODcFc3ZFqe4y1ctfTzdTOpdP0T3VAySh5tJO08n6es/TupSapqlT82y/upRt6zCgnx0NS1DGw4naN72OGW47PoBQNE0bcoXWrt6pY4cPiRvbx/VjYzSM8+9qEp3Vbb0GTKwn7b+8bvVfj0e7qXX3xxd2OHiDkWl0Z5LJY2SVLJkSXXv3l3du3fXnj17FBsbq9dee03h4eF688035eXl5ewQUciql/HXqv3ndfhCstxMJj1cr5xebnOXXl3yt66lX8/4+jQIVWRogD7bcFQp1zL0WKNQPdOiot5Z+Y8kqUKQj15sVUmLdp/VF5uPq4SfpwY0Ki83k0mz/zrtzKcHwMaff/yuhx/po1q16ig9PV0TP/1IQ58YpHnzl8jXz8/Sr3uPh/XE0Gcs9318uJIYUJBcLmm8UdWqVXXu3DmdOHFChw8fVlpaGkljEfSf2MNW9ydvOa5JPWrprpJ++vvcFfl6uim6cgn9d9Nx7T1z5f/3OaH3O1dTlVJ++ud8sppUDNLxxFQt3HVWknQ26Zpmbzutp5tV1IKdZ5SaxpWHAFcx8X9TrO6Pfnuc2rVqqr17dqt+w0aW7T4+vgoOLl3Y4aGIoNJozyWTxv3792vNmjXavHmzQkND1apVKzVv3lx+N/yFiaLL19NdkpR07frQc6WSvvJwd9PuuMuWPqcvXVX8lWuqGnw9afR0M8mcbj0ObU4z5OXhpkolfbXv7JXCewIAciUp6fpnu3hgoNX2ZUsXa+lPixRcqrRatGqlQUOekq8v1UbkE3JGOy6VNC5cuFCxsbG6fPmymjdvrjFjxqhixYq5OobZbJbZbC6gCOFsJkl9G4Rq/9krOnnx+pzGIB9PmdMzlGy2rhZeTE1ToO/1t/jO05fVvlqw7qkYpF+PJSrIx0Nd65S5vr+vZ6E+BwA5l5GRof+Mf1f1ouqr6t0Rlu0dOnZWuZBQlS5dRgcO7NdnH/1HR48c0X8++syJ0QJ3NpdKGmfNmqXg4GDde++9MplM2V79pX///tkeY/78+XbrPfp0eyM/w4QTPdaovMoH+ljmKubUrrgkzd52Wv9qVF7/vreC0jIMLdx1RtXL+Ge7vBMA53tv7Bj9c/CApn41y2r7Qz17Wf59d0Q1BQeX1pOD/6Xjx4+pQoXwwg4TdyCGp+25VNJYo0YNmUwmnThxIs/H6N69uzp37my17YkFB281NLiAfg2vn+wydtU/Skj5v2pyYqpZnu5u8vN0s6o2Bvp46GLK/509/fO+eP28L15Bvh66ci1dpYt5KSYyRGeTrhXq8wCQM++/O0Yb1sdq8vRvVbZcuZv2rVOnriTp+LGjJI1AAXGppHHUqFG3fAxPT095ejLceKfp1zBUDcICNW71P4q/Yj394MiFFKWlZ6hmOX/9cfySJKlcgLeCi3npYHyy3bES/38ieU/FIJ2/ck1HElIK/gkAyDHDMDR+3Ntau2aVvpw6Q+XDwhzu8/ff+yRJpUuXKejwUERQabTnUkljTvzzzz+qUqWKs8NAIerfMFT3VCqhj9cfUao5Q4E+19+2yeZ0mdMNpZgztO5QgvrUD9WVq+lKMWeoX8NQHTh3Rf+c/7+ksWON0tpx6rIMGWpYIVCda5bWxI3HxOg04FreGztGPy9bog8/mSS/YsUUH39OkuTvHyAfHx8dP35MPy9douYtWiowMEgH9u/XhA/GqX6Dhro7opqTowfuXC6ZNKampsrNzc1qeZ0jR45o9uzZ+uuvvzRnzhwnRofC1jYiWJI0op31Hwtfbj6uDYcTJEmztp6SYYRoWIuK8nR3087Tl/X17yet+tcNCVCXWmXk6WbSscQUfbz+qHacviwArmXe3O8kSUMGPma1feTb7+rBrg/J09NTv23ZpO++/VopKSkqWy5Ebdvdr8eHPOmMcHGHotBoz2S40FkA8fHx+uijj3Tw4EG5ubmpQ4cOeuSRRzR58mRt2rRJjRs3VqdOnXT33Xfn6riPzdpRQBEDcLbPe9RxdggACoi/t/Myt6rDlxXYsQ/+54ECO3ZBcqlK47fffiuz2awBAwbo119/1dKlS7Vv3z5VrVpVn332mUqVKuXsEAEAQBHAnEZ7LpU07t27Vy+++KIiIiJ07733asiQIWrevLk6derk7NAAAEARQs5oz83ZAdwoMTFRZcpcP/MtMDBQXl5eioqKcnJUAAAAcKlKoyS5ublZ/dvDw+VCBAAAdziGp+25XEb27LPPWv6dmpqql19+2e4HN3369MIOCwAAoEhzqaTxySdZLgEAADgfhUZ7LpU0tmrVytkhAAAAIAsulTRmunbtmnbs2KFTp05JkkJDQ1W3bl2rxb4BAAAKipsbpUZbLpc0/vHHH/rf//6ny5etr9QREBCgJ554Qg0bNnRSZAAAAEWXSyWNf//9tyZMmKCGDRuqS5cuKl++vCTpxIkTWrx4sT788EONGjVKERERTo4UAADcyZjTaM+lksYff/xRrVu31pAhQ6y2V6tWTdWqVdOXX36pH374Qa+99pqTIgQAAEUBS+7Yc6nFvffv368OHTpk296+fXvt37+/ECMCAACA5GKVxmvXrsnX1zfbdj8/P127dq0QIwIAAEURhUZ7LlVpDAkJ0a5du7Jt37lzp0JCQgoxIgAAAEguljS2atVK33zzjf7880+7tj///FMzZ85kLUcAAFDgTCZTgd1uVy41PN2xY0ft379f77//vkJDQ1W+fHkZhqGTJ0/q9OnTatSokTp27OjsMAEAAIocl0oa3dzc9MILL2jTpk3asGGDTp48Ken64t4PP/ywmjVr5uQIAQBAUXA7VwQLiksljZmaNm2qpk2bOjsMAAAA/H8ulTT26tXLYR+TyaTZs2cXQjQAAKCootBoz6WSxuHDh2fbtn//fi1btkyGYRRiRAAAoChieNqeSyWNjRo1stt26tQpzZw5U1u3blXz5s1zVI0EAABA/nKppPFGFy5c0Ny5c7Vu3TrVq1dP48ePV3h4uLPDAgAARQCFRnsulzQmJyfrxx9/1M8//6xKlSrprbfeUo0aNZwdFgAAQJHmUknjwoULtXDhQgUFBenZZ5/NcrgaAACgoDGn0Z5LJY2zZs2Sl5eXypUrp3Xr1mndunVZ9rvZCTMAAADIfy6VNLZs2ZLMHgAAOB3piD2XShqHDh3q7BAAAACQBZdKGgEAAFwBI5/23JwdAAAAAFwflUYAAAAbFBrtkTQCAADYYHjaHsPTAAAAcIhKIwAAgA0KjfaoNAIAAMAhKo0AAAA2XGVO4/z58/Xbb7/p5MmT8vLyUkREhPr27avQ0FBLn1GjRmnPnj1W+7Vr105Dhgyx3I+Pj9fkyZO1e/du+fj4KDo6Wn369JG7u3uOYyFpBAAAcFF79uxR+/btVaVKFaWnp+u7777TO++8ow8//FA+Pj6Wfm3btlWvXr0s9728vCz/zsjI0Lhx4xQUFKR33nlHCQkJmjhxotzd3dWnT58cx8LwNAAAgA2TqeBuuTFixAi1atVKFSpUUKVKlTR06FDFx8fr0KFDVv28vb0VFBRkufn5+Vnatm/frhMnTmjYsGGqVKmSoqKi1KtXLy1fvlxpaWk5joWkEQAAoBCZzWYlJydb3cxmc472TU5OliT5+/tbbf/ll1/0+OOP68UXX9SsWbN09epVS9v+/fsVHh6uoKAgy7bIyEilpKTo+PHjOY6b4WkAAAAbBTmncf78+Zo3b57Vtp49eyomJuam+2VkZOirr75StWrVFB4ebtnevHlzBQcHq2TJkjp69KhmzpypU6dOafjw4ZKkxMREq4RRkgIDAy1tOUXSCAAAYKMgz4Pp3r27OnfubLXN09PT4X5Tp07V8ePHNWbMGKvt7dq1s/w7PDxcJUqU0JgxYxQXF6dy5crlT9BieBoAAKBQeXp6ys/Pz+rmKGmcOnWq/vzzT40cOVKlSpW6ad+qVatKkuLi4iRJQUFBdhXFixcvWtpyiqQRAADAhslkKrBbbhiGoalTp+q3337TW2+9pTJlyjjc58iRI5KkEiVKSJIiIiJ07NgxS6IoSTt27JCvr6/CwsJyHAvD0wAAAC5q6tSp2rBhg15++WX5+vpaKoZ+fn7y8vJSXFycNmzYoPr168vf31/Hjh3T119/rRo1aqhixYqSpHr16iksLEwTJ07Uo48+qsTERM2ePVvt27fP0bB4JpJGAAAAG66yuPeKFSskXV/A+0ZPPfWUWrVqJQ8PD+3cuVNLly7V1atXVapUKTVp0kQPPfSQpa+bm5teffVVTZkyRW+88Ya8vb0VHR1tta5jTpgMwzBu+Rm5uMdm7XB2CAAKyOc96jg7BAAFxN/beYlbyw83Ftix17/QrMCOXZCoNAIAANhwkUKjS+FEGAAAADhEpREAAMCGq8xpdCUkjQAAADbIGe0xPA0AAACHqDQCAADYYHjaHpVGAAAAOESlEQAAwAaFRntUGgEAAOAQlUYAAAAbbpQa7VBpBAAAgENUGgEAAGxQaLRH0ggAAGCDJXfsMTwNAAAAh6g0AgAA2HCj0GiHSiMAAAAcotIIAABggzmN9qg0AgAAwCEqjQAAADYoNNqj0ggAAACHqDQCAADYMIlSoy2SRgAAABssuWOP4WkAAAA4RKURAADABkvu2KPSCAAAAIdyVGkcOnRorjNuk8mkzz77LE9BAQAAOBOFRns5Shpr1qxJmRYAAKAIy3GlEQAAoKhwo1hmhzmNAAAAcCjPZ08nJydrxYoV2r17ty5evKghQ4aoatWqSkpKUmxsrBo2bKhy5crlZ6wAAACFgkKjvTwljefPn9eoUaMUHx+vkJAQnTx5UqmpqZIkf39/rVy5UufOndOAAQPyNVgAAIDCwLkc9vKUNH7zzTdKSUnRBx98oOLFi2vw4MFW7Y0aNdKff/6ZLwECAADA+fKUNO7YsUOdOnVSWFiYLl++bNdetmxZnT9//paDAwAAcAYKjfbydCLMtWvXVLx48WzbU1JS8hwQAAAAXE+eksawsDDt3bs32/bff/9dlSpVymtMAAAATuVmMhXY7XaVp6SxY8eO2rhxoxYsWKDk5GRJUkZGhuLi4vTZZ59p//796tSpU74GCgAAAOfJ05zGli1bKj4+XnPmzNHs2bMlSe+++64Mw5Cbm5t69+6txo0b52ugAAAAheX2rQcWnDyv0/jQQw+pZcuW2rJli+Li4mQYhsqWLasmTZqobNmy+RkjAAAAnCzPSaMkBQcHq3PnzvkVCwAAgEtgnUZ7t5Q0Hjt2TH/99ZfOnTsnSSpTpowiIyMVHh6eL8EBAAA4gxs5o508JY1ms1lffvml1q9fL+n/snHDMDRz5ky1aNFCTzzxhDw8biknBQAAgIvIU1Y3c+ZMrV+/Xvfff78eeOABlS1bViaTSXFxcVq6dKlWrlwpf39//etf/8rncAEAAAoew9P28rTkzi+//KIWLVro8ccfV2hoqNzd3eXm5qbQ0FANGjRIzZs31y+//JLfsQIAAMBJ8pQ0pqWlKSIiItv2atWqKT09Pc9BAQAAOJPJVHC321WeksZ69epp27Zt2bZv27ZNdevWzWtMAAAAcDE5ShqTkpKsbo888ojOnTun//znP9q5c6fOnTunc+fOaceOHfrggw907tw5PfLIIwUdOwAAQIEwmUwFdrtd5ehEmMcffzzL7ceOHdPvv/+eZdsLL7xguVoMAAAAbm85Shp79OhxW2fGAAAAucE6jfZylDTGxMQUdBwAAAAug2KZvTydCAMAAICi5ZYu2bJv3z4dPnxYycnJMgzDrr1nz563cngAAACnoM5oL09JY1JSksaNG6eDBw/etB9JIwAAwJ0hT0njN998o2PHjunZZ59V1apVNWzYMI0YMUJlypTRkiVLdODAAb322mv5HSsAAEChcGNOo508zWn866+/1K5dOzVt2lS+vr6Srk8YLVeunAYNGqTSpUvrq6++ys84AQAA4ER5qjReuXJFFSpUkCT5+PhIklJTUy3tdevW1XfffZcP4QEAABQ+Vyk0zp8/X7/99ptOnjwpLy8vRUREqG/fvgoNDbX0uXbtmmbMmKFNmzbJbDarXr16GjRokIKCgix94uPjNXnyZO3evVs+Pj6Kjo5Wnz595O7unuNY8lRpLFmypBITEyVJnp6eKl68uI4ePWppv3DhAqeqAwAA3KI9e/aoffv2Gjt2rN544w2lp6frnXfesSrWff3119q6dateeOEFjR49WgkJCZowYYKlPSMjQ+PGjVNaWpreeecdDR06VLGxsZozZ06uYslT0lijRg3t2LHDcr9p06ZauHChfvzxR82bN09Lly5VrVq18nJoAAAAp3OVywiOGDFCrVq1UoUKFVSpUiUNHTpU8fHxOnTokCQpOTlZa9asUf/+/VW7dm1VrlxZTz31lP7++2/t379fkrR9+3adOHFCw4YNU6VKlRQVFaVevXpp+fLlSktLy3EseUoaO3furIYNG8psNkuSHn74YUVERGjOnDn6/vvvVblyZQ0YMCAvhwYAALijmc1mJScnW90ycypHkpOTJUn+/v6SpEOHDik9PV116tSx9ClfvryCg4MtSeP+/fsVHh5uNVwdGRmplJQUHT9+PMdx52lOY3h4uMLDwy33/f399eabb+rKlStyc3OznBwDAABwOyrIWXbz58/XvHnzrLb17NnT4RX4MjIy9NVXX6latWqWPCwxMVEeHh4qVqyYVd/AwEDLVMLExESrhDGzPbMtp25pcW9bmQFv2LBBsbGxeuONN/Lz8AAAAIWiIJfc6d69uzp37my1zdPT0+F+U6dO1fHjxzVmzJiCCu2m8jVpzHT27Fnt3LmzIA4NAABwW/P09MxRknijqVOn6s8//9To0aNVqlQpy/agoCClpaXpypUrVtXGixcvWqqLQUFBdhdkuXjxoqUtp7j2NAAAgA2TqeBuuWEYhqZOnarffvtNb731lsqUKWPVXrlyZbm7u1sV606dOqX4+HhFRERIkiIiInTs2DFLoihJO3bskK+vr8LCwnIcS4FUGgEAAHDrpk6dqg0bNujll1+Wr6+vZQ6in5+fvLy85OfnpzZt2mjGjBny9/eXn5+fpk2bpoiICEvSWK9ePYWFhWnixIl69NFHlZiYqNmzZ6t9+/a5qniSNAIAANhwlfWmV6xYIUkaNWqU1fannnpKrVq1kiT1799fJpNJEyZMUFpammVx70xubm569dVXNWXKFL3xxhvy9vZWdHS0evXqlatYSBoBAABc1Ny5cx328fLy0qBBg6wSRVulS5fWa6+9dkux5DhpHD58eI4PeuOYuSv4Mqaus0MAUEBKNHra2SEAKCApf0102mNz0oe9HCeN/v7+OS7VBgQE5DkgAAAAuJ4cJ422Y+kAAAB3KleZ0+hKmNMIAABgw42c0Q5D9gAAAHCISiMAAIANKo32qDQCAADAISqNAAAANjgRxh6VRgAAADh0S5XGCxcuaM+ePbp06ZKaNGmiUqVKKSMjQ8nJyfLz85ObGzkpAAC4/TCn0V6ekkbDMDRjxgz9/PPPysjIkCSFh4erVKlSSk1N1dChQxUTE6NOnTrla7AAAABwjjyVAhctWqSlS5eqS5cueuONN6za/Pz81LhxY/3666/5EiAAAEBhM5kK7na7ylOlcfXq1YqOjlafPn10+fJlu/aKFStq27ZttxobAACAU7jdztldAclTpfH8+fOKiIjItt3b21vJycl5DgoAAACuJU+VxuLFi+v8+fPZth86dEjBwcF5DgoAAMCZOJXXXp5ekyZNmmjlypU6c+aMXdv27dsVGxure++995aDAwAAgGvIU6UxJiZGu3fv1ssvv6zq1atLkhYuXKg5c+Zo//79uuuuu9S9e/d8DRQAAKCwMKXRXp4qjX5+fho7dqwefPBBXbhwQV5eXtqzZ4+Sk5P18MMPa8yYMfL29s7vWAEAAOAkeV7c28vLSz169FCPHj3yMx4AAACn4+xpe8zzBAAAgEN5qjR+/vnnDvuYTCY9+eSTeTk8AACAU1FotJenpHH37t122zIyMpSYmKiMjAwVL16cOY0AAOC2xbWn7eUpaZw0aVKW29PS0rRq1Sr99NNPevPNN28pMAAAALiOfJ3T6OHhoQ4dOqhevXqaOnVqfh4aAACg0LiZTAV2u10VyIkwFStW1N69ewvi0AAAAHCCPC+5czM7duxgTiMAALht3cYFwQKTp6Rx3rx5WW6/cuWK9u7dq8OHD6tr1663FBgAAABcR56Sxu+//z7L7cWKFVPZsmU1ePBgtW3b9pYCAwAAcBbOnraXp6Rxzpw5+R0HAAAAXFiuT4S5du2avv76a/3xxx8FEQ8AAIDTmQrwv9tVriuNXl5eWrVqlcLCwgoiHgAAAKdjeNpenpbcqVy5so4fP57fsQAAAMBF5Slp7N+/vzZu3KjVq1crPT09v2MCAABwKjdTwd1uVzkent6zZ4/CwsJUvHhxTZo0SW5ubvryyy81ffp0lSxZUl5eXlb9TSaTPvjgg3wPGAAAAIUvx0nj6NGjNWzYMDVv3lwBAQEqXry4QkNDCzI2AAAApzCxuredPC25M2rUqHwOAwAAAK6sQC4jCAAAcDu7neceFpQ8nQgDAACAoiVXlcbPPvtMn332WY76mkwmzZ49O09BAQAAOBNTGu3lKmmsW7euQkJCCioWAAAAl+BG1mgnV0ljdHS0mjdvXlCxAAAAwEVxIgwAAIANToSxx4kwAAAAcIhKIwAAgA2mNNrLcdI4Z86cgowDAAAALoxKIwAAgA03UWq0xZxGAAAAOESlEQAAwAZzGu2RNAIAANhgyR17DE8DAADAISqNAAAANriMoD0qjQAAAHCISiMAAIANCo32qDQCAADAISqNAAAANpjTaI+kEQAAwIXt2bNHixYt0uHDh5WQkKDhw4ercePGlvZJkyZp3bp1VvvUq1dPI0aMsNxPSkrStGnTtHXrVplMJjVp0kQDBgyQj49PjuMgaQQAALDhSoXGq1evqlKlSmrTpo3+85//ZNknMjJSTz31lOW+h4d1ivfpp58qISFBb7zxhtLT0/X555/riy++0LPPPpvjOEgaAQAAbBTkSR9ms1lms9lqm6enpzw9PbPsHxUVpaioqJse08PDQ0FBQVm2nThxQtu2bdO4ceNUpUoVSdLAgQM1btw49evXTyVLlsxR3CSNAAAAhWj+/PmaN2+e1baePXsqJiYmz8fcs2ePBg0apGLFiql27dp65JFHFBAQIEnav3+/ihUrZkkYJalOnToymUw6ePCg1VD3zZA0AgAA2DAV4Ph09+7d1blzZ6tt2VUZcyIyMlJNmjRRmTJlFBcXp++++07vvvuuxo4dKzc3NyUmJqp48eJW+7i7u8vf31+JiYk5fhySRgAAgEJ0s6HovGjWrJnl3+Hh4apYsaKGDRum3bt3q06dOvn2OKzTCAAAYMNUgLeCVrZsWQUEBCguLk6SFBQUpEuXLln1SU9PV1JSUrbzILNC0ggAAHAHOX/+vJKSklSiRAlJUkREhK5cuaJDhw5Z+uzatUuGYahq1ao5Pi7D0wAAADZcaXHv1NRUS9VQks6ePasjR47I399f/v7++v7779WkSRMFBQXpzJkz+vbbb1WuXDnVq1dPkhQWFqbIyEh98cUXGjx4sNLS0jRt2jQ1bdo0x2dOSySNAAAALu2ff/7R6NGjLfdnzJghSYqOjtbgwYN17NgxrVu3TleuXFHJkiVVt25d9erVy2re5DPPPKOpU6dqzJgxlsW9Bw4cmKs4TIZhGPnzlFxXapqzIwBQUEo0etrZIQAoICl/TXTaY8/ceqLAjv1og7ACO3ZBotIIAABgw4VGp10GJ8IAAADAISqNAAAANgpyce/bFZVGAAAAOESlEQAAwAZVNXu8JgAAAHCISiMAAIAN5jTao9IIAAAAh6g0AgAA2KDOaI9KIwAAABy67SqNSUlJ8vf3d3YYAADgDsacRnu3TdK4fft2rV69Wlu3btXMmTOdHQ4AALiDMRRrz6WTxnPnzmnt2rVat26dkpKSFBUVpaefftrZYQEAABQ5Lpc0pqWl6ddff9WaNWu0b98+1alTR+fPn9f48eMVHh7u7PAAAEARwPC0PZdKGqdNm6aNGzeqXLlyatGihZ577jkFBASod+/ecnOjUAwAAOAsLpU0rlixQl27dlW3bt3k6+vr7HAAAEARRZ3RnkuV755++mkdPHhQQ4YM0UcffaStW7cqIyPD2WEBAAAUeS5VaWzevLmaN2+us2fPKjY2VlOnTtXVq1eVkZGhEydOKCwszNkhAgCAIoApjfZMhmEYzg4iO4ZhaPv27VqzZo22bt2qgIAANW7cWAMHDszVcVLTCihAAE5XohErKgB3qpS/JjrtsRfujCuwY3etU67Ajl2QXKrSaMtkMikyMlKRkZFKSkrSunXrFBsb6+ywAADAHc6NWY12XDppvJG/v786deqkTp06OTsUAABwh2N42p5LJY1ff/21wz4mk0mPPfZYIUQDAACATC6VNB45csTZIQAAAMjE8LQdl0oaR44c6ewQAAAAkAWXShoBAABcAXMa7blU0jhv3rwc9evZs2cBRwIAAIAbuVTS+Ntvv2XbZjKZdOrUKV27do2kEQAAFCiW3LHnUknj+PHjs9x+5MgRzZw5U8eOHVPbtm0LOSoAAAC4VNJo6+zZs5o9e7Y2b96sxo0b68MPP1RISIizwwIAAHc45jTac8mk8dKlS5o3b55WrVql6tWr6+2331bVqlWdHRYAACgiSBrtuVTSmJqaqsWLF2vJkiUqV66cXnnlFdWrV8/ZYQEAABR5LpU0Dhs2TKmpqerQoYOaNWsmk8mko0eP2vWrWLGiE6IDAABFBYt723OppPHSpUuSpEWLFmnRokXZ9pszZ05hhQQAAAC5WNI4ceJEZ4cAAAAgNwqNdlwqaSxdurSzQwAAAEAWXCppzHTw4EFt3LhRp0+fliSFhISoefPmqlKlipMjAwAARQFzGu25XNL47bffavHixfLx8VGZMmUkSXv27NHSpUvVpUsX9e3b18kRAgAAFD0ulTTGxsZq2bJlGjBggNq1aycPj+vhpaWlacWKFZo5c6YqVKig6OhoJ0cKAADuZKzTaM+lksbly5erd+/e6tChg9V2Dw8PdezYURkZGfr5559JGgEAQIFieNqem7MDuNGJEyfUqFGjbNsbNWqkEydOFGJEAAAAkFys0ujm5qa0tLRs29PT0+Xm5lJ5LgAAuAOx5I49l8rA7rrrLv3yyy/Ztq9fv1533XVXIUYEAAAAycWSxi5dumjBggX69ttvlZiYaNmemJiob775RgsXLlSXLl2cFyAAACgSTAX43+3KpYanGzRooP79++ubb77R4sWL5efnJ0lKTk6Wu7u7+vXrpwYNGjg5SgAAgKLHpZJGSXrggQfUuHFjbd68WXFxcZKuL+7dpEkTBQcHOzk6uIqtf/yur6ZN1d49u3Tu3Dl99OkktWnbztKefOWKPv5ogtauWaWLiYkqXz5Mvfv2U0yv3k6MGoCtwQ831+CeLVQxtKQkae+hOL375TKt2LhH4SEl9ffSMVnu9+hLU/Xjqr9UJ6K8hg+4T00jq6hUUDEdPXVBU+Zt0KTvYgvxWeBOxJI79lwuaZSkUqVKqXPnzs4OAy4sJSVZ1apVU7eHeuiFZ5+2a//P+Pf0269b9O57Hyi0fHlt3rhR774zWmVKl1GrNm2dEDGArJw8k6g3P1uog8fOySST+nZpou8/GqJ7HnlPfx85o0rtXrPqP7BHMz3/WDst37hbkhRVo4LOXbisAW98rRNxCbqnXmVNeqO30jMy9L85653xlIA7lksljXv27MlRv5o1axZwJHB1zVtEq3mL7Nfr3LbtL3Xp2k2NGjeRJPWM6aV538/Rrp07SBoBF7J0/S6r+6MmLdbgh5urcd27tPdQnM6cv2zV/mDrevph5Z+6knJNkjRj4Rar9iMnz6tJ3bvUtU09kkbcEgqN9lwqaRw9enSO+s2ZM6eAI8HtLjIySuvWrlG3h3qqTJky+v23X3X0yGG99MprjncG4BRubib1uK++ivl66dcdh+3ao2pUUGT1Cnr+vbk3PU6gv48SLiUXVJgoItwYn7bjUkljsWLF5Ovrq+joaLVs2VLFixfP9THMZrPMZrPVNjcvv/wKEbeJV0e8qTEj39T9bVrKw8NDJpNJI0e/owYNs188HoBz1KoaqtivX5SPl4eSUq6q14uTte9QnF2//t3u1d5Dp7Vlu31Cmemeenep5/0N1P2Z/xZkyECR5FJJ45dffqnffvtNa9eu1aJFixQVFaU2bdooMjJSphxm/PPnz9e8efOsts2YdfO/SnHn+W7mN9qxY5s+mfhfhYaGausff+jdd0ardJkyuufeps4OD8AN9h85oyaPjFOgv6+6t4vS5DH9dP+gT6wSRx9vT/V6oKHem/xztsepWSVEcz8aorFfLtXqLfsKI3Tcwagz2nOppNHDw0NNmzZV06ZNFR8fr9jYWE2bNk1ms1nR0dGKiYmRu7v7TY/RvXt3TqIp4lJTU/Xpxx/po08nqmV0K0lSRLXq+vvvvfp6+lSSRsDFmNPSdeh4vCTpr73H1aBWuIb2bqVhY2db+nRvFyk/Hy/NXPJblseoXrmcln4xTNN+2KT3pywvlLiBosalFve+UXBwsHr27Kk333xTISEhWrBggVJSUhzu5+npKT8/P6sbipa0tDSlpZnlZnMNKDc3d2UYhpOiApBTbiaTvL2saxr/6tZUP63bqfiEJLv+NSqX089fPqOZi3/VqEmLCytM3OlMBXi7TblUpTGT2WzWr7/+qrVr12r//v2KiorSa6+9Jn9/f2eHBheRfOWKjh07Zrl/8sQJ7du7V4GBgQoJDVXDRo314X8+kLe3j0JCQ7X199+1ZNECDX/5VSdGDcDWmGEPavnG3Tp+OkEBxXzU64GGatnwbnV56nNLn8oVgtW8fhV1G2Y/T7FmlRAt+/IZrdq0V59+u0ZlSwVIktIzjCwTTAB5ZzIM1ym9HDx4UGvXrtWmTZtUunRptWrVSi1btrzlZDE1LZ8ChMv4/bdfNWjAY3bbH+zaXW+/+57iz53TJx9/qM2bNujSxYsKCQ1Vj5691K//v3I8Pxa3hxKN7NfpxO3jvyP7qHXjaioXXFwXk1K168BJTZi+Smt+/b85iaOf7qLeHRupWqeRsv2VNeLfHfXGEx3tjnv01HlV7zSywONHwUr5a6LTHvvXfy4W2LGbVAkssGMXJJdKGnv16qXg4GBFR0ercuXK2fZr2LBhro5L0gjcuUgagTsXSeN1e/bs0aJFi3T48GElJCRo+PDhaty4saXdMAzNnTtXq1ev1pUrV1S9enUNGjRIISEhlj5JSUmaNm2atm7dKpPJpCZNmmjAgAHy8fHJcRwuNzwdHx+vH3744aZ9WKcRAAAUJFcalLp69aoqVaqkNm3a6D//+Y9d+8KFC7Vs2TINHTpUZcqU0Zw5czR27Fh9+OGH8vLykiR9+umnSkhI0BtvvKH09HR9/vnn+uKLL/Tss8/mOA6XShpJBgEAgCtwoZxRUVFRioqKyrLNMAwtXbpUDz30kBo1ur4W8dNPP63Bgwfr999/V7NmzXTixAlt27ZN48aNU5UqVSRJAwcO1Lhx49SvXz+VLFkyR3G47NnTAAAAdyKz2azk5GSrm+2FSXLq7NmzSkxMVN26dS3b/Pz8VLVqVe3fv1+StH//fhUrVsySMEpSnTp1ZDKZdPDgwRw/lktVGpcuXZrldj8/P4WGhioiIqKQIwIAAEVSAZYas7oQSc+ePRUTE5PrYyUmJkqSAgOt50kGBgZa2hITE+2usufu7i5/f39Ln5xwqaTxp59+ynJ7ZhYeERGhV155haV3AADAbSurC5F4eno6KZqcc6mkcdKkSdm2nTlzRp999plmz56tQYMGFWJUAACgqDEVYKnR09Mz35LEoKAgSdLFixdVokQJy/aLFy+qUqVKlj6XLl2y2i89PV1JSUmW/XPitpnTWLZsWfXp00fbt293digAAAAuoUyZMgoKCtLOnTst25KTk3Xw4EHLtL6IiAhduXJFhw4dsvTZtWuXDMNQ1apVc/xYLlVpdCQ4ODhXY+8AAAB54UpL7qSmpiouLs5y/+zZszpy5Ij8/f0VHBysjh076scff1RISIjKlCmj2bNnq0SJEpazqcPCwhQZGakvvvhCgwcPVlpamqZNm6amTZvm+Mxp6TZLGo8dO6bSpUs7OwwAAIBC888//2j06NGW+zNmzJAkRUdHa+jQoeratauuXr2qL774QsnJyapevbpef/11yxqNkvTMM89o6tSpGjNmjGVx74EDB+YqDpe6IkxycnK22w8dOqRvvvlG0dHR6tmzZ66OyxVhgDsXV4QB7lzOvCLMn0cuOe6UR/UrFXfcyQW5VKVxwIAB2baZTCa1adNG3bp1K7yAAABA0eRCw9OuwqWSxpEjs764vK+vr0JCQnJ1fUQAAADkH5dKGmvWrOnsEAAAAAp0yZ3blUstubNw4UJdu3bNcn/fvn1Wl9VJSUnRlClTnBEaAABAkeZSSeOsWbOUkpJiuT9u3DhduHDBcv/q1atauXKlM0IDAABFiMlUcLfblUsljbZc6MRuAACAIs2l5jQCAAC4gtu4IFhgXLrSCAAAANfgcpXG1atXW5bWSU9PV2xsrAICAiRdv4wOAABAgaPUaMelksbg4GCtXr3acj8oKEjr16+36wMAAFCQWHLHnksljZMmTXJ2CAAAAMiCSyWNAAAAruB2XhqnoLhU0rhu3boc9YuOji7gSAAAAHAjl0oav/rqq5u2X716Venp6SSNAACgQFFotOdSSeP06dOz3J6QkKDvv/9ea9euVd26dQs5KgAAALhU0mgrJSVFCxcu1NKlS1WhQgWNGDFCtWvXdnZYAADgTkep0Y5LJo1paWn6+eefNX/+fPn7++upp57SPffc4+ywAAAAiiyXShoNw9C6des0d+5cpaenq3fv3mrTpo3c3LhwDQAAKDys02jPpZLG4cOH6+zZs+rQoYM6deokLy+vLK8C4+fn54ToAAAAii6XShpPnDghSVq0aJEWLVqUbb85c+YUVkgAAKAIYp1Gey6VNI4cOdLZIQAAADA4nQWXShqrV6+uRYsWaevWrUpLS1Pt2rX18MMPy8vLy9mhAQAAFGkudYbJjz/+qO+++04+Pj4qUaKEli5dqilTpjg7LAAAUNSYCvB2m3KpSuP69es1aNAg3XfffZKkHTt26L333tMTTzzBGdQAAABO5FKZWHx8vKKioiz369atK5PJpISEBCdGBQAAihpTAf53u3KppDE9Pd1u/qK7u7vS09OdFBEAAAAkFxuelqRJkybJ09PTct9sNmvy5Mny9va2bBs+fLgzQgMAAEUES+7Yc6mkMTo62m5bixYtnBAJAAAAbuRSSeNTTz3l7BAAAABu45mHBcelkkYAAACXQNZox6VOhAEAAIBrotIIAABg43ZeGqegUGkEAACAQ1QaAQAAbLDkjj0qjQAAAHCISiMAAIANCo32qDQCAADAISqNAAAAtig12iFpBAAAsMGSO/YYngYAAIBDVBoBAABssOSOPSqNAAAAcIhKIwAAgA0KjfaoNAIAAMAhKo0AAAC2KDXaodIIAAAAh6g0AgAA2GCdRnskjQAAADZYcscew9MAAABwiEojAACADQqN9qg0AgAAwCEqjQAAADaY02iPSiMAAAAcotIIAABgh1KjLZJGAAAAFzV37lzNmzfPaltoaKg+/vhjSdK1a9c0Y8YMbdq0SWazWfXq1dOgQYMUFBSU77GQNAIAANhwpTmNFSpU0Jtvvmm57+b2f7MLv/76a/3555964YUX5Ofnp6lTp2rChAl6++238z0O5jQCAADYMBXgLbfc3NwUFBRkuRUvXlySlJycrDVr1qh///6qXbu2KleurKeeekp///239u/fn9enni0qjQAAAIXIbDbLbDZbbfP09JSnp2eW/ePi4vTvf/9bnp6eioiIUJ8+fRQcHKxDhw4pPT1dderUsfQtX768goODtX//fkVERORr3CSNAAAANgpyeHr+/Pl28xR79uypmJgYu7533323nnrqKYWGhiohIUHz5s3TW2+9pQkTJigxMVEeHh4qVqyY1T6BgYFKTEzM97hJGgEAAApR9+7d1blzZ6tt2VUZo6KiLP+uWLGiJYncvHmzvLy8CjROWySNAAAANkwFuOTOzYaiHSlWrJhCQ0MVFxenunXrKi0tTVeuXLGqNl68eLFAzp7mRBgAAIDbRGpqquLi4hQUFKTKlSvL3d1dO3futLSfOnVK8fHx+T6fUaLSCAAAYM9FltyZMWOGGjZsqODgYCUkJGju3Llyc3NT8+bN5efnpzZt2mjGjBny9/eXn5+fpk2bpoiICJJGAACAouTChQv65JNPdPnyZRUvXlzVq1fX2LFjLcvu9O/fXyaTSRMmTFBaWpplce+CYDIMwyiQI7uQ1DRnRwCgoJRo9LSzQwBQQFL+mui0xz5zyey4Ux6VLZ63+YzORqURAADAhitdEcZVcCIMAAAAHKLSCAAAYKMgl9y5XVFpBAAAgENUGgEAAGxRaLRDpREAAAAOUWkEAACwQaHRHpVGAAAAOESlEQAAwAbrNNojaQQAALDBkjv2GJ4GAACAQ1QaAQAAbDA8bY9KIwAAABwiaQQAAIBDJI0AAABwiDmNAAAANpjTaI9KIwAAAByi0ggAAGCDdRrtkTQCAADYYHjaHsPTAAAAcIhKIwAAgA0KjfaoNAIAAMAhKo0AAAC2KDXaodIIAAAAh6g0AgAA2GDJHXtUGgEAAOAQlUYAAAAbrNNoj0ojAAAAHKLSCAAAYINCoz2SRgAAAFtkjXYYngYAAIBDVBoBAABssOSOPSqNAAAAcIhKIwAAgA2W3LFHpREAAAAOmQzDMJwdBJBfzGaz5s+fr+7du8vT09PZ4QDIR3y+Aeei0og7itls1rx582Q2m50dCoB8xucbcC6SRgAAADhE0ggAAACHSBoBAADgEEkj7iienp7q2bMnk+SBOxCfb8C5OHsaAAAADlFpBAAAgEMkjQAAAHCIpBEAAAAOkTQCAADAIZJGFLhJkyYpJiZGCxYssNr+22+/KSYmxnI/IyNDS5Ys0YsvvqhHH31UAwYM0Lvvvqt9+/ZZ7RcbG6uYmBjFxMSoV69eGjJkiD766CPFx8db9Rs1alSWjytJ48aNU0xMjObOnWvXtmHDBvXq1UtTpkyxa9u9e7diYmJ05cqVXLwCwO0h87MaExOj3r17a9iwYZo3b57S09Mt7/0XXnhBGRkZVvv961//UmxsrOX+0KFDLce58Zb5WbzZ52jo0KH66aefLPcz992/f79VP7PZrIEDByomJka7d++2atu6datGjhypxx57TH379tVrr71mFZ8knT17VjExMRo0aJBSUlKs2l566SWr74ZRo0bpq6++sov1Zt8VwJ3Iw9kBoGjw9PTUwoUL1a5dO/n7+9u1G4ahjz/+WDt37lTfvn1Vp04dJScna/ny5Ro9erSef/55NW7c2NLf19dXn3zyiQzD0NmzZzVlyhR9+OGHevfdd62OW6pUKcXGxqpbt26WbRcuXNCuXbtUokSJLGNdu3atunbtqpUrV+qxxx6Tl5dX/rwIwG0gMjJSTz31lMxms/766y9NnTpV7u7uioiIkCSdOXNG69atU+vWrW96nJiYGLVr185qm4+PT55iyvwcZ8YgXf+j08fHR0lJSVZ9ly1bpq+++kpdu3bV4MGD5eHhod9//12TJ0/WsWPH9Nhjj1n1T0lJ0eLFi63+gM0pvitQ1FBpRKGoU6eOgoKCsqz6SdLmzZu1ZcsWDR06VG3btlWZMmVUqVIl/fvf/1aDBg30xRdfKDU11dLfZDIpKChIJUqUULVq1dSmTRsdPHhQycnJVsdt0KCBLl++bFWtjI2NVd26dVW8eHG7OM6ePau///5b3bp1U2hoqH777bf8eQGA24SHh4eCgoJUunRp3X///apTp47++OMPS/sDDzyguXPnOrz+s6+vr4KCgqxueU0ao6OjtXHjRl27ds2ybe3atYqOjrbqFx8frxkzZqhTp07q06ePwsLCVK5cOXXp0kV9+/bVkiVLdODAAat9HnjgAS1ZskQXL17MVUx8V6AoImlEoXBzc1Pv3r21bNkynT9/3q59w4YNCgkJUcOGDe3aunTposuXL2vHjh1ZHvvixYv67bff5ObmJjc367e0h4eHmjdvbjU0dbMqydq1a1W/fn35+fmpRYsWWrNmTS6eJXDn8fLyUlpamuV+x44dlZGRoWXLlhVaDJUrV1aZMmW0ZcsWSdeTw71796ply5ZW/bZs2aL09HR16dLF7hj33XeffHx8tHHjRqvtzZo1U7ly5TRv3rxcxcR3BYoikkYUmsaNG6tSpUpZziM8ffq0ypcvn+V+mdtPnz5t2ZacnKx+/fqpX79+Gjx4sHbv3q327dtnWclo3bq1Nm/erNTUVO3Zs0fJyclq0KCBXb+MjAzFxsaqRYsWkqSmTZtq3759Onv2bJ6eL3A7MwxDO3bs0Pbt21W7dm3Ldm9vb/Xs2VMLFiywq+zfaObMmZbPaOZt7969eY6ndevWWrt2raTrowVRUVF2owWnT5+Wn59fllNPPDw8VLZsWavvEen6qEWfPn20atUqxcXF5SgWvitQVDGnEYXq0Ucf1ZgxY7KsBOSGr6+v3n//faWlpWnbtm365Zdf1Lt37yz7VqpUSeXKldOWLVu0e/dutWjRQu7u7nb9duzYoatXryoqKkqSVLx4cdWtW1dr1qzRI488ckvxAreLP//8U/369VN6eroMw1CzZs308MMP659//rH0adOmjZYsWaIFCxaoT58+WR7nwQcfVKtWray2lSxZMs9xtWjRQjNnztSZM2cUGxurAQMG5PlYtiIjI1W9enXNmTNHzz77rMP+fFegqCJpRKGqWbOm6tWrp1mzZln9QgkJCdHJkyez3Cdze0hIiGWbyWRSuXLlJElhYWGKi4vT5MmTNWzYsCyP0bp1ay1fvlwnTpzQuHHjsuyzZs0aJSUlqW/fvpZthmHo6NGjiomJsRv6Bu5EtWrVspxAUqJEiSz/wHJ3d9cjjzyizz//XB06dMjyOAEBAZbPqC1fX19J10cMihUrZtV25coV+fn5ZXm8Bg0a6H//+5/MZrOioqLsznoOCQlRcnKyLly4YJegpqWlKS4uTrVq1coypkcffVQjRozQgw8+mGX7jfiuQFHFOxuF7tFHH9XWrVutltBo2rSpTp8+bTXhPtPixYsVEBCgunXrZnvMbt26adOmTTp06FCW7c2bN9exY8cUHh6usLAwu/bLly/rjz/+0HPPPafx48dbbu+//76uXLmS7XxK4E7j7e2tcuXKKTg4OMuEMdO9996rsLCwXM8FlK4ndyaTye7zeubMGSUnJ1v9gXij1q1ba/fu3WrZsmWWidk999wjd3d3LVmyxK5txYoVunr1qpo1a5blsatWraomTZpo1qxZN42d7woUZVQaUejCw8PVokULq4n0zZo105YtWzRp0iT169dPtWvXVkpKipYvX66tW7fq+eefv+mZl8HBwWrcuLHmzp2rV1991a7d399fX375Zba/BNevX6+AgADde++9MplMVm1RUVFas2aNIiMjLduOHTtmqZZkqlSpUg6ePXDnePTRRzV27Ngs21JSUpSYmGi1zcvLS35+fvL19VXbtm01Y8YMubu7Kzw8XPHx8Zo5c6buvvtuVatWLctjRkZGasqUKVlWIqXr3wN9+/bVjBkz5OnpqZYtW8rd3V1//PGHvvvuO3Xu3Fl33313ts/nkUce0YsvvnjTSmFuvyuAOwlJI5wiJiZGmzZtstw3mUx6/vnn9dNPP+mnn37SlClT5OnpqYiICI0cOVLVq1d3eMxOnTrpjTfe0MGDB1W1alW7dtthsButXbtWjRo1svslIElNmjTRxIkTdenSJcu2kSNHWvVxc3PT7NmzHcYI3Elq166t2rVra/v27XZtc+fOtTvprV27dhoyZIik6wuCL1iwQDNnztS5c+cUFBSkunXr6pFHHsnycyhd/57IaqmsG3Xq1Elly5bV4sWLtXTpUmVkZKhChQoaNGiQw7UlQ0ND1bp1a61atSrbPjn9rnAUJ3A7MhmGYTg7CAAAALg25jQCAADAIZJGAAAAOETSCAAAAIdIGgEAAOAQSSMAAAAcImkEAACAQySNAAAAcIikEQAAAA6RNALIF0OHDtWkSZMs93fv3q2YmBjt3r3biVFZs42xMIwaNUovvvhivh7TGc8DALiMIHAHiI2N1eeff2657+npqeDgYNWtW1c9evRQUFCQ84LLpT///FMHDx5UTEyM02KIiYlR+/bt9fjjjzstBgBwNSSNwB0kJiZGZcqUkdls1r59+7RixQr99ddfmjBhgry9vQs1lho1aujbb7+Vh0fuvmb++usvLV++3KlJIwDAHkkjcAeJiopSlSpVJElt27ZVQECAlixZot9//13NmzfPcp/U1FT5+Pjkeyxubm7y8vLK9+MCAJyDpBG4g9WuXVtLlizR2bNnJUmTJk3Sli1b9MEHH2j69Onau3evateurZdfflkZGRlatmyZVq9erTNnzsjPz0+NGjVSnz595O/vbzmmYRj68ccftXLlSiUlJenuu+/WwIED7R579+7dGj16tEaOHKlatWpZth84cEDz5s3T/v37lZaWprJly6pNmzbq2LGjJk2apHXr1kmSVaVx7ty5kpTvMd6K33//XatWrdKRI0d0+fJllSpVStHR0XrooYfk5mY/XfzQoUOaNm2aDh8+rKCgIHXt2lX333+/VR+z2az58+frl19+0fnz5xUYGKhmzZqpV69e8vT0zNf4ASC3SBqBO1hcXJwkKSAgwLItIyNDY8eOVfXq1dWvXz/LsPWXX36pdevWqVWrVnrggQd09uxZ/fzzzzp8+LDefvttyzDznDlz9OOPPyoqKkpRUVE6fPiw3nnnHaWlpTmMZ8eOHXrvvfdUokQJPfDAAwoKCtLJkye1detWdezYUffdd58SEhK0Y8cOPf3003b7F0aMORUbGysfHx916tRJPj4+2rVrl+bOnauUlBT169fPqm9SUpLGjRune++9V82aNdPmzZs1ZcoUeXh4qE2bNpKu/1zGjx+vffv2qW3btgoLC9OxY8f0008/6dSpU3r55ZfzLXYAyAuSRuAOkpycrEuXLslsNuvvv//WDz/8IC8vLzVo0MDSx2w2695771WfPn0s2/bt26c1a9bomWeesRrGrlWrlt59911t2bJFzZs316VLl7Ro0SLVr19fr7zyikwmkyTpu+++0/z5828aW0ZGhr788kuVKFFC48ePV7FixSxthmFIkiIiIhQSEqIdO3aoZcuWVvsXRoy58eyzz1oNv99///368ssvtWLFCj3yyCNWlcGEhAQ99thj6ty5syTpvvvu0+uvv67vvvtOLVu2lIeHhzZs2KAdO3Zo9OjRql69umXfChUqaPLkyfr7779VrVq1fIsfAHKLJXeAO8jbb7+tQYMG6cknn9THH38sHx8fDR8+XCVLlrTqZzssunnzZvn5+alu3bq6dOmS5Va5cmVLFU26XilMS0tThw4dLMmYJHXq1MlhbIcPH9bZs2fVsWNHq4RRktWxslMYMebGjQljSkqKLl26pBo1aujq1as6efKkVV93d3e1a9fOct/Dw0Pt2rXTxYsXdejQIUnSli1bFBYWptDQUKvnV7t2bUlyqaWLABRNVBqBO8jjjz+ukJAQubu7KzAwUKGhoXbz69zd3e2SyLi4OCUnJ2vQoEFZHvfSpUuSpPj4eElSSEiIVXvx4sXtEkFbZ86ckXS9cpYXhRFjbhw/flyzZ8/Wrl27lJKSYtWWnJxsdb9EiRJ2JxuFhoZKks6dO6eIiAidPn1aJ0+ezPb5Xbx4Md9iB4C8IGkE7iBVq1a1nD2dHQ8PD7tEMiMjQ4GBgRo2bFiW+xQvXjzfYswrV4rxypUrGjVqlHx9fdWrVy+VLVtWnp6eOnz4sGbOnGkZbs8NwzAUHh6uxx57LMv24ODgWw0bAG4JSSMAlS1bVjt37lT16tVvukxOZuJy+vRplS1b1rL90qVLunLlisPHkK5X6OrWrZttv+yGqgsjxpzavXu3Ll++rBdffFE1a9a0bM88S91WQkKC3dJGp06dkiSVLl1a0vXnd/ToUdWpUydHw/UAUNiY0whATZs2VUZGhubNm2fXlp6ebkm26tatK3d3d/38889W1bSffvrJ4WPcddddKlOmjJYuXWqXvN14rMyzuW37FEaMOZXVkjppaWlasWJFlv3T09O1atUqq76rVq1S8eLFVblyZUnSvffeqwsXLmj16tV2+1+7dk2pqan5FD0A5A2VRgCqWbOm2rVrpwULFujo0aOWxCsuLk6bN2/WgAEDdM8996h48eLq0qWLFixYoPfee09RUVE6cuSI/vrrL6tlfbLi5uamQYMG6f3339fLL7+sVq1aqUSJEjp58qROnDihESNGSJIliZo+fbrq1asnNzc3NWvWrFBivNGhQ4f0ww8/2G2vVauWqlWrpmLFimnSpEl64IEHJEm//PJLtsPSJUqU0MKFC3X27FmFhoZq06ZNOnLkiIYMGWJZJqhly5bavHmzJk+erF27dql69erKyMjQyZMntXnzZo0YMcLh1AMAKEgkjQAkSUOGDFHlypW1atUqfffdd3J3d1fp0qXVokULq6VeHnnkEXl5eWnlypXavXu37r77br3xxht67733HD5GZGSkRo4cqXnz5mnJkiXKyMhQuXLl1LZtW0ufJk2aqEOHDtq0aZMlEWvWrFmhxZjpwIEDOnDggN32Xr16qXr16nr11Vc1Y8YMzZ49W8WKFVOLFi1Up04djR071m4ff39/DR06VNOmTdPq1asVFBSkgQMHWp1R7ebmppdeekk//fST1q9fr99//11eXl4qW7asOnbsaHdiDwAUNpORlxnbAAAAKFKY0wgAAACHSBoBAADgEEkjAAAAHCJpBAAAgEMkjQAAAHCIpBEAAAAOkTQCAADAIZJGAAAAOETSCAAAAIdIGgEAAOAQSSMAAAAcImkEAACAQ/8PxZqlfMMGIs8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851" y="1110234"/>
            <a:ext cx="3691237" cy="3120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702" y="4090716"/>
            <a:ext cx="4123533" cy="2391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997" y="1685120"/>
            <a:ext cx="4229100" cy="4397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374511" y="761790"/>
            <a:ext cx="6096000" cy="923330"/>
          </a:xfrm>
          <a:prstGeom prst="rect">
            <a:avLst/>
          </a:prstGeom>
        </p:spPr>
        <p:txBody>
          <a:bodyPr>
            <a:spAutoFit/>
          </a:bodyPr>
          <a:lstStyle/>
          <a:p>
            <a:pPr marL="285750" indent="-285750">
              <a:buFont typeface="Arial" pitchFamily="34" charset="0"/>
              <a:buChar char="•"/>
            </a:pPr>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heatmap</a:t>
            </a:r>
            <a:r>
              <a:rPr lang="en-US" dirty="0">
                <a:latin typeface="Times New Roman" panose="02020603050405020304" pitchFamily="18" charset="0"/>
                <a:cs typeface="Times New Roman" panose="02020603050405020304" pitchFamily="18" charset="0"/>
              </a:rPr>
              <a:t> images highlight important areas in the lungs that influence the model's predictions, promoting interpretability of the model's decision-making process.</a:t>
            </a:r>
          </a:p>
        </p:txBody>
      </p:sp>
    </p:spTree>
    <p:extLst>
      <p:ext uri="{BB962C8B-B14F-4D97-AF65-F5344CB8AC3E}">
        <p14:creationId xmlns:p14="http://schemas.microsoft.com/office/powerpoint/2010/main" val="19124072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Comparative Accuracy of Models Across Test Data</a:t>
            </a:r>
            <a:endParaRPr lang="en-IN" sz="3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15</a:t>
            </a:fld>
            <a:endParaRPr lang="en-IN"/>
          </a:p>
        </p:txBody>
      </p:sp>
      <p:pic>
        <p:nvPicPr>
          <p:cNvPr id="1025" name="Picture 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6884" y="2624369"/>
            <a:ext cx="5678347" cy="2079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descr="Output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1808480"/>
            <a:ext cx="6386884" cy="4043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900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5543B-4627-3022-5F17-A013C905ACF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Society Impact of the Project</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 xmlns:a16="http://schemas.microsoft.com/office/drawing/2014/main" id="{AA0EF4AF-2147-620C-1B3F-B312C9E9472F}"/>
              </a:ext>
            </a:extLst>
          </p:cNvPr>
          <p:cNvSpPr>
            <a:spLocks noGrp="1" noChangeArrowheads="1"/>
          </p:cNvSpPr>
          <p:nvPr>
            <p:ph idx="1"/>
          </p:nvPr>
        </p:nvSpPr>
        <p:spPr bwMode="auto">
          <a:xfrm>
            <a:off x="819539" y="2129411"/>
            <a:ext cx="1051559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Enhanced </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Diagnostic Accuracy: Reduces diagnostic errors and improves patient outcomes.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Workload: Automates the diagnostic process, easing the burden on healthcare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Timely Intervention: Faster detection leads to quicker treatment, potentially saving lives. </a:t>
            </a:r>
            <a:endParaRPr kumimoji="0" lang="en-US" altLang="en-US" sz="2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sz="2200" dirty="0">
                <a:latin typeface="Times New Roman" panose="02020603050405020304" pitchFamily="18" charset="0"/>
                <a:cs typeface="Times New Roman" panose="02020603050405020304" pitchFamily="18" charset="0"/>
              </a:rPr>
              <a:t>Increased Interpretability with </a:t>
            </a:r>
            <a:r>
              <a:rPr lang="en-US" sz="2200" dirty="0" err="1">
                <a:latin typeface="Times New Roman" panose="02020603050405020304" pitchFamily="18" charset="0"/>
                <a:cs typeface="Times New Roman" panose="02020603050405020304" pitchFamily="18" charset="0"/>
              </a:rPr>
              <a:t>Heatmap</a:t>
            </a:r>
            <a:r>
              <a:rPr lang="en-US" sz="2200" dirty="0">
                <a:latin typeface="Times New Roman" panose="02020603050405020304" pitchFamily="18" charset="0"/>
                <a:cs typeface="Times New Roman" panose="02020603050405020304" pitchFamily="18" charset="0"/>
              </a:rPr>
              <a:t> Images: </a:t>
            </a:r>
            <a:r>
              <a:rPr lang="en-US" sz="2200" dirty="0" err="1">
                <a:latin typeface="Times New Roman" panose="02020603050405020304" pitchFamily="18" charset="0"/>
                <a:cs typeface="Times New Roman" panose="02020603050405020304" pitchFamily="18" charset="0"/>
              </a:rPr>
              <a:t>Heatmaps</a:t>
            </a:r>
            <a:r>
              <a:rPr lang="en-US" sz="2200" dirty="0">
                <a:latin typeface="Times New Roman" panose="02020603050405020304" pitchFamily="18" charset="0"/>
                <a:cs typeface="Times New Roman" panose="02020603050405020304" pitchFamily="18" charset="0"/>
              </a:rPr>
              <a:t> highlight key areas influencing model predictions, enhancing transparency and helping healthcare professionals validate diagnostic results.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 xmlns:a16="http://schemas.microsoft.com/office/drawing/2014/main" id="{1275CE08-4A9D-EA48-8A3D-7F2E233E22A6}"/>
              </a:ext>
            </a:extLst>
          </p:cNvPr>
          <p:cNvSpPr>
            <a:spLocks noGrp="1"/>
          </p:cNvSpPr>
          <p:nvPr>
            <p:ph type="dt" sz="half" idx="10"/>
          </p:nvPr>
        </p:nvSpPr>
        <p:spPr/>
        <p:txBody>
          <a:bodyPr/>
          <a:lstStyle/>
          <a:p>
            <a:fld id="{FEAF37C3-B02B-4FFE-AE3F-A7E6D1AD2980}" type="datetime1">
              <a:rPr lang="en-US" smtClean="0"/>
              <a:t>12/20/2024</a:t>
            </a:fld>
            <a:endParaRPr lang="en-IN"/>
          </a:p>
        </p:txBody>
      </p:sp>
      <p:sp>
        <p:nvSpPr>
          <p:cNvPr id="5" name="Footer Placeholder 4">
            <a:extLst>
              <a:ext uri="{FF2B5EF4-FFF2-40B4-BE49-F238E27FC236}">
                <a16:creationId xmlns="" xmlns:a16="http://schemas.microsoft.com/office/drawing/2014/main" id="{9C6D7B6C-D052-4070-D03B-2565A81968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CC4A96E-AAD8-78DA-C318-C06A8D3B1398}"/>
              </a:ext>
            </a:extLst>
          </p:cNvPr>
          <p:cNvSpPr>
            <a:spLocks noGrp="1"/>
          </p:cNvSpPr>
          <p:nvPr>
            <p:ph type="sldNum" sz="quarter" idx="12"/>
          </p:nvPr>
        </p:nvSpPr>
        <p:spPr/>
        <p:txBody>
          <a:bodyPr/>
          <a:lstStyle/>
          <a:p>
            <a:fld id="{016F6524-8F51-4E40-A526-A3166C91AA5B}" type="slidenum">
              <a:rPr lang="en-IN" smtClean="0"/>
              <a:t>16</a:t>
            </a:fld>
            <a:endParaRPr lang="en-IN"/>
          </a:p>
        </p:txBody>
      </p:sp>
    </p:spTree>
    <p:extLst>
      <p:ext uri="{BB962C8B-B14F-4D97-AF65-F5344CB8AC3E}">
        <p14:creationId xmlns:p14="http://schemas.microsoft.com/office/powerpoint/2010/main" val="13725456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D86E21-41CE-7B8E-6A96-3220C24461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91592267-E1A1-0728-866A-6B445BD173A6}"/>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I. Ashraf ,M. F. </a:t>
            </a:r>
            <a:r>
              <a:rPr lang="en-IN" sz="2000" dirty="0" err="1">
                <a:latin typeface="Times New Roman" panose="02020603050405020304" pitchFamily="18" charset="0"/>
                <a:cs typeface="Times New Roman" panose="02020603050405020304" pitchFamily="18" charset="0"/>
              </a:rPr>
              <a:t>Mushtaq</a:t>
            </a:r>
            <a:r>
              <a:rPr lang="en-US" sz="2000" dirty="0">
                <a:latin typeface="Times New Roman" panose="02020603050405020304" pitchFamily="18" charset="0"/>
                <a:cs typeface="Times New Roman" panose="02020603050405020304" pitchFamily="18" charset="0"/>
              </a:rPr>
              <a:t>(2024)Pneumonia Detection Using Chest Radiographs With Novel EfficientNetV2L </a:t>
            </a:r>
            <a:r>
              <a:rPr lang="en-US" sz="2000" dirty="0" err="1">
                <a:latin typeface="Times New Roman" panose="02020603050405020304" pitchFamily="18" charset="0"/>
                <a:cs typeface="Times New Roman" panose="02020603050405020304" pitchFamily="18" charset="0"/>
              </a:rPr>
              <a:t>Model.IEEE</a:t>
            </a:r>
            <a:r>
              <a:rPr lang="en-US" sz="2000" dirty="0">
                <a:latin typeface="Times New Roman" panose="02020603050405020304" pitchFamily="18" charset="0"/>
                <a:cs typeface="Times New Roman" panose="02020603050405020304" pitchFamily="18" charset="0"/>
              </a:rPr>
              <a:t> Access.</a:t>
            </a:r>
            <a:endParaRPr lang="en-IN" sz="2000" dirty="0">
              <a:solidFill>
                <a:srgbClr val="37393C"/>
              </a:solidFill>
              <a:highlight>
                <a:srgbClr val="FFFFFF"/>
              </a:highlight>
              <a:latin typeface="Times New Roman" panose="02020603050405020304" pitchFamily="18" charset="0"/>
              <a:cs typeface="Times New Roman" panose="02020603050405020304" pitchFamily="18" charset="0"/>
            </a:endParaRPr>
          </a:p>
          <a:p>
            <a:r>
              <a:rPr lang="en-IN" sz="2000" dirty="0" err="1" smtClean="0">
                <a:latin typeface="Times New Roman" panose="02020603050405020304" pitchFamily="18" charset="0"/>
                <a:cs typeface="Times New Roman" panose="02020603050405020304" pitchFamily="18" charset="0"/>
              </a:rPr>
              <a:t>Sukhendra</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Singh, Manoj Kumar, </a:t>
            </a:r>
            <a:r>
              <a:rPr lang="en-IN" sz="2000" dirty="0" err="1">
                <a:latin typeface="Times New Roman" panose="02020603050405020304" pitchFamily="18" charset="0"/>
                <a:cs typeface="Times New Roman" panose="02020603050405020304" pitchFamily="18" charset="0"/>
              </a:rPr>
              <a:t>Abhay</a:t>
            </a:r>
            <a:r>
              <a:rPr lang="en-IN" sz="2000" dirty="0">
                <a:latin typeface="Times New Roman" panose="02020603050405020304" pitchFamily="18" charset="0"/>
                <a:cs typeface="Times New Roman" panose="02020603050405020304" pitchFamily="18" charset="0"/>
              </a:rPr>
              <a:t> Kumar, </a:t>
            </a:r>
            <a:r>
              <a:rPr lang="en-IN" sz="2000" dirty="0" err="1">
                <a:latin typeface="Times New Roman" panose="02020603050405020304" pitchFamily="18" charset="0"/>
                <a:cs typeface="Times New Roman" panose="02020603050405020304" pitchFamily="18" charset="0"/>
              </a:rPr>
              <a:t>Birendra</a:t>
            </a:r>
            <a:r>
              <a:rPr lang="en-IN" sz="2000" dirty="0">
                <a:latin typeface="Times New Roman" panose="02020603050405020304" pitchFamily="18" charset="0"/>
                <a:cs typeface="Times New Roman" panose="02020603050405020304" pitchFamily="18" charset="0"/>
              </a:rPr>
              <a:t> Kumar </a:t>
            </a:r>
            <a:r>
              <a:rPr lang="en-IN" sz="2000" dirty="0" err="1">
                <a:latin typeface="Times New Roman" panose="02020603050405020304" pitchFamily="18" charset="0"/>
                <a:cs typeface="Times New Roman" panose="02020603050405020304" pitchFamily="18" charset="0"/>
              </a:rPr>
              <a:t>Verma</a:t>
            </a:r>
            <a:r>
              <a:rPr lang="en-IN" sz="2000" dirty="0">
                <a:latin typeface="Times New Roman" panose="02020603050405020304" pitchFamily="18" charset="0"/>
                <a:cs typeface="Times New Roman" panose="02020603050405020304" pitchFamily="18" charset="0"/>
              </a:rPr>
              <a:t>, Kumar Abhishek &amp; </a:t>
            </a:r>
            <a:r>
              <a:rPr lang="en-IN" sz="2000" dirty="0" err="1">
                <a:latin typeface="Times New Roman" panose="02020603050405020304" pitchFamily="18" charset="0"/>
                <a:cs typeface="Times New Roman" panose="02020603050405020304" pitchFamily="18" charset="0"/>
              </a:rPr>
              <a:t>Shitharth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Selvarajan</a:t>
            </a:r>
            <a:r>
              <a:rPr lang="en-IN" sz="2000" dirty="0">
                <a:latin typeface="Times New Roman" panose="02020603050405020304" pitchFamily="18" charset="0"/>
                <a:cs typeface="Times New Roman" panose="02020603050405020304" pitchFamily="18" charset="0"/>
              </a:rPr>
              <a:t>(2024). [1] Efficient pneumonia detection using Vision Transformers on chest X‑rays</a:t>
            </a:r>
            <a:r>
              <a:rPr lang="en-IN" sz="2000" b="1" dirty="0">
                <a:latin typeface="Times New Roman" panose="02020603050405020304" pitchFamily="18" charset="0"/>
                <a:cs typeface="Times New Roman" panose="02020603050405020304" pitchFamily="18" charset="0"/>
              </a:rPr>
              <a:t>.</a:t>
            </a:r>
            <a:r>
              <a:rPr lang="en-IN" sz="2000" b="0" i="0" dirty="0">
                <a:solidFill>
                  <a:srgbClr val="37393C"/>
                </a:solidFill>
                <a:effectLst/>
                <a:highlight>
                  <a:srgbClr val="FFFFFF"/>
                </a:highlight>
                <a:latin typeface="Times New Roman" panose="02020603050405020304" pitchFamily="18" charset="0"/>
                <a:cs typeface="Times New Roman" panose="02020603050405020304" pitchFamily="18" charset="0"/>
              </a:rPr>
              <a:t> </a:t>
            </a:r>
          </a:p>
          <a:p>
            <a:r>
              <a:rPr lang="en-IN" sz="2000" dirty="0" smtClean="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S. Al </a:t>
            </a:r>
            <a:r>
              <a:rPr lang="en-IN" sz="2000" dirty="0" err="1">
                <a:latin typeface="Times New Roman" panose="02020603050405020304" pitchFamily="18" charset="0"/>
                <a:cs typeface="Times New Roman" panose="02020603050405020304" pitchFamily="18" charset="0"/>
              </a:rPr>
              <a:t>Reshan</a:t>
            </a:r>
            <a:r>
              <a:rPr lang="en-IN" sz="2000" dirty="0">
                <a:latin typeface="Times New Roman" panose="02020603050405020304" pitchFamily="18" charset="0"/>
                <a:cs typeface="Times New Roman" panose="02020603050405020304" pitchFamily="18" charset="0"/>
              </a:rPr>
              <a:t>, K. S. Gill, H. </a:t>
            </a:r>
            <a:r>
              <a:rPr lang="en-IN" sz="2000" dirty="0" err="1">
                <a:latin typeface="Times New Roman" panose="02020603050405020304" pitchFamily="18" charset="0"/>
                <a:cs typeface="Times New Roman" panose="02020603050405020304" pitchFamily="18" charset="0"/>
              </a:rPr>
              <a:t>Alshahrani</a:t>
            </a:r>
            <a:r>
              <a:rPr lang="en-IN" sz="2000" dirty="0">
                <a:latin typeface="Times New Roman" panose="02020603050405020304" pitchFamily="18" charset="0"/>
                <a:cs typeface="Times New Roman" panose="02020603050405020304" pitchFamily="18" charset="0"/>
              </a:rPr>
              <a:t>, A. </a:t>
            </a:r>
            <a:r>
              <a:rPr lang="en-IN" sz="2000" dirty="0" err="1">
                <a:latin typeface="Times New Roman" panose="02020603050405020304" pitchFamily="18" charset="0"/>
                <a:cs typeface="Times New Roman" panose="02020603050405020304" pitchFamily="18" charset="0"/>
              </a:rPr>
              <a:t>Sulaiman</a:t>
            </a:r>
            <a:r>
              <a:rPr lang="en-IN" sz="2000" dirty="0">
                <a:latin typeface="Times New Roman" panose="02020603050405020304" pitchFamily="18" charset="0"/>
                <a:cs typeface="Times New Roman" panose="02020603050405020304" pitchFamily="18" charset="0"/>
              </a:rPr>
              <a:t>, V. </a:t>
            </a:r>
            <a:r>
              <a:rPr lang="en-IN" sz="2000" dirty="0" err="1">
                <a:latin typeface="Times New Roman" panose="02020603050405020304" pitchFamily="18" charset="0"/>
                <a:cs typeface="Times New Roman" panose="02020603050405020304" pitchFamily="18" charset="0"/>
              </a:rPr>
              <a:t>Anand</a:t>
            </a:r>
            <a:r>
              <a:rPr lang="en-IN" sz="2000" dirty="0">
                <a:latin typeface="Times New Roman" panose="02020603050405020304" pitchFamily="18" charset="0"/>
                <a:cs typeface="Times New Roman" panose="02020603050405020304" pitchFamily="18" charset="0"/>
              </a:rPr>
              <a:t>, S. Gupta, A. Shaikh</a:t>
            </a:r>
            <a:r>
              <a:rPr lang="en-IN" sz="2000" dirty="0">
                <a:solidFill>
                  <a:srgbClr val="37393C"/>
                </a:solidFill>
                <a:highlight>
                  <a:srgbClr val="FFFFFF"/>
                </a:highlight>
                <a:latin typeface="Times New Roman" panose="02020603050405020304" pitchFamily="18" charset="0"/>
                <a:cs typeface="Times New Roman" panose="02020603050405020304" pitchFamily="18" charset="0"/>
              </a:rPr>
              <a:t>(2023).[2] </a:t>
            </a:r>
            <a:r>
              <a:rPr lang="en-US" sz="2000" dirty="0">
                <a:latin typeface="Times New Roman" panose="02020603050405020304" pitchFamily="18" charset="0"/>
                <a:cs typeface="Times New Roman" panose="02020603050405020304" pitchFamily="18" charset="0"/>
              </a:rPr>
              <a:t>Detection of Pneumonia from Chest X-ray Images Utilizing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Model.</a:t>
            </a:r>
          </a:p>
          <a:p>
            <a:r>
              <a:rPr lang="en-US" sz="2000" dirty="0" err="1">
                <a:latin typeface="Times New Roman" panose="02020603050405020304" pitchFamily="18" charset="0"/>
                <a:cs typeface="Times New Roman" panose="02020603050405020304" pitchFamily="18" charset="0"/>
              </a:rPr>
              <a:t>Kanakaprabha</a:t>
            </a:r>
            <a:r>
              <a:rPr lang="en-US" sz="2000" dirty="0">
                <a:latin typeface="Times New Roman" panose="02020603050405020304" pitchFamily="18" charset="0"/>
                <a:cs typeface="Times New Roman" panose="02020603050405020304" pitchFamily="18" charset="0"/>
              </a:rPr>
              <a:t>. S, D. </a:t>
            </a:r>
            <a:r>
              <a:rPr lang="en-US" sz="2000" dirty="0" err="1">
                <a:latin typeface="Times New Roman" panose="02020603050405020304" pitchFamily="18" charset="0"/>
                <a:cs typeface="Times New Roman" panose="02020603050405020304" pitchFamily="18" charset="0"/>
              </a:rPr>
              <a:t>Radha</a:t>
            </a:r>
            <a:r>
              <a:rPr lang="en-US" sz="2000" dirty="0">
                <a:latin typeface="Times New Roman" panose="02020603050405020304" pitchFamily="18" charset="0"/>
                <a:cs typeface="Times New Roman" panose="02020603050405020304" pitchFamily="18" charset="0"/>
              </a:rPr>
              <a:t> (2021) Analysis of COVID-19 and Pneumonia Detection in Chest X-Ray Images using Deep Learning.</a:t>
            </a:r>
          </a:p>
          <a:p>
            <a:endParaRPr lang="en-US" sz="2000" dirty="0">
              <a:latin typeface="Times New Roman" panose="02020603050405020304" pitchFamily="18" charset="0"/>
              <a:cs typeface="Times New Roman" panose="02020603050405020304" pitchFamily="18" charset="0"/>
            </a:endParaRPr>
          </a:p>
          <a:p>
            <a:endParaRPr lang="en-IN" sz="2000" b="0" i="0" dirty="0">
              <a:solidFill>
                <a:srgbClr val="37393C"/>
              </a:solidFill>
              <a:effectLst/>
              <a:highlight>
                <a:srgbClr val="FFFFFF"/>
              </a:highligh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2B930690-464B-E51A-73DC-24CD0669F667}"/>
              </a:ext>
            </a:extLst>
          </p:cNvPr>
          <p:cNvSpPr>
            <a:spLocks noGrp="1"/>
          </p:cNvSpPr>
          <p:nvPr>
            <p:ph type="dt" sz="half" idx="10"/>
          </p:nvPr>
        </p:nvSpPr>
        <p:spPr/>
        <p:txBody>
          <a:bodyPr/>
          <a:lstStyle/>
          <a:p>
            <a:fld id="{21FE6736-39CD-4B77-A658-CFC2048B88D7}" type="datetime1">
              <a:rPr lang="en-US" smtClean="0"/>
              <a:t>12/20/2024</a:t>
            </a:fld>
            <a:endParaRPr lang="en-IN"/>
          </a:p>
        </p:txBody>
      </p:sp>
      <p:sp>
        <p:nvSpPr>
          <p:cNvPr id="5" name="Footer Placeholder 4">
            <a:extLst>
              <a:ext uri="{FF2B5EF4-FFF2-40B4-BE49-F238E27FC236}">
                <a16:creationId xmlns="" xmlns:a16="http://schemas.microsoft.com/office/drawing/2014/main" id="{ED9227BC-D2D5-CACD-27B3-FE001976B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6491A51-9E93-A07B-B79D-5035DD4C2BE7}"/>
              </a:ext>
            </a:extLst>
          </p:cNvPr>
          <p:cNvSpPr>
            <a:spLocks noGrp="1"/>
          </p:cNvSpPr>
          <p:nvPr>
            <p:ph type="sldNum" sz="quarter" idx="12"/>
          </p:nvPr>
        </p:nvSpPr>
        <p:spPr/>
        <p:txBody>
          <a:bodyPr/>
          <a:lstStyle/>
          <a:p>
            <a:fld id="{016F6524-8F51-4E40-A526-A3166C91AA5B}" type="slidenum">
              <a:rPr lang="en-IN" smtClean="0"/>
              <a:t>17</a:t>
            </a:fld>
            <a:endParaRPr lang="en-IN"/>
          </a:p>
        </p:txBody>
      </p:sp>
    </p:spTree>
    <p:extLst>
      <p:ext uri="{BB962C8B-B14F-4D97-AF65-F5344CB8AC3E}">
        <p14:creationId xmlns:p14="http://schemas.microsoft.com/office/powerpoint/2010/main" val="2452222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B903BA0-52C8-BD0E-A0F6-5515B3A5FA7C}"/>
              </a:ext>
            </a:extLst>
          </p:cNvPr>
          <p:cNvSpPr>
            <a:spLocks noGrp="1"/>
          </p:cNvSpPr>
          <p:nvPr>
            <p:ph type="title"/>
          </p:nvPr>
        </p:nvSpPr>
        <p:spPr>
          <a:xfrm>
            <a:off x="838200" y="2766218"/>
            <a:ext cx="10515600" cy="1325563"/>
          </a:xfrm>
        </p:spPr>
        <p:txBody>
          <a:bodyPr>
            <a:normAutofit/>
          </a:bodyPr>
          <a:lstStyle/>
          <a:p>
            <a:pPr algn="ctr"/>
            <a:r>
              <a:rPr lang="en-IN" sz="4800" dirty="0">
                <a:latin typeface="Times New Roman" panose="02020603050405020304" pitchFamily="18" charset="0"/>
                <a:cs typeface="Times New Roman" panose="02020603050405020304" pitchFamily="18" charset="0"/>
              </a:rPr>
              <a:t>Thank you</a:t>
            </a:r>
          </a:p>
        </p:txBody>
      </p:sp>
      <p:sp>
        <p:nvSpPr>
          <p:cNvPr id="3" name="Date Placeholder 2">
            <a:extLst>
              <a:ext uri="{FF2B5EF4-FFF2-40B4-BE49-F238E27FC236}">
                <a16:creationId xmlns="" xmlns:a16="http://schemas.microsoft.com/office/drawing/2014/main" id="{3273C4C6-F4AF-302B-E5F6-0C34F3311749}"/>
              </a:ext>
            </a:extLst>
          </p:cNvPr>
          <p:cNvSpPr>
            <a:spLocks noGrp="1"/>
          </p:cNvSpPr>
          <p:nvPr>
            <p:ph type="dt" sz="half" idx="10"/>
          </p:nvPr>
        </p:nvSpPr>
        <p:spPr/>
        <p:txBody>
          <a:bodyPr/>
          <a:lstStyle/>
          <a:p>
            <a:fld id="{013BA0D9-AACF-4C40-8301-443833D55635}" type="datetime1">
              <a:rPr lang="en-US" smtClean="0"/>
              <a:t>12/20/2024</a:t>
            </a:fld>
            <a:endParaRPr lang="en-IN"/>
          </a:p>
        </p:txBody>
      </p:sp>
      <p:sp>
        <p:nvSpPr>
          <p:cNvPr id="4" name="Footer Placeholder 3">
            <a:extLst>
              <a:ext uri="{FF2B5EF4-FFF2-40B4-BE49-F238E27FC236}">
                <a16:creationId xmlns="" xmlns:a16="http://schemas.microsoft.com/office/drawing/2014/main" id="{B265BF23-8648-61D2-E869-8A904A31F9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40359B32-F56E-C398-D203-7ABCE61FBD03}"/>
              </a:ext>
            </a:extLst>
          </p:cNvPr>
          <p:cNvSpPr>
            <a:spLocks noGrp="1"/>
          </p:cNvSpPr>
          <p:nvPr>
            <p:ph type="sldNum" sz="quarter" idx="12"/>
          </p:nvPr>
        </p:nvSpPr>
        <p:spPr/>
        <p:txBody>
          <a:bodyPr/>
          <a:lstStyle/>
          <a:p>
            <a:fld id="{016F6524-8F51-4E40-A526-A3166C91AA5B}" type="slidenum">
              <a:rPr lang="en-IN" smtClean="0"/>
              <a:t>18</a:t>
            </a:fld>
            <a:endParaRPr lang="en-IN"/>
          </a:p>
        </p:txBody>
      </p:sp>
    </p:spTree>
    <p:extLst>
      <p:ext uri="{BB962C8B-B14F-4D97-AF65-F5344CB8AC3E}">
        <p14:creationId xmlns:p14="http://schemas.microsoft.com/office/powerpoint/2010/main" val="11287356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B60542-83ED-2B7C-1D07-DEF976A1CCAF}"/>
              </a:ext>
            </a:extLst>
          </p:cNvPr>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Contents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82D7A3A4-FF34-F0DE-9242-E21B2276640B}"/>
              </a:ext>
            </a:extLst>
          </p:cNvPr>
          <p:cNvSpPr>
            <a:spLocks noGrp="1"/>
          </p:cNvSpPr>
          <p:nvPr>
            <p:ph idx="1"/>
          </p:nvPr>
        </p:nvSpPr>
        <p:spPr>
          <a:xfrm>
            <a:off x="838200" y="1825625"/>
            <a:ext cx="10515600" cy="3869497"/>
          </a:xfrm>
        </p:spPr>
        <p:txBody>
          <a:bodyPr>
            <a:normAutofit fontScale="85000" lnSpcReduction="20000"/>
          </a:bodyPr>
          <a:lstStyle/>
          <a:p>
            <a:r>
              <a:rPr lang="en-US" dirty="0" smtClean="0">
                <a:latin typeface="Times New Roman" panose="02020603050405020304" pitchFamily="18" charset="0"/>
                <a:cs typeface="Times New Roman" panose="02020603050405020304" pitchFamily="18" charset="0"/>
              </a:rPr>
              <a:t>Abstract</a:t>
            </a:r>
          </a:p>
          <a:p>
            <a:r>
              <a:rPr lang="en-US" dirty="0" smtClean="0">
                <a:latin typeface="Times New Roman" panose="02020603050405020304" pitchFamily="18" charset="0"/>
                <a:cs typeface="Times New Roman" panose="02020603050405020304" pitchFamily="18" charset="0"/>
              </a:rPr>
              <a:t>Problem </a:t>
            </a:r>
            <a:r>
              <a:rPr lang="en-US" dirty="0">
                <a:latin typeface="Times New Roman" panose="02020603050405020304" pitchFamily="18" charset="0"/>
                <a:cs typeface="Times New Roman" panose="02020603050405020304" pitchFamily="18" charset="0"/>
              </a:rPr>
              <a:t>Statement</a:t>
            </a:r>
          </a:p>
          <a:p>
            <a:r>
              <a:rPr lang="en-US" dirty="0">
                <a:latin typeface="Times New Roman" panose="02020603050405020304" pitchFamily="18" charset="0"/>
                <a:cs typeface="Times New Roman" panose="02020603050405020304" pitchFamily="18" charset="0"/>
              </a:rPr>
              <a:t>Objectives and Outcomes of the </a:t>
            </a:r>
            <a:r>
              <a:rPr lang="en-US" dirty="0" smtClean="0">
                <a:latin typeface="Times New Roman" panose="02020603050405020304" pitchFamily="18" charset="0"/>
                <a:cs typeface="Times New Roman" panose="02020603050405020304" pitchFamily="18" charset="0"/>
              </a:rPr>
              <a:t>Project</a:t>
            </a:r>
          </a:p>
          <a:p>
            <a:r>
              <a:rPr lang="en-US" dirty="0" smtClean="0">
                <a:latin typeface="Times New Roman" panose="02020603050405020304" pitchFamily="18" charset="0"/>
                <a:cs typeface="Times New Roman" panose="02020603050405020304" pitchFamily="18" charset="0"/>
              </a:rPr>
              <a:t>Literature Survey</a:t>
            </a:r>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Methodology and Algorithms involved</a:t>
            </a:r>
          </a:p>
          <a:p>
            <a:r>
              <a:rPr lang="en-US" dirty="0" smtClean="0">
                <a:latin typeface="Times New Roman" panose="02020603050405020304" pitchFamily="18" charset="0"/>
                <a:cs typeface="Times New Roman" panose="02020603050405020304" pitchFamily="18" charset="0"/>
              </a:rPr>
              <a:t>Architecture diagram</a:t>
            </a:r>
          </a:p>
          <a:p>
            <a:r>
              <a:rPr lang="en-US" dirty="0" smtClean="0">
                <a:latin typeface="Times New Roman" panose="02020603050405020304" pitchFamily="18" charset="0"/>
                <a:cs typeface="Times New Roman" panose="02020603050405020304" pitchFamily="18" charset="0"/>
              </a:rPr>
              <a:t>Complete Results obtained</a:t>
            </a:r>
          </a:p>
          <a:p>
            <a:r>
              <a:rPr lang="en-US" dirty="0" smtClean="0">
                <a:latin typeface="Times New Roman" panose="02020603050405020304" pitchFamily="18" charset="0"/>
                <a:cs typeface="Times New Roman" panose="02020603050405020304" pitchFamily="18" charset="0"/>
              </a:rPr>
              <a:t>Result Analysis</a:t>
            </a:r>
          </a:p>
          <a:p>
            <a:r>
              <a:rPr lang="en-US" dirty="0" smtClean="0">
                <a:latin typeface="Times New Roman" panose="02020603050405020304" pitchFamily="18" charset="0"/>
                <a:cs typeface="Times New Roman" panose="02020603050405020304" pitchFamily="18" charset="0"/>
              </a:rPr>
              <a:t>Societal impact of the project and Field word</a:t>
            </a:r>
          </a:p>
          <a:p>
            <a:r>
              <a:rPr lang="en-US" dirty="0" smtClean="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 xmlns:a16="http://schemas.microsoft.com/office/drawing/2014/main" id="{D0D2254A-5E1A-AA73-1DEA-7A6BD52A4A3C}"/>
              </a:ext>
            </a:extLst>
          </p:cNvPr>
          <p:cNvSpPr>
            <a:spLocks noGrp="1"/>
          </p:cNvSpPr>
          <p:nvPr>
            <p:ph type="dt" sz="half" idx="10"/>
          </p:nvPr>
        </p:nvSpPr>
        <p:spPr/>
        <p:txBody>
          <a:bodyPr/>
          <a:lstStyle/>
          <a:p>
            <a:fld id="{F71D17D3-5838-4228-BE82-4768D0234006}" type="datetime1">
              <a:rPr lang="en-US" smtClean="0"/>
              <a:t>12/20/2024</a:t>
            </a:fld>
            <a:endParaRPr lang="en-IN"/>
          </a:p>
        </p:txBody>
      </p:sp>
      <p:sp>
        <p:nvSpPr>
          <p:cNvPr id="6" name="Slide Number Placeholder 5">
            <a:extLst>
              <a:ext uri="{FF2B5EF4-FFF2-40B4-BE49-F238E27FC236}">
                <a16:creationId xmlns="" xmlns:a16="http://schemas.microsoft.com/office/drawing/2014/main" id="{4E04B9D7-E8BA-5A95-72BB-B9D5114FE701}"/>
              </a:ext>
            </a:extLst>
          </p:cNvPr>
          <p:cNvSpPr>
            <a:spLocks noGrp="1"/>
          </p:cNvSpPr>
          <p:nvPr>
            <p:ph type="sldNum" sz="quarter" idx="12"/>
          </p:nvPr>
        </p:nvSpPr>
        <p:spPr/>
        <p:txBody>
          <a:bodyPr/>
          <a:lstStyle/>
          <a:p>
            <a:fld id="{016F6524-8F51-4E40-A526-A3166C91AA5B}" type="slidenum">
              <a:rPr lang="en-IN" smtClean="0"/>
              <a:t>2</a:t>
            </a:fld>
            <a:endParaRPr lang="en-IN"/>
          </a:p>
        </p:txBody>
      </p:sp>
    </p:spTree>
    <p:extLst>
      <p:ext uri="{BB962C8B-B14F-4D97-AF65-F5344CB8AC3E}">
        <p14:creationId xmlns:p14="http://schemas.microsoft.com/office/powerpoint/2010/main" val="3315435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Pneumonia is a major global health issue, and timely diagnosis is essential. Chest X-rays (CXRs) are widely used for diagnosis, but manual interpretation can be error-prone. This work proposes an ensemble learning model combining VGG19, EfficientNetB0, and DenseNet121 to improve diagnostic accuracy. By dynamically prioritizing the most relevant features with trainable weights, the model enhances detection capabilities.</a:t>
            </a:r>
          </a:p>
          <a:p>
            <a:r>
              <a:rPr lang="en-US" sz="2400" dirty="0">
                <a:latin typeface="Times New Roman" panose="02020603050405020304" pitchFamily="18" charset="0"/>
                <a:cs typeface="Times New Roman" panose="02020603050405020304" pitchFamily="18" charset="0"/>
              </a:rPr>
              <a:t>To improve interpretability, Grad-CAM is employed to generate </a:t>
            </a:r>
            <a:r>
              <a:rPr lang="en-US" sz="2400" dirty="0" err="1">
                <a:latin typeface="Times New Roman" panose="02020603050405020304" pitchFamily="18" charset="0"/>
                <a:cs typeface="Times New Roman" panose="02020603050405020304" pitchFamily="18" charset="0"/>
              </a:rPr>
              <a:t>heatmaps</a:t>
            </a:r>
            <a:r>
              <a:rPr lang="en-US" sz="2400" dirty="0">
                <a:latin typeface="Times New Roman" panose="02020603050405020304" pitchFamily="18" charset="0"/>
                <a:cs typeface="Times New Roman" panose="02020603050405020304" pitchFamily="18" charset="0"/>
              </a:rPr>
              <a:t> highlighting important regions in CXRs. The model achieves a classification accuracy of </a:t>
            </a:r>
            <a:r>
              <a:rPr lang="en-US" sz="2400" dirty="0" smtClean="0">
                <a:latin typeface="Times New Roman" panose="02020603050405020304" pitchFamily="18" charset="0"/>
                <a:cs typeface="Times New Roman" panose="02020603050405020304" pitchFamily="18" charset="0"/>
              </a:rPr>
              <a:t>93.11%, </a:t>
            </a:r>
            <a:r>
              <a:rPr lang="en-US" sz="2400" dirty="0">
                <a:latin typeface="Times New Roman" panose="02020603050405020304" pitchFamily="18" charset="0"/>
                <a:cs typeface="Times New Roman" panose="02020603050405020304" pitchFamily="18" charset="0"/>
              </a:rPr>
              <a:t>demonstrating its potential to assist healthcare </a:t>
            </a:r>
            <a:r>
              <a:rPr lang="en-US" sz="2400" dirty="0" smtClean="0">
                <a:latin typeface="Times New Roman" panose="02020603050405020304" pitchFamily="18" charset="0"/>
                <a:cs typeface="Times New Roman" panose="02020603050405020304" pitchFamily="18" charset="0"/>
              </a:rPr>
              <a:t>professionals.</a:t>
            </a:r>
            <a:endParaRPr lang="en-US" sz="24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3</a:t>
            </a:fld>
            <a:endParaRPr lang="en-IN"/>
          </a:p>
        </p:txBody>
      </p:sp>
    </p:spTree>
    <p:extLst>
      <p:ext uri="{BB962C8B-B14F-4D97-AF65-F5344CB8AC3E}">
        <p14:creationId xmlns:p14="http://schemas.microsoft.com/office/powerpoint/2010/main" val="20050783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BCFD49-A73D-7975-8220-5A9E4B5BAE26}"/>
              </a:ext>
            </a:extLst>
          </p:cNvPr>
          <p:cNvSpPr>
            <a:spLocks noGrp="1"/>
          </p:cNvSpPr>
          <p:nvPr>
            <p:ph type="title"/>
          </p:nvPr>
        </p:nvSpPr>
        <p:spPr/>
        <p:txBody>
          <a:bodyPr/>
          <a:lstStyle/>
          <a:p>
            <a:r>
              <a:rPr lang="en-US" dirty="0">
                <a:latin typeface="Times New Roman" pitchFamily="18" charset="0"/>
                <a:cs typeface="Times New Roman" pitchFamily="18" charset="0"/>
              </a:rPr>
              <a:t>Problem Statement</a:t>
            </a:r>
            <a:endParaRPr lang="en-IN"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1F09EF96-D0C5-C6A4-0927-A31D79A1345C}"/>
              </a:ext>
            </a:extLst>
          </p:cNvPr>
          <p:cNvSpPr>
            <a:spLocks noGrp="1"/>
          </p:cNvSpPr>
          <p:nvPr>
            <p:ph idx="1"/>
          </p:nvPr>
        </p:nvSpPr>
        <p:spPr>
          <a:xfrm>
            <a:off x="838200" y="1435510"/>
            <a:ext cx="10515600" cy="3414786"/>
          </a:xfrm>
        </p:spPr>
        <p:txBody>
          <a:bodyPr>
            <a:noAutofit/>
          </a:bodyPr>
          <a:lstStyle/>
          <a:p>
            <a:pPr algn="just">
              <a:lnSpc>
                <a:spcPct val="107000"/>
              </a:lnSpc>
              <a:spcAft>
                <a:spcPts val="800"/>
              </a:spcAft>
            </a:pPr>
            <a:r>
              <a:rPr lang="en-US" sz="2200" dirty="0">
                <a:latin typeface="Times New Roman" pitchFamily="18" charset="0"/>
                <a:cs typeface="Times New Roman" pitchFamily="18" charset="0"/>
              </a:rPr>
              <a:t>Diagnosing pneumonia from chest X-ray images is challenging for doctors due to the complexity and variability of the visual features, making it prone to human error</a:t>
            </a:r>
            <a:r>
              <a:rPr lang="en-US" sz="2200" dirty="0" smtClean="0">
                <a:latin typeface="Times New Roman" pitchFamily="18" charset="0"/>
                <a:cs typeface="Times New Roman" pitchFamily="18" charset="0"/>
              </a:rPr>
              <a:t>.</a:t>
            </a:r>
          </a:p>
          <a:p>
            <a:pPr algn="just">
              <a:lnSpc>
                <a:spcPct val="107000"/>
              </a:lnSpc>
              <a:spcAft>
                <a:spcPts val="800"/>
              </a:spcAft>
            </a:pPr>
            <a:r>
              <a:rPr lang="en-US" sz="2200" dirty="0" smtClean="0">
                <a:latin typeface="Times New Roman" pitchFamily="18" charset="0"/>
                <a:cs typeface="Times New Roman" pitchFamily="18" charset="0"/>
              </a:rPr>
              <a:t>This project aims to develop an accurate and interpretable machine learning solution using an ensemble of Convolutional Neural Networks (CNNs) to improve pneumonia detection, enhancing diagnostic precision and transparency.</a:t>
            </a:r>
            <a:endParaRPr lang="en-IN" sz="2200" kern="100" dirty="0">
              <a:effectLst/>
              <a:latin typeface="Times New Roman" pitchFamily="18" charset="0"/>
              <a:ea typeface="Calibri" panose="020F0502020204030204" pitchFamily="34" charset="0"/>
              <a:cs typeface="Times New Roman" pitchFamily="18" charset="0"/>
            </a:endParaRPr>
          </a:p>
        </p:txBody>
      </p:sp>
      <p:sp>
        <p:nvSpPr>
          <p:cNvPr id="4" name="Date Placeholder 3">
            <a:extLst>
              <a:ext uri="{FF2B5EF4-FFF2-40B4-BE49-F238E27FC236}">
                <a16:creationId xmlns="" xmlns:a16="http://schemas.microsoft.com/office/drawing/2014/main" id="{8DDFF628-C152-31B0-0C4E-CE771482CA2F}"/>
              </a:ext>
            </a:extLst>
          </p:cNvPr>
          <p:cNvSpPr>
            <a:spLocks noGrp="1"/>
          </p:cNvSpPr>
          <p:nvPr>
            <p:ph type="dt" sz="half" idx="10"/>
          </p:nvPr>
        </p:nvSpPr>
        <p:spPr/>
        <p:txBody>
          <a:bodyPr/>
          <a:lstStyle/>
          <a:p>
            <a:fld id="{F0D72ED8-3526-4C67-AB63-98C132E90DD4}" type="datetime1">
              <a:rPr lang="en-US" smtClean="0"/>
              <a:t>12/20/2024</a:t>
            </a:fld>
            <a:endParaRPr lang="en-IN"/>
          </a:p>
        </p:txBody>
      </p:sp>
      <p:sp>
        <p:nvSpPr>
          <p:cNvPr id="6" name="Slide Number Placeholder 5">
            <a:extLst>
              <a:ext uri="{FF2B5EF4-FFF2-40B4-BE49-F238E27FC236}">
                <a16:creationId xmlns="" xmlns:a16="http://schemas.microsoft.com/office/drawing/2014/main" id="{875D338D-5652-38F1-D75E-B78D7EA79202}"/>
              </a:ext>
            </a:extLst>
          </p:cNvPr>
          <p:cNvSpPr>
            <a:spLocks noGrp="1"/>
          </p:cNvSpPr>
          <p:nvPr>
            <p:ph type="sldNum" sz="quarter" idx="12"/>
          </p:nvPr>
        </p:nvSpPr>
        <p:spPr/>
        <p:txBody>
          <a:bodyPr/>
          <a:lstStyle/>
          <a:p>
            <a:fld id="{016F6524-8F51-4E40-A526-A3166C91AA5B}" type="slidenum">
              <a:rPr lang="en-IN" smtClean="0"/>
              <a:t>4</a:t>
            </a:fld>
            <a:endParaRPr lang="en-IN"/>
          </a:p>
        </p:txBody>
      </p:sp>
    </p:spTree>
    <p:extLst>
      <p:ext uri="{BB962C8B-B14F-4D97-AF65-F5344CB8AC3E}">
        <p14:creationId xmlns:p14="http://schemas.microsoft.com/office/powerpoint/2010/main" val="27079644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8B604CF-4702-2123-F7D7-D9154B8F7C83}"/>
              </a:ext>
            </a:extLst>
          </p:cNvPr>
          <p:cNvSpPr>
            <a:spLocks noGrp="1"/>
          </p:cNvSpPr>
          <p:nvPr>
            <p:ph type="title"/>
          </p:nvPr>
        </p:nvSpPr>
        <p:spPr>
          <a:xfrm>
            <a:off x="838200" y="365125"/>
            <a:ext cx="10515600" cy="851279"/>
          </a:xfrm>
        </p:spPr>
        <p:txBody>
          <a:bodyPr>
            <a:normAutofit/>
          </a:bodyPr>
          <a:lstStyle/>
          <a:p>
            <a:r>
              <a:rPr lang="en-IN" sz="3200" dirty="0">
                <a:latin typeface="Times New Roman" pitchFamily="18" charset="0"/>
                <a:cs typeface="Times New Roman" pitchFamily="18" charset="0"/>
              </a:rPr>
              <a:t>OBJECTIVES</a:t>
            </a:r>
          </a:p>
        </p:txBody>
      </p:sp>
      <p:sp>
        <p:nvSpPr>
          <p:cNvPr id="3" name="Content Placeholder 2">
            <a:extLst>
              <a:ext uri="{FF2B5EF4-FFF2-40B4-BE49-F238E27FC236}">
                <a16:creationId xmlns="" xmlns:a16="http://schemas.microsoft.com/office/drawing/2014/main" id="{996A6DEE-E359-D3AD-EF33-2A7BF0D49E9C}"/>
              </a:ext>
            </a:extLst>
          </p:cNvPr>
          <p:cNvSpPr>
            <a:spLocks noGrp="1"/>
          </p:cNvSpPr>
          <p:nvPr>
            <p:ph idx="1"/>
          </p:nvPr>
        </p:nvSpPr>
        <p:spPr>
          <a:xfrm>
            <a:off x="867697" y="1419898"/>
            <a:ext cx="10515600" cy="1715554"/>
          </a:xfrm>
        </p:spPr>
        <p:txBody>
          <a:bodyPr>
            <a:noAutofit/>
          </a:bodyPr>
          <a:lstStyle/>
          <a:p>
            <a:pPr>
              <a:buFont typeface="+mj-lt"/>
              <a:buAutoNum type="arabicPeriod"/>
            </a:pPr>
            <a:r>
              <a:rPr lang="en-US" sz="2200" dirty="0">
                <a:latin typeface="Times New Roman" pitchFamily="18" charset="0"/>
                <a:cs typeface="Times New Roman" pitchFamily="18" charset="0"/>
              </a:rPr>
              <a:t>Develop an ensemble model combining features from multiple pre-trained </a:t>
            </a:r>
            <a:r>
              <a:rPr lang="en-US" sz="2200" dirty="0" smtClean="0">
                <a:latin typeface="Times New Roman" pitchFamily="18" charset="0"/>
                <a:cs typeface="Times New Roman" pitchFamily="18" charset="0"/>
              </a:rPr>
              <a:t>models(</a:t>
            </a:r>
            <a:r>
              <a:rPr lang="en-IN" sz="2200" dirty="0">
                <a:latin typeface="Times New Roman" pitchFamily="18" charset="0"/>
                <a:cs typeface="Times New Roman" pitchFamily="18" charset="0"/>
              </a:rPr>
              <a:t>VGG19, </a:t>
            </a:r>
            <a:r>
              <a:rPr lang="en-IN" sz="2200" dirty="0" smtClean="0">
                <a:latin typeface="Times New Roman" pitchFamily="18" charset="0"/>
                <a:cs typeface="Times New Roman" pitchFamily="18" charset="0"/>
              </a:rPr>
              <a:t>EfficientNetB0, DenseNet121)</a:t>
            </a:r>
            <a:r>
              <a:rPr lang="en-US" sz="2200" dirty="0" smtClean="0">
                <a:latin typeface="Times New Roman" pitchFamily="18" charset="0"/>
                <a:cs typeface="Times New Roman" pitchFamily="18" charset="0"/>
              </a:rPr>
              <a:t>.</a:t>
            </a:r>
          </a:p>
          <a:p>
            <a:pPr>
              <a:buFont typeface="+mj-lt"/>
              <a:buAutoNum type="arabicPeriod"/>
            </a:pPr>
            <a:r>
              <a:rPr lang="en-US" sz="2200" dirty="0">
                <a:latin typeface="Times New Roman" pitchFamily="18" charset="0"/>
                <a:cs typeface="Times New Roman" pitchFamily="18" charset="0"/>
              </a:rPr>
              <a:t>Enhance the model's performance by leveraging the strengths of diverse model architectures</a:t>
            </a:r>
            <a:r>
              <a:rPr lang="en-US" sz="2200" dirty="0" smtClean="0">
                <a:latin typeface="Times New Roman" pitchFamily="18" charset="0"/>
                <a:cs typeface="Times New Roman" pitchFamily="18" charset="0"/>
              </a:rPr>
              <a:t>.</a:t>
            </a:r>
          </a:p>
          <a:p>
            <a:pPr>
              <a:buFont typeface="+mj-lt"/>
              <a:buAutoNum type="arabicPeriod"/>
            </a:pPr>
            <a:r>
              <a:rPr lang="en-US" sz="2200" dirty="0">
                <a:latin typeface="Times New Roman" pitchFamily="18" charset="0"/>
                <a:cs typeface="Times New Roman" pitchFamily="18" charset="0"/>
              </a:rPr>
              <a:t>Generate interpretable </a:t>
            </a:r>
            <a:r>
              <a:rPr lang="en-US" sz="2200" dirty="0" err="1">
                <a:latin typeface="Times New Roman" pitchFamily="18" charset="0"/>
                <a:cs typeface="Times New Roman" pitchFamily="18" charset="0"/>
              </a:rPr>
              <a:t>heatmaps</a:t>
            </a:r>
            <a:r>
              <a:rPr lang="en-US" sz="2200" dirty="0">
                <a:latin typeface="Times New Roman" pitchFamily="18" charset="0"/>
                <a:cs typeface="Times New Roman" pitchFamily="18" charset="0"/>
              </a:rPr>
              <a:t> using Grad-CAM to highlight key areas in chest X-rays.</a:t>
            </a:r>
          </a:p>
        </p:txBody>
      </p:sp>
      <p:sp>
        <p:nvSpPr>
          <p:cNvPr id="4" name="Date Placeholder 3">
            <a:extLst>
              <a:ext uri="{FF2B5EF4-FFF2-40B4-BE49-F238E27FC236}">
                <a16:creationId xmlns="" xmlns:a16="http://schemas.microsoft.com/office/drawing/2014/main" id="{5024A160-F444-6B13-C12F-4DB89686EAC7}"/>
              </a:ext>
            </a:extLst>
          </p:cNvPr>
          <p:cNvSpPr>
            <a:spLocks noGrp="1"/>
          </p:cNvSpPr>
          <p:nvPr>
            <p:ph type="dt" sz="half" idx="10"/>
          </p:nvPr>
        </p:nvSpPr>
        <p:spPr/>
        <p:txBody>
          <a:bodyPr/>
          <a:lstStyle/>
          <a:p>
            <a:fld id="{136352FB-59E2-428F-BC67-C656CD94DF6C}" type="datetime1">
              <a:rPr lang="en-US" smtClean="0"/>
              <a:t>12/20/2024</a:t>
            </a:fld>
            <a:endParaRPr lang="en-IN"/>
          </a:p>
        </p:txBody>
      </p:sp>
      <p:sp>
        <p:nvSpPr>
          <p:cNvPr id="6" name="Slide Number Placeholder 5">
            <a:extLst>
              <a:ext uri="{FF2B5EF4-FFF2-40B4-BE49-F238E27FC236}">
                <a16:creationId xmlns="" xmlns:a16="http://schemas.microsoft.com/office/drawing/2014/main" id="{2D2BF83D-1808-EC99-48CD-0AF3A17B20E9}"/>
              </a:ext>
            </a:extLst>
          </p:cNvPr>
          <p:cNvSpPr>
            <a:spLocks noGrp="1"/>
          </p:cNvSpPr>
          <p:nvPr>
            <p:ph type="sldNum" sz="quarter" idx="12"/>
          </p:nvPr>
        </p:nvSpPr>
        <p:spPr/>
        <p:txBody>
          <a:bodyPr/>
          <a:lstStyle/>
          <a:p>
            <a:fld id="{016F6524-8F51-4E40-A526-A3166C91AA5B}" type="slidenum">
              <a:rPr lang="en-IN" smtClean="0"/>
              <a:t>5</a:t>
            </a:fld>
            <a:endParaRPr lang="en-IN"/>
          </a:p>
        </p:txBody>
      </p:sp>
      <p:sp>
        <p:nvSpPr>
          <p:cNvPr id="7" name="Title 1">
            <a:extLst>
              <a:ext uri="{FF2B5EF4-FFF2-40B4-BE49-F238E27FC236}">
                <a16:creationId xmlns="" xmlns:a16="http://schemas.microsoft.com/office/drawing/2014/main" id="{152FC150-70EF-DC66-99F1-012915AA1550}"/>
              </a:ext>
            </a:extLst>
          </p:cNvPr>
          <p:cNvSpPr txBox="1">
            <a:spLocks/>
          </p:cNvSpPr>
          <p:nvPr/>
        </p:nvSpPr>
        <p:spPr>
          <a:xfrm>
            <a:off x="838200" y="3396709"/>
            <a:ext cx="10515600" cy="8512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latin typeface="Times New Roman" pitchFamily="18" charset="0"/>
                <a:cs typeface="Times New Roman" pitchFamily="18" charset="0"/>
              </a:rPr>
              <a:t>OUTCOMES</a:t>
            </a:r>
          </a:p>
        </p:txBody>
      </p:sp>
      <p:sp>
        <p:nvSpPr>
          <p:cNvPr id="8" name="Content Placeholder 2">
            <a:extLst>
              <a:ext uri="{FF2B5EF4-FFF2-40B4-BE49-F238E27FC236}">
                <a16:creationId xmlns="" xmlns:a16="http://schemas.microsoft.com/office/drawing/2014/main" id="{15FA7568-D2F9-71AB-D70B-6DE17348425C}"/>
              </a:ext>
            </a:extLst>
          </p:cNvPr>
          <p:cNvSpPr txBox="1">
            <a:spLocks/>
          </p:cNvSpPr>
          <p:nvPr/>
        </p:nvSpPr>
        <p:spPr>
          <a:xfrm>
            <a:off x="838200" y="4277790"/>
            <a:ext cx="10515600" cy="17124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mj-lt"/>
              <a:buAutoNum type="arabicPeriod"/>
            </a:pPr>
            <a:r>
              <a:rPr lang="en-US" sz="2200" dirty="0" smtClean="0">
                <a:latin typeface="Times New Roman" pitchFamily="18" charset="0"/>
                <a:cs typeface="Times New Roman" pitchFamily="18" charset="0"/>
              </a:rPr>
              <a:t> An </a:t>
            </a:r>
            <a:r>
              <a:rPr lang="en-US" sz="2200" dirty="0">
                <a:latin typeface="Times New Roman" pitchFamily="18" charset="0"/>
                <a:cs typeface="Times New Roman" pitchFamily="18" charset="0"/>
              </a:rPr>
              <a:t>effective ensemble model that accurately detects pneumonia from chest X-rays</a:t>
            </a:r>
            <a:r>
              <a:rPr lang="en-US" sz="2200" dirty="0" smtClean="0">
                <a:latin typeface="Times New Roman" pitchFamily="18" charset="0"/>
                <a:cs typeface="Times New Roman" pitchFamily="18" charset="0"/>
              </a:rPr>
              <a:t>.</a:t>
            </a:r>
          </a:p>
          <a:p>
            <a:pPr algn="just">
              <a:buFont typeface="+mj-lt"/>
              <a:buAutoNum type="arabicPeriod"/>
            </a:pP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Heatmaps</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highlighting the areas that contribute to the model's prediction, providing valuable insights into the detection process.</a:t>
            </a:r>
          </a:p>
        </p:txBody>
      </p:sp>
    </p:spTree>
    <p:extLst>
      <p:ext uri="{BB962C8B-B14F-4D97-AF65-F5344CB8AC3E}">
        <p14:creationId xmlns:p14="http://schemas.microsoft.com/office/powerpoint/2010/main" val="165626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89915"/>
          </a:xfrm>
        </p:spPr>
        <p:txBody>
          <a:bodyPr>
            <a:normAutofit/>
          </a:bodyPr>
          <a:lstStyle/>
          <a:p>
            <a:r>
              <a:rPr lang="en-US" sz="3200" dirty="0" smtClean="0">
                <a:latin typeface="Times New Roman" panose="02020603050405020304" pitchFamily="18" charset="0"/>
                <a:cs typeface="Times New Roman" panose="02020603050405020304" pitchFamily="18" charset="0"/>
              </a:rPr>
              <a:t>Why Ensemble Learning</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7601"/>
            <a:ext cx="10515600" cy="1239520"/>
          </a:xfrm>
        </p:spPr>
        <p:txBody>
          <a:bodyPr>
            <a:normAutofit/>
          </a:bodyPr>
          <a:lstStyle/>
          <a:p>
            <a:r>
              <a:rPr lang="en-US" sz="2400" dirty="0">
                <a:latin typeface="Times New Roman" panose="02020603050405020304" pitchFamily="18" charset="0"/>
                <a:cs typeface="Times New Roman" panose="02020603050405020304" pitchFamily="18" charset="0"/>
              </a:rPr>
              <a:t>Each model’s unique architecture extracts </a:t>
            </a:r>
            <a:r>
              <a:rPr lang="en-US" sz="2400" b="1" dirty="0">
                <a:latin typeface="Times New Roman" panose="02020603050405020304" pitchFamily="18" charset="0"/>
                <a:cs typeface="Times New Roman" panose="02020603050405020304" pitchFamily="18" charset="0"/>
              </a:rPr>
              <a:t>different representations</a:t>
            </a:r>
            <a:r>
              <a:rPr lang="en-US" sz="2400" dirty="0">
                <a:latin typeface="Times New Roman" panose="02020603050405020304" pitchFamily="18" charset="0"/>
                <a:cs typeface="Times New Roman" panose="02020603050405020304" pitchFamily="18" charset="0"/>
              </a:rPr>
              <a:t> of the data</a:t>
            </a:r>
            <a:r>
              <a:rPr lang="en-US" sz="2400" dirty="0" smtClean="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Combining </a:t>
            </a:r>
            <a:r>
              <a:rPr lang="en-US" sz="2400" dirty="0">
                <a:latin typeface="Times New Roman" panose="02020603050405020304" pitchFamily="18" charset="0"/>
                <a:cs typeface="Times New Roman" panose="02020603050405020304" pitchFamily="18" charset="0"/>
              </a:rPr>
              <a:t>these features captures a </a:t>
            </a:r>
            <a:r>
              <a:rPr lang="en-US" sz="2400" b="1" dirty="0">
                <a:latin typeface="Times New Roman" panose="02020603050405020304" pitchFamily="18" charset="0"/>
                <a:cs typeface="Times New Roman" panose="02020603050405020304" pitchFamily="18" charset="0"/>
              </a:rPr>
              <a:t>wide range of details</a:t>
            </a:r>
            <a:r>
              <a:rPr lang="en-US" sz="2400" dirty="0">
                <a:latin typeface="Times New Roman" panose="02020603050405020304" pitchFamily="18" charset="0"/>
                <a:cs typeface="Times New Roman" panose="02020603050405020304" pitchFamily="18" charset="0"/>
              </a:rPr>
              <a:t>—which is especially valuable in analyzing </a:t>
            </a:r>
            <a:r>
              <a:rPr lang="en-US" sz="2400" b="1" dirty="0">
                <a:latin typeface="Times New Roman" panose="02020603050405020304" pitchFamily="18" charset="0"/>
                <a:cs typeface="Times New Roman" panose="02020603050405020304" pitchFamily="18" charset="0"/>
              </a:rPr>
              <a:t>medical images</a:t>
            </a:r>
            <a:r>
              <a:rPr lang="en-US" sz="2400" dirty="0" smtClean="0">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6</a:t>
            </a:fld>
            <a:endParaRPr lang="en-IN"/>
          </a:p>
        </p:txBody>
      </p:sp>
      <p:graphicFrame>
        <p:nvGraphicFramePr>
          <p:cNvPr id="12" name="Table 11"/>
          <p:cNvGraphicFramePr>
            <a:graphicFrameLocks noGrp="1"/>
          </p:cNvGraphicFramePr>
          <p:nvPr>
            <p:extLst>
              <p:ext uri="{D42A27DB-BD31-4B8C-83A1-F6EECF244321}">
                <p14:modId xmlns:p14="http://schemas.microsoft.com/office/powerpoint/2010/main" val="1398002632"/>
              </p:ext>
            </p:extLst>
          </p:nvPr>
        </p:nvGraphicFramePr>
        <p:xfrm>
          <a:off x="2080614" y="2338086"/>
          <a:ext cx="7909560" cy="4392593"/>
        </p:xfrm>
        <a:graphic>
          <a:graphicData uri="http://schemas.openxmlformats.org/drawingml/2006/table">
            <a:tbl>
              <a:tblPr firstRow="1" bandRow="1">
                <a:tableStyleId>{5C22544A-7EE6-4342-B048-85BDC9FD1C3A}</a:tableStyleId>
              </a:tblPr>
              <a:tblGrid>
                <a:gridCol w="1542262"/>
                <a:gridCol w="3354858"/>
                <a:gridCol w="3012440"/>
              </a:tblGrid>
              <a:tr h="552113">
                <a:tc>
                  <a:txBody>
                    <a:bodyPr/>
                    <a:lstStyle/>
                    <a:p>
                      <a:r>
                        <a:rPr lang="en-US" dirty="0" smtClean="0">
                          <a:latin typeface="Times New Roman" panose="02020603050405020304" pitchFamily="18" charset="0"/>
                          <a:cs typeface="Times New Roman" panose="02020603050405020304" pitchFamily="18" charset="0"/>
                        </a:rPr>
                        <a:t>Model </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tc>
              </a:tr>
              <a:tr h="888640">
                <a:tc>
                  <a:txBody>
                    <a:bodyPr/>
                    <a:lstStyle/>
                    <a:p>
                      <a:r>
                        <a:rPr lang="en-US" dirty="0" smtClean="0">
                          <a:latin typeface="Times New Roman" panose="02020603050405020304" pitchFamily="18" charset="0"/>
                          <a:cs typeface="Times New Roman" panose="02020603050405020304" pitchFamily="18" charset="0"/>
                        </a:rPr>
                        <a:t>VGG19</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sz="1800" dirty="0" smtClean="0">
                          <a:latin typeface="Times New Roman" panose="02020603050405020304" pitchFamily="18" charset="0"/>
                          <a:cs typeface="Times New Roman" panose="02020603050405020304" pitchFamily="18" charset="0"/>
                        </a:rPr>
                        <a:t>-Simple and Deep Architecture</a:t>
                      </a:r>
                    </a:p>
                    <a:p>
                      <a:pPr marL="0" indent="0">
                        <a:buFont typeface="Arial" panose="020B0604020202020204" pitchFamily="34" charset="0"/>
                        <a:buNone/>
                      </a:pPr>
                      <a:r>
                        <a:rPr lang="en-US" sz="1800" dirty="0" smtClean="0">
                          <a:latin typeface="Times New Roman" panose="02020603050405020304" pitchFamily="18" charset="0"/>
                          <a:cs typeface="Times New Roman" panose="02020603050405020304" pitchFamily="18" charset="0"/>
                        </a:rPr>
                        <a:t>-Good at capturing detailed spatial hierarchies</a:t>
                      </a:r>
                    </a:p>
                  </a:txBody>
                  <a:tcPr/>
                </a:tc>
                <a:tc>
                  <a:txBody>
                    <a:bodyPr/>
                    <a:lstStyle/>
                    <a:p>
                      <a:r>
                        <a:rPr lang="en-US" sz="1800" dirty="0" smtClean="0">
                          <a:latin typeface="Times New Roman" panose="02020603050405020304" pitchFamily="18" charset="0"/>
                          <a:cs typeface="Times New Roman" panose="02020603050405020304" pitchFamily="18" charset="0"/>
                        </a:rPr>
                        <a:t>High number of parameters; slower to train</a:t>
                      </a:r>
                      <a:endParaRPr lang="en-IN" sz="1800" dirty="0">
                        <a:latin typeface="Times New Roman" panose="02020603050405020304" pitchFamily="18" charset="0"/>
                        <a:cs typeface="Times New Roman" panose="02020603050405020304" pitchFamily="18" charset="0"/>
                      </a:endParaRPr>
                    </a:p>
                  </a:txBody>
                  <a:tcPr/>
                </a:tc>
              </a:tr>
              <a:tr h="1641976">
                <a:tc>
                  <a:txBody>
                    <a:bodyPr/>
                    <a:lstStyle/>
                    <a:p>
                      <a:r>
                        <a:rPr lang="en-US" dirty="0" smtClean="0">
                          <a:latin typeface="Times New Roman" panose="02020603050405020304" pitchFamily="18" charset="0"/>
                          <a:cs typeface="Times New Roman" panose="02020603050405020304" pitchFamily="18" charset="0"/>
                        </a:rPr>
                        <a:t>EfficientnetB0</a:t>
                      </a:r>
                      <a:endParaRPr lang="en-IN" dirty="0">
                        <a:latin typeface="Times New Roman" panose="02020603050405020304" pitchFamily="18" charset="0"/>
                        <a:cs typeface="Times New Roman" panose="02020603050405020304" pitchFamily="18" charset="0"/>
                      </a:endParaRPr>
                    </a:p>
                  </a:txBody>
                  <a:tcPr/>
                </a:tc>
                <a:tc>
                  <a:txBody>
                    <a:bodyPr/>
                    <a:lstStyle/>
                    <a:p>
                      <a:pPr marL="0" indent="0">
                        <a:buFont typeface="Arial" panose="020B0604020202020204" pitchFamily="34" charset="0"/>
                        <a:buNone/>
                      </a:pPr>
                      <a:r>
                        <a:rPr lang="en-IN" b="0" dirty="0" smtClean="0">
                          <a:latin typeface="Times New Roman" panose="02020603050405020304" pitchFamily="18" charset="0"/>
                          <a:cs typeface="Times New Roman" panose="02020603050405020304" pitchFamily="18" charset="0"/>
                        </a:rPr>
                        <a:t>-Smaller &amp; Lightweight</a:t>
                      </a:r>
                    </a:p>
                    <a:p>
                      <a:pPr marL="0" indent="0">
                        <a:buFont typeface="Arial" panose="020B0604020202020204" pitchFamily="34" charset="0"/>
                        <a:buNone/>
                      </a:pPr>
                      <a:r>
                        <a:rPr lang="en-US" b="0" dirty="0" smtClean="0">
                          <a:latin typeface="Times New Roman" panose="02020603050405020304" pitchFamily="18" charset="0"/>
                          <a:cs typeface="Times New Roman" panose="02020603050405020304" pitchFamily="18" charset="0"/>
                        </a:rPr>
                        <a:t>-Compound Scaling</a:t>
                      </a:r>
                      <a:r>
                        <a:rPr lang="en-US" b="0" baseline="0" dirty="0" smtClean="0">
                          <a:latin typeface="Times New Roman" panose="02020603050405020304" pitchFamily="18" charset="0"/>
                          <a:cs typeface="Times New Roman" panose="02020603050405020304" pitchFamily="18" charset="0"/>
                        </a:rPr>
                        <a:t> (</a:t>
                      </a:r>
                      <a:r>
                        <a:rPr lang="en-US" b="0" dirty="0" smtClean="0">
                          <a:latin typeface="Times New Roman" panose="02020603050405020304" pitchFamily="18" charset="0"/>
                          <a:cs typeface="Times New Roman" panose="02020603050405020304" pitchFamily="18" charset="0"/>
                        </a:rPr>
                        <a:t>scaling depth, width, and resolution simultaneously.)</a:t>
                      </a:r>
                    </a:p>
                    <a:p>
                      <a:pPr marL="0" indent="0">
                        <a:buFont typeface="Arial" panose="020B0604020202020204" pitchFamily="34" charset="0"/>
                        <a:buNone/>
                      </a:pPr>
                      <a:r>
                        <a:rPr lang="en-US" b="0" dirty="0" smtClean="0">
                          <a:latin typeface="Times New Roman" panose="02020603050405020304" pitchFamily="18" charset="0"/>
                          <a:cs typeface="Times New Roman" panose="02020603050405020304" pitchFamily="18" charset="0"/>
                        </a:rPr>
                        <a:t>-High Accuracy with Fewer Parameters:</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-Harder to tune for specific tasks</a:t>
                      </a:r>
                    </a:p>
                    <a:p>
                      <a:r>
                        <a:rPr lang="en-US" dirty="0" smtClean="0">
                          <a:latin typeface="Times New Roman" panose="02020603050405020304" pitchFamily="18" charset="0"/>
                          <a:cs typeface="Times New Roman" panose="02020603050405020304" pitchFamily="18" charset="0"/>
                        </a:rPr>
                        <a:t>- May not perform well with very fine details</a:t>
                      </a:r>
                      <a:endParaRPr lang="en-IN" dirty="0">
                        <a:latin typeface="Times New Roman" panose="02020603050405020304" pitchFamily="18" charset="0"/>
                        <a:cs typeface="Times New Roman" panose="02020603050405020304" pitchFamily="18" charset="0"/>
                      </a:endParaRPr>
                    </a:p>
                  </a:txBody>
                  <a:tcPr/>
                </a:tc>
              </a:tr>
              <a:tr h="726068">
                <a:tc>
                  <a:txBody>
                    <a:bodyPr/>
                    <a:lstStyle/>
                    <a:p>
                      <a:r>
                        <a:rPr lang="en-US" dirty="0" smtClean="0">
                          <a:latin typeface="Times New Roman" panose="02020603050405020304" pitchFamily="18" charset="0"/>
                          <a:cs typeface="Times New Roman" panose="02020603050405020304" pitchFamily="18" charset="0"/>
                        </a:rPr>
                        <a:t>DenseNet121</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smtClean="0">
                          <a:latin typeface="Times New Roman" panose="02020603050405020304" pitchFamily="18" charset="0"/>
                          <a:cs typeface="Times New Roman" panose="02020603050405020304" pitchFamily="18" charset="0"/>
                        </a:rPr>
                        <a:t>-Dense</a:t>
                      </a:r>
                      <a:r>
                        <a:rPr lang="en-US" baseline="0" dirty="0" smtClean="0">
                          <a:latin typeface="Times New Roman" panose="02020603050405020304" pitchFamily="18" charset="0"/>
                          <a:cs typeface="Times New Roman" panose="02020603050405020304" pitchFamily="18" charset="0"/>
                        </a:rPr>
                        <a:t> connectivity Architecture</a:t>
                      </a:r>
                    </a:p>
                    <a:p>
                      <a:r>
                        <a:rPr lang="en-US" baseline="0" dirty="0" smtClean="0">
                          <a:latin typeface="Times New Roman" panose="02020603050405020304" pitchFamily="18" charset="0"/>
                          <a:cs typeface="Times New Roman" panose="02020603050405020304" pitchFamily="18" charset="0"/>
                        </a:rPr>
                        <a:t>-Strong features reuse capable</a:t>
                      </a:r>
                    </a:p>
                    <a:p>
                      <a:r>
                        <a:rPr lang="en-US" baseline="0" dirty="0" smtClean="0">
                          <a:latin typeface="Times New Roman" panose="02020603050405020304" pitchFamily="18" charset="0"/>
                          <a:cs typeface="Times New Roman" panose="02020603050405020304" pitchFamily="18" charset="0"/>
                        </a:rPr>
                        <a:t>-Better information flow through     the network</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smtClean="0">
                          <a:latin typeface="Times New Roman" panose="02020603050405020304" pitchFamily="18" charset="0"/>
                          <a:cs typeface="Times New Roman" panose="02020603050405020304" pitchFamily="18" charset="0"/>
                        </a:rPr>
                        <a:t>-Slower training due to dense connection</a:t>
                      </a:r>
                    </a:p>
                    <a:p>
                      <a:r>
                        <a:rPr lang="en-US" dirty="0" smtClean="0">
                          <a:latin typeface="Times New Roman" panose="02020603050405020304" pitchFamily="18" charset="0"/>
                          <a:cs typeface="Times New Roman" panose="02020603050405020304" pitchFamily="18" charset="0"/>
                        </a:rPr>
                        <a:t>-May not perform well with very large patterns</a:t>
                      </a:r>
                      <a:endParaRPr lang="en-IN" dirty="0">
                        <a:latin typeface="Times New Roman" panose="02020603050405020304" pitchFamily="18" charset="0"/>
                        <a:cs typeface="Times New Roman" panose="02020603050405020304" pitchFamily="18" charset="0"/>
                      </a:endParaRPr>
                    </a:p>
                  </a:txBody>
                  <a:tcPr/>
                </a:tc>
              </a:tr>
            </a:tbl>
          </a:graphicData>
        </a:graphic>
      </p:graphicFrame>
    </p:spTree>
    <p:extLst>
      <p:ext uri="{BB962C8B-B14F-4D97-AF65-F5344CB8AC3E}">
        <p14:creationId xmlns:p14="http://schemas.microsoft.com/office/powerpoint/2010/main" val="10022687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E9B1F67-4425-7C7C-62C9-E975835C1D31}"/>
              </a:ext>
            </a:extLst>
          </p:cNvPr>
          <p:cNvSpPr>
            <a:spLocks noGrp="1"/>
          </p:cNvSpPr>
          <p:nvPr>
            <p:ph type="dt" sz="half" idx="10"/>
          </p:nvPr>
        </p:nvSpPr>
        <p:spPr/>
        <p:txBody>
          <a:bodyPr/>
          <a:lstStyle/>
          <a:p>
            <a:fld id="{FB730B36-E8DE-4342-8D1B-45B429DD5407}" type="datetime1">
              <a:rPr lang="en-US" smtClean="0"/>
              <a:t>12/20/2024</a:t>
            </a:fld>
            <a:endParaRPr lang="en-IN"/>
          </a:p>
        </p:txBody>
      </p:sp>
      <p:sp>
        <p:nvSpPr>
          <p:cNvPr id="6" name="Slide Number Placeholder 5">
            <a:extLst>
              <a:ext uri="{FF2B5EF4-FFF2-40B4-BE49-F238E27FC236}">
                <a16:creationId xmlns:a16="http://schemas.microsoft.com/office/drawing/2014/main" xmlns="" id="{56033574-99EE-C2AE-3700-EC79020F15BD}"/>
              </a:ext>
            </a:extLst>
          </p:cNvPr>
          <p:cNvSpPr>
            <a:spLocks noGrp="1"/>
          </p:cNvSpPr>
          <p:nvPr>
            <p:ph type="sldNum" sz="quarter" idx="12"/>
          </p:nvPr>
        </p:nvSpPr>
        <p:spPr/>
        <p:txBody>
          <a:bodyPr/>
          <a:lstStyle/>
          <a:p>
            <a:fld id="{016F6524-8F51-4E40-A526-A3166C91AA5B}" type="slidenum">
              <a:rPr lang="en-IN" smtClean="0"/>
              <a:t>7</a:t>
            </a:fld>
            <a:endParaRPr lang="en-IN"/>
          </a:p>
        </p:txBody>
      </p:sp>
      <p:graphicFrame>
        <p:nvGraphicFramePr>
          <p:cNvPr id="2" name="Table 1">
            <a:extLst>
              <a:ext uri="{FF2B5EF4-FFF2-40B4-BE49-F238E27FC236}">
                <a16:creationId xmlns:a16="http://schemas.microsoft.com/office/drawing/2014/main" xmlns="" id="{9B641C7B-CC9C-4640-6F78-6FEC5CDFBA2E}"/>
              </a:ext>
            </a:extLst>
          </p:cNvPr>
          <p:cNvGraphicFramePr>
            <a:graphicFrameLocks noGrp="1"/>
          </p:cNvGraphicFramePr>
          <p:nvPr>
            <p:extLst>
              <p:ext uri="{D42A27DB-BD31-4B8C-83A1-F6EECF244321}">
                <p14:modId xmlns:p14="http://schemas.microsoft.com/office/powerpoint/2010/main" val="350287272"/>
              </p:ext>
            </p:extLst>
          </p:nvPr>
        </p:nvGraphicFramePr>
        <p:xfrm>
          <a:off x="-3" y="644000"/>
          <a:ext cx="12192003" cy="6189556"/>
        </p:xfrm>
        <a:graphic>
          <a:graphicData uri="http://schemas.openxmlformats.org/drawingml/2006/table">
            <a:tbl>
              <a:tblPr firstRow="1" bandRow="1">
                <a:tableStyleId>{5C22544A-7EE6-4342-B048-85BDC9FD1C3A}</a:tableStyleId>
              </a:tblPr>
              <a:tblGrid>
                <a:gridCol w="1341784">
                  <a:extLst>
                    <a:ext uri="{9D8B030D-6E8A-4147-A177-3AD203B41FA5}">
                      <a16:colId xmlns:a16="http://schemas.microsoft.com/office/drawing/2014/main" xmlns="" val="1840852350"/>
                    </a:ext>
                  </a:extLst>
                </a:gridCol>
                <a:gridCol w="730856">
                  <a:extLst>
                    <a:ext uri="{9D8B030D-6E8A-4147-A177-3AD203B41FA5}">
                      <a16:colId xmlns:a16="http://schemas.microsoft.com/office/drawing/2014/main" xmlns="" val="476922059"/>
                    </a:ext>
                  </a:extLst>
                </a:gridCol>
                <a:gridCol w="2164080">
                  <a:extLst>
                    <a:ext uri="{9D8B030D-6E8A-4147-A177-3AD203B41FA5}">
                      <a16:colId xmlns:a16="http://schemas.microsoft.com/office/drawing/2014/main" xmlns="" val="2674610458"/>
                    </a:ext>
                  </a:extLst>
                </a:gridCol>
                <a:gridCol w="1727200">
                  <a:extLst>
                    <a:ext uri="{9D8B030D-6E8A-4147-A177-3AD203B41FA5}">
                      <a16:colId xmlns:a16="http://schemas.microsoft.com/office/drawing/2014/main" xmlns="" val="3806968559"/>
                    </a:ext>
                  </a:extLst>
                </a:gridCol>
                <a:gridCol w="1645920">
                  <a:extLst>
                    <a:ext uri="{9D8B030D-6E8A-4147-A177-3AD203B41FA5}">
                      <a16:colId xmlns:a16="http://schemas.microsoft.com/office/drawing/2014/main" xmlns="" val="2178302895"/>
                    </a:ext>
                  </a:extLst>
                </a:gridCol>
                <a:gridCol w="1341120">
                  <a:extLst>
                    <a:ext uri="{9D8B030D-6E8A-4147-A177-3AD203B41FA5}">
                      <a16:colId xmlns:a16="http://schemas.microsoft.com/office/drawing/2014/main" xmlns="" val="1789081994"/>
                    </a:ext>
                  </a:extLst>
                </a:gridCol>
                <a:gridCol w="1717043">
                  <a:extLst>
                    <a:ext uri="{9D8B030D-6E8A-4147-A177-3AD203B41FA5}">
                      <a16:colId xmlns:a16="http://schemas.microsoft.com/office/drawing/2014/main" xmlns="" val="955784763"/>
                    </a:ext>
                  </a:extLst>
                </a:gridCol>
                <a:gridCol w="1524000">
                  <a:extLst>
                    <a:ext uri="{9D8B030D-6E8A-4147-A177-3AD203B41FA5}">
                      <a16:colId xmlns:a16="http://schemas.microsoft.com/office/drawing/2014/main" xmlns="" val="652329799"/>
                    </a:ext>
                  </a:extLst>
                </a:gridCol>
              </a:tblGrid>
              <a:tr h="819040">
                <a:tc>
                  <a:txBody>
                    <a:bodyPr/>
                    <a:lstStyle/>
                    <a:p>
                      <a:r>
                        <a:rPr lang="en-US" dirty="0"/>
                        <a:t>Author </a:t>
                      </a:r>
                      <a:endParaRPr lang="en-IN" dirty="0"/>
                    </a:p>
                  </a:txBody>
                  <a:tcPr/>
                </a:tc>
                <a:tc>
                  <a:txBody>
                    <a:bodyPr/>
                    <a:lstStyle/>
                    <a:p>
                      <a:r>
                        <a:rPr lang="en-US" dirty="0"/>
                        <a:t>year</a:t>
                      </a:r>
                      <a:endParaRPr lang="en-IN" dirty="0"/>
                    </a:p>
                  </a:txBody>
                  <a:tcPr/>
                </a:tc>
                <a:tc>
                  <a:txBody>
                    <a:bodyPr/>
                    <a:lstStyle/>
                    <a:p>
                      <a:r>
                        <a:rPr lang="en-US"/>
                        <a:t>Algorithms </a:t>
                      </a:r>
                    </a:p>
                    <a:p>
                      <a:r>
                        <a:rPr lang="en-US"/>
                        <a:t>Used </a:t>
                      </a:r>
                      <a:endParaRPr lang="en-IN"/>
                    </a:p>
                  </a:txBody>
                  <a:tcPr/>
                </a:tc>
                <a:tc>
                  <a:txBody>
                    <a:bodyPr/>
                    <a:lstStyle/>
                    <a:p>
                      <a:r>
                        <a:rPr lang="en-US"/>
                        <a:t>Work done</a:t>
                      </a:r>
                    </a:p>
                  </a:txBody>
                  <a:tcPr/>
                </a:tc>
                <a:tc>
                  <a:txBody>
                    <a:bodyPr/>
                    <a:lstStyle/>
                    <a:p>
                      <a:r>
                        <a:rPr lang="en-US" dirty="0"/>
                        <a:t>Datasets</a:t>
                      </a:r>
                    </a:p>
                    <a:p>
                      <a:r>
                        <a:rPr lang="en-US" dirty="0"/>
                        <a:t>Used </a:t>
                      </a:r>
                      <a:endParaRPr lang="en-IN" dirty="0"/>
                    </a:p>
                  </a:txBody>
                  <a:tcPr/>
                </a:tc>
                <a:tc>
                  <a:txBody>
                    <a:bodyPr/>
                    <a:lstStyle/>
                    <a:p>
                      <a:r>
                        <a:rPr lang="en-US"/>
                        <a:t>Study area</a:t>
                      </a:r>
                      <a:endParaRPr lang="en-IN"/>
                    </a:p>
                  </a:txBody>
                  <a:tcPr/>
                </a:tc>
                <a:tc>
                  <a:txBody>
                    <a:bodyPr/>
                    <a:lstStyle/>
                    <a:p>
                      <a:r>
                        <a:rPr lang="en-US"/>
                        <a:t>conclusion</a:t>
                      </a:r>
                      <a:endParaRPr lang="en-IN"/>
                    </a:p>
                  </a:txBody>
                  <a:tcPr/>
                </a:tc>
                <a:tc>
                  <a:txBody>
                    <a:bodyPr/>
                    <a:lstStyle/>
                    <a:p>
                      <a:r>
                        <a:rPr lang="en-US"/>
                        <a:t>limitations</a:t>
                      </a:r>
                      <a:endParaRPr lang="en-IN"/>
                    </a:p>
                  </a:txBody>
                  <a:tcPr/>
                </a:tc>
                <a:extLst>
                  <a:ext uri="{0D108BD9-81ED-4DB2-BD59-A6C34878D82A}">
                    <a16:rowId xmlns:a16="http://schemas.microsoft.com/office/drawing/2014/main" xmlns="" val="2989818391"/>
                  </a:ext>
                </a:extLst>
              </a:tr>
              <a:tr h="2810196">
                <a:tc>
                  <a:txBody>
                    <a:bodyPr/>
                    <a:lstStyle/>
                    <a:p>
                      <a:r>
                        <a:rPr lang="nb-NO" dirty="0"/>
                        <a:t>Mudasir Ali, Mobeen Shahroz, Urooj Akram, et al.</a:t>
                      </a:r>
                      <a:endParaRPr lang="en-IN" dirty="0"/>
                    </a:p>
                  </a:txBody>
                  <a:tcPr/>
                </a:tc>
                <a:tc>
                  <a:txBody>
                    <a:bodyPr/>
                    <a:lstStyle/>
                    <a:p>
                      <a:r>
                        <a:rPr lang="en-US"/>
                        <a:t>2024</a:t>
                      </a:r>
                      <a:endParaRPr lang="en-IN"/>
                    </a:p>
                  </a:txBody>
                  <a:tcPr/>
                </a:tc>
                <a:tc>
                  <a:txBody>
                    <a:bodyPr/>
                    <a:lstStyle/>
                    <a:p>
                      <a:r>
                        <a:rPr lang="en-IN" dirty="0"/>
                        <a:t>CNN, </a:t>
                      </a:r>
                      <a:r>
                        <a:rPr lang="en-IN" dirty="0" smtClean="0"/>
                        <a:t>InceptionResNetV2,Xception</a:t>
                      </a:r>
                      <a:r>
                        <a:rPr lang="en-IN" dirty="0"/>
                        <a:t>, VGG16, ResNet50, EfficientNetV2L</a:t>
                      </a:r>
                    </a:p>
                  </a:txBody>
                  <a:tcPr/>
                </a:tc>
                <a:tc>
                  <a:txBody>
                    <a:bodyPr/>
                    <a:lstStyle/>
                    <a:p>
                      <a:r>
                        <a:rPr lang="en-US"/>
                        <a:t>Compared six models for pneumonia detection using chest X-rays</a:t>
                      </a:r>
                      <a:endParaRPr lang="en-IN"/>
                    </a:p>
                  </a:txBody>
                  <a:tcPr/>
                </a:tc>
                <a:tc>
                  <a:txBody>
                    <a:bodyPr/>
                    <a:lstStyle/>
                    <a:p>
                      <a:r>
                        <a:rPr lang="en-IN" dirty="0"/>
                        <a:t>Chest X-ray dataset (pneumonia/normal-</a:t>
                      </a:r>
                      <a:r>
                        <a:rPr lang="en-IN" dirty="0" err="1"/>
                        <a:t>Kaggle</a:t>
                      </a:r>
                      <a:r>
                        <a:rPr lang="en-IN" dirty="0"/>
                        <a:t>)</a:t>
                      </a:r>
                    </a:p>
                  </a:txBody>
                  <a:tcPr/>
                </a:tc>
                <a:tc>
                  <a:txBody>
                    <a:bodyPr/>
                    <a:lstStyle/>
                    <a:p>
                      <a:r>
                        <a:rPr lang="en-US"/>
                        <a:t>Pneumonia detection using chest X-ray images</a:t>
                      </a:r>
                      <a:endParaRPr lang="en-IN"/>
                    </a:p>
                  </a:txBody>
                  <a:tcPr/>
                </a:tc>
                <a:tc>
                  <a:txBody>
                    <a:bodyPr/>
                    <a:lstStyle/>
                    <a:p>
                      <a:r>
                        <a:rPr lang="en-IN" dirty="0" smtClean="0"/>
                        <a:t>EfficientnetV2L</a:t>
                      </a:r>
                      <a:r>
                        <a:rPr lang="en-IN" baseline="0" dirty="0" smtClean="0"/>
                        <a:t> </a:t>
                      </a:r>
                      <a:r>
                        <a:rPr lang="en-IN" dirty="0" smtClean="0"/>
                        <a:t>outperformed all models,</a:t>
                      </a:r>
                    </a:p>
                    <a:p>
                      <a:r>
                        <a:rPr lang="en-US" dirty="0" smtClean="0"/>
                        <a:t>showing </a:t>
                      </a:r>
                      <a:r>
                        <a:rPr lang="en-US" dirty="0"/>
                        <a:t>its robustness and potential.</a:t>
                      </a:r>
                      <a:endParaRPr lang="en-IN" dirty="0"/>
                    </a:p>
                  </a:txBody>
                  <a:tcPr/>
                </a:tc>
                <a:tc>
                  <a:txBody>
                    <a:bodyPr/>
                    <a:lstStyle/>
                    <a:p>
                      <a:r>
                        <a:rPr lang="en-US" dirty="0" smtClean="0"/>
                        <a:t>More preprocessing </a:t>
                      </a:r>
                      <a:r>
                        <a:rPr lang="en-US" dirty="0"/>
                        <a:t>techniques are needed for further </a:t>
                      </a:r>
                      <a:r>
                        <a:rPr lang="en-US" dirty="0" smtClean="0"/>
                        <a:t>improvement</a:t>
                      </a:r>
                      <a:endParaRPr lang="en-IN" dirty="0"/>
                    </a:p>
                  </a:txBody>
                  <a:tcPr/>
                </a:tc>
                <a:extLst>
                  <a:ext uri="{0D108BD9-81ED-4DB2-BD59-A6C34878D82A}">
                    <a16:rowId xmlns:a16="http://schemas.microsoft.com/office/drawing/2014/main" xmlns="" val="132242386"/>
                  </a:ext>
                </a:extLst>
              </a:tr>
              <a:tr h="2538241">
                <a:tc>
                  <a:txBody>
                    <a:bodyPr/>
                    <a:lstStyle/>
                    <a:p>
                      <a:r>
                        <a:rPr lang="en-IN" dirty="0" smtClean="0"/>
                        <a:t>M</a:t>
                      </a:r>
                      <a:r>
                        <a:rPr lang="en-IN" baseline="0" dirty="0" smtClean="0"/>
                        <a:t>.</a:t>
                      </a:r>
                      <a:r>
                        <a:rPr lang="en-IN" dirty="0" smtClean="0"/>
                        <a:t>S. Al </a:t>
                      </a:r>
                      <a:r>
                        <a:rPr lang="en-IN" dirty="0" err="1" smtClean="0"/>
                        <a:t>Reshan</a:t>
                      </a:r>
                      <a:r>
                        <a:rPr lang="en-IN" dirty="0" smtClean="0"/>
                        <a:t>, </a:t>
                      </a:r>
                      <a:r>
                        <a:rPr lang="en-IN" dirty="0" err="1" smtClean="0"/>
                        <a:t>K.S.Gill</a:t>
                      </a:r>
                      <a:r>
                        <a:rPr lang="en-IN" dirty="0" smtClean="0"/>
                        <a:t>,</a:t>
                      </a:r>
                      <a:r>
                        <a:rPr lang="en-IN" baseline="0" dirty="0" smtClean="0"/>
                        <a:t> V. </a:t>
                      </a:r>
                      <a:r>
                        <a:rPr lang="en-IN" baseline="0" dirty="0" err="1" smtClean="0"/>
                        <a:t>Anand</a:t>
                      </a:r>
                      <a:endParaRPr lang="en-IN" dirty="0"/>
                    </a:p>
                  </a:txBody>
                  <a:tcPr/>
                </a:tc>
                <a:tc>
                  <a:txBody>
                    <a:bodyPr/>
                    <a:lstStyle/>
                    <a:p>
                      <a:r>
                        <a:rPr lang="en-IN" dirty="0" smtClean="0"/>
                        <a:t>2023</a:t>
                      </a:r>
                      <a:endParaRPr lang="en-IN" dirty="0"/>
                    </a:p>
                  </a:txBody>
                  <a:tcPr/>
                </a:tc>
                <a:tc>
                  <a:txBody>
                    <a:bodyPr/>
                    <a:lstStyle/>
                    <a:p>
                      <a:r>
                        <a:rPr lang="nb-NO" dirty="0" smtClean="0"/>
                        <a:t>MobileNet, ResNet50, ResNet152V2, DenseNet201, DenseNet121 </a:t>
                      </a:r>
                      <a:endParaRPr lang="en-IN" dirty="0"/>
                    </a:p>
                  </a:txBody>
                  <a:tcPr/>
                </a:tc>
                <a:tc>
                  <a:txBody>
                    <a:bodyPr/>
                    <a:lstStyle/>
                    <a:p>
                      <a:r>
                        <a:rPr lang="en-US" dirty="0" smtClean="0"/>
                        <a:t>The study </a:t>
                      </a:r>
                    </a:p>
                    <a:p>
                      <a:r>
                        <a:rPr lang="en-US" dirty="0" smtClean="0"/>
                        <a:t>compared multiple </a:t>
                      </a:r>
                    </a:p>
                    <a:p>
                      <a:r>
                        <a:rPr lang="en-US" dirty="0" smtClean="0"/>
                        <a:t>models, finding </a:t>
                      </a:r>
                    </a:p>
                    <a:p>
                      <a:r>
                        <a:rPr lang="en-US" dirty="0" err="1" smtClean="0"/>
                        <a:t>MobileNet</a:t>
                      </a:r>
                      <a:r>
                        <a:rPr lang="en-US" dirty="0" smtClean="0"/>
                        <a:t> the most effective</a:t>
                      </a:r>
                      <a:endParaRPr lang="en-IN" dirty="0"/>
                    </a:p>
                  </a:txBody>
                  <a:tcPr/>
                </a:tc>
                <a:tc>
                  <a:txBody>
                    <a:bodyPr/>
                    <a:lstStyle/>
                    <a:p>
                      <a:r>
                        <a:rPr lang="en-US" dirty="0" smtClean="0"/>
                        <a:t>ChestX-ray14 dataset, chest X-ray Dataset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Deep learning-based pneumonia detection</a:t>
                      </a:r>
                    </a:p>
                    <a:p>
                      <a:endParaRPr lang="en-IN" dirty="0"/>
                    </a:p>
                  </a:txBody>
                  <a:tcPr/>
                </a:tc>
                <a:tc>
                  <a:txBody>
                    <a:bodyPr/>
                    <a:lstStyle/>
                    <a:p>
                      <a:r>
                        <a:rPr lang="en-US" dirty="0" err="1" smtClean="0"/>
                        <a:t>MobileNet</a:t>
                      </a:r>
                      <a:r>
                        <a:rPr lang="en-US" dirty="0" smtClean="0"/>
                        <a:t> </a:t>
                      </a:r>
                      <a:r>
                        <a:rPr lang="en-US" baseline="0" dirty="0" smtClean="0"/>
                        <a:t> was </a:t>
                      </a:r>
                      <a:r>
                        <a:rPr lang="en-IN" dirty="0" smtClean="0"/>
                        <a:t>identified as </a:t>
                      </a:r>
                      <a:r>
                        <a:rPr lang="en-US" dirty="0" smtClean="0"/>
                        <a:t>reliable for pneumonia detection across datasets. </a:t>
                      </a:r>
                      <a:endParaRPr lang="en-IN" dirty="0"/>
                    </a:p>
                  </a:txBody>
                  <a:tcPr/>
                </a:tc>
                <a:tc>
                  <a:txBody>
                    <a:bodyPr/>
                    <a:lstStyle/>
                    <a:p>
                      <a:r>
                        <a:rPr lang="en-IN" dirty="0" smtClean="0"/>
                        <a:t>Focused</a:t>
                      </a:r>
                      <a:r>
                        <a:rPr lang="en-IN" baseline="0" dirty="0" smtClean="0"/>
                        <a:t> only on accuracy and </a:t>
                      </a:r>
                      <a:r>
                        <a:rPr lang="en-IN" baseline="0" dirty="0" err="1" smtClean="0"/>
                        <a:t>performance,l</a:t>
                      </a:r>
                      <a:r>
                        <a:rPr lang="en-IN" dirty="0" err="1" smtClean="0"/>
                        <a:t>ack</a:t>
                      </a:r>
                      <a:r>
                        <a:rPr lang="en-IN" dirty="0" smtClean="0"/>
                        <a:t> of Model Interpretability</a:t>
                      </a:r>
                      <a:endParaRPr lang="en-IN" dirty="0"/>
                    </a:p>
                  </a:txBody>
                  <a:tcPr/>
                </a:tc>
                <a:extLst>
                  <a:ext uri="{0D108BD9-81ED-4DB2-BD59-A6C34878D82A}">
                    <a16:rowId xmlns:a16="http://schemas.microsoft.com/office/drawing/2014/main" xmlns="" val="468561627"/>
                  </a:ext>
                </a:extLst>
              </a:tr>
            </a:tbl>
          </a:graphicData>
        </a:graphic>
      </p:graphicFrame>
      <p:sp>
        <p:nvSpPr>
          <p:cNvPr id="11" name="TextBox 10">
            <a:extLst>
              <a:ext uri="{FF2B5EF4-FFF2-40B4-BE49-F238E27FC236}">
                <a16:creationId xmlns:a16="http://schemas.microsoft.com/office/drawing/2014/main" xmlns="" id="{D196156C-7DB3-28D0-D962-4C3738CE7097}"/>
              </a:ext>
            </a:extLst>
          </p:cNvPr>
          <p:cNvSpPr txBox="1"/>
          <p:nvPr/>
        </p:nvSpPr>
        <p:spPr>
          <a:xfrm>
            <a:off x="146602" y="136525"/>
            <a:ext cx="6256682" cy="553998"/>
          </a:xfrm>
          <a:prstGeom prst="rect">
            <a:avLst/>
          </a:prstGeom>
          <a:noFill/>
        </p:spPr>
        <p:txBody>
          <a:bodyPr wrap="square">
            <a:spAutoFit/>
          </a:bodyPr>
          <a:lstStyle/>
          <a:p>
            <a:r>
              <a:rPr lang="en-US" sz="3000" dirty="0"/>
              <a:t>Summary of Literature review</a:t>
            </a:r>
            <a:endParaRPr lang="en-IN" sz="3000" dirty="0"/>
          </a:p>
        </p:txBody>
      </p:sp>
    </p:spTree>
    <p:extLst>
      <p:ext uri="{BB962C8B-B14F-4D97-AF65-F5344CB8AC3E}">
        <p14:creationId xmlns:p14="http://schemas.microsoft.com/office/powerpoint/2010/main" val="126761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2D412104-C25D-8B6F-F65C-E48ED83B9F52}"/>
              </a:ext>
            </a:extLst>
          </p:cNvPr>
          <p:cNvSpPr>
            <a:spLocks noGrp="1"/>
          </p:cNvSpPr>
          <p:nvPr>
            <p:ph type="dt" sz="half" idx="10"/>
          </p:nvPr>
        </p:nvSpPr>
        <p:spPr/>
        <p:txBody>
          <a:bodyPr/>
          <a:lstStyle/>
          <a:p>
            <a:fld id="{FB730B36-E8DE-4342-8D1B-45B429DD5407}" type="datetime1">
              <a:rPr lang="en-US" smtClean="0"/>
              <a:t>12/20/2024</a:t>
            </a:fld>
            <a:endParaRPr lang="en-IN"/>
          </a:p>
        </p:txBody>
      </p:sp>
      <p:sp>
        <p:nvSpPr>
          <p:cNvPr id="5" name="Footer Placeholder 4">
            <a:extLst>
              <a:ext uri="{FF2B5EF4-FFF2-40B4-BE49-F238E27FC236}">
                <a16:creationId xmlns:a16="http://schemas.microsoft.com/office/drawing/2014/main" xmlns="" id="{50179B3B-0E34-9FE1-5732-D7B255C6E3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80B7A47-64C3-4C6F-3223-2F4FC319E775}"/>
              </a:ext>
            </a:extLst>
          </p:cNvPr>
          <p:cNvSpPr>
            <a:spLocks noGrp="1"/>
          </p:cNvSpPr>
          <p:nvPr>
            <p:ph type="sldNum" sz="quarter" idx="12"/>
          </p:nvPr>
        </p:nvSpPr>
        <p:spPr/>
        <p:txBody>
          <a:bodyPr/>
          <a:lstStyle/>
          <a:p>
            <a:fld id="{016F6524-8F51-4E40-A526-A3166C91AA5B}" type="slidenum">
              <a:rPr lang="en-IN" smtClean="0"/>
              <a:t>8</a:t>
            </a:fld>
            <a:endParaRPr lang="en-IN"/>
          </a:p>
        </p:txBody>
      </p:sp>
      <p:graphicFrame>
        <p:nvGraphicFramePr>
          <p:cNvPr id="8" name="Table 7">
            <a:extLst>
              <a:ext uri="{FF2B5EF4-FFF2-40B4-BE49-F238E27FC236}">
                <a16:creationId xmlns:a16="http://schemas.microsoft.com/office/drawing/2014/main" xmlns="" id="{B9E1176D-6AAD-9F2B-E35F-26956FF6A28B}"/>
              </a:ext>
            </a:extLst>
          </p:cNvPr>
          <p:cNvGraphicFramePr>
            <a:graphicFrameLocks noGrp="1"/>
          </p:cNvGraphicFramePr>
          <p:nvPr>
            <p:extLst>
              <p:ext uri="{D42A27DB-BD31-4B8C-83A1-F6EECF244321}">
                <p14:modId xmlns:p14="http://schemas.microsoft.com/office/powerpoint/2010/main" val="2312009559"/>
              </p:ext>
            </p:extLst>
          </p:nvPr>
        </p:nvGraphicFramePr>
        <p:xfrm>
          <a:off x="0" y="724923"/>
          <a:ext cx="12192001" cy="3547446"/>
        </p:xfrm>
        <a:graphic>
          <a:graphicData uri="http://schemas.openxmlformats.org/drawingml/2006/table">
            <a:tbl>
              <a:tblPr firstRow="1" bandRow="1">
                <a:tableStyleId>{5C22544A-7EE6-4342-B048-85BDC9FD1C3A}</a:tableStyleId>
              </a:tblPr>
              <a:tblGrid>
                <a:gridCol w="1555513">
                  <a:extLst>
                    <a:ext uri="{9D8B030D-6E8A-4147-A177-3AD203B41FA5}">
                      <a16:colId xmlns:a16="http://schemas.microsoft.com/office/drawing/2014/main" xmlns="" val="64317523"/>
                    </a:ext>
                  </a:extLst>
                </a:gridCol>
                <a:gridCol w="737524">
                  <a:extLst>
                    <a:ext uri="{9D8B030D-6E8A-4147-A177-3AD203B41FA5}">
                      <a16:colId xmlns:a16="http://schemas.microsoft.com/office/drawing/2014/main" xmlns="" val="719332572"/>
                    </a:ext>
                  </a:extLst>
                </a:gridCol>
                <a:gridCol w="2129249">
                  <a:extLst>
                    <a:ext uri="{9D8B030D-6E8A-4147-A177-3AD203B41FA5}">
                      <a16:colId xmlns:a16="http://schemas.microsoft.com/office/drawing/2014/main" xmlns="" val="1029253106"/>
                    </a:ext>
                  </a:extLst>
                </a:gridCol>
                <a:gridCol w="1760726">
                  <a:extLst>
                    <a:ext uri="{9D8B030D-6E8A-4147-A177-3AD203B41FA5}">
                      <a16:colId xmlns:a16="http://schemas.microsoft.com/office/drawing/2014/main" xmlns="" val="3408988611"/>
                    </a:ext>
                  </a:extLst>
                </a:gridCol>
                <a:gridCol w="1398406">
                  <a:extLst>
                    <a:ext uri="{9D8B030D-6E8A-4147-A177-3AD203B41FA5}">
                      <a16:colId xmlns:a16="http://schemas.microsoft.com/office/drawing/2014/main" xmlns="" val="2166438826"/>
                    </a:ext>
                  </a:extLst>
                </a:gridCol>
                <a:gridCol w="1562581">
                  <a:extLst>
                    <a:ext uri="{9D8B030D-6E8A-4147-A177-3AD203B41FA5}">
                      <a16:colId xmlns:a16="http://schemas.microsoft.com/office/drawing/2014/main" xmlns="" val="3084880551"/>
                    </a:ext>
                  </a:extLst>
                </a:gridCol>
                <a:gridCol w="1481561">
                  <a:extLst>
                    <a:ext uri="{9D8B030D-6E8A-4147-A177-3AD203B41FA5}">
                      <a16:colId xmlns:a16="http://schemas.microsoft.com/office/drawing/2014/main" xmlns="" val="3171253657"/>
                    </a:ext>
                  </a:extLst>
                </a:gridCol>
                <a:gridCol w="1566441">
                  <a:extLst>
                    <a:ext uri="{9D8B030D-6E8A-4147-A177-3AD203B41FA5}">
                      <a16:colId xmlns:a16="http://schemas.microsoft.com/office/drawing/2014/main" xmlns="" val="873253578"/>
                    </a:ext>
                  </a:extLst>
                </a:gridCol>
              </a:tblGrid>
              <a:tr h="776621">
                <a:tc>
                  <a:txBody>
                    <a:bodyPr/>
                    <a:lstStyle/>
                    <a:p>
                      <a:r>
                        <a:rPr lang="en-US" dirty="0"/>
                        <a:t>Author </a:t>
                      </a:r>
                      <a:endParaRPr lang="en-IN" dirty="0"/>
                    </a:p>
                  </a:txBody>
                  <a:tcPr/>
                </a:tc>
                <a:tc>
                  <a:txBody>
                    <a:bodyPr/>
                    <a:lstStyle/>
                    <a:p>
                      <a:r>
                        <a:rPr lang="en-US"/>
                        <a:t>year</a:t>
                      </a:r>
                      <a:endParaRPr lang="en-IN"/>
                    </a:p>
                  </a:txBody>
                  <a:tcPr/>
                </a:tc>
                <a:tc>
                  <a:txBody>
                    <a:bodyPr/>
                    <a:lstStyle/>
                    <a:p>
                      <a:r>
                        <a:rPr lang="en-US"/>
                        <a:t>Algorithms </a:t>
                      </a:r>
                    </a:p>
                    <a:p>
                      <a:r>
                        <a:rPr lang="en-US"/>
                        <a:t>Used </a:t>
                      </a:r>
                      <a:endParaRPr lang="en-IN"/>
                    </a:p>
                  </a:txBody>
                  <a:tcPr/>
                </a:tc>
                <a:tc>
                  <a:txBody>
                    <a:bodyPr/>
                    <a:lstStyle/>
                    <a:p>
                      <a:r>
                        <a:rPr lang="en-US"/>
                        <a:t>Work done</a:t>
                      </a:r>
                    </a:p>
                    <a:p>
                      <a:endParaRPr lang="en-IN"/>
                    </a:p>
                  </a:txBody>
                  <a:tcPr/>
                </a:tc>
                <a:tc>
                  <a:txBody>
                    <a:bodyPr/>
                    <a:lstStyle/>
                    <a:p>
                      <a:r>
                        <a:rPr lang="en-US"/>
                        <a:t>Datasets</a:t>
                      </a:r>
                    </a:p>
                    <a:p>
                      <a:r>
                        <a:rPr lang="en-US"/>
                        <a:t>Used </a:t>
                      </a:r>
                      <a:endParaRPr lang="en-IN"/>
                    </a:p>
                  </a:txBody>
                  <a:tcPr/>
                </a:tc>
                <a:tc>
                  <a:txBody>
                    <a:bodyPr/>
                    <a:lstStyle/>
                    <a:p>
                      <a:r>
                        <a:rPr lang="en-US"/>
                        <a:t>Study area</a:t>
                      </a:r>
                      <a:endParaRPr lang="en-IN"/>
                    </a:p>
                  </a:txBody>
                  <a:tcPr/>
                </a:tc>
                <a:tc>
                  <a:txBody>
                    <a:bodyPr/>
                    <a:lstStyle/>
                    <a:p>
                      <a:r>
                        <a:rPr lang="en-US"/>
                        <a:t>conclusion</a:t>
                      </a:r>
                      <a:endParaRPr lang="en-IN"/>
                    </a:p>
                  </a:txBody>
                  <a:tcPr/>
                </a:tc>
                <a:tc>
                  <a:txBody>
                    <a:bodyPr/>
                    <a:lstStyle/>
                    <a:p>
                      <a:r>
                        <a:rPr lang="en-US"/>
                        <a:t>limitations</a:t>
                      </a:r>
                      <a:endParaRPr lang="en-IN"/>
                    </a:p>
                  </a:txBody>
                  <a:tcPr/>
                </a:tc>
                <a:extLst>
                  <a:ext uri="{0D108BD9-81ED-4DB2-BD59-A6C34878D82A}">
                    <a16:rowId xmlns:a16="http://schemas.microsoft.com/office/drawing/2014/main" xmlns="" val="3065820813"/>
                  </a:ext>
                </a:extLst>
              </a:tr>
              <a:tr h="2770825">
                <a:tc>
                  <a:txBody>
                    <a:bodyPr/>
                    <a:lstStyle/>
                    <a:p>
                      <a:r>
                        <a:rPr lang="es-ES" dirty="0" err="1"/>
                        <a:t>Mabrouk</a:t>
                      </a:r>
                      <a:r>
                        <a:rPr lang="es-ES" dirty="0"/>
                        <a:t>, A., Díaz Redondo, R.P., et al</a:t>
                      </a:r>
                      <a:endParaRPr lang="en-IN" dirty="0"/>
                    </a:p>
                  </a:txBody>
                  <a:tcPr/>
                </a:tc>
                <a:tc>
                  <a:txBody>
                    <a:bodyPr/>
                    <a:lstStyle/>
                    <a:p>
                      <a:r>
                        <a:rPr lang="en-IN" dirty="0"/>
                        <a:t>2022</a:t>
                      </a:r>
                    </a:p>
                  </a:txBody>
                  <a:tcPr/>
                </a:tc>
                <a:tc>
                  <a:txBody>
                    <a:bodyPr/>
                    <a:lstStyle/>
                    <a:p>
                      <a:r>
                        <a:rPr lang="en-IN" dirty="0" smtClean="0"/>
                        <a:t>Ensemble </a:t>
                      </a:r>
                      <a:r>
                        <a:rPr lang="en-IN" dirty="0"/>
                        <a:t>of MobileNetV2, DenseNet169, Vision </a:t>
                      </a:r>
                      <a:r>
                        <a:rPr lang="en-IN" dirty="0" smtClean="0"/>
                        <a:t>Transformer</a:t>
                      </a:r>
                    </a:p>
                    <a:p>
                      <a:r>
                        <a:rPr lang="en-IN" dirty="0" smtClean="0"/>
                        <a:t>(Boosting)</a:t>
                      </a:r>
                      <a:endParaRPr lang="en-IN" dirty="0"/>
                    </a:p>
                  </a:txBody>
                  <a:tcPr/>
                </a:tc>
                <a:tc>
                  <a:txBody>
                    <a:bodyPr/>
                    <a:lstStyle/>
                    <a:p>
                      <a:r>
                        <a:rPr lang="en-US" dirty="0"/>
                        <a:t>Developed an ensemble of CNN models for pneumonia detection using chest X-ray images</a:t>
                      </a:r>
                      <a:endParaRPr lang="en-IN" dirty="0"/>
                    </a:p>
                  </a:txBody>
                  <a:tcPr/>
                </a:tc>
                <a:tc>
                  <a:txBody>
                    <a:bodyPr/>
                    <a:lstStyle/>
                    <a:p>
                      <a:r>
                        <a:rPr lang="da-DK" dirty="0"/>
                        <a:t>Chest X-ray dataset (Kaggle)</a:t>
                      </a:r>
                      <a:endParaRPr lang="en-IN" dirty="0"/>
                    </a:p>
                  </a:txBody>
                  <a:tcPr/>
                </a:tc>
                <a:tc>
                  <a:txBody>
                    <a:bodyPr/>
                    <a:lstStyle/>
                    <a:p>
                      <a:r>
                        <a:rPr lang="en-US" dirty="0"/>
                        <a:t>Pneumonia detection via deep learning</a:t>
                      </a:r>
                      <a:endParaRPr lang="en-IN" dirty="0"/>
                    </a:p>
                  </a:txBody>
                  <a:tcPr/>
                </a:tc>
                <a:tc>
                  <a:txBody>
                    <a:bodyPr/>
                    <a:lstStyle/>
                    <a:p>
                      <a:r>
                        <a:rPr lang="en-US" dirty="0"/>
                        <a:t>Achieved 93.91% accuracy, outperforming individual CNN </a:t>
                      </a:r>
                      <a:r>
                        <a:rPr lang="en-US" dirty="0" smtClean="0"/>
                        <a:t>models</a:t>
                      </a:r>
                      <a:endParaRPr lang="en-IN" dirty="0"/>
                    </a:p>
                  </a:txBody>
                  <a:tcPr/>
                </a:tc>
                <a:tc>
                  <a:txBody>
                    <a:bodyPr/>
                    <a:lstStyle/>
                    <a:p>
                      <a:r>
                        <a:rPr lang="en-US" dirty="0"/>
                        <a:t>Time consuming </a:t>
                      </a:r>
                      <a:r>
                        <a:rPr lang="en-US" dirty="0" err="1"/>
                        <a:t>hyperparameter</a:t>
                      </a:r>
                      <a:r>
                        <a:rPr lang="en-US" dirty="0"/>
                        <a:t> </a:t>
                      </a:r>
                      <a:r>
                        <a:rPr lang="en-US" dirty="0" smtClean="0"/>
                        <a:t>tuning;</a:t>
                      </a:r>
                      <a:r>
                        <a:rPr lang="en-US" baseline="0" dirty="0" smtClean="0"/>
                        <a:t> </a:t>
                      </a:r>
                      <a:r>
                        <a:rPr lang="en-US" dirty="0" smtClean="0"/>
                        <a:t>requires </a:t>
                      </a:r>
                      <a:r>
                        <a:rPr lang="en-US" dirty="0"/>
                        <a:t>large </a:t>
                      </a:r>
                      <a:r>
                        <a:rPr lang="en-US" dirty="0" smtClean="0"/>
                        <a:t>dataset </a:t>
                      </a:r>
                      <a:r>
                        <a:rPr lang="en-US" dirty="0"/>
                        <a:t>for better </a:t>
                      </a:r>
                      <a:r>
                        <a:rPr lang="en-US" dirty="0" smtClean="0"/>
                        <a:t>generalization</a:t>
                      </a:r>
                      <a:endParaRPr lang="en-IN" dirty="0"/>
                    </a:p>
                  </a:txBody>
                  <a:tcPr/>
                </a:tc>
                <a:extLst>
                  <a:ext uri="{0D108BD9-81ED-4DB2-BD59-A6C34878D82A}">
                    <a16:rowId xmlns:a16="http://schemas.microsoft.com/office/drawing/2014/main" xmlns="" val="3602492295"/>
                  </a:ext>
                </a:extLst>
              </a:tr>
            </a:tbl>
          </a:graphicData>
        </a:graphic>
      </p:graphicFrame>
    </p:spTree>
    <p:extLst>
      <p:ext uri="{BB962C8B-B14F-4D97-AF65-F5344CB8AC3E}">
        <p14:creationId xmlns:p14="http://schemas.microsoft.com/office/powerpoint/2010/main" val="4267746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730B36-E8DE-4342-8D1B-45B429DD5407}" type="datetime1">
              <a:rPr lang="en-US" smtClean="0"/>
              <a:t>12/20/2024</a:t>
            </a:fld>
            <a:endParaRPr lang="en-IN"/>
          </a:p>
        </p:txBody>
      </p:sp>
      <p:sp>
        <p:nvSpPr>
          <p:cNvPr id="6" name="Slide Number Placeholder 5"/>
          <p:cNvSpPr>
            <a:spLocks noGrp="1"/>
          </p:cNvSpPr>
          <p:nvPr>
            <p:ph type="sldNum" sz="quarter" idx="12"/>
          </p:nvPr>
        </p:nvSpPr>
        <p:spPr/>
        <p:txBody>
          <a:bodyPr/>
          <a:lstStyle/>
          <a:p>
            <a:fld id="{016F6524-8F51-4E40-A526-A3166C91AA5B}" type="slidenum">
              <a:rPr lang="en-IN" smtClean="0"/>
              <a:t>9</a:t>
            </a:fld>
            <a:endParaRPr lang="en-IN"/>
          </a:p>
        </p:txBody>
      </p:sp>
      <p:sp>
        <p:nvSpPr>
          <p:cNvPr id="7" name="Rounded Rectangle 6"/>
          <p:cNvSpPr/>
          <p:nvPr/>
        </p:nvSpPr>
        <p:spPr>
          <a:xfrm>
            <a:off x="2095436" y="2110901"/>
            <a:ext cx="1663430" cy="914400"/>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 Collection</a:t>
            </a:r>
            <a:endParaRPr lang="en-IN" dirty="0"/>
          </a:p>
        </p:txBody>
      </p:sp>
      <p:sp>
        <p:nvSpPr>
          <p:cNvPr id="8" name="Rounded Rectangle 7"/>
          <p:cNvSpPr/>
          <p:nvPr/>
        </p:nvSpPr>
        <p:spPr>
          <a:xfrm>
            <a:off x="4365970" y="2110901"/>
            <a:ext cx="1864596" cy="914400"/>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Pre-processing</a:t>
            </a:r>
            <a:endParaRPr lang="en-IN" dirty="0"/>
          </a:p>
        </p:txBody>
      </p:sp>
      <p:sp>
        <p:nvSpPr>
          <p:cNvPr id="14" name="Rounded Rectangle 13"/>
          <p:cNvSpPr/>
          <p:nvPr/>
        </p:nvSpPr>
        <p:spPr>
          <a:xfrm>
            <a:off x="6671688" y="4293301"/>
            <a:ext cx="1556425" cy="914400"/>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Model Training</a:t>
            </a:r>
            <a:endParaRPr lang="en-IN" dirty="0"/>
          </a:p>
        </p:txBody>
      </p:sp>
      <p:sp>
        <p:nvSpPr>
          <p:cNvPr id="15" name="Rounded Rectangle 14"/>
          <p:cNvSpPr/>
          <p:nvPr/>
        </p:nvSpPr>
        <p:spPr>
          <a:xfrm>
            <a:off x="7831574" y="2110901"/>
            <a:ext cx="2247090" cy="914400"/>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Dataset Splitting</a:t>
            </a:r>
            <a:endParaRPr lang="en-IN" dirty="0"/>
          </a:p>
        </p:txBody>
      </p:sp>
      <p:sp>
        <p:nvSpPr>
          <p:cNvPr id="16" name="Rounded Rectangle 15"/>
          <p:cNvSpPr/>
          <p:nvPr/>
        </p:nvSpPr>
        <p:spPr>
          <a:xfrm>
            <a:off x="8392536" y="3628417"/>
            <a:ext cx="1123545" cy="447472"/>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Train</a:t>
            </a:r>
            <a:endParaRPr lang="en-IN" dirty="0"/>
          </a:p>
        </p:txBody>
      </p:sp>
      <p:sp>
        <p:nvSpPr>
          <p:cNvPr id="18" name="Rounded Rectangle 17"/>
          <p:cNvSpPr/>
          <p:nvPr/>
        </p:nvSpPr>
        <p:spPr>
          <a:xfrm>
            <a:off x="7110918" y="3628417"/>
            <a:ext cx="1123545" cy="447472"/>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Test</a:t>
            </a:r>
            <a:endParaRPr lang="en-IN" dirty="0"/>
          </a:p>
        </p:txBody>
      </p:sp>
      <p:sp>
        <p:nvSpPr>
          <p:cNvPr id="19" name="Rounded Rectangle 18"/>
          <p:cNvSpPr/>
          <p:nvPr/>
        </p:nvSpPr>
        <p:spPr>
          <a:xfrm>
            <a:off x="9677400" y="3628417"/>
            <a:ext cx="1217579" cy="447472"/>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Validation</a:t>
            </a:r>
            <a:endParaRPr lang="en-IN" dirty="0"/>
          </a:p>
        </p:txBody>
      </p:sp>
      <p:cxnSp>
        <p:nvCxnSpPr>
          <p:cNvPr id="22" name="Elbow Connector 21"/>
          <p:cNvCxnSpPr>
            <a:stCxn id="15" idx="2"/>
            <a:endCxn id="18" idx="0"/>
          </p:cNvCxnSpPr>
          <p:nvPr/>
        </p:nvCxnSpPr>
        <p:spPr>
          <a:xfrm rot="5400000">
            <a:off x="8012347" y="2685645"/>
            <a:ext cx="603116" cy="128242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5" idx="2"/>
            <a:endCxn id="19" idx="0"/>
          </p:cNvCxnSpPr>
          <p:nvPr/>
        </p:nvCxnSpPr>
        <p:spPr>
          <a:xfrm rot="16200000" flipH="1">
            <a:off x="9319096" y="2661323"/>
            <a:ext cx="603116" cy="1331071"/>
          </a:xfrm>
          <a:prstGeom prst="bentConnector3">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49" name="Straight Arrow Connector 2048"/>
          <p:cNvCxnSpPr>
            <a:stCxn id="15" idx="2"/>
            <a:endCxn id="16" idx="0"/>
          </p:cNvCxnSpPr>
          <p:nvPr/>
        </p:nvCxnSpPr>
        <p:spPr>
          <a:xfrm flipH="1">
            <a:off x="8954309" y="3025301"/>
            <a:ext cx="810" cy="6031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57" name="Right Arrow 2056"/>
          <p:cNvSpPr/>
          <p:nvPr/>
        </p:nvSpPr>
        <p:spPr>
          <a:xfrm>
            <a:off x="3751907" y="2446943"/>
            <a:ext cx="607104" cy="299368"/>
          </a:xfrm>
          <a:prstGeom prst="rightArrow">
            <a:avLst>
              <a:gd name="adj1" fmla="val 38993"/>
              <a:gd name="adj2" fmla="val 627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67" name="Bent Arrow 2066"/>
          <p:cNvSpPr/>
          <p:nvPr/>
        </p:nvSpPr>
        <p:spPr>
          <a:xfrm rot="10800000">
            <a:off x="8228113" y="4071656"/>
            <a:ext cx="813816" cy="581131"/>
          </a:xfrm>
          <a:prstGeom prst="bentArrow">
            <a:avLst>
              <a:gd name="adj1" fmla="val 15438"/>
              <a:gd name="adj2" fmla="val 17828"/>
              <a:gd name="adj3" fmla="val 19023"/>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068" name="Rounded Rectangle 2067"/>
          <p:cNvSpPr/>
          <p:nvPr/>
        </p:nvSpPr>
        <p:spPr>
          <a:xfrm>
            <a:off x="4118179" y="4363438"/>
            <a:ext cx="1647526" cy="778213"/>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Performance Evaluation</a:t>
            </a:r>
            <a:endParaRPr lang="en-IN" dirty="0"/>
          </a:p>
        </p:txBody>
      </p:sp>
      <p:sp>
        <p:nvSpPr>
          <p:cNvPr id="2069" name="Rounded Rectangle 2068"/>
          <p:cNvSpPr/>
          <p:nvPr/>
        </p:nvSpPr>
        <p:spPr>
          <a:xfrm>
            <a:off x="1841907" y="4324528"/>
            <a:ext cx="1634247" cy="885217"/>
          </a:xfrm>
          <a:prstGeom prst="roundRect">
            <a:avLst/>
          </a:prstGeom>
          <a:solidFill>
            <a:schemeClr val="accent4"/>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Grad-CAM</a:t>
            </a:r>
          </a:p>
          <a:p>
            <a:pPr algn="ctr"/>
            <a:r>
              <a:rPr lang="en-IN" dirty="0" smtClean="0"/>
              <a:t>Visualization</a:t>
            </a:r>
            <a:endParaRPr lang="en-IN" dirty="0"/>
          </a:p>
        </p:txBody>
      </p:sp>
      <p:sp>
        <p:nvSpPr>
          <p:cNvPr id="2071" name="Right Arrow 2070"/>
          <p:cNvSpPr/>
          <p:nvPr/>
        </p:nvSpPr>
        <p:spPr>
          <a:xfrm flipH="1">
            <a:off x="5765704" y="4638682"/>
            <a:ext cx="905983" cy="256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2" name="Right Arrow 2071"/>
          <p:cNvSpPr/>
          <p:nvPr/>
        </p:nvSpPr>
        <p:spPr>
          <a:xfrm flipH="1">
            <a:off x="3476153" y="4622047"/>
            <a:ext cx="642025" cy="2569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6" name="Right Arrow 2075"/>
          <p:cNvSpPr/>
          <p:nvPr/>
        </p:nvSpPr>
        <p:spPr>
          <a:xfrm>
            <a:off x="6230566" y="2446943"/>
            <a:ext cx="1601008" cy="242315"/>
          </a:xfrm>
          <a:prstGeom prst="rightArrow">
            <a:avLst>
              <a:gd name="adj1" fmla="val 50000"/>
              <a:gd name="adj2" fmla="val 9014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8" name="Bent-Up Arrow 2077"/>
          <p:cNvSpPr/>
          <p:nvPr/>
        </p:nvSpPr>
        <p:spPr>
          <a:xfrm rot="10800000">
            <a:off x="4756826" y="3827347"/>
            <a:ext cx="2354092" cy="536091"/>
          </a:xfrm>
          <a:prstGeom prst="bentUpArrow">
            <a:avLst>
              <a:gd name="adj1" fmla="val 13033"/>
              <a:gd name="adj2" fmla="val 22340"/>
              <a:gd name="adj3" fmla="val 300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79" name="Rounded Rectangle 2078"/>
          <p:cNvSpPr/>
          <p:nvPr/>
        </p:nvSpPr>
        <p:spPr>
          <a:xfrm>
            <a:off x="9516081" y="4540821"/>
            <a:ext cx="1310805" cy="709536"/>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Fine Tune the model</a:t>
            </a:r>
            <a:endParaRPr lang="en-IN" dirty="0"/>
          </a:p>
        </p:txBody>
      </p:sp>
      <p:cxnSp>
        <p:nvCxnSpPr>
          <p:cNvPr id="2081" name="Elbow Connector 2080"/>
          <p:cNvCxnSpPr>
            <a:stCxn id="19" idx="2"/>
            <a:endCxn id="2079" idx="3"/>
          </p:cNvCxnSpPr>
          <p:nvPr/>
        </p:nvCxnSpPr>
        <p:spPr>
          <a:xfrm rot="16200000" flipH="1">
            <a:off x="10146688" y="4215391"/>
            <a:ext cx="819700" cy="540696"/>
          </a:xfrm>
          <a:prstGeom prst="bentConnector4">
            <a:avLst>
              <a:gd name="adj1" fmla="val 28360"/>
              <a:gd name="adj2" fmla="val 154872"/>
            </a:avLst>
          </a:prstGeom>
          <a:ln>
            <a:tailEnd type="arrow"/>
          </a:ln>
        </p:spPr>
        <p:style>
          <a:lnRef idx="2">
            <a:schemeClr val="accent1"/>
          </a:lnRef>
          <a:fillRef idx="0">
            <a:schemeClr val="accent1"/>
          </a:fillRef>
          <a:effectRef idx="1">
            <a:schemeClr val="accent1"/>
          </a:effectRef>
          <a:fontRef idx="minor">
            <a:schemeClr val="tx1"/>
          </a:fontRef>
        </p:style>
      </p:cxnSp>
      <p:sp>
        <p:nvSpPr>
          <p:cNvPr id="2083" name="Left-Right Arrow 2082"/>
          <p:cNvSpPr/>
          <p:nvPr/>
        </p:nvSpPr>
        <p:spPr>
          <a:xfrm>
            <a:off x="8228113" y="4767136"/>
            <a:ext cx="1287968" cy="20369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0519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2106</TotalTime>
  <Words>1114</Words>
  <Application>Microsoft Office PowerPoint</Application>
  <PresentationFormat>Custom</PresentationFormat>
  <Paragraphs>187</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9th International Conference on Micro-Electronics, Electromagnetics and Telecommunications(ICMEET - 2024)</vt:lpstr>
      <vt:lpstr>Contents</vt:lpstr>
      <vt:lpstr>Abstract</vt:lpstr>
      <vt:lpstr>Problem Statement</vt:lpstr>
      <vt:lpstr>OBJECTIVES</vt:lpstr>
      <vt:lpstr>Why Ensemble Learning</vt:lpstr>
      <vt:lpstr>PowerPoint Presentation</vt:lpstr>
      <vt:lpstr>PowerPoint Presentation</vt:lpstr>
      <vt:lpstr>Methodology</vt:lpstr>
      <vt:lpstr>Algorithms involved</vt:lpstr>
      <vt:lpstr>PowerPoint Presentation</vt:lpstr>
      <vt:lpstr>Ensemble Model Architecture diagram</vt:lpstr>
      <vt:lpstr>Result Analysis</vt:lpstr>
      <vt:lpstr>PowerPoint Presentation</vt:lpstr>
      <vt:lpstr>Comparative Accuracy of Models Across Test Data</vt:lpstr>
      <vt:lpstr>Society Impact of the Project</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Pneumonia Detection from Chest X-Rays Using Convolutional Neural Networks</dc:title>
  <dc:creator>hruthik pavarala</dc:creator>
  <cp:lastModifiedBy>hkp</cp:lastModifiedBy>
  <cp:revision>100</cp:revision>
  <cp:lastPrinted>2024-09-11T08:21:45Z</cp:lastPrinted>
  <dcterms:created xsi:type="dcterms:W3CDTF">2024-08-30T14:32:12Z</dcterms:created>
  <dcterms:modified xsi:type="dcterms:W3CDTF">2024-12-20T07:45:29Z</dcterms:modified>
</cp:coreProperties>
</file>