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421" r:id="rId2"/>
    <p:sldId id="257" r:id="rId3"/>
    <p:sldId id="258" r:id="rId4"/>
    <p:sldId id="259" r:id="rId5"/>
    <p:sldId id="289" r:id="rId6"/>
    <p:sldId id="261" r:id="rId7"/>
    <p:sldId id="462" r:id="rId8"/>
    <p:sldId id="463" r:id="rId9"/>
    <p:sldId id="264" r:id="rId10"/>
    <p:sldId id="450" r:id="rId11"/>
    <p:sldId id="451" r:id="rId12"/>
    <p:sldId id="262" r:id="rId13"/>
    <p:sldId id="407" r:id="rId14"/>
    <p:sldId id="408" r:id="rId15"/>
    <p:sldId id="418" r:id="rId16"/>
    <p:sldId id="472" r:id="rId17"/>
    <p:sldId id="474" r:id="rId18"/>
    <p:sldId id="475" r:id="rId19"/>
    <p:sldId id="476" r:id="rId20"/>
    <p:sldId id="477" r:id="rId21"/>
    <p:sldId id="479" r:id="rId22"/>
    <p:sldId id="480" r:id="rId23"/>
    <p:sldId id="481" r:id="rId24"/>
    <p:sldId id="484" r:id="rId25"/>
    <p:sldId id="466" r:id="rId26"/>
    <p:sldId id="470" r:id="rId27"/>
    <p:sldId id="471" r:id="rId28"/>
    <p:sldId id="452" r:id="rId29"/>
    <p:sldId id="473" r:id="rId30"/>
    <p:sldId id="272" r:id="rId31"/>
  </p:sldIdLst>
  <p:sldSz cx="9144000" cy="5143500" type="screen16x9"/>
  <p:notesSz cx="6858000" cy="9144000"/>
  <p:embeddedFontLst>
    <p:embeddedFont>
      <p:font typeface="Bebas Neue" panose="020B0606020202050201" pitchFamily="34" charset="0"/>
      <p:regular r:id="rId33"/>
    </p:embeddedFont>
    <p:embeddedFont>
      <p:font typeface="Poppins" panose="00000500000000000000" pitchFamily="2" charset="0"/>
      <p:regular r:id="rId34"/>
    </p:embeddedFont>
    <p:embeddedFont>
      <p:font typeface="Poppins Black" panose="00000A00000000000000" pitchFamily="2" charset="0"/>
      <p:bold r:id="rId35"/>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711" userDrawn="1">
          <p15:clr>
            <a:srgbClr val="9AA0A6"/>
          </p15:clr>
        </p15:guide>
        <p15:guide id="2" pos="28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5B7C5"/>
    <a:srgbClr val="445D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872" y="64"/>
      </p:cViewPr>
      <p:guideLst>
        <p:guide orient="horz" pos="711"/>
        <p:guide pos="28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NUL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b28366aba4_0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b28366aba4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b290a72fa3_1_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b290a72fa3_1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380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1b28366aba4_0_1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1b28366aba4_0_1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13</a:t>
            </a:fld>
            <a:endParaRPr lang="en-US" dirty="0"/>
          </a:p>
        </p:txBody>
      </p:sp>
    </p:spTree>
    <p:extLst>
      <p:ext uri="{BB962C8B-B14F-4D97-AF65-F5344CB8AC3E}">
        <p14:creationId xmlns:p14="http://schemas.microsoft.com/office/powerpoint/2010/main" val="1524787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14</a:t>
            </a:fld>
            <a:endParaRPr lang="en-US" dirty="0"/>
          </a:p>
        </p:txBody>
      </p:sp>
    </p:spTree>
    <p:extLst>
      <p:ext uri="{BB962C8B-B14F-4D97-AF65-F5344CB8AC3E}">
        <p14:creationId xmlns:p14="http://schemas.microsoft.com/office/powerpoint/2010/main" val="239202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b290a72fa3_1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b290a72fa3_1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917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b290a72fa3_1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b290a72fa3_1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5711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b290a72f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b290a72f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4934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b290a72f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b290a72f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5990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b290a72f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b290a72f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2728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b290a72f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b290a72f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8305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b28366aba4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b28366aba4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b290a72f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b290a72f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4110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b290a72f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b290a72f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2377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b290a72f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b290a72f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6702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b290a72fa3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b290a72fa3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575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b290a72fa3_1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b290a72fa3_1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9229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b290a72fa3_1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b290a72fa3_1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28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b290a72fa3_1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b290a72fa3_1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5777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b290a72fa3_1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b290a72fa3_1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0986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b290a72fa3_1_15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b290a72fa3_1_1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83542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5"/>
        <p:cNvGrpSpPr/>
        <p:nvPr/>
      </p:nvGrpSpPr>
      <p:grpSpPr>
        <a:xfrm>
          <a:off x="0" y="0"/>
          <a:ext cx="0" cy="0"/>
          <a:chOff x="0" y="0"/>
          <a:chExt cx="0" cy="0"/>
        </a:xfrm>
      </p:grpSpPr>
      <p:sp>
        <p:nvSpPr>
          <p:cNvPr id="1576" name="Google Shape;1576;g1b5b0da4788_1_18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7" name="Google Shape;1577;g1b5b0da4788_1_18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b28366aba4_0_1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b28366aba4_0_1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b28366aba4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1b28366aba4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1b28366aba4_0_1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1b28366aba4_0_1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1b28366aba4_0_1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1b28366aba4_0_1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8343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1b28366aba4_0_1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1b28366aba4_0_1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735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b290a72fa3_1_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b290a72fa3_1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b290a72fa3_1_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b290a72fa3_1_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3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grpSp>
        <p:nvGrpSpPr>
          <p:cNvPr id="17" name="Google Shape;17;p3"/>
          <p:cNvGrpSpPr/>
          <p:nvPr/>
        </p:nvGrpSpPr>
        <p:grpSpPr>
          <a:xfrm>
            <a:off x="0" y="0"/>
            <a:ext cx="9144044" cy="5143500"/>
            <a:chOff x="0" y="0"/>
            <a:chExt cx="9144044" cy="5143500"/>
          </a:xfrm>
        </p:grpSpPr>
        <p:sp>
          <p:nvSpPr>
            <p:cNvPr id="18" name="Google Shape;18;p3"/>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1123613" y="2425500"/>
            <a:ext cx="2771700" cy="14613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1123613" y="1196450"/>
            <a:ext cx="2771700" cy="109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0"/>
        <p:cNvGrpSpPr/>
        <p:nvPr/>
      </p:nvGrpSpPr>
      <p:grpSpPr>
        <a:xfrm>
          <a:off x="0" y="0"/>
          <a:ext cx="0" cy="0"/>
          <a:chOff x="0" y="0"/>
          <a:chExt cx="0" cy="0"/>
        </a:xfrm>
      </p:grpSpPr>
      <p:grpSp>
        <p:nvGrpSpPr>
          <p:cNvPr id="101" name="Google Shape;101;p13"/>
          <p:cNvGrpSpPr/>
          <p:nvPr/>
        </p:nvGrpSpPr>
        <p:grpSpPr>
          <a:xfrm flipH="1">
            <a:off x="-22" y="0"/>
            <a:ext cx="9144044" cy="5143500"/>
            <a:chOff x="0" y="0"/>
            <a:chExt cx="9144044" cy="5143500"/>
          </a:xfrm>
        </p:grpSpPr>
        <p:sp>
          <p:nvSpPr>
            <p:cNvPr id="102" name="Google Shape;102;p13"/>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13"/>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txBox="1">
            <a:spLocks noGrp="1"/>
          </p:cNvSpPr>
          <p:nvPr>
            <p:ph type="title" hasCustomPrompt="1"/>
          </p:nvPr>
        </p:nvSpPr>
        <p:spPr>
          <a:xfrm>
            <a:off x="1132738" y="1955275"/>
            <a:ext cx="2292900" cy="59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1"/>
          </p:nvPr>
        </p:nvSpPr>
        <p:spPr>
          <a:xfrm>
            <a:off x="1132750" y="2755025"/>
            <a:ext cx="2292900" cy="898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09" name="Google Shape;109;p13"/>
          <p:cNvSpPr txBox="1">
            <a:spLocks noGrp="1"/>
          </p:cNvSpPr>
          <p:nvPr>
            <p:ph type="title" idx="2"/>
          </p:nvPr>
        </p:nvSpPr>
        <p:spPr>
          <a:xfrm>
            <a:off x="715100" y="535000"/>
            <a:ext cx="7713900" cy="7107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500"/>
              <a:buFont typeface="Poppins Black" panose="00000800000000000000"/>
              <a:buNone/>
              <a:defRPr>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
        <p:nvSpPr>
          <p:cNvPr id="110" name="Google Shape;110;p13"/>
          <p:cNvSpPr txBox="1">
            <a:spLocks noGrp="1"/>
          </p:cNvSpPr>
          <p:nvPr>
            <p:ph type="title" idx="3" hasCustomPrompt="1"/>
          </p:nvPr>
        </p:nvSpPr>
        <p:spPr>
          <a:xfrm>
            <a:off x="3425638" y="1955275"/>
            <a:ext cx="2292900" cy="59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subTitle" idx="4"/>
          </p:nvPr>
        </p:nvSpPr>
        <p:spPr>
          <a:xfrm>
            <a:off x="3425563" y="2755025"/>
            <a:ext cx="2292900" cy="898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112" name="Google Shape;112;p13"/>
          <p:cNvSpPr txBox="1">
            <a:spLocks noGrp="1"/>
          </p:cNvSpPr>
          <p:nvPr>
            <p:ph type="title" idx="5" hasCustomPrompt="1"/>
          </p:nvPr>
        </p:nvSpPr>
        <p:spPr>
          <a:xfrm>
            <a:off x="5718363" y="1955275"/>
            <a:ext cx="2292900" cy="5934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sz="26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subTitle" idx="6"/>
          </p:nvPr>
        </p:nvSpPr>
        <p:spPr>
          <a:xfrm>
            <a:off x="5718375" y="2755025"/>
            <a:ext cx="2292900" cy="898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panose="020B0606020202050201"/>
              <a:buNone/>
              <a:defRPr sz="20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CUSTOM_1">
    <p:spTree>
      <p:nvGrpSpPr>
        <p:cNvPr id="1" name="Shape 114"/>
        <p:cNvGrpSpPr/>
        <p:nvPr/>
      </p:nvGrpSpPr>
      <p:grpSpPr>
        <a:xfrm>
          <a:off x="0" y="0"/>
          <a:ext cx="0" cy="0"/>
          <a:chOff x="0" y="0"/>
          <a:chExt cx="0" cy="0"/>
        </a:xfrm>
      </p:grpSpPr>
      <p:grpSp>
        <p:nvGrpSpPr>
          <p:cNvPr id="115" name="Google Shape;115;p14"/>
          <p:cNvGrpSpPr/>
          <p:nvPr/>
        </p:nvGrpSpPr>
        <p:grpSpPr>
          <a:xfrm flipH="1">
            <a:off x="-22" y="0"/>
            <a:ext cx="9144044" cy="5143500"/>
            <a:chOff x="0" y="0"/>
            <a:chExt cx="9144044" cy="5143500"/>
          </a:xfrm>
        </p:grpSpPr>
        <p:sp>
          <p:nvSpPr>
            <p:cNvPr id="116" name="Google Shape;116;p14"/>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4"/>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txBox="1">
            <a:spLocks noGrp="1"/>
          </p:cNvSpPr>
          <p:nvPr>
            <p:ph type="title"/>
          </p:nvPr>
        </p:nvSpPr>
        <p:spPr>
          <a:xfrm>
            <a:off x="4572000" y="2425500"/>
            <a:ext cx="3448200" cy="14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2" name="Google Shape;122;p14"/>
          <p:cNvSpPr txBox="1">
            <a:spLocks noGrp="1"/>
          </p:cNvSpPr>
          <p:nvPr>
            <p:ph type="title" idx="2" hasCustomPrompt="1"/>
          </p:nvPr>
        </p:nvSpPr>
        <p:spPr>
          <a:xfrm>
            <a:off x="4572000" y="1196450"/>
            <a:ext cx="3448200" cy="109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4"/>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CUSTOM_1_1">
    <p:spTree>
      <p:nvGrpSpPr>
        <p:cNvPr id="1" name="Shape 123"/>
        <p:cNvGrpSpPr/>
        <p:nvPr/>
      </p:nvGrpSpPr>
      <p:grpSpPr>
        <a:xfrm>
          <a:off x="0" y="0"/>
          <a:ext cx="0" cy="0"/>
          <a:chOff x="0" y="0"/>
          <a:chExt cx="0" cy="0"/>
        </a:xfrm>
      </p:grpSpPr>
      <p:grpSp>
        <p:nvGrpSpPr>
          <p:cNvPr id="124" name="Google Shape;124;p15"/>
          <p:cNvGrpSpPr/>
          <p:nvPr/>
        </p:nvGrpSpPr>
        <p:grpSpPr>
          <a:xfrm flipH="1">
            <a:off x="-22" y="0"/>
            <a:ext cx="9144044" cy="5143500"/>
            <a:chOff x="0" y="0"/>
            <a:chExt cx="9144044" cy="5143500"/>
          </a:xfrm>
        </p:grpSpPr>
        <p:sp>
          <p:nvSpPr>
            <p:cNvPr id="125" name="Google Shape;125;p15"/>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a:spLocks noGrp="1"/>
          </p:cNvSpPr>
          <p:nvPr>
            <p:ph type="title"/>
          </p:nvPr>
        </p:nvSpPr>
        <p:spPr>
          <a:xfrm>
            <a:off x="4572000" y="2425500"/>
            <a:ext cx="3448200" cy="14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1" name="Google Shape;131;p15"/>
          <p:cNvSpPr txBox="1">
            <a:spLocks noGrp="1"/>
          </p:cNvSpPr>
          <p:nvPr>
            <p:ph type="title" idx="2" hasCustomPrompt="1"/>
          </p:nvPr>
        </p:nvSpPr>
        <p:spPr>
          <a:xfrm>
            <a:off x="4572000" y="1196450"/>
            <a:ext cx="3448200" cy="109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solidFill>
                  <a:schemeClr val="accent5"/>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32"/>
        <p:cNvGrpSpPr/>
        <p:nvPr/>
      </p:nvGrpSpPr>
      <p:grpSpPr>
        <a:xfrm>
          <a:off x="0" y="0"/>
          <a:ext cx="0" cy="0"/>
          <a:chOff x="0" y="0"/>
          <a:chExt cx="0" cy="0"/>
        </a:xfrm>
      </p:grpSpPr>
      <p:grpSp>
        <p:nvGrpSpPr>
          <p:cNvPr id="133" name="Google Shape;133;p16"/>
          <p:cNvGrpSpPr/>
          <p:nvPr/>
        </p:nvGrpSpPr>
        <p:grpSpPr>
          <a:xfrm flipH="1">
            <a:off x="-22" y="0"/>
            <a:ext cx="9144044" cy="5143500"/>
            <a:chOff x="0" y="0"/>
            <a:chExt cx="9144044" cy="5143500"/>
          </a:xfrm>
        </p:grpSpPr>
        <p:sp>
          <p:nvSpPr>
            <p:cNvPr id="134" name="Google Shape;134;p16"/>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16"/>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txBox="1">
            <a:spLocks noGrp="1"/>
          </p:cNvSpPr>
          <p:nvPr>
            <p:ph type="title"/>
          </p:nvPr>
        </p:nvSpPr>
        <p:spPr>
          <a:xfrm>
            <a:off x="715100" y="535000"/>
            <a:ext cx="7713900" cy="710700"/>
          </a:xfrm>
          <a:prstGeom prst="rect">
            <a:avLst/>
          </a:prstGeom>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
        <p:nvSpPr>
          <p:cNvPr id="140" name="Google Shape;140;p16"/>
          <p:cNvSpPr txBox="1">
            <a:spLocks noGrp="1"/>
          </p:cNvSpPr>
          <p:nvPr>
            <p:ph type="body" idx="1"/>
          </p:nvPr>
        </p:nvSpPr>
        <p:spPr>
          <a:xfrm>
            <a:off x="715050" y="1245700"/>
            <a:ext cx="7713900" cy="3362700"/>
          </a:xfrm>
          <a:prstGeom prst="rect">
            <a:avLst/>
          </a:prstGeom>
          <a:ln>
            <a:noFill/>
          </a:ln>
        </p:spPr>
        <p:txBody>
          <a:bodyPr spcFirstLastPara="1" wrap="square" lIns="91425" tIns="91425" rIns="91425" bIns="91425" anchor="t" anchorCtr="0">
            <a:noAutofit/>
          </a:bodyPr>
          <a:lstStyle>
            <a:lvl1pPr marL="457200" lvl="0" indent="-311150" rtl="0">
              <a:spcBef>
                <a:spcPts val="0"/>
              </a:spcBef>
              <a:spcAft>
                <a:spcPts val="0"/>
              </a:spcAft>
              <a:buClr>
                <a:schemeClr val="accent1"/>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1pPr>
            <a:lvl2pPr marL="914400" lvl="1"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2pPr>
            <a:lvl3pPr marL="1371600" lvl="2"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3pPr>
            <a:lvl4pPr marL="1828800" lvl="3" indent="-311150" rtl="0">
              <a:lnSpc>
                <a:spcPct val="115000"/>
              </a:lnSpc>
              <a:spcBef>
                <a:spcPts val="0"/>
              </a:spcBef>
              <a:spcAft>
                <a:spcPts val="0"/>
              </a:spcAft>
              <a:buClr>
                <a:schemeClr val="dk1"/>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4pPr>
            <a:lvl5pPr marL="2286000" lvl="4"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5pPr>
            <a:lvl6pPr marL="2743200" lvl="5"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6pPr>
            <a:lvl7pPr marL="3200400" lvl="6" indent="-311150" rtl="0">
              <a:lnSpc>
                <a:spcPct val="115000"/>
              </a:lnSpc>
              <a:spcBef>
                <a:spcPts val="0"/>
              </a:spcBef>
              <a:spcAft>
                <a:spcPts val="0"/>
              </a:spcAft>
              <a:buClr>
                <a:schemeClr val="dk1"/>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7pPr>
            <a:lvl8pPr marL="3657600" lvl="7"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8pPr>
            <a:lvl9pPr marL="4114800" lvl="8"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9pPr>
          </a:lstStyle>
          <a:p>
            <a:endParaRPr/>
          </a:p>
        </p:txBody>
      </p:sp>
      <p:sp>
        <p:nvSpPr>
          <p:cNvPr id="141" name="Google Shape;141;p16"/>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161"/>
        <p:cNvGrpSpPr/>
        <p:nvPr/>
      </p:nvGrpSpPr>
      <p:grpSpPr>
        <a:xfrm>
          <a:off x="0" y="0"/>
          <a:ext cx="0" cy="0"/>
          <a:chOff x="0" y="0"/>
          <a:chExt cx="0" cy="0"/>
        </a:xfrm>
      </p:grpSpPr>
      <p:grpSp>
        <p:nvGrpSpPr>
          <p:cNvPr id="162" name="Google Shape;162;p19"/>
          <p:cNvGrpSpPr/>
          <p:nvPr/>
        </p:nvGrpSpPr>
        <p:grpSpPr>
          <a:xfrm flipH="1">
            <a:off x="-22" y="0"/>
            <a:ext cx="9144044" cy="5143500"/>
            <a:chOff x="0" y="0"/>
            <a:chExt cx="9144044" cy="5143500"/>
          </a:xfrm>
        </p:grpSpPr>
        <p:sp>
          <p:nvSpPr>
            <p:cNvPr id="163" name="Google Shape;163;p19"/>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19"/>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txBox="1">
            <a:spLocks noGrp="1"/>
          </p:cNvSpPr>
          <p:nvPr>
            <p:ph type="title"/>
          </p:nvPr>
        </p:nvSpPr>
        <p:spPr>
          <a:xfrm>
            <a:off x="715100" y="535000"/>
            <a:ext cx="7713900" cy="7107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500"/>
              <a:buFont typeface="Poppins Black" panose="00000800000000000000"/>
              <a:buNone/>
              <a:defRPr>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79"/>
        <p:cNvGrpSpPr/>
        <p:nvPr/>
      </p:nvGrpSpPr>
      <p:grpSpPr>
        <a:xfrm>
          <a:off x="0" y="0"/>
          <a:ext cx="0" cy="0"/>
          <a:chOff x="0" y="0"/>
          <a:chExt cx="0" cy="0"/>
        </a:xfrm>
      </p:grpSpPr>
      <p:sp>
        <p:nvSpPr>
          <p:cNvPr id="180" name="Google Shape;180;p21"/>
          <p:cNvSpPr/>
          <p:nvPr/>
        </p:nvSpPr>
        <p:spPr>
          <a:xfrm>
            <a:off x="0" y="2656374"/>
            <a:ext cx="3929963" cy="2487152"/>
          </a:xfrm>
          <a:custGeom>
            <a:avLst/>
            <a:gdLst/>
            <a:ahLst/>
            <a:cxnLst/>
            <a:rect l="l" t="t" r="r" b="b"/>
            <a:pathLst>
              <a:path w="65606" h="41520" extrusionOk="0">
                <a:moveTo>
                  <a:pt x="3403" y="1"/>
                </a:moveTo>
                <a:cubicBezTo>
                  <a:pt x="1302" y="1"/>
                  <a:pt x="0" y="501"/>
                  <a:pt x="0" y="501"/>
                </a:cubicBezTo>
                <a:lnTo>
                  <a:pt x="0" y="41519"/>
                </a:lnTo>
                <a:lnTo>
                  <a:pt x="65606" y="41519"/>
                </a:lnTo>
                <a:cubicBezTo>
                  <a:pt x="65606" y="41519"/>
                  <a:pt x="61764" y="36094"/>
                  <a:pt x="53544" y="36094"/>
                </a:cubicBezTo>
                <a:cubicBezTo>
                  <a:pt x="52716" y="36094"/>
                  <a:pt x="51844" y="36149"/>
                  <a:pt x="50928" y="36270"/>
                </a:cubicBezTo>
                <a:cubicBezTo>
                  <a:pt x="49598" y="36445"/>
                  <a:pt x="48291" y="36548"/>
                  <a:pt x="47001" y="36548"/>
                </a:cubicBezTo>
                <a:cubicBezTo>
                  <a:pt x="38572" y="36548"/>
                  <a:pt x="30879" y="32171"/>
                  <a:pt x="22233" y="15274"/>
                </a:cubicBezTo>
                <a:cubicBezTo>
                  <a:pt x="15513" y="2141"/>
                  <a:pt x="7749" y="1"/>
                  <a:pt x="3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1"/>
          <p:cNvSpPr/>
          <p:nvPr/>
        </p:nvSpPr>
        <p:spPr>
          <a:xfrm>
            <a:off x="6184635" y="0"/>
            <a:ext cx="2959360" cy="1238782"/>
          </a:xfrm>
          <a:custGeom>
            <a:avLst/>
            <a:gdLst/>
            <a:ahLst/>
            <a:cxnLst/>
            <a:rect l="l" t="t" r="r" b="b"/>
            <a:pathLst>
              <a:path w="54415" h="22778" extrusionOk="0">
                <a:moveTo>
                  <a:pt x="1" y="1"/>
                </a:moveTo>
                <a:cubicBezTo>
                  <a:pt x="8129" y="521"/>
                  <a:pt x="14031" y="3075"/>
                  <a:pt x="17554" y="8487"/>
                </a:cubicBezTo>
                <a:cubicBezTo>
                  <a:pt x="24665" y="19420"/>
                  <a:pt x="34653" y="22777"/>
                  <a:pt x="42844" y="22777"/>
                </a:cubicBezTo>
                <a:cubicBezTo>
                  <a:pt x="47620" y="22777"/>
                  <a:pt x="51785" y="21636"/>
                  <a:pt x="54415" y="20190"/>
                </a:cubicBezTo>
                <a:lnTo>
                  <a:pt x="544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a:off x="0" y="0"/>
            <a:ext cx="715089" cy="1043699"/>
          </a:xfrm>
          <a:custGeom>
            <a:avLst/>
            <a:gdLst/>
            <a:ahLst/>
            <a:cxnLst/>
            <a:rect l="l" t="t" r="r" b="b"/>
            <a:pathLst>
              <a:path w="9750" h="14230" extrusionOk="0">
                <a:moveTo>
                  <a:pt x="9514" y="1"/>
                </a:moveTo>
                <a:cubicBezTo>
                  <a:pt x="9495" y="2976"/>
                  <a:pt x="8470" y="5968"/>
                  <a:pt x="6716" y="8381"/>
                </a:cubicBezTo>
                <a:cubicBezTo>
                  <a:pt x="4969" y="10784"/>
                  <a:pt x="2623" y="12629"/>
                  <a:pt x="0" y="13955"/>
                </a:cubicBezTo>
                <a:lnTo>
                  <a:pt x="0" y="14230"/>
                </a:lnTo>
                <a:cubicBezTo>
                  <a:pt x="291" y="14084"/>
                  <a:pt x="580" y="13931"/>
                  <a:pt x="864" y="13771"/>
                </a:cubicBezTo>
                <a:cubicBezTo>
                  <a:pt x="3014" y="12568"/>
                  <a:pt x="4972" y="10986"/>
                  <a:pt x="6505" y="9048"/>
                </a:cubicBezTo>
                <a:cubicBezTo>
                  <a:pt x="8073" y="7064"/>
                  <a:pt x="9154" y="4732"/>
                  <a:pt x="9564" y="2231"/>
                </a:cubicBezTo>
                <a:cubicBezTo>
                  <a:pt x="9684" y="1495"/>
                  <a:pt x="9748" y="749"/>
                  <a:pt x="97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a:off x="8131929" y="4452349"/>
            <a:ext cx="1008658" cy="691151"/>
          </a:xfrm>
          <a:custGeom>
            <a:avLst/>
            <a:gdLst/>
            <a:ahLst/>
            <a:cxnLst/>
            <a:rect l="l" t="t" r="r" b="b"/>
            <a:pathLst>
              <a:path w="14230" h="9751" extrusionOk="0">
                <a:moveTo>
                  <a:pt x="14230" y="0"/>
                </a:moveTo>
                <a:cubicBezTo>
                  <a:pt x="13482" y="2"/>
                  <a:pt x="12735" y="67"/>
                  <a:pt x="11999" y="186"/>
                </a:cubicBezTo>
                <a:cubicBezTo>
                  <a:pt x="9498" y="596"/>
                  <a:pt x="7166" y="1677"/>
                  <a:pt x="5182" y="3246"/>
                </a:cubicBezTo>
                <a:cubicBezTo>
                  <a:pt x="3244" y="4777"/>
                  <a:pt x="1663" y="6735"/>
                  <a:pt x="458" y="8884"/>
                </a:cubicBezTo>
                <a:cubicBezTo>
                  <a:pt x="299" y="9170"/>
                  <a:pt x="146" y="9458"/>
                  <a:pt x="1" y="9750"/>
                </a:cubicBezTo>
                <a:lnTo>
                  <a:pt x="274" y="9750"/>
                </a:lnTo>
                <a:cubicBezTo>
                  <a:pt x="1601" y="7125"/>
                  <a:pt x="3446" y="4780"/>
                  <a:pt x="5850" y="3034"/>
                </a:cubicBezTo>
                <a:cubicBezTo>
                  <a:pt x="8263" y="1280"/>
                  <a:pt x="11254" y="256"/>
                  <a:pt x="14230" y="236"/>
                </a:cubicBezTo>
                <a:lnTo>
                  <a:pt x="142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85"/>
        <p:cNvGrpSpPr/>
        <p:nvPr/>
      </p:nvGrpSpPr>
      <p:grpSpPr>
        <a:xfrm>
          <a:off x="0" y="0"/>
          <a:ext cx="0" cy="0"/>
          <a:chOff x="0" y="0"/>
          <a:chExt cx="0" cy="0"/>
        </a:xfrm>
      </p:grpSpPr>
      <p:grpSp>
        <p:nvGrpSpPr>
          <p:cNvPr id="186" name="Google Shape;186;p22"/>
          <p:cNvGrpSpPr/>
          <p:nvPr/>
        </p:nvGrpSpPr>
        <p:grpSpPr>
          <a:xfrm flipH="1">
            <a:off x="-2" y="-25"/>
            <a:ext cx="9144005" cy="5143549"/>
            <a:chOff x="0" y="25"/>
            <a:chExt cx="9144005" cy="5143549"/>
          </a:xfrm>
        </p:grpSpPr>
        <p:sp>
          <p:nvSpPr>
            <p:cNvPr id="187" name="Google Shape;187;p22"/>
            <p:cNvSpPr/>
            <p:nvPr/>
          </p:nvSpPr>
          <p:spPr>
            <a:xfrm>
              <a:off x="0" y="2426243"/>
              <a:ext cx="3712582" cy="2717331"/>
            </a:xfrm>
            <a:custGeom>
              <a:avLst/>
              <a:gdLst/>
              <a:ahLst/>
              <a:cxnLst/>
              <a:rect l="l" t="t" r="r" b="b"/>
              <a:pathLst>
                <a:path w="67108" h="49118" extrusionOk="0">
                  <a:moveTo>
                    <a:pt x="8389" y="1"/>
                  </a:moveTo>
                  <a:cubicBezTo>
                    <a:pt x="4054" y="1"/>
                    <a:pt x="0" y="2152"/>
                    <a:pt x="0" y="2152"/>
                  </a:cubicBezTo>
                  <a:lnTo>
                    <a:pt x="0" y="49117"/>
                  </a:lnTo>
                  <a:lnTo>
                    <a:pt x="67108" y="49117"/>
                  </a:lnTo>
                  <a:cubicBezTo>
                    <a:pt x="58580" y="32150"/>
                    <a:pt x="31936" y="35403"/>
                    <a:pt x="20920" y="32057"/>
                  </a:cubicBezTo>
                  <a:cubicBezTo>
                    <a:pt x="9902" y="28710"/>
                    <a:pt x="22099" y="12463"/>
                    <a:pt x="16084" y="3793"/>
                  </a:cubicBezTo>
                  <a:cubicBezTo>
                    <a:pt x="14068" y="886"/>
                    <a:pt x="11170" y="1"/>
                    <a:pt x="8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4490166" y="25"/>
              <a:ext cx="4653839" cy="2546605"/>
            </a:xfrm>
            <a:custGeom>
              <a:avLst/>
              <a:gdLst/>
              <a:ahLst/>
              <a:cxnLst/>
              <a:rect l="l" t="t" r="r" b="b"/>
              <a:pathLst>
                <a:path w="84122" h="46032" extrusionOk="0">
                  <a:moveTo>
                    <a:pt x="0" y="0"/>
                  </a:moveTo>
                  <a:cubicBezTo>
                    <a:pt x="3140" y="4954"/>
                    <a:pt x="13237" y="8242"/>
                    <a:pt x="29765" y="8242"/>
                  </a:cubicBezTo>
                  <a:cubicBezTo>
                    <a:pt x="30380" y="8242"/>
                    <a:pt x="31004" y="8237"/>
                    <a:pt x="31637" y="8228"/>
                  </a:cubicBezTo>
                  <a:cubicBezTo>
                    <a:pt x="31851" y="8225"/>
                    <a:pt x="32062" y="8224"/>
                    <a:pt x="32270" y="8224"/>
                  </a:cubicBezTo>
                  <a:cubicBezTo>
                    <a:pt x="57121" y="8224"/>
                    <a:pt x="46695" y="30052"/>
                    <a:pt x="65108" y="41560"/>
                  </a:cubicBezTo>
                  <a:cubicBezTo>
                    <a:pt x="70037" y="44641"/>
                    <a:pt x="76496" y="46031"/>
                    <a:pt x="81343" y="46031"/>
                  </a:cubicBezTo>
                  <a:cubicBezTo>
                    <a:pt x="82348" y="46031"/>
                    <a:pt x="83283" y="45971"/>
                    <a:pt x="84121" y="45855"/>
                  </a:cubicBezTo>
                  <a:lnTo>
                    <a:pt x="841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2"/>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50022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42"/>
        <p:cNvGrpSpPr/>
        <p:nvPr/>
      </p:nvGrpSpPr>
      <p:grpSpPr>
        <a:xfrm>
          <a:off x="0" y="0"/>
          <a:ext cx="0" cy="0"/>
          <a:chOff x="0" y="0"/>
          <a:chExt cx="0" cy="0"/>
        </a:xfrm>
      </p:grpSpPr>
      <p:grpSp>
        <p:nvGrpSpPr>
          <p:cNvPr id="143" name="Google Shape;143;p17"/>
          <p:cNvGrpSpPr/>
          <p:nvPr/>
        </p:nvGrpSpPr>
        <p:grpSpPr>
          <a:xfrm>
            <a:off x="0" y="0"/>
            <a:ext cx="9144044" cy="5143500"/>
            <a:chOff x="0" y="0"/>
            <a:chExt cx="9144044" cy="5143500"/>
          </a:xfrm>
        </p:grpSpPr>
        <p:sp>
          <p:nvSpPr>
            <p:cNvPr id="144" name="Google Shape;144;p17"/>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17"/>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txBox="1">
            <a:spLocks noGrp="1"/>
          </p:cNvSpPr>
          <p:nvPr>
            <p:ph type="title"/>
          </p:nvPr>
        </p:nvSpPr>
        <p:spPr>
          <a:xfrm>
            <a:off x="715100" y="535000"/>
            <a:ext cx="7713900" cy="710700"/>
          </a:xfrm>
          <a:prstGeom prst="rect">
            <a:avLst/>
          </a:prstGeom>
          <a:ln>
            <a:noFill/>
          </a:ln>
        </p:spPr>
        <p:txBody>
          <a:bodyPr spcFirstLastPara="1" wrap="square" lIns="91425" tIns="91425" rIns="91425" bIns="91425" anchor="t" anchorCtr="0">
            <a:noAutofit/>
          </a:bodyPr>
          <a:lstStyle>
            <a:lvl1pPr lvl="0" algn="l"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
        <p:nvSpPr>
          <p:cNvPr id="150" name="Google Shape;150;p17"/>
          <p:cNvSpPr txBox="1">
            <a:spLocks noGrp="1"/>
          </p:cNvSpPr>
          <p:nvPr>
            <p:ph type="body" idx="1"/>
          </p:nvPr>
        </p:nvSpPr>
        <p:spPr>
          <a:xfrm>
            <a:off x="715050" y="1245700"/>
            <a:ext cx="7713900" cy="3362700"/>
          </a:xfrm>
          <a:prstGeom prst="rect">
            <a:avLst/>
          </a:prstGeom>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accent4"/>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1pPr>
            <a:lvl2pPr marL="914400" lvl="1"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2pPr>
            <a:lvl3pPr marL="1371600" lvl="2"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3pPr>
            <a:lvl4pPr marL="1828800" lvl="3" indent="-311150" rtl="0">
              <a:lnSpc>
                <a:spcPct val="115000"/>
              </a:lnSpc>
              <a:spcBef>
                <a:spcPts val="0"/>
              </a:spcBef>
              <a:spcAft>
                <a:spcPts val="0"/>
              </a:spcAft>
              <a:buClr>
                <a:schemeClr val="dk1"/>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4pPr>
            <a:lvl5pPr marL="2286000" lvl="4"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5pPr>
            <a:lvl6pPr marL="2743200" lvl="5"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6pPr>
            <a:lvl7pPr marL="3200400" lvl="6" indent="-311150" rtl="0">
              <a:lnSpc>
                <a:spcPct val="115000"/>
              </a:lnSpc>
              <a:spcBef>
                <a:spcPts val="0"/>
              </a:spcBef>
              <a:spcAft>
                <a:spcPts val="0"/>
              </a:spcAft>
              <a:buClr>
                <a:schemeClr val="dk1"/>
              </a:buClr>
              <a:buSzPts val="1300"/>
              <a:buFont typeface="Poppins" panose="00000500000000000000"/>
              <a:buAutoNum type="arabicPeriod"/>
              <a:defRPr sz="1300">
                <a:solidFill>
                  <a:schemeClr val="dk1"/>
                </a:solidFill>
                <a:latin typeface="Poppins" panose="00000500000000000000"/>
                <a:ea typeface="Poppins" panose="00000500000000000000"/>
                <a:cs typeface="Poppins" panose="00000500000000000000"/>
                <a:sym typeface="Poppins" panose="00000500000000000000"/>
              </a:defRPr>
            </a:lvl7pPr>
            <a:lvl8pPr marL="3657600" lvl="7" indent="-311150" rtl="0">
              <a:lnSpc>
                <a:spcPct val="115000"/>
              </a:lnSpc>
              <a:spcBef>
                <a:spcPts val="0"/>
              </a:spcBef>
              <a:spcAft>
                <a:spcPts val="0"/>
              </a:spcAft>
              <a:buClr>
                <a:schemeClr val="dk1"/>
              </a:buClr>
              <a:buSzPts val="1300"/>
              <a:buFont typeface="Poppins" panose="00000500000000000000"/>
              <a:buAutoNum type="alphaLcPeriod"/>
              <a:defRPr sz="1300">
                <a:solidFill>
                  <a:schemeClr val="dk1"/>
                </a:solidFill>
                <a:latin typeface="Poppins" panose="00000500000000000000"/>
                <a:ea typeface="Poppins" panose="00000500000000000000"/>
                <a:cs typeface="Poppins" panose="00000500000000000000"/>
                <a:sym typeface="Poppins" panose="00000500000000000000"/>
              </a:defRPr>
            </a:lvl8pPr>
            <a:lvl9pPr marL="4114800" lvl="8" indent="-311150" rtl="0">
              <a:lnSpc>
                <a:spcPct val="115000"/>
              </a:lnSpc>
              <a:spcBef>
                <a:spcPts val="0"/>
              </a:spcBef>
              <a:spcAft>
                <a:spcPts val="0"/>
              </a:spcAft>
              <a:buClr>
                <a:schemeClr val="dk1"/>
              </a:buClr>
              <a:buSzPts val="1300"/>
              <a:buFont typeface="Poppins" panose="00000500000000000000"/>
              <a:buAutoNum type="romanLcPeriod"/>
              <a:defRPr sz="1300">
                <a:solidFill>
                  <a:schemeClr val="dk1"/>
                </a:solidFill>
                <a:latin typeface="Poppins" panose="00000500000000000000"/>
                <a:ea typeface="Poppins" panose="00000500000000000000"/>
                <a:cs typeface="Poppins" panose="00000500000000000000"/>
                <a:sym typeface="Poppins" panose="00000500000000000000"/>
              </a:defRPr>
            </a:lvl9pPr>
          </a:lstStyle>
          <a:p>
            <a:endParaRPr/>
          </a:p>
        </p:txBody>
      </p:sp>
      <p:sp>
        <p:nvSpPr>
          <p:cNvPr id="151" name="Google Shape;151;p17"/>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05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grpSp>
        <p:nvGrpSpPr>
          <p:cNvPr id="26" name="Google Shape;26;p4"/>
          <p:cNvGrpSpPr/>
          <p:nvPr/>
        </p:nvGrpSpPr>
        <p:grpSpPr>
          <a:xfrm>
            <a:off x="0" y="0"/>
            <a:ext cx="9144044" cy="5143500"/>
            <a:chOff x="0" y="0"/>
            <a:chExt cx="9144044" cy="5143500"/>
          </a:xfrm>
        </p:grpSpPr>
        <p:sp>
          <p:nvSpPr>
            <p:cNvPr id="27" name="Google Shape;27;p4"/>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4"/>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3" name="Google Shape;33;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1150" rtl="0">
              <a:lnSpc>
                <a:spcPct val="115000"/>
              </a:lnSpc>
              <a:spcBef>
                <a:spcPts val="0"/>
              </a:spcBef>
              <a:spcAft>
                <a:spcPts val="0"/>
              </a:spcAft>
              <a:buSzPts val="1300"/>
              <a:buChar char="○"/>
              <a:defRPr/>
            </a:lvl2pPr>
            <a:lvl3pPr marL="1371600" lvl="2" indent="-311150" rtl="0">
              <a:lnSpc>
                <a:spcPct val="115000"/>
              </a:lnSpc>
              <a:spcBef>
                <a:spcPts val="0"/>
              </a:spcBef>
              <a:spcAft>
                <a:spcPts val="0"/>
              </a:spcAft>
              <a:buSzPts val="1300"/>
              <a:buChar char="■"/>
              <a:defRPr/>
            </a:lvl3pPr>
            <a:lvl4pPr marL="1828800" lvl="3" indent="-311150" rtl="0">
              <a:lnSpc>
                <a:spcPct val="115000"/>
              </a:lnSpc>
              <a:spcBef>
                <a:spcPts val="0"/>
              </a:spcBef>
              <a:spcAft>
                <a:spcPts val="0"/>
              </a:spcAft>
              <a:buSzPts val="1300"/>
              <a:buChar char="●"/>
              <a:defRPr/>
            </a:lvl4pPr>
            <a:lvl5pPr marL="2286000" lvl="4" indent="-311150" rtl="0">
              <a:lnSpc>
                <a:spcPct val="115000"/>
              </a:lnSpc>
              <a:spcBef>
                <a:spcPts val="0"/>
              </a:spcBef>
              <a:spcAft>
                <a:spcPts val="0"/>
              </a:spcAft>
              <a:buSzPts val="1300"/>
              <a:buChar char="○"/>
              <a:defRPr/>
            </a:lvl5pPr>
            <a:lvl6pPr marL="2743200" lvl="5" indent="-311150" rtl="0">
              <a:lnSpc>
                <a:spcPct val="115000"/>
              </a:lnSpc>
              <a:spcBef>
                <a:spcPts val="0"/>
              </a:spcBef>
              <a:spcAft>
                <a:spcPts val="0"/>
              </a:spcAft>
              <a:buSzPts val="1300"/>
              <a:buChar char="■"/>
              <a:defRPr/>
            </a:lvl6pPr>
            <a:lvl7pPr marL="3200400" lvl="6" indent="-311150" rtl="0">
              <a:lnSpc>
                <a:spcPct val="115000"/>
              </a:lnSpc>
              <a:spcBef>
                <a:spcPts val="0"/>
              </a:spcBef>
              <a:spcAft>
                <a:spcPts val="0"/>
              </a:spcAft>
              <a:buSzPts val="1300"/>
              <a:buChar char="●"/>
              <a:defRPr/>
            </a:lvl7pPr>
            <a:lvl8pPr marL="3657600" lvl="7" indent="-311150" rtl="0">
              <a:lnSpc>
                <a:spcPct val="115000"/>
              </a:lnSpc>
              <a:spcBef>
                <a:spcPts val="0"/>
              </a:spcBef>
              <a:spcAft>
                <a:spcPts val="0"/>
              </a:spcAft>
              <a:buSzPts val="1300"/>
              <a:buChar char="○"/>
              <a:defRPr/>
            </a:lvl8pPr>
            <a:lvl9pPr marL="4114800" lvl="8" indent="-311150" rtl="0">
              <a:lnSpc>
                <a:spcPct val="115000"/>
              </a:lnSpc>
              <a:spcBef>
                <a:spcPts val="0"/>
              </a:spcBef>
              <a:spcAft>
                <a:spcPts val="0"/>
              </a:spcAft>
              <a:buSzPts val="13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grpSp>
        <p:nvGrpSpPr>
          <p:cNvPr id="35" name="Google Shape;35;p5"/>
          <p:cNvGrpSpPr/>
          <p:nvPr/>
        </p:nvGrpSpPr>
        <p:grpSpPr>
          <a:xfrm>
            <a:off x="0" y="0"/>
            <a:ext cx="9144044" cy="5143500"/>
            <a:chOff x="0" y="0"/>
            <a:chExt cx="9144044" cy="5143500"/>
          </a:xfrm>
        </p:grpSpPr>
        <p:sp>
          <p:nvSpPr>
            <p:cNvPr id="36" name="Google Shape;36;p5"/>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5"/>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1pPr>
            <a:lvl2pPr lvl="1"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42" name="Google Shape;42;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a:endParaRPr/>
          </a:p>
        </p:txBody>
      </p:sp>
      <p:sp>
        <p:nvSpPr>
          <p:cNvPr id="43" name="Google Shape;43;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44" name="Google Shape;44;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3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45" name="Google Shape;4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grpSp>
        <p:nvGrpSpPr>
          <p:cNvPr id="47" name="Google Shape;47;p6"/>
          <p:cNvGrpSpPr/>
          <p:nvPr/>
        </p:nvGrpSpPr>
        <p:grpSpPr>
          <a:xfrm flipH="1">
            <a:off x="-22" y="0"/>
            <a:ext cx="9144044" cy="5143500"/>
            <a:chOff x="0" y="0"/>
            <a:chExt cx="9144044" cy="5143500"/>
          </a:xfrm>
        </p:grpSpPr>
        <p:sp>
          <p:nvSpPr>
            <p:cNvPr id="48" name="Google Shape;48;p6"/>
            <p:cNvSpPr/>
            <p:nvPr/>
          </p:nvSpPr>
          <p:spPr>
            <a:xfrm>
              <a:off x="46" y="0"/>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800000">
              <a:off x="5864993" y="5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0800000">
              <a:off x="0" y="291048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a:off x="8341755" y="3972706"/>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txBox="1">
            <a:spLocks noGrp="1"/>
          </p:cNvSpPr>
          <p:nvPr>
            <p:ph type="title"/>
          </p:nvPr>
        </p:nvSpPr>
        <p:spPr>
          <a:xfrm>
            <a:off x="715100" y="535000"/>
            <a:ext cx="7713900" cy="7107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500"/>
              <a:buFont typeface="Poppins Black" panose="00000800000000000000"/>
              <a:buNone/>
              <a:defRPr>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500"/>
              <a:buFont typeface="Poppins Black" panose="00000800000000000000"/>
              <a:buNone/>
              <a:defRPr sz="35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
        <p:nvSpPr>
          <p:cNvPr id="54" name="Google Shape;54;p6"/>
          <p:cNvSpPr/>
          <p:nvPr/>
        </p:nvSpPr>
        <p:spPr>
          <a:xfrm rot="10800000">
            <a:off x="356223" y="4124089"/>
            <a:ext cx="1287977"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7499773" y="338989"/>
            <a:ext cx="1287977"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grpSp>
        <p:nvGrpSpPr>
          <p:cNvPr id="57" name="Google Shape;57;p7"/>
          <p:cNvGrpSpPr/>
          <p:nvPr/>
        </p:nvGrpSpPr>
        <p:grpSpPr>
          <a:xfrm>
            <a:off x="0" y="0"/>
            <a:ext cx="9144044" cy="5143500"/>
            <a:chOff x="0" y="0"/>
            <a:chExt cx="9144044" cy="5143500"/>
          </a:xfrm>
        </p:grpSpPr>
        <p:sp>
          <p:nvSpPr>
            <p:cNvPr id="58" name="Google Shape;58;p7"/>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7"/>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7"/>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64" name="Google Shape;64;p7"/>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1150" rtl="0">
              <a:lnSpc>
                <a:spcPct val="115000"/>
              </a:lnSpc>
              <a:spcBef>
                <a:spcPts val="0"/>
              </a:spcBef>
              <a:spcAft>
                <a:spcPts val="0"/>
              </a:spcAft>
              <a:buSzPts val="1300"/>
              <a:buChar char="○"/>
              <a:defRPr/>
            </a:lvl2pPr>
            <a:lvl3pPr marL="1371600" lvl="2" indent="-311150" rtl="0">
              <a:lnSpc>
                <a:spcPct val="115000"/>
              </a:lnSpc>
              <a:spcBef>
                <a:spcPts val="0"/>
              </a:spcBef>
              <a:spcAft>
                <a:spcPts val="0"/>
              </a:spcAft>
              <a:buSzPts val="1300"/>
              <a:buChar char="■"/>
              <a:defRPr/>
            </a:lvl3pPr>
            <a:lvl4pPr marL="1828800" lvl="3" indent="-311150" rtl="0">
              <a:lnSpc>
                <a:spcPct val="115000"/>
              </a:lnSpc>
              <a:spcBef>
                <a:spcPts val="0"/>
              </a:spcBef>
              <a:spcAft>
                <a:spcPts val="0"/>
              </a:spcAft>
              <a:buSzPts val="1300"/>
              <a:buChar char="●"/>
              <a:defRPr/>
            </a:lvl4pPr>
            <a:lvl5pPr marL="2286000" lvl="4" indent="-311150" rtl="0">
              <a:lnSpc>
                <a:spcPct val="115000"/>
              </a:lnSpc>
              <a:spcBef>
                <a:spcPts val="0"/>
              </a:spcBef>
              <a:spcAft>
                <a:spcPts val="0"/>
              </a:spcAft>
              <a:buSzPts val="1300"/>
              <a:buChar char="○"/>
              <a:defRPr/>
            </a:lvl5pPr>
            <a:lvl6pPr marL="2743200" lvl="5" indent="-311150" rtl="0">
              <a:lnSpc>
                <a:spcPct val="115000"/>
              </a:lnSpc>
              <a:spcBef>
                <a:spcPts val="0"/>
              </a:spcBef>
              <a:spcAft>
                <a:spcPts val="0"/>
              </a:spcAft>
              <a:buSzPts val="1300"/>
              <a:buChar char="■"/>
              <a:defRPr/>
            </a:lvl6pPr>
            <a:lvl7pPr marL="3200400" lvl="6" indent="-311150" rtl="0">
              <a:lnSpc>
                <a:spcPct val="115000"/>
              </a:lnSpc>
              <a:spcBef>
                <a:spcPts val="0"/>
              </a:spcBef>
              <a:spcAft>
                <a:spcPts val="0"/>
              </a:spcAft>
              <a:buSzPts val="1300"/>
              <a:buChar char="●"/>
              <a:defRPr/>
            </a:lvl7pPr>
            <a:lvl8pPr marL="3657600" lvl="7" indent="-311150" rtl="0">
              <a:lnSpc>
                <a:spcPct val="115000"/>
              </a:lnSpc>
              <a:spcBef>
                <a:spcPts val="0"/>
              </a:spcBef>
              <a:spcAft>
                <a:spcPts val="0"/>
              </a:spcAft>
              <a:buSzPts val="1300"/>
              <a:buChar char="○"/>
              <a:defRPr/>
            </a:lvl8pPr>
            <a:lvl9pPr marL="4114800" lvl="8" indent="-311150" rtl="0">
              <a:lnSpc>
                <a:spcPct val="115000"/>
              </a:lnSpc>
              <a:spcBef>
                <a:spcPts val="0"/>
              </a:spcBef>
              <a:spcAft>
                <a:spcPts val="0"/>
              </a:spcAft>
              <a:buSzPts val="13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grpSp>
        <p:nvGrpSpPr>
          <p:cNvPr id="74" name="Google Shape;74;p9"/>
          <p:cNvGrpSpPr/>
          <p:nvPr/>
        </p:nvGrpSpPr>
        <p:grpSpPr>
          <a:xfrm>
            <a:off x="0" y="0"/>
            <a:ext cx="9144044" cy="5143500"/>
            <a:chOff x="0" y="0"/>
            <a:chExt cx="9144044" cy="5143500"/>
          </a:xfrm>
        </p:grpSpPr>
        <p:sp>
          <p:nvSpPr>
            <p:cNvPr id="75" name="Google Shape;75;p9"/>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9"/>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300"/>
              <a:buNone/>
              <a:defRPr sz="16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2"/>
        <p:cNvGrpSpPr/>
        <p:nvPr/>
      </p:nvGrpSpPr>
      <p:grpSpPr>
        <a:xfrm>
          <a:off x="0" y="0"/>
          <a:ext cx="0" cy="0"/>
          <a:chOff x="0" y="0"/>
          <a:chExt cx="0" cy="0"/>
        </a:xfrm>
      </p:grpSpPr>
      <p:grpSp>
        <p:nvGrpSpPr>
          <p:cNvPr id="83" name="Google Shape;83;p10"/>
          <p:cNvGrpSpPr/>
          <p:nvPr/>
        </p:nvGrpSpPr>
        <p:grpSpPr>
          <a:xfrm>
            <a:off x="0" y="0"/>
            <a:ext cx="9144044" cy="5143500"/>
            <a:chOff x="0" y="0"/>
            <a:chExt cx="9144044" cy="5143500"/>
          </a:xfrm>
        </p:grpSpPr>
        <p:sp>
          <p:nvSpPr>
            <p:cNvPr id="84" name="Google Shape;84;p10"/>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0"/>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0"/>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0"/>
        <p:cNvGrpSpPr/>
        <p:nvPr/>
      </p:nvGrpSpPr>
      <p:grpSpPr>
        <a:xfrm>
          <a:off x="0" y="0"/>
          <a:ext cx="0" cy="0"/>
          <a:chOff x="0" y="0"/>
          <a:chExt cx="0" cy="0"/>
        </a:xfrm>
      </p:grpSpPr>
      <p:grpSp>
        <p:nvGrpSpPr>
          <p:cNvPr id="91" name="Google Shape;91;p11"/>
          <p:cNvGrpSpPr/>
          <p:nvPr/>
        </p:nvGrpSpPr>
        <p:grpSpPr>
          <a:xfrm>
            <a:off x="0" y="0"/>
            <a:ext cx="9144044" cy="5143500"/>
            <a:chOff x="0" y="0"/>
            <a:chExt cx="9144044" cy="5143500"/>
          </a:xfrm>
        </p:grpSpPr>
        <p:sp>
          <p:nvSpPr>
            <p:cNvPr id="92" name="Google Shape;92;p11"/>
            <p:cNvSpPr/>
            <p:nvPr/>
          </p:nvSpPr>
          <p:spPr>
            <a:xfrm rot="10800000">
              <a:off x="8060822" y="3562803"/>
              <a:ext cx="1083176" cy="1580697"/>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0" y="2743600"/>
              <a:ext cx="3279051" cy="2399849"/>
            </a:xfrm>
            <a:custGeom>
              <a:avLst/>
              <a:gdLst/>
              <a:ahLst/>
              <a:cxnLst/>
              <a:rect l="l" t="t" r="r" b="b"/>
              <a:pathLst>
                <a:path w="62292" h="45592" extrusionOk="0">
                  <a:moveTo>
                    <a:pt x="7788" y="0"/>
                  </a:moveTo>
                  <a:cubicBezTo>
                    <a:pt x="3764" y="0"/>
                    <a:pt x="0" y="1997"/>
                    <a:pt x="0" y="1997"/>
                  </a:cubicBezTo>
                  <a:lnTo>
                    <a:pt x="0" y="45592"/>
                  </a:lnTo>
                  <a:lnTo>
                    <a:pt x="62292" y="45592"/>
                  </a:lnTo>
                  <a:cubicBezTo>
                    <a:pt x="54378" y="29842"/>
                    <a:pt x="29644" y="32862"/>
                    <a:pt x="19418" y="29757"/>
                  </a:cubicBezTo>
                  <a:cubicBezTo>
                    <a:pt x="9192" y="26649"/>
                    <a:pt x="20513" y="11568"/>
                    <a:pt x="14930" y="3520"/>
                  </a:cubicBezTo>
                  <a:cubicBezTo>
                    <a:pt x="13058" y="822"/>
                    <a:pt x="10370" y="0"/>
                    <a:pt x="778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a:off x="5063126" y="0"/>
              <a:ext cx="4080917" cy="2233020"/>
            </a:xfrm>
            <a:custGeom>
              <a:avLst/>
              <a:gdLst/>
              <a:ahLst/>
              <a:cxnLst/>
              <a:rect l="l" t="t" r="r" b="b"/>
              <a:pathLst>
                <a:path w="78085" h="42727" extrusionOk="0">
                  <a:moveTo>
                    <a:pt x="0" y="0"/>
                  </a:moveTo>
                  <a:cubicBezTo>
                    <a:pt x="2914" y="4598"/>
                    <a:pt x="12288" y="7650"/>
                    <a:pt x="27630" y="7650"/>
                  </a:cubicBezTo>
                  <a:cubicBezTo>
                    <a:pt x="28201" y="7650"/>
                    <a:pt x="28780" y="7646"/>
                    <a:pt x="29367" y="7637"/>
                  </a:cubicBezTo>
                  <a:cubicBezTo>
                    <a:pt x="29565" y="7635"/>
                    <a:pt x="29760" y="7633"/>
                    <a:pt x="29954" y="7633"/>
                  </a:cubicBezTo>
                  <a:cubicBezTo>
                    <a:pt x="53022" y="7633"/>
                    <a:pt x="43343" y="27895"/>
                    <a:pt x="60435" y="38577"/>
                  </a:cubicBezTo>
                  <a:cubicBezTo>
                    <a:pt x="65012" y="41437"/>
                    <a:pt x="71009" y="42727"/>
                    <a:pt x="75508" y="42727"/>
                  </a:cubicBezTo>
                  <a:cubicBezTo>
                    <a:pt x="76440" y="42727"/>
                    <a:pt x="77307" y="42672"/>
                    <a:pt x="78084" y="42564"/>
                  </a:cubicBezTo>
                  <a:lnTo>
                    <a:pt x="78084" y="0"/>
                  </a:ln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a:off x="0" y="1"/>
              <a:ext cx="802288" cy="1170793"/>
            </a:xfrm>
            <a:custGeom>
              <a:avLst/>
              <a:gdLst/>
              <a:ahLst/>
              <a:cxnLst/>
              <a:rect l="l" t="t" r="r" b="b"/>
              <a:pathLst>
                <a:path w="8898" h="12985" extrusionOk="0">
                  <a:moveTo>
                    <a:pt x="8682" y="0"/>
                  </a:moveTo>
                  <a:cubicBezTo>
                    <a:pt x="8665" y="2715"/>
                    <a:pt x="7730" y="5446"/>
                    <a:pt x="6129" y="7648"/>
                  </a:cubicBezTo>
                  <a:cubicBezTo>
                    <a:pt x="4534" y="9841"/>
                    <a:pt x="2395" y="11524"/>
                    <a:pt x="0" y="12735"/>
                  </a:cubicBezTo>
                  <a:lnTo>
                    <a:pt x="0" y="12984"/>
                  </a:lnTo>
                  <a:cubicBezTo>
                    <a:pt x="267" y="12851"/>
                    <a:pt x="529" y="12712"/>
                    <a:pt x="790" y="12566"/>
                  </a:cubicBezTo>
                  <a:cubicBezTo>
                    <a:pt x="2751" y="11468"/>
                    <a:pt x="4539" y="10023"/>
                    <a:pt x="5937" y="8256"/>
                  </a:cubicBezTo>
                  <a:cubicBezTo>
                    <a:pt x="7367" y="6447"/>
                    <a:pt x="8353" y="4317"/>
                    <a:pt x="8727" y="2035"/>
                  </a:cubicBezTo>
                  <a:cubicBezTo>
                    <a:pt x="8837" y="1363"/>
                    <a:pt x="8895" y="681"/>
                    <a:pt x="8898" y="0"/>
                  </a:cubicBezTo>
                  <a:close/>
                </a:path>
              </a:pathLst>
            </a:custGeom>
            <a:solidFill>
              <a:srgbClr val="A0BFDB">
                <a:alpha val="48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1"/>
          <p:cNvSpPr/>
          <p:nvPr/>
        </p:nvSpPr>
        <p:spPr>
          <a:xfrm>
            <a:off x="356250" y="339000"/>
            <a:ext cx="8431500" cy="4465500"/>
          </a:xfrm>
          <a:prstGeom prst="roundRect">
            <a:avLst>
              <a:gd name="adj" fmla="val 2595"/>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8" name="Google Shape;9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710700"/>
          </a:xfrm>
          <a:prstGeom prst="rect">
            <a:avLst/>
          </a:prstGeom>
          <a:noFill/>
          <a:ln>
            <a:noFill/>
          </a:ln>
        </p:spPr>
        <p:txBody>
          <a:bodyPr spcFirstLastPara="1" wrap="square" lIns="91425" tIns="91425" rIns="91425" bIns="91425" anchor="t" anchorCtr="0">
            <a:noAutofit/>
          </a:bodyPr>
          <a:lstStyle>
            <a:lvl1pPr lvl="0"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lvl="1"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lvl="2"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lvl="3"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lvl="4"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lvl="5"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lvl="6"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lvl="7"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lvl="8" algn="ctr" rtl="0">
              <a:lnSpc>
                <a:spcPct val="115000"/>
              </a:lnSpc>
              <a:spcBef>
                <a:spcPts val="0"/>
              </a:spcBef>
              <a:spcAft>
                <a:spcPts val="0"/>
              </a:spcAft>
              <a:buClr>
                <a:schemeClr val="dk1"/>
              </a:buClr>
              <a:buSzPts val="3300"/>
              <a:buFont typeface="Poppins Black" panose="00000800000000000000"/>
              <a:buNone/>
              <a:defRPr sz="3300">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endParaRPr/>
          </a:p>
        </p:txBody>
      </p:sp>
      <p:sp>
        <p:nvSpPr>
          <p:cNvPr id="7" name="Google Shape;7;p1"/>
          <p:cNvSpPr txBox="1">
            <a:spLocks noGrp="1"/>
          </p:cNvSpPr>
          <p:nvPr>
            <p:ph type="body" idx="1"/>
          </p:nvPr>
        </p:nvSpPr>
        <p:spPr>
          <a:xfrm>
            <a:off x="715050" y="1245700"/>
            <a:ext cx="7713900" cy="33627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1pPr>
            <a:lvl2pPr marL="914400" lvl="1"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2pPr>
            <a:lvl3pPr marL="1371600" lvl="2"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3pPr>
            <a:lvl4pPr marL="1828800" lvl="3"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4pPr>
            <a:lvl5pPr marL="2286000" lvl="4"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5pPr>
            <a:lvl6pPr marL="2743200" lvl="5"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6pPr>
            <a:lvl7pPr marL="3200400" lvl="6"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7pPr>
            <a:lvl8pPr marL="3657600" lvl="7"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8pPr>
            <a:lvl9pPr marL="4114800" lvl="8" indent="-311150">
              <a:lnSpc>
                <a:spcPct val="115000"/>
              </a:lnSpc>
              <a:spcBef>
                <a:spcPts val="0"/>
              </a:spcBef>
              <a:spcAft>
                <a:spcPts val="0"/>
              </a:spcAft>
              <a:buClr>
                <a:schemeClr val="dk1"/>
              </a:buClr>
              <a:buSzPts val="1300"/>
              <a:buFont typeface="Poppins" panose="00000500000000000000"/>
              <a:buChar char="■"/>
              <a:defRPr sz="1300">
                <a:solidFill>
                  <a:schemeClr val="dk1"/>
                </a:solidFill>
                <a:latin typeface="Poppins" panose="00000500000000000000"/>
                <a:ea typeface="Poppins" panose="00000500000000000000"/>
                <a:cs typeface="Poppins" panose="00000500000000000000"/>
                <a:sym typeface="Poppins" panose="00000500000000000000"/>
              </a:defRPr>
            </a:lvl9pPr>
          </a:lstStyle>
          <a:p>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5" r:id="rId14"/>
    <p:sldLayoutId id="2147483666" r:id="rId15"/>
    <p:sldLayoutId id="2147483667" r:id="rId16"/>
    <p:sldLayoutId id="2147483668" r:id="rId17"/>
    <p:sldLayoutId id="2147483669"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05;p26"/>
          <p:cNvSpPr txBox="1">
            <a:spLocks/>
          </p:cNvSpPr>
          <p:nvPr/>
        </p:nvSpPr>
        <p:spPr>
          <a:xfrm>
            <a:off x="1097420" y="480204"/>
            <a:ext cx="7110999" cy="33936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600"/>
              <a:buFont typeface="Poppins Black" panose="00000800000000000000"/>
              <a:buNone/>
              <a:defRPr sz="36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marR="0" lvl="1" algn="ctr" rtl="0">
              <a:lnSpc>
                <a:spcPct val="115000"/>
              </a:lnSpc>
              <a:spcBef>
                <a:spcPts val="0"/>
              </a:spcBef>
              <a:spcAft>
                <a:spcPts val="0"/>
              </a:spcAft>
              <a:buClr>
                <a:schemeClr val="dk1"/>
              </a:buClr>
              <a:buSzPts val="3600"/>
              <a:buFont typeface="Poppins Black" panose="00000800000000000000"/>
              <a:buNone/>
              <a:defRPr sz="36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marR="0" lvl="2" algn="ctr" rtl="0">
              <a:lnSpc>
                <a:spcPct val="115000"/>
              </a:lnSpc>
              <a:spcBef>
                <a:spcPts val="0"/>
              </a:spcBef>
              <a:spcAft>
                <a:spcPts val="0"/>
              </a:spcAft>
              <a:buClr>
                <a:schemeClr val="dk1"/>
              </a:buClr>
              <a:buSzPts val="3600"/>
              <a:buFont typeface="Poppins Black" panose="00000800000000000000"/>
              <a:buNone/>
              <a:defRPr sz="36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marR="0" lvl="3" algn="ctr" rtl="0">
              <a:lnSpc>
                <a:spcPct val="115000"/>
              </a:lnSpc>
              <a:spcBef>
                <a:spcPts val="0"/>
              </a:spcBef>
              <a:spcAft>
                <a:spcPts val="0"/>
              </a:spcAft>
              <a:buClr>
                <a:schemeClr val="dk1"/>
              </a:buClr>
              <a:buSzPts val="3600"/>
              <a:buFont typeface="Poppins Black" panose="00000800000000000000"/>
              <a:buNone/>
              <a:defRPr sz="36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marR="0" lvl="4" algn="ctr" rtl="0">
              <a:lnSpc>
                <a:spcPct val="115000"/>
              </a:lnSpc>
              <a:spcBef>
                <a:spcPts val="0"/>
              </a:spcBef>
              <a:spcAft>
                <a:spcPts val="0"/>
              </a:spcAft>
              <a:buClr>
                <a:schemeClr val="dk1"/>
              </a:buClr>
              <a:buSzPts val="3600"/>
              <a:buFont typeface="Poppins Black" panose="00000800000000000000"/>
              <a:buNone/>
              <a:defRPr sz="36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marR="0" lvl="5" algn="ctr" rtl="0">
              <a:lnSpc>
                <a:spcPct val="115000"/>
              </a:lnSpc>
              <a:spcBef>
                <a:spcPts val="0"/>
              </a:spcBef>
              <a:spcAft>
                <a:spcPts val="0"/>
              </a:spcAft>
              <a:buClr>
                <a:schemeClr val="dk1"/>
              </a:buClr>
              <a:buSzPts val="3600"/>
              <a:buFont typeface="Poppins Black" panose="00000800000000000000"/>
              <a:buNone/>
              <a:defRPr sz="36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marR="0" lvl="6" algn="ctr" rtl="0">
              <a:lnSpc>
                <a:spcPct val="115000"/>
              </a:lnSpc>
              <a:spcBef>
                <a:spcPts val="0"/>
              </a:spcBef>
              <a:spcAft>
                <a:spcPts val="0"/>
              </a:spcAft>
              <a:buClr>
                <a:schemeClr val="dk1"/>
              </a:buClr>
              <a:buSzPts val="3600"/>
              <a:buFont typeface="Poppins Black" panose="00000800000000000000"/>
              <a:buNone/>
              <a:defRPr sz="36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marR="0" lvl="7" algn="ctr" rtl="0">
              <a:lnSpc>
                <a:spcPct val="115000"/>
              </a:lnSpc>
              <a:spcBef>
                <a:spcPts val="0"/>
              </a:spcBef>
              <a:spcAft>
                <a:spcPts val="0"/>
              </a:spcAft>
              <a:buClr>
                <a:schemeClr val="dk1"/>
              </a:buClr>
              <a:buSzPts val="3600"/>
              <a:buFont typeface="Poppins Black" panose="00000800000000000000"/>
              <a:buNone/>
              <a:defRPr sz="36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marR="0" lvl="8" algn="ctr" rtl="0">
              <a:lnSpc>
                <a:spcPct val="115000"/>
              </a:lnSpc>
              <a:spcBef>
                <a:spcPts val="0"/>
              </a:spcBef>
              <a:spcAft>
                <a:spcPts val="0"/>
              </a:spcAft>
              <a:buClr>
                <a:schemeClr val="dk1"/>
              </a:buClr>
              <a:buSzPts val="3600"/>
              <a:buFont typeface="Poppins Black" panose="00000800000000000000"/>
              <a:buNone/>
              <a:defRPr sz="36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r>
              <a:rPr lang="en-IN" sz="2400" b="1" dirty="0">
                <a:solidFill>
                  <a:schemeClr val="tx1"/>
                </a:solidFill>
                <a:latin typeface="Times New Roman" panose="02020603050405020304" pitchFamily="18" charset="0"/>
                <a:cs typeface="Times New Roman" panose="02020603050405020304" pitchFamily="18" charset="0"/>
              </a:rPr>
              <a:t>Alumni Network: An Academic Portal using Machine Learning</a:t>
            </a:r>
          </a:p>
          <a:p>
            <a:endParaRPr lang="en-IN" sz="2400" b="1" dirty="0">
              <a:solidFill>
                <a:schemeClr val="tx1"/>
              </a:solidFill>
              <a:latin typeface="Times New Roman" panose="02020603050405020304" pitchFamily="18" charset="0"/>
              <a:cs typeface="Times New Roman" panose="02020603050405020304" pitchFamily="18" charset="0"/>
            </a:endParaRPr>
          </a:p>
          <a:p>
            <a:pPr algn="l"/>
            <a:r>
              <a:rPr lang="en-IN" sz="1800" b="1" dirty="0">
                <a:solidFill>
                  <a:schemeClr val="tx1"/>
                </a:solidFill>
                <a:latin typeface="Times New Roman" panose="02020603050405020304" pitchFamily="18" charset="0"/>
                <a:cs typeface="Times New Roman" panose="02020603050405020304" pitchFamily="18" charset="0"/>
              </a:rPr>
              <a:t>CHANDANA GS- 20211CEI0141               </a:t>
            </a:r>
          </a:p>
          <a:p>
            <a:pPr algn="l"/>
            <a:r>
              <a:rPr lang="en-IN" sz="1800" b="1" dirty="0">
                <a:solidFill>
                  <a:schemeClr val="tx1"/>
                </a:solidFill>
                <a:latin typeface="Times New Roman" panose="02020603050405020304" pitchFamily="18" charset="0"/>
                <a:cs typeface="Times New Roman" panose="02020603050405020304" pitchFamily="18" charset="0"/>
              </a:rPr>
              <a:t>HRUTHIKA SN- 20211CEI0157</a:t>
            </a:r>
          </a:p>
          <a:p>
            <a:pPr algn="l"/>
            <a:r>
              <a:rPr lang="en-IN" sz="1800" b="1" dirty="0" err="1">
                <a:solidFill>
                  <a:schemeClr val="tx1"/>
                </a:solidFill>
                <a:latin typeface="Times New Roman" panose="02020603050405020304" pitchFamily="18" charset="0"/>
                <a:cs typeface="Times New Roman" panose="02020603050405020304" pitchFamily="18" charset="0"/>
              </a:rPr>
              <a:t>Sharfaa</a:t>
            </a:r>
            <a:r>
              <a:rPr lang="en-IN" sz="1800" b="1" dirty="0">
                <a:solidFill>
                  <a:schemeClr val="tx1"/>
                </a:solidFill>
                <a:latin typeface="Times New Roman" panose="02020603050405020304" pitchFamily="18" charset="0"/>
                <a:cs typeface="Times New Roman" panose="02020603050405020304" pitchFamily="18" charset="0"/>
              </a:rPr>
              <a:t> Nimat – 20211CEI0078</a:t>
            </a:r>
          </a:p>
          <a:p>
            <a:pPr algn="l"/>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97C8D7F-4012-8DD3-12B4-AAE0CA654DB5}"/>
              </a:ext>
            </a:extLst>
          </p:cNvPr>
          <p:cNvSpPr txBox="1"/>
          <p:nvPr/>
        </p:nvSpPr>
        <p:spPr>
          <a:xfrm>
            <a:off x="5088835" y="1849839"/>
            <a:ext cx="3180522" cy="95410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Under the supervision of ,</a:t>
            </a:r>
          </a:p>
          <a:p>
            <a:r>
              <a:rPr lang="en-US" b="1" dirty="0">
                <a:latin typeface="Times New Roman" panose="02020603050405020304" pitchFamily="18" charset="0"/>
                <a:cs typeface="Times New Roman" panose="02020603050405020304" pitchFamily="18" charset="0"/>
              </a:rPr>
              <a:t>Name : Dr Joe Arun Raja </a:t>
            </a:r>
          </a:p>
          <a:p>
            <a:r>
              <a:rPr lang="en-US" b="1" dirty="0">
                <a:latin typeface="Times New Roman" panose="02020603050405020304" pitchFamily="18" charset="0"/>
                <a:cs typeface="Times New Roman" panose="02020603050405020304" pitchFamily="18" charset="0"/>
              </a:rPr>
              <a:t>School of Computer Engineering</a:t>
            </a:r>
          </a:p>
          <a:p>
            <a:r>
              <a:rPr lang="en-US" b="1" dirty="0">
                <a:latin typeface="Times New Roman" panose="02020603050405020304" pitchFamily="18" charset="0"/>
                <a:cs typeface="Times New Roman" panose="02020603050405020304" pitchFamily="18" charset="0"/>
              </a:rPr>
              <a:t>Presidency University</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B5B0920-4F5B-0839-E762-05A9846D46CA}"/>
              </a:ext>
            </a:extLst>
          </p:cNvPr>
          <p:cNvSpPr txBox="1"/>
          <p:nvPr/>
        </p:nvSpPr>
        <p:spPr>
          <a:xfrm>
            <a:off x="1097420" y="2969575"/>
            <a:ext cx="6297433" cy="73866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Name of the program : CEI(AI &amp; ML)</a:t>
            </a:r>
          </a:p>
          <a:p>
            <a:r>
              <a:rPr lang="en-US" dirty="0">
                <a:latin typeface="Times New Roman" panose="02020603050405020304" pitchFamily="18" charset="0"/>
                <a:cs typeface="Times New Roman" panose="02020603050405020304" pitchFamily="18" charset="0"/>
              </a:rPr>
              <a:t>Name of the HOD:  Dr Gopal Shyam</a:t>
            </a:r>
          </a:p>
          <a:p>
            <a:r>
              <a:rPr lang="en-US" dirty="0">
                <a:latin typeface="Times New Roman" panose="02020603050405020304" pitchFamily="18" charset="0"/>
                <a:cs typeface="Times New Roman" panose="02020603050405020304" pitchFamily="18" charset="0"/>
              </a:rPr>
              <a:t>Program Project coordinator</a:t>
            </a:r>
            <a:r>
              <a:rPr lang="en-US" dirty="0"/>
              <a:t>:  Sudha Mam</a:t>
            </a:r>
            <a:endParaRPr lang="en-IN" dirty="0"/>
          </a:p>
        </p:txBody>
      </p:sp>
    </p:spTree>
    <p:extLst>
      <p:ext uri="{BB962C8B-B14F-4D97-AF65-F5344CB8AC3E}">
        <p14:creationId xmlns:p14="http://schemas.microsoft.com/office/powerpoint/2010/main" val="247021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3" name="Google Shape;893;p34"/>
          <p:cNvSpPr txBox="1">
            <a:spLocks noGrp="1"/>
          </p:cNvSpPr>
          <p:nvPr>
            <p:ph type="title"/>
          </p:nvPr>
        </p:nvSpPr>
        <p:spPr>
          <a:xfrm>
            <a:off x="2315091" y="150401"/>
            <a:ext cx="4648968" cy="70800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sz="2400" b="1" dirty="0">
                <a:latin typeface="Times New Roman" panose="02020603050405020304" pitchFamily="18" charset="0"/>
                <a:cs typeface="Times New Roman" panose="02020603050405020304" pitchFamily="18" charset="0"/>
              </a:rPr>
              <a:t>Proposed System</a:t>
            </a:r>
            <a:endParaRPr sz="2400" b="1" dirty="0">
              <a:latin typeface="Times New Roman" panose="02020603050405020304" pitchFamily="18" charset="0"/>
              <a:cs typeface="Times New Roman" panose="02020603050405020304" pitchFamily="18" charset="0"/>
            </a:endParaRPr>
          </a:p>
        </p:txBody>
      </p:sp>
      <p:sp>
        <p:nvSpPr>
          <p:cNvPr id="1147" name="Google Shape;1147;p34"/>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4"/>
          <p:cNvSpPr/>
          <p:nvPr/>
        </p:nvSpPr>
        <p:spPr>
          <a:xfrm flipH="1">
            <a:off x="356250" y="3389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649221" y="681494"/>
            <a:ext cx="7777024" cy="3970318"/>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The proposed system, Alumni Network: An Academic Portal using Machine Learning, is a dedicated web platform that centralizes alumni registration, event management, and communication. The platform features an LSTM-based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for automated assistance, a </a:t>
            </a:r>
            <a:r>
              <a:rPr lang="en-US" sz="1200" dirty="0" err="1">
                <a:latin typeface="Times New Roman" panose="02020603050405020304" pitchFamily="18" charset="0"/>
                <a:cs typeface="Times New Roman" panose="02020603050405020304" pitchFamily="18" charset="0"/>
              </a:rPr>
              <a:t>chatbox</a:t>
            </a:r>
            <a:r>
              <a:rPr lang="en-US" sz="1200" dirty="0">
                <a:latin typeface="Times New Roman" panose="02020603050405020304" pitchFamily="18" charset="0"/>
                <a:cs typeface="Times New Roman" panose="02020603050405020304" pitchFamily="18" charset="0"/>
              </a:rPr>
              <a:t> for alumni interaction, and an admin panel for managing alumni requests and academy updates.</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b="1" dirty="0">
                <a:latin typeface="Times New Roman" panose="02020603050405020304" pitchFamily="18" charset="0"/>
                <a:cs typeface="Times New Roman" panose="02020603050405020304" pitchFamily="18" charset="0"/>
              </a:rPr>
              <a:t>Advantages of Proposed System</a:t>
            </a:r>
          </a:p>
          <a:p>
            <a:pPr marL="285750" indent="-285750" algn="just">
              <a:lnSpc>
                <a:spcPct val="150000"/>
              </a:lnSpc>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Centralized Platform: Alumni, admins, and users can access all necessary information—alumni data, event bookings, academy news, galleries—through a single, organized platform.</a:t>
            </a:r>
          </a:p>
          <a:p>
            <a:pPr marL="285750" indent="-285750" algn="just">
              <a:lnSpc>
                <a:spcPct val="150000"/>
              </a:lnSpc>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Enhanced Alumni Engagement: The </a:t>
            </a:r>
            <a:r>
              <a:rPr lang="en-US" sz="1200" dirty="0" err="1">
                <a:latin typeface="Times New Roman" panose="02020603050405020304" pitchFamily="18" charset="0"/>
                <a:cs typeface="Times New Roman" panose="02020603050405020304" pitchFamily="18" charset="0"/>
              </a:rPr>
              <a:t>chatbox</a:t>
            </a:r>
            <a:r>
              <a:rPr lang="en-US" sz="1200" dirty="0">
                <a:latin typeface="Times New Roman" panose="02020603050405020304" pitchFamily="18" charset="0"/>
                <a:cs typeface="Times New Roman" panose="02020603050405020304" pitchFamily="18" charset="0"/>
              </a:rPr>
              <a:t> allows alumni to communicate and network with each other, fostering a sense of community and long-term engagement.</a:t>
            </a:r>
          </a:p>
          <a:p>
            <a:pPr marL="285750" indent="-285750" algn="just">
              <a:lnSpc>
                <a:spcPct val="150000"/>
              </a:lnSpc>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Streamlined Admin Management: Administrators can easily manage alumni registrations, event bookings, and content updates, reducing the need for manual oversight.</a:t>
            </a:r>
          </a:p>
          <a:p>
            <a:pPr marL="285750" indent="-285750" algn="just">
              <a:lnSpc>
                <a:spcPct val="150000"/>
              </a:lnSpc>
              <a:buFont typeface="Wingdings" panose="05000000000000000000" pitchFamily="2" charset="2"/>
              <a:buChar char="v"/>
            </a:pPr>
            <a:r>
              <a:rPr lang="en-US" sz="1200" dirty="0">
                <a:latin typeface="Times New Roman" panose="02020603050405020304" pitchFamily="18" charset="0"/>
                <a:cs typeface="Times New Roman" panose="02020603050405020304" pitchFamily="18" charset="0"/>
              </a:rPr>
              <a:t>Email Notification System: Alumni are notified about event registration or booking statuses via automated email notifications, improving communication efficiency.</a:t>
            </a:r>
          </a:p>
        </p:txBody>
      </p:sp>
    </p:spTree>
    <p:extLst>
      <p:ext uri="{BB962C8B-B14F-4D97-AF65-F5344CB8AC3E}">
        <p14:creationId xmlns:p14="http://schemas.microsoft.com/office/powerpoint/2010/main" val="3683004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1148" name="Google Shape;1148;p34"/>
          <p:cNvSpPr/>
          <p:nvPr/>
        </p:nvSpPr>
        <p:spPr>
          <a:xfrm flipH="1">
            <a:off x="356250" y="3389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txBox="1">
            <a:spLocks noGrp="1"/>
          </p:cNvSpPr>
          <p:nvPr>
            <p:ph type="title"/>
          </p:nvPr>
        </p:nvSpPr>
        <p:spPr>
          <a:xfrm>
            <a:off x="-846047" y="327492"/>
            <a:ext cx="4648968" cy="70800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sz="2400" b="1" dirty="0">
                <a:latin typeface="Times New Roman" panose="02020603050405020304" pitchFamily="18" charset="0"/>
                <a:cs typeface="Times New Roman" panose="02020603050405020304" pitchFamily="18" charset="0"/>
              </a:rPr>
              <a:t>Project Flow</a:t>
            </a:r>
            <a:endParaRPr sz="2400" b="1" dirty="0">
              <a:latin typeface="Times New Roman" panose="02020603050405020304" pitchFamily="18" charset="0"/>
              <a:cs typeface="Times New Roman" panose="02020603050405020304" pitchFamily="18" charset="0"/>
            </a:endParaRPr>
          </a:p>
        </p:txBody>
      </p:sp>
      <p:sp>
        <p:nvSpPr>
          <p:cNvPr id="1147" name="Google Shape;1147;p34"/>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p:cNvPicPr/>
          <p:nvPr/>
        </p:nvPicPr>
        <p:blipFill>
          <a:blip r:embed="rId3"/>
          <a:stretch>
            <a:fillRect/>
          </a:stretch>
        </p:blipFill>
        <p:spPr>
          <a:xfrm>
            <a:off x="2405431" y="338989"/>
            <a:ext cx="5873331" cy="4470112"/>
          </a:xfrm>
          <a:prstGeom prst="rect">
            <a:avLst/>
          </a:prstGeom>
        </p:spPr>
      </p:pic>
    </p:spTree>
    <p:extLst>
      <p:ext uri="{BB962C8B-B14F-4D97-AF65-F5344CB8AC3E}">
        <p14:creationId xmlns:p14="http://schemas.microsoft.com/office/powerpoint/2010/main" val="44184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32"/>
          <p:cNvSpPr txBox="1">
            <a:spLocks noGrp="1"/>
          </p:cNvSpPr>
          <p:nvPr>
            <p:ph type="title"/>
          </p:nvPr>
        </p:nvSpPr>
        <p:spPr>
          <a:prstGeom prst="rect">
            <a:avLst/>
          </a:prstGeom>
          <a:ln>
            <a:noFill/>
          </a:ln>
        </p:spPr>
        <p:txBody>
          <a:bodyPr spcFirstLastPara="1" wrap="square" lIns="91425" tIns="91425" rIns="91425" bIns="91425" anchor="t" anchorCtr="0">
            <a:noAutofit/>
          </a:bodyPr>
          <a:lstStyle/>
          <a:p>
            <a:pPr>
              <a:lnSpc>
                <a:spcPct val="150000"/>
              </a:lnSpc>
            </a:pPr>
            <a:r>
              <a:rPr lang="en-US" sz="2400" b="1" dirty="0">
                <a:latin typeface="Times New Roman" panose="02020603050405020304" pitchFamily="18" charset="0"/>
                <a:cs typeface="Times New Roman" panose="02020603050405020304" pitchFamily="18" charset="0"/>
              </a:rPr>
              <a:t>Resource Requirements</a:t>
            </a:r>
          </a:p>
        </p:txBody>
      </p:sp>
      <p:sp>
        <p:nvSpPr>
          <p:cNvPr id="866" name="Google Shape;866;p32"/>
          <p:cNvSpPr/>
          <p:nvPr/>
        </p:nvSpPr>
        <p:spPr>
          <a:xfrm>
            <a:off x="3546888" y="1470450"/>
            <a:ext cx="764400" cy="764400"/>
          </a:xfrm>
          <a:prstGeom prst="ellipse">
            <a:avLst/>
          </a:prstGeom>
          <a:solidFill>
            <a:schemeClr val="accent5">
              <a:lumMod val="20000"/>
              <a:lumOff val="80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dirty="0">
                <a:latin typeface="Poppins Black" panose="00000800000000000000"/>
                <a:ea typeface="Poppins Black" panose="00000800000000000000"/>
                <a:cs typeface="Poppins Black" panose="00000800000000000000"/>
                <a:sym typeface="Poppins Black" panose="00000800000000000000"/>
              </a:rPr>
              <a:t>01</a:t>
            </a:r>
            <a:endParaRPr sz="2000" dirty="0">
              <a:latin typeface="Poppins Black" panose="00000800000000000000"/>
              <a:ea typeface="Poppins Black" panose="00000800000000000000"/>
              <a:cs typeface="Poppins Black" panose="00000800000000000000"/>
              <a:sym typeface="Poppins Black" panose="00000800000000000000"/>
            </a:endParaRPr>
          </a:p>
        </p:txBody>
      </p:sp>
      <p:sp>
        <p:nvSpPr>
          <p:cNvPr id="867" name="Google Shape;867;p32"/>
          <p:cNvSpPr txBox="1"/>
          <p:nvPr/>
        </p:nvSpPr>
        <p:spPr>
          <a:xfrm>
            <a:off x="4463688" y="1452975"/>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sz="1800" dirty="0">
                <a:solidFill>
                  <a:schemeClr val="dk1"/>
                </a:solidFill>
                <a:latin typeface="Poppins Black" panose="00000800000000000000"/>
                <a:ea typeface="Poppins Black" panose="00000800000000000000"/>
                <a:cs typeface="Poppins Black" panose="00000800000000000000"/>
                <a:sym typeface="Poppins Black" panose="00000800000000000000"/>
              </a:rPr>
              <a:t>Hardware</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868" name="Google Shape;868;p32"/>
          <p:cNvSpPr txBox="1"/>
          <p:nvPr/>
        </p:nvSpPr>
        <p:spPr>
          <a:xfrm>
            <a:off x="4463688" y="1821075"/>
            <a:ext cx="3423600" cy="384900"/>
          </a:xfrm>
          <a:prstGeom prst="rect">
            <a:avLst/>
          </a:prstGeom>
          <a:noFill/>
          <a:ln>
            <a:noFill/>
          </a:ln>
        </p:spPr>
        <p:txBody>
          <a:bodyPr spcFirstLastPara="1" wrap="square" lIns="91425" tIns="91425" rIns="91425" bIns="91425" anchor="t" anchorCtr="0">
            <a:noAutofit/>
          </a:bodyPr>
          <a:lstStyle/>
          <a:p>
            <a:pPr lvl="0"/>
            <a:r>
              <a:rPr lang="en-GB" sz="800" b="1"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(Processor: </a:t>
            </a:r>
            <a:r>
              <a:rPr lang="en-US" sz="800" dirty="0">
                <a:latin typeface="Times New Roman" panose="02020603050405020304" pitchFamily="18" charset="0"/>
                <a:cs typeface="Times New Roman" panose="02020603050405020304" pitchFamily="18" charset="0"/>
              </a:rPr>
              <a:t>I5/Intel Processor, </a:t>
            </a:r>
            <a:r>
              <a:rPr lang="en-IN" sz="800" b="1" dirty="0">
                <a:latin typeface="Times New Roman" panose="02020603050405020304" pitchFamily="18" charset="0"/>
                <a:cs typeface="Times New Roman" panose="02020603050405020304" pitchFamily="18" charset="0"/>
              </a:rPr>
              <a:t>RAM:</a:t>
            </a:r>
            <a:r>
              <a:rPr lang="en-IN" sz="800" dirty="0">
                <a:latin typeface="Times New Roman" panose="02020603050405020304" pitchFamily="18" charset="0"/>
                <a:cs typeface="Times New Roman" panose="02020603050405020304" pitchFamily="18" charset="0"/>
              </a:rPr>
              <a:t> 8GB (min), </a:t>
            </a:r>
            <a:r>
              <a:rPr lang="en-IN" sz="800" b="1" dirty="0">
                <a:latin typeface="Times New Roman" panose="02020603050405020304" pitchFamily="18" charset="0"/>
                <a:cs typeface="Times New Roman" panose="02020603050405020304" pitchFamily="18" charset="0"/>
              </a:rPr>
              <a:t>Hard Disk: </a:t>
            </a:r>
            <a:r>
              <a:rPr lang="en-IN" sz="800" dirty="0">
                <a:latin typeface="Times New Roman" panose="02020603050405020304" pitchFamily="18" charset="0"/>
                <a:cs typeface="Times New Roman" panose="02020603050405020304" pitchFamily="18" charset="0"/>
              </a:rPr>
              <a:t>128 GB</a:t>
            </a:r>
            <a:r>
              <a:rPr lang="en-IN" sz="800" b="1" dirty="0">
                <a:latin typeface="Times New Roman" panose="02020603050405020304" pitchFamily="18" charset="0"/>
                <a:cs typeface="Times New Roman" panose="02020603050405020304" pitchFamily="18" charset="0"/>
              </a:rPr>
              <a:t>, Key Board:</a:t>
            </a:r>
            <a:r>
              <a:rPr lang="en-IN" sz="800" dirty="0">
                <a:latin typeface="Times New Roman" panose="02020603050405020304" pitchFamily="18" charset="0"/>
                <a:cs typeface="Times New Roman" panose="02020603050405020304" pitchFamily="18" charset="0"/>
              </a:rPr>
              <a:t> Standard Windows Keyboard, </a:t>
            </a:r>
            <a:r>
              <a:rPr lang="en-IN" sz="800" b="1" dirty="0">
                <a:latin typeface="Times New Roman" panose="02020603050405020304" pitchFamily="18" charset="0"/>
                <a:cs typeface="Times New Roman" panose="02020603050405020304" pitchFamily="18" charset="0"/>
              </a:rPr>
              <a:t>Mouse:</a:t>
            </a:r>
            <a:r>
              <a:rPr lang="en-IN" sz="800" dirty="0">
                <a:latin typeface="Times New Roman" panose="02020603050405020304" pitchFamily="18" charset="0"/>
                <a:cs typeface="Times New Roman" panose="02020603050405020304" pitchFamily="18" charset="0"/>
              </a:rPr>
              <a:t> Two or Three Button Mouse)</a:t>
            </a:r>
          </a:p>
          <a:p>
            <a:pPr marL="0" lvl="0" indent="0" algn="l" rtl="0">
              <a:lnSpc>
                <a:spcPct val="115000"/>
              </a:lnSpc>
              <a:spcBef>
                <a:spcPts val="0"/>
              </a:spcBef>
              <a:spcAft>
                <a:spcPts val="0"/>
              </a:spcAft>
              <a:buNone/>
            </a:pPr>
            <a:endParaRPr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869" name="Google Shape;869;p32"/>
          <p:cNvSpPr txBox="1"/>
          <p:nvPr/>
        </p:nvSpPr>
        <p:spPr>
          <a:xfrm>
            <a:off x="1133061" y="2369225"/>
            <a:ext cx="1570852" cy="883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000" dirty="0">
                <a:solidFill>
                  <a:schemeClr val="dk1"/>
                </a:solidFill>
                <a:latin typeface="Poppins Black" panose="00000800000000000000"/>
                <a:ea typeface="Poppins Black" panose="00000800000000000000"/>
                <a:cs typeface="Poppins Black" panose="00000800000000000000"/>
                <a:sym typeface="Poppins Black" panose="00000800000000000000"/>
              </a:rPr>
              <a:t>Resources</a:t>
            </a:r>
            <a:endParaRPr sz="20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870" name="Google Shape;870;p32"/>
          <p:cNvSpPr/>
          <p:nvPr/>
        </p:nvSpPr>
        <p:spPr>
          <a:xfrm>
            <a:off x="3546888" y="2428925"/>
            <a:ext cx="764400" cy="764400"/>
          </a:xfrm>
          <a:prstGeom prst="ellipse">
            <a:avLst/>
          </a:prstGeom>
          <a:solidFill>
            <a:schemeClr val="accent5">
              <a:lumMod val="20000"/>
              <a:lumOff val="80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dirty="0">
                <a:latin typeface="Poppins Black" panose="00000800000000000000"/>
                <a:ea typeface="Poppins Black" panose="00000800000000000000"/>
                <a:cs typeface="Poppins Black" panose="00000800000000000000"/>
                <a:sym typeface="Poppins Black" panose="00000800000000000000"/>
              </a:rPr>
              <a:t>02</a:t>
            </a:r>
            <a:endParaRPr sz="2000" dirty="0">
              <a:latin typeface="Poppins Black" panose="00000800000000000000"/>
              <a:ea typeface="Poppins Black" panose="00000800000000000000"/>
              <a:cs typeface="Poppins Black" panose="00000800000000000000"/>
              <a:sym typeface="Poppins Black" panose="00000800000000000000"/>
            </a:endParaRPr>
          </a:p>
        </p:txBody>
      </p:sp>
      <p:sp>
        <p:nvSpPr>
          <p:cNvPr id="871" name="Google Shape;871;p32"/>
          <p:cNvSpPr txBox="1"/>
          <p:nvPr/>
        </p:nvSpPr>
        <p:spPr>
          <a:xfrm>
            <a:off x="4463688" y="2411450"/>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sz="1800" dirty="0">
                <a:solidFill>
                  <a:schemeClr val="dk1"/>
                </a:solidFill>
                <a:latin typeface="Poppins Black" panose="00000800000000000000"/>
                <a:ea typeface="Poppins Black" panose="00000800000000000000"/>
                <a:cs typeface="Poppins Black" panose="00000800000000000000"/>
                <a:sym typeface="Poppins Black" panose="00000800000000000000"/>
              </a:rPr>
              <a:t>Software</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872" name="Google Shape;872;p32"/>
          <p:cNvSpPr txBox="1"/>
          <p:nvPr/>
        </p:nvSpPr>
        <p:spPr>
          <a:xfrm>
            <a:off x="4463688" y="2779550"/>
            <a:ext cx="3423600" cy="384900"/>
          </a:xfrm>
          <a:prstGeom prst="rect">
            <a:avLst/>
          </a:prstGeom>
          <a:noFill/>
          <a:ln>
            <a:noFill/>
          </a:ln>
        </p:spPr>
        <p:txBody>
          <a:bodyPr spcFirstLastPara="1" wrap="square" lIns="91425" tIns="91425" rIns="91425" bIns="91425" anchor="t" anchorCtr="0">
            <a:noAutofit/>
          </a:bodyPr>
          <a:lstStyle/>
          <a:p>
            <a:pPr lvl="0"/>
            <a:r>
              <a:rPr lang="en-US" sz="800" dirty="0">
                <a:latin typeface="Times New Roman" panose="02020603050405020304" pitchFamily="18" charset="0"/>
                <a:cs typeface="Times New Roman" panose="02020603050405020304" pitchFamily="18" charset="0"/>
              </a:rPr>
              <a:t>(</a:t>
            </a:r>
            <a:r>
              <a:rPr lang="en-US" sz="800" b="1" dirty="0">
                <a:latin typeface="Times New Roman" panose="02020603050405020304" pitchFamily="18" charset="0"/>
                <a:cs typeface="Times New Roman" panose="02020603050405020304" pitchFamily="18" charset="0"/>
              </a:rPr>
              <a:t>Operating System: </a:t>
            </a:r>
            <a:r>
              <a:rPr lang="en-US" sz="800" dirty="0">
                <a:latin typeface="Times New Roman" panose="02020603050405020304" pitchFamily="18" charset="0"/>
                <a:cs typeface="Times New Roman" panose="02020603050405020304" pitchFamily="18" charset="0"/>
              </a:rPr>
              <a:t>Windows 10, </a:t>
            </a:r>
            <a:r>
              <a:rPr lang="en-US" sz="800" b="1" dirty="0">
                <a:latin typeface="Times New Roman" panose="02020603050405020304" pitchFamily="18" charset="0"/>
                <a:cs typeface="Times New Roman" panose="02020603050405020304" pitchFamily="18" charset="0"/>
              </a:rPr>
              <a:t>Programming Language: </a:t>
            </a:r>
            <a:r>
              <a:rPr lang="en-US" sz="800" dirty="0">
                <a:latin typeface="Times New Roman" panose="02020603050405020304" pitchFamily="18" charset="0"/>
                <a:cs typeface="Times New Roman" panose="02020603050405020304" pitchFamily="18" charset="0"/>
              </a:rPr>
              <a:t>Python 3.10.8, </a:t>
            </a:r>
            <a:r>
              <a:rPr lang="en-US" sz="800" b="1" dirty="0">
                <a:latin typeface="Times New Roman" panose="02020603050405020304" pitchFamily="18" charset="0"/>
                <a:cs typeface="Times New Roman" panose="02020603050405020304" pitchFamily="18" charset="0"/>
              </a:rPr>
              <a:t>IDE: </a:t>
            </a:r>
            <a:r>
              <a:rPr lang="en-US" sz="800" dirty="0">
                <a:latin typeface="Times New Roman" panose="02020603050405020304" pitchFamily="18" charset="0"/>
                <a:cs typeface="Times New Roman" panose="02020603050405020304" pitchFamily="18" charset="0"/>
              </a:rPr>
              <a:t>VS Code)</a:t>
            </a:r>
            <a:endParaRPr lang="en-IN" sz="800" dirty="0">
              <a:latin typeface="Times New Roman" panose="02020603050405020304" pitchFamily="18" charset="0"/>
              <a:cs typeface="Times New Roman" panose="02020603050405020304" pitchFamily="18" charset="0"/>
            </a:endParaRPr>
          </a:p>
        </p:txBody>
      </p:sp>
      <p:sp>
        <p:nvSpPr>
          <p:cNvPr id="873" name="Google Shape;873;p32"/>
          <p:cNvSpPr/>
          <p:nvPr/>
        </p:nvSpPr>
        <p:spPr>
          <a:xfrm>
            <a:off x="3546888" y="3387400"/>
            <a:ext cx="764400" cy="764400"/>
          </a:xfrm>
          <a:prstGeom prst="ellipse">
            <a:avLst/>
          </a:prstGeom>
          <a:solidFill>
            <a:schemeClr val="accent5">
              <a:lumMod val="20000"/>
              <a:lumOff val="80000"/>
            </a:schemeClr>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dirty="0">
                <a:latin typeface="Poppins Black" panose="00000800000000000000"/>
                <a:ea typeface="Poppins Black" panose="00000800000000000000"/>
                <a:cs typeface="Poppins Black" panose="00000800000000000000"/>
                <a:sym typeface="Poppins Black" panose="00000800000000000000"/>
              </a:rPr>
              <a:t>03</a:t>
            </a:r>
            <a:endParaRPr sz="2000" dirty="0">
              <a:latin typeface="Poppins Black" panose="00000800000000000000"/>
              <a:ea typeface="Poppins Black" panose="00000800000000000000"/>
              <a:cs typeface="Poppins Black" panose="00000800000000000000"/>
              <a:sym typeface="Poppins Black" panose="00000800000000000000"/>
            </a:endParaRPr>
          </a:p>
        </p:txBody>
      </p:sp>
      <p:sp>
        <p:nvSpPr>
          <p:cNvPr id="874" name="Google Shape;874;p32"/>
          <p:cNvSpPr txBox="1"/>
          <p:nvPr/>
        </p:nvSpPr>
        <p:spPr>
          <a:xfrm>
            <a:off x="4463688" y="3369925"/>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800" dirty="0">
                <a:solidFill>
                  <a:schemeClr val="dk1"/>
                </a:solidFill>
                <a:latin typeface="Poppins Black" panose="00000800000000000000"/>
                <a:ea typeface="Poppins Black" panose="00000800000000000000"/>
                <a:cs typeface="Poppins Black" panose="00000800000000000000"/>
                <a:sym typeface="Poppins Black" panose="00000800000000000000"/>
              </a:rPr>
              <a:t>Packages/Libraries</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875" name="Google Shape;875;p32"/>
          <p:cNvSpPr txBox="1"/>
          <p:nvPr/>
        </p:nvSpPr>
        <p:spPr>
          <a:xfrm>
            <a:off x="4463688" y="3750634"/>
            <a:ext cx="37665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(Pandas, </a:t>
            </a:r>
            <a:r>
              <a:rPr lang="en-US" sz="800" dirty="0" err="1">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Seaborn</a:t>
            </a:r>
            <a:r>
              <a:rPr lang="en-US"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flask, </a:t>
            </a:r>
            <a:r>
              <a:rPr lang="en-US" sz="800" dirty="0" err="1">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mysql</a:t>
            </a:r>
            <a:r>
              <a:rPr lang="en-US"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-connector</a:t>
            </a:r>
            <a:endParaRPr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876" name="Google Shape;876;p32"/>
          <p:cNvSpPr/>
          <p:nvPr/>
        </p:nvSpPr>
        <p:spPr>
          <a:xfrm>
            <a:off x="715093" y="3981068"/>
            <a:ext cx="267655" cy="26199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8" name="Google Shape;878;p32"/>
          <p:cNvCxnSpPr>
            <a:stCxn id="869" idx="3"/>
            <a:endCxn id="866" idx="2"/>
          </p:cNvCxnSpPr>
          <p:nvPr/>
        </p:nvCxnSpPr>
        <p:spPr>
          <a:xfrm flipV="1">
            <a:off x="2703913" y="1852650"/>
            <a:ext cx="842975" cy="958475"/>
          </a:xfrm>
          <a:prstGeom prst="curvedConnector3">
            <a:avLst>
              <a:gd name="adj1" fmla="val 50000"/>
            </a:avLst>
          </a:prstGeom>
          <a:noFill/>
          <a:ln w="19050" cap="flat" cmpd="sng">
            <a:solidFill>
              <a:schemeClr val="accent4"/>
            </a:solidFill>
            <a:prstDash val="dot"/>
            <a:round/>
            <a:headEnd type="none" w="med" len="med"/>
            <a:tailEnd type="none" w="med" len="med"/>
          </a:ln>
        </p:spPr>
      </p:cxnSp>
      <p:cxnSp>
        <p:nvCxnSpPr>
          <p:cNvPr id="879" name="Google Shape;879;p32"/>
          <p:cNvCxnSpPr>
            <a:stCxn id="869" idx="3"/>
            <a:endCxn id="870" idx="2"/>
          </p:cNvCxnSpPr>
          <p:nvPr/>
        </p:nvCxnSpPr>
        <p:spPr>
          <a:xfrm>
            <a:off x="2703913" y="2811125"/>
            <a:ext cx="842975" cy="12700"/>
          </a:xfrm>
          <a:prstGeom prst="curvedConnector3">
            <a:avLst>
              <a:gd name="adj1" fmla="val 50000"/>
            </a:avLst>
          </a:prstGeom>
          <a:noFill/>
          <a:ln w="19050" cap="flat" cmpd="sng">
            <a:solidFill>
              <a:schemeClr val="accent4"/>
            </a:solidFill>
            <a:prstDash val="dot"/>
            <a:round/>
            <a:headEnd type="none" w="med" len="med"/>
            <a:tailEnd type="none" w="med" len="med"/>
          </a:ln>
        </p:spPr>
      </p:cxnSp>
      <p:cxnSp>
        <p:nvCxnSpPr>
          <p:cNvPr id="880" name="Google Shape;880;p32"/>
          <p:cNvCxnSpPr>
            <a:stCxn id="869" idx="3"/>
            <a:endCxn id="873" idx="2"/>
          </p:cNvCxnSpPr>
          <p:nvPr/>
        </p:nvCxnSpPr>
        <p:spPr>
          <a:xfrm>
            <a:off x="2703913" y="2811125"/>
            <a:ext cx="842975" cy="958475"/>
          </a:xfrm>
          <a:prstGeom prst="curvedConnector3">
            <a:avLst>
              <a:gd name="adj1" fmla="val 50000"/>
            </a:avLst>
          </a:prstGeom>
          <a:noFill/>
          <a:ln w="19050" cap="flat" cmpd="sng">
            <a:solidFill>
              <a:schemeClr val="accent4"/>
            </a:solidFill>
            <a:prstDash val="dot"/>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1167153" y="0"/>
            <a:ext cx="6683765" cy="960668"/>
          </a:xfrm>
        </p:spPr>
        <p:txBody>
          <a:bodyPr>
            <a:normAutofit/>
          </a:bodyPr>
          <a:lstStyle/>
          <a:p>
            <a:r>
              <a:rPr lang="en-US" sz="2800" dirty="0">
                <a:latin typeface="Times New Roman" panose="02020603050405020304" pitchFamily="18" charset="0"/>
                <a:cs typeface="Times New Roman" panose="02020603050405020304" pitchFamily="18" charset="0"/>
              </a:rPr>
              <a:t>LITERATURE REVIEW</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3687137630"/>
              </p:ext>
            </p:extLst>
          </p:nvPr>
        </p:nvGraphicFramePr>
        <p:xfrm>
          <a:off x="379538" y="591348"/>
          <a:ext cx="8485061" cy="3325114"/>
        </p:xfrm>
        <a:graphic>
          <a:graphicData uri="http://schemas.openxmlformats.org/drawingml/2006/table">
            <a:tbl>
              <a:tblPr firstRow="1" bandRow="1">
                <a:tableStyleId>{5C22544A-7EE6-4342-B048-85BDC9FD1C3A}</a:tableStyleId>
              </a:tblPr>
              <a:tblGrid>
                <a:gridCol w="510358">
                  <a:extLst>
                    <a:ext uri="{9D8B030D-6E8A-4147-A177-3AD203B41FA5}">
                      <a16:colId xmlns:a16="http://schemas.microsoft.com/office/drawing/2014/main" val="1392335559"/>
                    </a:ext>
                  </a:extLst>
                </a:gridCol>
                <a:gridCol w="704572">
                  <a:extLst>
                    <a:ext uri="{9D8B030D-6E8A-4147-A177-3AD203B41FA5}">
                      <a16:colId xmlns:a16="http://schemas.microsoft.com/office/drawing/2014/main" val="1780400209"/>
                    </a:ext>
                  </a:extLst>
                </a:gridCol>
                <a:gridCol w="1272144">
                  <a:extLst>
                    <a:ext uri="{9D8B030D-6E8A-4147-A177-3AD203B41FA5}">
                      <a16:colId xmlns:a16="http://schemas.microsoft.com/office/drawing/2014/main" val="4250426857"/>
                    </a:ext>
                  </a:extLst>
                </a:gridCol>
                <a:gridCol w="2329002">
                  <a:extLst>
                    <a:ext uri="{9D8B030D-6E8A-4147-A177-3AD203B41FA5}">
                      <a16:colId xmlns:a16="http://schemas.microsoft.com/office/drawing/2014/main" val="4014273866"/>
                    </a:ext>
                  </a:extLst>
                </a:gridCol>
                <a:gridCol w="3668985">
                  <a:extLst>
                    <a:ext uri="{9D8B030D-6E8A-4147-A177-3AD203B41FA5}">
                      <a16:colId xmlns:a16="http://schemas.microsoft.com/office/drawing/2014/main" val="383919413"/>
                    </a:ext>
                  </a:extLst>
                </a:gridCol>
              </a:tblGrid>
              <a:tr h="226647">
                <a:tc>
                  <a:txBody>
                    <a:bodyPr/>
                    <a:lstStyle/>
                    <a:p>
                      <a:r>
                        <a:rPr lang="en-US" sz="1100" dirty="0">
                          <a:solidFill>
                            <a:schemeClr val="accent6"/>
                          </a:solidFill>
                          <a:latin typeface="Times New Roman" panose="02020603050405020304" pitchFamily="18" charset="0"/>
                          <a:cs typeface="Times New Roman" panose="02020603050405020304" pitchFamily="18" charset="0"/>
                        </a:rPr>
                        <a:t>S.NO</a:t>
                      </a:r>
                    </a:p>
                  </a:txBody>
                  <a:tcPr marL="68580" marR="68580" marT="34290" marB="34290"/>
                </a:tc>
                <a:tc>
                  <a:txBody>
                    <a:bodyPr/>
                    <a:lstStyle/>
                    <a:p>
                      <a:r>
                        <a:rPr lang="en-US" sz="1100" dirty="0">
                          <a:solidFill>
                            <a:schemeClr val="accent6"/>
                          </a:solidFill>
                          <a:latin typeface="Times New Roman" panose="02020603050405020304" pitchFamily="18" charset="0"/>
                          <a:cs typeface="Times New Roman" panose="02020603050405020304" pitchFamily="18" charset="0"/>
                        </a:rPr>
                        <a:t>YEAR</a:t>
                      </a:r>
                    </a:p>
                  </a:txBody>
                  <a:tcPr marL="68580" marR="68580" marT="34290" marB="34290"/>
                </a:tc>
                <a:tc>
                  <a:txBody>
                    <a:bodyPr/>
                    <a:lstStyle/>
                    <a:p>
                      <a:r>
                        <a:rPr lang="en-US" sz="1100" dirty="0">
                          <a:solidFill>
                            <a:schemeClr val="accent6"/>
                          </a:solidFill>
                          <a:latin typeface="Times New Roman" panose="02020603050405020304" pitchFamily="18" charset="0"/>
                          <a:cs typeface="Times New Roman" panose="02020603050405020304" pitchFamily="18" charset="0"/>
                        </a:rPr>
                        <a:t>AUTHORS</a:t>
                      </a:r>
                    </a:p>
                  </a:txBody>
                  <a:tcPr marL="68580" marR="68580" marT="34290" marB="34290"/>
                </a:tc>
                <a:tc>
                  <a:txBody>
                    <a:bodyPr/>
                    <a:lstStyle/>
                    <a:p>
                      <a:r>
                        <a:rPr lang="en-US" sz="1100" dirty="0">
                          <a:solidFill>
                            <a:schemeClr val="accent6"/>
                          </a:solidFill>
                          <a:latin typeface="Times New Roman" panose="02020603050405020304" pitchFamily="18" charset="0"/>
                          <a:cs typeface="Times New Roman" panose="02020603050405020304" pitchFamily="18" charset="0"/>
                        </a:rPr>
                        <a:t>TITLE</a:t>
                      </a:r>
                    </a:p>
                  </a:txBody>
                  <a:tcPr marL="68580" marR="68580" marT="34290" marB="34290"/>
                </a:tc>
                <a:tc>
                  <a:txBody>
                    <a:bodyPr/>
                    <a:lstStyle/>
                    <a:p>
                      <a:r>
                        <a:rPr lang="en-US" sz="1100" dirty="0">
                          <a:solidFill>
                            <a:schemeClr val="accent6"/>
                          </a:solidFill>
                          <a:latin typeface="Times New Roman" panose="02020603050405020304" pitchFamily="18" charset="0"/>
                          <a:cs typeface="Times New Roman" panose="02020603050405020304" pitchFamily="18" charset="0"/>
                        </a:rPr>
                        <a:t>OUT COMES</a:t>
                      </a:r>
                    </a:p>
                  </a:txBody>
                  <a:tcPr marL="68580" marR="68580" marT="34290" marB="34290"/>
                </a:tc>
                <a:extLst>
                  <a:ext uri="{0D108BD9-81ED-4DB2-BD59-A6C34878D82A}">
                    <a16:rowId xmlns:a16="http://schemas.microsoft.com/office/drawing/2014/main" val="1008494034"/>
                  </a:ext>
                </a:extLst>
              </a:tr>
              <a:tr h="1094254">
                <a:tc>
                  <a:txBody>
                    <a:bodyPr/>
                    <a:lstStyle/>
                    <a:p>
                      <a:pPr algn="l">
                        <a:lnSpc>
                          <a:spcPct val="150000"/>
                        </a:lnSpc>
                      </a:pPr>
                      <a:r>
                        <a:rPr lang="en-US" sz="1200" b="0" dirty="0">
                          <a:solidFill>
                            <a:schemeClr val="tx1"/>
                          </a:solidFill>
                          <a:latin typeface="Times New Roman" panose="02020603050405020304" pitchFamily="18" charset="0"/>
                          <a:cs typeface="Times New Roman" panose="02020603050405020304" pitchFamily="18" charset="0"/>
                        </a:rPr>
                        <a:t>1</a:t>
                      </a:r>
                    </a:p>
                  </a:txBody>
                  <a:tcPr marL="68580" marR="68580" marT="34290" marB="34290"/>
                </a:tc>
                <a:tc>
                  <a:txBody>
                    <a:bodyPr/>
                    <a:lstStyle/>
                    <a:p>
                      <a:pPr algn="l">
                        <a:lnSpc>
                          <a:spcPct val="150000"/>
                        </a:lnSpc>
                      </a:pPr>
                      <a:endParaRPr lang="en-US"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l">
                        <a:lnSpc>
                          <a:spcPct val="150000"/>
                        </a:lnSpc>
                      </a:pPr>
                      <a:r>
                        <a:rPr lang="en-US" sz="1200" b="0" dirty="0">
                          <a:solidFill>
                            <a:schemeClr val="tx1"/>
                          </a:solidFill>
                          <a:latin typeface="Times New Roman" panose="02020603050405020304" pitchFamily="18" charset="0"/>
                          <a:cs typeface="Times New Roman" panose="02020603050405020304" pitchFamily="18" charset="0"/>
                        </a:rPr>
                        <a:t>2023</a:t>
                      </a:r>
                    </a:p>
                  </a:txBody>
                  <a:tcPr marL="68580" marR="68580" marT="34290" marB="34290"/>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n-US" sz="1200" b="0" dirty="0" err="1">
                          <a:solidFill>
                            <a:schemeClr val="tx1"/>
                          </a:solidFill>
                          <a:latin typeface="Times New Roman" panose="02020603050405020304" pitchFamily="18" charset="0"/>
                          <a:cs typeface="Times New Roman" panose="02020603050405020304" pitchFamily="18" charset="0"/>
                        </a:rPr>
                        <a:t>Lingchen</a:t>
                      </a:r>
                      <a:r>
                        <a:rPr lang="en-US" sz="1200" b="0" dirty="0">
                          <a:solidFill>
                            <a:schemeClr val="tx1"/>
                          </a:solidFill>
                          <a:latin typeface="Times New Roman" panose="02020603050405020304" pitchFamily="18" charset="0"/>
                          <a:cs typeface="Times New Roman" panose="02020603050405020304" pitchFamily="18" charset="0"/>
                        </a:rPr>
                        <a:t> Lynette Dang, BY</a:t>
                      </a:r>
                    </a:p>
                    <a:p>
                      <a:pPr marL="0" marR="0" indent="0" algn="l" defTabSz="457200" rtl="0" eaLnBrk="1" fontAlgn="auto" latinLnBrk="0" hangingPunct="1">
                        <a:lnSpc>
                          <a:spcPct val="150000"/>
                        </a:lnSpc>
                        <a:spcBef>
                          <a:spcPts val="0"/>
                        </a:spcBef>
                        <a:spcAft>
                          <a:spcPts val="0"/>
                        </a:spcAft>
                        <a:buClrTx/>
                        <a:buSzTx/>
                        <a:buFontTx/>
                        <a:buNone/>
                        <a:defRPr/>
                      </a:pPr>
                      <a:r>
                        <a:rPr lang="en-US" sz="1200" b="0" dirty="0">
                          <a:solidFill>
                            <a:schemeClr val="tx1"/>
                          </a:solidFill>
                          <a:latin typeface="Times New Roman" panose="02020603050405020304" pitchFamily="18" charset="0"/>
                          <a:cs typeface="Times New Roman" panose="02020603050405020304" pitchFamily="18" charset="0"/>
                        </a:rPr>
                        <a:t>Advisor, Faculty</a:t>
                      </a:r>
                    </a:p>
                    <a:p>
                      <a:pPr marL="0" marR="0" indent="0" algn="l" defTabSz="457200" rtl="0" eaLnBrk="1" fontAlgn="auto" latinLnBrk="0" hangingPunct="1">
                        <a:lnSpc>
                          <a:spcPct val="150000"/>
                        </a:lnSpc>
                        <a:spcBef>
                          <a:spcPts val="0"/>
                        </a:spcBef>
                        <a:spcAft>
                          <a:spcPts val="0"/>
                        </a:spcAft>
                        <a:buClrTx/>
                        <a:buSzTx/>
                        <a:buFontTx/>
                        <a:buNone/>
                        <a:defRPr/>
                      </a:pPr>
                      <a:r>
                        <a:rPr lang="en-US" sz="1200" b="0" dirty="0">
                          <a:solidFill>
                            <a:schemeClr val="tx1"/>
                          </a:solidFill>
                          <a:latin typeface="Times New Roman" panose="02020603050405020304" pitchFamily="18" charset="0"/>
                          <a:cs typeface="Times New Roman" panose="02020603050405020304" pitchFamily="18" charset="0"/>
                        </a:rPr>
                        <a:t>Wang Preceptor, Zhao</a:t>
                      </a:r>
                    </a:p>
                    <a:p>
                      <a:pPr marL="0" marR="0" indent="0" algn="l" defTabSz="457200" rtl="0" eaLnBrk="1" fontAlgn="auto" latinLnBrk="0" hangingPunct="1">
                        <a:lnSpc>
                          <a:spcPct val="150000"/>
                        </a:lnSpc>
                        <a:spcBef>
                          <a:spcPts val="0"/>
                        </a:spcBef>
                        <a:spcAft>
                          <a:spcPts val="0"/>
                        </a:spcAft>
                        <a:buClrTx/>
                        <a:buSzTx/>
                        <a:buFontTx/>
                        <a:buNone/>
                        <a:defRPr/>
                      </a:pPr>
                      <a:r>
                        <a:rPr lang="en-US" sz="1200" b="0" dirty="0" err="1">
                          <a:solidFill>
                            <a:schemeClr val="tx1"/>
                          </a:solidFill>
                          <a:latin typeface="Times New Roman" panose="02020603050405020304" pitchFamily="18" charset="0"/>
                          <a:cs typeface="Times New Roman" panose="02020603050405020304" pitchFamily="18" charset="0"/>
                        </a:rPr>
                        <a:t>Jia</a:t>
                      </a:r>
                      <a:r>
                        <a:rPr lang="en-US" sz="1200" b="0" dirty="0">
                          <a:solidFill>
                            <a:schemeClr val="tx1"/>
                          </a:solidFill>
                          <a:latin typeface="Times New Roman" panose="02020603050405020304" pitchFamily="18" charset="0"/>
                          <a:cs typeface="Times New Roman" panose="02020603050405020304" pitchFamily="18" charset="0"/>
                        </a:rPr>
                        <a:t>, </a:t>
                      </a:r>
                      <a:r>
                        <a:rPr lang="en-US" sz="1200" b="0" dirty="0" err="1">
                          <a:solidFill>
                            <a:schemeClr val="tx1"/>
                          </a:solidFill>
                          <a:latin typeface="Times New Roman" panose="02020603050405020304" pitchFamily="18" charset="0"/>
                          <a:cs typeface="Times New Roman" panose="02020603050405020304" pitchFamily="18" charset="0"/>
                        </a:rPr>
                        <a:t>Shilin</a:t>
                      </a:r>
                      <a:endParaRPr lang="de-DE" sz="1200" b="0" dirty="0">
                        <a:solidFill>
                          <a:schemeClr val="tx1"/>
                        </a:solidFill>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n-US" sz="1200" b="0" dirty="0">
                          <a:solidFill>
                            <a:schemeClr val="tx1"/>
                          </a:solidFill>
                          <a:latin typeface="Times New Roman" panose="02020603050405020304" pitchFamily="18" charset="0"/>
                          <a:cs typeface="Times New Roman" panose="02020603050405020304" pitchFamily="18" charset="0"/>
                        </a:rPr>
                        <a:t>ALUMNI INFORMATION COLLECTION AND MANAGEMENT</a:t>
                      </a:r>
                    </a:p>
                  </a:txBody>
                  <a:tcPr marL="68580" marR="68580" marT="34290" marB="34290"/>
                </a:tc>
                <a:tc>
                  <a:txBody>
                    <a:bodyPr/>
                    <a:lstStyle/>
                    <a:p>
                      <a:pPr algn="l">
                        <a:lnSpc>
                          <a:spcPct val="150000"/>
                        </a:lnSpc>
                      </a:pPr>
                      <a:r>
                        <a:rPr lang="en-US" sz="1200" b="0" kern="1200" dirty="0">
                          <a:solidFill>
                            <a:schemeClr val="tx1"/>
                          </a:solidFill>
                          <a:effectLst/>
                          <a:latin typeface="Times New Roman" panose="02020603050405020304" pitchFamily="18" charset="0"/>
                          <a:ea typeface="+mn-ea"/>
                          <a:cs typeface="Times New Roman" panose="02020603050405020304" pitchFamily="18" charset="0"/>
                        </a:rPr>
                        <a:t>This thesis automates alumni information collection, analyzes career trajectories using computational methods, and proposes a machine-learning approach for mentor matching, culminating in the prototype web app SSD Connect.</a:t>
                      </a:r>
                      <a:endParaRPr lang="en-IN"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1196361676"/>
                  </a:ext>
                </a:extLst>
              </a:tr>
              <a:tr h="1094254">
                <a:tc>
                  <a:txBody>
                    <a:bodyPr/>
                    <a:lstStyle/>
                    <a:p>
                      <a:pPr algn="just">
                        <a:lnSpc>
                          <a:spcPct val="150000"/>
                        </a:lnSpc>
                      </a:pPr>
                      <a:r>
                        <a:rPr lang="en-US" sz="1200" b="0" dirty="0">
                          <a:latin typeface="Times New Roman" panose="02020603050405020304" pitchFamily="18" charset="0"/>
                          <a:cs typeface="Times New Roman" panose="02020603050405020304" pitchFamily="18" charset="0"/>
                        </a:rPr>
                        <a:t>2</a:t>
                      </a:r>
                    </a:p>
                  </a:txBody>
                  <a:tcPr marL="68580" marR="68580" marT="34290" marB="34290"/>
                </a:tc>
                <a:tc>
                  <a:txBody>
                    <a:bodyPr/>
                    <a:lstStyle/>
                    <a:p>
                      <a:pPr algn="just">
                        <a:lnSpc>
                          <a:spcPct val="150000"/>
                        </a:lnSpc>
                      </a:pPr>
                      <a:r>
                        <a:rPr lang="en-US" sz="1200" b="0" i="0" kern="0" dirty="0">
                          <a:solidFill>
                            <a:schemeClr val="dk1"/>
                          </a:solidFill>
                          <a:effectLst/>
                          <a:latin typeface="Times New Roman" panose="02020603050405020304" pitchFamily="18" charset="0"/>
                          <a:ea typeface="+mn-ea"/>
                          <a:cs typeface="Times New Roman" panose="02020603050405020304" pitchFamily="18" charset="0"/>
                        </a:rPr>
                        <a:t>2023</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n-US" sz="1200" b="0" dirty="0">
                          <a:latin typeface="Times New Roman" panose="02020603050405020304" pitchFamily="18" charset="0"/>
                          <a:cs typeface="Times New Roman" panose="02020603050405020304" pitchFamily="18" charset="0"/>
                        </a:rPr>
                        <a:t>P. V, L. S. K, P. </a:t>
                      </a:r>
                      <a:r>
                        <a:rPr lang="en-US" sz="1200" b="0" dirty="0" err="1">
                          <a:latin typeface="Times New Roman" panose="02020603050405020304" pitchFamily="18" charset="0"/>
                          <a:cs typeface="Times New Roman" panose="02020603050405020304" pitchFamily="18" charset="0"/>
                        </a:rPr>
                        <a:t>Vyshnavi</a:t>
                      </a:r>
                      <a:r>
                        <a:rPr lang="en-US" sz="1200" b="0" dirty="0">
                          <a:latin typeface="Times New Roman" panose="02020603050405020304" pitchFamily="18" charset="0"/>
                          <a:cs typeface="Times New Roman" panose="02020603050405020304" pitchFamily="18" charset="0"/>
                        </a:rPr>
                        <a:t> A, M. </a:t>
                      </a:r>
                      <a:r>
                        <a:rPr lang="en-US" sz="1200" b="0" dirty="0" err="1">
                          <a:latin typeface="Times New Roman" panose="02020603050405020304" pitchFamily="18" charset="0"/>
                          <a:cs typeface="Times New Roman" panose="02020603050405020304" pitchFamily="18" charset="0"/>
                        </a:rPr>
                        <a:t>Ch</a:t>
                      </a:r>
                      <a:r>
                        <a:rPr lang="en-US" sz="1200" b="0" dirty="0">
                          <a:latin typeface="Times New Roman" panose="02020603050405020304" pitchFamily="18" charset="0"/>
                          <a:cs typeface="Times New Roman" panose="02020603050405020304" pitchFamily="18" charset="0"/>
                        </a:rPr>
                        <a:t> and S. B. G</a:t>
                      </a:r>
                    </a:p>
                  </a:txBody>
                  <a:tcPr marL="68580" marR="68580" marT="34290" marB="34290"/>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n-US" sz="1200" b="0" dirty="0">
                          <a:latin typeface="Times New Roman" panose="02020603050405020304" pitchFamily="18" charset="0"/>
                          <a:cs typeface="Times New Roman" panose="02020603050405020304" pitchFamily="18" charset="0"/>
                        </a:rPr>
                        <a:t>Students Community Portal using Machine Learning</a:t>
                      </a:r>
                    </a:p>
                  </a:txBody>
                  <a:tcPr marL="68580" marR="68580" marT="34290" marB="34290"/>
                </a:tc>
                <a:tc>
                  <a:txBody>
                    <a:bodyPr/>
                    <a:lstStyle/>
                    <a:p>
                      <a:pPr algn="l">
                        <a:lnSpc>
                          <a:spcPct val="150000"/>
                        </a:lnSpc>
                      </a:pPr>
                      <a:r>
                        <a:rPr lang="en-US" sz="1200" b="0" kern="1200" dirty="0">
                          <a:solidFill>
                            <a:schemeClr val="dk1"/>
                          </a:solidFill>
                          <a:effectLst/>
                          <a:latin typeface="Times New Roman" panose="02020603050405020304" pitchFamily="18" charset="0"/>
                          <a:ea typeface="+mn-ea"/>
                          <a:cs typeface="Times New Roman" panose="02020603050405020304" pitchFamily="18" charset="0"/>
                        </a:rPr>
                        <a:t>The Campus Conversation Portal enables seamless communication between students and faculty, using support vector machines and feedforward neural networks to provide accurate answers and enhance student comprehension.</a:t>
                      </a:r>
                      <a:endParaRPr lang="en-IN"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74978815"/>
                  </a:ext>
                </a:extLst>
              </a:tr>
            </a:tbl>
          </a:graphicData>
        </a:graphic>
      </p:graphicFrame>
    </p:spTree>
    <p:extLst>
      <p:ext uri="{BB962C8B-B14F-4D97-AF65-F5344CB8AC3E}">
        <p14:creationId xmlns:p14="http://schemas.microsoft.com/office/powerpoint/2010/main" val="298480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1167154" y="120284"/>
            <a:ext cx="6683765" cy="960668"/>
          </a:xfrm>
        </p:spPr>
        <p:txBody>
          <a:bodyPr>
            <a:normAutofit/>
          </a:bodyPr>
          <a:lstStyle/>
          <a:p>
            <a:r>
              <a:rPr lang="en-US" sz="2800" dirty="0">
                <a:latin typeface="Times New Roman" panose="02020603050405020304" pitchFamily="18" charset="0"/>
                <a:cs typeface="Times New Roman" panose="02020603050405020304" pitchFamily="18" charset="0"/>
              </a:rPr>
              <a:t>LITERATURE REVIEW</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2144173470"/>
              </p:ext>
            </p:extLst>
          </p:nvPr>
        </p:nvGraphicFramePr>
        <p:xfrm>
          <a:off x="379540" y="870746"/>
          <a:ext cx="8258992" cy="3866861"/>
        </p:xfrm>
        <a:graphic>
          <a:graphicData uri="http://schemas.openxmlformats.org/drawingml/2006/table">
            <a:tbl>
              <a:tblPr firstRow="1" bandRow="1">
                <a:tableStyleId>{5C22544A-7EE6-4342-B048-85BDC9FD1C3A}</a:tableStyleId>
              </a:tblPr>
              <a:tblGrid>
                <a:gridCol w="655697">
                  <a:extLst>
                    <a:ext uri="{9D8B030D-6E8A-4147-A177-3AD203B41FA5}">
                      <a16:colId xmlns:a16="http://schemas.microsoft.com/office/drawing/2014/main" val="1392335559"/>
                    </a:ext>
                  </a:extLst>
                </a:gridCol>
                <a:gridCol w="741011">
                  <a:extLst>
                    <a:ext uri="{9D8B030D-6E8A-4147-A177-3AD203B41FA5}">
                      <a16:colId xmlns:a16="http://schemas.microsoft.com/office/drawing/2014/main" val="1780400209"/>
                    </a:ext>
                  </a:extLst>
                </a:gridCol>
                <a:gridCol w="1282262">
                  <a:extLst>
                    <a:ext uri="{9D8B030D-6E8A-4147-A177-3AD203B41FA5}">
                      <a16:colId xmlns:a16="http://schemas.microsoft.com/office/drawing/2014/main" val="4250426857"/>
                    </a:ext>
                  </a:extLst>
                </a:gridCol>
                <a:gridCol w="1965435">
                  <a:extLst>
                    <a:ext uri="{9D8B030D-6E8A-4147-A177-3AD203B41FA5}">
                      <a16:colId xmlns:a16="http://schemas.microsoft.com/office/drawing/2014/main" val="4014273866"/>
                    </a:ext>
                  </a:extLst>
                </a:gridCol>
                <a:gridCol w="3614587">
                  <a:extLst>
                    <a:ext uri="{9D8B030D-6E8A-4147-A177-3AD203B41FA5}">
                      <a16:colId xmlns:a16="http://schemas.microsoft.com/office/drawing/2014/main" val="383919413"/>
                    </a:ext>
                  </a:extLst>
                </a:gridCol>
              </a:tblGrid>
              <a:tr h="228600">
                <a:tc>
                  <a:txBody>
                    <a:bodyPr/>
                    <a:lstStyle/>
                    <a:p>
                      <a:r>
                        <a:rPr lang="en-US" sz="1100" dirty="0">
                          <a:solidFill>
                            <a:schemeClr val="accent6"/>
                          </a:solidFill>
                          <a:latin typeface="Times New Roman" panose="02020603050405020304" pitchFamily="18" charset="0"/>
                          <a:cs typeface="Times New Roman" panose="02020603050405020304" pitchFamily="18" charset="0"/>
                        </a:rPr>
                        <a:t>S.NO</a:t>
                      </a:r>
                    </a:p>
                  </a:txBody>
                  <a:tcPr marL="68580" marR="68580" marT="34290" marB="34290"/>
                </a:tc>
                <a:tc>
                  <a:txBody>
                    <a:bodyPr/>
                    <a:lstStyle/>
                    <a:p>
                      <a:r>
                        <a:rPr lang="en-US" sz="1100" dirty="0">
                          <a:solidFill>
                            <a:schemeClr val="accent6"/>
                          </a:solidFill>
                          <a:latin typeface="Times New Roman" panose="02020603050405020304" pitchFamily="18" charset="0"/>
                          <a:cs typeface="Times New Roman" panose="02020603050405020304" pitchFamily="18" charset="0"/>
                        </a:rPr>
                        <a:t>YEAR</a:t>
                      </a:r>
                    </a:p>
                  </a:txBody>
                  <a:tcPr marL="68580" marR="68580" marT="34290" marB="34290"/>
                </a:tc>
                <a:tc>
                  <a:txBody>
                    <a:bodyPr/>
                    <a:lstStyle/>
                    <a:p>
                      <a:r>
                        <a:rPr lang="en-US" sz="1100" dirty="0">
                          <a:solidFill>
                            <a:schemeClr val="accent6"/>
                          </a:solidFill>
                          <a:latin typeface="Times New Roman" panose="02020603050405020304" pitchFamily="18" charset="0"/>
                          <a:cs typeface="Times New Roman" panose="02020603050405020304" pitchFamily="18" charset="0"/>
                        </a:rPr>
                        <a:t>AUTHORS</a:t>
                      </a:r>
                    </a:p>
                  </a:txBody>
                  <a:tcPr marL="68580" marR="68580" marT="34290" marB="34290"/>
                </a:tc>
                <a:tc>
                  <a:txBody>
                    <a:bodyPr/>
                    <a:lstStyle/>
                    <a:p>
                      <a:r>
                        <a:rPr lang="en-US" sz="1100" dirty="0">
                          <a:solidFill>
                            <a:schemeClr val="accent6"/>
                          </a:solidFill>
                          <a:latin typeface="Times New Roman" panose="02020603050405020304" pitchFamily="18" charset="0"/>
                          <a:cs typeface="Times New Roman" panose="02020603050405020304" pitchFamily="18" charset="0"/>
                        </a:rPr>
                        <a:t>TITLE</a:t>
                      </a:r>
                    </a:p>
                  </a:txBody>
                  <a:tcPr marL="68580" marR="68580" marT="34290" marB="34290"/>
                </a:tc>
                <a:tc>
                  <a:txBody>
                    <a:bodyPr/>
                    <a:lstStyle/>
                    <a:p>
                      <a:r>
                        <a:rPr lang="en-US" sz="1100" dirty="0">
                          <a:solidFill>
                            <a:schemeClr val="accent6"/>
                          </a:solidFill>
                          <a:latin typeface="Times New Roman" panose="02020603050405020304" pitchFamily="18" charset="0"/>
                          <a:cs typeface="Times New Roman" panose="02020603050405020304" pitchFamily="18" charset="0"/>
                        </a:rPr>
                        <a:t>OUT COMES</a:t>
                      </a:r>
                    </a:p>
                  </a:txBody>
                  <a:tcPr marL="68580" marR="68580" marT="34290" marB="34290"/>
                </a:tc>
                <a:extLst>
                  <a:ext uri="{0D108BD9-81ED-4DB2-BD59-A6C34878D82A}">
                    <a16:rowId xmlns:a16="http://schemas.microsoft.com/office/drawing/2014/main" val="1008494034"/>
                  </a:ext>
                </a:extLst>
              </a:tr>
              <a:tr h="1674714">
                <a:tc>
                  <a:txBody>
                    <a:bodyPr/>
                    <a:lstStyle/>
                    <a:p>
                      <a:pPr algn="l">
                        <a:lnSpc>
                          <a:spcPct val="150000"/>
                        </a:lnSpc>
                      </a:pPr>
                      <a:r>
                        <a:rPr lang="en-US" sz="1200" b="0" dirty="0">
                          <a:solidFill>
                            <a:schemeClr val="tx1"/>
                          </a:solidFill>
                          <a:latin typeface="Times New Roman" panose="02020603050405020304" pitchFamily="18" charset="0"/>
                          <a:cs typeface="Times New Roman" panose="02020603050405020304" pitchFamily="18" charset="0"/>
                        </a:rPr>
                        <a:t>3</a:t>
                      </a:r>
                    </a:p>
                  </a:txBody>
                  <a:tcPr marL="68580" marR="68580" marT="34290" marB="34290"/>
                </a:tc>
                <a:tc>
                  <a:txBody>
                    <a:bodyPr/>
                    <a:lstStyle/>
                    <a:p>
                      <a:pPr algn="l">
                        <a:lnSpc>
                          <a:spcPct val="150000"/>
                        </a:lnSpc>
                      </a:pPr>
                      <a:r>
                        <a:rPr lang="en-US" sz="1200" b="0" dirty="0">
                          <a:solidFill>
                            <a:schemeClr val="tx1"/>
                          </a:solidFill>
                          <a:latin typeface="Times New Roman" panose="02020603050405020304" pitchFamily="18" charset="0"/>
                          <a:cs typeface="Times New Roman" panose="02020603050405020304" pitchFamily="18" charset="0"/>
                        </a:rPr>
                        <a:t>2022</a:t>
                      </a:r>
                    </a:p>
                  </a:txBody>
                  <a:tcPr marL="68580" marR="68580" marT="34290" marB="34290"/>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s-ES" sz="1200" dirty="0">
                          <a:solidFill>
                            <a:schemeClr val="tx1"/>
                          </a:solidFill>
                          <a:latin typeface="Times New Roman" panose="02020603050405020304" pitchFamily="18" charset="0"/>
                          <a:cs typeface="Times New Roman" panose="02020603050405020304" pitchFamily="18" charset="0"/>
                        </a:rPr>
                        <a:t>Raphael </a:t>
                      </a:r>
                      <a:r>
                        <a:rPr lang="es-ES" sz="1200" dirty="0" err="1">
                          <a:solidFill>
                            <a:schemeClr val="tx1"/>
                          </a:solidFill>
                          <a:latin typeface="Times New Roman" panose="02020603050405020304" pitchFamily="18" charset="0"/>
                          <a:cs typeface="Times New Roman" panose="02020603050405020304" pitchFamily="18" charset="0"/>
                        </a:rPr>
                        <a:t>Enihe</a:t>
                      </a:r>
                      <a:r>
                        <a:rPr lang="es-ES" sz="1200" dirty="0">
                          <a:solidFill>
                            <a:schemeClr val="tx1"/>
                          </a:solidFill>
                          <a:latin typeface="Times New Roman" panose="02020603050405020304" pitchFamily="18" charset="0"/>
                          <a:cs typeface="Times New Roman" panose="02020603050405020304" pitchFamily="18" charset="0"/>
                        </a:rPr>
                        <a:t>, </a:t>
                      </a:r>
                      <a:r>
                        <a:rPr lang="es-ES" sz="1200" dirty="0" err="1">
                          <a:solidFill>
                            <a:schemeClr val="tx1"/>
                          </a:solidFill>
                          <a:latin typeface="Times New Roman" panose="02020603050405020304" pitchFamily="18" charset="0"/>
                          <a:cs typeface="Times New Roman" panose="02020603050405020304" pitchFamily="18" charset="0"/>
                        </a:rPr>
                        <a:t>Victor</a:t>
                      </a:r>
                      <a:r>
                        <a:rPr lang="es-ES" sz="1200" dirty="0">
                          <a:solidFill>
                            <a:schemeClr val="tx1"/>
                          </a:solidFill>
                          <a:latin typeface="Times New Roman" panose="02020603050405020304" pitchFamily="18" charset="0"/>
                          <a:cs typeface="Times New Roman" panose="02020603050405020304" pitchFamily="18" charset="0"/>
                        </a:rPr>
                        <a:t> </a:t>
                      </a:r>
                      <a:r>
                        <a:rPr lang="es-ES" sz="1200" dirty="0" err="1">
                          <a:solidFill>
                            <a:schemeClr val="tx1"/>
                          </a:solidFill>
                          <a:latin typeface="Times New Roman" panose="02020603050405020304" pitchFamily="18" charset="0"/>
                          <a:cs typeface="Times New Roman" panose="02020603050405020304" pitchFamily="18" charset="0"/>
                        </a:rPr>
                        <a:t>Omopariola</a:t>
                      </a: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34290" marB="34290"/>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n-US" sz="1200" dirty="0">
                          <a:solidFill>
                            <a:schemeClr val="tx1"/>
                          </a:solidFill>
                          <a:latin typeface="Times New Roman" panose="02020603050405020304" pitchFamily="18" charset="0"/>
                          <a:cs typeface="Times New Roman" panose="02020603050405020304" pitchFamily="18" charset="0"/>
                        </a:rPr>
                        <a:t>Alumni Portal System for Nigerian Universities</a:t>
                      </a:r>
                    </a:p>
                  </a:txBody>
                  <a:tcPr marL="68580" marR="68580" marT="34290" marB="34290"/>
                </a:tc>
                <a:tc>
                  <a:txBody>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This study aims to develop an alumni management system for Nigerian universities, enhancing communication, fundraising, and networking while addressing deficiencies in existing systems through design science research.</a:t>
                      </a:r>
                      <a:endParaRPr lang="en-IN"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1296747344"/>
                  </a:ext>
                </a:extLst>
              </a:tr>
              <a:tr h="1674714">
                <a:tc>
                  <a:txBody>
                    <a:bodyPr/>
                    <a:lstStyle/>
                    <a:p>
                      <a:pPr algn="just">
                        <a:lnSpc>
                          <a:spcPct val="150000"/>
                        </a:lnSpc>
                      </a:pPr>
                      <a:r>
                        <a:rPr lang="en-US" sz="1200" b="0" dirty="0">
                          <a:latin typeface="Times New Roman" panose="02020603050405020304" pitchFamily="18" charset="0"/>
                          <a:cs typeface="Times New Roman" panose="02020603050405020304" pitchFamily="18" charset="0"/>
                        </a:rPr>
                        <a:t>4</a:t>
                      </a:r>
                    </a:p>
                  </a:txBody>
                  <a:tcPr marL="68580" marR="68580" marT="34290" marB="34290"/>
                </a:tc>
                <a:tc>
                  <a:txBody>
                    <a:bodyPr/>
                    <a:lstStyle/>
                    <a:p>
                      <a:pPr algn="just">
                        <a:lnSpc>
                          <a:spcPct val="150000"/>
                        </a:lnSpc>
                      </a:pPr>
                      <a:r>
                        <a:rPr lang="en-US" sz="1200" b="0" dirty="0">
                          <a:latin typeface="Times New Roman" panose="02020603050405020304" pitchFamily="18" charset="0"/>
                          <a:cs typeface="Times New Roman" panose="02020603050405020304" pitchFamily="18" charset="0"/>
                        </a:rPr>
                        <a:t>2021</a:t>
                      </a:r>
                    </a:p>
                  </a:txBody>
                  <a:tcPr marL="68580" marR="68580" marT="34290" marB="34290"/>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n-US" sz="1200" dirty="0" err="1">
                          <a:latin typeface="Times New Roman" panose="02020603050405020304" pitchFamily="18" charset="0"/>
                          <a:cs typeface="Times New Roman" panose="02020603050405020304" pitchFamily="18" charset="0"/>
                        </a:rPr>
                        <a:t>Agbogun</a:t>
                      </a:r>
                      <a:r>
                        <a:rPr lang="en-US" sz="1200" dirty="0">
                          <a:latin typeface="Times New Roman" panose="02020603050405020304" pitchFamily="18" charset="0"/>
                          <a:cs typeface="Times New Roman" panose="02020603050405020304" pitchFamily="18" charset="0"/>
                        </a:rPr>
                        <a:t>, J. B. and </a:t>
                      </a:r>
                      <a:r>
                        <a:rPr lang="en-US" sz="1200" dirty="0" err="1">
                          <a:latin typeface="Times New Roman" panose="02020603050405020304" pitchFamily="18" charset="0"/>
                          <a:cs typeface="Times New Roman" panose="02020603050405020304" pitchFamily="18" charset="0"/>
                        </a:rPr>
                        <a:t>Akpan</a:t>
                      </a:r>
                      <a:r>
                        <a:rPr lang="en-US" sz="1200" dirty="0">
                          <a:latin typeface="Times New Roman" panose="02020603050405020304" pitchFamily="18" charset="0"/>
                          <a:cs typeface="Times New Roman" panose="02020603050405020304" pitchFamily="18" charset="0"/>
                        </a:rPr>
                        <a:t>, Vincent Andrew</a:t>
                      </a: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34290" marB="34290"/>
                </a:tc>
                <a:tc>
                  <a:txBody>
                    <a:bodyPr/>
                    <a:lstStyle/>
                    <a:p>
                      <a:pPr marL="0" marR="0" indent="0" algn="l" defTabSz="457200" rtl="0" eaLnBrk="1" fontAlgn="auto" latinLnBrk="0" hangingPunct="1">
                        <a:lnSpc>
                          <a:spcPct val="150000"/>
                        </a:lnSpc>
                        <a:spcBef>
                          <a:spcPts val="0"/>
                        </a:spcBef>
                        <a:spcAft>
                          <a:spcPts val="0"/>
                        </a:spcAft>
                        <a:buClrTx/>
                        <a:buSzTx/>
                        <a:buFontTx/>
                        <a:buNone/>
                        <a:defRPr/>
                      </a:pPr>
                      <a:r>
                        <a:rPr lang="en-US" sz="1200" dirty="0">
                          <a:latin typeface="Times New Roman" panose="02020603050405020304" pitchFamily="18" charset="0"/>
                          <a:cs typeface="Times New Roman" panose="02020603050405020304" pitchFamily="18" charset="0"/>
                        </a:rPr>
                        <a:t>On the Development of Machine Learning Algorithms for Information Extraction of Structured Academic Data from Unstructured Web Documents</a:t>
                      </a:r>
                    </a:p>
                  </a:txBody>
                  <a:tcPr marL="68580" marR="68580" marT="34290" marB="34290"/>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This paper presents a machine learning approach for extracting structured academic data from unstructured web documents, validated using </a:t>
                      </a:r>
                      <a:r>
                        <a:rPr lang="en-US" sz="1200" dirty="0" err="1">
                          <a:latin typeface="Times New Roman" panose="02020603050405020304" pitchFamily="18" charset="0"/>
                          <a:cs typeface="Times New Roman" panose="02020603050405020304" pitchFamily="18" charset="0"/>
                        </a:rPr>
                        <a:t>Kogi</a:t>
                      </a:r>
                      <a:r>
                        <a:rPr lang="en-US" sz="1200" dirty="0">
                          <a:latin typeface="Times New Roman" panose="02020603050405020304" pitchFamily="18" charset="0"/>
                          <a:cs typeface="Times New Roman" panose="02020603050405020304" pitchFamily="18" charset="0"/>
                        </a:rPr>
                        <a:t> State University data, highlighting challenges, methods, and achievements.</a:t>
                      </a:r>
                      <a:endParaRPr lang="en-IN"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3494755646"/>
                  </a:ext>
                </a:extLst>
              </a:tr>
            </a:tbl>
          </a:graphicData>
        </a:graphic>
      </p:graphicFrame>
    </p:spTree>
    <p:extLst>
      <p:ext uri="{BB962C8B-B14F-4D97-AF65-F5344CB8AC3E}">
        <p14:creationId xmlns:p14="http://schemas.microsoft.com/office/powerpoint/2010/main" val="84924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38"/>
          <p:cNvSpPr txBox="1">
            <a:spLocks noGrp="1"/>
          </p:cNvSpPr>
          <p:nvPr>
            <p:ph type="title"/>
          </p:nvPr>
        </p:nvSpPr>
        <p:spPr>
          <a:xfrm>
            <a:off x="553103" y="187790"/>
            <a:ext cx="7878798" cy="710700"/>
          </a:xfrm>
          <a:prstGeom prst="rect">
            <a:avLst/>
          </a:prstGeom>
          <a:ln>
            <a:noFill/>
          </a:ln>
        </p:spPr>
        <p:txBody>
          <a:bodyPr spcFirstLastPara="1" wrap="square" lIns="91425" tIns="91425" rIns="91425" bIns="91425" anchor="t" anchorCtr="0">
            <a:noAutofit/>
          </a:bodyPr>
          <a:lstStyle/>
          <a:p>
            <a:pPr lvl="0"/>
            <a:r>
              <a:rPr lang="en-US" altLang="en-US" sz="2400" b="1" dirty="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rPr>
              <a:t>Methodology</a:t>
            </a:r>
            <a:endParaRPr lang="en-IN" altLang="en-US" sz="2400" b="1" dirty="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389" name="Google Shape;1389;p38"/>
          <p:cNvSpPr/>
          <p:nvPr/>
        </p:nvSpPr>
        <p:spPr>
          <a:xfrm>
            <a:off x="6611106" y="2845440"/>
            <a:ext cx="2188668" cy="1945017"/>
          </a:xfrm>
          <a:custGeom>
            <a:avLst/>
            <a:gdLst/>
            <a:ahLst/>
            <a:cxnLst/>
            <a:rect l="l" t="t" r="r" b="b"/>
            <a:pathLst>
              <a:path w="67892" h="60334" extrusionOk="0">
                <a:moveTo>
                  <a:pt x="40065" y="0"/>
                </a:moveTo>
                <a:cubicBezTo>
                  <a:pt x="29635" y="0"/>
                  <a:pt x="18295" y="2594"/>
                  <a:pt x="9925" y="11430"/>
                </a:cubicBezTo>
                <a:cubicBezTo>
                  <a:pt x="9172" y="12224"/>
                  <a:pt x="8479" y="13096"/>
                  <a:pt x="7843" y="14035"/>
                </a:cubicBezTo>
                <a:cubicBezTo>
                  <a:pt x="7800" y="14099"/>
                  <a:pt x="7759" y="14161"/>
                  <a:pt x="7716" y="14225"/>
                </a:cubicBezTo>
                <a:cubicBezTo>
                  <a:pt x="0" y="25889"/>
                  <a:pt x="1051" y="47717"/>
                  <a:pt x="10852" y="60333"/>
                </a:cubicBezTo>
                <a:lnTo>
                  <a:pt x="65912" y="60309"/>
                </a:lnTo>
                <a:cubicBezTo>
                  <a:pt x="67000" y="60309"/>
                  <a:pt x="67880" y="59429"/>
                  <a:pt x="67880" y="58342"/>
                </a:cubicBezTo>
                <a:lnTo>
                  <a:pt x="67892" y="5246"/>
                </a:lnTo>
                <a:cubicBezTo>
                  <a:pt x="67784" y="5202"/>
                  <a:pt x="54837" y="0"/>
                  <a:pt x="40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726708" y="543140"/>
            <a:ext cx="7823179" cy="4247317"/>
          </a:xfrm>
          <a:prstGeom prst="rect">
            <a:avLst/>
          </a:prstGeom>
        </p:spPr>
        <p:txBody>
          <a:bodyPr wrap="square">
            <a:spAutoFit/>
          </a:bodyPr>
          <a:lstStyle/>
          <a:p>
            <a:pPr algn="just">
              <a:lnSpc>
                <a:spcPct val="150000"/>
              </a:lnSpc>
            </a:pPr>
            <a:r>
              <a:rPr lang="en-US" sz="1200" b="1" dirty="0">
                <a:latin typeface="Times New Roman" panose="02020603050405020304" pitchFamily="18" charset="0"/>
                <a:cs typeface="Times New Roman" panose="02020603050405020304" pitchFamily="18" charset="0"/>
              </a:rPr>
              <a:t>1. Backend Development</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Admin Module: Development of functionalities to manage alumni registrations, event approvals, and updates to academy news, galleries, and achiever details.</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Alumni Module: Creation of a secure login and dashboard for alumni to interact with the system, including viewing other alumni, booking events, and engaging in one-on-one chat via a </a:t>
            </a:r>
            <a:r>
              <a:rPr lang="en-US" sz="1200" dirty="0" err="1">
                <a:latin typeface="Times New Roman" panose="02020603050405020304" pitchFamily="18" charset="0"/>
                <a:cs typeface="Times New Roman" panose="02020603050405020304" pitchFamily="18" charset="0"/>
              </a:rPr>
              <a:t>chatbox</a:t>
            </a:r>
            <a:r>
              <a:rPr lang="en-US" sz="1200" dirty="0">
                <a:latin typeface="Times New Roman" panose="02020603050405020304" pitchFamily="18" charset="0"/>
                <a:cs typeface="Times New Roman" panose="02020603050405020304" pitchFamily="18" charset="0"/>
              </a:rPr>
              <a:t>.</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User Module: Enabling guest users to explore public academy content and interact with the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for general inquiries about the institution.</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Email Notification System: Implementing an automated system to send email notifications to alumni regarding event registration and booking status.</a:t>
            </a:r>
          </a:p>
          <a:p>
            <a:pPr marL="171450" indent="-171450" algn="just">
              <a:lnSpc>
                <a:spcPct val="150000"/>
              </a:lnSpc>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b="1" dirty="0">
                <a:latin typeface="Times New Roman" panose="02020603050405020304" pitchFamily="18" charset="0"/>
                <a:cs typeface="Times New Roman" panose="02020603050405020304" pitchFamily="18" charset="0"/>
              </a:rPr>
              <a:t>2. </a:t>
            </a:r>
            <a:r>
              <a:rPr lang="en-US" sz="1200" b="1" dirty="0" err="1">
                <a:latin typeface="Times New Roman" panose="02020603050405020304" pitchFamily="18" charset="0"/>
                <a:cs typeface="Times New Roman" panose="02020603050405020304" pitchFamily="18" charset="0"/>
              </a:rPr>
              <a:t>Chatbot</a:t>
            </a:r>
            <a:r>
              <a:rPr lang="en-US" sz="1200" b="1" dirty="0">
                <a:latin typeface="Times New Roman" panose="02020603050405020304" pitchFamily="18" charset="0"/>
                <a:cs typeface="Times New Roman" panose="02020603050405020304" pitchFamily="18" charset="0"/>
              </a:rPr>
              <a:t> Development (LSTM-Based)</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LSTM Network for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The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uses Long Short-Term Memory (LSTM), a type of recurrent neural network, to handle user queries related to the institution, courses, and events. The model is trained on a dataset of frequently asked questions (FAQs) related to alumni networks and general academy information, allowing the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to provide relevant and accurate responses.</a:t>
            </a:r>
          </a:p>
        </p:txBody>
      </p:sp>
    </p:spTree>
    <p:extLst>
      <p:ext uri="{BB962C8B-B14F-4D97-AF65-F5344CB8AC3E}">
        <p14:creationId xmlns:p14="http://schemas.microsoft.com/office/powerpoint/2010/main" val="412658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38"/>
          <p:cNvSpPr txBox="1">
            <a:spLocks noGrp="1"/>
          </p:cNvSpPr>
          <p:nvPr>
            <p:ph type="title"/>
          </p:nvPr>
        </p:nvSpPr>
        <p:spPr>
          <a:xfrm>
            <a:off x="572767" y="177595"/>
            <a:ext cx="7878798" cy="710700"/>
          </a:xfrm>
          <a:prstGeom prst="rect">
            <a:avLst/>
          </a:prstGeom>
          <a:ln>
            <a:noFill/>
          </a:ln>
        </p:spPr>
        <p:txBody>
          <a:bodyPr spcFirstLastPara="1" wrap="square" lIns="91425" tIns="91425" rIns="91425" bIns="91425" anchor="t" anchorCtr="0">
            <a:noAutofit/>
          </a:bodyPr>
          <a:lstStyle/>
          <a:p>
            <a:pPr lvl="0"/>
            <a:r>
              <a:rPr lang="en-US" altLang="en-US" sz="2400" b="1" dirty="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rPr>
              <a:t>Methodology</a:t>
            </a:r>
            <a:endParaRPr lang="en-IN" altLang="en-US" sz="2400" b="1" dirty="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389" name="Google Shape;1389;p38"/>
          <p:cNvSpPr/>
          <p:nvPr/>
        </p:nvSpPr>
        <p:spPr>
          <a:xfrm>
            <a:off x="6611106" y="2845440"/>
            <a:ext cx="2188668" cy="1945017"/>
          </a:xfrm>
          <a:custGeom>
            <a:avLst/>
            <a:gdLst/>
            <a:ahLst/>
            <a:cxnLst/>
            <a:rect l="l" t="t" r="r" b="b"/>
            <a:pathLst>
              <a:path w="67892" h="60334" extrusionOk="0">
                <a:moveTo>
                  <a:pt x="40065" y="0"/>
                </a:moveTo>
                <a:cubicBezTo>
                  <a:pt x="29635" y="0"/>
                  <a:pt x="18295" y="2594"/>
                  <a:pt x="9925" y="11430"/>
                </a:cubicBezTo>
                <a:cubicBezTo>
                  <a:pt x="9172" y="12224"/>
                  <a:pt x="8479" y="13096"/>
                  <a:pt x="7843" y="14035"/>
                </a:cubicBezTo>
                <a:cubicBezTo>
                  <a:pt x="7800" y="14099"/>
                  <a:pt x="7759" y="14161"/>
                  <a:pt x="7716" y="14225"/>
                </a:cubicBezTo>
                <a:cubicBezTo>
                  <a:pt x="0" y="25889"/>
                  <a:pt x="1051" y="47717"/>
                  <a:pt x="10852" y="60333"/>
                </a:cubicBezTo>
                <a:lnTo>
                  <a:pt x="65912" y="60309"/>
                </a:lnTo>
                <a:cubicBezTo>
                  <a:pt x="67000" y="60309"/>
                  <a:pt x="67880" y="59429"/>
                  <a:pt x="67880" y="58342"/>
                </a:cubicBezTo>
                <a:lnTo>
                  <a:pt x="67892" y="5246"/>
                </a:lnTo>
                <a:cubicBezTo>
                  <a:pt x="67784" y="5202"/>
                  <a:pt x="54837" y="0"/>
                  <a:pt x="40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698089" y="601771"/>
            <a:ext cx="7823179" cy="3970318"/>
          </a:xfrm>
          <a:prstGeom prst="rect">
            <a:avLst/>
          </a:prstGeom>
        </p:spPr>
        <p:txBody>
          <a:bodyPr wrap="square">
            <a:spAutoFit/>
          </a:bodyPr>
          <a:lstStyle/>
          <a:p>
            <a:pPr algn="just">
              <a:lnSpc>
                <a:spcPct val="150000"/>
              </a:lnSpc>
            </a:pPr>
            <a:r>
              <a:rPr lang="en-US" sz="1200" b="1" dirty="0">
                <a:latin typeface="Times New Roman" panose="02020603050405020304" pitchFamily="18" charset="0"/>
                <a:cs typeface="Times New Roman" panose="02020603050405020304" pitchFamily="18" charset="0"/>
              </a:rPr>
              <a:t>2. </a:t>
            </a:r>
            <a:r>
              <a:rPr lang="en-US" sz="1200" b="1" dirty="0" err="1">
                <a:latin typeface="Times New Roman" panose="02020603050405020304" pitchFamily="18" charset="0"/>
                <a:cs typeface="Times New Roman" panose="02020603050405020304" pitchFamily="18" charset="0"/>
              </a:rPr>
              <a:t>Chatbot</a:t>
            </a:r>
            <a:r>
              <a:rPr lang="en-US" sz="1200" b="1" dirty="0">
                <a:latin typeface="Times New Roman" panose="02020603050405020304" pitchFamily="18" charset="0"/>
                <a:cs typeface="Times New Roman" panose="02020603050405020304" pitchFamily="18" charset="0"/>
              </a:rPr>
              <a:t> Development (LSTM-Based)</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Natural Language Processing (NLP) techniques, such as tokenization and word </a:t>
            </a:r>
            <a:r>
              <a:rPr lang="en-US" sz="1200" dirty="0" err="1">
                <a:latin typeface="Times New Roman" panose="02020603050405020304" pitchFamily="18" charset="0"/>
                <a:cs typeface="Times New Roman" panose="02020603050405020304" pitchFamily="18" charset="0"/>
              </a:rPr>
              <a:t>embeddings</a:t>
            </a:r>
            <a:r>
              <a:rPr lang="en-US" sz="1200" dirty="0">
                <a:latin typeface="Times New Roman" panose="02020603050405020304" pitchFamily="18" charset="0"/>
                <a:cs typeface="Times New Roman" panose="02020603050405020304" pitchFamily="18" charset="0"/>
              </a:rPr>
              <a:t>, are used to process the user's input before feeding it into the LSTM network.</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Model Training: Data is pre-processed by cleaning, tokenizing, and padding text sequences, followed by training the LSTM network using backpropagation through time (BPTT). </a:t>
            </a:r>
            <a:r>
              <a:rPr lang="en-US" sz="1200" dirty="0" err="1">
                <a:latin typeface="Times New Roman" panose="02020603050405020304" pitchFamily="18" charset="0"/>
                <a:cs typeface="Times New Roman" panose="02020603050405020304" pitchFamily="18" charset="0"/>
              </a:rPr>
              <a:t>Hyperparameters</a:t>
            </a:r>
            <a:r>
              <a:rPr lang="en-US" sz="1200" dirty="0">
                <a:latin typeface="Times New Roman" panose="02020603050405020304" pitchFamily="18" charset="0"/>
                <a:cs typeface="Times New Roman" panose="02020603050405020304" pitchFamily="18" charset="0"/>
              </a:rPr>
              <a:t> such as learning rate, batch size, and sequence length are optimized for accurate and responsive output.</a:t>
            </a:r>
            <a:endParaRPr lang="en-US" sz="1200" b="1" dirty="0">
              <a:latin typeface="Times New Roman" panose="02020603050405020304" pitchFamily="18" charset="0"/>
              <a:cs typeface="Times New Roman" panose="02020603050405020304" pitchFamily="18" charset="0"/>
            </a:endParaRPr>
          </a:p>
          <a:p>
            <a:pPr algn="just">
              <a:lnSpc>
                <a:spcPct val="150000"/>
              </a:lnSpc>
            </a:pPr>
            <a:endParaRPr lang="en-US" sz="1200" b="1" dirty="0">
              <a:latin typeface="Times New Roman" panose="02020603050405020304" pitchFamily="18" charset="0"/>
              <a:cs typeface="Times New Roman" panose="02020603050405020304" pitchFamily="18" charset="0"/>
            </a:endParaRPr>
          </a:p>
          <a:p>
            <a:pPr algn="just">
              <a:lnSpc>
                <a:spcPct val="150000"/>
              </a:lnSpc>
            </a:pPr>
            <a:r>
              <a:rPr lang="en-US" sz="1200" b="1" dirty="0">
                <a:latin typeface="Times New Roman" panose="02020603050405020304" pitchFamily="18" charset="0"/>
                <a:cs typeface="Times New Roman" panose="02020603050405020304" pitchFamily="18" charset="0"/>
              </a:rPr>
              <a:t>3. Front-End Development</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User Interface Implementation: Building the front-end components for alumni, admin, and guest interactions. The front-end communicates with the back-end APIs for data retrieval and submission.</a:t>
            </a:r>
          </a:p>
          <a:p>
            <a:pPr marL="171450" indent="-171450" algn="just">
              <a:lnSpc>
                <a:spcPct val="150000"/>
              </a:lnSpc>
              <a:buFont typeface="Arial" panose="020B0604020202020204" pitchFamily="34" charset="0"/>
              <a:buChar char="•"/>
            </a:pPr>
            <a:r>
              <a:rPr lang="en-US" sz="1200" dirty="0" err="1">
                <a:latin typeface="Times New Roman" panose="02020603050405020304" pitchFamily="18" charset="0"/>
                <a:cs typeface="Times New Roman" panose="02020603050405020304" pitchFamily="18" charset="0"/>
              </a:rPr>
              <a:t>Chatbox</a:t>
            </a:r>
            <a:r>
              <a:rPr lang="en-US" sz="1200" dirty="0">
                <a:latin typeface="Times New Roman" panose="02020603050405020304" pitchFamily="18" charset="0"/>
                <a:cs typeface="Times New Roman" panose="02020603050405020304" pitchFamily="18" charset="0"/>
              </a:rPr>
              <a:t> for Alumni: Developing a real-time, secure </a:t>
            </a:r>
            <a:r>
              <a:rPr lang="en-US" sz="1200" dirty="0" err="1">
                <a:latin typeface="Times New Roman" panose="02020603050405020304" pitchFamily="18" charset="0"/>
                <a:cs typeface="Times New Roman" panose="02020603050405020304" pitchFamily="18" charset="0"/>
              </a:rPr>
              <a:t>chatbox</a:t>
            </a:r>
            <a:r>
              <a:rPr lang="en-US" sz="1200" dirty="0">
                <a:latin typeface="Times New Roman" panose="02020603050405020304" pitchFamily="18" charset="0"/>
                <a:cs typeface="Times New Roman" panose="02020603050405020304" pitchFamily="18" charset="0"/>
              </a:rPr>
              <a:t> feature for alumni to interact with each other. Messages are stored in the database and displayed in a user-friendly interface.</a:t>
            </a:r>
          </a:p>
          <a:p>
            <a:pPr marL="171450" indent="-171450" algn="just">
              <a:lnSpc>
                <a:spcPct val="150000"/>
              </a:lnSpc>
              <a:buFont typeface="Arial" panose="020B0604020202020204" pitchFamily="34" charset="0"/>
              <a:buChar char="•"/>
            </a:pP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Integration: Embedding the LSTM-powered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into the front end, accessible by both registered users and guests. The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is integrated to answer queries about the academy, available courses, and events.</a:t>
            </a:r>
          </a:p>
        </p:txBody>
      </p:sp>
    </p:spTree>
    <p:extLst>
      <p:ext uri="{BB962C8B-B14F-4D97-AF65-F5344CB8AC3E}">
        <p14:creationId xmlns:p14="http://schemas.microsoft.com/office/powerpoint/2010/main" val="3932618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title"/>
          </p:nvPr>
        </p:nvSpPr>
        <p:spPr>
          <a:xfrm>
            <a:off x="642342" y="258417"/>
            <a:ext cx="7441663" cy="735496"/>
          </a:xfrm>
          <a:prstGeom prst="rect">
            <a:avLst/>
          </a:prstGeom>
        </p:spPr>
        <p:txBody>
          <a:bodyPr spcFirstLastPara="1" wrap="square" lIns="91425" tIns="91425" rIns="91425" bIns="91425" anchor="t" anchorCtr="0">
            <a:noAutofit/>
          </a:bodyPr>
          <a:lstStyle/>
          <a:p>
            <a:pPr algn="ctr">
              <a:lnSpc>
                <a:spcPct val="150000"/>
              </a:lnSpc>
            </a:pPr>
            <a:r>
              <a:rPr lang="en-US" sz="2400" b="1" dirty="0">
                <a:latin typeface="Times New Roman" panose="02020603050405020304" pitchFamily="18" charset="0"/>
                <a:cs typeface="Times New Roman" panose="02020603050405020304" pitchFamily="18" charset="0"/>
              </a:rPr>
              <a:t>UML DIAGRAMS</a:t>
            </a:r>
          </a:p>
        </p:txBody>
      </p:sp>
      <p:sp>
        <p:nvSpPr>
          <p:cNvPr id="886" name="Google Shape;886;p33"/>
          <p:cNvSpPr txBox="1">
            <a:spLocks noGrp="1"/>
          </p:cNvSpPr>
          <p:nvPr>
            <p:ph type="body" idx="1"/>
          </p:nvPr>
        </p:nvSpPr>
        <p:spPr>
          <a:xfrm>
            <a:off x="537238" y="1038484"/>
            <a:ext cx="7931993" cy="3584713"/>
          </a:xfrm>
          <a:prstGeom prst="rect">
            <a:avLst/>
          </a:prstGeom>
        </p:spPr>
        <p:txBody>
          <a:bodyPr spcFirstLastPara="1" wrap="square" lIns="91425" tIns="91425" rIns="91425" bIns="91425" anchor="t" anchorCtr="0">
            <a:noAutofit/>
          </a:bodyPr>
          <a:lstStyle/>
          <a:p>
            <a:pPr marL="857250" indent="-400050" algn="just">
              <a:lnSpc>
                <a:spcPct val="150000"/>
              </a:lnSpc>
              <a:buClr>
                <a:schemeClr val="accent5">
                  <a:lumMod val="50000"/>
                </a:schemeClr>
              </a:buClr>
              <a:buFont typeface="+mj-lt"/>
              <a:buAutoNum type="romanLcPeriod"/>
            </a:pPr>
            <a:r>
              <a:rPr lang="en-US" sz="1400" dirty="0">
                <a:solidFill>
                  <a:schemeClr val="tx1"/>
                </a:solidFill>
                <a:latin typeface="Times New Roman" panose="02020603050405020304" pitchFamily="18" charset="0"/>
                <a:ea typeface="Times New Roman" panose="02020603050405020304" pitchFamily="18" charset="0"/>
              </a:rPr>
              <a:t>UML stands for Unified Modelling Language. UML is a standardized general-purpose modelling language in the field of object-oriented software engineering. The standard is managed, and was created by, the Object Management Group. </a:t>
            </a:r>
          </a:p>
          <a:p>
            <a:pPr marL="857250" indent="-400050" algn="just">
              <a:lnSpc>
                <a:spcPct val="150000"/>
              </a:lnSpc>
              <a:buClr>
                <a:schemeClr val="accent5">
                  <a:lumMod val="50000"/>
                </a:schemeClr>
              </a:buClr>
              <a:buFont typeface="+mj-lt"/>
              <a:buAutoNum type="romanLcPeriod"/>
            </a:pPr>
            <a:r>
              <a:rPr lang="en-US" sz="1400" dirty="0">
                <a:solidFill>
                  <a:schemeClr val="tx1"/>
                </a:solidFill>
                <a:latin typeface="Times New Roman" panose="02020603050405020304" pitchFamily="18" charset="0"/>
                <a:ea typeface="Times New Roman" panose="02020603050405020304" pitchFamily="18" charset="0"/>
              </a:rPr>
              <a:t>The goal is for UML to become a common language for creating models of object-oriented computer software. In its current form UML is comprised of two major components: a Meta-model and a notation. In the future, some form of method or process may also be added to; or associated with, UML.</a:t>
            </a:r>
            <a:endParaRPr lang="en-IN" sz="1400" dirty="0">
              <a:solidFill>
                <a:schemeClr val="tx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61707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title"/>
          </p:nvPr>
        </p:nvSpPr>
        <p:spPr>
          <a:xfrm>
            <a:off x="642342" y="258417"/>
            <a:ext cx="7441663" cy="735496"/>
          </a:xfrm>
          <a:prstGeom prst="rect">
            <a:avLst/>
          </a:prstGeom>
        </p:spPr>
        <p:txBody>
          <a:bodyPr spcFirstLastPara="1" wrap="square" lIns="91425" tIns="91425" rIns="91425" bIns="91425" anchor="t" anchorCtr="0">
            <a:noAutofit/>
          </a:bodyPr>
          <a:lstStyle/>
          <a:p>
            <a:pPr algn="ctr">
              <a:lnSpc>
                <a:spcPct val="150000"/>
              </a:lnSpc>
            </a:pPr>
            <a:r>
              <a:rPr lang="en-US" sz="2400" b="1" dirty="0">
                <a:latin typeface="Times New Roman" panose="02020603050405020304" pitchFamily="18" charset="0"/>
                <a:cs typeface="Times New Roman" panose="02020603050405020304" pitchFamily="18" charset="0"/>
              </a:rPr>
              <a:t>UML DIAGRAMS</a:t>
            </a:r>
          </a:p>
        </p:txBody>
      </p:sp>
      <p:sp>
        <p:nvSpPr>
          <p:cNvPr id="886" name="Google Shape;886;p33"/>
          <p:cNvSpPr txBox="1">
            <a:spLocks noGrp="1"/>
          </p:cNvSpPr>
          <p:nvPr>
            <p:ph type="body" idx="1"/>
          </p:nvPr>
        </p:nvSpPr>
        <p:spPr>
          <a:xfrm>
            <a:off x="404841" y="721822"/>
            <a:ext cx="7916664" cy="546538"/>
          </a:xfrm>
          <a:prstGeom prst="rect">
            <a:avLst/>
          </a:prstGeom>
        </p:spPr>
        <p:txBody>
          <a:bodyPr spcFirstLastPara="1" wrap="square" lIns="91425" tIns="91425" rIns="91425" bIns="91425" anchor="t" anchorCtr="0">
            <a:noAutofit/>
          </a:bodyPr>
          <a:lstStyle/>
          <a:p>
            <a:pPr marL="146050" lvl="0" indent="0" algn="just">
              <a:lnSpc>
                <a:spcPct val="150000"/>
              </a:lnSpc>
              <a:buNone/>
            </a:pPr>
            <a:r>
              <a:rPr lang="en-US" sz="1200" dirty="0">
                <a:latin typeface="Times New Roman" panose="02020603050405020304" pitchFamily="18" charset="0"/>
                <a:cs typeface="Times New Roman" panose="02020603050405020304" pitchFamily="18" charset="0"/>
              </a:rPr>
              <a:t>A </a:t>
            </a:r>
            <a:r>
              <a:rPr lang="en-US" sz="1400" b="1" dirty="0">
                <a:latin typeface="Times New Roman" panose="02020603050405020304" pitchFamily="18" charset="0"/>
                <a:cs typeface="Times New Roman" panose="02020603050405020304" pitchFamily="18" charset="0"/>
              </a:rPr>
              <a:t>Use case diagram </a:t>
            </a:r>
            <a:r>
              <a:rPr lang="en-US" sz="1200" dirty="0">
                <a:latin typeface="Times New Roman" panose="02020603050405020304" pitchFamily="18" charset="0"/>
                <a:cs typeface="Times New Roman" panose="02020603050405020304" pitchFamily="18" charset="0"/>
              </a:rPr>
              <a:t>in the Unified Modeling Language (UML) is a type of behavioral diagram defined by and created from a Use-case analysis. </a:t>
            </a:r>
            <a:endParaRPr lang="en-IN" sz="12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1548928" y="1457317"/>
            <a:ext cx="6375871" cy="3301495"/>
          </a:xfrm>
          <a:prstGeom prst="rect">
            <a:avLst/>
          </a:prstGeom>
        </p:spPr>
      </p:pic>
    </p:spTree>
    <p:extLst>
      <p:ext uri="{BB962C8B-B14F-4D97-AF65-F5344CB8AC3E}">
        <p14:creationId xmlns:p14="http://schemas.microsoft.com/office/powerpoint/2010/main" val="919814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title"/>
          </p:nvPr>
        </p:nvSpPr>
        <p:spPr>
          <a:xfrm>
            <a:off x="642342" y="258417"/>
            <a:ext cx="7441663" cy="735496"/>
          </a:xfrm>
          <a:prstGeom prst="rect">
            <a:avLst/>
          </a:prstGeom>
        </p:spPr>
        <p:txBody>
          <a:bodyPr spcFirstLastPara="1" wrap="square" lIns="91425" tIns="91425" rIns="91425" bIns="91425" anchor="t" anchorCtr="0">
            <a:noAutofit/>
          </a:bodyPr>
          <a:lstStyle/>
          <a:p>
            <a:pPr algn="ctr">
              <a:lnSpc>
                <a:spcPct val="150000"/>
              </a:lnSpc>
            </a:pPr>
            <a:r>
              <a:rPr lang="en-US" sz="2400" b="1" dirty="0">
                <a:latin typeface="Times New Roman" panose="02020603050405020304" pitchFamily="18" charset="0"/>
                <a:cs typeface="Times New Roman" panose="02020603050405020304" pitchFamily="18" charset="0"/>
              </a:rPr>
              <a:t>UML DIAGRAMS</a:t>
            </a:r>
          </a:p>
        </p:txBody>
      </p:sp>
      <p:sp>
        <p:nvSpPr>
          <p:cNvPr id="886" name="Google Shape;886;p33"/>
          <p:cNvSpPr txBox="1">
            <a:spLocks noGrp="1"/>
          </p:cNvSpPr>
          <p:nvPr>
            <p:ph type="body" idx="1"/>
          </p:nvPr>
        </p:nvSpPr>
        <p:spPr>
          <a:xfrm>
            <a:off x="568766" y="793715"/>
            <a:ext cx="7931993" cy="744863"/>
          </a:xfrm>
          <a:prstGeom prst="rect">
            <a:avLst/>
          </a:prstGeom>
        </p:spPr>
        <p:txBody>
          <a:bodyPr spcFirstLastPara="1" wrap="square" lIns="91425" tIns="91425" rIns="91425" bIns="91425" anchor="t" anchorCtr="0">
            <a:noAutofit/>
          </a:bodyPr>
          <a:lstStyle/>
          <a:p>
            <a:pPr marL="146050" indent="0" algn="just">
              <a:lnSpc>
                <a:spcPct val="150000"/>
              </a:lnSpc>
              <a:buClr>
                <a:schemeClr val="accent5">
                  <a:lumMod val="50000"/>
                </a:schemeClr>
              </a:buClr>
              <a:buNone/>
            </a:pPr>
            <a:r>
              <a:rPr lang="en-US" sz="1200" dirty="0">
                <a:latin typeface="Times New Roman" panose="02020603050405020304" pitchFamily="18" charset="0"/>
                <a:cs typeface="Times New Roman" panose="02020603050405020304" pitchFamily="18" charset="0"/>
              </a:rPr>
              <a:t>A </a:t>
            </a:r>
            <a:r>
              <a:rPr lang="en-US" sz="1200" b="1" dirty="0">
                <a:latin typeface="Times New Roman" panose="02020603050405020304" pitchFamily="18" charset="0"/>
                <a:cs typeface="Times New Roman" panose="02020603050405020304" pitchFamily="18" charset="0"/>
              </a:rPr>
              <a:t>Class Diagram </a:t>
            </a:r>
            <a:r>
              <a:rPr lang="en-US" sz="1200" dirty="0">
                <a:latin typeface="Times New Roman" panose="02020603050405020304" pitchFamily="18" charset="0"/>
                <a:cs typeface="Times New Roman" panose="02020603050405020304" pitchFamily="18" charset="0"/>
              </a:rPr>
              <a:t>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2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1429155" y="1894624"/>
            <a:ext cx="6574303" cy="2608550"/>
          </a:xfrm>
          <a:prstGeom prst="rect">
            <a:avLst/>
          </a:prstGeom>
        </p:spPr>
      </p:pic>
    </p:spTree>
    <p:extLst>
      <p:ext uri="{BB962C8B-B14F-4D97-AF65-F5344CB8AC3E}">
        <p14:creationId xmlns:p14="http://schemas.microsoft.com/office/powerpoint/2010/main" val="2227194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9" name="Google Shape;379;p27"/>
          <p:cNvSpPr txBox="1">
            <a:spLocks noGrp="1"/>
          </p:cNvSpPr>
          <p:nvPr>
            <p:ph type="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dirty="0">
                <a:latin typeface="Times New Roman" panose="02020603050405020304" pitchFamily="18" charset="0"/>
                <a:cs typeface="Times New Roman" panose="02020603050405020304" pitchFamily="18" charset="0"/>
              </a:rPr>
              <a:t>CONTENTS OF THE PRESENTATION</a:t>
            </a:r>
          </a:p>
        </p:txBody>
      </p:sp>
      <p:sp>
        <p:nvSpPr>
          <p:cNvPr id="384" name="Google Shape;384;p27"/>
          <p:cNvSpPr/>
          <p:nvPr/>
        </p:nvSpPr>
        <p:spPr>
          <a:xfrm>
            <a:off x="927468" y="1574693"/>
            <a:ext cx="267655" cy="26199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flipH="1">
            <a:off x="356250" y="3389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7"/>
          <p:cNvSpPr/>
          <p:nvPr/>
        </p:nvSpPr>
        <p:spPr>
          <a:xfrm>
            <a:off x="8117407" y="4132225"/>
            <a:ext cx="123300" cy="123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Box 7"/>
          <p:cNvSpPr txBox="1"/>
          <p:nvPr/>
        </p:nvSpPr>
        <p:spPr>
          <a:xfrm>
            <a:off x="1931565" y="1547324"/>
            <a:ext cx="2544418" cy="203132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Abstract.</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Objective</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Problem Statement.</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Scope.</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Introduction</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Proposed System.</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Project flow diagram.</a:t>
            </a:r>
          </a:p>
        </p:txBody>
      </p:sp>
      <p:sp>
        <p:nvSpPr>
          <p:cNvPr id="2" name="Rectangle 1"/>
          <p:cNvSpPr/>
          <p:nvPr/>
        </p:nvSpPr>
        <p:spPr>
          <a:xfrm>
            <a:off x="5212425" y="1547324"/>
            <a:ext cx="2286000" cy="1754326"/>
          </a:xfrm>
          <a:prstGeom prst="rect">
            <a:avLst/>
          </a:prstGeom>
        </p:spPr>
        <p:txBody>
          <a:bodyPr wrap="square">
            <a:spAutoFit/>
          </a:bodyPr>
          <a:lstStyle/>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Resource Requirements.</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Literature Review</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Methodology</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Modules</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UML diagrams</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title"/>
          </p:nvPr>
        </p:nvSpPr>
        <p:spPr>
          <a:xfrm>
            <a:off x="2949530" y="192925"/>
            <a:ext cx="3046789" cy="735496"/>
          </a:xfrm>
          <a:prstGeom prst="rect">
            <a:avLst/>
          </a:prstGeom>
        </p:spPr>
        <p:txBody>
          <a:bodyPr spcFirstLastPara="1" wrap="square" lIns="91425" tIns="91425" rIns="91425" bIns="91425" anchor="t" anchorCtr="0">
            <a:noAutofit/>
          </a:bodyPr>
          <a:lstStyle/>
          <a:p>
            <a:pPr algn="ctr">
              <a:lnSpc>
                <a:spcPct val="150000"/>
              </a:lnSpc>
            </a:pPr>
            <a:r>
              <a:rPr lang="en-US" sz="2400" b="1" dirty="0">
                <a:latin typeface="Times New Roman" panose="02020603050405020304" pitchFamily="18" charset="0"/>
                <a:cs typeface="Times New Roman" panose="02020603050405020304" pitchFamily="18" charset="0"/>
              </a:rPr>
              <a:t>UML DIAGRAMS</a:t>
            </a:r>
          </a:p>
        </p:txBody>
      </p:sp>
      <p:sp>
        <p:nvSpPr>
          <p:cNvPr id="886" name="Google Shape;886;p33"/>
          <p:cNvSpPr txBox="1">
            <a:spLocks noGrp="1"/>
          </p:cNvSpPr>
          <p:nvPr>
            <p:ph type="body" idx="1"/>
          </p:nvPr>
        </p:nvSpPr>
        <p:spPr>
          <a:xfrm>
            <a:off x="653523" y="731542"/>
            <a:ext cx="7880877" cy="900613"/>
          </a:xfrm>
          <a:prstGeom prst="rect">
            <a:avLst/>
          </a:prstGeom>
        </p:spPr>
        <p:txBody>
          <a:bodyPr spcFirstLastPara="1" wrap="square" lIns="91425" tIns="91425" rIns="91425" bIns="91425" anchor="t" anchorCtr="0">
            <a:noAutofit/>
          </a:bodyPr>
          <a:lstStyle/>
          <a:p>
            <a:pPr marL="146050" lvl="0" indent="0" algn="just">
              <a:buNone/>
            </a:pPr>
            <a:r>
              <a:rPr lang="en-US" sz="1200" dirty="0">
                <a:latin typeface="Times New Roman" panose="02020603050405020304" pitchFamily="18" charset="0"/>
                <a:cs typeface="Times New Roman" panose="02020603050405020304" pitchFamily="18" charset="0"/>
              </a:rPr>
              <a:t>A </a:t>
            </a:r>
            <a:r>
              <a:rPr lang="en-US" sz="1200" b="1" dirty="0">
                <a:latin typeface="Times New Roman" panose="02020603050405020304" pitchFamily="18" charset="0"/>
                <a:cs typeface="Times New Roman" panose="02020603050405020304" pitchFamily="18" charset="0"/>
              </a:rPr>
              <a:t>Sequence Diagram </a:t>
            </a:r>
            <a:r>
              <a:rPr lang="en-US" sz="1200" dirty="0">
                <a:latin typeface="Times New Roman" panose="02020603050405020304" pitchFamily="18" charset="0"/>
                <a:cs typeface="Times New Roman" panose="02020603050405020304" pitchFamily="18" charset="0"/>
              </a:rPr>
              <a:t>in Unified Modeling Language (UML) is a kind of interaction diagram that shows how processes operate with one another and in what order. It is a construct of a Message Sequence Chart. Sequence diagrams are sometimes called event diagrams, event scenarios, and timing diagrams.</a:t>
            </a:r>
            <a:endParaRPr lang="en-IN" sz="12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1607168" y="1467038"/>
            <a:ext cx="5953837" cy="3154123"/>
          </a:xfrm>
          <a:prstGeom prst="rect">
            <a:avLst/>
          </a:prstGeom>
        </p:spPr>
      </p:pic>
    </p:spTree>
    <p:extLst>
      <p:ext uri="{BB962C8B-B14F-4D97-AF65-F5344CB8AC3E}">
        <p14:creationId xmlns:p14="http://schemas.microsoft.com/office/powerpoint/2010/main" val="555825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title"/>
          </p:nvPr>
        </p:nvSpPr>
        <p:spPr>
          <a:xfrm>
            <a:off x="2774248" y="306399"/>
            <a:ext cx="3046789" cy="735496"/>
          </a:xfrm>
          <a:prstGeom prst="rect">
            <a:avLst/>
          </a:prstGeom>
        </p:spPr>
        <p:txBody>
          <a:bodyPr spcFirstLastPara="1" wrap="square" lIns="91425" tIns="91425" rIns="91425" bIns="91425" anchor="t" anchorCtr="0">
            <a:noAutofit/>
          </a:bodyPr>
          <a:lstStyle/>
          <a:p>
            <a:pPr algn="ctr">
              <a:lnSpc>
                <a:spcPct val="150000"/>
              </a:lnSpc>
            </a:pPr>
            <a:r>
              <a:rPr lang="en-US" sz="2400" b="1" dirty="0">
                <a:latin typeface="Times New Roman" panose="02020603050405020304" pitchFamily="18" charset="0"/>
                <a:cs typeface="Times New Roman" panose="02020603050405020304" pitchFamily="18" charset="0"/>
              </a:rPr>
              <a:t>UML DIAGRAMS</a:t>
            </a:r>
          </a:p>
        </p:txBody>
      </p:sp>
      <p:sp>
        <p:nvSpPr>
          <p:cNvPr id="886" name="Google Shape;886;p33"/>
          <p:cNvSpPr txBox="1">
            <a:spLocks noGrp="1"/>
          </p:cNvSpPr>
          <p:nvPr>
            <p:ph type="body" idx="1"/>
          </p:nvPr>
        </p:nvSpPr>
        <p:spPr>
          <a:xfrm>
            <a:off x="699447" y="950516"/>
            <a:ext cx="7851227" cy="1165278"/>
          </a:xfrm>
          <a:prstGeom prst="rect">
            <a:avLst/>
          </a:prstGeom>
        </p:spPr>
        <p:txBody>
          <a:bodyPr spcFirstLastPara="1" wrap="square" lIns="91425" tIns="91425" rIns="91425" bIns="91425" anchor="t" anchorCtr="0">
            <a:noAutofit/>
          </a:bodyPr>
          <a:lstStyle/>
          <a:p>
            <a:pPr marL="146050" lvl="0" indent="0">
              <a:lnSpc>
                <a:spcPct val="150000"/>
              </a:lnSpc>
              <a:buNone/>
            </a:pPr>
            <a:r>
              <a:rPr lang="en-US" sz="1200" dirty="0">
                <a:latin typeface="Times New Roman" panose="02020603050405020304" pitchFamily="18" charset="0"/>
                <a:cs typeface="Times New Roman" panose="02020603050405020304" pitchFamily="18" charset="0"/>
              </a:rPr>
              <a:t>A </a:t>
            </a:r>
            <a:r>
              <a:rPr lang="en-US" sz="1200" b="1" dirty="0">
                <a:latin typeface="Times New Roman" panose="02020603050405020304" pitchFamily="18" charset="0"/>
                <a:cs typeface="Times New Roman" panose="02020603050405020304" pitchFamily="18" charset="0"/>
              </a:rPr>
              <a:t>Deployment Diagram </a:t>
            </a:r>
            <a:r>
              <a:rPr lang="en-US" sz="1200" dirty="0">
                <a:latin typeface="Times New Roman" panose="02020603050405020304" pitchFamily="18" charset="0"/>
                <a:cs typeface="Times New Roman" panose="02020603050405020304" pitchFamily="18" charset="0"/>
              </a:rPr>
              <a:t>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2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3"/>
          <a:stretch>
            <a:fillRect/>
          </a:stretch>
        </p:blipFill>
        <p:spPr>
          <a:xfrm>
            <a:off x="1524000" y="2115793"/>
            <a:ext cx="5756439" cy="2442215"/>
          </a:xfrm>
          <a:prstGeom prst="rect">
            <a:avLst/>
          </a:prstGeom>
        </p:spPr>
      </p:pic>
    </p:spTree>
    <p:extLst>
      <p:ext uri="{BB962C8B-B14F-4D97-AF65-F5344CB8AC3E}">
        <p14:creationId xmlns:p14="http://schemas.microsoft.com/office/powerpoint/2010/main" val="2933189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title"/>
          </p:nvPr>
        </p:nvSpPr>
        <p:spPr>
          <a:xfrm>
            <a:off x="1132260" y="303510"/>
            <a:ext cx="3046789" cy="735496"/>
          </a:xfrm>
          <a:prstGeom prst="rect">
            <a:avLst/>
          </a:prstGeom>
        </p:spPr>
        <p:txBody>
          <a:bodyPr spcFirstLastPara="1" wrap="square" lIns="91425" tIns="91425" rIns="91425" bIns="91425" anchor="t" anchorCtr="0">
            <a:noAutofit/>
          </a:bodyPr>
          <a:lstStyle/>
          <a:p>
            <a:pPr algn="ctr">
              <a:lnSpc>
                <a:spcPct val="150000"/>
              </a:lnSpc>
            </a:pPr>
            <a:r>
              <a:rPr lang="en-US" sz="2400" b="1" dirty="0">
                <a:latin typeface="Times New Roman" panose="02020603050405020304" pitchFamily="18" charset="0"/>
                <a:cs typeface="Times New Roman" panose="02020603050405020304" pitchFamily="18" charset="0"/>
              </a:rPr>
              <a:t>UML DIAGRAMS</a:t>
            </a:r>
          </a:p>
        </p:txBody>
      </p:sp>
      <p:sp>
        <p:nvSpPr>
          <p:cNvPr id="886" name="Google Shape;886;p33"/>
          <p:cNvSpPr txBox="1">
            <a:spLocks noGrp="1"/>
          </p:cNvSpPr>
          <p:nvPr>
            <p:ph type="body" idx="1"/>
          </p:nvPr>
        </p:nvSpPr>
        <p:spPr>
          <a:xfrm>
            <a:off x="901029" y="1248711"/>
            <a:ext cx="3278020" cy="2352946"/>
          </a:xfrm>
          <a:prstGeom prst="rect">
            <a:avLst/>
          </a:prstGeom>
        </p:spPr>
        <p:txBody>
          <a:bodyPr spcFirstLastPara="1" wrap="square" lIns="91425" tIns="91425" rIns="91425" bIns="91425" anchor="t" anchorCtr="0">
            <a:noAutofit/>
          </a:bodyPr>
          <a:lstStyle/>
          <a:p>
            <a:pPr marL="146050" lvl="0" indent="0" algn="just">
              <a:buNone/>
            </a:pPr>
            <a:r>
              <a:rPr lang="en-US" sz="1200" b="1" dirty="0">
                <a:latin typeface="Times New Roman" panose="02020603050405020304" pitchFamily="18" charset="0"/>
                <a:cs typeface="Times New Roman" panose="02020603050405020304" pitchFamily="18" charset="0"/>
              </a:rPr>
              <a:t>Activity Diagrams </a:t>
            </a:r>
            <a:r>
              <a:rPr lang="en-US" sz="1200" dirty="0">
                <a:latin typeface="Times New Roman" panose="02020603050405020304" pitchFamily="18" charset="0"/>
                <a:cs typeface="Times New Roman" panose="02020603050405020304" pitchFamily="18" charset="0"/>
              </a:rPr>
              <a:t>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2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3"/>
          <a:stretch>
            <a:fillRect/>
          </a:stretch>
        </p:blipFill>
        <p:spPr>
          <a:xfrm>
            <a:off x="4483510" y="431329"/>
            <a:ext cx="3429625" cy="4317651"/>
          </a:xfrm>
          <a:prstGeom prst="rect">
            <a:avLst/>
          </a:prstGeom>
        </p:spPr>
      </p:pic>
    </p:spTree>
    <p:extLst>
      <p:ext uri="{BB962C8B-B14F-4D97-AF65-F5344CB8AC3E}">
        <p14:creationId xmlns:p14="http://schemas.microsoft.com/office/powerpoint/2010/main" val="1551171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title"/>
          </p:nvPr>
        </p:nvSpPr>
        <p:spPr>
          <a:xfrm>
            <a:off x="2774248" y="306399"/>
            <a:ext cx="3046789" cy="735496"/>
          </a:xfrm>
          <a:prstGeom prst="rect">
            <a:avLst/>
          </a:prstGeom>
        </p:spPr>
        <p:txBody>
          <a:bodyPr spcFirstLastPara="1" wrap="square" lIns="91425" tIns="91425" rIns="91425" bIns="91425" anchor="t" anchorCtr="0">
            <a:noAutofit/>
          </a:bodyPr>
          <a:lstStyle/>
          <a:p>
            <a:pPr algn="ctr">
              <a:lnSpc>
                <a:spcPct val="150000"/>
              </a:lnSpc>
            </a:pPr>
            <a:r>
              <a:rPr lang="en-US" sz="2400" b="1" dirty="0">
                <a:latin typeface="Times New Roman" panose="02020603050405020304" pitchFamily="18" charset="0"/>
                <a:cs typeface="Times New Roman" panose="02020603050405020304" pitchFamily="18" charset="0"/>
              </a:rPr>
              <a:t>UML DIAGRAMS</a:t>
            </a:r>
          </a:p>
        </p:txBody>
      </p:sp>
      <p:sp>
        <p:nvSpPr>
          <p:cNvPr id="886" name="Google Shape;886;p33"/>
          <p:cNvSpPr txBox="1">
            <a:spLocks noGrp="1"/>
          </p:cNvSpPr>
          <p:nvPr>
            <p:ph type="body" idx="1"/>
          </p:nvPr>
        </p:nvSpPr>
        <p:spPr>
          <a:xfrm>
            <a:off x="699447" y="950516"/>
            <a:ext cx="7851227" cy="1165278"/>
          </a:xfrm>
          <a:prstGeom prst="rect">
            <a:avLst/>
          </a:prstGeom>
        </p:spPr>
        <p:txBody>
          <a:bodyPr spcFirstLastPara="1" wrap="square" lIns="91425" tIns="91425" rIns="91425" bIns="91425" anchor="t" anchorCtr="0">
            <a:noAutofit/>
          </a:bodyPr>
          <a:lstStyle/>
          <a:p>
            <a:pPr marL="146050" lvl="0" indent="0">
              <a:lnSpc>
                <a:spcPct val="150000"/>
              </a:lnSpc>
              <a:buNone/>
            </a:pPr>
            <a:r>
              <a:rPr lang="en-US" sz="1200" dirty="0">
                <a:latin typeface="Times New Roman" panose="02020603050405020304" pitchFamily="18" charset="0"/>
                <a:cs typeface="Times New Roman" panose="02020603050405020304" pitchFamily="18" charset="0"/>
              </a:rPr>
              <a:t>A </a:t>
            </a:r>
            <a:r>
              <a:rPr lang="en-US" sz="1400" b="1" dirty="0">
                <a:latin typeface="Times New Roman" panose="02020603050405020304" pitchFamily="18" charset="0"/>
                <a:cs typeface="Times New Roman" panose="02020603050405020304" pitchFamily="18" charset="0"/>
              </a:rPr>
              <a:t>Component diagram</a:t>
            </a:r>
            <a:r>
              <a:rPr lang="en-US" sz="1200" dirty="0">
                <a:latin typeface="Times New Roman" panose="02020603050405020304" pitchFamily="18" charset="0"/>
                <a:cs typeface="Times New Roman" panose="02020603050405020304" pitchFamily="18" charset="0"/>
              </a:rPr>
              <a:t>, also known as a UML component diagram, describes the organization and wiring of the physical components in a system. Component diagrams are often drawn to help model implementation details and double-check that every aspect of the system's required function is covered by planned development.</a:t>
            </a:r>
            <a:endParaRPr lang="en-IN" sz="12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3"/>
          <a:stretch>
            <a:fillRect/>
          </a:stretch>
        </p:blipFill>
        <p:spPr>
          <a:xfrm>
            <a:off x="1539966" y="2115794"/>
            <a:ext cx="5962047" cy="2230064"/>
          </a:xfrm>
          <a:prstGeom prst="rect">
            <a:avLst/>
          </a:prstGeom>
        </p:spPr>
      </p:pic>
    </p:spTree>
    <p:extLst>
      <p:ext uri="{BB962C8B-B14F-4D97-AF65-F5344CB8AC3E}">
        <p14:creationId xmlns:p14="http://schemas.microsoft.com/office/powerpoint/2010/main" val="1400582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3"/>
          <p:cNvSpPr txBox="1">
            <a:spLocks noGrp="1"/>
          </p:cNvSpPr>
          <p:nvPr>
            <p:ph type="title"/>
          </p:nvPr>
        </p:nvSpPr>
        <p:spPr>
          <a:xfrm>
            <a:off x="3197035" y="323175"/>
            <a:ext cx="3046789" cy="735496"/>
          </a:xfrm>
          <a:prstGeom prst="rect">
            <a:avLst/>
          </a:prstGeom>
        </p:spPr>
        <p:txBody>
          <a:bodyPr spcFirstLastPara="1" wrap="square" lIns="91425" tIns="91425" rIns="91425" bIns="91425" anchor="t" anchorCtr="0">
            <a:noAutofit/>
          </a:bodyPr>
          <a:lstStyle/>
          <a:p>
            <a:pPr algn="ctr">
              <a:lnSpc>
                <a:spcPct val="150000"/>
              </a:lnSpc>
            </a:pPr>
            <a:r>
              <a:rPr lang="en-US" sz="2400" b="1" dirty="0">
                <a:latin typeface="Times New Roman" panose="02020603050405020304" pitchFamily="18" charset="0"/>
                <a:cs typeface="Times New Roman" panose="02020603050405020304" pitchFamily="18" charset="0"/>
              </a:rPr>
              <a:t>DFD DIAGRAMS</a:t>
            </a:r>
          </a:p>
        </p:txBody>
      </p:sp>
      <p:sp>
        <p:nvSpPr>
          <p:cNvPr id="5" name="Google Shape;885;p33"/>
          <p:cNvSpPr txBox="1">
            <a:spLocks/>
          </p:cNvSpPr>
          <p:nvPr/>
        </p:nvSpPr>
        <p:spPr>
          <a:xfrm>
            <a:off x="2838498" y="3605226"/>
            <a:ext cx="3405326" cy="7354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1pPr>
            <a:lvl2pPr marR="0" lvl="1"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2pPr>
            <a:lvl3pPr marR="0" lvl="2"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3pPr>
            <a:lvl4pPr marR="0" lvl="3"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4pPr>
            <a:lvl5pPr marR="0" lvl="4"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5pPr>
            <a:lvl6pPr marR="0" lvl="5"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6pPr>
            <a:lvl7pPr marR="0" lvl="6"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7pPr>
            <a:lvl8pPr marR="0" lvl="7"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8pPr>
            <a:lvl9pPr marR="0" lvl="8" algn="ctr" rtl="0">
              <a:lnSpc>
                <a:spcPct val="115000"/>
              </a:lnSpc>
              <a:spcBef>
                <a:spcPts val="0"/>
              </a:spcBef>
              <a:spcAft>
                <a:spcPts val="0"/>
              </a:spcAft>
              <a:buClr>
                <a:schemeClr val="dk1"/>
              </a:buClr>
              <a:buSzPts val="3300"/>
              <a:buFont typeface="Poppins Black" panose="00000800000000000000"/>
              <a:buNone/>
              <a:defRPr sz="3300" b="0" i="0" u="none" strike="noStrike" cap="none">
                <a:solidFill>
                  <a:schemeClr val="dk1"/>
                </a:solidFill>
                <a:latin typeface="Poppins Black" panose="00000800000000000000"/>
                <a:ea typeface="Poppins Black" panose="00000800000000000000"/>
                <a:cs typeface="Poppins Black" panose="00000800000000000000"/>
                <a:sym typeface="Poppins Black" panose="00000800000000000000"/>
              </a:defRPr>
            </a:lvl9pPr>
          </a:lstStyle>
          <a:p>
            <a:pPr algn="ctr">
              <a:lnSpc>
                <a:spcPct val="150000"/>
              </a:lnSpc>
            </a:pPr>
            <a:r>
              <a:rPr lang="en-US" sz="1400" b="1" dirty="0">
                <a:latin typeface="Times New Roman" panose="02020603050405020304" pitchFamily="18" charset="0"/>
                <a:cs typeface="Times New Roman" panose="02020603050405020304" pitchFamily="18" charset="0"/>
              </a:rPr>
              <a:t>Context Level Diagram</a:t>
            </a:r>
          </a:p>
        </p:txBody>
      </p:sp>
      <p:pic>
        <p:nvPicPr>
          <p:cNvPr id="7" name="Picture 6"/>
          <p:cNvPicPr/>
          <p:nvPr/>
        </p:nvPicPr>
        <p:blipFill>
          <a:blip r:embed="rId3"/>
          <a:stretch>
            <a:fillRect/>
          </a:stretch>
        </p:blipFill>
        <p:spPr>
          <a:xfrm>
            <a:off x="1598091" y="1129996"/>
            <a:ext cx="5731510" cy="2475230"/>
          </a:xfrm>
          <a:prstGeom prst="rect">
            <a:avLst/>
          </a:prstGeom>
        </p:spPr>
      </p:pic>
    </p:spTree>
    <p:extLst>
      <p:ext uri="{BB962C8B-B14F-4D97-AF65-F5344CB8AC3E}">
        <p14:creationId xmlns:p14="http://schemas.microsoft.com/office/powerpoint/2010/main" val="2813478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38"/>
          <p:cNvSpPr txBox="1">
            <a:spLocks noGrp="1"/>
          </p:cNvSpPr>
          <p:nvPr>
            <p:ph type="title"/>
          </p:nvPr>
        </p:nvSpPr>
        <p:spPr>
          <a:xfrm>
            <a:off x="572767" y="236588"/>
            <a:ext cx="7878798" cy="710700"/>
          </a:xfrm>
          <a:prstGeom prst="rect">
            <a:avLst/>
          </a:prstGeom>
          <a:ln>
            <a:noFill/>
          </a:ln>
        </p:spPr>
        <p:txBody>
          <a:bodyPr spcFirstLastPara="1" wrap="square" lIns="91425" tIns="91425" rIns="91425" bIns="91425" anchor="t" anchorCtr="0">
            <a:noAutofit/>
          </a:bodyPr>
          <a:lstStyle/>
          <a:p>
            <a:pPr lvl="0"/>
            <a:r>
              <a:rPr lang="en-US" altLang="en-US" sz="2400" b="1" dirty="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rPr>
              <a:t>MODULES</a:t>
            </a:r>
            <a:endParaRPr lang="en-IN" altLang="en-US" sz="2400" b="1" dirty="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389" name="Google Shape;1389;p38"/>
          <p:cNvSpPr/>
          <p:nvPr/>
        </p:nvSpPr>
        <p:spPr>
          <a:xfrm>
            <a:off x="6611106" y="2845440"/>
            <a:ext cx="2188668" cy="1945017"/>
          </a:xfrm>
          <a:custGeom>
            <a:avLst/>
            <a:gdLst/>
            <a:ahLst/>
            <a:cxnLst/>
            <a:rect l="l" t="t" r="r" b="b"/>
            <a:pathLst>
              <a:path w="67892" h="60334" extrusionOk="0">
                <a:moveTo>
                  <a:pt x="40065" y="0"/>
                </a:moveTo>
                <a:cubicBezTo>
                  <a:pt x="29635" y="0"/>
                  <a:pt x="18295" y="2594"/>
                  <a:pt x="9925" y="11430"/>
                </a:cubicBezTo>
                <a:cubicBezTo>
                  <a:pt x="9172" y="12224"/>
                  <a:pt x="8479" y="13096"/>
                  <a:pt x="7843" y="14035"/>
                </a:cubicBezTo>
                <a:cubicBezTo>
                  <a:pt x="7800" y="14099"/>
                  <a:pt x="7759" y="14161"/>
                  <a:pt x="7716" y="14225"/>
                </a:cubicBezTo>
                <a:cubicBezTo>
                  <a:pt x="0" y="25889"/>
                  <a:pt x="1051" y="47717"/>
                  <a:pt x="10852" y="60333"/>
                </a:cubicBezTo>
                <a:lnTo>
                  <a:pt x="65912" y="60309"/>
                </a:lnTo>
                <a:cubicBezTo>
                  <a:pt x="67000" y="60309"/>
                  <a:pt x="67880" y="59429"/>
                  <a:pt x="67880" y="58342"/>
                </a:cubicBezTo>
                <a:lnTo>
                  <a:pt x="67892" y="5246"/>
                </a:lnTo>
                <a:cubicBezTo>
                  <a:pt x="67784" y="5202"/>
                  <a:pt x="54837" y="0"/>
                  <a:pt x="40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854528" y="685208"/>
            <a:ext cx="7597037" cy="3993401"/>
          </a:xfrm>
          <a:prstGeom prst="rect">
            <a:avLst/>
          </a:prstGeom>
        </p:spPr>
        <p:txBody>
          <a:bodyPr wrap="square">
            <a:spAutoFit/>
          </a:bodyPr>
          <a:lstStyle/>
          <a:p>
            <a:pPr marL="228600" indent="-228600" algn="just">
              <a:lnSpc>
                <a:spcPct val="150000"/>
              </a:lnSpc>
              <a:buAutoNum type="arabicPeriod"/>
            </a:pPr>
            <a:r>
              <a:rPr lang="en-US" sz="1300" b="1" dirty="0">
                <a:latin typeface="Times New Roman" panose="02020603050405020304" pitchFamily="18" charset="0"/>
                <a:cs typeface="Times New Roman" panose="02020603050405020304" pitchFamily="18" charset="0"/>
              </a:rPr>
              <a:t>Admin Modules</a:t>
            </a:r>
          </a:p>
          <a:p>
            <a:pPr algn="just">
              <a:lnSpc>
                <a:spcPct val="150000"/>
              </a:lnSpc>
            </a:pPr>
            <a:r>
              <a:rPr lang="en-US" sz="1300" dirty="0">
                <a:latin typeface="Times New Roman" panose="02020603050405020304" pitchFamily="18" charset="0"/>
                <a:cs typeface="Times New Roman" panose="02020603050405020304" pitchFamily="18" charset="0"/>
              </a:rPr>
              <a:t>	O Manage alumni registrations: Approve or reject alumni registration requests.</a:t>
            </a:r>
          </a:p>
          <a:p>
            <a:pPr algn="just">
              <a:lnSpc>
                <a:spcPct val="150000"/>
              </a:lnSpc>
            </a:pPr>
            <a:r>
              <a:rPr lang="en-US" sz="1300" dirty="0">
                <a:latin typeface="Times New Roman" panose="02020603050405020304" pitchFamily="18" charset="0"/>
                <a:cs typeface="Times New Roman" panose="02020603050405020304" pitchFamily="18" charset="0"/>
              </a:rPr>
              <a:t>	O Manage event bookings: Review and accept or reject alumni event booking requests.</a:t>
            </a:r>
          </a:p>
          <a:p>
            <a:pPr algn="just">
              <a:lnSpc>
                <a:spcPct val="150000"/>
              </a:lnSpc>
            </a:pPr>
            <a:r>
              <a:rPr lang="en-US" sz="1300" dirty="0">
                <a:latin typeface="Times New Roman" panose="02020603050405020304" pitchFamily="18" charset="0"/>
                <a:cs typeface="Times New Roman" panose="02020603050405020304" pitchFamily="18" charset="0"/>
              </a:rPr>
              <a:t>	O Update academy content: Add and manage events, news, gallery images, and information about 	academy achievers.</a:t>
            </a:r>
          </a:p>
          <a:p>
            <a:pPr algn="just">
              <a:lnSpc>
                <a:spcPct val="150000"/>
              </a:lnSpc>
            </a:pPr>
            <a:r>
              <a:rPr lang="en-US" sz="1300" dirty="0">
                <a:latin typeface="Times New Roman" panose="02020603050405020304" pitchFamily="18" charset="0"/>
                <a:cs typeface="Times New Roman" panose="02020603050405020304" pitchFamily="18" charset="0"/>
              </a:rPr>
              <a:t>	O Email notifications: Automatically send email notifications to alumni regarding the status of 	event booking requests.</a:t>
            </a:r>
          </a:p>
          <a:p>
            <a:pPr algn="just">
              <a:lnSpc>
                <a:spcPct val="150000"/>
              </a:lnSpc>
            </a:pPr>
            <a:r>
              <a:rPr lang="en-US" sz="1300" dirty="0">
                <a:latin typeface="Times New Roman" panose="02020603050405020304" pitchFamily="18" charset="0"/>
                <a:cs typeface="Times New Roman" panose="02020603050405020304" pitchFamily="18" charset="0"/>
              </a:rPr>
              <a:t>	O View alumni and event data: Admin can view registered alumni details and event booking 	statuses.</a:t>
            </a:r>
          </a:p>
          <a:p>
            <a:pPr algn="just">
              <a:lnSpc>
                <a:spcPct val="150000"/>
              </a:lnSpc>
            </a:pPr>
            <a:endParaRPr lang="en-US" sz="1300" dirty="0">
              <a:latin typeface="Times New Roman" panose="02020603050405020304" pitchFamily="18" charset="0"/>
              <a:cs typeface="Times New Roman" panose="02020603050405020304" pitchFamily="18" charset="0"/>
            </a:endParaRPr>
          </a:p>
          <a:p>
            <a:pPr algn="just">
              <a:lnSpc>
                <a:spcPct val="150000"/>
              </a:lnSpc>
            </a:pPr>
            <a:r>
              <a:rPr lang="en-US" sz="1300" b="1" dirty="0">
                <a:latin typeface="Times New Roman" panose="02020603050405020304" pitchFamily="18" charset="0"/>
                <a:cs typeface="Times New Roman" panose="02020603050405020304" pitchFamily="18" charset="0"/>
              </a:rPr>
              <a:t>2. Alumni Modules</a:t>
            </a:r>
          </a:p>
          <a:p>
            <a:pPr lvl="2" algn="just">
              <a:lnSpc>
                <a:spcPct val="150000"/>
              </a:lnSpc>
            </a:pPr>
            <a:r>
              <a:rPr lang="en-US" sz="1300" dirty="0">
                <a:latin typeface="Times New Roman" panose="02020603050405020304" pitchFamily="18" charset="0"/>
                <a:cs typeface="Times New Roman" panose="02020603050405020304" pitchFamily="18" charset="0"/>
              </a:rPr>
              <a:t>	O Registration: Alumni can submit a registration request, which requires admin approval.</a:t>
            </a:r>
          </a:p>
          <a:p>
            <a:pPr lvl="2" algn="just">
              <a:lnSpc>
                <a:spcPct val="150000"/>
              </a:lnSpc>
            </a:pPr>
            <a:r>
              <a:rPr lang="en-US" sz="1300" dirty="0">
                <a:latin typeface="Times New Roman" panose="02020603050405020304" pitchFamily="18" charset="0"/>
                <a:cs typeface="Times New Roman" panose="02020603050405020304" pitchFamily="18" charset="0"/>
              </a:rPr>
              <a:t>	O Login: After admin approval, alumni can log in to their personalized dashboard.</a:t>
            </a:r>
          </a:p>
        </p:txBody>
      </p:sp>
    </p:spTree>
    <p:extLst>
      <p:ext uri="{BB962C8B-B14F-4D97-AF65-F5344CB8AC3E}">
        <p14:creationId xmlns:p14="http://schemas.microsoft.com/office/powerpoint/2010/main" val="3320599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38"/>
          <p:cNvSpPr txBox="1">
            <a:spLocks noGrp="1"/>
          </p:cNvSpPr>
          <p:nvPr>
            <p:ph type="title"/>
          </p:nvPr>
        </p:nvSpPr>
        <p:spPr>
          <a:xfrm>
            <a:off x="572767" y="236588"/>
            <a:ext cx="7878798" cy="710700"/>
          </a:xfrm>
          <a:prstGeom prst="rect">
            <a:avLst/>
          </a:prstGeom>
          <a:ln>
            <a:noFill/>
          </a:ln>
        </p:spPr>
        <p:txBody>
          <a:bodyPr spcFirstLastPara="1" wrap="square" lIns="91425" tIns="91425" rIns="91425" bIns="91425" anchor="t" anchorCtr="0">
            <a:noAutofit/>
          </a:bodyPr>
          <a:lstStyle/>
          <a:p>
            <a:pPr lvl="0"/>
            <a:r>
              <a:rPr lang="en-US" altLang="en-US" sz="2400" b="1" dirty="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rPr>
              <a:t>MODULES</a:t>
            </a:r>
            <a:endParaRPr lang="en-IN" altLang="en-US" sz="2400" b="1" dirty="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389" name="Google Shape;1389;p38"/>
          <p:cNvSpPr/>
          <p:nvPr/>
        </p:nvSpPr>
        <p:spPr>
          <a:xfrm>
            <a:off x="6611106" y="2845440"/>
            <a:ext cx="2188668" cy="1945017"/>
          </a:xfrm>
          <a:custGeom>
            <a:avLst/>
            <a:gdLst/>
            <a:ahLst/>
            <a:cxnLst/>
            <a:rect l="l" t="t" r="r" b="b"/>
            <a:pathLst>
              <a:path w="67892" h="60334" extrusionOk="0">
                <a:moveTo>
                  <a:pt x="40065" y="0"/>
                </a:moveTo>
                <a:cubicBezTo>
                  <a:pt x="29635" y="0"/>
                  <a:pt x="18295" y="2594"/>
                  <a:pt x="9925" y="11430"/>
                </a:cubicBezTo>
                <a:cubicBezTo>
                  <a:pt x="9172" y="12224"/>
                  <a:pt x="8479" y="13096"/>
                  <a:pt x="7843" y="14035"/>
                </a:cubicBezTo>
                <a:cubicBezTo>
                  <a:pt x="7800" y="14099"/>
                  <a:pt x="7759" y="14161"/>
                  <a:pt x="7716" y="14225"/>
                </a:cubicBezTo>
                <a:cubicBezTo>
                  <a:pt x="0" y="25889"/>
                  <a:pt x="1051" y="47717"/>
                  <a:pt x="10852" y="60333"/>
                </a:cubicBezTo>
                <a:lnTo>
                  <a:pt x="65912" y="60309"/>
                </a:lnTo>
                <a:cubicBezTo>
                  <a:pt x="67000" y="60309"/>
                  <a:pt x="67880" y="59429"/>
                  <a:pt x="67880" y="58342"/>
                </a:cubicBezTo>
                <a:lnTo>
                  <a:pt x="67892" y="5246"/>
                </a:lnTo>
                <a:cubicBezTo>
                  <a:pt x="67784" y="5202"/>
                  <a:pt x="54837" y="0"/>
                  <a:pt x="40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854528" y="714705"/>
            <a:ext cx="7597037" cy="3993401"/>
          </a:xfrm>
          <a:prstGeom prst="rect">
            <a:avLst/>
          </a:prstGeom>
        </p:spPr>
        <p:txBody>
          <a:bodyPr wrap="square">
            <a:spAutoFit/>
          </a:bodyPr>
          <a:lstStyle/>
          <a:p>
            <a:pPr algn="just">
              <a:lnSpc>
                <a:spcPct val="150000"/>
              </a:lnSpc>
            </a:pPr>
            <a:r>
              <a:rPr lang="en-US" sz="1300" b="1" dirty="0">
                <a:latin typeface="Times New Roman" panose="02020603050405020304" pitchFamily="18" charset="0"/>
                <a:cs typeface="Times New Roman" panose="02020603050405020304" pitchFamily="18" charset="0"/>
              </a:rPr>
              <a:t>2. Alumni Modules</a:t>
            </a:r>
          </a:p>
          <a:p>
            <a:pPr lvl="2" algn="just">
              <a:lnSpc>
                <a:spcPct val="150000"/>
              </a:lnSpc>
            </a:pPr>
            <a:r>
              <a:rPr lang="en-US" sz="1300" dirty="0">
                <a:latin typeface="Times New Roman" panose="02020603050405020304" pitchFamily="18" charset="0"/>
                <a:cs typeface="Times New Roman" panose="02020603050405020304" pitchFamily="18" charset="0"/>
              </a:rPr>
              <a:t>	O Explore other alumni: Alumni can view profiles of other alumni registered in the system.</a:t>
            </a:r>
          </a:p>
          <a:p>
            <a:pPr lvl="2" algn="just">
              <a:lnSpc>
                <a:spcPct val="150000"/>
              </a:lnSpc>
            </a:pPr>
            <a:r>
              <a:rPr lang="en-US" sz="1300" dirty="0">
                <a:latin typeface="Times New Roman" panose="02020603050405020304" pitchFamily="18" charset="0"/>
                <a:cs typeface="Times New Roman" panose="02020603050405020304" pitchFamily="18" charset="0"/>
              </a:rPr>
              <a:t>	O </a:t>
            </a:r>
            <a:r>
              <a:rPr lang="en-US" sz="1300" dirty="0" err="1">
                <a:latin typeface="Times New Roman" panose="02020603050405020304" pitchFamily="18" charset="0"/>
                <a:cs typeface="Times New Roman" panose="02020603050405020304" pitchFamily="18" charset="0"/>
              </a:rPr>
              <a:t>Chatbox</a:t>
            </a:r>
            <a:r>
              <a:rPr lang="en-US" sz="1300" dirty="0">
                <a:latin typeface="Times New Roman" panose="02020603050405020304" pitchFamily="18" charset="0"/>
                <a:cs typeface="Times New Roman" panose="02020603050405020304" pitchFamily="18" charset="0"/>
              </a:rPr>
              <a:t>: Alumni can interact with other alumni using a one-on-one </a:t>
            </a:r>
            <a:r>
              <a:rPr lang="en-US" sz="1300" dirty="0" err="1">
                <a:latin typeface="Times New Roman" panose="02020603050405020304" pitchFamily="18" charset="0"/>
                <a:cs typeface="Times New Roman" panose="02020603050405020304" pitchFamily="18" charset="0"/>
              </a:rPr>
              <a:t>chatbox</a:t>
            </a:r>
            <a:r>
              <a:rPr lang="en-US" sz="1300" dirty="0">
                <a:latin typeface="Times New Roman" panose="02020603050405020304" pitchFamily="18" charset="0"/>
                <a:cs typeface="Times New Roman" panose="02020603050405020304" pitchFamily="18" charset="0"/>
              </a:rPr>
              <a:t> system.</a:t>
            </a:r>
          </a:p>
          <a:p>
            <a:pPr lvl="2" algn="just">
              <a:lnSpc>
                <a:spcPct val="150000"/>
              </a:lnSpc>
            </a:pPr>
            <a:r>
              <a:rPr lang="en-US" sz="1300" dirty="0">
                <a:latin typeface="Times New Roman" panose="02020603050405020304" pitchFamily="18" charset="0"/>
                <a:cs typeface="Times New Roman" panose="02020603050405020304" pitchFamily="18" charset="0"/>
              </a:rPr>
              <a:t>	O Event booking: Alumni can view academy events and send booking requests to the admin.</a:t>
            </a:r>
          </a:p>
          <a:p>
            <a:pPr lvl="2" algn="just">
              <a:lnSpc>
                <a:spcPct val="150000"/>
              </a:lnSpc>
            </a:pPr>
            <a:r>
              <a:rPr lang="en-US" sz="1300" dirty="0">
                <a:latin typeface="Times New Roman" panose="02020603050405020304" pitchFamily="18" charset="0"/>
                <a:cs typeface="Times New Roman" panose="02020603050405020304" pitchFamily="18" charset="0"/>
              </a:rPr>
              <a:t>	O Email notifications: Receive email notifications about the status of event bookings.</a:t>
            </a:r>
          </a:p>
          <a:p>
            <a:pPr lvl="2" algn="just">
              <a:lnSpc>
                <a:spcPct val="150000"/>
              </a:lnSpc>
            </a:pPr>
            <a:r>
              <a:rPr lang="en-US" sz="1300" dirty="0">
                <a:latin typeface="Times New Roman" panose="02020603050405020304" pitchFamily="18" charset="0"/>
                <a:cs typeface="Times New Roman" panose="02020603050405020304" pitchFamily="18" charset="0"/>
              </a:rPr>
              <a:t>	O Logout: Alumni can securely log out of their session</a:t>
            </a:r>
          </a:p>
          <a:p>
            <a:pPr lvl="2" algn="just">
              <a:lnSpc>
                <a:spcPct val="150000"/>
              </a:lnSpc>
            </a:pPr>
            <a:endParaRPr lang="en-US" sz="1300" dirty="0">
              <a:latin typeface="Times New Roman" panose="02020603050405020304" pitchFamily="18" charset="0"/>
              <a:cs typeface="Times New Roman" panose="02020603050405020304" pitchFamily="18" charset="0"/>
            </a:endParaRPr>
          </a:p>
          <a:p>
            <a:pPr algn="just">
              <a:lnSpc>
                <a:spcPct val="150000"/>
              </a:lnSpc>
            </a:pPr>
            <a:r>
              <a:rPr lang="en-US" sz="1300" b="1" dirty="0">
                <a:latin typeface="Times New Roman" panose="02020603050405020304" pitchFamily="18" charset="0"/>
                <a:cs typeface="Times New Roman" panose="02020603050405020304" pitchFamily="18" charset="0"/>
              </a:rPr>
              <a:t>3. User Module (Guest/Visitor):</a:t>
            </a:r>
          </a:p>
          <a:p>
            <a:pPr lvl="2" algn="just">
              <a:lnSpc>
                <a:spcPct val="150000"/>
              </a:lnSpc>
            </a:pPr>
            <a:r>
              <a:rPr lang="en-US" sz="1300" dirty="0">
                <a:latin typeface="Times New Roman" panose="02020603050405020304" pitchFamily="18" charset="0"/>
                <a:cs typeface="Times New Roman" panose="02020603050405020304" pitchFamily="18" charset="0"/>
              </a:rPr>
              <a:t>	O Explore academy content: Users can browse gallery images, academy news, and information 	about achievers.</a:t>
            </a:r>
          </a:p>
          <a:p>
            <a:pPr lvl="2" algn="just">
              <a:lnSpc>
                <a:spcPct val="150000"/>
              </a:lnSpc>
            </a:pPr>
            <a:r>
              <a:rPr lang="en-US" sz="1300" dirty="0">
                <a:latin typeface="Times New Roman" panose="02020603050405020304" pitchFamily="18" charset="0"/>
                <a:cs typeface="Times New Roman" panose="02020603050405020304" pitchFamily="18" charset="0"/>
              </a:rPr>
              <a:t>	O View event details: Guests can view upcoming academy events without logging in.</a:t>
            </a:r>
          </a:p>
          <a:p>
            <a:pPr lvl="2" algn="just">
              <a:lnSpc>
                <a:spcPct val="150000"/>
              </a:lnSpc>
            </a:pPr>
            <a:r>
              <a:rPr lang="en-US" sz="1300" dirty="0">
                <a:latin typeface="Times New Roman" panose="02020603050405020304" pitchFamily="18" charset="0"/>
                <a:cs typeface="Times New Roman" panose="02020603050405020304" pitchFamily="18" charset="0"/>
              </a:rPr>
              <a:t>	O Chat with the LSTM </a:t>
            </a:r>
            <a:r>
              <a:rPr lang="en-US" sz="1300" dirty="0" err="1">
                <a:latin typeface="Times New Roman" panose="02020603050405020304" pitchFamily="18" charset="0"/>
                <a:cs typeface="Times New Roman" panose="02020603050405020304" pitchFamily="18" charset="0"/>
              </a:rPr>
              <a:t>chatbot</a:t>
            </a:r>
            <a:r>
              <a:rPr lang="en-US" sz="1300" dirty="0">
                <a:latin typeface="Times New Roman" panose="02020603050405020304" pitchFamily="18" charset="0"/>
                <a:cs typeface="Times New Roman" panose="02020603050405020304" pitchFamily="18" charset="0"/>
              </a:rPr>
              <a:t>: Guests can use the </a:t>
            </a:r>
            <a:r>
              <a:rPr lang="en-US" sz="1300" dirty="0" err="1">
                <a:latin typeface="Times New Roman" panose="02020603050405020304" pitchFamily="18" charset="0"/>
                <a:cs typeface="Times New Roman" panose="02020603050405020304" pitchFamily="18" charset="0"/>
              </a:rPr>
              <a:t>chatbot</a:t>
            </a:r>
            <a:r>
              <a:rPr lang="en-US" sz="1300" dirty="0">
                <a:latin typeface="Times New Roman" panose="02020603050405020304" pitchFamily="18" charset="0"/>
                <a:cs typeface="Times New Roman" panose="02020603050405020304" pitchFamily="18" charset="0"/>
              </a:rPr>
              <a:t> to get general information about the 	academy, such as courses, fees, and more.</a:t>
            </a:r>
          </a:p>
        </p:txBody>
      </p:sp>
    </p:spTree>
    <p:extLst>
      <p:ext uri="{BB962C8B-B14F-4D97-AF65-F5344CB8AC3E}">
        <p14:creationId xmlns:p14="http://schemas.microsoft.com/office/powerpoint/2010/main" val="767257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38"/>
          <p:cNvSpPr txBox="1">
            <a:spLocks noGrp="1"/>
          </p:cNvSpPr>
          <p:nvPr>
            <p:ph type="title"/>
          </p:nvPr>
        </p:nvSpPr>
        <p:spPr>
          <a:xfrm>
            <a:off x="572767" y="236588"/>
            <a:ext cx="7878798" cy="710700"/>
          </a:xfrm>
          <a:prstGeom prst="rect">
            <a:avLst/>
          </a:prstGeom>
          <a:ln>
            <a:noFill/>
          </a:ln>
        </p:spPr>
        <p:txBody>
          <a:bodyPr spcFirstLastPara="1" wrap="square" lIns="91425" tIns="91425" rIns="91425" bIns="91425" anchor="t" anchorCtr="0">
            <a:noAutofit/>
          </a:bodyPr>
          <a:lstStyle/>
          <a:p>
            <a:pPr lvl="0"/>
            <a:r>
              <a:rPr lang="en-US" altLang="en-US" sz="2400" b="1" dirty="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rPr>
              <a:t>MODULES</a:t>
            </a:r>
            <a:endParaRPr lang="en-IN" altLang="en-US" sz="2400" b="1" dirty="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389" name="Google Shape;1389;p38"/>
          <p:cNvSpPr/>
          <p:nvPr/>
        </p:nvSpPr>
        <p:spPr>
          <a:xfrm>
            <a:off x="6611106" y="2845440"/>
            <a:ext cx="2188668" cy="1945017"/>
          </a:xfrm>
          <a:custGeom>
            <a:avLst/>
            <a:gdLst/>
            <a:ahLst/>
            <a:cxnLst/>
            <a:rect l="l" t="t" r="r" b="b"/>
            <a:pathLst>
              <a:path w="67892" h="60334" extrusionOk="0">
                <a:moveTo>
                  <a:pt x="40065" y="0"/>
                </a:moveTo>
                <a:cubicBezTo>
                  <a:pt x="29635" y="0"/>
                  <a:pt x="18295" y="2594"/>
                  <a:pt x="9925" y="11430"/>
                </a:cubicBezTo>
                <a:cubicBezTo>
                  <a:pt x="9172" y="12224"/>
                  <a:pt x="8479" y="13096"/>
                  <a:pt x="7843" y="14035"/>
                </a:cubicBezTo>
                <a:cubicBezTo>
                  <a:pt x="7800" y="14099"/>
                  <a:pt x="7759" y="14161"/>
                  <a:pt x="7716" y="14225"/>
                </a:cubicBezTo>
                <a:cubicBezTo>
                  <a:pt x="0" y="25889"/>
                  <a:pt x="1051" y="47717"/>
                  <a:pt x="10852" y="60333"/>
                </a:cubicBezTo>
                <a:lnTo>
                  <a:pt x="65912" y="60309"/>
                </a:lnTo>
                <a:cubicBezTo>
                  <a:pt x="67000" y="60309"/>
                  <a:pt x="67880" y="59429"/>
                  <a:pt x="67880" y="58342"/>
                </a:cubicBezTo>
                <a:lnTo>
                  <a:pt x="67892" y="5246"/>
                </a:lnTo>
                <a:cubicBezTo>
                  <a:pt x="67784" y="5202"/>
                  <a:pt x="54837" y="0"/>
                  <a:pt x="40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p:cNvSpPr/>
          <p:nvPr/>
        </p:nvSpPr>
        <p:spPr>
          <a:xfrm>
            <a:off x="713647" y="771359"/>
            <a:ext cx="7597037" cy="4293483"/>
          </a:xfrm>
          <a:prstGeom prst="rect">
            <a:avLst/>
          </a:prstGeom>
        </p:spPr>
        <p:txBody>
          <a:bodyPr wrap="square">
            <a:spAutoFit/>
          </a:bodyPr>
          <a:lstStyle/>
          <a:p>
            <a:pPr algn="just">
              <a:lnSpc>
                <a:spcPct val="150000"/>
              </a:lnSpc>
            </a:pPr>
            <a:r>
              <a:rPr lang="en-US" sz="1300" b="1" dirty="0">
                <a:latin typeface="Times New Roman" panose="02020603050405020304" pitchFamily="18" charset="0"/>
                <a:cs typeface="Times New Roman" panose="02020603050405020304" pitchFamily="18" charset="0"/>
              </a:rPr>
              <a:t>3. User Module (Guest/Visitor):</a:t>
            </a:r>
          </a:p>
          <a:p>
            <a:pPr lvl="2" algn="just">
              <a:lnSpc>
                <a:spcPct val="150000"/>
              </a:lnSpc>
            </a:pPr>
            <a:r>
              <a:rPr lang="en-US" sz="1300" dirty="0">
                <a:latin typeface="Times New Roman" panose="02020603050405020304" pitchFamily="18" charset="0"/>
                <a:cs typeface="Times New Roman" panose="02020603050405020304" pitchFamily="18" charset="0"/>
              </a:rPr>
              <a:t>	O Register as an alumni: Guests who are interested in alumni-related activities can register to 	become alumni</a:t>
            </a:r>
          </a:p>
          <a:p>
            <a:pPr lvl="2" algn="just">
              <a:lnSpc>
                <a:spcPct val="150000"/>
              </a:lnSpc>
            </a:pPr>
            <a:endParaRPr lang="en-US" sz="1300" dirty="0">
              <a:latin typeface="Times New Roman" panose="02020603050405020304" pitchFamily="18" charset="0"/>
              <a:cs typeface="Times New Roman" panose="02020603050405020304" pitchFamily="18" charset="0"/>
            </a:endParaRPr>
          </a:p>
          <a:p>
            <a:pPr lvl="2" algn="just">
              <a:lnSpc>
                <a:spcPct val="150000"/>
              </a:lnSpc>
            </a:pPr>
            <a:r>
              <a:rPr lang="en-US" sz="1300" b="1" dirty="0">
                <a:latin typeface="Times New Roman" panose="02020603050405020304" pitchFamily="18" charset="0"/>
                <a:cs typeface="Times New Roman" panose="02020603050405020304" pitchFamily="18" charset="0"/>
              </a:rPr>
              <a:t>4. LSTM-Based </a:t>
            </a:r>
            <a:r>
              <a:rPr lang="en-US" sz="1300" b="1" dirty="0" err="1">
                <a:latin typeface="Times New Roman" panose="02020603050405020304" pitchFamily="18" charset="0"/>
                <a:cs typeface="Times New Roman" panose="02020603050405020304" pitchFamily="18" charset="0"/>
              </a:rPr>
              <a:t>Chatbot</a:t>
            </a:r>
            <a:r>
              <a:rPr lang="en-US" sz="1300" b="1" dirty="0">
                <a:latin typeface="Times New Roman" panose="02020603050405020304" pitchFamily="18" charset="0"/>
                <a:cs typeface="Times New Roman" panose="02020603050405020304" pitchFamily="18" charset="0"/>
              </a:rPr>
              <a:t> Module:</a:t>
            </a:r>
          </a:p>
          <a:p>
            <a:pPr lvl="2" algn="just">
              <a:lnSpc>
                <a:spcPct val="150000"/>
              </a:lnSpc>
            </a:pPr>
            <a:r>
              <a:rPr lang="en-US" sz="1300" dirty="0">
                <a:latin typeface="Times New Roman" panose="02020603050405020304" pitchFamily="18" charset="0"/>
                <a:cs typeface="Times New Roman" panose="02020603050405020304" pitchFamily="18" charset="0"/>
              </a:rPr>
              <a:t>	O Automated user assistance: The </a:t>
            </a:r>
            <a:r>
              <a:rPr lang="en-US" sz="1300" dirty="0" err="1">
                <a:latin typeface="Times New Roman" panose="02020603050405020304" pitchFamily="18" charset="0"/>
                <a:cs typeface="Times New Roman" panose="02020603050405020304" pitchFamily="18" charset="0"/>
              </a:rPr>
              <a:t>chatbot</a:t>
            </a:r>
            <a:r>
              <a:rPr lang="en-US" sz="1300" dirty="0">
                <a:latin typeface="Times New Roman" panose="02020603050405020304" pitchFamily="18" charset="0"/>
                <a:cs typeface="Times New Roman" panose="02020603050405020304" pitchFamily="18" charset="0"/>
              </a:rPr>
              <a:t> answers user queries regarding academy details such as 	fee structure, courses, and more.</a:t>
            </a:r>
          </a:p>
          <a:p>
            <a:pPr lvl="2" algn="just">
              <a:lnSpc>
                <a:spcPct val="150000"/>
              </a:lnSpc>
            </a:pPr>
            <a:r>
              <a:rPr lang="en-US" sz="1300" dirty="0">
                <a:latin typeface="Times New Roman" panose="02020603050405020304" pitchFamily="18" charset="0"/>
                <a:cs typeface="Times New Roman" panose="02020603050405020304" pitchFamily="18" charset="0"/>
              </a:rPr>
              <a:t>	O Accessible by all users: The </a:t>
            </a:r>
            <a:r>
              <a:rPr lang="en-US" sz="1300" dirty="0" err="1">
                <a:latin typeface="Times New Roman" panose="02020603050405020304" pitchFamily="18" charset="0"/>
                <a:cs typeface="Times New Roman" panose="02020603050405020304" pitchFamily="18" charset="0"/>
              </a:rPr>
              <a:t>chatbot</a:t>
            </a:r>
            <a:r>
              <a:rPr lang="en-US" sz="1300" dirty="0">
                <a:latin typeface="Times New Roman" panose="02020603050405020304" pitchFamily="18" charset="0"/>
                <a:cs typeface="Times New Roman" panose="02020603050405020304" pitchFamily="18" charset="0"/>
              </a:rPr>
              <a:t> is available on the homepage and can be accessed by both 	registered and non-registered users.</a:t>
            </a:r>
          </a:p>
          <a:p>
            <a:pPr lvl="2" algn="just">
              <a:lnSpc>
                <a:spcPct val="150000"/>
              </a:lnSpc>
            </a:pPr>
            <a:endParaRPr lang="en-US" sz="1300" dirty="0">
              <a:latin typeface="Times New Roman" panose="02020603050405020304" pitchFamily="18" charset="0"/>
              <a:cs typeface="Times New Roman" panose="02020603050405020304" pitchFamily="18" charset="0"/>
            </a:endParaRPr>
          </a:p>
          <a:p>
            <a:pPr lvl="2" algn="just">
              <a:lnSpc>
                <a:spcPct val="150000"/>
              </a:lnSpc>
            </a:pPr>
            <a:r>
              <a:rPr lang="en-US" sz="1300" b="1" dirty="0">
                <a:latin typeface="Times New Roman" panose="02020603050405020304" pitchFamily="18" charset="0"/>
                <a:cs typeface="Times New Roman" panose="02020603050405020304" pitchFamily="18" charset="0"/>
              </a:rPr>
              <a:t>5. Chat box Module:</a:t>
            </a:r>
          </a:p>
          <a:p>
            <a:pPr lvl="2" algn="just">
              <a:lnSpc>
                <a:spcPct val="150000"/>
              </a:lnSpc>
            </a:pPr>
            <a:r>
              <a:rPr lang="en-US" sz="1300" dirty="0">
                <a:latin typeface="Times New Roman" panose="02020603050405020304" pitchFamily="18" charset="0"/>
                <a:cs typeface="Times New Roman" panose="02020603050405020304" pitchFamily="18" charset="0"/>
              </a:rPr>
              <a:t>	O Alumni communication: Allows alumni to chat and interact with each other one-on-one.</a:t>
            </a:r>
          </a:p>
          <a:p>
            <a:pPr lvl="2" algn="just">
              <a:lnSpc>
                <a:spcPct val="150000"/>
              </a:lnSpc>
            </a:pPr>
            <a:r>
              <a:rPr lang="en-US" sz="1300" dirty="0">
                <a:latin typeface="Times New Roman" panose="02020603050405020304" pitchFamily="18" charset="0"/>
                <a:cs typeface="Times New Roman" panose="02020603050405020304" pitchFamily="18" charset="0"/>
              </a:rPr>
              <a:t>	O Secure interaction: Messages exchanged between alumni are stored securely in the database.</a:t>
            </a:r>
          </a:p>
          <a:p>
            <a:pPr lvl="2" algn="just">
              <a:lnSpc>
                <a:spcPct val="150000"/>
              </a:lnSpc>
            </a:pPr>
            <a:endParaRPr lang="en-US"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386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38"/>
          <p:cNvSpPr txBox="1">
            <a:spLocks noGrp="1"/>
          </p:cNvSpPr>
          <p:nvPr>
            <p:ph type="title"/>
          </p:nvPr>
        </p:nvSpPr>
        <p:spPr>
          <a:xfrm>
            <a:off x="444070" y="292600"/>
            <a:ext cx="7878798" cy="710700"/>
          </a:xfrm>
          <a:prstGeom prst="rect">
            <a:avLst/>
          </a:prstGeom>
          <a:ln>
            <a:noFill/>
          </a:ln>
        </p:spPr>
        <p:txBody>
          <a:bodyPr spcFirstLastPara="1" wrap="square" lIns="91425" tIns="91425" rIns="91425" bIns="91425" anchor="t" anchorCtr="0">
            <a:noAutofit/>
          </a:bodyPr>
          <a:lstStyle/>
          <a:p>
            <a:pPr lvl="0"/>
            <a:r>
              <a:rPr lang="en-US" altLang="en-US" sz="2400" b="1" dirty="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rPr>
              <a:t>REFERENCES</a:t>
            </a:r>
            <a:endParaRPr lang="en-IN" altLang="en-US" sz="2400" b="1" dirty="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389" name="Google Shape;1389;p38"/>
          <p:cNvSpPr/>
          <p:nvPr/>
        </p:nvSpPr>
        <p:spPr>
          <a:xfrm>
            <a:off x="6611106" y="2845440"/>
            <a:ext cx="2188668" cy="1945017"/>
          </a:xfrm>
          <a:custGeom>
            <a:avLst/>
            <a:gdLst/>
            <a:ahLst/>
            <a:cxnLst/>
            <a:rect l="l" t="t" r="r" b="b"/>
            <a:pathLst>
              <a:path w="67892" h="60334" extrusionOk="0">
                <a:moveTo>
                  <a:pt x="40065" y="0"/>
                </a:moveTo>
                <a:cubicBezTo>
                  <a:pt x="29635" y="0"/>
                  <a:pt x="18295" y="2594"/>
                  <a:pt x="9925" y="11430"/>
                </a:cubicBezTo>
                <a:cubicBezTo>
                  <a:pt x="9172" y="12224"/>
                  <a:pt x="8479" y="13096"/>
                  <a:pt x="7843" y="14035"/>
                </a:cubicBezTo>
                <a:cubicBezTo>
                  <a:pt x="7800" y="14099"/>
                  <a:pt x="7759" y="14161"/>
                  <a:pt x="7716" y="14225"/>
                </a:cubicBezTo>
                <a:cubicBezTo>
                  <a:pt x="0" y="25889"/>
                  <a:pt x="1051" y="47717"/>
                  <a:pt x="10852" y="60333"/>
                </a:cubicBezTo>
                <a:lnTo>
                  <a:pt x="65912" y="60309"/>
                </a:lnTo>
                <a:cubicBezTo>
                  <a:pt x="67000" y="60309"/>
                  <a:pt x="67880" y="59429"/>
                  <a:pt x="67880" y="58342"/>
                </a:cubicBezTo>
                <a:lnTo>
                  <a:pt x="67892" y="5246"/>
                </a:lnTo>
                <a:cubicBezTo>
                  <a:pt x="67784" y="5202"/>
                  <a:pt x="54837" y="0"/>
                  <a:pt x="40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2"/>
          <p:cNvSpPr>
            <a:spLocks noChangeArrowheads="1"/>
          </p:cNvSpPr>
          <p:nvPr/>
        </p:nvSpPr>
        <p:spPr bwMode="auto">
          <a:xfrm>
            <a:off x="791113" y="736897"/>
            <a:ext cx="764974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[1] Alumni Relationship Management Using Technology: Leveraging Digital Platforms for Alumni Engagement, Journal of Educational Technology &amp; Society, 2020.</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[2] Design and Implementation of an Alumni Management System, International Journal of Computer Science and Network Security, 2019.</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[3] Artificial Intelligence-Powered </a:t>
            </a:r>
            <a:r>
              <a:rPr lang="en-US" sz="1200" dirty="0" err="1">
                <a:latin typeface="Times New Roman" panose="02020603050405020304" pitchFamily="18" charset="0"/>
                <a:cs typeface="Times New Roman" panose="02020603050405020304" pitchFamily="18" charset="0"/>
              </a:rPr>
              <a:t>Chatbots</a:t>
            </a:r>
            <a:r>
              <a:rPr lang="en-US" sz="1200" dirty="0">
                <a:latin typeface="Times New Roman" panose="02020603050405020304" pitchFamily="18" charset="0"/>
                <a:cs typeface="Times New Roman" panose="02020603050405020304" pitchFamily="18" charset="0"/>
              </a:rPr>
              <a:t> in Higher Education: A Study on Usability and User Experience, Journal of Interactive Learning Research, 2021.</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[4] Using Long Short-Term Memory (LSTM) Networks for Question-Answering Systems, Journal of Machine Learning Research, 2020.</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[5] The Role of </a:t>
            </a:r>
            <a:r>
              <a:rPr lang="en-US" sz="1200" dirty="0" err="1">
                <a:latin typeface="Times New Roman" panose="02020603050405020304" pitchFamily="18" charset="0"/>
                <a:cs typeface="Times New Roman" panose="02020603050405020304" pitchFamily="18" charset="0"/>
              </a:rPr>
              <a:t>Chatbots</a:t>
            </a:r>
            <a:r>
              <a:rPr lang="en-US" sz="1200" dirty="0">
                <a:latin typeface="Times New Roman" panose="02020603050405020304" pitchFamily="18" charset="0"/>
                <a:cs typeface="Times New Roman" panose="02020603050405020304" pitchFamily="18" charset="0"/>
              </a:rPr>
              <a:t> in Education: A Study on the Use of AI-Powered Bots for Student Interaction, Educational Technology &amp; Society, 2019.</a:t>
            </a:r>
          </a:p>
        </p:txBody>
      </p:sp>
    </p:spTree>
    <p:extLst>
      <p:ext uri="{BB962C8B-B14F-4D97-AF65-F5344CB8AC3E}">
        <p14:creationId xmlns:p14="http://schemas.microsoft.com/office/powerpoint/2010/main" val="1029081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38"/>
          <p:cNvSpPr txBox="1">
            <a:spLocks noGrp="1"/>
          </p:cNvSpPr>
          <p:nvPr>
            <p:ph type="title"/>
          </p:nvPr>
        </p:nvSpPr>
        <p:spPr>
          <a:xfrm>
            <a:off x="444070" y="292600"/>
            <a:ext cx="7878798" cy="710700"/>
          </a:xfrm>
          <a:prstGeom prst="rect">
            <a:avLst/>
          </a:prstGeom>
          <a:ln>
            <a:noFill/>
          </a:ln>
        </p:spPr>
        <p:txBody>
          <a:bodyPr spcFirstLastPara="1" wrap="square" lIns="91425" tIns="91425" rIns="91425" bIns="91425" anchor="t" anchorCtr="0">
            <a:noAutofit/>
          </a:bodyPr>
          <a:lstStyle/>
          <a:p>
            <a:pPr lvl="0"/>
            <a:r>
              <a:rPr lang="en-US" altLang="en-US" sz="2400" b="1" dirty="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rPr>
              <a:t>REFERENCES</a:t>
            </a:r>
            <a:endParaRPr lang="en-IN" altLang="en-US" sz="2400" b="1" dirty="0">
              <a:solidFill>
                <a:srgbClr val="000000"/>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389" name="Google Shape;1389;p38"/>
          <p:cNvSpPr/>
          <p:nvPr/>
        </p:nvSpPr>
        <p:spPr>
          <a:xfrm>
            <a:off x="6611106" y="2845440"/>
            <a:ext cx="2188668" cy="1945017"/>
          </a:xfrm>
          <a:custGeom>
            <a:avLst/>
            <a:gdLst/>
            <a:ahLst/>
            <a:cxnLst/>
            <a:rect l="l" t="t" r="r" b="b"/>
            <a:pathLst>
              <a:path w="67892" h="60334" extrusionOk="0">
                <a:moveTo>
                  <a:pt x="40065" y="0"/>
                </a:moveTo>
                <a:cubicBezTo>
                  <a:pt x="29635" y="0"/>
                  <a:pt x="18295" y="2594"/>
                  <a:pt x="9925" y="11430"/>
                </a:cubicBezTo>
                <a:cubicBezTo>
                  <a:pt x="9172" y="12224"/>
                  <a:pt x="8479" y="13096"/>
                  <a:pt x="7843" y="14035"/>
                </a:cubicBezTo>
                <a:cubicBezTo>
                  <a:pt x="7800" y="14099"/>
                  <a:pt x="7759" y="14161"/>
                  <a:pt x="7716" y="14225"/>
                </a:cubicBezTo>
                <a:cubicBezTo>
                  <a:pt x="0" y="25889"/>
                  <a:pt x="1051" y="47717"/>
                  <a:pt x="10852" y="60333"/>
                </a:cubicBezTo>
                <a:lnTo>
                  <a:pt x="65912" y="60309"/>
                </a:lnTo>
                <a:cubicBezTo>
                  <a:pt x="67000" y="60309"/>
                  <a:pt x="67880" y="59429"/>
                  <a:pt x="67880" y="58342"/>
                </a:cubicBezTo>
                <a:lnTo>
                  <a:pt x="67892" y="5246"/>
                </a:lnTo>
                <a:cubicBezTo>
                  <a:pt x="67784" y="5202"/>
                  <a:pt x="54837" y="0"/>
                  <a:pt x="40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2"/>
          <p:cNvSpPr>
            <a:spLocks noChangeArrowheads="1"/>
          </p:cNvSpPr>
          <p:nvPr/>
        </p:nvSpPr>
        <p:spPr bwMode="auto">
          <a:xfrm>
            <a:off x="791113" y="875398"/>
            <a:ext cx="764974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[6] A Web-Based Alumni Portal for Enhancing Engagement, International Journal of Web-Based Learning and Teaching Technologies, 2018.</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[7] Machine Learning Applications in Education: A Review, IEEE Access, 2021.</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[8] Implementation of Secure Chat Systems Using Machine Learning in Alumni Networks, Journal of Applied Machine Learning, 2020.</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[9] Alumni Engagement: Building a Lifelong Relationship through Digital Platforms, Journal of Higher Education Outreach and Engagement, 2020.</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[10] Enhancing User Experience in Educational </a:t>
            </a:r>
            <a:r>
              <a:rPr lang="en-US" sz="1200" dirty="0" err="1">
                <a:latin typeface="Times New Roman" panose="02020603050405020304" pitchFamily="18" charset="0"/>
                <a:cs typeface="Times New Roman" panose="02020603050405020304" pitchFamily="18" charset="0"/>
              </a:rPr>
              <a:t>Chatbots</a:t>
            </a:r>
            <a:r>
              <a:rPr lang="en-US" sz="1200" dirty="0">
                <a:latin typeface="Times New Roman" panose="02020603050405020304" pitchFamily="18" charset="0"/>
                <a:cs typeface="Times New Roman" panose="02020603050405020304" pitchFamily="18" charset="0"/>
              </a:rPr>
              <a:t> Using LSTM Networks, Journal of Artificial Intelligence in Education, 2020.</a:t>
            </a:r>
          </a:p>
        </p:txBody>
      </p:sp>
    </p:spTree>
    <p:extLst>
      <p:ext uri="{BB962C8B-B14F-4D97-AF65-F5344CB8AC3E}">
        <p14:creationId xmlns:p14="http://schemas.microsoft.com/office/powerpoint/2010/main" val="27443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8" name="Google Shape;398;p28"/>
          <p:cNvSpPr txBox="1">
            <a:spLocks noGrp="1"/>
          </p:cNvSpPr>
          <p:nvPr>
            <p:ph type="title"/>
          </p:nvPr>
        </p:nvSpPr>
        <p:spPr>
          <a:xfrm>
            <a:off x="706857" y="122679"/>
            <a:ext cx="7586870" cy="7285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b="1" dirty="0">
                <a:latin typeface="Times New Roman" panose="02020603050405020304" pitchFamily="18" charset="0"/>
                <a:cs typeface="Times New Roman" panose="02020603050405020304" pitchFamily="18" charset="0"/>
              </a:rPr>
              <a:t>ABSTRACT</a:t>
            </a:r>
            <a:endParaRPr sz="2400" b="1" dirty="0">
              <a:latin typeface="Times New Roman" panose="02020603050405020304" pitchFamily="18" charset="0"/>
              <a:cs typeface="Times New Roman" panose="02020603050405020304" pitchFamily="18" charset="0"/>
            </a:endParaRPr>
          </a:p>
        </p:txBody>
      </p:sp>
      <p:sp>
        <p:nvSpPr>
          <p:cNvPr id="660" name="Google Shape;660;p28"/>
          <p:cNvSpPr/>
          <p:nvPr/>
        </p:nvSpPr>
        <p:spPr>
          <a:xfrm rot="10800000">
            <a:off x="356222" y="3962400"/>
            <a:ext cx="1483087" cy="846700"/>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p:nvPr/>
        </p:nvSpPr>
        <p:spPr>
          <a:xfrm>
            <a:off x="7420303" y="338989"/>
            <a:ext cx="1367447" cy="752664"/>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706857" y="876621"/>
            <a:ext cx="7648334" cy="3660105"/>
          </a:xfrm>
          <a:prstGeom prst="rect">
            <a:avLst/>
          </a:prstGeom>
          <a:noFill/>
        </p:spPr>
        <p:txBody>
          <a:bodyPr wrap="square" rtlCol="0">
            <a:spAutoFit/>
          </a:bodyPr>
          <a:lstStyle/>
          <a:p>
            <a:pPr algn="just">
              <a:lnSpc>
                <a:spcPct val="150000"/>
              </a:lnSpc>
            </a:pPr>
            <a:r>
              <a:rPr lang="en-IN" sz="1200" dirty="0">
                <a:latin typeface="Times New Roman" panose="02020603050405020304" pitchFamily="18" charset="0"/>
                <a:cs typeface="Times New Roman" panose="02020603050405020304" pitchFamily="18" charset="0"/>
              </a:rPr>
              <a:t>The Alumni Network: An Academic Portal using Machine Learning is an innovative web platform designed to enhance engagement between alumni and their academic institution. The system enables alumni to register, interact with fellow alumni, participate in academy events, and stay updated with academy news. Administrators can manage alumni data, approve registration and event requests, and update academy content, such as events, news, and galleries. The platform also integrates an advanced </a:t>
            </a:r>
            <a:r>
              <a:rPr lang="en-IN" sz="1200" dirty="0" err="1">
                <a:latin typeface="Times New Roman" panose="02020603050405020304" pitchFamily="18" charset="0"/>
                <a:cs typeface="Times New Roman" panose="02020603050405020304" pitchFamily="18" charset="0"/>
              </a:rPr>
              <a:t>chatbot</a:t>
            </a:r>
            <a:r>
              <a:rPr lang="en-IN" sz="1200" dirty="0">
                <a:latin typeface="Times New Roman" panose="02020603050405020304" pitchFamily="18" charset="0"/>
                <a:cs typeface="Times New Roman" panose="02020603050405020304" pitchFamily="18" charset="0"/>
              </a:rPr>
              <a:t> powered by Long Short-Term Memory (LSTM) networks to efficiently handle user inquiries. This portal serves multiple user roles: Admin, Alumni, and Guests. Alumni can register, chat with others via the </a:t>
            </a:r>
            <a:r>
              <a:rPr lang="en-IN" sz="1200" dirty="0" err="1">
                <a:latin typeface="Times New Roman" panose="02020603050405020304" pitchFamily="18" charset="0"/>
                <a:cs typeface="Times New Roman" panose="02020603050405020304" pitchFamily="18" charset="0"/>
              </a:rPr>
              <a:t>chatbox</a:t>
            </a:r>
            <a:r>
              <a:rPr lang="en-IN" sz="1200" dirty="0">
                <a:latin typeface="Times New Roman" panose="02020603050405020304" pitchFamily="18" charset="0"/>
                <a:cs typeface="Times New Roman" panose="02020603050405020304" pitchFamily="18" charset="0"/>
              </a:rPr>
              <a:t>, and book events, while prospective users can explore the gallery, news, and interact with the </a:t>
            </a:r>
            <a:r>
              <a:rPr lang="en-IN" sz="1200" dirty="0" err="1">
                <a:latin typeface="Times New Roman" panose="02020603050405020304" pitchFamily="18" charset="0"/>
                <a:cs typeface="Times New Roman" panose="02020603050405020304" pitchFamily="18" charset="0"/>
              </a:rPr>
              <a:t>chatbot</a:t>
            </a:r>
            <a:r>
              <a:rPr lang="en-IN" sz="1200" dirty="0">
                <a:latin typeface="Times New Roman" panose="02020603050405020304" pitchFamily="18" charset="0"/>
                <a:cs typeface="Times New Roman" panose="02020603050405020304" pitchFamily="18" charset="0"/>
              </a:rPr>
              <a:t> for information about the academy. Admins handle backend processes, such as managing alumni registrations and event requests. The system’s user-friendly design, coupled with automated features like the </a:t>
            </a:r>
            <a:r>
              <a:rPr lang="en-IN" sz="1200" dirty="0" err="1">
                <a:latin typeface="Times New Roman" panose="02020603050405020304" pitchFamily="18" charset="0"/>
                <a:cs typeface="Times New Roman" panose="02020603050405020304" pitchFamily="18" charset="0"/>
              </a:rPr>
              <a:t>chatbot</a:t>
            </a:r>
            <a:r>
              <a:rPr lang="en-IN" sz="1200" dirty="0">
                <a:latin typeface="Times New Roman" panose="02020603050405020304" pitchFamily="18" charset="0"/>
                <a:cs typeface="Times New Roman" panose="02020603050405020304" pitchFamily="18" charset="0"/>
              </a:rPr>
              <a:t> and email notification system, creates an efficient and streamlined experience for both administrators and alumni. Additionally, the system ensures security through robust authentication and validation mechanisms, safeguarding user data and interactions. This project provides a seamless digital platform for strengthening alumni relationships, enhancing event management, and fostering ongoing engagement between alumni and their alma mater.</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78"/>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8000" dirty="0">
                <a:latin typeface="Times New Roman" panose="02020603050405020304" pitchFamily="18" charset="0"/>
                <a:cs typeface="Times New Roman" panose="02020603050405020304" pitchFamily="18" charset="0"/>
              </a:rPr>
              <a:t>THANK YOU !</a:t>
            </a:r>
          </a:p>
        </p:txBody>
      </p:sp>
      <p:sp>
        <p:nvSpPr>
          <p:cNvPr id="1389" name="Google Shape;1389;p38"/>
          <p:cNvSpPr/>
          <p:nvPr>
            <p:custDataLst>
              <p:tags r:id="rId1"/>
            </p:custDataLst>
          </p:nvPr>
        </p:nvSpPr>
        <p:spPr>
          <a:xfrm>
            <a:off x="6955276" y="3198500"/>
            <a:ext cx="2188668" cy="1945017"/>
          </a:xfrm>
          <a:custGeom>
            <a:avLst/>
            <a:gdLst/>
            <a:ahLst/>
            <a:cxnLst/>
            <a:rect l="l" t="t" r="r" b="b"/>
            <a:pathLst>
              <a:path w="67892" h="60334" extrusionOk="0">
                <a:moveTo>
                  <a:pt x="40065" y="0"/>
                </a:moveTo>
                <a:cubicBezTo>
                  <a:pt x="29635" y="0"/>
                  <a:pt x="18295" y="2594"/>
                  <a:pt x="9925" y="11430"/>
                </a:cubicBezTo>
                <a:cubicBezTo>
                  <a:pt x="9172" y="12224"/>
                  <a:pt x="8479" y="13096"/>
                  <a:pt x="7843" y="14035"/>
                </a:cubicBezTo>
                <a:cubicBezTo>
                  <a:pt x="7800" y="14099"/>
                  <a:pt x="7759" y="14161"/>
                  <a:pt x="7716" y="14225"/>
                </a:cubicBezTo>
                <a:cubicBezTo>
                  <a:pt x="0" y="25889"/>
                  <a:pt x="1051" y="47717"/>
                  <a:pt x="10852" y="60333"/>
                </a:cubicBezTo>
                <a:lnTo>
                  <a:pt x="65912" y="60309"/>
                </a:lnTo>
                <a:cubicBezTo>
                  <a:pt x="67000" y="60309"/>
                  <a:pt x="67880" y="59429"/>
                  <a:pt x="67880" y="58342"/>
                </a:cubicBezTo>
                <a:lnTo>
                  <a:pt x="67892" y="5246"/>
                </a:lnTo>
                <a:cubicBezTo>
                  <a:pt x="67784" y="5202"/>
                  <a:pt x="54837" y="0"/>
                  <a:pt x="40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389;p38"/>
          <p:cNvSpPr/>
          <p:nvPr>
            <p:custDataLst>
              <p:tags r:id="rId2"/>
            </p:custDataLst>
          </p:nvPr>
        </p:nvSpPr>
        <p:spPr>
          <a:xfrm rot="10800000">
            <a:off x="-78619" y="5085"/>
            <a:ext cx="2188668" cy="1945017"/>
          </a:xfrm>
          <a:custGeom>
            <a:avLst/>
            <a:gdLst/>
            <a:ahLst/>
            <a:cxnLst/>
            <a:rect l="l" t="t" r="r" b="b"/>
            <a:pathLst>
              <a:path w="67892" h="60334" extrusionOk="0">
                <a:moveTo>
                  <a:pt x="40065" y="0"/>
                </a:moveTo>
                <a:cubicBezTo>
                  <a:pt x="29635" y="0"/>
                  <a:pt x="18295" y="2594"/>
                  <a:pt x="9925" y="11430"/>
                </a:cubicBezTo>
                <a:cubicBezTo>
                  <a:pt x="9172" y="12224"/>
                  <a:pt x="8479" y="13096"/>
                  <a:pt x="7843" y="14035"/>
                </a:cubicBezTo>
                <a:cubicBezTo>
                  <a:pt x="7800" y="14099"/>
                  <a:pt x="7759" y="14161"/>
                  <a:pt x="7716" y="14225"/>
                </a:cubicBezTo>
                <a:cubicBezTo>
                  <a:pt x="0" y="25889"/>
                  <a:pt x="1051" y="47717"/>
                  <a:pt x="10852" y="60333"/>
                </a:cubicBezTo>
                <a:lnTo>
                  <a:pt x="65912" y="60309"/>
                </a:lnTo>
                <a:cubicBezTo>
                  <a:pt x="67000" y="60309"/>
                  <a:pt x="67880" y="59429"/>
                  <a:pt x="67880" y="58342"/>
                </a:cubicBezTo>
                <a:lnTo>
                  <a:pt x="67892" y="5246"/>
                </a:lnTo>
                <a:cubicBezTo>
                  <a:pt x="67784" y="5202"/>
                  <a:pt x="54837" y="0"/>
                  <a:pt x="40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b="1" dirty="0">
                <a:latin typeface="Times New Roman" panose="02020603050405020304" pitchFamily="18" charset="0"/>
                <a:cs typeface="Times New Roman" panose="02020603050405020304" pitchFamily="18" charset="0"/>
              </a:rPr>
              <a:t>Objective of the Project</a:t>
            </a:r>
            <a:endParaRPr sz="2400" b="1" dirty="0">
              <a:latin typeface="Times New Roman" panose="02020603050405020304" pitchFamily="18" charset="0"/>
              <a:cs typeface="Times New Roman" panose="02020603050405020304" pitchFamily="18" charset="0"/>
            </a:endParaRPr>
          </a:p>
        </p:txBody>
      </p:sp>
      <p:sp>
        <p:nvSpPr>
          <p:cNvPr id="3" name="Text Placeholder 2"/>
          <p:cNvSpPr>
            <a:spLocks noGrp="1" noChangeArrowheads="1"/>
          </p:cNvSpPr>
          <p:nvPr>
            <p:ph type="body" idx="1"/>
          </p:nvPr>
        </p:nvSpPr>
        <p:spPr bwMode="auto">
          <a:xfrm>
            <a:off x="892849" y="1877365"/>
            <a:ext cx="7358402"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lvl="0" indent="0" algn="just" eaLnBrk="0" fontAlgn="base" hangingPunct="0">
              <a:lnSpc>
                <a:spcPct val="150000"/>
              </a:lnSpc>
              <a:spcBef>
                <a:spcPct val="0"/>
              </a:spcBef>
              <a:spcAft>
                <a:spcPct val="0"/>
              </a:spcAft>
              <a:buClrTx/>
              <a:buSzTx/>
              <a:buNone/>
            </a:pPr>
            <a:r>
              <a:rPr lang="en-US" altLang="en-US" sz="1400" dirty="0">
                <a:solidFill>
                  <a:srgbClr val="000000"/>
                </a:solidFill>
                <a:latin typeface="Times New Roman" panose="02020603050405020304" pitchFamily="18" charset="0"/>
                <a:cs typeface="Times New Roman" panose="02020603050405020304" pitchFamily="18" charset="0"/>
              </a:rPr>
              <a:t>The objective of this project is to create a seamless, secure platform for alumni to engage, administrators to manage data, and users to explore academy content, enhanced by an LSTM-based Chabot.</a:t>
            </a:r>
            <a:endParaRPr kumimoji="0" lang="en-US" altLang="en-US" sz="1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p:txBody>
      </p:sp>
      <p:sp>
        <p:nvSpPr>
          <p:cNvPr id="668" name="Google Shape;668;p29"/>
          <p:cNvSpPr/>
          <p:nvPr/>
        </p:nvSpPr>
        <p:spPr>
          <a:xfrm>
            <a:off x="8073502" y="4033692"/>
            <a:ext cx="255530" cy="250132"/>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9"/>
          <p:cNvSpPr/>
          <p:nvPr/>
        </p:nvSpPr>
        <p:spPr>
          <a:xfrm>
            <a:off x="7043907" y="3802275"/>
            <a:ext cx="123300" cy="1233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91;p31"/>
          <p:cNvSpPr txBox="1"/>
          <p:nvPr/>
        </p:nvSpPr>
        <p:spPr>
          <a:xfrm>
            <a:off x="7752200" y="505531"/>
            <a:ext cx="920728" cy="67025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GB" sz="3200" dirty="0">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8" name="Google Shape;398;p28"/>
          <p:cNvSpPr txBox="1">
            <a:spLocks noGrp="1"/>
          </p:cNvSpPr>
          <p:nvPr>
            <p:ph type="title"/>
          </p:nvPr>
        </p:nvSpPr>
        <p:spPr>
          <a:xfrm>
            <a:off x="611192" y="378318"/>
            <a:ext cx="7586870" cy="72858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b="1" dirty="0">
                <a:latin typeface="Times New Roman" panose="02020603050405020304" pitchFamily="18" charset="0"/>
                <a:cs typeface="Times New Roman" panose="02020603050405020304" pitchFamily="18" charset="0"/>
              </a:rPr>
              <a:t>Problem Statement</a:t>
            </a:r>
            <a:endParaRPr sz="2400" b="1" dirty="0">
              <a:latin typeface="Times New Roman" panose="02020603050405020304" pitchFamily="18" charset="0"/>
              <a:cs typeface="Times New Roman" panose="02020603050405020304" pitchFamily="18" charset="0"/>
            </a:endParaRPr>
          </a:p>
        </p:txBody>
      </p:sp>
      <p:sp>
        <p:nvSpPr>
          <p:cNvPr id="660" name="Google Shape;660;p28"/>
          <p:cNvSpPr/>
          <p:nvPr/>
        </p:nvSpPr>
        <p:spPr>
          <a:xfrm rot="10800000">
            <a:off x="356223" y="4124089"/>
            <a:ext cx="1287977"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p:nvPr/>
        </p:nvSpPr>
        <p:spPr>
          <a:xfrm>
            <a:off x="7499773" y="338989"/>
            <a:ext cx="1287977"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827243" y="1189807"/>
            <a:ext cx="7370819" cy="2315827"/>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Educational institutions often struggle to maintain ongoing engagement with their alumni and effectively manage alumni data, event participation, and communication. Existing platforms lack streamlined tools for alumni networking and interaction, administrative oversight, and automated assistance. This project aims to address these challenges by developing a centralized Alumni Network Portal using Machine Learning, incorporating advanced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features to facilitate alumni communication, event management, and overall engagement, while ensuring secure data handling and user authentication.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31"/>
          <p:cNvSpPr txBox="1">
            <a:spLocks noGrp="1"/>
          </p:cNvSpPr>
          <p:nvPr>
            <p:ph type="title"/>
          </p:nvPr>
        </p:nvSpPr>
        <p:spPr>
          <a:xfrm>
            <a:off x="2704770" y="157710"/>
            <a:ext cx="3448200" cy="63223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400" b="1" dirty="0">
                <a:latin typeface="Times New Roman" panose="02020603050405020304" pitchFamily="18" charset="0"/>
                <a:cs typeface="Times New Roman" panose="02020603050405020304" pitchFamily="18" charset="0"/>
              </a:rPr>
              <a:t>Scope</a:t>
            </a:r>
            <a:endParaRPr sz="2400" b="1" dirty="0">
              <a:latin typeface="Times New Roman" panose="02020603050405020304" pitchFamily="18" charset="0"/>
              <a:cs typeface="Times New Roman" panose="02020603050405020304" pitchFamily="18" charset="0"/>
            </a:endParaRPr>
          </a:p>
        </p:txBody>
      </p:sp>
      <p:sp>
        <p:nvSpPr>
          <p:cNvPr id="858" name="Google Shape;858;p31"/>
          <p:cNvSpPr/>
          <p:nvPr/>
        </p:nvSpPr>
        <p:spPr>
          <a:xfrm>
            <a:off x="8020188" y="3711022"/>
            <a:ext cx="175949" cy="17223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flipH="1">
            <a:off x="356250" y="3389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718827" y="681494"/>
            <a:ext cx="7717249" cy="3970318"/>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The scope of the "Alumni Network: An Academic Portal using Machine Learning" project involves creating a comprehensive web platform to enhance alumni engagement with their academic institution. The system enables alumni registration, event participation, and networking through secure chat functionalities. Administrators can manage alumni data, approve registrations, oversee event bookings, and update academy content such as news and galleries. </a:t>
            </a:r>
          </a:p>
          <a:p>
            <a:pPr algn="just">
              <a:lnSpc>
                <a:spcPct val="150000"/>
              </a:lnSpc>
            </a:pPr>
            <a:r>
              <a:rPr lang="en-US" sz="1200" dirty="0">
                <a:latin typeface="Times New Roman" panose="02020603050405020304" pitchFamily="18" charset="0"/>
                <a:cs typeface="Times New Roman" panose="02020603050405020304" pitchFamily="18" charset="0"/>
              </a:rPr>
              <a:t>A key feature of the platform is the integration of a machine learning-powered LSTM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which provides automated assistance to both alumni and visitors, answering queries about the academy, courses, and events. The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reduces manual administrative tasks, offering a seamless user experience. </a:t>
            </a:r>
          </a:p>
          <a:p>
            <a:pPr algn="just">
              <a:lnSpc>
                <a:spcPct val="150000"/>
              </a:lnSpc>
            </a:pPr>
            <a:r>
              <a:rPr lang="en-US" sz="1200" dirty="0">
                <a:latin typeface="Times New Roman" panose="02020603050405020304" pitchFamily="18" charset="0"/>
                <a:cs typeface="Times New Roman" panose="02020603050405020304" pitchFamily="18" charset="0"/>
              </a:rPr>
              <a:t>The platform ensures data security and integrity with robust authentication mechanisms, protecting alumni communication and personal information. Additionally, automated email notifications keep alumni informed about their registration and event booking statuses, enhancing communication efficiency.</a:t>
            </a:r>
          </a:p>
          <a:p>
            <a:pPr algn="just">
              <a:lnSpc>
                <a:spcPct val="150000"/>
              </a:lnSpc>
            </a:pPr>
            <a:r>
              <a:rPr lang="en-US" sz="1200" dirty="0">
                <a:latin typeface="Times New Roman" panose="02020603050405020304" pitchFamily="18" charset="0"/>
                <a:cs typeface="Times New Roman" panose="02020603050405020304" pitchFamily="18" charset="0"/>
              </a:rPr>
              <a:t>Future enhancements could include personalized event recommendations, advanced analytics to track alumni engagement, and a mobile-friendly interface for improved accessibility. The platform serves as a centralized, scalable solution for institutions to maintain ongoing engagement with their alumni, streamline administrative workflows, and foster a long-term connection with their alumni community.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31"/>
          <p:cNvSpPr txBox="1">
            <a:spLocks noGrp="1"/>
          </p:cNvSpPr>
          <p:nvPr>
            <p:ph type="title"/>
          </p:nvPr>
        </p:nvSpPr>
        <p:spPr>
          <a:xfrm>
            <a:off x="2784525" y="194124"/>
            <a:ext cx="3448200" cy="632236"/>
          </a:xfrm>
          <a:prstGeom prst="rect">
            <a:avLst/>
          </a:prstGeom>
        </p:spPr>
        <p:txBody>
          <a:bodyPr spcFirstLastPara="1" wrap="square" lIns="91425" tIns="91425" rIns="91425" bIns="91425" anchor="b" anchorCtr="0">
            <a:noAutofit/>
          </a:bodyPr>
          <a:lstStyle/>
          <a:p>
            <a:pPr lvl="0"/>
            <a:r>
              <a:rPr lang="en-GB" sz="2400" b="1" dirty="0">
                <a:latin typeface="Times New Roman" panose="02020603050405020304" pitchFamily="18" charset="0"/>
                <a:cs typeface="Times New Roman" panose="02020603050405020304" pitchFamily="18" charset="0"/>
              </a:rPr>
              <a:t>Introduction</a:t>
            </a:r>
            <a:endParaRPr sz="2400" b="1" dirty="0">
              <a:latin typeface="Times New Roman" panose="02020603050405020304" pitchFamily="18" charset="0"/>
              <a:cs typeface="Times New Roman" panose="02020603050405020304" pitchFamily="18" charset="0"/>
            </a:endParaRPr>
          </a:p>
        </p:txBody>
      </p:sp>
      <p:sp>
        <p:nvSpPr>
          <p:cNvPr id="858" name="Google Shape;858;p31"/>
          <p:cNvSpPr/>
          <p:nvPr/>
        </p:nvSpPr>
        <p:spPr>
          <a:xfrm>
            <a:off x="8020188" y="3711022"/>
            <a:ext cx="175949" cy="17223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flipH="1">
            <a:off x="356250" y="3389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650001" y="681494"/>
            <a:ext cx="7717249" cy="3937103"/>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The "Alumni Network: An Academic Portal using Machine Learning" is a cutting-edge web platform designed to foster stronger connections between alumni and their alma mater. Educational institutions often face challenges in maintaining consistent and meaningful engagement with their alumni due to the lack of centralized systems for interaction, event participation, and information sharing. Alumni play a crucial role in contributing to an institution’s growth through mentorship, networking, and even potential funding, making it essential for academic institutions to establish long-term relationships with their graduates. This project aims to address these challenges by offering a comprehensive solution that brings together alumni, administrators, and visitors in a streamlined, user-friendly </a:t>
            </a:r>
            <a:r>
              <a:rPr lang="en-US" sz="1200" dirty="0" err="1">
                <a:latin typeface="Times New Roman" panose="02020603050405020304" pitchFamily="18" charset="0"/>
                <a:cs typeface="Times New Roman" panose="02020603050405020304" pitchFamily="18" charset="0"/>
              </a:rPr>
              <a:t>portal.At</a:t>
            </a:r>
            <a:r>
              <a:rPr lang="en-US" sz="1200" dirty="0">
                <a:latin typeface="Times New Roman" panose="02020603050405020304" pitchFamily="18" charset="0"/>
                <a:cs typeface="Times New Roman" panose="02020603050405020304" pitchFamily="18" charset="0"/>
              </a:rPr>
              <a:t> the heart of this system are three primary user roles: Alumni, Admin, and Guests/Visitors. Alumni can register on the platform, subject to admin approval, and gain access to features such as interacting with fellow alumni, viewing academy events, and booking event participation. This feature promotes alumni engagement, networking, and a sense of community. Additionally, alumni receive email notifications regarding the status of their event bookings, ensuring clear communication between alumni and the </a:t>
            </a:r>
            <a:r>
              <a:rPr lang="en-US" sz="1200" dirty="0" err="1">
                <a:latin typeface="Times New Roman" panose="02020603050405020304" pitchFamily="18" charset="0"/>
                <a:cs typeface="Times New Roman" panose="02020603050405020304" pitchFamily="18" charset="0"/>
              </a:rPr>
              <a:t>institution.The</a:t>
            </a:r>
            <a:r>
              <a:rPr lang="en-US" sz="1200" dirty="0">
                <a:latin typeface="Times New Roman" panose="02020603050405020304" pitchFamily="18" charset="0"/>
                <a:cs typeface="Times New Roman" panose="02020603050405020304" pitchFamily="18" charset="0"/>
              </a:rPr>
              <a:t> Admin module is designed to handle backend processes efficiently, reducing the manual workload. Admins can approve or reject alumni registration requests, manage event bookings, and update academy content, including galleries, news, and event details. </a:t>
            </a:r>
          </a:p>
        </p:txBody>
      </p:sp>
    </p:spTree>
    <p:extLst>
      <p:ext uri="{BB962C8B-B14F-4D97-AF65-F5344CB8AC3E}">
        <p14:creationId xmlns:p14="http://schemas.microsoft.com/office/powerpoint/2010/main" val="212747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90" name="Google Shape;690;p31"/>
          <p:cNvSpPr txBox="1">
            <a:spLocks noGrp="1"/>
          </p:cNvSpPr>
          <p:nvPr>
            <p:ph type="title"/>
          </p:nvPr>
        </p:nvSpPr>
        <p:spPr>
          <a:xfrm>
            <a:off x="2704770" y="260165"/>
            <a:ext cx="3448200" cy="632236"/>
          </a:xfrm>
          <a:prstGeom prst="rect">
            <a:avLst/>
          </a:prstGeom>
        </p:spPr>
        <p:txBody>
          <a:bodyPr spcFirstLastPara="1" wrap="square" lIns="91425" tIns="91425" rIns="91425" bIns="91425" anchor="b" anchorCtr="0">
            <a:noAutofit/>
          </a:bodyPr>
          <a:lstStyle/>
          <a:p>
            <a:pPr lvl="0"/>
            <a:r>
              <a:rPr lang="en-GB" sz="2400" b="1" dirty="0">
                <a:latin typeface="Times New Roman" panose="02020603050405020304" pitchFamily="18" charset="0"/>
                <a:cs typeface="Times New Roman" panose="02020603050405020304" pitchFamily="18" charset="0"/>
              </a:rPr>
              <a:t>Introduction</a:t>
            </a:r>
            <a:endParaRPr sz="2400" b="1" dirty="0">
              <a:latin typeface="Times New Roman" panose="02020603050405020304" pitchFamily="18" charset="0"/>
              <a:cs typeface="Times New Roman" panose="02020603050405020304" pitchFamily="18" charset="0"/>
            </a:endParaRPr>
          </a:p>
        </p:txBody>
      </p:sp>
      <p:sp>
        <p:nvSpPr>
          <p:cNvPr id="858" name="Google Shape;858;p31"/>
          <p:cNvSpPr/>
          <p:nvPr/>
        </p:nvSpPr>
        <p:spPr>
          <a:xfrm>
            <a:off x="8020188" y="3711022"/>
            <a:ext cx="175949" cy="17223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flipH="1">
            <a:off x="356250" y="3389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697627" y="806490"/>
            <a:ext cx="7717249" cy="3660105"/>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The admin role ensures the smooth functioning of the platform, allowing the institution to stay up-to-date with its alumni </a:t>
            </a:r>
            <a:r>
              <a:rPr lang="en-US" sz="1200" dirty="0" err="1">
                <a:latin typeface="Times New Roman" panose="02020603050405020304" pitchFamily="18" charset="0"/>
                <a:cs typeface="Times New Roman" panose="02020603050405020304" pitchFamily="18" charset="0"/>
              </a:rPr>
              <a:t>network.One</a:t>
            </a:r>
            <a:r>
              <a:rPr lang="en-US" sz="1200" dirty="0">
                <a:latin typeface="Times New Roman" panose="02020603050405020304" pitchFamily="18" charset="0"/>
                <a:cs typeface="Times New Roman" panose="02020603050405020304" pitchFamily="18" charset="0"/>
              </a:rPr>
              <a:t> of the most innovative features of the platform is the LSTM-based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This machine learning-powered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is accessible to all users, including non-registered visitors, providing instant responses to inquiries about the academy. From information on course offerings to fee structures and event schedules, the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reduces the administrative burden of responding to repetitive questions, allowing administrators to focus on more critical tasks. The use of Long Short-Term Memory (LSTM) in the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ensures efficient processing of user queries, offering relevant and accurate </a:t>
            </a:r>
            <a:r>
              <a:rPr lang="en-US" sz="1200" dirty="0" err="1">
                <a:latin typeface="Times New Roman" panose="02020603050405020304" pitchFamily="18" charset="0"/>
                <a:cs typeface="Times New Roman" panose="02020603050405020304" pitchFamily="18" charset="0"/>
              </a:rPr>
              <a:t>responses.For</a:t>
            </a:r>
            <a:r>
              <a:rPr lang="en-US" sz="1200" dirty="0">
                <a:latin typeface="Times New Roman" panose="02020603050405020304" pitchFamily="18" charset="0"/>
                <a:cs typeface="Times New Roman" panose="02020603050405020304" pitchFamily="18" charset="0"/>
              </a:rPr>
              <a:t> Guests/Visitors, the platform provides access to view gallery images, academy news, and information about achievers. This not only offers a glimpse into the academy’s highlights but also encourages prospective alumni to engage with the institution. Visitors can also interact with the LSTM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for general inquiries and later register to become </a:t>
            </a:r>
            <a:r>
              <a:rPr lang="en-US" sz="1200" dirty="0" err="1">
                <a:latin typeface="Times New Roman" panose="02020603050405020304" pitchFamily="18" charset="0"/>
                <a:cs typeface="Times New Roman" panose="02020603050405020304" pitchFamily="18" charset="0"/>
              </a:rPr>
              <a:t>alumni.In</a:t>
            </a:r>
            <a:r>
              <a:rPr lang="en-US" sz="1200" dirty="0">
                <a:latin typeface="Times New Roman" panose="02020603050405020304" pitchFamily="18" charset="0"/>
                <a:cs typeface="Times New Roman" panose="02020603050405020304" pitchFamily="18" charset="0"/>
              </a:rPr>
              <a:t> summary, the Alumni Network: An Academic Portal using Machine Learning provides a centralized platform that enhances alumni engagement, automates administrative tasks, and ensures secure data handling. The platform fosters long-term alumni relations through its innovative </a:t>
            </a:r>
            <a:r>
              <a:rPr lang="en-US" sz="1200" dirty="0" err="1">
                <a:latin typeface="Times New Roman" panose="02020603050405020304" pitchFamily="18" charset="0"/>
                <a:cs typeface="Times New Roman" panose="02020603050405020304" pitchFamily="18" charset="0"/>
              </a:rPr>
              <a:t>chatbot</a:t>
            </a:r>
            <a:r>
              <a:rPr lang="en-US" sz="1200" dirty="0">
                <a:latin typeface="Times New Roman" panose="02020603050405020304" pitchFamily="18" charset="0"/>
                <a:cs typeface="Times New Roman" panose="02020603050405020304" pitchFamily="18" charset="0"/>
              </a:rPr>
              <a:t>, streamlined event management, and continuous communication, ultimately strengthening the connection between the institution and its graduates.</a:t>
            </a:r>
          </a:p>
        </p:txBody>
      </p:sp>
    </p:spTree>
    <p:extLst>
      <p:ext uri="{BB962C8B-B14F-4D97-AF65-F5344CB8AC3E}">
        <p14:creationId xmlns:p14="http://schemas.microsoft.com/office/powerpoint/2010/main" val="3224337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3" name="Google Shape;893;p34"/>
          <p:cNvSpPr txBox="1">
            <a:spLocks noGrp="1"/>
          </p:cNvSpPr>
          <p:nvPr>
            <p:ph type="title"/>
          </p:nvPr>
        </p:nvSpPr>
        <p:spPr>
          <a:xfrm>
            <a:off x="2265929" y="212556"/>
            <a:ext cx="4648968" cy="70800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GB" sz="2400" b="1" dirty="0">
                <a:latin typeface="Times New Roman" panose="02020603050405020304" pitchFamily="18" charset="0"/>
                <a:cs typeface="Times New Roman" panose="02020603050405020304" pitchFamily="18" charset="0"/>
              </a:rPr>
              <a:t>Existing System</a:t>
            </a:r>
            <a:endParaRPr sz="2400" b="1" dirty="0">
              <a:latin typeface="Times New Roman" panose="02020603050405020304" pitchFamily="18" charset="0"/>
              <a:cs typeface="Times New Roman" panose="02020603050405020304" pitchFamily="18" charset="0"/>
            </a:endParaRPr>
          </a:p>
        </p:txBody>
      </p:sp>
      <p:sp>
        <p:nvSpPr>
          <p:cNvPr id="1147" name="Google Shape;1147;p34"/>
          <p:cNvSpPr/>
          <p:nvPr/>
        </p:nvSpPr>
        <p:spPr>
          <a:xfrm rot="10800000" flipH="1">
            <a:off x="7498425" y="41240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4"/>
          <p:cNvSpPr/>
          <p:nvPr/>
        </p:nvSpPr>
        <p:spPr>
          <a:xfrm flipH="1">
            <a:off x="356250" y="338989"/>
            <a:ext cx="1289335" cy="685011"/>
          </a:xfrm>
          <a:custGeom>
            <a:avLst/>
            <a:gdLst/>
            <a:ahLst/>
            <a:cxnLst/>
            <a:rect l="l" t="t" r="r" b="b"/>
            <a:pathLst>
              <a:path w="30174" h="16049" extrusionOk="0">
                <a:moveTo>
                  <a:pt x="1" y="1"/>
                </a:moveTo>
                <a:cubicBezTo>
                  <a:pt x="7986" y="12278"/>
                  <a:pt x="19203" y="16049"/>
                  <a:pt x="28402" y="16049"/>
                </a:cubicBezTo>
                <a:cubicBezTo>
                  <a:pt x="29002" y="16049"/>
                  <a:pt x="29593" y="16033"/>
                  <a:pt x="30174" y="16002"/>
                </a:cubicBezTo>
                <a:lnTo>
                  <a:pt x="30174" y="2248"/>
                </a:lnTo>
                <a:cubicBezTo>
                  <a:pt x="30174" y="1007"/>
                  <a:pt x="29168" y="1"/>
                  <a:pt x="279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655670" y="784293"/>
            <a:ext cx="7672249" cy="3693319"/>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In many educational institutions, alumni engagement and management are often handled through basic websites, social media groups, or manual processes such as email communications and event coordination. These systems typically lack integration, automation, and a dedicated platform for seamless alumni interaction.</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b="1" dirty="0">
                <a:latin typeface="Times New Roman" panose="02020603050405020304" pitchFamily="18" charset="0"/>
                <a:ea typeface="Times New Roman" panose="02020603050405020304" pitchFamily="18" charset="0"/>
                <a:cs typeface="Times New Roman" panose="02020603050405020304" pitchFamily="18" charset="0"/>
              </a:rPr>
              <a:t>Disadvantages of existing systems</a:t>
            </a:r>
            <a:endParaRPr lang="en-US" sz="1200" dirty="0">
              <a:latin typeface="Times New Roman" panose="02020603050405020304" pitchFamily="18" charset="0"/>
              <a:ea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200" dirty="0">
                <a:latin typeface="Times New Roman" panose="02020603050405020304" pitchFamily="18" charset="0"/>
                <a:ea typeface="Times New Roman" panose="02020603050405020304" pitchFamily="18" charset="0"/>
              </a:rPr>
              <a:t>Manual Processes: Alumni data management, event booking, and communication often rely on manual effort, leading to delays and errors.</a:t>
            </a:r>
          </a:p>
          <a:p>
            <a:pPr marL="342900" lvl="0" indent="-342900" algn="just">
              <a:lnSpc>
                <a:spcPct val="150000"/>
              </a:lnSpc>
              <a:buFont typeface="Wingdings" panose="05000000000000000000" pitchFamily="2" charset="2"/>
              <a:buChar char=""/>
            </a:pPr>
            <a:r>
              <a:rPr lang="en-US" sz="1200" dirty="0">
                <a:latin typeface="Times New Roman" panose="02020603050405020304" pitchFamily="18" charset="0"/>
                <a:ea typeface="Times New Roman" panose="02020603050405020304" pitchFamily="18" charset="0"/>
              </a:rPr>
              <a:t>Lack of Engagement: Alumni interaction is limited to social media or isolated channels, which do not foster continuous engagement with the institution.</a:t>
            </a:r>
          </a:p>
          <a:p>
            <a:pPr marL="342900" lvl="0" indent="-342900" algn="just">
              <a:lnSpc>
                <a:spcPct val="150000"/>
              </a:lnSpc>
              <a:buFont typeface="Wingdings" panose="05000000000000000000" pitchFamily="2" charset="2"/>
              <a:buChar char=""/>
            </a:pPr>
            <a:r>
              <a:rPr lang="en-US" sz="1200" dirty="0">
                <a:latin typeface="Times New Roman" panose="02020603050405020304" pitchFamily="18" charset="0"/>
                <a:ea typeface="Times New Roman" panose="02020603050405020304" pitchFamily="18" charset="0"/>
              </a:rPr>
              <a:t>No Centralized Platform: Information about alumni, events, and academy news is scattered, making it hard to access relevant updates efficiently.</a:t>
            </a:r>
          </a:p>
          <a:p>
            <a:pPr marL="342900" lvl="0" indent="-342900" algn="just">
              <a:lnSpc>
                <a:spcPct val="150000"/>
              </a:lnSpc>
              <a:buFont typeface="Wingdings" panose="05000000000000000000" pitchFamily="2" charset="2"/>
              <a:buChar char=""/>
            </a:pPr>
            <a:r>
              <a:rPr lang="en-US" sz="1200" dirty="0">
                <a:latin typeface="Times New Roman" panose="02020603050405020304" pitchFamily="18" charset="0"/>
                <a:ea typeface="Times New Roman" panose="02020603050405020304" pitchFamily="18" charset="0"/>
              </a:rPr>
              <a:t>Poor Data Management: The absence of a proper system for alumni data management results in unstructured or outdated databases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Tips to Prepare for an Exam by Slidesgo">
  <a:themeElements>
    <a:clrScheme name="Simple Light">
      <a:dk1>
        <a:srgbClr val="210A26"/>
      </a:dk1>
      <a:lt1>
        <a:srgbClr val="4D476D"/>
      </a:lt1>
      <a:dk2>
        <a:srgbClr val="A0BFDB"/>
      </a:dk2>
      <a:lt2>
        <a:srgbClr val="DFF3F8"/>
      </a:lt2>
      <a:accent1>
        <a:srgbClr val="EA3554"/>
      </a:accent1>
      <a:accent2>
        <a:srgbClr val="FFA406"/>
      </a:accent2>
      <a:accent3>
        <a:srgbClr val="C1712D"/>
      </a:accent3>
      <a:accent4>
        <a:srgbClr val="1D9E4E"/>
      </a:accent4>
      <a:accent5>
        <a:srgbClr val="3169F8"/>
      </a:accent5>
      <a:accent6>
        <a:srgbClr val="FFFFFF"/>
      </a:accent6>
      <a:hlink>
        <a:srgbClr val="210A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D50C938-F6EA-438A-B258-70904195EBD8}">
  <we:reference id="wa200001313" version="1.0.0.0" store="en-US" storeType="OMEX"/>
  <we:alternateReferences>
    <we:reference id="WA200001313" version="1.0.0.0" store="WA2000013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1406</TotalTime>
  <Words>3240</Words>
  <Application>Microsoft Office PowerPoint</Application>
  <PresentationFormat>On-screen Show (16:9)</PresentationFormat>
  <Paragraphs>197</Paragraphs>
  <Slides>30</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Times New Roman</vt:lpstr>
      <vt:lpstr>Arial</vt:lpstr>
      <vt:lpstr>Poppins Black</vt:lpstr>
      <vt:lpstr>Wingdings</vt:lpstr>
      <vt:lpstr>Bebas Neue</vt:lpstr>
      <vt:lpstr>Poppins</vt:lpstr>
      <vt:lpstr>Tips to Prepare for an Exam by Slidesgo</vt:lpstr>
      <vt:lpstr>PowerPoint Presentation</vt:lpstr>
      <vt:lpstr>CONTENTS OF THE PRESENTATION</vt:lpstr>
      <vt:lpstr>ABSTRACT</vt:lpstr>
      <vt:lpstr>Objective of the Project</vt:lpstr>
      <vt:lpstr>Problem Statement</vt:lpstr>
      <vt:lpstr>Scope</vt:lpstr>
      <vt:lpstr>Introduction</vt:lpstr>
      <vt:lpstr>Introduction</vt:lpstr>
      <vt:lpstr>Existing System</vt:lpstr>
      <vt:lpstr>Proposed System</vt:lpstr>
      <vt:lpstr>Project Flow</vt:lpstr>
      <vt:lpstr>Resource Requirements</vt:lpstr>
      <vt:lpstr>LITERATURE REVIEW</vt:lpstr>
      <vt:lpstr>LITERATURE REVIEW</vt:lpstr>
      <vt:lpstr>Methodology</vt:lpstr>
      <vt:lpstr>Methodology</vt:lpstr>
      <vt:lpstr>UML DIAGRAMS</vt:lpstr>
      <vt:lpstr>UML DIAGRAMS</vt:lpstr>
      <vt:lpstr>UML DIAGRAMS</vt:lpstr>
      <vt:lpstr>UML DIAGRAMS</vt:lpstr>
      <vt:lpstr>UML DIAGRAMS</vt:lpstr>
      <vt:lpstr>UML DIAGRAMS</vt:lpstr>
      <vt:lpstr>UML DIAGRAMS</vt:lpstr>
      <vt:lpstr>DFD DIAGRAMS</vt:lpstr>
      <vt:lpstr>MODULES</vt:lpstr>
      <vt:lpstr>MODULES</vt:lpstr>
      <vt:lpstr>MODULES</vt:lpstr>
      <vt:lpstr>REFERENCES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to Prepare for an Exam</dc:title>
  <dc:creator>Nagam Chenchulakshmi</dc:creator>
  <cp:lastModifiedBy>joearunraja1@outlook.com</cp:lastModifiedBy>
  <cp:revision>226</cp:revision>
  <dcterms:created xsi:type="dcterms:W3CDTF">2024-08-17T15:37:17Z</dcterms:created>
  <dcterms:modified xsi:type="dcterms:W3CDTF">2025-05-20T06:52:55Z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A3CB773200E643D59878B61E75C48E52_12</vt:lpwstr>
  </property>
  <property fmtid="{D5CDD505-2E9C-101B-9397-08002B2CF9AE}" pid="3" name="KSOProductBuildVer">
    <vt:lpwstr>1033-12.2.0.17119</vt:lpwstr>
  </property>
</Properties>
</file>