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77" r:id="rId6"/>
    <p:sldId id="268" r:id="rId7"/>
    <p:sldId id="286" r:id="rId8"/>
    <p:sldId id="287" r:id="rId9"/>
    <p:sldId id="288" r:id="rId10"/>
    <p:sldId id="289"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04" autoAdjust="0"/>
  </p:normalViewPr>
  <p:slideViewPr>
    <p:cSldViewPr snapToGrid="0">
      <p:cViewPr varScale="1">
        <p:scale>
          <a:sx n="104" d="100"/>
          <a:sy n="104" d="100"/>
        </p:scale>
        <p:origin x="1014" y="102"/>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1/12/2025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909667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81027" y="1463009"/>
            <a:ext cx="6856292" cy="3590596"/>
          </a:xfrm>
        </p:spPr>
        <p:txBody>
          <a:bodyPr>
            <a:normAutofit/>
          </a:bodyPr>
          <a:lstStyle/>
          <a:p>
            <a:r>
              <a:rPr lang="en-US" dirty="0"/>
              <a:t>Retrieval Augmented Generation</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8713" y="-97012"/>
            <a:ext cx="6343650" cy="1805739"/>
          </a:xfrm>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43476" y="1985819"/>
            <a:ext cx="6338887" cy="4091708"/>
          </a:xfrm>
        </p:spPr>
        <p:txBody>
          <a:bodyPr>
            <a:normAutofit/>
          </a:bodyPr>
          <a:lstStyle/>
          <a:p>
            <a:r>
              <a:rPr lang="en-US" dirty="0"/>
              <a:t>Structural Diagram of a Standard RAG</a:t>
            </a:r>
          </a:p>
          <a:p>
            <a:r>
              <a:rPr lang="en-US" dirty="0"/>
              <a:t>Building Blocks Explanation</a:t>
            </a:r>
          </a:p>
          <a:p>
            <a:r>
              <a:rPr lang="en-US" dirty="0"/>
              <a:t>Different types of RAG</a:t>
            </a:r>
          </a:p>
          <a:p>
            <a:pPr marL="342900" indent="-342900">
              <a:buFont typeface="Arial" panose="020B0604020202020204" pitchFamily="34" charset="0"/>
              <a:buChar char="•"/>
            </a:pPr>
            <a:r>
              <a:rPr lang="en-US" dirty="0"/>
              <a:t>Corrective RAG</a:t>
            </a:r>
          </a:p>
          <a:p>
            <a:pPr marL="342900" indent="-342900">
              <a:buFont typeface="Arial" panose="020B0604020202020204" pitchFamily="34" charset="0"/>
              <a:buChar char="•"/>
            </a:pPr>
            <a:r>
              <a:rPr lang="en-US" dirty="0"/>
              <a:t>Fusion RAG</a:t>
            </a:r>
          </a:p>
          <a:p>
            <a:pPr marL="342900" indent="-342900">
              <a:buFont typeface="Arial" panose="020B0604020202020204" pitchFamily="34" charset="0"/>
              <a:buChar char="•"/>
            </a:pPr>
            <a:r>
              <a:rPr lang="en-US" dirty="0"/>
              <a:t>Speculative RAG</a:t>
            </a:r>
          </a:p>
          <a:p>
            <a:pPr marL="342900" indent="-342900">
              <a:buFont typeface="Arial" panose="020B0604020202020204" pitchFamily="34" charset="0"/>
              <a:buChar char="•"/>
            </a:pPr>
            <a:r>
              <a:rPr lang="en-US" dirty="0"/>
              <a:t>Agentic RAG</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26791" y="212621"/>
            <a:ext cx="9389288" cy="674070"/>
          </a:xfrm>
        </p:spPr>
        <p:txBody>
          <a:bodyPr>
            <a:normAutofit fontScale="90000"/>
          </a:bodyPr>
          <a:lstStyle/>
          <a:p>
            <a:r>
              <a:rPr lang="en-US" dirty="0"/>
              <a:t>Structural representation</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19" name="Picture 18" descr="A diagram of a diagram of a software development&#10;&#10;Description automatically generated">
            <a:extLst>
              <a:ext uri="{FF2B5EF4-FFF2-40B4-BE49-F238E27FC236}">
                <a16:creationId xmlns:a16="http://schemas.microsoft.com/office/drawing/2014/main" id="{41554660-4741-EB00-84DA-A33FAE97A85C}"/>
              </a:ext>
            </a:extLst>
          </p:cNvPr>
          <p:cNvPicPr>
            <a:picLocks noChangeAspect="1"/>
          </p:cNvPicPr>
          <p:nvPr/>
        </p:nvPicPr>
        <p:blipFill>
          <a:blip r:embed="rId3"/>
          <a:stretch>
            <a:fillRect/>
          </a:stretch>
        </p:blipFill>
        <p:spPr>
          <a:xfrm>
            <a:off x="611505" y="1184461"/>
            <a:ext cx="10084204" cy="5252706"/>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125726" y="334638"/>
            <a:ext cx="7889768" cy="1349784"/>
          </a:xfrm>
        </p:spPr>
        <p:txBody>
          <a:bodyPr/>
          <a:lstStyle/>
          <a:p>
            <a:r>
              <a:rPr lang="en-US" dirty="0"/>
              <a:t>Explanation of each block</a:t>
            </a:r>
          </a:p>
        </p:txBody>
      </p:sp>
      <p:sp>
        <p:nvSpPr>
          <p:cNvPr id="14" name="Slide Number Placeholder 13">
            <a:extLst>
              <a:ext uri="{FF2B5EF4-FFF2-40B4-BE49-F238E27FC236}">
                <a16:creationId xmlns:a16="http://schemas.microsoft.com/office/drawing/2014/main" id="{F3DE1AA4-0AE6-C6D5-E252-BBD5ED259E32}"/>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8" name="TextBox 7">
            <a:extLst>
              <a:ext uri="{FF2B5EF4-FFF2-40B4-BE49-F238E27FC236}">
                <a16:creationId xmlns:a16="http://schemas.microsoft.com/office/drawing/2014/main" id="{67105ED8-53F9-0CF5-9861-3E707660F921}"/>
              </a:ext>
            </a:extLst>
          </p:cNvPr>
          <p:cNvSpPr txBox="1"/>
          <p:nvPr/>
        </p:nvSpPr>
        <p:spPr>
          <a:xfrm>
            <a:off x="3125726" y="1684422"/>
            <a:ext cx="8809600" cy="5234766"/>
          </a:xfrm>
          <a:prstGeom prst="rect">
            <a:avLst/>
          </a:prstGeom>
          <a:noFill/>
        </p:spPr>
        <p:txBody>
          <a:bodyPr wrap="square" rtlCol="0">
            <a:spAutoFit/>
          </a:bodyPr>
          <a:lstStyle/>
          <a:p>
            <a:pPr algn="just">
              <a:spcBef>
                <a:spcPts val="1125"/>
              </a:spcBef>
              <a:spcAft>
                <a:spcPts val="1125"/>
              </a:spcAft>
              <a:buFont typeface="Arial" panose="020B0604020202020204" pitchFamily="34" charset="0"/>
              <a:buChar char="•"/>
            </a:pPr>
            <a:r>
              <a:rPr lang="en-US" b="1" i="0" dirty="0">
                <a:solidFill>
                  <a:srgbClr val="000000"/>
                </a:solidFill>
                <a:effectLst/>
                <a:latin typeface="Inter"/>
              </a:rPr>
              <a:t>Querying:</a:t>
            </a:r>
            <a:r>
              <a:rPr lang="en-US" b="0" i="0" dirty="0">
                <a:solidFill>
                  <a:srgbClr val="000000"/>
                </a:solidFill>
                <a:effectLst/>
                <a:latin typeface="Archivo"/>
              </a:rPr>
              <a:t> When you want to ask an LLM a question it may not have the answer to, you start by giving it a prompt, such as “What’s the latest development in AI legislation?”</a:t>
            </a:r>
          </a:p>
          <a:p>
            <a:pPr algn="just">
              <a:spcBef>
                <a:spcPts val="1125"/>
              </a:spcBef>
              <a:spcAft>
                <a:spcPts val="1125"/>
              </a:spcAft>
              <a:buFont typeface="Arial" panose="020B0604020202020204" pitchFamily="34" charset="0"/>
              <a:buChar char="•"/>
            </a:pPr>
            <a:r>
              <a:rPr lang="en-US" b="1" i="0" dirty="0">
                <a:solidFill>
                  <a:srgbClr val="000000"/>
                </a:solidFill>
                <a:effectLst/>
                <a:latin typeface="Inter"/>
              </a:rPr>
              <a:t>Retrieval</a:t>
            </a:r>
            <a:r>
              <a:rPr lang="en-US" b="0" i="0" dirty="0">
                <a:solidFill>
                  <a:srgbClr val="000000"/>
                </a:solidFill>
                <a:effectLst/>
                <a:latin typeface="Archivo"/>
              </a:rPr>
              <a:t>: This prompt goes through an embedding model and transforms into a vector itself—it's like it’s getting its own search terms based on its meaning and not just identical matches to its keywords. The system then uses this search term to scour the vector database for the most relevant chunks related to your question.</a:t>
            </a:r>
          </a:p>
          <a:p>
            <a:pPr algn="just">
              <a:spcBef>
                <a:spcPts val="1125"/>
              </a:spcBef>
              <a:spcAft>
                <a:spcPts val="1125"/>
              </a:spcAft>
              <a:buFont typeface="Arial" panose="020B0604020202020204" pitchFamily="34" charset="0"/>
              <a:buChar char="•"/>
            </a:pPr>
            <a:r>
              <a:rPr lang="en-US" b="1" i="0" dirty="0">
                <a:solidFill>
                  <a:srgbClr val="000000"/>
                </a:solidFill>
                <a:effectLst/>
                <a:latin typeface="Inter"/>
              </a:rPr>
              <a:t>Prepending the Context:</a:t>
            </a:r>
            <a:r>
              <a:rPr lang="en-US" b="0" i="0" dirty="0">
                <a:solidFill>
                  <a:srgbClr val="000000"/>
                </a:solidFill>
                <a:effectLst/>
                <a:latin typeface="Archivo"/>
              </a:rPr>
              <a:t> The most relevant chunks are then served up as context. It’s similar to handing over reference material before asking your question, except we give the LLM a directive: “Using this information, answer the following question.” While the prompt to the LLM gets extended with a lot of this background information, you as a user don’t see any of this. The complexity is handled behind the scenes.</a:t>
            </a:r>
          </a:p>
          <a:p>
            <a:pPr algn="just">
              <a:spcBef>
                <a:spcPts val="1125"/>
              </a:spcBef>
              <a:spcAft>
                <a:spcPts val="1125"/>
              </a:spcAft>
              <a:buFont typeface="Arial" panose="020B0604020202020204" pitchFamily="34" charset="0"/>
              <a:buChar char="•"/>
            </a:pPr>
            <a:r>
              <a:rPr lang="en-US" b="1" i="0" dirty="0">
                <a:solidFill>
                  <a:srgbClr val="000000"/>
                </a:solidFill>
                <a:effectLst/>
                <a:latin typeface="Inter"/>
              </a:rPr>
              <a:t>Answer Generation:</a:t>
            </a:r>
            <a:r>
              <a:rPr lang="en-US" b="0" i="0" dirty="0">
                <a:solidFill>
                  <a:srgbClr val="000000"/>
                </a:solidFill>
                <a:effectLst/>
                <a:latin typeface="Archivo"/>
              </a:rPr>
              <a:t> Finally, equipped with this newfound information, the LLM generates a response that ties in the data it’s just retrieved, answering your question in a way that feels like it knew the answer all along.</a:t>
            </a:r>
          </a:p>
          <a:p>
            <a:pPr algn="just"/>
            <a:endParaRPr lang="en-US" dirty="0"/>
          </a:p>
        </p:txBody>
      </p:sp>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2803-3C2E-427D-67B3-743BE1E172A6}"/>
              </a:ext>
            </a:extLst>
          </p:cNvPr>
          <p:cNvSpPr>
            <a:spLocks noGrp="1"/>
          </p:cNvSpPr>
          <p:nvPr>
            <p:ph type="title"/>
          </p:nvPr>
        </p:nvSpPr>
        <p:spPr>
          <a:xfrm>
            <a:off x="1256755" y="305561"/>
            <a:ext cx="9866540" cy="1358140"/>
          </a:xfrm>
        </p:spPr>
        <p:txBody>
          <a:bodyPr anchor="t">
            <a:normAutofit/>
          </a:bodyPr>
          <a:lstStyle/>
          <a:p>
            <a:r>
              <a:rPr lang="en-US" dirty="0"/>
              <a:t>Corrective rag</a:t>
            </a:r>
          </a:p>
        </p:txBody>
      </p:sp>
      <p:sp>
        <p:nvSpPr>
          <p:cNvPr id="12" name="Text Placeholder 3">
            <a:extLst>
              <a:ext uri="{FF2B5EF4-FFF2-40B4-BE49-F238E27FC236}">
                <a16:creationId xmlns:a16="http://schemas.microsoft.com/office/drawing/2014/main" id="{200DEF82-AA12-6BF8-E2AD-8BAC90A74C40}"/>
              </a:ext>
            </a:extLst>
          </p:cNvPr>
          <p:cNvSpPr>
            <a:spLocks noGrp="1"/>
          </p:cNvSpPr>
          <p:nvPr>
            <p:ph type="body" sz="quarter" idx="14"/>
          </p:nvPr>
        </p:nvSpPr>
        <p:spPr>
          <a:xfrm>
            <a:off x="1552575" y="4544291"/>
            <a:ext cx="9866540" cy="2008148"/>
          </a:xfrm>
        </p:spPr>
        <p:txBody>
          <a:bodyPr/>
          <a:lstStyle/>
          <a:p>
            <a:pPr marL="0" indent="0" algn="just">
              <a:buNone/>
            </a:pPr>
            <a:r>
              <a:rPr lang="en-US" dirty="0"/>
              <a:t>Corrective RAG builds upon Standard RAG by meticulously refining outputs through error detection and correction, targeting applications where precision is critical, such as legal, medical, or technical domains. It employs multiple review cycles, leveraging user feedback to enhance response accuracy continually, ensuring a personalized and precise user experience. This method contrasts with Speculative RAG, which balances speed and accuracy for rapid response generation.</a:t>
            </a:r>
          </a:p>
        </p:txBody>
      </p:sp>
      <p:sp>
        <p:nvSpPr>
          <p:cNvPr id="5" name="Slide Number Placeholder 4">
            <a:extLst>
              <a:ext uri="{FF2B5EF4-FFF2-40B4-BE49-F238E27FC236}">
                <a16:creationId xmlns:a16="http://schemas.microsoft.com/office/drawing/2014/main" id="{CC892666-021B-05AE-4D89-4342D13D4CEF}"/>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pic>
        <p:nvPicPr>
          <p:cNvPr id="9" name="Picture 8" descr="A diagram of a problem&#10;&#10;Description automatically generated">
            <a:extLst>
              <a:ext uri="{FF2B5EF4-FFF2-40B4-BE49-F238E27FC236}">
                <a16:creationId xmlns:a16="http://schemas.microsoft.com/office/drawing/2014/main" id="{5DEC4E8F-E9B5-1F24-32D5-59230604B227}"/>
              </a:ext>
            </a:extLst>
          </p:cNvPr>
          <p:cNvPicPr>
            <a:picLocks noChangeAspect="1"/>
          </p:cNvPicPr>
          <p:nvPr/>
        </p:nvPicPr>
        <p:blipFill>
          <a:blip r:embed="rId2"/>
          <a:stretch>
            <a:fillRect/>
          </a:stretch>
        </p:blipFill>
        <p:spPr>
          <a:xfrm>
            <a:off x="2965362" y="1129631"/>
            <a:ext cx="6449325" cy="3245624"/>
          </a:xfrm>
          <a:prstGeom prst="rect">
            <a:avLst/>
          </a:prstGeom>
        </p:spPr>
      </p:pic>
    </p:spTree>
    <p:extLst>
      <p:ext uri="{BB962C8B-B14F-4D97-AF65-F5344CB8AC3E}">
        <p14:creationId xmlns:p14="http://schemas.microsoft.com/office/powerpoint/2010/main" val="73309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CE54-893D-2F46-3A90-CBC78785BCF3}"/>
              </a:ext>
            </a:extLst>
          </p:cNvPr>
          <p:cNvSpPr>
            <a:spLocks noGrp="1"/>
          </p:cNvSpPr>
          <p:nvPr>
            <p:ph type="title"/>
          </p:nvPr>
        </p:nvSpPr>
        <p:spPr>
          <a:xfrm>
            <a:off x="1395556" y="338539"/>
            <a:ext cx="9866540" cy="803380"/>
          </a:xfrm>
        </p:spPr>
        <p:txBody>
          <a:bodyPr/>
          <a:lstStyle/>
          <a:p>
            <a:r>
              <a:rPr lang="en-US" dirty="0"/>
              <a:t>Speculative rag</a:t>
            </a:r>
          </a:p>
        </p:txBody>
      </p:sp>
      <p:pic>
        <p:nvPicPr>
          <p:cNvPr id="7" name="Content Placeholder 6" descr="A diagram of a computer process&#10;&#10;Description automatically generated">
            <a:extLst>
              <a:ext uri="{FF2B5EF4-FFF2-40B4-BE49-F238E27FC236}">
                <a16:creationId xmlns:a16="http://schemas.microsoft.com/office/drawing/2014/main" id="{2D9D66EE-D4A6-E0ED-EF08-6112636642BB}"/>
              </a:ext>
            </a:extLst>
          </p:cNvPr>
          <p:cNvPicPr>
            <a:picLocks noGrp="1" noChangeAspect="1"/>
          </p:cNvPicPr>
          <p:nvPr>
            <p:ph sz="half" idx="15"/>
          </p:nvPr>
        </p:nvPicPr>
        <p:blipFill>
          <a:blip r:embed="rId2"/>
          <a:stretch>
            <a:fillRect/>
          </a:stretch>
        </p:blipFill>
        <p:spPr>
          <a:xfrm>
            <a:off x="3092720" y="1432279"/>
            <a:ext cx="6468378" cy="2446994"/>
          </a:xfrm>
        </p:spPr>
      </p:pic>
      <p:sp>
        <p:nvSpPr>
          <p:cNvPr id="4" name="Text Placeholder 3">
            <a:extLst>
              <a:ext uri="{FF2B5EF4-FFF2-40B4-BE49-F238E27FC236}">
                <a16:creationId xmlns:a16="http://schemas.microsoft.com/office/drawing/2014/main" id="{6829EFD8-4963-132C-30F3-F0195DD83E23}"/>
              </a:ext>
            </a:extLst>
          </p:cNvPr>
          <p:cNvSpPr>
            <a:spLocks noGrp="1"/>
          </p:cNvSpPr>
          <p:nvPr>
            <p:ph type="body" sz="quarter" idx="14"/>
          </p:nvPr>
        </p:nvSpPr>
        <p:spPr>
          <a:xfrm>
            <a:off x="1395557" y="4316820"/>
            <a:ext cx="10023558" cy="1924320"/>
          </a:xfrm>
        </p:spPr>
        <p:txBody>
          <a:bodyPr/>
          <a:lstStyle/>
          <a:p>
            <a:pPr marL="0" indent="0" algn="just">
              <a:buNone/>
            </a:pPr>
            <a:r>
              <a:rPr lang="en-US" dirty="0"/>
              <a:t>Speculative RAG employs a dual-model system, combining a specialized model for rapid drafting and a generalist model for thorough verification. This setup enhances both speed and accuracy by processing multiple drafts simultaneously. It excels in scenarios demanding quick and precise outputs, such as content generation and real-time decision-making, by distributing complex tasks to specialized models, thereby optimizing response times and accuracy.</a:t>
            </a:r>
          </a:p>
        </p:txBody>
      </p:sp>
      <p:sp>
        <p:nvSpPr>
          <p:cNvPr id="5" name="Slide Number Placeholder 4">
            <a:extLst>
              <a:ext uri="{FF2B5EF4-FFF2-40B4-BE49-F238E27FC236}">
                <a16:creationId xmlns:a16="http://schemas.microsoft.com/office/drawing/2014/main" id="{A183F6F2-66C8-CF22-A9C4-976A5B99329B}"/>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08530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70BE-2A72-3E56-B88A-37E031E6945C}"/>
              </a:ext>
            </a:extLst>
          </p:cNvPr>
          <p:cNvSpPr>
            <a:spLocks noGrp="1"/>
          </p:cNvSpPr>
          <p:nvPr>
            <p:ph type="title"/>
          </p:nvPr>
        </p:nvSpPr>
        <p:spPr>
          <a:xfrm>
            <a:off x="1552574" y="489711"/>
            <a:ext cx="9866540" cy="747962"/>
          </a:xfrm>
        </p:spPr>
        <p:txBody>
          <a:bodyPr/>
          <a:lstStyle/>
          <a:p>
            <a:r>
              <a:rPr lang="en-US" dirty="0"/>
              <a:t>Fusion rag</a:t>
            </a:r>
          </a:p>
        </p:txBody>
      </p:sp>
      <p:pic>
        <p:nvPicPr>
          <p:cNvPr id="7" name="Content Placeholder 6" descr="A diagram of a company's ranking&#10;&#10;Description automatically generated">
            <a:extLst>
              <a:ext uri="{FF2B5EF4-FFF2-40B4-BE49-F238E27FC236}">
                <a16:creationId xmlns:a16="http://schemas.microsoft.com/office/drawing/2014/main" id="{C4B789A0-93C8-E74D-9E7C-7F9D59C3D39A}"/>
              </a:ext>
            </a:extLst>
          </p:cNvPr>
          <p:cNvPicPr>
            <a:picLocks noGrp="1" noChangeAspect="1"/>
          </p:cNvPicPr>
          <p:nvPr>
            <p:ph sz="half" idx="15"/>
          </p:nvPr>
        </p:nvPicPr>
        <p:blipFill>
          <a:blip r:embed="rId2"/>
          <a:stretch>
            <a:fillRect/>
          </a:stretch>
        </p:blipFill>
        <p:spPr>
          <a:xfrm>
            <a:off x="2955636" y="1381649"/>
            <a:ext cx="6419273" cy="2442206"/>
          </a:xfrm>
        </p:spPr>
      </p:pic>
      <p:sp>
        <p:nvSpPr>
          <p:cNvPr id="4" name="Text Placeholder 3">
            <a:extLst>
              <a:ext uri="{FF2B5EF4-FFF2-40B4-BE49-F238E27FC236}">
                <a16:creationId xmlns:a16="http://schemas.microsoft.com/office/drawing/2014/main" id="{AF1116D7-7F78-BAA9-852D-7E95226BF9CD}"/>
              </a:ext>
            </a:extLst>
          </p:cNvPr>
          <p:cNvSpPr>
            <a:spLocks noGrp="1"/>
          </p:cNvSpPr>
          <p:nvPr>
            <p:ph type="body" sz="quarter" idx="14"/>
          </p:nvPr>
        </p:nvSpPr>
        <p:spPr>
          <a:xfrm>
            <a:off x="1450109" y="4218884"/>
            <a:ext cx="10261600" cy="2514933"/>
          </a:xfrm>
        </p:spPr>
        <p:txBody>
          <a:bodyPr/>
          <a:lstStyle/>
          <a:p>
            <a:pPr marL="0" indent="0" algn="just">
              <a:buNone/>
            </a:pPr>
            <a:r>
              <a:rPr lang="en-US" dirty="0"/>
              <a:t>Fusion RAG integrates multiple retrieval methods and data sources, enhancing response richness and comprehensiveness. It dynamically adjusts retrieval strategies based on query context, pulling from databases, documents, and real-time feeds. This diversity ensures resilient, well-rounded answers, making Fusion RAG ideal for complex question-answering systems or expansive knowledge bases that require multifaceted insights.</a:t>
            </a:r>
          </a:p>
        </p:txBody>
      </p:sp>
      <p:sp>
        <p:nvSpPr>
          <p:cNvPr id="5" name="Slide Number Placeholder 4">
            <a:extLst>
              <a:ext uri="{FF2B5EF4-FFF2-40B4-BE49-F238E27FC236}">
                <a16:creationId xmlns:a16="http://schemas.microsoft.com/office/drawing/2014/main" id="{1AE5EB3A-86CB-9A32-5DF9-ACF0733E074C}"/>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01933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E18A5-B114-31D0-4BEC-9CFCF64170C6}"/>
              </a:ext>
            </a:extLst>
          </p:cNvPr>
          <p:cNvSpPr>
            <a:spLocks noGrp="1"/>
          </p:cNvSpPr>
          <p:nvPr>
            <p:ph type="title"/>
          </p:nvPr>
        </p:nvSpPr>
        <p:spPr>
          <a:xfrm>
            <a:off x="1552574" y="387125"/>
            <a:ext cx="9866540" cy="712002"/>
          </a:xfrm>
        </p:spPr>
        <p:txBody>
          <a:bodyPr/>
          <a:lstStyle/>
          <a:p>
            <a:r>
              <a:rPr lang="en-US" dirty="0"/>
              <a:t>Agentic rag</a:t>
            </a:r>
          </a:p>
        </p:txBody>
      </p:sp>
      <p:pic>
        <p:nvPicPr>
          <p:cNvPr id="7" name="Content Placeholder 6" descr="A diagram of task planner&#10;&#10;Description automatically generated">
            <a:extLst>
              <a:ext uri="{FF2B5EF4-FFF2-40B4-BE49-F238E27FC236}">
                <a16:creationId xmlns:a16="http://schemas.microsoft.com/office/drawing/2014/main" id="{AB82A6D1-FA9F-66C0-AF76-49C7AEB1F78B}"/>
              </a:ext>
            </a:extLst>
          </p:cNvPr>
          <p:cNvPicPr>
            <a:picLocks noGrp="1" noChangeAspect="1"/>
          </p:cNvPicPr>
          <p:nvPr>
            <p:ph sz="half" idx="15"/>
          </p:nvPr>
        </p:nvPicPr>
        <p:blipFill>
          <a:blip r:embed="rId2"/>
          <a:stretch>
            <a:fillRect/>
          </a:stretch>
        </p:blipFill>
        <p:spPr>
          <a:xfrm>
            <a:off x="2876100" y="1113061"/>
            <a:ext cx="6439799" cy="2830865"/>
          </a:xfrm>
        </p:spPr>
      </p:pic>
      <p:sp>
        <p:nvSpPr>
          <p:cNvPr id="4" name="Text Placeholder 3">
            <a:extLst>
              <a:ext uri="{FF2B5EF4-FFF2-40B4-BE49-F238E27FC236}">
                <a16:creationId xmlns:a16="http://schemas.microsoft.com/office/drawing/2014/main" id="{E1B72CB4-9935-588D-A685-52CD18EAD565}"/>
              </a:ext>
            </a:extLst>
          </p:cNvPr>
          <p:cNvSpPr>
            <a:spLocks noGrp="1"/>
          </p:cNvSpPr>
          <p:nvPr>
            <p:ph type="body" sz="quarter" idx="14"/>
          </p:nvPr>
        </p:nvSpPr>
        <p:spPr>
          <a:xfrm>
            <a:off x="1552575" y="4230254"/>
            <a:ext cx="9866540" cy="2010885"/>
          </a:xfrm>
        </p:spPr>
        <p:txBody>
          <a:bodyPr/>
          <a:lstStyle/>
          <a:p>
            <a:pPr marL="0" indent="0" algn="just">
              <a:buNone/>
            </a:pPr>
            <a:r>
              <a:rPr lang="en-US" dirty="0"/>
              <a:t>Agentic RAG features adaptive agents that adjust retrieval strategies in real-time, enhancing response relevance and accuracy. Its modular design allows easy integration of new data sources and features, supporting continuous improvement and scalability. Ideal for applications requiring complex problem-solving and adaptability, such as intelligent virtual assistants and dynamic recommendation systems, Agentic RAG thrives in environments demanding rapid adaptation and sophisticated, evolving responses.</a:t>
            </a:r>
          </a:p>
        </p:txBody>
      </p:sp>
      <p:sp>
        <p:nvSpPr>
          <p:cNvPr id="5" name="Slide Number Placeholder 4">
            <a:extLst>
              <a:ext uri="{FF2B5EF4-FFF2-40B4-BE49-F238E27FC236}">
                <a16:creationId xmlns:a16="http://schemas.microsoft.com/office/drawing/2014/main" id="{68A25CF8-BAD1-5CDF-5491-2D05F525F041}"/>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28669980"/>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51406B-581B-4C29-A833-E33D8A6AB07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{78EA3F1D-5639-4D46-BF1F-7A78B9EC6FEC}tf33968143_win32</Template>
  <TotalTime>48</TotalTime>
  <Words>539</Words>
  <Application>Microsoft Office PowerPoint</Application>
  <PresentationFormat>Widescreen</PresentationFormat>
  <Paragraphs>34</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Archivo</vt:lpstr>
      <vt:lpstr>Arial</vt:lpstr>
      <vt:lpstr>Avenir Next LT Pro</vt:lpstr>
      <vt:lpstr>Calibri</vt:lpstr>
      <vt:lpstr>Inter</vt:lpstr>
      <vt:lpstr>Custom</vt:lpstr>
      <vt:lpstr>Retrieval Augmented Generation</vt:lpstr>
      <vt:lpstr>Agenda</vt:lpstr>
      <vt:lpstr>Structural representation</vt:lpstr>
      <vt:lpstr>Explanation of each block</vt:lpstr>
      <vt:lpstr>Corrective rag</vt:lpstr>
      <vt:lpstr>Speculative rag</vt:lpstr>
      <vt:lpstr>Fusion rag</vt:lpstr>
      <vt:lpstr>Agentic rag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Hruthik Mukta</dc:creator>
  <cp:lastModifiedBy>Hruthik Mukta</cp:lastModifiedBy>
  <cp:revision>6</cp:revision>
  <dcterms:created xsi:type="dcterms:W3CDTF">2025-01-05T17:03:05Z</dcterms:created>
  <dcterms:modified xsi:type="dcterms:W3CDTF">2025-01-12T20:44:06Z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