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56" r:id="rId5"/>
    <p:sldId id="277" r:id="rId6"/>
    <p:sldId id="268" r:id="rId7"/>
    <p:sldId id="28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104" d="100"/>
          <a:sy n="104" d="100"/>
        </p:scale>
        <p:origin x="1014" y="10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1/5/2025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909667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81027" y="1463009"/>
            <a:ext cx="6856292" cy="3590596"/>
          </a:xfrm>
        </p:spPr>
        <p:txBody>
          <a:bodyPr>
            <a:normAutofit/>
          </a:bodyPr>
          <a:lstStyle/>
          <a:p>
            <a:r>
              <a:rPr lang="en-US" dirty="0"/>
              <a:t>Retrieval Augmented Generation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8713" y="-97012"/>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43476" y="2571451"/>
            <a:ext cx="6338887" cy="3506076"/>
          </a:xfrm>
        </p:spPr>
        <p:txBody>
          <a:bodyPr>
            <a:normAutofit/>
          </a:bodyPr>
          <a:lstStyle/>
          <a:p>
            <a:r>
              <a:rPr lang="en-US" dirty="0"/>
              <a:t>Structural Diagram</a:t>
            </a:r>
          </a:p>
          <a:p>
            <a:r>
              <a:rPr lang="en-US" dirty="0"/>
              <a:t>Building Blocks Explanation</a:t>
            </a:r>
          </a:p>
          <a:p>
            <a:r>
              <a:rPr lang="en-US" dirty="0"/>
              <a:t>	</a:t>
            </a:r>
          </a:p>
          <a:p>
            <a:r>
              <a:rPr lang="en-US" dirty="0"/>
              <a:t>	</a:t>
            </a:r>
          </a:p>
          <a:p>
            <a:r>
              <a:rPr lang="en-US" dirty="0"/>
              <a:t>	</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26791" y="212621"/>
            <a:ext cx="9389288" cy="674070"/>
          </a:xfrm>
        </p:spPr>
        <p:txBody>
          <a:bodyPr>
            <a:normAutofit fontScale="90000"/>
          </a:bodyPr>
          <a:lstStyle/>
          <a:p>
            <a:r>
              <a:rPr lang="en-US" dirty="0"/>
              <a:t>Structural representation</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19" name="Picture 18" descr="A diagram of a diagram of a software development&#10;&#10;Description automatically generated">
            <a:extLst>
              <a:ext uri="{FF2B5EF4-FFF2-40B4-BE49-F238E27FC236}">
                <a16:creationId xmlns:a16="http://schemas.microsoft.com/office/drawing/2014/main" id="{41554660-4741-EB00-84DA-A33FAE97A85C}"/>
              </a:ext>
            </a:extLst>
          </p:cNvPr>
          <p:cNvPicPr>
            <a:picLocks noChangeAspect="1"/>
          </p:cNvPicPr>
          <p:nvPr/>
        </p:nvPicPr>
        <p:blipFill>
          <a:blip r:embed="rId3"/>
          <a:stretch>
            <a:fillRect/>
          </a:stretch>
        </p:blipFill>
        <p:spPr>
          <a:xfrm>
            <a:off x="611505" y="1184461"/>
            <a:ext cx="10084204" cy="5252706"/>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125726" y="334638"/>
            <a:ext cx="7889768" cy="1349784"/>
          </a:xfrm>
        </p:spPr>
        <p:txBody>
          <a:bodyPr/>
          <a:lstStyle/>
          <a:p>
            <a:r>
              <a:rPr lang="en-US" dirty="0"/>
              <a:t>Explanation of each block</a:t>
            </a:r>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8" name="TextBox 7">
            <a:extLst>
              <a:ext uri="{FF2B5EF4-FFF2-40B4-BE49-F238E27FC236}">
                <a16:creationId xmlns:a16="http://schemas.microsoft.com/office/drawing/2014/main" id="{67105ED8-53F9-0CF5-9861-3E707660F921}"/>
              </a:ext>
            </a:extLst>
          </p:cNvPr>
          <p:cNvSpPr txBox="1"/>
          <p:nvPr/>
        </p:nvSpPr>
        <p:spPr>
          <a:xfrm>
            <a:off x="3125726" y="1684422"/>
            <a:ext cx="8809600" cy="5234766"/>
          </a:xfrm>
          <a:prstGeom prst="rect">
            <a:avLst/>
          </a:prstGeom>
          <a:noFill/>
        </p:spPr>
        <p:txBody>
          <a:bodyPr wrap="square" rtlCol="0">
            <a:spAutoFit/>
          </a:bodyPr>
          <a:lstStyle/>
          <a:p>
            <a:pPr algn="l">
              <a:spcBef>
                <a:spcPts val="1125"/>
              </a:spcBef>
              <a:spcAft>
                <a:spcPts val="1125"/>
              </a:spcAft>
              <a:buFont typeface="Arial" panose="020B0604020202020204" pitchFamily="34" charset="0"/>
              <a:buChar char="•"/>
            </a:pPr>
            <a:r>
              <a:rPr lang="en-US" b="1" i="0" dirty="0">
                <a:solidFill>
                  <a:srgbClr val="000000"/>
                </a:solidFill>
                <a:effectLst/>
                <a:latin typeface="Inter"/>
              </a:rPr>
              <a:t>Querying:</a:t>
            </a:r>
            <a:r>
              <a:rPr lang="en-US" b="0" i="0" dirty="0">
                <a:solidFill>
                  <a:srgbClr val="000000"/>
                </a:solidFill>
                <a:effectLst/>
                <a:latin typeface="Archivo"/>
              </a:rPr>
              <a:t> When you want to ask an LLM a question it may not have the answer to, you start by giving it a prompt, such as “What’s the latest development in AI legislation?”</a:t>
            </a:r>
          </a:p>
          <a:p>
            <a:pPr algn="l">
              <a:spcBef>
                <a:spcPts val="1125"/>
              </a:spcBef>
              <a:spcAft>
                <a:spcPts val="1125"/>
              </a:spcAft>
              <a:buFont typeface="Arial" panose="020B0604020202020204" pitchFamily="34" charset="0"/>
              <a:buChar char="•"/>
            </a:pPr>
            <a:r>
              <a:rPr lang="en-US" b="1" i="0" dirty="0">
                <a:solidFill>
                  <a:srgbClr val="000000"/>
                </a:solidFill>
                <a:effectLst/>
                <a:latin typeface="Inter"/>
              </a:rPr>
              <a:t>Retrieval</a:t>
            </a:r>
            <a:r>
              <a:rPr lang="en-US" b="0" i="0" dirty="0">
                <a:solidFill>
                  <a:srgbClr val="000000"/>
                </a:solidFill>
                <a:effectLst/>
                <a:latin typeface="Archivo"/>
              </a:rPr>
              <a:t>: This prompt goes through an embedding model and transforms into a vector itself—it's like it’s getting its own search terms based on its meaning and not just identical matches to its keywords. The system then uses this search term to scour the vector database for the most relevant chunks related to your question.</a:t>
            </a:r>
          </a:p>
          <a:p>
            <a:pPr algn="l">
              <a:spcBef>
                <a:spcPts val="1125"/>
              </a:spcBef>
              <a:spcAft>
                <a:spcPts val="1125"/>
              </a:spcAft>
              <a:buFont typeface="Arial" panose="020B0604020202020204" pitchFamily="34" charset="0"/>
              <a:buChar char="•"/>
            </a:pPr>
            <a:r>
              <a:rPr lang="en-US" b="1" i="0" dirty="0">
                <a:solidFill>
                  <a:srgbClr val="000000"/>
                </a:solidFill>
                <a:effectLst/>
                <a:latin typeface="Inter"/>
              </a:rPr>
              <a:t>Prepending the Context:</a:t>
            </a:r>
            <a:r>
              <a:rPr lang="en-US" b="0" i="0" dirty="0">
                <a:solidFill>
                  <a:srgbClr val="000000"/>
                </a:solidFill>
                <a:effectLst/>
                <a:latin typeface="Archivo"/>
              </a:rPr>
              <a:t> The most relevant chunks are then served up as context. It’s similar to handing over reference material before asking your question, except we give the LLM a directive: “Using this information, answer the following question.” While the prompt to the LLM gets extended with a lot of this background information, you as a user don’t see any of this. The complexity is handled behind the scenes.</a:t>
            </a:r>
          </a:p>
          <a:p>
            <a:pPr algn="l">
              <a:spcBef>
                <a:spcPts val="1125"/>
              </a:spcBef>
              <a:spcAft>
                <a:spcPts val="1125"/>
              </a:spcAft>
              <a:buFont typeface="Arial" panose="020B0604020202020204" pitchFamily="34" charset="0"/>
              <a:buChar char="•"/>
            </a:pPr>
            <a:r>
              <a:rPr lang="en-US" b="1" i="0" dirty="0">
                <a:solidFill>
                  <a:srgbClr val="000000"/>
                </a:solidFill>
                <a:effectLst/>
                <a:latin typeface="Inter"/>
              </a:rPr>
              <a:t>Answer Generation:</a:t>
            </a:r>
            <a:r>
              <a:rPr lang="en-US" b="0" i="0" dirty="0">
                <a:solidFill>
                  <a:srgbClr val="000000"/>
                </a:solidFill>
                <a:effectLst/>
                <a:latin typeface="Archivo"/>
              </a:rPr>
              <a:t> Finally, equipped with this newfound information, the LLM generates a response that ties in the data it’s just retrieved, answering your question in a way that feels like it knew the answer all along.</a:t>
            </a:r>
          </a:p>
          <a:p>
            <a:endParaRPr lang="en-US" dirty="0"/>
          </a:p>
        </p:txBody>
      </p:sp>
    </p:spTree>
    <p:extLst>
      <p:ext uri="{BB962C8B-B14F-4D97-AF65-F5344CB8AC3E}">
        <p14:creationId xmlns:p14="http://schemas.microsoft.com/office/powerpoint/2010/main" val="1418789964"/>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{78EA3F1D-5639-4D46-BF1F-7A78B9EC6FEC}tf33968143_win32</Template>
  <TotalTime>13</TotalTime>
  <Words>242</Words>
  <Application>Microsoft Office PowerPoint</Application>
  <PresentationFormat>Widescreen</PresentationFormat>
  <Paragraphs>20</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Archivo</vt:lpstr>
      <vt:lpstr>Arial</vt:lpstr>
      <vt:lpstr>Avenir Next LT Pro</vt:lpstr>
      <vt:lpstr>Calibri</vt:lpstr>
      <vt:lpstr>Inter</vt:lpstr>
      <vt:lpstr>Custom</vt:lpstr>
      <vt:lpstr>Retrieval Augmented Generation</vt:lpstr>
      <vt:lpstr>Agenda</vt:lpstr>
      <vt:lpstr>Structural representation</vt:lpstr>
      <vt:lpstr>Explanation of each block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Hruthik Mukta</dc:creator>
  <cp:lastModifiedBy>Hruthik Mukta</cp:lastModifiedBy>
  <cp:revision>1</cp:revision>
  <dcterms:created xsi:type="dcterms:W3CDTF">2025-01-05T17:03:05Z</dcterms:created>
  <dcterms:modified xsi:type="dcterms:W3CDTF">2025-01-05T17:17:02Z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