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2" autoAdjust="0"/>
    <p:restoredTop sz="94731" autoAdjust="0"/>
  </p:normalViewPr>
  <p:slideViewPr>
    <p:cSldViewPr snapToGrid="0">
      <p:cViewPr varScale="1">
        <p:scale>
          <a:sx n="79" d="100"/>
          <a:sy n="79" d="100"/>
        </p:scale>
        <p:origin x="4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B448-544F-1163-CF6D-D801EF6DA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0B45-37FF-28D2-69C1-D8842A0F2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B0F3-96B9-62B2-E1C5-4D3D4823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B3F67-E836-5AA2-B32D-A0C3A933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EEA5E-DC19-ABCD-6267-C545BA77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0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11F1-D172-AE20-8D21-0A938E21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E52B7-EB5E-AF2A-3525-5B4BBFD15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D7DCF-1783-47F8-CDB8-8B7167EC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968A7-C083-F20B-0369-2067E75D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5429C-96E8-1064-0F87-6D95D15F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71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47F57-697A-B97E-DD3A-2910D126C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F252A-D3F9-0BB4-D962-668169761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3D65-8824-8EBE-4CB8-E4D7750F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EA1BA-06A5-9F5B-136C-80EDFD72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3C8CA-61F8-0704-0F6E-DDDD2B99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27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0CDE-F21A-AC1C-7DD9-906370B0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9EE0-A89B-B238-94A4-DB32BBD1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B674-71DE-8BA7-9D0E-C99F6B3C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2554B-0ACB-E334-5BBE-7A83BFE3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062A5-E36B-5C05-6C36-F8372F2C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6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CC90-B089-5E25-D480-B40D5123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71185-327E-E435-EB8B-F143CAF78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DDF86-F686-ACE8-6852-5CEADD9A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8F106-1FED-5AA1-CFDF-7FE21050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5F0D7-F550-D351-1F6B-36B665CA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07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8191-3055-3CE7-ABAB-BF522556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F01E-C1BB-CFE3-1062-5A8CAD20F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F16ED-635D-3C12-AE3C-37A43EAF1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0B84D-A3CA-9B7E-B7BB-4C18C181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81B66-06CA-0AE9-B95B-21A45DC5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7665D-74F3-FC85-8C37-77F44022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67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306E-11E1-8AB1-AF32-6F074D3C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E7AAE-4628-F916-89C8-10A970EC9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7C0B7-4F02-5995-1FB1-8FB2DD12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04026-A61A-C06F-3EA6-94F595A47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F7FD0-380B-75A4-D9B0-F7EBC341D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AA233-A9EB-E98D-4DDF-BC4B7280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E8074-1361-E322-F42C-F5D71409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9FECA-EE46-D87A-F259-E8022C36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8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92FB-DA41-9013-AE3A-5882CEEE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620A1-C0CA-1D0E-E85E-5C1326F8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BD8B1-5363-075D-CDCC-8CAC0A6A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4555F-1DC7-94CF-74D7-21521EE9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1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97F04-5F5B-E4F7-0A48-A1FBAC01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CC3BA-DF88-8CE4-AB31-983A3C79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7982A-25A2-0FA2-0BC4-48C8775F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1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7936-1384-3D53-34C7-E638688E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08029-8ADE-BDA5-4C8D-31C36155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CB47A-C96A-8918-E1EB-9A8DBEC72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5CB0D-C5CF-96B6-5923-222D7E40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0E17E-D21B-9F95-DB42-019C9AB1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1A4E0-3F3F-3857-C2B7-EEDD3DF9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86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DF05-F2AE-B072-8E2E-CB4CF5B0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EF8F1-DFA6-282F-E8CD-83826A12E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08D68-B430-9A5B-4A9B-8549EA20A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02EBD-67C3-A4B8-A83C-896997C5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00B68-5333-C602-6799-3D1B2E43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925F4-1AF9-E8B5-0534-4714B5FA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4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9843D-C7AC-7DCA-D2A1-30C29BBA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A0867-11DA-F019-8907-1B3D8BD7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DD53F-CA45-CCAE-9ADB-5B0F61393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4CE30-7D40-4BC0-BA0D-56C992D5B4BD}" type="datetimeFigureOut">
              <a:rPr lang="en-GB" smtClean="0"/>
              <a:t>13/01/2024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1FF70-F320-3E09-D811-B610D38CE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947EA-7073-9466-0549-46E86F1C8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50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learningbeyondscience@gmail.com" TargetMode="External"/><Relationship Id="rId2" Type="http://schemas.openxmlformats.org/officeDocument/2006/relationships/hyperlink" Target="mailto:nandeeshg993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jsrd.com/" TargetMode="External"/><Relationship Id="rId4" Type="http://schemas.openxmlformats.org/officeDocument/2006/relationships/hyperlink" Target="mailto:sudarshavdn@gmail.co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7970" y="1756441"/>
            <a:ext cx="10363200" cy="573849"/>
          </a:xfrm>
        </p:spPr>
        <p:txBody>
          <a:bodyPr>
            <a:normAutofit fontScale="90000"/>
          </a:bodyPr>
          <a:lstStyle/>
          <a:p>
            <a:r>
              <a:rPr lang="en-GB" sz="3200" b="1" dirty="0">
                <a:latin typeface="Verdana" panose="020B0604030504040204" pitchFamily="34" charset="0"/>
                <a:ea typeface="Verdana" panose="020B0604030504040204" pitchFamily="34" charset="0"/>
              </a:rPr>
              <a:t>CERTIFICATE VALIDATION USING BLOCKCHAIN </a:t>
            </a:r>
            <a:br>
              <a:rPr lang="en-GB" sz="32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GB" sz="3200" b="1" dirty="0">
                <a:latin typeface="Verdana" panose="020B0604030504040204" pitchFamily="34" charset="0"/>
                <a:ea typeface="Verdana" panose="020B0604030504040204" pitchFamily="34" charset="0"/>
              </a:rPr>
              <a:t>ETHVALIDIFY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b="1" dirty="0"/>
              <a:t>Batch Number: CSE-G133</a:t>
            </a:r>
          </a:p>
          <a:p>
            <a:pPr algn="l"/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285922" y="2721956"/>
            <a:ext cx="5731716" cy="287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Under the Supervision of,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	       Ms. </a:t>
            </a:r>
            <a:r>
              <a:rPr lang="en-GB" sz="1700" dirty="0" err="1">
                <a:solidFill>
                  <a:schemeClr val="tx1"/>
                </a:solidFill>
              </a:rPr>
              <a:t>Naiwrita</a:t>
            </a:r>
            <a:r>
              <a:rPr lang="en-GB" sz="1700" dirty="0">
                <a:solidFill>
                  <a:schemeClr val="tx1"/>
                </a:solidFill>
              </a:rPr>
              <a:t> Borah</a:t>
            </a: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	      Assistant Professor</a:t>
            </a: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School of Computer Science and Engineering              </a:t>
            </a:r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	     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90469" y="334088"/>
            <a:ext cx="10700946" cy="103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PIP104 PROFESSIONAL PRACTICE-II</a:t>
            </a:r>
          </a:p>
          <a:p>
            <a:r>
              <a:rPr lang="en-GB" sz="2800" dirty="0">
                <a:solidFill>
                  <a:schemeClr val="tx1"/>
                </a:solidFill>
              </a:rPr>
              <a:t>VIVA-VOCE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6CF48-A296-74C7-9483-DA72F7C1D8AD}"/>
              </a:ext>
            </a:extLst>
          </p:cNvPr>
          <p:cNvSpPr txBox="1"/>
          <p:nvPr/>
        </p:nvSpPr>
        <p:spPr>
          <a:xfrm>
            <a:off x="790469" y="3661825"/>
            <a:ext cx="22509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Roll Number </a:t>
            </a:r>
          </a:p>
          <a:p>
            <a:endParaRPr lang="en-US" sz="2400" b="1" dirty="0"/>
          </a:p>
          <a:p>
            <a:r>
              <a:rPr lang="en-US" sz="2400" b="1" dirty="0"/>
              <a:t>20201CSE0697</a:t>
            </a:r>
          </a:p>
          <a:p>
            <a:r>
              <a:rPr lang="en-US" sz="2400" b="1" dirty="0"/>
              <a:t>20201CSE0682</a:t>
            </a:r>
          </a:p>
          <a:p>
            <a:r>
              <a:rPr lang="en-US" sz="2400" b="1" dirty="0"/>
              <a:t>20201CSE0683   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4111B-6256-2D7B-BAEC-2977CEBB63C9}"/>
              </a:ext>
            </a:extLst>
          </p:cNvPr>
          <p:cNvSpPr txBox="1"/>
          <p:nvPr/>
        </p:nvSpPr>
        <p:spPr>
          <a:xfrm>
            <a:off x="3162637" y="3661825"/>
            <a:ext cx="27434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Student Name    </a:t>
            </a:r>
          </a:p>
          <a:p>
            <a:endParaRPr lang="en-US" sz="2400" b="1" dirty="0"/>
          </a:p>
          <a:p>
            <a:r>
              <a:rPr lang="en-US" sz="2400" b="1" dirty="0" err="1"/>
              <a:t>Nandeesh</a:t>
            </a:r>
            <a:r>
              <a:rPr lang="en-US" sz="2400" b="1" dirty="0"/>
              <a:t> Gowda C</a:t>
            </a:r>
          </a:p>
          <a:p>
            <a:r>
              <a:rPr lang="en-US" sz="2400" b="1" dirty="0" err="1"/>
              <a:t>Hruthik</a:t>
            </a:r>
            <a:r>
              <a:rPr lang="en-US" sz="2400" b="1" dirty="0"/>
              <a:t> S</a:t>
            </a:r>
          </a:p>
          <a:p>
            <a:r>
              <a:rPr lang="en-US" sz="2400" b="1" dirty="0" err="1"/>
              <a:t>Sudarsh</a:t>
            </a:r>
            <a:r>
              <a:rPr lang="en-US" sz="2400" b="1" dirty="0"/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conclusion, blockchain-based certificate validation offers security and transparency, mitigating the risks associated with frauds.</a:t>
            </a:r>
          </a:p>
          <a:p>
            <a:r>
              <a:rPr lang="en-US" dirty="0"/>
              <a:t>The adoption of blockchain technology for certificate validation not only streamlines the verification process but also fosters increased efficiency and trust among stakeholders.</a:t>
            </a:r>
          </a:p>
          <a:p>
            <a:r>
              <a:rPr lang="en-US" dirty="0"/>
              <a:t>The integration of blockchain in certificate validation has the potential to disrupt traditional validation systems, offering a decentralized, user-centric approach that could revolutionize the way academic and professional credentials are verified globally.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S. Yao, J. Chen, K. He, R. Du, T. Zhu and X. Chen, "</a:t>
            </a:r>
            <a:r>
              <a:rPr lang="en-GB" dirty="0" err="1"/>
              <a:t>PBCert</a:t>
            </a:r>
            <a:r>
              <a:rPr lang="en-GB" dirty="0"/>
              <a:t>: Privacy-Preserving Blockchain-Based Certificate Status Validation Toward Mass Storage Management," in IEEE Access, vol. 7, pp. 6117-6128, 2019, </a:t>
            </a:r>
            <a:r>
              <a:rPr lang="en-GB" dirty="0" err="1"/>
              <a:t>doi</a:t>
            </a:r>
            <a:r>
              <a:rPr lang="en-GB" dirty="0"/>
              <a:t>: 10.1109/ACCESS.2018.2889898.</a:t>
            </a:r>
          </a:p>
          <a:p>
            <a:r>
              <a:rPr lang="en-GB" dirty="0"/>
              <a:t>J. Cheng, N. Lee, C. Chi, and Y. Chen, "Blockchain and smart contract for digital certificate," 2018 IEEE International Conference on Applied System Invention (ICASI), Chiba, 2018, pp. 1046-1051, </a:t>
            </a:r>
            <a:r>
              <a:rPr lang="en-GB" dirty="0" err="1"/>
              <a:t>doi</a:t>
            </a:r>
            <a:r>
              <a:rPr lang="en-GB" dirty="0"/>
              <a:t>: 10.1109/ICASI.2018.8394455.</a:t>
            </a:r>
          </a:p>
          <a:p>
            <a:r>
              <a:rPr lang="en-GB" dirty="0"/>
              <a:t>Rohan </a:t>
            </a:r>
            <a:r>
              <a:rPr lang="en-GB" dirty="0" err="1"/>
              <a:t>Hargude</a:t>
            </a:r>
            <a:r>
              <a:rPr lang="en-GB" dirty="0"/>
              <a:t>, </a:t>
            </a:r>
            <a:r>
              <a:rPr lang="en-GB" dirty="0" err="1"/>
              <a:t>Ghule</a:t>
            </a:r>
            <a:r>
              <a:rPr lang="en-GB" dirty="0"/>
              <a:t> Ashutosh, Abhijit </a:t>
            </a:r>
            <a:r>
              <a:rPr lang="en-GB" dirty="0" err="1"/>
              <a:t>Nawale</a:t>
            </a:r>
            <a:r>
              <a:rPr lang="en-GB" dirty="0"/>
              <a:t>, Sharad </a:t>
            </a:r>
            <a:r>
              <a:rPr lang="en-GB" dirty="0" err="1"/>
              <a:t>Adsure</a:t>
            </a:r>
            <a:r>
              <a:rPr lang="en-GB" dirty="0"/>
              <a:t>,” Validation and verification of certificates using Blockchain”, 2021 IJCRT | Volume 9, Issue 6 June 2021 | ISSN: 2320-2882.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Publication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Paper Title </a:t>
            </a:r>
            <a:r>
              <a:rPr lang="en-GB" dirty="0"/>
              <a:t>: A Decentralized Approach to trust : Blockchain for                       		                                                                  Certificate Validation</a:t>
            </a:r>
          </a:p>
          <a:p>
            <a:r>
              <a:rPr lang="en-GB" b="1" dirty="0"/>
              <a:t>Authors</a:t>
            </a:r>
            <a:r>
              <a:rPr lang="en-GB" dirty="0"/>
              <a:t> :</a:t>
            </a:r>
            <a:r>
              <a:rPr lang="en-GB" dirty="0" err="1"/>
              <a:t>Nandeesh</a:t>
            </a:r>
            <a:r>
              <a:rPr lang="en-GB" dirty="0"/>
              <a:t> Gowda C - </a:t>
            </a:r>
            <a:r>
              <a:rPr lang="en-IN" dirty="0">
                <a:latin typeface="Times New Roman" panose="02020603050405020304" pitchFamily="18" charset="0"/>
                <a:ea typeface="SimSun" panose="02010600030101010101" pitchFamily="2" charset="-122"/>
                <a:hlinkClick r:id="rId2"/>
              </a:rPr>
              <a:t>nandeeshg993@gmail.com</a:t>
            </a:r>
            <a:endParaRPr lang="en-IN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1371600" lvl="3" indent="0">
              <a:buNone/>
            </a:pPr>
            <a:r>
              <a:rPr lang="en-IN" dirty="0">
                <a:latin typeface="Times New Roman" panose="02020603050405020304" pitchFamily="18" charset="0"/>
                <a:ea typeface="SimSun" panose="02010600030101010101" pitchFamily="2" charset="-122"/>
              </a:rPr>
              <a:t>   </a:t>
            </a:r>
            <a:r>
              <a:rPr lang="en-IN" sz="2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Hruthik</a:t>
            </a:r>
            <a:r>
              <a:rPr lang="en-IN" sz="2800" dirty="0">
                <a:latin typeface="Times New Roman" panose="02020603050405020304" pitchFamily="18" charset="0"/>
                <a:ea typeface="SimSun" panose="02010600030101010101" pitchFamily="2" charset="-122"/>
              </a:rPr>
              <a:t> S – </a:t>
            </a:r>
            <a:r>
              <a:rPr lang="en-IN" sz="2800" dirty="0">
                <a:latin typeface="Times New Roman" panose="02020603050405020304" pitchFamily="18" charset="0"/>
                <a:ea typeface="SimSun" panose="02010600030101010101" pitchFamily="2" charset="-122"/>
                <a:hlinkClick r:id="rId3"/>
              </a:rPr>
              <a:t>learningbeyondscience@gmail.com</a:t>
            </a:r>
            <a:endParaRPr lang="en-IN" sz="2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1371600" lvl="3" indent="0">
              <a:buNone/>
            </a:pPr>
            <a:r>
              <a:rPr lang="en-IN" sz="2800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IN" sz="2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Sudarsh</a:t>
            </a:r>
            <a:r>
              <a:rPr lang="en-IN" sz="2800" dirty="0">
                <a:latin typeface="Times New Roman" panose="02020603050405020304" pitchFamily="18" charset="0"/>
                <a:ea typeface="SimSun" panose="02010600030101010101" pitchFamily="2" charset="-122"/>
              </a:rPr>
              <a:t> V – </a:t>
            </a:r>
            <a:r>
              <a:rPr lang="en-IN" sz="2800" dirty="0">
                <a:latin typeface="Times New Roman" panose="02020603050405020304" pitchFamily="18" charset="0"/>
                <a:ea typeface="SimSun" panose="02010600030101010101" pitchFamily="2" charset="-122"/>
                <a:hlinkClick r:id="rId4"/>
              </a:rPr>
              <a:t>sudarshavdn@gmail.com</a:t>
            </a:r>
            <a:r>
              <a:rPr lang="en-IN" sz="28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1371600" lvl="3" indent="0">
              <a:buNone/>
            </a:pPr>
            <a:endParaRPr lang="en-GB" dirty="0"/>
          </a:p>
          <a:p>
            <a:r>
              <a:rPr lang="en-GB" b="1" dirty="0"/>
              <a:t>Published Website Link </a:t>
            </a:r>
            <a:r>
              <a:rPr lang="en-GB" dirty="0"/>
              <a:t>: </a:t>
            </a:r>
            <a:r>
              <a:rPr lang="en-GB" dirty="0">
                <a:hlinkClick r:id="rId5"/>
              </a:rPr>
              <a:t>https://www.ijsrd.com/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Published Date </a:t>
            </a:r>
            <a:r>
              <a:rPr lang="en-GB" dirty="0"/>
              <a:t>: 12 January 2024</a:t>
            </a:r>
          </a:p>
          <a:p>
            <a:endParaRPr lang="en-GB" dirty="0"/>
          </a:p>
          <a:p>
            <a:pPr marL="1371600" lvl="3" indent="0">
              <a:buNone/>
            </a:pPr>
            <a:endParaRPr lang="en-IN" sz="2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1371600" lvl="3" indent="0">
              <a:buNone/>
            </a:pPr>
            <a:endParaRPr lang="en-IN" sz="2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1371600" lvl="3" indent="0">
              <a:buNone/>
            </a:pPr>
            <a:endParaRPr lang="en-IN" sz="2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1371600" lvl="3" indent="0">
              <a:buNone/>
            </a:pPr>
            <a:endParaRPr lang="en-IN" sz="2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1371600" lvl="3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457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9120" y="2076401"/>
            <a:ext cx="5468203" cy="94169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dirty="0"/>
              <a:t>Thank You</a:t>
            </a:r>
          </a:p>
        </p:txBody>
      </p:sp>
      <p:pic>
        <p:nvPicPr>
          <p:cNvPr id="4" name="Picture 6" descr="http://cdn.worldofflowers.eu/media/productphotos/11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1" b="8089"/>
          <a:stretch>
            <a:fillRect/>
          </a:stretch>
        </p:blipFill>
        <p:spPr bwMode="auto">
          <a:xfrm>
            <a:off x="694805" y="1025204"/>
            <a:ext cx="4493025" cy="386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9BE4E5-0278-7C94-5DB9-6F8E465A0CBA}"/>
              </a:ext>
            </a:extLst>
          </p:cNvPr>
          <p:cNvSpPr txBox="1"/>
          <p:nvPr/>
        </p:nvSpPr>
        <p:spPr>
          <a:xfrm>
            <a:off x="3698060" y="5324559"/>
            <a:ext cx="524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Link : https://github.com/hruthiks6/ethvalidify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involves the design and development of a blockchain-based certificate validation system using smart contracts and distributed ledger technology.</a:t>
            </a:r>
            <a:endParaRPr lang="en-GB" dirty="0"/>
          </a:p>
          <a:p>
            <a:r>
              <a:rPr lang="en-US" dirty="0"/>
              <a:t>The system will enable academic institutions to issue digital certificates as unique, tamper-proof records stored on the blockchain.</a:t>
            </a:r>
          </a:p>
          <a:p>
            <a:r>
              <a:rPr lang="en-US" dirty="0"/>
              <a:t>Through consensus mechanisms, the integrity and authenticity of certificates can be verified by relevant stakeholders, including potential employers, academic institutions, and certificate holders.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Yao et al. made a model for solving certificate authentication problems. This proposal focused on providing proper data security.</a:t>
            </a:r>
          </a:p>
          <a:p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Cheng et al. and Zhao et al. develop smart contracts for digital certificates. This project focused on solving the problem of counterfeiting certificates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Verification and Validation of Certificates Using Blockchain-Rohan and the team computer Dept, in Pune have defined the working of the certificate validation using Blockchain.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Research Gaps 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critical gap lies in the exploration of regulatory and legal frameworks governing blockchain-based certificate validation(Beck et al., 2018; Azaria et al., 2016).</a:t>
            </a:r>
          </a:p>
          <a:p>
            <a:r>
              <a:rPr lang="en-US" dirty="0"/>
              <a:t>Many studies acknowledge the need for further research on addressing scalability challenges and enhancing the overall performance of blockchain networks (Bano et al., 2017; Zohar, 2015).</a:t>
            </a:r>
          </a:p>
          <a:p>
            <a:r>
              <a:rPr lang="en-US" dirty="0"/>
              <a:t>Limited attention has been given to understanding user perceptions and the overall user experience in interacting with blockchain-based certificate validation systems(</a:t>
            </a:r>
            <a:r>
              <a:rPr lang="en-US" dirty="0" err="1"/>
              <a:t>Kshetri</a:t>
            </a:r>
            <a:r>
              <a:rPr lang="en-US" dirty="0"/>
              <a:t>, 2018; Al-Bassam et al., 2018).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12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System Architecture and Smart Contract Development : </a:t>
            </a:r>
            <a:r>
              <a:rPr lang="en-US" i="0" dirty="0">
                <a:effectLst/>
                <a:latin typeface="Söhne"/>
              </a:rPr>
              <a:t>Design a decentralized system architecture, specifying the roles of participants and interactions within the blockchain network.</a:t>
            </a:r>
          </a:p>
          <a:p>
            <a:r>
              <a:rPr lang="en-US" b="1" dirty="0"/>
              <a:t>Blockchain Platform Selection and Integration : </a:t>
            </a:r>
            <a:r>
              <a:rPr lang="en-US" dirty="0"/>
              <a:t>Evaluate and select a suitable blockchain platform based on the specific requirements.</a:t>
            </a:r>
          </a:p>
          <a:p>
            <a:r>
              <a:rPr lang="en-GB" b="1" dirty="0"/>
              <a:t>User-Centric Interface and Testing : </a:t>
            </a:r>
            <a:r>
              <a:rPr lang="en-US" dirty="0"/>
              <a:t>Develop a user-friendly interface for stakeholders, emphasizing simplicity and accessibility.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 blockchain-based system that ensures secure storage and verification of certificates and credentials.</a:t>
            </a:r>
          </a:p>
          <a:p>
            <a:r>
              <a:rPr lang="en-US" dirty="0"/>
              <a:t>To implement smart contracts to automate the certificate validation process and enforce validation rules transparently.</a:t>
            </a:r>
          </a:p>
          <a:p>
            <a:r>
              <a:rPr lang="en-US" dirty="0"/>
              <a:t>To explore various blockchain platforms and identify the most suitable one for building the certificate validation system.</a:t>
            </a:r>
          </a:p>
          <a:p>
            <a:r>
              <a:rPr lang="en-US" dirty="0"/>
              <a:t>To deliver a prototype of the certificate validation system that enhances security, transparency, and reliability in credential verification processes across industries.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Design &amp; Implementation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Blockchain Network Configuration </a:t>
            </a:r>
            <a:r>
              <a:rPr lang="en-GB" dirty="0"/>
              <a:t>: </a:t>
            </a:r>
            <a:r>
              <a:rPr lang="en-US" dirty="0"/>
              <a:t>Establish a decentralized blockchain network, to provide a secure and transparent environment for certificate validation.</a:t>
            </a:r>
            <a:endParaRPr lang="en-GB" dirty="0"/>
          </a:p>
          <a:p>
            <a:r>
              <a:rPr lang="en-GB" b="1" dirty="0"/>
              <a:t>Smart Contract Development : </a:t>
            </a:r>
            <a:r>
              <a:rPr lang="en-US" dirty="0"/>
              <a:t>Design and implement smart contracts defining the rules for certificate issuance and validation.</a:t>
            </a:r>
            <a:endParaRPr lang="en-GB" dirty="0"/>
          </a:p>
          <a:p>
            <a:r>
              <a:rPr lang="en-US" b="1" dirty="0"/>
              <a:t>User Interface Development and Interoperability : </a:t>
            </a:r>
            <a:r>
              <a:rPr lang="en-US" dirty="0"/>
              <a:t>Create user-friendly interfaces for certificate stakeholders.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Timeline of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668697-C82D-AB94-BE7C-5AE709B58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73" y="1600993"/>
            <a:ext cx="10688787" cy="416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Outcomes / Results Obtained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key outcomes of implementing blockchain-based certificate validation is the significant enhancement of trust and integrity in the verification process.</a:t>
            </a:r>
          </a:p>
          <a:p>
            <a:r>
              <a:rPr lang="en-US" dirty="0"/>
              <a:t>Blockchain technology facilitates automated and efficient validation processes through smart contracts, reducing reliance on centralized authorities.</a:t>
            </a:r>
          </a:p>
          <a:p>
            <a:r>
              <a:rPr lang="en-US" dirty="0"/>
              <a:t>The adoption of blockchain for certificate validation allows for global accessibility and interoperability, enabling seamless verification of credentials 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theme/theme1.xml><?xml version="1.0" encoding="utf-8"?>
<a:theme xmlns:a="http://schemas.openxmlformats.org/drawingml/2006/main" name="Presidency University 45 Y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idency University 45 Yrs" id="{45757096-6C06-418C-99FF-BD62512BED20}" vid="{37B9C8E7-5B4D-42F8-B712-657357EE44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Presidency University 45 Yrs</Template>
  <TotalTime>526</TotalTime>
  <Words>862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Times New Roman</vt:lpstr>
      <vt:lpstr>Verdana</vt:lpstr>
      <vt:lpstr>Presidency University 45 Yrs</vt:lpstr>
      <vt:lpstr>CERTIFICATE VALIDATION USING BLOCKCHAIN  ETHVALIDIFY</vt:lpstr>
      <vt:lpstr>Introduction</vt:lpstr>
      <vt:lpstr>Literature Review</vt:lpstr>
      <vt:lpstr>Research Gaps Identified</vt:lpstr>
      <vt:lpstr>Proposed Methodology</vt:lpstr>
      <vt:lpstr>Objectives</vt:lpstr>
      <vt:lpstr>System Design &amp; Implementation</vt:lpstr>
      <vt:lpstr>Timeline of Project</vt:lpstr>
      <vt:lpstr>Outcomes / Results Obtained</vt:lpstr>
      <vt:lpstr>Conclusion</vt:lpstr>
      <vt:lpstr>References</vt:lpstr>
      <vt:lpstr>Publication Details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20201CSE0682</cp:lastModifiedBy>
  <cp:revision>30</cp:revision>
  <dcterms:created xsi:type="dcterms:W3CDTF">2023-03-16T03:26:27Z</dcterms:created>
  <dcterms:modified xsi:type="dcterms:W3CDTF">2024-01-13T06:58:41Z</dcterms:modified>
</cp:coreProperties>
</file>