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58" r:id="rId6"/>
    <p:sldId id="269" r:id="rId7"/>
    <p:sldId id="268" r:id="rId8"/>
    <p:sldId id="267"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9" d="100"/>
          <a:sy n="79" d="100"/>
        </p:scale>
        <p:origin x="1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CERTIFICATE VALIDATION USING BLOCKCHAIN</a:t>
            </a:r>
            <a:br>
              <a:rPr lang="en-GB" dirty="0"/>
            </a:br>
            <a:r>
              <a:rPr lang="en-GB" dirty="0"/>
              <a:t>ETHVALIDIFY</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CSE-G133</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47419262"/>
              </p:ext>
            </p:extLst>
          </p:nvPr>
        </p:nvGraphicFramePr>
        <p:xfrm>
          <a:off x="677334" y="3380902"/>
          <a:ext cx="5418666" cy="22199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254418">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20201CSE0697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Nandeesh</a:t>
                      </a:r>
                      <a:r>
                        <a:rPr lang="en-GB" dirty="0"/>
                        <a:t> Gowda C</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20201CSE0682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Hruthik</a:t>
                      </a:r>
                      <a:r>
                        <a:rPr lang="en-GB" dirty="0"/>
                        <a:t> 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20201CSE0683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Sudarsh</a:t>
                      </a:r>
                      <a:r>
                        <a:rPr lang="en-GB" dirty="0"/>
                        <a:t> V</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95256" y="2721956"/>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	       Ms . </a:t>
            </a:r>
            <a:r>
              <a:rPr lang="en-GB" sz="1700" dirty="0" err="1"/>
              <a:t>Naiwrita</a:t>
            </a:r>
            <a:r>
              <a:rPr lang="en-GB" sz="1700" dirty="0"/>
              <a:t> Borah</a:t>
            </a:r>
          </a:p>
          <a:p>
            <a:pPr algn="l"/>
            <a:r>
              <a:rPr lang="en-GB" sz="1700" dirty="0"/>
              <a:t>	       </a:t>
            </a:r>
            <a:r>
              <a:rPr lang="en-GB" sz="1700" dirty="0" err="1"/>
              <a:t>Assisstent</a:t>
            </a:r>
            <a:r>
              <a:rPr lang="en-GB" sz="1700" dirty="0"/>
              <a:t> Professor </a:t>
            </a:r>
          </a:p>
          <a:p>
            <a:pPr algn="l"/>
            <a:r>
              <a:rPr lang="en-GB" sz="1700" dirty="0"/>
              <a:t>School of Computer Science &amp; Engineering</a:t>
            </a:r>
          </a:p>
          <a:p>
            <a:pPr algn="l"/>
            <a:r>
              <a:rPr lang="en-GB" sz="17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a:p>
            <a:pPr marL="0" indent="0" algn="ctr">
              <a:buNone/>
            </a:pPr>
            <a:r>
              <a:rPr lang="en-GB" sz="1600" dirty="0" err="1"/>
              <a:t>Github</a:t>
            </a:r>
            <a:r>
              <a:rPr lang="en-GB" sz="1600" dirty="0"/>
              <a:t> </a:t>
            </a:r>
            <a:r>
              <a:rPr lang="en-GB" sz="1600" dirty="0" err="1"/>
              <a:t>link:https</a:t>
            </a:r>
            <a:r>
              <a:rPr lang="en-GB" sz="1600" dirty="0"/>
              <a:t>://github.com/hruthiks6/</a:t>
            </a:r>
            <a:r>
              <a:rPr lang="en-GB" sz="1600" dirty="0" err="1"/>
              <a:t>ethvalidify</a:t>
            </a:r>
            <a:endParaRPr lang="en-GB" sz="1600" dirty="0"/>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buNone/>
            </a:pPr>
            <a:r>
              <a:rPr lang="en-US" dirty="0"/>
              <a:t>Advances in information technology, the wide availability of the Internet, and common usage of mobile devices have changed the lifestyle of human beings.</a:t>
            </a:r>
          </a:p>
          <a:p>
            <a:pPr marL="0" indent="0">
              <a:buNone/>
            </a:pPr>
            <a:r>
              <a:rPr lang="en-US" dirty="0"/>
              <a:t> Virtual currency, digital coins originally designed for use online, has begun to be extensively adopted in real life. Because of the convenience of the Internet, various virtual currencies are thriving, including the most popular— Bitcoin, Ether, and Ripple ,the value of which has surged recently. </a:t>
            </a:r>
            <a:r>
              <a:rPr lang="en-US" dirty="0" err="1"/>
              <a:t>Blockchain</a:t>
            </a:r>
            <a:r>
              <a:rPr lang="en-US" dirty="0"/>
              <a:t> features a decentralized and incorruptible database that has high potential for a diverse range of uses.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a:t>
            </a:r>
          </a:p>
        </p:txBody>
      </p:sp>
      <p:sp>
        <p:nvSpPr>
          <p:cNvPr id="3" name="Content Placeholder 2"/>
          <p:cNvSpPr>
            <a:spLocks noGrp="1"/>
          </p:cNvSpPr>
          <p:nvPr>
            <p:ph idx="1"/>
          </p:nvPr>
        </p:nvSpPr>
        <p:spPr/>
        <p:txBody>
          <a:bodyPr/>
          <a:lstStyle/>
          <a:p>
            <a:r>
              <a:rPr lang="en-US" dirty="0"/>
              <a:t>In this study, we developed a decentralized application and designed a certificate system based on </a:t>
            </a:r>
            <a:r>
              <a:rPr lang="en-US" dirty="0" err="1"/>
              <a:t>Ethereum</a:t>
            </a:r>
            <a:r>
              <a:rPr lang="en-US" dirty="0"/>
              <a:t> </a:t>
            </a:r>
            <a:r>
              <a:rPr lang="en-US" dirty="0" err="1"/>
              <a:t>blockchain</a:t>
            </a:r>
            <a:r>
              <a:rPr lang="en-US" dirty="0"/>
              <a:t>. This technology was selected because it is incorruptible, encrypted, and trackable and permits data synchronization.</a:t>
            </a:r>
          </a:p>
          <a:p>
            <a:r>
              <a:rPr lang="en-US" dirty="0"/>
              <a:t> By integrating the features of </a:t>
            </a:r>
            <a:r>
              <a:rPr lang="en-US" dirty="0" err="1"/>
              <a:t>blockchain</a:t>
            </a:r>
            <a:r>
              <a:rPr lang="en-US" dirty="0"/>
              <a:t>, the system improves the efficiency operations at each stage.</a:t>
            </a:r>
          </a:p>
          <a:p>
            <a:r>
              <a:rPr lang="en-US" dirty="0"/>
              <a:t> The system saves on paper, cuts management costs, prevents document forgery, and provides accurate and reliable information on digital certificates.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a:bodyPr>
          <a:lstStyle/>
          <a:p>
            <a:r>
              <a:rPr lang="en-US" dirty="0"/>
              <a:t>The system proposed a new dynamic certificate generation approach using </a:t>
            </a:r>
            <a:r>
              <a:rPr lang="en-US" dirty="0" err="1"/>
              <a:t>ethereum</a:t>
            </a:r>
            <a:r>
              <a:rPr lang="en-US" dirty="0"/>
              <a:t> </a:t>
            </a:r>
            <a:r>
              <a:rPr lang="en-US" dirty="0" err="1"/>
              <a:t>blockchain</a:t>
            </a:r>
            <a:r>
              <a:rPr lang="en-US" dirty="0"/>
              <a:t>.</a:t>
            </a:r>
          </a:p>
          <a:p>
            <a:r>
              <a:rPr lang="en-GB" dirty="0"/>
              <a:t>There will be mainly 3 actors in these projects:</a:t>
            </a:r>
          </a:p>
          <a:p>
            <a:r>
              <a:rPr lang="en-GB" dirty="0"/>
              <a:t>Central authority-</a:t>
            </a:r>
          </a:p>
          <a:p>
            <a:pPr marL="0" indent="0">
              <a:buNone/>
            </a:pPr>
            <a:r>
              <a:rPr lang="en-GB" dirty="0"/>
              <a:t>-has the ability to add institutes</a:t>
            </a:r>
          </a:p>
          <a:p>
            <a:r>
              <a:rPr lang="en-GB" dirty="0"/>
              <a:t>Institutes-</a:t>
            </a:r>
          </a:p>
          <a:p>
            <a:pPr marL="0" indent="0">
              <a:buNone/>
            </a:pPr>
            <a:r>
              <a:rPr lang="en-GB" dirty="0"/>
              <a:t>-registered institutes can add/revoke the certificates</a:t>
            </a:r>
          </a:p>
          <a:p>
            <a:r>
              <a:rPr lang="en-GB" dirty="0"/>
              <a:t>Potential employers-</a:t>
            </a:r>
          </a:p>
          <a:p>
            <a:pPr marL="0" indent="0">
              <a:buNone/>
            </a:pPr>
            <a:r>
              <a:rPr lang="en-GB" dirty="0"/>
              <a:t>-are the one who verifies the certificate</a:t>
            </a:r>
          </a:p>
          <a:p>
            <a:r>
              <a:rPr lang="en-GB" dirty="0"/>
              <a:t>So the issued certificate will be stored in the </a:t>
            </a:r>
            <a:r>
              <a:rPr lang="en-GB" dirty="0" err="1"/>
              <a:t>ethereum</a:t>
            </a:r>
            <a:r>
              <a:rPr lang="en-GB" dirty="0"/>
              <a:t> </a:t>
            </a:r>
            <a:r>
              <a:rPr lang="en-GB" dirty="0" err="1"/>
              <a:t>blockchain</a:t>
            </a:r>
            <a:r>
              <a:rPr lang="en-GB" dirty="0"/>
              <a:t> by consuming some quantity of eth.  </a:t>
            </a: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49132"/>
            <a:ext cx="10668000" cy="1347159"/>
          </a:xfrm>
        </p:spPr>
        <p:txBody>
          <a:bodyPr/>
          <a:lstStyle/>
          <a:p>
            <a:r>
              <a:rPr lang="en-GB" dirty="0"/>
              <a:t>Literature Review       </a:t>
            </a:r>
            <a:br>
              <a:rPr lang="en-GB" sz="1600" dirty="0"/>
            </a:br>
            <a:r>
              <a:rPr lang="en-GB" sz="1600" dirty="0"/>
              <a:t>                                                                                     </a:t>
            </a:r>
            <a:r>
              <a:rPr lang="en-GB" sz="1600" i="1" u="sng" dirty="0" err="1"/>
              <a:t>referred:</a:t>
            </a:r>
            <a:r>
              <a:rPr lang="en-GB" sz="1600" b="0" dirty="0" err="1"/>
              <a:t>https</a:t>
            </a:r>
            <a:r>
              <a:rPr lang="en-GB" sz="1600" b="0" dirty="0"/>
              <a:t>://ijcrt.org/papers/IJCRT2106543.pdf</a:t>
            </a:r>
          </a:p>
        </p:txBody>
      </p:sp>
      <p:sp>
        <p:nvSpPr>
          <p:cNvPr id="3" name="Content Placeholder 2"/>
          <p:cNvSpPr>
            <a:spLocks noGrp="1"/>
          </p:cNvSpPr>
          <p:nvPr>
            <p:ph idx="1"/>
          </p:nvPr>
        </p:nvSpPr>
        <p:spPr>
          <a:xfrm>
            <a:off x="812800" y="1595583"/>
            <a:ext cx="10668000" cy="4952997"/>
          </a:xfrm>
        </p:spPr>
        <p:txBody>
          <a:bodyPr/>
          <a:lstStyle/>
          <a:p>
            <a:r>
              <a:rPr lang="en-GB" b="1" i="1" u="sng" dirty="0"/>
              <a:t>BLOCKCHAIN:</a:t>
            </a:r>
          </a:p>
          <a:p>
            <a:pPr marL="0" indent="0">
              <a:buNone/>
            </a:pPr>
            <a:r>
              <a:rPr lang="en-US" b="1" dirty="0"/>
              <a:t>   </a:t>
            </a:r>
            <a:r>
              <a:rPr lang="en-US" b="1" dirty="0" err="1"/>
              <a:t>Blockchain</a:t>
            </a:r>
            <a:r>
              <a:rPr lang="en-US" dirty="0"/>
              <a:t> is an online ledger that provides decentralized and transparent data sharing. With distributed recordings, all transaction data (stored in nodes) are compressed and added to different blocks. Data of various types are distributed in distinct blocks, enabling verifications to be made without the use of intermediaries. All the nodes then form a </a:t>
            </a:r>
            <a:r>
              <a:rPr lang="en-US" dirty="0" err="1"/>
              <a:t>blockchain</a:t>
            </a:r>
            <a:r>
              <a:rPr lang="en-US" dirty="0"/>
              <a:t> with timestamps. The data stored in each block can be verified simultaneously and become inalterable once entered. The whole process is open to the public, transparent, and secure. </a:t>
            </a:r>
          </a:p>
          <a:p>
            <a:pPr marL="0" indent="0">
              <a:buNone/>
            </a:pPr>
            <a:endParaRPr lang="en-US" b="1" i="1" u="sng" dirty="0"/>
          </a:p>
          <a:p>
            <a:endParaRPr lang="en-US" b="1" i="1" u="sng" dirty="0"/>
          </a:p>
          <a:p>
            <a:endParaRPr lang="en-GB" b="1" i="1" u="sng"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u="sng" dirty="0"/>
              <a:t>SMART CONTRACT:</a:t>
            </a:r>
          </a:p>
          <a:p>
            <a:pPr marL="0" indent="0">
              <a:buNone/>
            </a:pPr>
            <a:r>
              <a:rPr lang="en-US" dirty="0"/>
              <a:t>   A </a:t>
            </a:r>
            <a:r>
              <a:rPr lang="en-US" b="1" dirty="0"/>
              <a:t>smart contract </a:t>
            </a:r>
            <a:r>
              <a:rPr lang="en-US" dirty="0"/>
              <a:t>is a digital contract that is written in source code and executed by computers, which integrates the tamper-proof mechanism of </a:t>
            </a:r>
            <a:r>
              <a:rPr lang="en-US" dirty="0" err="1"/>
              <a:t>blockchain</a:t>
            </a:r>
            <a:r>
              <a:rPr lang="en-US" dirty="0"/>
              <a:t>. Smart contracts can be created using the </a:t>
            </a:r>
            <a:r>
              <a:rPr lang="en-US" dirty="0" err="1"/>
              <a:t>Ethereum</a:t>
            </a:r>
            <a:r>
              <a:rPr lang="en-US" dirty="0"/>
              <a:t> </a:t>
            </a:r>
            <a:r>
              <a:rPr lang="en-US" dirty="0" err="1"/>
              <a:t>blockchain</a:t>
            </a:r>
            <a:r>
              <a:rPr lang="en-US" dirty="0"/>
              <a:t> . Developers are able, according to their needs, to specify any instruction in smart contracts; develop various types of applications, including those that interact with other contracts; store data; and transfer Ethers. Additionally, smart contracts that are deployed in </a:t>
            </a:r>
            <a:r>
              <a:rPr lang="en-US" dirty="0" err="1"/>
              <a:t>blockchain</a:t>
            </a:r>
            <a:r>
              <a:rPr lang="en-US" dirty="0"/>
              <a:t> are copied to each node to prevent contract tampering. The high-level programming languages used for writing smart contracts are mainly Solidity, Serpent, and LLL. </a:t>
            </a:r>
            <a:r>
              <a:rPr lang="en-US" b="1" dirty="0"/>
              <a:t>In our project we are using Solidity.</a:t>
            </a:r>
            <a:endParaRPr lang="en-IN" b="1" i="1" u="sng" dirty="0"/>
          </a:p>
        </p:txBody>
      </p:sp>
      <p:sp>
        <p:nvSpPr>
          <p:cNvPr id="4" name="Title 1"/>
          <p:cNvSpPr>
            <a:spLocks noGrp="1"/>
          </p:cNvSpPr>
          <p:nvPr>
            <p:ph type="title"/>
          </p:nvPr>
        </p:nvSpPr>
        <p:spPr/>
        <p:txBody>
          <a:bodyPr/>
          <a:lstStyle/>
          <a:p>
            <a:r>
              <a:rPr lang="en-GB" dirty="0"/>
              <a:t>Literature Review</a:t>
            </a:r>
          </a:p>
        </p:txBody>
      </p:sp>
    </p:spTree>
    <p:extLst>
      <p:ext uri="{BB962C8B-B14F-4D97-AF65-F5344CB8AC3E}">
        <p14:creationId xmlns:p14="http://schemas.microsoft.com/office/powerpoint/2010/main" val="21719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i="1" u="sng" dirty="0"/>
              <a:t>SOLIDITY:</a:t>
            </a:r>
          </a:p>
          <a:p>
            <a:pPr marL="0" indent="0">
              <a:buNone/>
            </a:pPr>
            <a:r>
              <a:rPr lang="en-US" b="1" dirty="0"/>
              <a:t>Solidity</a:t>
            </a:r>
            <a:r>
              <a:rPr lang="en-US" dirty="0"/>
              <a:t> is the programing language used for implementing smart contracts and is similar to JavaScript. After a Solidity-programmed smart contract is completed, a complier called </a:t>
            </a:r>
            <a:r>
              <a:rPr lang="en-US" dirty="0" err="1"/>
              <a:t>solc</a:t>
            </a:r>
            <a:r>
              <a:rPr lang="en-US" dirty="0"/>
              <a:t> is required to transform the Solidity code into contract bytecode, which is then interpreted by the EVM(</a:t>
            </a:r>
            <a:r>
              <a:rPr lang="en-US" dirty="0" err="1"/>
              <a:t>Ethereum</a:t>
            </a:r>
            <a:r>
              <a:rPr lang="en-US" dirty="0"/>
              <a:t> virtual machine). Next, the compiled instructions are deployed in an </a:t>
            </a:r>
            <a:r>
              <a:rPr lang="en-US" dirty="0" err="1"/>
              <a:t>Ethereum</a:t>
            </a:r>
            <a:r>
              <a:rPr lang="en-US" dirty="0"/>
              <a:t> </a:t>
            </a:r>
            <a:r>
              <a:rPr lang="en-US" dirty="0" err="1"/>
              <a:t>blockchain</a:t>
            </a:r>
            <a:r>
              <a:rPr lang="en-US" dirty="0"/>
              <a:t>. This completes the whole process </a:t>
            </a:r>
            <a:endParaRPr lang="en-IN" b="1" i="1" u="sng" dirty="0"/>
          </a:p>
        </p:txBody>
      </p:sp>
      <p:sp>
        <p:nvSpPr>
          <p:cNvPr id="4" name="Title 1"/>
          <p:cNvSpPr>
            <a:spLocks noGrp="1"/>
          </p:cNvSpPr>
          <p:nvPr>
            <p:ph type="title"/>
          </p:nvPr>
        </p:nvSpPr>
        <p:spPr/>
        <p:txBody>
          <a:bodyPr/>
          <a:lstStyle/>
          <a:p>
            <a:r>
              <a:rPr lang="en-GB" dirty="0"/>
              <a:t>Literature Review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0086" y="4071657"/>
            <a:ext cx="3219450" cy="2228850"/>
          </a:xfrm>
          <a:prstGeom prst="rect">
            <a:avLst/>
          </a:prstGeom>
        </p:spPr>
      </p:pic>
    </p:spTree>
    <p:extLst>
      <p:ext uri="{BB962C8B-B14F-4D97-AF65-F5344CB8AC3E}">
        <p14:creationId xmlns:p14="http://schemas.microsoft.com/office/powerpoint/2010/main" val="14489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u="sng" dirty="0"/>
              <a:t>ETHEREUM:</a:t>
            </a:r>
          </a:p>
          <a:p>
            <a:pPr marL="0" indent="0">
              <a:buNone/>
            </a:pPr>
            <a:r>
              <a:rPr lang="en-US" dirty="0"/>
              <a:t>  </a:t>
            </a:r>
            <a:r>
              <a:rPr lang="en-US" b="1" dirty="0" err="1"/>
              <a:t>Ethereum</a:t>
            </a:r>
            <a:r>
              <a:rPr lang="en-US" dirty="0"/>
              <a:t> is an open and decentralized platform featuring Turing completeness and supporting various derivative applications. Most smart contracts and decentralized autonomous organizations are created by using </a:t>
            </a:r>
            <a:r>
              <a:rPr lang="en-US" dirty="0" err="1"/>
              <a:t>Ethereum</a:t>
            </a:r>
            <a:r>
              <a:rPr lang="en-US" dirty="0"/>
              <a:t>.</a:t>
            </a:r>
          </a:p>
          <a:p>
            <a:pPr marL="0" indent="0">
              <a:buNone/>
            </a:pPr>
            <a:r>
              <a:rPr lang="en-US" dirty="0"/>
              <a:t> If the Bitcoin </a:t>
            </a:r>
            <a:r>
              <a:rPr lang="en-US" dirty="0" err="1"/>
              <a:t>blockchains</a:t>
            </a:r>
            <a:r>
              <a:rPr lang="en-US" dirty="0"/>
              <a:t> are considered a global payment network</a:t>
            </a:r>
            <a:r>
              <a:rPr lang="en-US" b="1" dirty="0"/>
              <a:t>, </a:t>
            </a:r>
            <a:r>
              <a:rPr lang="en-US" b="1" dirty="0" err="1"/>
              <a:t>Ethereum</a:t>
            </a:r>
            <a:r>
              <a:rPr lang="en-US" b="1" dirty="0"/>
              <a:t> would be the global computing system</a:t>
            </a:r>
            <a:r>
              <a:rPr lang="en-US" dirty="0"/>
              <a:t>. Furthermore, </a:t>
            </a:r>
            <a:r>
              <a:rPr lang="en-US" dirty="0" err="1"/>
              <a:t>Ethereum</a:t>
            </a:r>
            <a:r>
              <a:rPr lang="en-US" dirty="0"/>
              <a:t> is an open source platform similar to Android . It provides an infrastructure that enables developers to create applications. The infrastructure is developed and maintained by both </a:t>
            </a:r>
            <a:r>
              <a:rPr lang="en-US" dirty="0" err="1"/>
              <a:t>Ethereum</a:t>
            </a:r>
            <a:r>
              <a:rPr lang="en-US" dirty="0"/>
              <a:t> and those developers.</a:t>
            </a:r>
            <a:endParaRPr lang="en-IN" b="1" i="1" u="sng" dirty="0"/>
          </a:p>
        </p:txBody>
      </p:sp>
      <p:sp>
        <p:nvSpPr>
          <p:cNvPr id="6" name="Title 1"/>
          <p:cNvSpPr>
            <a:spLocks noGrp="1"/>
          </p:cNvSpPr>
          <p:nvPr>
            <p:ph type="title"/>
          </p:nvPr>
        </p:nvSpPr>
        <p:spPr/>
        <p:txBody>
          <a:bodyPr/>
          <a:lstStyle/>
          <a:p>
            <a:r>
              <a:rPr lang="en-GB" dirty="0"/>
              <a:t>Literature Review</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317" y="5259480"/>
            <a:ext cx="2458571" cy="1217519"/>
          </a:xfrm>
          <a:prstGeom prst="rect">
            <a:avLst/>
          </a:prstGeom>
        </p:spPr>
      </p:pic>
    </p:spTree>
    <p:extLst>
      <p:ext uri="{BB962C8B-B14F-4D97-AF65-F5344CB8AC3E}">
        <p14:creationId xmlns:p14="http://schemas.microsoft.com/office/powerpoint/2010/main" val="40371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t>Data security is one of the major features of </a:t>
            </a:r>
            <a:r>
              <a:rPr lang="en-US" dirty="0" err="1"/>
              <a:t>blockchain</a:t>
            </a:r>
            <a:r>
              <a:rPr lang="en-US" dirty="0"/>
              <a:t> technology. </a:t>
            </a:r>
            <a:r>
              <a:rPr lang="en-US" dirty="0" err="1"/>
              <a:t>Blockchain</a:t>
            </a:r>
            <a:r>
              <a:rPr lang="en-US" dirty="0"/>
              <a:t> is a large and open-access online ledger in which each node saves and verifies the same data.</a:t>
            </a:r>
          </a:p>
          <a:p>
            <a:r>
              <a:rPr lang="en-US" dirty="0"/>
              <a:t>Using the proposed </a:t>
            </a:r>
            <a:r>
              <a:rPr lang="en-US" dirty="0" err="1"/>
              <a:t>blockchain</a:t>
            </a:r>
            <a:r>
              <a:rPr lang="en-US" dirty="0"/>
              <a:t>-based system reduces the likelihood of certificate forgery. </a:t>
            </a:r>
          </a:p>
          <a:p>
            <a:r>
              <a:rPr lang="en-US" dirty="0"/>
              <a:t>The process of certificate application and automated certificate granting are open and transparent in the system. Companies or organizations can thus inquire for information on any certificate from the system.</a:t>
            </a:r>
          </a:p>
          <a:p>
            <a:r>
              <a:rPr lang="en-US" dirty="0"/>
              <a:t>In conclusion, the system assures information accuracy and security. </a:t>
            </a:r>
            <a:endParaRPr lang="en-GB" dirty="0"/>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456</TotalTime>
  <Words>810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Verdana</vt:lpstr>
      <vt:lpstr>Bioinformatics</vt:lpstr>
      <vt:lpstr>CERTIFICATE VALIDATION USING BLOCKCHAIN ETHVALIDIFY</vt:lpstr>
      <vt:lpstr>Introduction</vt:lpstr>
      <vt:lpstr>Objective</vt:lpstr>
      <vt:lpstr>Proposed Methodology:</vt:lpstr>
      <vt:lpstr>Literature Review                                                                                             referred:https://ijcrt.org/papers/IJCRT2106543.pdf</vt:lpstr>
      <vt:lpstr>Literature Review</vt:lpstr>
      <vt:lpstr>Literature Review</vt:lpstr>
      <vt:lpstr>Literature Review</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20201CSE0682</cp:lastModifiedBy>
  <cp:revision>38</cp:revision>
  <dcterms:created xsi:type="dcterms:W3CDTF">2023-03-16T03:26:27Z</dcterms:created>
  <dcterms:modified xsi:type="dcterms:W3CDTF">2024-01-12T16:25:00Z</dcterms:modified>
</cp:coreProperties>
</file>