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70" r:id="rId6"/>
    <p:sldId id="267" r:id="rId7"/>
    <p:sldId id="271" r:id="rId8"/>
    <p:sldId id="272" r:id="rId9"/>
    <p:sldId id="273" r:id="rId10"/>
    <p:sldId id="274" r:id="rId11"/>
    <p:sldId id="275" r:id="rId12"/>
    <p:sldId id="276"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1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CERTIFICATE VALIDATION USING BLOCKCHAIN</a:t>
            </a:r>
            <a:br>
              <a:rPr lang="en-GB" dirty="0"/>
            </a:br>
            <a:r>
              <a:rPr lang="en-GB" dirty="0"/>
              <a:t>ETHVALIDIFY</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CSE-G133</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47419262"/>
              </p:ext>
            </p:extLst>
          </p:nvPr>
        </p:nvGraphicFramePr>
        <p:xfrm>
          <a:off x="677334" y="3380902"/>
          <a:ext cx="5418666" cy="22199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254418">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20201CSE0697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Nandeesh</a:t>
                      </a:r>
                      <a:r>
                        <a:rPr lang="en-GB" dirty="0"/>
                        <a:t> Gowda 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20201CSE0682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Hruthik</a:t>
                      </a:r>
                      <a:r>
                        <a:rPr lang="en-GB" dirty="0"/>
                        <a:t>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20201CSE0683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Sudarsh</a:t>
                      </a:r>
                      <a:r>
                        <a:rPr lang="en-GB" dirty="0"/>
                        <a:t>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95256" y="272195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	       Ms . </a:t>
            </a:r>
            <a:r>
              <a:rPr lang="en-GB" sz="1700" dirty="0" err="1"/>
              <a:t>Naiwrita</a:t>
            </a:r>
            <a:r>
              <a:rPr lang="en-GB" sz="1700" dirty="0"/>
              <a:t> Borah</a:t>
            </a:r>
          </a:p>
          <a:p>
            <a:pPr algn="l"/>
            <a:r>
              <a:rPr lang="en-GB" sz="1700" dirty="0"/>
              <a:t>	       </a:t>
            </a:r>
            <a:r>
              <a:rPr lang="en-GB" sz="1700" dirty="0" err="1"/>
              <a:t>Assisstent</a:t>
            </a:r>
            <a:r>
              <a:rPr lang="en-GB" sz="1700" dirty="0"/>
              <a:t> Professor </a:t>
            </a:r>
          </a:p>
          <a:p>
            <a:pPr algn="l"/>
            <a:r>
              <a:rPr lang="en-GB" sz="1700" dirty="0"/>
              <a:t>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Output/Screenshot :  Central Authority Portal</a:t>
            </a:r>
          </a:p>
        </p:txBody>
      </p:sp>
      <p:pic>
        <p:nvPicPr>
          <p:cNvPr id="7" name="Content Placeholder 6">
            <a:extLst>
              <a:ext uri="{FF2B5EF4-FFF2-40B4-BE49-F238E27FC236}">
                <a16:creationId xmlns:a16="http://schemas.microsoft.com/office/drawing/2014/main" id="{23FCEE81-6C9F-480F-89DF-8DBA88E52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391830"/>
            <a:ext cx="10668000" cy="4570514"/>
          </a:xfrm>
        </p:spPr>
      </p:pic>
    </p:spTree>
    <p:extLst>
      <p:ext uri="{BB962C8B-B14F-4D97-AF65-F5344CB8AC3E}">
        <p14:creationId xmlns:p14="http://schemas.microsoft.com/office/powerpoint/2010/main" val="365067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Output/Screenshot :  Institute Portal</a:t>
            </a:r>
          </a:p>
        </p:txBody>
      </p:sp>
      <p:pic>
        <p:nvPicPr>
          <p:cNvPr id="7" name="Content Placeholder 6">
            <a:extLst>
              <a:ext uri="{FF2B5EF4-FFF2-40B4-BE49-F238E27FC236}">
                <a16:creationId xmlns:a16="http://schemas.microsoft.com/office/drawing/2014/main" id="{0A682E26-CF99-41E5-EF50-DADEC67725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343278"/>
            <a:ext cx="10668000" cy="4572000"/>
          </a:xfrm>
        </p:spPr>
      </p:pic>
    </p:spTree>
    <p:extLst>
      <p:ext uri="{BB962C8B-B14F-4D97-AF65-F5344CB8AC3E}">
        <p14:creationId xmlns:p14="http://schemas.microsoft.com/office/powerpoint/2010/main" val="37926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Output/Screenshot :  Employer Portal</a:t>
            </a:r>
          </a:p>
        </p:txBody>
      </p:sp>
      <p:pic>
        <p:nvPicPr>
          <p:cNvPr id="7" name="Content Placeholder 6">
            <a:extLst>
              <a:ext uri="{FF2B5EF4-FFF2-40B4-BE49-F238E27FC236}">
                <a16:creationId xmlns:a16="http://schemas.microsoft.com/office/drawing/2014/main" id="{9CE93CDD-11E9-75AA-427E-2C0B61252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513211"/>
            <a:ext cx="10668000" cy="4402068"/>
          </a:xfrm>
        </p:spPr>
      </p:pic>
    </p:spTree>
    <p:extLst>
      <p:ext uri="{BB962C8B-B14F-4D97-AF65-F5344CB8AC3E}">
        <p14:creationId xmlns:p14="http://schemas.microsoft.com/office/powerpoint/2010/main" val="210994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Data security is one of the major features of </a:t>
            </a:r>
            <a:r>
              <a:rPr lang="en-US" dirty="0" err="1"/>
              <a:t>blockchain</a:t>
            </a:r>
            <a:r>
              <a:rPr lang="en-US" dirty="0"/>
              <a:t> technology. </a:t>
            </a:r>
            <a:r>
              <a:rPr lang="en-US" dirty="0" err="1"/>
              <a:t>Blockchain</a:t>
            </a:r>
            <a:r>
              <a:rPr lang="en-US" dirty="0"/>
              <a:t> is a large and open-access online ledger in which each node saves and verifies the same data.</a:t>
            </a:r>
          </a:p>
          <a:p>
            <a:r>
              <a:rPr lang="en-US" dirty="0"/>
              <a:t>Using the proposed </a:t>
            </a:r>
            <a:r>
              <a:rPr lang="en-US" dirty="0" err="1"/>
              <a:t>blockchain</a:t>
            </a:r>
            <a:r>
              <a:rPr lang="en-US" dirty="0"/>
              <a:t>-based system reduces the likelihood of certificate forgery. </a:t>
            </a:r>
          </a:p>
          <a:p>
            <a:r>
              <a:rPr lang="en-US" dirty="0"/>
              <a:t>The process of certificate application and automated certificate granting are open and transparent in the system. Companies or organizations can thus inquire for information on any certificate from the system.</a:t>
            </a:r>
          </a:p>
          <a:p>
            <a:r>
              <a:rPr lang="en-US" dirty="0"/>
              <a:t>In conclusion, the system assures information accuracy and security. </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a:p>
            <a:pPr marL="0" indent="0" algn="ctr">
              <a:buNone/>
            </a:pPr>
            <a:r>
              <a:rPr lang="en-GB" sz="1600" dirty="0" err="1"/>
              <a:t>Github</a:t>
            </a:r>
            <a:r>
              <a:rPr lang="en-GB" sz="1600" dirty="0"/>
              <a:t> </a:t>
            </a:r>
            <a:r>
              <a:rPr lang="en-GB" sz="1600" dirty="0" err="1"/>
              <a:t>link:https</a:t>
            </a:r>
            <a:r>
              <a:rPr lang="en-GB" sz="1600" dirty="0"/>
              <a:t>://github.com/hruthiks6/</a:t>
            </a:r>
            <a:r>
              <a:rPr lang="en-GB" sz="1600" dirty="0" err="1"/>
              <a:t>ethvalidify</a:t>
            </a:r>
            <a:endParaRPr lang="en-GB" sz="16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US" dirty="0"/>
              <a:t>Advances in information technology, the wide availability of the Internet, and common usage of mobile devices have changed the lifestyle of human beings.</a:t>
            </a:r>
          </a:p>
          <a:p>
            <a:pPr marL="0" indent="0">
              <a:buNone/>
            </a:pPr>
            <a:r>
              <a:rPr lang="en-US" dirty="0"/>
              <a:t> Virtual currency, digital coins originally designed for use online, has begun to be extensively adopted in real life. Because of the convenience of the Internet, various virtual currencies are thriving, including the most popular— Bitcoin, Ether, and Ripple ,the value of which has surged recently. </a:t>
            </a:r>
            <a:r>
              <a:rPr lang="en-US" dirty="0" err="1"/>
              <a:t>Blockchain</a:t>
            </a:r>
            <a:r>
              <a:rPr lang="en-US" dirty="0"/>
              <a:t> features a decentralized and incorruptible database that has high potential for a diverse range of uses.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p>
        </p:txBody>
      </p:sp>
      <p:sp>
        <p:nvSpPr>
          <p:cNvPr id="3" name="Content Placeholder 2"/>
          <p:cNvSpPr>
            <a:spLocks noGrp="1"/>
          </p:cNvSpPr>
          <p:nvPr>
            <p:ph idx="1"/>
          </p:nvPr>
        </p:nvSpPr>
        <p:spPr/>
        <p:txBody>
          <a:bodyPr/>
          <a:lstStyle/>
          <a:p>
            <a:r>
              <a:rPr lang="en-US" dirty="0"/>
              <a:t>In this study, we developed a decentralized application and designed a certificate system based on </a:t>
            </a:r>
            <a:r>
              <a:rPr lang="en-US" dirty="0" err="1"/>
              <a:t>Ethereum</a:t>
            </a:r>
            <a:r>
              <a:rPr lang="en-US" dirty="0"/>
              <a:t> </a:t>
            </a:r>
            <a:r>
              <a:rPr lang="en-US" dirty="0" err="1"/>
              <a:t>blockchain</a:t>
            </a:r>
            <a:r>
              <a:rPr lang="en-US" dirty="0"/>
              <a:t>. This technology was selected because it is incorruptible, encrypted, and trackable and permits data synchronization.</a:t>
            </a:r>
          </a:p>
          <a:p>
            <a:r>
              <a:rPr lang="en-US" dirty="0"/>
              <a:t> By integrating the features of </a:t>
            </a:r>
            <a:r>
              <a:rPr lang="en-US" dirty="0" err="1"/>
              <a:t>blockchain</a:t>
            </a:r>
            <a:r>
              <a:rPr lang="en-US" dirty="0"/>
              <a:t>, the system improves the efficiency operations at each stage.</a:t>
            </a:r>
          </a:p>
          <a:p>
            <a:r>
              <a:rPr lang="en-US" dirty="0"/>
              <a:t> The system saves on paper, cuts management costs, prevents document forgery, and provides accurate and reliable information on digital certificates.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a:bodyPr>
          <a:lstStyle/>
          <a:p>
            <a:r>
              <a:rPr lang="en-US" dirty="0"/>
              <a:t>The system proposed a new dynamic certificate generation approach using </a:t>
            </a:r>
            <a:r>
              <a:rPr lang="en-US" dirty="0" err="1"/>
              <a:t>ethereum</a:t>
            </a:r>
            <a:r>
              <a:rPr lang="en-US" dirty="0"/>
              <a:t> </a:t>
            </a:r>
            <a:r>
              <a:rPr lang="en-US" dirty="0" err="1"/>
              <a:t>blockchain</a:t>
            </a:r>
            <a:r>
              <a:rPr lang="en-US" dirty="0"/>
              <a:t>.</a:t>
            </a:r>
          </a:p>
          <a:p>
            <a:r>
              <a:rPr lang="en-GB" dirty="0"/>
              <a:t>There will be mainly 3 actors in these projects:</a:t>
            </a:r>
          </a:p>
          <a:p>
            <a:r>
              <a:rPr lang="en-GB" dirty="0"/>
              <a:t>Central authority-</a:t>
            </a:r>
          </a:p>
          <a:p>
            <a:pPr marL="0" indent="0">
              <a:buNone/>
            </a:pPr>
            <a:r>
              <a:rPr lang="en-GB" dirty="0"/>
              <a:t>-has the ability to add institutes</a:t>
            </a:r>
          </a:p>
          <a:p>
            <a:r>
              <a:rPr lang="en-GB" dirty="0"/>
              <a:t>Institutes-</a:t>
            </a:r>
          </a:p>
          <a:p>
            <a:pPr marL="0" indent="0">
              <a:buNone/>
            </a:pPr>
            <a:r>
              <a:rPr lang="en-GB" dirty="0"/>
              <a:t>-registered institutes can add/revoke the certificates</a:t>
            </a:r>
          </a:p>
          <a:p>
            <a:r>
              <a:rPr lang="en-GB" dirty="0"/>
              <a:t>Potential employers-</a:t>
            </a:r>
          </a:p>
          <a:p>
            <a:pPr marL="0" indent="0">
              <a:buNone/>
            </a:pPr>
            <a:r>
              <a:rPr lang="en-GB" dirty="0"/>
              <a:t>-are the one who verifies the certificate</a:t>
            </a:r>
          </a:p>
          <a:p>
            <a:r>
              <a:rPr lang="en-GB" dirty="0"/>
              <a:t>So the issued certificate will be stored in the </a:t>
            </a:r>
            <a:r>
              <a:rPr lang="en-GB" dirty="0" err="1"/>
              <a:t>ethereum</a:t>
            </a:r>
            <a:r>
              <a:rPr lang="en-GB" dirty="0"/>
              <a:t> </a:t>
            </a:r>
            <a:r>
              <a:rPr lang="en-GB" dirty="0" err="1"/>
              <a:t>blockchain</a:t>
            </a:r>
            <a:r>
              <a:rPr lang="en-GB" dirty="0"/>
              <a:t> by consuming some quantity of eth.  </a:t>
            </a: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pic>
        <p:nvPicPr>
          <p:cNvPr id="6" name="Content Placeholder 5">
            <a:extLst>
              <a:ext uri="{FF2B5EF4-FFF2-40B4-BE49-F238E27FC236}">
                <a16:creationId xmlns:a16="http://schemas.microsoft.com/office/drawing/2014/main" id="{7F7DDDBF-A388-B4FB-9E74-DA554131F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625" y="2038350"/>
            <a:ext cx="8896350" cy="3162300"/>
          </a:xfrm>
          <a:prstGeom prst="rect">
            <a:avLst/>
          </a:prstGeom>
        </p:spPr>
      </p:pic>
    </p:spTree>
    <p:extLst>
      <p:ext uri="{BB962C8B-B14F-4D97-AF65-F5344CB8AC3E}">
        <p14:creationId xmlns:p14="http://schemas.microsoft.com/office/powerpoint/2010/main" val="348083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539511"/>
            <a:ext cx="10668000" cy="4952997"/>
          </a:xfrm>
        </p:spPr>
        <p:txBody>
          <a:bodyPr>
            <a:normAutofit/>
          </a:bodyPr>
          <a:lstStyle/>
          <a:p>
            <a:r>
              <a:rPr lang="en-US" dirty="0"/>
              <a:t>1. Set up a decentralized blockchain network to ensure a secure and transparent environment for the validation of certificates.</a:t>
            </a:r>
          </a:p>
          <a:p>
            <a:pPr marL="0" indent="0">
              <a:buNone/>
            </a:pPr>
            <a:endParaRPr lang="en-US" dirty="0"/>
          </a:p>
          <a:p>
            <a:r>
              <a:rPr lang="en-US" dirty="0"/>
              <a:t>2. Develop and implement smart contracts that outline the criteria for issuing and validating certificates.</a:t>
            </a:r>
          </a:p>
          <a:p>
            <a:pPr marL="0" indent="0">
              <a:buNone/>
            </a:pPr>
            <a:endParaRPr lang="en-US" dirty="0"/>
          </a:p>
          <a:p>
            <a:r>
              <a:rPr lang="en-US" dirty="0"/>
              <a:t>3. Design user-friendly interfaces for stakeholders involved in the certification process and ensure seamless interoperability.</a:t>
            </a:r>
            <a:endParaRPr lang="en-IN" dirty="0"/>
          </a:p>
        </p:txBody>
      </p:sp>
      <p:sp>
        <p:nvSpPr>
          <p:cNvPr id="6" name="Title 1"/>
          <p:cNvSpPr>
            <a:spLocks noGrp="1"/>
          </p:cNvSpPr>
          <p:nvPr>
            <p:ph type="title"/>
          </p:nvPr>
        </p:nvSpPr>
        <p:spPr/>
        <p:txBody>
          <a:bodyPr/>
          <a:lstStyle/>
          <a:p>
            <a:r>
              <a:rPr lang="en-GB" dirty="0"/>
              <a:t>System Design and Implementation:</a:t>
            </a:r>
          </a:p>
        </p:txBody>
      </p:sp>
    </p:spTree>
    <p:extLst>
      <p:ext uri="{BB962C8B-B14F-4D97-AF65-F5344CB8AC3E}">
        <p14:creationId xmlns:p14="http://schemas.microsoft.com/office/powerpoint/2010/main" val="331983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 code: index.html</a:t>
            </a:r>
          </a:p>
        </p:txBody>
      </p:sp>
      <p:sp>
        <p:nvSpPr>
          <p:cNvPr id="6" name="Content Placeholder 5">
            <a:extLst>
              <a:ext uri="{FF2B5EF4-FFF2-40B4-BE49-F238E27FC236}">
                <a16:creationId xmlns:a16="http://schemas.microsoft.com/office/drawing/2014/main" id="{09D1B8ED-E54E-96E5-1A2D-6B07A62CDA17}"/>
              </a:ext>
            </a:extLst>
          </p:cNvPr>
          <p:cNvSpPr txBox="1">
            <a:spLocks noGrp="1"/>
          </p:cNvSpPr>
          <p:nvPr>
            <p:ph idx="1"/>
          </p:nvPr>
        </p:nvSpPr>
        <p:spPr>
          <a:xfrm>
            <a:off x="812800" y="1143000"/>
            <a:ext cx="9286060" cy="4524315"/>
          </a:xfrm>
          <a:prstGeom prst="rect">
            <a:avLst/>
          </a:prstGeom>
          <a:noFill/>
        </p:spPr>
        <p:txBody>
          <a:bodyPr wrap="square">
            <a:spAutoFit/>
          </a:bodyPr>
          <a:lstStyle/>
          <a:p>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DOCTYPE</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html</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html</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lang</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en</a:t>
            </a:r>
            <a:r>
              <a:rPr lang="en-US" sz="1600" b="0" dirty="0">
                <a:solidFill>
                  <a:srgbClr val="CE9178"/>
                </a:solidFill>
                <a:effectLst/>
                <a:latin typeface="Consolas" panose="020B0609020204030204" pitchFamily="49" charset="0"/>
              </a:rPr>
              <a:t>"</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head</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meta</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charset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"utf-8"</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meta</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name</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"viewport"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content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"width=device-width, initial-scale=1, shrink-to-fit=no"</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title</a:t>
            </a:r>
            <a:r>
              <a:rPr lang="en-US" sz="1600" b="0" dirty="0">
                <a:solidFill>
                  <a:srgbClr val="808080"/>
                </a:solidFill>
                <a:effectLst/>
                <a:latin typeface="Consolas" panose="020B0609020204030204" pitchFamily="49" charset="0"/>
              </a:rPr>
              <a:t>&gt;</a:t>
            </a:r>
            <a:r>
              <a:rPr lang="en-US" sz="1600" b="0" dirty="0" err="1">
                <a:solidFill>
                  <a:srgbClr val="CCCCCC"/>
                </a:solidFill>
                <a:effectLst/>
                <a:latin typeface="Consolas" panose="020B0609020204030204" pitchFamily="49" charset="0"/>
              </a:rPr>
              <a:t>Ethvalidify</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title</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head</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body</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id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"root"</a:t>
            </a:r>
            <a:r>
              <a:rPr lang="en-US" sz="1600" b="0" dirty="0">
                <a:solidFill>
                  <a:srgbClr val="808080"/>
                </a:solidFill>
                <a:effectLst/>
                <a:latin typeface="Consolas" panose="020B0609020204030204" pitchFamily="49" charset="0"/>
              </a:rPr>
              <a:t>&gt;&lt;/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body</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html</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2725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 code: index.js</a:t>
            </a:r>
          </a:p>
        </p:txBody>
      </p:sp>
      <p:sp>
        <p:nvSpPr>
          <p:cNvPr id="3" name="Content Placeholder 2">
            <a:extLst>
              <a:ext uri="{FF2B5EF4-FFF2-40B4-BE49-F238E27FC236}">
                <a16:creationId xmlns:a16="http://schemas.microsoft.com/office/drawing/2014/main" id="{DA507F48-F7C2-B10B-E653-52A9E78B5D30}"/>
              </a:ext>
            </a:extLst>
          </p:cNvPr>
          <p:cNvSpPr txBox="1">
            <a:spLocks noGrp="1"/>
          </p:cNvSpPr>
          <p:nvPr>
            <p:ph idx="1"/>
          </p:nvPr>
        </p:nvSpPr>
        <p:spPr>
          <a:xfrm>
            <a:off x="812800" y="1143000"/>
            <a:ext cx="11379200" cy="4875181"/>
          </a:xfrm>
          <a:prstGeom prst="rect">
            <a:avLst/>
          </a:prstGeom>
          <a:noFill/>
        </p:spPr>
        <p:txBody>
          <a:bodyPr wrap="square">
            <a:spAutoFit/>
          </a:bodyPr>
          <a:lstStyle/>
          <a:p>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React</a:t>
            </a: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from</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"react"</a:t>
            </a:r>
            <a:r>
              <a:rPr lang="en-US" sz="1400" b="0" dirty="0">
                <a:solidFill>
                  <a:srgbClr val="CCCCCC"/>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ReactDOM</a:t>
            </a: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from</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"react-</a:t>
            </a:r>
            <a:r>
              <a:rPr lang="en-US" sz="1400" b="0" dirty="0" err="1">
                <a:solidFill>
                  <a:srgbClr val="CE9178"/>
                </a:solidFill>
                <a:effectLst/>
                <a:latin typeface="Consolas" panose="020B0609020204030204" pitchFamily="49" charset="0"/>
              </a:rPr>
              <a:t>dom</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"./index.css"</a:t>
            </a:r>
            <a:r>
              <a:rPr lang="en-US" sz="1400" b="0" dirty="0">
                <a:solidFill>
                  <a:srgbClr val="CCCCCC"/>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App</a:t>
            </a: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from</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"./App"</a:t>
            </a:r>
            <a:r>
              <a:rPr lang="en-US" sz="1400" b="0" dirty="0">
                <a:solidFill>
                  <a:srgbClr val="CCCCCC"/>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BrowserRouter</a:t>
            </a:r>
            <a:r>
              <a:rPr lang="en-US" sz="1400" b="0" dirty="0">
                <a:solidFill>
                  <a:srgbClr val="CCCCCC"/>
                </a:solidFill>
                <a:effectLst/>
                <a:latin typeface="Consolas" panose="020B0609020204030204" pitchFamily="49" charset="0"/>
              </a:rPr>
              <a:t> } </a:t>
            </a:r>
            <a:r>
              <a:rPr lang="en-US" sz="1400" b="0" dirty="0">
                <a:solidFill>
                  <a:srgbClr val="C586C0"/>
                </a:solidFill>
                <a:effectLst/>
                <a:latin typeface="Consolas" panose="020B0609020204030204" pitchFamily="49" charset="0"/>
              </a:rPr>
              <a:t>from</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"react-router-</a:t>
            </a:r>
            <a:r>
              <a:rPr lang="en-US" sz="1400" b="0" dirty="0" err="1">
                <a:solidFill>
                  <a:srgbClr val="CE9178"/>
                </a:solidFill>
                <a:effectLst/>
                <a:latin typeface="Consolas" panose="020B0609020204030204" pitchFamily="49" charset="0"/>
              </a:rPr>
              <a:t>dom</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p>
          <a:p>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MuiThemeProvider</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createTheme</a:t>
            </a:r>
            <a:r>
              <a:rPr lang="en-US" sz="1400" b="0" dirty="0">
                <a:solidFill>
                  <a:srgbClr val="CCCCCC"/>
                </a:solidFill>
                <a:effectLst/>
                <a:latin typeface="Consolas" panose="020B0609020204030204" pitchFamily="49" charset="0"/>
              </a:rPr>
              <a:t> } </a:t>
            </a:r>
            <a:r>
              <a:rPr lang="en-US" sz="1400" b="0" dirty="0">
                <a:solidFill>
                  <a:srgbClr val="C586C0"/>
                </a:solidFill>
                <a:effectLst/>
                <a:latin typeface="Consolas" panose="020B0609020204030204" pitchFamily="49" charset="0"/>
              </a:rPr>
              <a:t>from</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"@material-</a:t>
            </a:r>
            <a:r>
              <a:rPr lang="en-US" sz="1400" b="0" dirty="0" err="1">
                <a:solidFill>
                  <a:srgbClr val="CE9178"/>
                </a:solidFill>
                <a:effectLst/>
                <a:latin typeface="Consolas" panose="020B0609020204030204" pitchFamily="49" charset="0"/>
              </a:rPr>
              <a:t>ui</a:t>
            </a:r>
            <a:r>
              <a:rPr lang="en-US" sz="1400" b="0" dirty="0">
                <a:solidFill>
                  <a:srgbClr val="CE9178"/>
                </a:solidFill>
                <a:effectLst/>
                <a:latin typeface="Consolas" panose="020B0609020204030204" pitchFamily="49" charset="0"/>
              </a:rPr>
              <a:t>/core/styles"</a:t>
            </a:r>
            <a:r>
              <a:rPr lang="en-US" sz="1400" b="0" dirty="0">
                <a:solidFill>
                  <a:srgbClr val="CCCCCC"/>
                </a:solidFill>
                <a:effectLst/>
                <a:latin typeface="Consolas" panose="020B0609020204030204" pitchFamily="49" charset="0"/>
              </a:rPr>
              <a:t>;</a:t>
            </a:r>
          </a:p>
          <a:p>
            <a:br>
              <a:rPr lang="en-US" sz="1400" b="0" dirty="0">
                <a:solidFill>
                  <a:srgbClr val="CCCCCC"/>
                </a:solidFill>
                <a:effectLst/>
                <a:latin typeface="Consolas" panose="020B0609020204030204" pitchFamily="49" charset="0"/>
              </a:rPr>
            </a:br>
            <a:r>
              <a:rPr lang="en-US" sz="1400" b="0" dirty="0">
                <a:solidFill>
                  <a:srgbClr val="569CD6"/>
                </a:solidFill>
                <a:effectLst/>
                <a:latin typeface="Consolas" panose="020B0609020204030204" pitchFamily="49" charset="0"/>
              </a:rPr>
              <a:t>const</a:t>
            </a:r>
            <a:r>
              <a:rPr lang="en-US" sz="1400" b="0" dirty="0">
                <a:solidFill>
                  <a:srgbClr val="CCCCCC"/>
                </a:solidFill>
                <a:effectLst/>
                <a:latin typeface="Consolas" panose="020B0609020204030204" pitchFamily="49" charset="0"/>
              </a:rPr>
              <a:t> </a:t>
            </a:r>
            <a:r>
              <a:rPr lang="en-US" sz="1400" b="0" dirty="0">
                <a:solidFill>
                  <a:srgbClr val="4FC1FF"/>
                </a:solidFill>
                <a:effectLst/>
                <a:latin typeface="Consolas" panose="020B0609020204030204" pitchFamily="49" charset="0"/>
              </a:rPr>
              <a:t>theme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createTheme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palette:</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primary:</a:t>
            </a:r>
            <a:r>
              <a:rPr lang="en-US" sz="1400" b="0" dirty="0">
                <a:solidFill>
                  <a:srgbClr val="CCCCCC"/>
                </a:solidFill>
                <a:effectLst/>
                <a:latin typeface="Consolas" panose="020B0609020204030204" pitchFamily="49" charset="0"/>
              </a:rPr>
              <a:t> { </a:t>
            </a:r>
            <a:r>
              <a:rPr lang="en-US" sz="1400" b="0" dirty="0">
                <a:solidFill>
                  <a:srgbClr val="9CDCFE"/>
                </a:solidFill>
                <a:effectLst/>
                <a:latin typeface="Consolas" panose="020B0609020204030204" pitchFamily="49" charset="0"/>
              </a:rPr>
              <a:t>main:</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"#363b98"</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secondary:</a:t>
            </a:r>
            <a:r>
              <a:rPr lang="en-US" sz="1400" b="0" dirty="0">
                <a:solidFill>
                  <a:srgbClr val="CCCCCC"/>
                </a:solidFill>
                <a:effectLst/>
                <a:latin typeface="Consolas" panose="020B0609020204030204" pitchFamily="49" charset="0"/>
              </a:rPr>
              <a:t> { </a:t>
            </a:r>
            <a:r>
              <a:rPr lang="en-US" sz="1400" b="0" dirty="0">
                <a:solidFill>
                  <a:srgbClr val="9CDCFE"/>
                </a:solidFill>
                <a:effectLst/>
                <a:latin typeface="Consolas" panose="020B0609020204030204" pitchFamily="49" charset="0"/>
              </a:rPr>
              <a:t>main:</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"#b09ce8"</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typography:</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fontFamily</a:t>
            </a:r>
            <a:r>
              <a:rPr lang="en-US" sz="1400" b="0" dirty="0">
                <a:solidFill>
                  <a:srgbClr val="9CDCFE"/>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`"Open Sans", sans-serif, "Roboto", "Helvetica", "Arial"`</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useNextVariants</a:t>
            </a:r>
            <a:r>
              <a:rPr lang="en-US" sz="1400" b="0" dirty="0">
                <a:solidFill>
                  <a:srgbClr val="9CDCFE"/>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true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a:t>
            </a:r>
          </a:p>
          <a:p>
            <a:br>
              <a:rPr lang="en-US" sz="1400" b="0" dirty="0">
                <a:solidFill>
                  <a:srgbClr val="CCCCCC"/>
                </a:solidFill>
                <a:effectLst/>
                <a:latin typeface="Consolas" panose="020B0609020204030204" pitchFamily="49" charset="0"/>
              </a:rPr>
            </a:b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24578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Output/Screenshot :  home page</a:t>
            </a:r>
          </a:p>
        </p:txBody>
      </p:sp>
      <p:pic>
        <p:nvPicPr>
          <p:cNvPr id="5" name="Content Placeholder 4">
            <a:extLst>
              <a:ext uri="{FF2B5EF4-FFF2-40B4-BE49-F238E27FC236}">
                <a16:creationId xmlns:a16="http://schemas.microsoft.com/office/drawing/2014/main" id="{573B1FE2-67EA-A4C6-CAE2-185EA2886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394670"/>
            <a:ext cx="10668000" cy="4453707"/>
          </a:xfrm>
          <a:prstGeom prst="rect">
            <a:avLst/>
          </a:prstGeom>
          <a:noFill/>
        </p:spPr>
      </p:pic>
    </p:spTree>
    <p:extLst>
      <p:ext uri="{BB962C8B-B14F-4D97-AF65-F5344CB8AC3E}">
        <p14:creationId xmlns:p14="http://schemas.microsoft.com/office/powerpoint/2010/main" val="396891664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483</TotalTime>
  <Words>691</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Consolas</vt:lpstr>
      <vt:lpstr>Verdana</vt:lpstr>
      <vt:lpstr>Bioinformatics</vt:lpstr>
      <vt:lpstr>CERTIFICATE VALIDATION USING BLOCKCHAIN ETHVALIDIFY</vt:lpstr>
      <vt:lpstr>Introduction</vt:lpstr>
      <vt:lpstr>Objective</vt:lpstr>
      <vt:lpstr>Proposed Methodology:</vt:lpstr>
      <vt:lpstr>Architecture:</vt:lpstr>
      <vt:lpstr>System Design and Implementation:</vt:lpstr>
      <vt:lpstr>Pseudo code: index.html</vt:lpstr>
      <vt:lpstr>Pseudo code: index.js</vt:lpstr>
      <vt:lpstr>Output/Screenshot :  home page</vt:lpstr>
      <vt:lpstr>Output/Screenshot :  Central Authority Portal</vt:lpstr>
      <vt:lpstr>Output/Screenshot :  Institute Portal</vt:lpstr>
      <vt:lpstr>Output/Screenshot :  Employer Portal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20201CSE0682</cp:lastModifiedBy>
  <cp:revision>39</cp:revision>
  <dcterms:created xsi:type="dcterms:W3CDTF">2023-03-16T03:26:27Z</dcterms:created>
  <dcterms:modified xsi:type="dcterms:W3CDTF">2024-01-12T17:14:05Z</dcterms:modified>
</cp:coreProperties>
</file>