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76EB6A-DDE2-4A50-8EFD-D999C8F526DB}" type="datetimeFigureOut">
              <a:rPr lang="en-US" smtClean="0"/>
              <a:pPr/>
              <a:t>5/2/2022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9D71EF-F4B0-4E65-B781-01A69CD126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9D71EF-F4B0-4E65-B781-01A69CD126F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A5B850E-23F0-4D23-B4B7-D7FFC2732F4D}" type="datetimeFigureOut">
              <a:rPr lang="en-US" smtClean="0"/>
              <a:pPr/>
              <a:t>5/2/2022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3D80194-9DC2-48AC-ABB3-74FA1C6BDC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5B850E-23F0-4D23-B4B7-D7FFC2732F4D}"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80194-9DC2-48AC-ABB3-74FA1C6BDC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5B850E-23F0-4D23-B4B7-D7FFC2732F4D}"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80194-9DC2-48AC-ABB3-74FA1C6BDC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5B850E-23F0-4D23-B4B7-D7FFC2732F4D}"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80194-9DC2-48AC-ABB3-74FA1C6BDC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A5B850E-23F0-4D23-B4B7-D7FFC2732F4D}"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80194-9DC2-48AC-ABB3-74FA1C6BDC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5B850E-23F0-4D23-B4B7-D7FFC2732F4D}" type="datetimeFigureOut">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80194-9DC2-48AC-ABB3-74FA1C6BDC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A5B850E-23F0-4D23-B4B7-D7FFC2732F4D}" type="datetimeFigureOut">
              <a:rPr lang="en-US" smtClean="0"/>
              <a:pPr/>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D80194-9DC2-48AC-ABB3-74FA1C6BDC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A5B850E-23F0-4D23-B4B7-D7FFC2732F4D}" type="datetimeFigureOut">
              <a:rPr lang="en-US" smtClean="0"/>
              <a:pPr/>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D80194-9DC2-48AC-ABB3-74FA1C6BDC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B850E-23F0-4D23-B4B7-D7FFC2732F4D}" type="datetimeFigureOut">
              <a:rPr lang="en-US" smtClean="0"/>
              <a:pPr/>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80194-9DC2-48AC-ABB3-74FA1C6BDC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5B850E-23F0-4D23-B4B7-D7FFC2732F4D}" type="datetimeFigureOut">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80194-9DC2-48AC-ABB3-74FA1C6BDC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A5B850E-23F0-4D23-B4B7-D7FFC2732F4D}" type="datetimeFigureOut">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3D80194-9DC2-48AC-ABB3-74FA1C6BDC9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5B850E-23F0-4D23-B4B7-D7FFC2732F4D}" type="datetimeFigureOut">
              <a:rPr lang="en-US" smtClean="0"/>
              <a:pPr/>
              <a:t>5/2/2022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D80194-9DC2-48AC-ABB3-74FA1C6BDC9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4" name="Text Placeholder 3"/>
          <p:cNvSpPr>
            <a:spLocks noGrp="1"/>
          </p:cNvSpPr>
          <p:nvPr>
            <p:ph type="body" idx="1"/>
          </p:nvPr>
        </p:nvSpPr>
        <p:spPr>
          <a:xfrm>
            <a:off x="530352" y="2590800"/>
            <a:ext cx="7772400" cy="3962400"/>
          </a:xfrm>
        </p:spPr>
        <p:txBody>
          <a:bodyPr>
            <a:normAutofit lnSpcReduction="10000"/>
          </a:bodyPr>
          <a:lstStyle/>
          <a:p>
            <a:r>
              <a:rPr lang="en-US" sz="2000" dirty="0">
                <a:latin typeface="Times New Roman" pitchFamily="18" charset="0"/>
                <a:cs typeface="Times New Roman" pitchFamily="18" charset="0"/>
              </a:rPr>
              <a:t>EDU BRIDGE   </a:t>
            </a:r>
          </a:p>
          <a:p>
            <a:r>
              <a:rPr lang="en-US" sz="2000" dirty="0">
                <a:latin typeface="Times New Roman" pitchFamily="18" charset="0"/>
                <a:cs typeface="Times New Roman" pitchFamily="18" charset="0"/>
              </a:rPr>
              <a:t>TEAM OF JAVA FULL STACK DEVELOPER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“HEALTH CARE MANAGEMENT SYSTEM”</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Submitted by:			Under the Guidance of :</a:t>
            </a:r>
          </a:p>
          <a:p>
            <a:r>
              <a:rPr lang="en-US" sz="1600" dirty="0">
                <a:latin typeface="Times New Roman" pitchFamily="18" charset="0"/>
                <a:cs typeface="Times New Roman" pitchFamily="18" charset="0"/>
              </a:rPr>
              <a:t>          	DEEKSHA K			Trainee  INDRAKKA MALI MAM</a:t>
            </a:r>
          </a:p>
          <a:p>
            <a:r>
              <a:rPr lang="en-US" sz="1600" dirty="0">
                <a:latin typeface="Times New Roman" pitchFamily="18" charset="0"/>
                <a:cs typeface="Times New Roman" pitchFamily="18" charset="0"/>
              </a:rPr>
              <a:t>	HRUTIK GURAV </a:t>
            </a:r>
          </a:p>
          <a:p>
            <a:r>
              <a:rPr lang="en-US" sz="1600" dirty="0">
                <a:latin typeface="Times New Roman" pitchFamily="18" charset="0"/>
                <a:cs typeface="Times New Roman" pitchFamily="18" charset="0"/>
              </a:rPr>
              <a:t>	SHABHARIRAJ</a:t>
            </a:r>
          </a:p>
          <a:p>
            <a:r>
              <a:rPr lang="en-US" sz="1600" dirty="0">
                <a:latin typeface="Times New Roman" pitchFamily="18" charset="0"/>
                <a:cs typeface="Times New Roman" pitchFamily="18" charset="0"/>
              </a:rPr>
              <a:t>	PRIYANKA PATIL</a:t>
            </a:r>
          </a:p>
          <a:p>
            <a:r>
              <a:rPr lang="en-US" sz="1600" dirty="0">
                <a:latin typeface="Times New Roman" pitchFamily="18" charset="0"/>
                <a:cs typeface="Times New Roman" pitchFamily="18" charset="0"/>
              </a:rPr>
              <a:t>	SABARIGIRI</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dirty="0"/>
          </a:p>
        </p:txBody>
      </p:sp>
      <p:pic>
        <p:nvPicPr>
          <p:cNvPr id="27650" name="Picture 2" descr="Image result for edu bridge images"/>
          <p:cNvPicPr>
            <a:picLocks noChangeAspect="1" noChangeArrowheads="1"/>
          </p:cNvPicPr>
          <p:nvPr/>
        </p:nvPicPr>
        <p:blipFill>
          <a:blip r:embed="rId3"/>
          <a:srcRect/>
          <a:stretch>
            <a:fillRect/>
          </a:stretch>
        </p:blipFill>
        <p:spPr bwMode="auto">
          <a:xfrm>
            <a:off x="1676400" y="685800"/>
            <a:ext cx="2286000" cy="1219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7845552" cy="1536192"/>
          </a:xfrm>
        </p:spPr>
        <p:txBody>
          <a:bodyPr/>
          <a:lstStyle/>
          <a:p>
            <a:r>
              <a:rPr sz="2000">
                <a:solidFill>
                  <a:srgbClr val="FFFF00"/>
                </a:solidFill>
                <a:effectLst/>
                <a:latin typeface="Times New Roman" pitchFamily="18" charset="0"/>
                <a:cs typeface="Times New Roman" pitchFamily="18" charset="0"/>
              </a:rPr>
              <a:t>MY SQL:</a:t>
            </a: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endParaRPr lang="en-US" sz="2000" dirty="0">
              <a:solidFill>
                <a:schemeClr val="tx1"/>
              </a:solidFill>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530352" y="1981200"/>
            <a:ext cx="7772400" cy="4343400"/>
          </a:xfrm>
        </p:spPr>
        <p:txBody>
          <a:bodyPr>
            <a:normAutofit/>
          </a:bodyPr>
          <a:lstStyle/>
          <a:p>
            <a:pPr>
              <a:buFont typeface="Wingdings" pitchFamily="2" charset="2"/>
              <a:buChar char="q"/>
            </a:pPr>
            <a:r>
              <a:rPr lang="en-US" sz="1800" dirty="0">
                <a:latin typeface="Times New Roman" pitchFamily="18" charset="0"/>
                <a:cs typeface="Times New Roman" pitchFamily="18" charset="0"/>
              </a:rPr>
              <a:t>MySQL is a database system used for developing web-based software applications. </a:t>
            </a:r>
          </a:p>
          <a:p>
            <a:pPr>
              <a:buFont typeface="Wingdings" pitchFamily="2" charset="2"/>
              <a:buChar char="q"/>
            </a:pPr>
            <a:r>
              <a:rPr lang="en-US" sz="1800" dirty="0">
                <a:latin typeface="Times New Roman" pitchFamily="18" charset="0"/>
                <a:cs typeface="Times New Roman" pitchFamily="18" charset="0"/>
              </a:rPr>
              <a:t> MySQL used for both small and large applications. </a:t>
            </a:r>
          </a:p>
          <a:p>
            <a:pPr>
              <a:buFont typeface="Wingdings" pitchFamily="2" charset="2"/>
              <a:buChar char="q"/>
            </a:pPr>
            <a:r>
              <a:rPr lang="en-US" sz="1800" dirty="0">
                <a:latin typeface="Times New Roman" pitchFamily="18" charset="0"/>
                <a:cs typeface="Times New Roman" pitchFamily="18" charset="0"/>
              </a:rPr>
              <a:t>MySQL is a relational database management system (RDBMS). </a:t>
            </a:r>
          </a:p>
          <a:p>
            <a:pPr>
              <a:buFont typeface="Wingdings" pitchFamily="2" charset="2"/>
              <a:buChar char="q"/>
            </a:pPr>
            <a:r>
              <a:rPr lang="en-US" sz="1800" dirty="0">
                <a:latin typeface="Times New Roman" pitchFamily="18" charset="0"/>
                <a:cs typeface="Times New Roman" pitchFamily="18" charset="0"/>
              </a:rPr>
              <a:t> MySQL is fast, reliable, and flexible and easy to use. </a:t>
            </a:r>
          </a:p>
          <a:p>
            <a:pPr>
              <a:buFont typeface="Wingdings" pitchFamily="2" charset="2"/>
              <a:buChar char="q"/>
            </a:pPr>
            <a:r>
              <a:rPr lang="en-US" sz="1800" dirty="0">
                <a:latin typeface="Times New Roman" pitchFamily="18" charset="0"/>
                <a:cs typeface="Times New Roman" pitchFamily="18" charset="0"/>
              </a:rPr>
              <a:t> MySQL supports standard SQL (Structured Query Language)</a:t>
            </a:r>
          </a:p>
          <a:p>
            <a:pPr>
              <a:buFont typeface="Wingdings" pitchFamily="2" charset="2"/>
              <a:buChar char="q"/>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KEY POINTS </a:t>
            </a:r>
          </a:p>
          <a:p>
            <a:pPr>
              <a:buFont typeface="Wingdings" pitchFamily="2" charset="2"/>
              <a:buChar char="v"/>
            </a:pPr>
            <a:r>
              <a:rPr lang="en-US" sz="1800" dirty="0">
                <a:latin typeface="Times New Roman" pitchFamily="18" charset="0"/>
                <a:cs typeface="Times New Roman" pitchFamily="18" charset="0"/>
              </a:rPr>
              <a:t>Database</a:t>
            </a:r>
          </a:p>
          <a:p>
            <a:pPr>
              <a:buFont typeface="Wingdings" pitchFamily="2" charset="2"/>
              <a:buChar char="v"/>
            </a:pPr>
            <a:r>
              <a:rPr lang="en-US" sz="1800" dirty="0">
                <a:latin typeface="Times New Roman" pitchFamily="18" charset="0"/>
                <a:cs typeface="Times New Roman" pitchFamily="18" charset="0"/>
              </a:rPr>
              <a:t>Table</a:t>
            </a:r>
          </a:p>
          <a:p>
            <a:pPr>
              <a:buFont typeface="Wingdings" pitchFamily="2" charset="2"/>
              <a:buChar char="v"/>
            </a:pPr>
            <a:r>
              <a:rPr lang="en-US" sz="1800" dirty="0">
                <a:latin typeface="Times New Roman" pitchFamily="18" charset="0"/>
                <a:cs typeface="Times New Roman" pitchFamily="18" charset="0"/>
              </a:rPr>
              <a:t>Primary Key</a:t>
            </a:r>
          </a:p>
          <a:p>
            <a:pPr>
              <a:buFont typeface="Wingdings" pitchFamily="2" charset="2"/>
              <a:buChar char="v"/>
            </a:pPr>
            <a:r>
              <a:rPr lang="en-US" sz="1800" dirty="0">
                <a:latin typeface="Times New Roman" pitchFamily="18" charset="0"/>
                <a:cs typeface="Times New Roman" pitchFamily="18" charset="0"/>
              </a:rPr>
              <a:t>Foreign Key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000">
                <a:solidFill>
                  <a:srgbClr val="FFFF00"/>
                </a:solidFill>
                <a:effectLst/>
                <a:latin typeface="Times New Roman" pitchFamily="18" charset="0"/>
                <a:cs typeface="Times New Roman" pitchFamily="18" charset="0"/>
              </a:rPr>
              <a:t>CODING</a:t>
            </a:r>
            <a:br>
              <a:rPr sz="2000">
                <a:solidFill>
                  <a:srgbClr val="FFFF00"/>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endParaRPr lang="en-US" sz="2000" dirty="0">
              <a:solidFill>
                <a:schemeClr val="tx1"/>
              </a:solidFill>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530352" y="1905000"/>
            <a:ext cx="7772400" cy="4724400"/>
          </a:xfrm>
        </p:spPr>
        <p:txBody>
          <a:bodyPr>
            <a:normAutofit fontScale="92500" lnSpcReduction="10000"/>
          </a:bodyPr>
          <a:lstStyle/>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@Entity</a:t>
            </a:r>
          </a:p>
          <a:p>
            <a:pPr algn="just"/>
            <a:r>
              <a:rPr lang="en-US" sz="1800" dirty="0">
                <a:latin typeface="Times New Roman" pitchFamily="18" charset="0"/>
                <a:cs typeface="Times New Roman" pitchFamily="18" charset="0"/>
              </a:rPr>
              <a:t>The annotation specifies that the class is an entity and is mapped to a database table</a:t>
            </a:r>
          </a:p>
          <a:p>
            <a:pPr algn="just"/>
            <a:r>
              <a:rPr lang="en-US" sz="1800" dirty="0">
                <a:latin typeface="Times New Roman" pitchFamily="18" charset="0"/>
                <a:cs typeface="Times New Roman" pitchFamily="18" charset="0"/>
              </a:rPr>
              <a:t>@Id</a:t>
            </a:r>
          </a:p>
          <a:p>
            <a:pPr algn="just"/>
            <a:r>
              <a:rPr lang="en-US" sz="1800" dirty="0">
                <a:latin typeface="Times New Roman" pitchFamily="18" charset="0"/>
                <a:cs typeface="Times New Roman" pitchFamily="18" charset="0"/>
              </a:rPr>
              <a:t>The annotation is inherited from javax.persistence.Id indicating the member field below is the primary key of current entity</a:t>
            </a:r>
          </a:p>
          <a:p>
            <a:pPr algn="just"/>
            <a:r>
              <a:rPr lang="en-US" sz="1800" dirty="0">
                <a:latin typeface="Times New Roman" pitchFamily="18" charset="0"/>
                <a:cs typeface="Times New Roman" pitchFamily="18" charset="0"/>
              </a:rPr>
              <a:t>@ one to one </a:t>
            </a:r>
          </a:p>
          <a:p>
            <a:pPr algn="just"/>
            <a:r>
              <a:rPr lang="en-US" sz="1800" dirty="0">
                <a:latin typeface="Times New Roman" pitchFamily="18" charset="0"/>
                <a:cs typeface="Times New Roman" pitchFamily="18" charset="0"/>
              </a:rPr>
              <a:t>The column is set as unique , that is object can be associated with a single employee object.</a:t>
            </a:r>
          </a:p>
          <a:p>
            <a:pPr algn="just"/>
            <a:endParaRPr lang="en-US" sz="1800" dirty="0">
              <a:latin typeface="Times New Roman" pitchFamily="18" charset="0"/>
              <a:cs typeface="Times New Roman" pitchFamily="18" charset="0"/>
            </a:endParaRPr>
          </a:p>
        </p:txBody>
      </p:sp>
      <p:pic>
        <p:nvPicPr>
          <p:cNvPr id="4" name="Picture 3" descr="CODING.jpeg"/>
          <p:cNvPicPr>
            <a:picLocks noChangeAspect="1"/>
          </p:cNvPicPr>
          <p:nvPr/>
        </p:nvPicPr>
        <p:blipFill>
          <a:blip r:embed="rId2"/>
          <a:stretch>
            <a:fillRect/>
          </a:stretch>
        </p:blipFill>
        <p:spPr>
          <a:xfrm>
            <a:off x="1752600" y="1524000"/>
            <a:ext cx="5410200" cy="2514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530352" y="2704664"/>
            <a:ext cx="7772400" cy="4153336"/>
          </a:xfrm>
        </p:spPr>
        <p:txBody>
          <a:bodyPr/>
          <a:lstStyle/>
          <a:p>
            <a:pPr algn="just"/>
            <a:endParaRPr lang="en-US" dirty="0"/>
          </a:p>
          <a:p>
            <a:pPr algn="just"/>
            <a:endParaRPr lang="en-US" dirty="0"/>
          </a:p>
          <a:p>
            <a:pPr algn="just"/>
            <a:endParaRPr lang="en-US" dirty="0"/>
          </a:p>
          <a:p>
            <a:pPr algn="just"/>
            <a:r>
              <a:rPr lang="en-US" dirty="0"/>
              <a:t>@</a:t>
            </a:r>
            <a:r>
              <a:rPr lang="en-US" sz="1800" dirty="0">
                <a:latin typeface="Times New Roman" pitchFamily="18" charset="0"/>
                <a:cs typeface="Times New Roman" pitchFamily="18" charset="0"/>
              </a:rPr>
              <a:t>Rest Controller</a:t>
            </a:r>
          </a:p>
          <a:p>
            <a:pPr algn="just">
              <a:buFont typeface="Wingdings" pitchFamily="2" charset="2"/>
              <a:buChar char="v"/>
            </a:pPr>
            <a:r>
              <a:rPr lang="en-US" sz="1800" dirty="0">
                <a:latin typeface="Times New Roman" pitchFamily="18" charset="0"/>
                <a:cs typeface="Times New Roman" pitchFamily="18" charset="0"/>
              </a:rPr>
              <a:t>RestController is a Spring annotation that is used to build REST API in a declarative way.</a:t>
            </a:r>
          </a:p>
          <a:p>
            <a:pPr algn="just"/>
            <a:r>
              <a:rPr lang="en-US" sz="1800" dirty="0">
                <a:latin typeface="Times New Roman" pitchFamily="18" charset="0"/>
                <a:cs typeface="Times New Roman" pitchFamily="18" charset="0"/>
              </a:rPr>
              <a:t>RestController annotation is applied to a class to mark it as a request handler, and Spring will do the building and provide the restful web service at runtime</a:t>
            </a:r>
          </a:p>
          <a:p>
            <a:pPr algn="just"/>
            <a:r>
              <a:rPr lang="en-US" sz="1800" dirty="0">
                <a:latin typeface="Times New Roman" pitchFamily="18" charset="0"/>
                <a:cs typeface="Times New Roman" pitchFamily="18" charset="0"/>
              </a:rPr>
              <a:t>@Autowiring</a:t>
            </a:r>
          </a:p>
          <a:p>
            <a:pPr algn="just">
              <a:buFont typeface="Wingdings" pitchFamily="2" charset="2"/>
              <a:buChar char="v"/>
            </a:pPr>
            <a:r>
              <a:rPr lang="en-US" sz="1800" dirty="0">
                <a:latin typeface="Times New Roman" pitchFamily="18" charset="0"/>
                <a:cs typeface="Times New Roman" pitchFamily="18" charset="0"/>
              </a:rPr>
              <a:t>The @Autowiring annotation can be used to autowire bean on the setter method just like @Required annotation, constructor, a property or methods with arbitrary names and/or multiple arguments.</a:t>
            </a:r>
          </a:p>
        </p:txBody>
      </p:sp>
      <p:pic>
        <p:nvPicPr>
          <p:cNvPr id="4" name="Picture 3" descr="CONTROLLER.jpeg"/>
          <p:cNvPicPr>
            <a:picLocks noChangeAspect="1"/>
          </p:cNvPicPr>
          <p:nvPr/>
        </p:nvPicPr>
        <p:blipFill>
          <a:blip r:embed="rId2"/>
          <a:stretch>
            <a:fillRect/>
          </a:stretch>
        </p:blipFill>
        <p:spPr>
          <a:xfrm>
            <a:off x="1447800" y="990600"/>
            <a:ext cx="5715000" cy="2743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066877"/>
            <a:ext cx="7772400" cy="1362456"/>
          </a:xfrm>
        </p:spPr>
        <p:txBody>
          <a:bodyPr/>
          <a:lstStyle/>
          <a:p>
            <a:r>
              <a:rPr sz="2000" dirty="0">
                <a:solidFill>
                  <a:schemeClr val="tx1"/>
                </a:solidFill>
                <a:effectLst/>
                <a:latin typeface="Times New Roman" pitchFamily="18" charset="0"/>
                <a:cs typeface="Times New Roman" pitchFamily="18" charset="0"/>
              </a:rPr>
              <a:t>RESULT OF SPRING BOOT</a:t>
            </a:r>
            <a:br>
              <a:rPr sz="2000" dirty="0">
                <a:solidFill>
                  <a:schemeClr val="tx1"/>
                </a:solidFill>
                <a:effectLst/>
                <a:latin typeface="Times New Roman" pitchFamily="18" charset="0"/>
                <a:cs typeface="Times New Roman" pitchFamily="18" charset="0"/>
              </a:rPr>
            </a:br>
            <a:br>
              <a:rPr sz="2000" dirty="0">
                <a:solidFill>
                  <a:schemeClr val="tx1"/>
                </a:solidFill>
                <a:effectLst/>
                <a:latin typeface="Times New Roman" pitchFamily="18" charset="0"/>
                <a:cs typeface="Times New Roman" pitchFamily="18" charset="0"/>
              </a:rPr>
            </a:br>
            <a:endParaRPr lang="en-US" sz="2000" dirty="0">
              <a:solidFill>
                <a:schemeClr val="tx1"/>
              </a:solidFill>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530352" y="2704664"/>
            <a:ext cx="7772400" cy="415333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Font typeface="Wingdings" pitchFamily="2" charset="2"/>
              <a:buChar char="q"/>
            </a:pPr>
            <a:r>
              <a:rPr lang="en-US" sz="1800" dirty="0">
                <a:latin typeface="Times New Roman" pitchFamily="18" charset="0"/>
                <a:cs typeface="Times New Roman" pitchFamily="18" charset="0"/>
              </a:rPr>
              <a:t>It automatically configures all the application</a:t>
            </a:r>
          </a:p>
        </p:txBody>
      </p:sp>
      <p:pic>
        <p:nvPicPr>
          <p:cNvPr id="4" name="Picture 3" descr="SPRING.jpeg"/>
          <p:cNvPicPr>
            <a:picLocks noChangeAspect="1"/>
          </p:cNvPicPr>
          <p:nvPr/>
        </p:nvPicPr>
        <p:blipFill>
          <a:blip r:embed="rId2"/>
          <a:stretch>
            <a:fillRect/>
          </a:stretch>
        </p:blipFill>
        <p:spPr>
          <a:xfrm>
            <a:off x="1254252" y="2133600"/>
            <a:ext cx="6324600" cy="30432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000">
                <a:solidFill>
                  <a:srgbClr val="FFFF00"/>
                </a:solidFill>
                <a:latin typeface="Times New Roman" pitchFamily="18" charset="0"/>
                <a:cs typeface="Times New Roman" pitchFamily="18" charset="0"/>
              </a:rPr>
              <a:t>POST MAN METHODS</a:t>
            </a:r>
            <a:br>
              <a:rPr sz="2000">
                <a:solidFill>
                  <a:schemeClr val="tx1"/>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endParaRPr lang="en-US" sz="2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30352" y="1524000"/>
            <a:ext cx="7772400" cy="5334000"/>
          </a:xfrm>
        </p:spPr>
        <p:txBody>
          <a:bodyPr/>
          <a:lstStyle/>
          <a:p>
            <a:r>
              <a:rPr lang="en-US" dirty="0"/>
              <a:t>					</a:t>
            </a:r>
            <a:r>
              <a:rPr lang="en-US" sz="1800" dirty="0">
                <a:latin typeface="Times New Roman" pitchFamily="18" charset="0"/>
                <a:cs typeface="Times New Roman" pitchFamily="18" charset="0"/>
              </a:rPr>
              <a:t>GET  METHOD</a:t>
            </a:r>
          </a:p>
          <a:p>
            <a:r>
              <a:rPr lang="en-US" sz="1800" dirty="0">
                <a:latin typeface="Times New Roman" pitchFamily="18" charset="0"/>
                <a:cs typeface="Times New Roman" pitchFamily="18" charset="0"/>
              </a:rPr>
              <a:t>				Helps to get all the customer details as well 				as specified customer details.</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PUT METHOD</a:t>
            </a:r>
          </a:p>
          <a:p>
            <a:r>
              <a:rPr lang="en-US" sz="1800" dirty="0">
                <a:latin typeface="Times New Roman" pitchFamily="18" charset="0"/>
                <a:cs typeface="Times New Roman" pitchFamily="18" charset="0"/>
              </a:rPr>
              <a:t>				Helps to update the information for the </a:t>
            </a:r>
          </a:p>
          <a:p>
            <a:r>
              <a:rPr lang="en-US" sz="1800" dirty="0">
                <a:latin typeface="Times New Roman" pitchFamily="18" charset="0"/>
                <a:cs typeface="Times New Roman" pitchFamily="18" charset="0"/>
              </a:rPr>
              <a:t>				existing customers and policy.</a:t>
            </a:r>
            <a:endParaRPr lang="en-US" dirty="0"/>
          </a:p>
        </p:txBody>
      </p:sp>
      <p:pic>
        <p:nvPicPr>
          <p:cNvPr id="8" name="Picture 7" descr="GET.jpeg"/>
          <p:cNvPicPr>
            <a:picLocks noChangeAspect="1"/>
          </p:cNvPicPr>
          <p:nvPr/>
        </p:nvPicPr>
        <p:blipFill>
          <a:blip r:embed="rId2"/>
          <a:stretch>
            <a:fillRect/>
          </a:stretch>
        </p:blipFill>
        <p:spPr>
          <a:xfrm>
            <a:off x="609600" y="1524000"/>
            <a:ext cx="3429000" cy="2286001"/>
          </a:xfrm>
          <a:prstGeom prst="rect">
            <a:avLst/>
          </a:prstGeom>
        </p:spPr>
      </p:pic>
      <p:pic>
        <p:nvPicPr>
          <p:cNvPr id="9" name="Picture 8" descr="PUT.jpeg"/>
          <p:cNvPicPr>
            <a:picLocks noChangeAspect="1"/>
          </p:cNvPicPr>
          <p:nvPr/>
        </p:nvPicPr>
        <p:blipFill>
          <a:blip r:embed="rId3"/>
          <a:stretch>
            <a:fillRect/>
          </a:stretch>
        </p:blipFill>
        <p:spPr>
          <a:xfrm>
            <a:off x="609600" y="4419600"/>
            <a:ext cx="3505200" cy="2108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t>
            </a:r>
            <a:br>
              <a:rPr/>
            </a:br>
            <a:endParaRPr lang="en-US" dirty="0"/>
          </a:p>
        </p:txBody>
      </p:sp>
      <p:sp>
        <p:nvSpPr>
          <p:cNvPr id="3" name="Text Placeholder 2"/>
          <p:cNvSpPr>
            <a:spLocks noGrp="1"/>
          </p:cNvSpPr>
          <p:nvPr>
            <p:ph type="body" idx="1"/>
          </p:nvPr>
        </p:nvSpPr>
        <p:spPr>
          <a:xfrm flipH="1">
            <a:off x="457200" y="1219200"/>
            <a:ext cx="8686800" cy="5410200"/>
          </a:xfrm>
        </p:spPr>
        <p:txBody>
          <a:bodyPr>
            <a:normAutofit/>
          </a:bodyPr>
          <a:lstStyle/>
          <a:p>
            <a:r>
              <a:rPr lang="en-US" dirty="0"/>
              <a:t>					</a:t>
            </a:r>
            <a:r>
              <a:rPr lang="en-US" sz="2000" dirty="0">
                <a:latin typeface="Times New Roman" pitchFamily="18" charset="0"/>
                <a:cs typeface="Times New Roman" pitchFamily="18" charset="0"/>
              </a:rPr>
              <a:t>POST METHOD</a:t>
            </a:r>
          </a:p>
          <a:p>
            <a:r>
              <a:rPr lang="en-US" sz="2000" dirty="0">
                <a:latin typeface="Times New Roman" pitchFamily="18" charset="0"/>
                <a:cs typeface="Times New Roman" pitchFamily="18" charset="0"/>
              </a:rPr>
              <a:t>				Helps to send the data of the customer </a:t>
            </a:r>
          </a:p>
          <a:p>
            <a:r>
              <a:rPr lang="en-US" sz="2000" dirty="0">
                <a:latin typeface="Times New Roman" pitchFamily="18" charset="0"/>
                <a:cs typeface="Times New Roman" pitchFamily="18" charset="0"/>
              </a:rPr>
              <a:t>				and also policy to create a row for the </a:t>
            </a:r>
          </a:p>
          <a:p>
            <a:r>
              <a:rPr lang="en-US" sz="2000" dirty="0">
                <a:latin typeface="Times New Roman" pitchFamily="18" charset="0"/>
                <a:cs typeface="Times New Roman" pitchFamily="18" charset="0"/>
              </a:rPr>
              <a:t>				particular fields.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1800" dirty="0">
                <a:latin typeface="Times New Roman" pitchFamily="18" charset="0"/>
                <a:cs typeface="Times New Roman" pitchFamily="18" charset="0"/>
              </a:rPr>
              <a:t>DELETE METHOD</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It will delete the records as per the client’s</a:t>
            </a:r>
          </a:p>
          <a:p>
            <a:r>
              <a:rPr lang="en-US" sz="2000" dirty="0">
                <a:latin typeface="Times New Roman" pitchFamily="18" charset="0"/>
                <a:cs typeface="Times New Roman" pitchFamily="18" charset="0"/>
              </a:rPr>
              <a:t>				request.</a:t>
            </a:r>
            <a:endParaRPr lang="en-US" dirty="0"/>
          </a:p>
        </p:txBody>
      </p:sp>
      <p:pic>
        <p:nvPicPr>
          <p:cNvPr id="4" name="Picture 3" descr="UPDATE.jpeg"/>
          <p:cNvPicPr>
            <a:picLocks noChangeAspect="1"/>
          </p:cNvPicPr>
          <p:nvPr/>
        </p:nvPicPr>
        <p:blipFill>
          <a:blip r:embed="rId2" cstate="print"/>
          <a:stretch>
            <a:fillRect/>
          </a:stretch>
        </p:blipFill>
        <p:spPr>
          <a:xfrm>
            <a:off x="381000" y="1219200"/>
            <a:ext cx="3581400" cy="2252663"/>
          </a:xfrm>
          <a:prstGeom prst="rect">
            <a:avLst/>
          </a:prstGeom>
        </p:spPr>
      </p:pic>
      <p:pic>
        <p:nvPicPr>
          <p:cNvPr id="5" name="Picture 4" descr="DELETE.jpeg"/>
          <p:cNvPicPr>
            <a:picLocks noChangeAspect="1"/>
          </p:cNvPicPr>
          <p:nvPr/>
        </p:nvPicPr>
        <p:blipFill>
          <a:blip r:embed="rId3" cstate="print"/>
          <a:stretch>
            <a:fillRect/>
          </a:stretch>
        </p:blipFill>
        <p:spPr>
          <a:xfrm>
            <a:off x="457200" y="4191000"/>
            <a:ext cx="3505200" cy="22097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a:br>
            <a:r>
              <a:rPr sz="2000">
                <a:solidFill>
                  <a:srgbClr val="FFFF00"/>
                </a:solidFill>
                <a:latin typeface="Times New Roman" pitchFamily="18" charset="0"/>
                <a:cs typeface="Times New Roman" pitchFamily="18" charset="0"/>
              </a:rPr>
              <a:t>CONCLUSION</a:t>
            </a:r>
            <a:br>
              <a:rPr sz="2000">
                <a:solidFill>
                  <a:srgbClr val="FFFF00"/>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endParaRPr lang="en-US" sz="2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30352" y="2133600"/>
            <a:ext cx="7772400" cy="1509712"/>
          </a:xfrm>
        </p:spPr>
        <p:txBody>
          <a:bodyPr>
            <a:noAutofit/>
          </a:bodyPr>
          <a:lstStyle/>
          <a:p>
            <a:pPr algn="just">
              <a:buFont typeface="Wingdings" pitchFamily="2" charset="2"/>
              <a:buChar char="q"/>
            </a:pPr>
            <a:r>
              <a:rPr lang="en-US" sz="1800" dirty="0">
                <a:latin typeface="Times New Roman" pitchFamily="18" charset="0"/>
                <a:cs typeface="Times New Roman" pitchFamily="18" charset="0"/>
              </a:rPr>
              <a:t>Everyone needs to be well informed and concerned about the quality of care. </a:t>
            </a:r>
          </a:p>
          <a:p>
            <a:pPr algn="just"/>
            <a:endParaRPr lang="en-US" sz="1800" dirty="0">
              <a:latin typeface="Times New Roman" pitchFamily="18" charset="0"/>
              <a:cs typeface="Times New Roman" pitchFamily="18" charset="0"/>
            </a:endParaRPr>
          </a:p>
          <a:p>
            <a:pPr algn="just">
              <a:buFont typeface="Wingdings" pitchFamily="2" charset="2"/>
              <a:buChar char="q"/>
            </a:pPr>
            <a:r>
              <a:rPr lang="en-US" sz="1800" dirty="0">
                <a:latin typeface="Times New Roman" pitchFamily="18" charset="0"/>
                <a:cs typeface="Times New Roman" pitchFamily="18" charset="0"/>
              </a:rPr>
              <a:t>Everyone means patients and their families, consumer agents and advocates, health professionals, administrators of health plans and facilities, purchasers of health care services, and policymakers at all levels.</a:t>
            </a:r>
          </a:p>
          <a:p>
            <a:pPr algn="just"/>
            <a:endParaRPr lang="en-US" sz="1800" dirty="0">
              <a:latin typeface="Times New Roman" pitchFamily="18" charset="0"/>
              <a:cs typeface="Times New Roman" pitchFamily="18" charset="0"/>
            </a:endParaRPr>
          </a:p>
          <a:p>
            <a:pPr algn="just">
              <a:buFont typeface="Wingdings" pitchFamily="2" charset="2"/>
              <a:buChar char="q"/>
            </a:pPr>
            <a:r>
              <a:rPr lang="en-US" sz="1800" dirty="0">
                <a:latin typeface="Times New Roman" pitchFamily="18" charset="0"/>
                <a:cs typeface="Times New Roman" pitchFamily="18" charset="0"/>
              </a:rPr>
              <a:t> So as a part of this health care management process we can give the insurance </a:t>
            </a:r>
          </a:p>
          <a:p>
            <a:pPr algn="just"/>
            <a:r>
              <a:rPr lang="en-US" sz="1800" dirty="0">
                <a:latin typeface="Times New Roman" pitchFamily="18" charset="0"/>
                <a:cs typeface="Times New Roman" pitchFamily="18" charset="0"/>
              </a:rPr>
              <a:t>policy to the customers and help them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247" y="907490"/>
            <a:ext cx="7921752" cy="1688592"/>
          </a:xfrm>
        </p:spPr>
        <p:txBody>
          <a:bodyPr/>
          <a:lstStyle/>
          <a:p>
            <a:r>
              <a:rPr sz="2000" dirty="0">
                <a:solidFill>
                  <a:srgbClr val="FFFF00"/>
                </a:solidFill>
                <a:latin typeface="Times New Roman" pitchFamily="18" charset="0"/>
                <a:cs typeface="Times New Roman" pitchFamily="18" charset="0"/>
              </a:rPr>
              <a:t>FUTURE WORK</a:t>
            </a:r>
            <a:br>
              <a:rPr sz="2000" dirty="0">
                <a:solidFill>
                  <a:schemeClr val="tx1"/>
                </a:solidFill>
                <a:latin typeface="Times New Roman" pitchFamily="18" charset="0"/>
                <a:cs typeface="Times New Roman" pitchFamily="18" charset="0"/>
              </a:rPr>
            </a:br>
            <a:br>
              <a:rPr sz="2000" dirty="0">
                <a:solidFill>
                  <a:schemeClr val="tx1"/>
                </a:solidFill>
                <a:latin typeface="Times New Roman" pitchFamily="18" charset="0"/>
                <a:cs typeface="Times New Roman" pitchFamily="18" charset="0"/>
              </a:rPr>
            </a:br>
            <a:br>
              <a:rPr sz="2000" dirty="0">
                <a:solidFill>
                  <a:schemeClr val="tx1"/>
                </a:solidFill>
                <a:latin typeface="Times New Roman" pitchFamily="18" charset="0"/>
                <a:cs typeface="Times New Roman" pitchFamily="18" charset="0"/>
              </a:rPr>
            </a:br>
            <a:br>
              <a:rPr sz="2000" dirty="0">
                <a:solidFill>
                  <a:schemeClr val="tx1"/>
                </a:solidFill>
                <a:latin typeface="Times New Roman" pitchFamily="18" charset="0"/>
                <a:cs typeface="Times New Roman" pitchFamily="18" charset="0"/>
              </a:rPr>
            </a:br>
            <a:endParaRPr lang="en-US" sz="2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16283" y="1751786"/>
            <a:ext cx="8084469" cy="1524814"/>
          </a:xfrm>
        </p:spPr>
        <p:txBody>
          <a:bodyPr>
            <a:noAutofit/>
          </a:bodyPr>
          <a:lstStyle/>
          <a:p>
            <a:pPr algn="just">
              <a:buFont typeface="Wingdings" pitchFamily="2" charset="2"/>
              <a:buChar char="q"/>
            </a:pPr>
            <a:r>
              <a:rPr lang="en-US" sz="1800" dirty="0">
                <a:latin typeface="Times New Roman" pitchFamily="18" charset="0"/>
                <a:cs typeface="Times New Roman" pitchFamily="18" charset="0"/>
              </a:rPr>
              <a:t>The main goal for the future work will be developing an complete  technical support team for helping the customers problems and  solving there problems. </a:t>
            </a:r>
          </a:p>
          <a:p>
            <a:pPr algn="just"/>
            <a:endParaRPr lang="en-US" sz="1800" dirty="0">
              <a:latin typeface="Times New Roman" pitchFamily="18" charset="0"/>
              <a:cs typeface="Times New Roman" pitchFamily="18" charset="0"/>
            </a:endParaRPr>
          </a:p>
          <a:p>
            <a:pPr algn="just">
              <a:buFont typeface="Wingdings" pitchFamily="2" charset="2"/>
              <a:buChar char="q"/>
            </a:pPr>
            <a:r>
              <a:rPr lang="en-US" sz="1800" dirty="0">
                <a:latin typeface="Times New Roman" pitchFamily="18" charset="0"/>
                <a:cs typeface="Times New Roman" pitchFamily="18" charset="0"/>
              </a:rPr>
              <a:t> some of new policies also will be added.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16736"/>
            <a:ext cx="6016752" cy="1362456"/>
          </a:xfrm>
        </p:spPr>
        <p:txBody>
          <a:bodyPr/>
          <a:lstStyle/>
          <a:p>
            <a:br>
              <a:rPr sz="2000">
                <a:solidFill>
                  <a:schemeClr val="tx1"/>
                </a:solidFill>
                <a:latin typeface="Times New Roman" pitchFamily="18" charset="0"/>
                <a:cs typeface="Times New Roman" pitchFamily="18" charset="0"/>
              </a:rPr>
            </a:br>
            <a:endParaRPr lang="en-US" sz="2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r>
              <a:rPr lang="en-US" sz="800" dirty="0"/>
              <a:t>.</a:t>
            </a:r>
          </a:p>
        </p:txBody>
      </p:sp>
      <p:pic>
        <p:nvPicPr>
          <p:cNvPr id="4" name="Picture 3" descr="TQ.jpg"/>
          <p:cNvPicPr>
            <a:picLocks noChangeAspect="1"/>
          </p:cNvPicPr>
          <p:nvPr/>
        </p:nvPicPr>
        <p:blipFill>
          <a:blip r:embed="rId2" cstate="print"/>
          <a:stretch>
            <a:fillRect/>
          </a:stretch>
        </p:blipFill>
        <p:spPr>
          <a:xfrm>
            <a:off x="762000" y="1600200"/>
            <a:ext cx="7239000" cy="45297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1316736"/>
            <a:ext cx="3730752" cy="816864"/>
          </a:xfrm>
        </p:spPr>
        <p:txBody>
          <a:bodyPr>
            <a:normAutofit fontScale="90000"/>
          </a:bodyPr>
          <a:lstStyle/>
          <a:p>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br>
              <a:rPr sz="1800" b="0">
                <a:solidFill>
                  <a:srgbClr val="FF0000"/>
                </a:solidFill>
                <a:latin typeface="Times New Roman" pitchFamily="18" charset="0"/>
                <a:cs typeface="Times New Roman" pitchFamily="18" charset="0"/>
              </a:rPr>
            </a:br>
            <a:br>
              <a:rPr sz="1800">
                <a:solidFill>
                  <a:srgbClr val="FF0000"/>
                </a:solidFill>
                <a:latin typeface="Times New Roman" pitchFamily="18" charset="0"/>
                <a:cs typeface="Times New Roman" pitchFamily="18" charset="0"/>
              </a:rPr>
            </a:br>
            <a:br>
              <a:rPr sz="1800">
                <a:solidFill>
                  <a:srgbClr val="FFFF00"/>
                </a:solidFill>
                <a:latin typeface="Times New Roman" pitchFamily="18" charset="0"/>
                <a:cs typeface="Times New Roman" pitchFamily="18" charset="0"/>
              </a:rPr>
            </a:br>
            <a:endParaRPr lang="en-US" sz="1800" dirty="0">
              <a:solidFill>
                <a:srgbClr val="FFFF0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30352" y="990600"/>
            <a:ext cx="7772400" cy="5410200"/>
          </a:xfrm>
        </p:spPr>
        <p:txBody>
          <a:bodyPr>
            <a:normAutofit/>
          </a:bodyPr>
          <a:lstStyle/>
          <a:p>
            <a:r>
              <a:rPr lang="en-US" dirty="0">
                <a:solidFill>
                  <a:srgbClr val="FFFF00"/>
                </a:solidFill>
              </a:rPr>
              <a:t>CONTENTS</a:t>
            </a:r>
          </a:p>
          <a:p>
            <a:endParaRPr lang="en-US" dirty="0">
              <a:solidFill>
                <a:srgbClr val="FFFF00"/>
              </a:solidFill>
            </a:endParaRPr>
          </a:p>
          <a:p>
            <a:r>
              <a:rPr lang="en-US" dirty="0">
                <a:solidFill>
                  <a:srgbClr val="FFFF00"/>
                </a:solidFill>
              </a:rPr>
              <a:t>INTRODUCTION</a:t>
            </a:r>
          </a:p>
          <a:p>
            <a:r>
              <a:rPr lang="en-US" dirty="0">
                <a:solidFill>
                  <a:srgbClr val="FFFF00"/>
                </a:solidFill>
              </a:rPr>
              <a:t>REQUIREMENTS</a:t>
            </a:r>
          </a:p>
          <a:p>
            <a:r>
              <a:rPr lang="en-US" dirty="0">
                <a:solidFill>
                  <a:srgbClr val="FFFF00"/>
                </a:solidFill>
              </a:rPr>
              <a:t>ADVANTAGES</a:t>
            </a:r>
          </a:p>
          <a:p>
            <a:r>
              <a:rPr lang="en-US" dirty="0">
                <a:solidFill>
                  <a:srgbClr val="FFFF00"/>
                </a:solidFill>
              </a:rPr>
              <a:t>DISADVANTAGES</a:t>
            </a:r>
          </a:p>
          <a:p>
            <a:r>
              <a:rPr lang="en-US" dirty="0">
                <a:solidFill>
                  <a:srgbClr val="FFFF00"/>
                </a:solidFill>
              </a:rPr>
              <a:t>SPRING BOOT</a:t>
            </a:r>
          </a:p>
          <a:p>
            <a:r>
              <a:rPr lang="en-US" dirty="0">
                <a:solidFill>
                  <a:srgbClr val="FFFF00"/>
                </a:solidFill>
              </a:rPr>
              <a:t>POST MAN</a:t>
            </a:r>
          </a:p>
          <a:p>
            <a:r>
              <a:rPr lang="en-US" dirty="0">
                <a:solidFill>
                  <a:srgbClr val="FFFF00"/>
                </a:solidFill>
              </a:rPr>
              <a:t>MY SQL</a:t>
            </a:r>
          </a:p>
          <a:p>
            <a:r>
              <a:rPr lang="en-US" dirty="0">
                <a:solidFill>
                  <a:srgbClr val="FFFF00"/>
                </a:solidFill>
              </a:rPr>
              <a:t>CODING</a:t>
            </a:r>
          </a:p>
          <a:p>
            <a:r>
              <a:rPr lang="en-US" dirty="0">
                <a:solidFill>
                  <a:srgbClr val="FFFF00"/>
                </a:solidFill>
              </a:rPr>
              <a:t>CONCLUSION</a:t>
            </a:r>
          </a:p>
          <a:p>
            <a:r>
              <a:rPr lang="en-US" dirty="0">
                <a:solidFill>
                  <a:srgbClr val="FFFF00"/>
                </a:solidFill>
              </a:rPr>
              <a:t>FUTURE WORK</a:t>
            </a:r>
          </a:p>
          <a:p>
            <a:endParaRPr lang="en-US" dirty="0">
              <a:solidFill>
                <a:srgbClr val="00B050"/>
              </a:solidFill>
            </a:endParaRPr>
          </a:p>
        </p:txBody>
      </p:sp>
      <p:pic>
        <p:nvPicPr>
          <p:cNvPr id="102402" name="Picture 2" descr="Image result for edu bridge images"/>
          <p:cNvPicPr>
            <a:picLocks noChangeAspect="1" noChangeArrowheads="1"/>
          </p:cNvPicPr>
          <p:nvPr/>
        </p:nvPicPr>
        <p:blipFill>
          <a:blip r:embed="rId2"/>
          <a:srcRect/>
          <a:stretch>
            <a:fillRect/>
          </a:stretch>
        </p:blipFill>
        <p:spPr bwMode="auto">
          <a:xfrm>
            <a:off x="7696200" y="1066800"/>
            <a:ext cx="1238250" cy="12382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000">
                <a:solidFill>
                  <a:srgbClr val="FFFF00"/>
                </a:solidFill>
                <a:latin typeface="Times New Roman" pitchFamily="18" charset="0"/>
                <a:cs typeface="Times New Roman" pitchFamily="18" charset="0"/>
              </a:rPr>
              <a:t>OBJECTIVE:</a:t>
            </a:r>
            <a:br>
              <a:rPr sz="2000">
                <a:solidFill>
                  <a:srgbClr val="FFFF00"/>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endParaRPr lang="en-US" sz="2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30352" y="2057400"/>
            <a:ext cx="7772400" cy="2156976"/>
          </a:xfrm>
        </p:spPr>
        <p:txBody>
          <a:bodyPr>
            <a:normAutofit/>
          </a:bodyPr>
          <a:lstStyle/>
          <a:p>
            <a:pPr algn="just"/>
            <a:r>
              <a:rPr lang="en-US" sz="1800" dirty="0">
                <a:latin typeface="Times New Roman" pitchFamily="18" charset="0"/>
                <a:cs typeface="Times New Roman" pitchFamily="18" charset="0"/>
              </a:rPr>
              <a:t>Our main is to  financially protect Below Poverty Line (BPL) families from monetary burdens and liabilities that are a result of unfortunate health-related situations and emergencies. Under this scheme, the beneficiaries are eligible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249681"/>
            <a:ext cx="7772400" cy="1362456"/>
          </a:xfrm>
        </p:spPr>
        <p:txBody>
          <a:bodyPr>
            <a:normAutofit fontScale="90000"/>
          </a:bodyPr>
          <a:lstStyle/>
          <a:p>
            <a:br>
              <a:rPr sz="2000" dirty="0">
                <a:latin typeface="Times New Roman" pitchFamily="18" charset="0"/>
                <a:cs typeface="Times New Roman" pitchFamily="18" charset="0"/>
              </a:rPr>
            </a:br>
            <a:br>
              <a:rPr sz="2000" dirty="0">
                <a:latin typeface="Times New Roman" pitchFamily="18" charset="0"/>
                <a:cs typeface="Times New Roman" pitchFamily="18" charset="0"/>
              </a:rPr>
            </a:br>
            <a:br>
              <a:rPr sz="2000" dirty="0">
                <a:latin typeface="Times New Roman" pitchFamily="18" charset="0"/>
                <a:cs typeface="Times New Roman" pitchFamily="18" charset="0"/>
              </a:rPr>
            </a:br>
            <a:br>
              <a:rPr sz="2000" dirty="0">
                <a:latin typeface="Times New Roman" pitchFamily="18" charset="0"/>
                <a:cs typeface="Times New Roman" pitchFamily="18" charset="0"/>
              </a:rPr>
            </a:br>
            <a:br>
              <a:rPr sz="2000" dirty="0">
                <a:latin typeface="Times New Roman" pitchFamily="18" charset="0"/>
                <a:cs typeface="Times New Roman" pitchFamily="18" charset="0"/>
              </a:rPr>
            </a:br>
            <a:br>
              <a:rPr sz="2000" dirty="0">
                <a:latin typeface="Times New Roman" pitchFamily="18" charset="0"/>
                <a:cs typeface="Times New Roman" pitchFamily="18" charset="0"/>
              </a:rPr>
            </a:br>
            <a:br>
              <a:rPr sz="2000" dirty="0">
                <a:solidFill>
                  <a:srgbClr val="92D050"/>
                </a:solidFill>
                <a:latin typeface="Times New Roman" pitchFamily="18" charset="0"/>
                <a:cs typeface="Times New Roman" pitchFamily="18" charset="0"/>
              </a:rPr>
            </a:br>
            <a:br>
              <a:rPr sz="2000" dirty="0">
                <a:solidFill>
                  <a:srgbClr val="92D050"/>
                </a:solidFill>
                <a:latin typeface="Times New Roman" pitchFamily="18" charset="0"/>
                <a:cs typeface="Times New Roman" pitchFamily="18" charset="0"/>
              </a:rPr>
            </a:br>
            <a:br>
              <a:rPr sz="2000" dirty="0">
                <a:solidFill>
                  <a:srgbClr val="92D050"/>
                </a:solidFill>
                <a:latin typeface="Times New Roman" pitchFamily="18" charset="0"/>
                <a:cs typeface="Times New Roman" pitchFamily="18" charset="0"/>
              </a:rPr>
            </a:br>
            <a:br>
              <a:rPr sz="2000" dirty="0">
                <a:solidFill>
                  <a:srgbClr val="92D050"/>
                </a:solidFill>
                <a:effectLst/>
                <a:latin typeface="Times New Roman" pitchFamily="18" charset="0"/>
                <a:cs typeface="Times New Roman" pitchFamily="18" charset="0"/>
              </a:rPr>
            </a:br>
            <a:br>
              <a:rPr sz="2000" dirty="0">
                <a:solidFill>
                  <a:srgbClr val="92D050"/>
                </a:solidFill>
                <a:effectLst/>
                <a:latin typeface="Times New Roman" pitchFamily="18" charset="0"/>
                <a:cs typeface="Times New Roman" pitchFamily="18" charset="0"/>
              </a:rPr>
            </a:br>
            <a:r>
              <a:rPr sz="2000" dirty="0">
                <a:solidFill>
                  <a:srgbClr val="FFFF00"/>
                </a:solidFill>
                <a:effectLst/>
                <a:latin typeface="Times New Roman" pitchFamily="18" charset="0"/>
                <a:cs typeface="Times New Roman" pitchFamily="18" charset="0"/>
              </a:rPr>
              <a:t>INTRODUCTION</a:t>
            </a:r>
            <a:br>
              <a:rPr sz="2000" dirty="0">
                <a:solidFill>
                  <a:srgbClr val="92D050"/>
                </a:solidFill>
                <a:effectLst/>
                <a:latin typeface="Times New Roman" pitchFamily="18" charset="0"/>
                <a:cs typeface="Times New Roman" pitchFamily="18" charset="0"/>
              </a:rPr>
            </a:br>
            <a:br>
              <a:rPr sz="2000" dirty="0">
                <a:solidFill>
                  <a:srgbClr val="92D050"/>
                </a:solidFill>
                <a:effectLst/>
                <a:latin typeface="Times New Roman" pitchFamily="18" charset="0"/>
                <a:cs typeface="Times New Roman" pitchFamily="18" charset="0"/>
              </a:rPr>
            </a:br>
            <a:br>
              <a:rPr sz="2000" dirty="0">
                <a:solidFill>
                  <a:srgbClr val="92D050"/>
                </a:solidFill>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Text Placeholder 2"/>
          <p:cNvSpPr>
            <a:spLocks noGrp="1"/>
          </p:cNvSpPr>
          <p:nvPr>
            <p:ph type="body" idx="1"/>
          </p:nvPr>
        </p:nvSpPr>
        <p:spPr>
          <a:xfrm>
            <a:off x="530352" y="1930909"/>
            <a:ext cx="8302752" cy="4495800"/>
          </a:xfrm>
        </p:spPr>
        <p:txBody>
          <a:bodyPr>
            <a:normAutofit/>
          </a:bodyPr>
          <a:lstStyle/>
          <a:p>
            <a:pPr algn="just">
              <a:buFont typeface="Wingdings" pitchFamily="2" charset="2"/>
              <a:buChar char="v"/>
            </a:pPr>
            <a:r>
              <a:rPr lang="en-US" sz="1800" dirty="0">
                <a:latin typeface="Times New Roman" pitchFamily="18" charset="0"/>
                <a:cs typeface="Times New Roman" pitchFamily="18" charset="0"/>
              </a:rPr>
              <a:t> For every human being in a world health is very important.</a:t>
            </a:r>
          </a:p>
          <a:p>
            <a:pPr algn="just">
              <a:buFont typeface="Wingdings" pitchFamily="2" charset="2"/>
              <a:buChar char="v"/>
            </a:pPr>
            <a:r>
              <a:rPr lang="en-US" sz="1800" dirty="0">
                <a:latin typeface="Times New Roman" pitchFamily="18" charset="0"/>
                <a:cs typeface="Times New Roman" pitchFamily="18" charset="0"/>
              </a:rPr>
              <a:t> Hospitals , clinics and  community health agencies can be very different from   other work environments</a:t>
            </a:r>
          </a:p>
          <a:p>
            <a:pPr algn="just">
              <a:buFont typeface="Wingdings" pitchFamily="2" charset="2"/>
              <a:buChar char="v"/>
            </a:pPr>
            <a:r>
              <a:rPr lang="en-US" sz="1800" dirty="0">
                <a:latin typeface="Times New Roman" pitchFamily="18" charset="0"/>
                <a:cs typeface="Times New Roman" pitchFamily="18" charset="0"/>
              </a:rPr>
              <a:t> Health care management systems are complex and there are many things need to know about types of hospital systems , patient care , insurance , health care providers and legal issues.</a:t>
            </a:r>
          </a:p>
          <a:p>
            <a:pPr algn="just">
              <a:buFont typeface="Wingdings" pitchFamily="2" charset="2"/>
              <a:buChar char="v"/>
            </a:pPr>
            <a:r>
              <a:rPr lang="en-US" sz="1800" dirty="0">
                <a:latin typeface="Times New Roman" pitchFamily="18" charset="0"/>
                <a:cs typeface="Times New Roman" pitchFamily="18" charset="0"/>
              </a:rPr>
              <a:t> As we work with the patients we will be understood about different types of insurance , like how to protect  rights and privacy</a:t>
            </a:r>
          </a:p>
          <a:p>
            <a:pPr algn="just">
              <a:buFont typeface="Wingdings" pitchFamily="2" charset="2"/>
              <a:buChar char="v"/>
            </a:pPr>
            <a:r>
              <a:rPr lang="en-US" sz="1800" dirty="0">
                <a:latin typeface="Times New Roman" pitchFamily="18" charset="0"/>
                <a:cs typeface="Times New Roman" pitchFamily="18" charset="0"/>
              </a:rPr>
              <a:t>We need to know what community resources are available and how to access those services for patients.</a:t>
            </a:r>
          </a:p>
          <a:p>
            <a:pPr algn="just">
              <a:buFont typeface="Wingdings" pitchFamily="2" charset="2"/>
              <a:buChar char="v"/>
            </a:pPr>
            <a:r>
              <a:rPr lang="en-US" sz="1800" dirty="0">
                <a:latin typeface="Times New Roman" pitchFamily="18" charset="0"/>
                <a:cs typeface="Times New Roman" pitchFamily="18" charset="0"/>
              </a:rPr>
              <a:t>Insurance funds are managed by different third party institutions , in some systems the managing organization may also own or manage  the service providers.</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447800"/>
            <a:ext cx="7772400" cy="1362456"/>
          </a:xfrm>
        </p:spPr>
        <p:txBody>
          <a:bodyPr/>
          <a:lstStyle/>
          <a:p>
            <a:r>
              <a:rPr sz="2000" dirty="0">
                <a:solidFill>
                  <a:srgbClr val="FFFF00"/>
                </a:solidFill>
                <a:effectLst/>
                <a:latin typeface="Times New Roman" pitchFamily="18" charset="0"/>
                <a:cs typeface="Times New Roman" pitchFamily="18" charset="0"/>
              </a:rPr>
              <a:t>REQUIREMENTS</a:t>
            </a:r>
            <a:r>
              <a:rPr sz="2000" dirty="0">
                <a:solidFill>
                  <a:schemeClr val="tx2"/>
                </a:solidFill>
                <a:effectLst/>
                <a:latin typeface="Times New Roman" pitchFamily="18" charset="0"/>
                <a:cs typeface="Times New Roman" pitchFamily="18" charset="0"/>
              </a:rPr>
              <a:t>:</a:t>
            </a:r>
            <a:br>
              <a:rPr sz="2000" dirty="0">
                <a:solidFill>
                  <a:schemeClr val="tx2"/>
                </a:solidFill>
                <a:effectLst/>
                <a:latin typeface="Times New Roman" pitchFamily="18" charset="0"/>
                <a:cs typeface="Times New Roman" pitchFamily="18" charset="0"/>
              </a:rPr>
            </a:br>
            <a:br>
              <a:rPr sz="2000" dirty="0">
                <a:solidFill>
                  <a:schemeClr val="tx2"/>
                </a:solidFill>
                <a:effectLst/>
                <a:latin typeface="Times New Roman" pitchFamily="18" charset="0"/>
                <a:cs typeface="Times New Roman" pitchFamily="18" charset="0"/>
              </a:rPr>
            </a:br>
            <a:br>
              <a:rPr sz="2000" dirty="0">
                <a:solidFill>
                  <a:schemeClr val="tx2"/>
                </a:solidFill>
                <a:effectLst/>
                <a:latin typeface="Times New Roman" pitchFamily="18" charset="0"/>
                <a:cs typeface="Times New Roman" pitchFamily="18" charset="0"/>
              </a:rPr>
            </a:br>
            <a:br>
              <a:rPr sz="2000" dirty="0">
                <a:solidFill>
                  <a:schemeClr val="tx2"/>
                </a:solidFill>
                <a:effectLst/>
                <a:latin typeface="Times New Roman" pitchFamily="18" charset="0"/>
                <a:cs typeface="Times New Roman" pitchFamily="18" charset="0"/>
              </a:rPr>
            </a:br>
            <a:br>
              <a:rPr sz="2000" dirty="0">
                <a:solidFill>
                  <a:schemeClr val="tx2"/>
                </a:solidFill>
                <a:effectLst/>
                <a:latin typeface="Times New Roman" pitchFamily="18" charset="0"/>
                <a:cs typeface="Times New Roman" pitchFamily="18" charset="0"/>
              </a:rPr>
            </a:br>
            <a:endParaRPr lang="en-US" sz="2000" dirty="0">
              <a:solidFill>
                <a:schemeClr val="tx2"/>
              </a:solidFill>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530352" y="1752600"/>
            <a:ext cx="7772400" cy="4724400"/>
          </a:xfrm>
        </p:spPr>
        <p:txBody>
          <a:bodyPr>
            <a:normAutofit/>
          </a:bodyPr>
          <a:lstStyle/>
          <a:p>
            <a:pPr>
              <a:buFont typeface="Wingdings" pitchFamily="2" charset="2"/>
              <a:buChar char="q"/>
            </a:pPr>
            <a:r>
              <a:rPr lang="en-US" sz="1800" dirty="0">
                <a:latin typeface="Times New Roman" pitchFamily="18" charset="0"/>
                <a:cs typeface="Times New Roman" pitchFamily="18" charset="0"/>
              </a:rPr>
              <a:t>HARDWARE REQUIREMENTS:</a:t>
            </a:r>
          </a:p>
          <a:p>
            <a:pPr>
              <a:buFont typeface="Wingdings" pitchFamily="2" charset="2"/>
              <a:buChar char="v"/>
            </a:pPr>
            <a:r>
              <a:rPr lang="en-US" sz="1800" dirty="0">
                <a:latin typeface="Times New Roman" pitchFamily="18" charset="0"/>
                <a:cs typeface="Times New Roman" pitchFamily="18" charset="0"/>
              </a:rPr>
              <a:t>Hard Disk</a:t>
            </a:r>
          </a:p>
          <a:p>
            <a:pPr>
              <a:buFont typeface="Wingdings" pitchFamily="2" charset="2"/>
              <a:buChar char="v"/>
            </a:pPr>
            <a:r>
              <a:rPr lang="en-US" sz="1800" dirty="0">
                <a:latin typeface="Times New Roman" pitchFamily="18" charset="0"/>
                <a:cs typeface="Times New Roman" pitchFamily="18" charset="0"/>
              </a:rPr>
              <a:t>Internal Memory</a:t>
            </a:r>
          </a:p>
          <a:p>
            <a:pPr>
              <a:buFont typeface="Wingdings" pitchFamily="2" charset="2"/>
              <a:buChar char="v"/>
            </a:pPr>
            <a:r>
              <a:rPr lang="en-US" sz="1800" dirty="0">
                <a:latin typeface="Times New Roman" pitchFamily="18" charset="0"/>
                <a:cs typeface="Times New Roman" pitchFamily="18" charset="0"/>
              </a:rPr>
              <a:t>Mouse</a:t>
            </a:r>
          </a:p>
          <a:p>
            <a:pPr>
              <a:buFont typeface="Wingdings" pitchFamily="2" charset="2"/>
              <a:buChar char="v"/>
            </a:pPr>
            <a:r>
              <a:rPr lang="en-US" sz="1800" dirty="0">
                <a:latin typeface="Times New Roman" pitchFamily="18" charset="0"/>
                <a:cs typeface="Times New Roman" pitchFamily="18" charset="0"/>
              </a:rPr>
              <a:t>Key board</a:t>
            </a:r>
          </a:p>
          <a:p>
            <a:pPr>
              <a:buFont typeface="Wingdings" pitchFamily="2" charset="2"/>
              <a:buChar char="v"/>
            </a:pPr>
            <a:r>
              <a:rPr lang="en-US" sz="1800" dirty="0">
                <a:latin typeface="Times New Roman" pitchFamily="18" charset="0"/>
                <a:cs typeface="Times New Roman" pitchFamily="18" charset="0"/>
              </a:rPr>
              <a:t>Display</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a:buFont typeface="Wingdings" pitchFamily="2" charset="2"/>
              <a:buChar char="q"/>
            </a:pPr>
            <a:r>
              <a:rPr lang="en-US" sz="1800" dirty="0">
                <a:latin typeface="Times New Roman" pitchFamily="18" charset="0"/>
                <a:cs typeface="Times New Roman" pitchFamily="18" charset="0"/>
              </a:rPr>
              <a:t>SOFTWARE REQUIREMENTS:</a:t>
            </a:r>
          </a:p>
          <a:p>
            <a:pPr>
              <a:buFont typeface="Wingdings" pitchFamily="2" charset="2"/>
              <a:buChar char="v"/>
            </a:pPr>
            <a:r>
              <a:rPr lang="en-US" sz="1800" dirty="0">
                <a:latin typeface="Times New Roman" pitchFamily="18" charset="0"/>
                <a:cs typeface="Times New Roman" pitchFamily="18" charset="0"/>
              </a:rPr>
              <a:t>Spring Boot </a:t>
            </a:r>
          </a:p>
          <a:p>
            <a:pPr>
              <a:buFont typeface="Wingdings" pitchFamily="2" charset="2"/>
              <a:buChar char="v"/>
            </a:pPr>
            <a:r>
              <a:rPr lang="en-US" sz="1800" dirty="0">
                <a:latin typeface="Times New Roman" pitchFamily="18" charset="0"/>
                <a:cs typeface="Times New Roman" pitchFamily="18" charset="0"/>
              </a:rPr>
              <a:t>Post Man</a:t>
            </a:r>
          </a:p>
          <a:p>
            <a:pPr>
              <a:buFont typeface="Wingdings" pitchFamily="2" charset="2"/>
              <a:buChar char="v"/>
            </a:pPr>
            <a:r>
              <a:rPr lang="en-US" sz="1800" dirty="0">
                <a:latin typeface="Times New Roman" pitchFamily="18" charset="0"/>
                <a:cs typeface="Times New Roman" pitchFamily="18" charset="0"/>
              </a:rPr>
              <a:t>My Sql							</a:t>
            </a:r>
          </a:p>
          <a:p>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352" y="1828800"/>
            <a:ext cx="7772400" cy="4648200"/>
          </a:xfrm>
        </p:spPr>
        <p:txBody>
          <a:bodyPr>
            <a:normAutofit/>
          </a:bodyPr>
          <a:lstStyle/>
          <a:p>
            <a:pPr algn="just">
              <a:buFont typeface="Wingdings" pitchFamily="2" charset="2"/>
              <a:buChar char="q"/>
            </a:pPr>
            <a:r>
              <a:rPr lang="en-US" sz="1800" dirty="0">
                <a:latin typeface="Times New Roman" pitchFamily="18" charset="0"/>
                <a:cs typeface="Times New Roman" pitchFamily="18" charset="0"/>
              </a:rPr>
              <a:t>  The increasing prevalence of lifestyle diseases such as diabetes , hypertension , stroke and heart attack among the young as well as the elder people in INDIA  is becoming a major cause of concern.</a:t>
            </a:r>
          </a:p>
          <a:p>
            <a:pPr algn="just"/>
            <a:endParaRPr lang="en-US" sz="1800" dirty="0">
              <a:latin typeface="Times New Roman" pitchFamily="18" charset="0"/>
              <a:cs typeface="Times New Roman" pitchFamily="18" charset="0"/>
            </a:endParaRPr>
          </a:p>
          <a:p>
            <a:pPr algn="just">
              <a:buFont typeface="Wingdings" pitchFamily="2" charset="2"/>
              <a:buChar char="q"/>
            </a:pPr>
            <a:r>
              <a:rPr lang="en-US" sz="1800" dirty="0">
                <a:latin typeface="Times New Roman" pitchFamily="18" charset="0"/>
                <a:cs typeface="Times New Roman" pitchFamily="18" charset="0"/>
              </a:rPr>
              <a:t> Having a family history of these conditions does not ensure protection from related complications</a:t>
            </a:r>
          </a:p>
          <a:p>
            <a:pPr algn="just">
              <a:buFont typeface="Wingdings" pitchFamily="2" charset="2"/>
              <a:buChar char="q"/>
            </a:pPr>
            <a:endParaRPr lang="en-US" sz="1800" dirty="0">
              <a:latin typeface="Times New Roman" pitchFamily="18" charset="0"/>
              <a:cs typeface="Times New Roman" pitchFamily="18" charset="0"/>
            </a:endParaRPr>
          </a:p>
          <a:p>
            <a:pPr algn="just">
              <a:buFont typeface="Wingdings" pitchFamily="2" charset="2"/>
              <a:buChar char="q"/>
            </a:pPr>
            <a:r>
              <a:rPr lang="en-US" sz="1800" dirty="0">
                <a:latin typeface="Times New Roman" pitchFamily="18" charset="0"/>
                <a:cs typeface="Times New Roman" pitchFamily="18" charset="0"/>
              </a:rPr>
              <a:t> In today’s fast paced life we must be prepared for a medical contingency at all time where a robust health insurance policy can help</a:t>
            </a:r>
          </a:p>
          <a:p>
            <a:pPr algn="just"/>
            <a:endParaRPr lang="en-US" sz="1800" dirty="0">
              <a:latin typeface="Times New Roman" pitchFamily="18" charset="0"/>
              <a:cs typeface="Times New Roman" pitchFamily="18" charset="0"/>
            </a:endParaRPr>
          </a:p>
          <a:p>
            <a:pPr algn="just">
              <a:buFont typeface="Wingdings" pitchFamily="2" charset="2"/>
              <a:buChar char="q"/>
            </a:pPr>
            <a:r>
              <a:rPr lang="en-US" sz="1800" dirty="0">
                <a:latin typeface="Times New Roman" pitchFamily="18" charset="0"/>
                <a:cs typeface="Times New Roman" pitchFamily="18" charset="0"/>
              </a:rPr>
              <a:t> One of the major health insurance benefits is that it allows us to take  </a:t>
            </a:r>
          </a:p>
        </p:txBody>
      </p:sp>
      <p:sp>
        <p:nvSpPr>
          <p:cNvPr id="4" name="Title 3"/>
          <p:cNvSpPr>
            <a:spLocks noGrp="1"/>
          </p:cNvSpPr>
          <p:nvPr>
            <p:ph type="title"/>
          </p:nvPr>
        </p:nvSpPr>
        <p:spPr>
          <a:xfrm>
            <a:off x="381000" y="1143000"/>
            <a:ext cx="7921752" cy="1536192"/>
          </a:xfrm>
        </p:spPr>
        <p:txBody>
          <a:bodyPr/>
          <a:lstStyle/>
          <a:p>
            <a:r>
              <a:rPr sz="2000">
                <a:solidFill>
                  <a:srgbClr val="FFFF00"/>
                </a:solidFill>
                <a:effectLst/>
                <a:latin typeface="Times New Roman" pitchFamily="18" charset="0"/>
                <a:cs typeface="Times New Roman" pitchFamily="18" charset="0"/>
              </a:rPr>
              <a:t>ADVANTAGES</a:t>
            </a:r>
            <a:r>
              <a:rPr sz="2000">
                <a:solidFill>
                  <a:schemeClr val="tx1"/>
                </a:solidFill>
                <a:effectLst/>
                <a:latin typeface="Times New Roman" pitchFamily="18" charset="0"/>
                <a:cs typeface="Times New Roman" pitchFamily="18" charset="0"/>
              </a:rPr>
              <a:t>:</a:t>
            </a: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endParaRPr lang="en-US" sz="2000" dirty="0">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219200"/>
            <a:ext cx="7772400" cy="1362456"/>
          </a:xfrm>
        </p:spPr>
        <p:txBody>
          <a:bodyPr/>
          <a:lstStyle/>
          <a:p>
            <a:r>
              <a:rPr sz="2000" dirty="0">
                <a:solidFill>
                  <a:srgbClr val="FFFF00"/>
                </a:solidFill>
                <a:effectLst/>
                <a:latin typeface="Times New Roman" pitchFamily="18" charset="0"/>
                <a:cs typeface="Times New Roman" pitchFamily="18" charset="0"/>
              </a:rPr>
              <a:t>DISADVANTAGES</a:t>
            </a:r>
            <a:br>
              <a:rPr sz="2000" dirty="0">
                <a:solidFill>
                  <a:srgbClr val="FFFF00"/>
                </a:solidFill>
                <a:effectLst/>
                <a:latin typeface="Times New Roman" pitchFamily="18" charset="0"/>
                <a:cs typeface="Times New Roman" pitchFamily="18" charset="0"/>
              </a:rPr>
            </a:br>
            <a:br>
              <a:rPr sz="2000" dirty="0">
                <a:solidFill>
                  <a:schemeClr val="tx1"/>
                </a:solidFill>
                <a:effectLst/>
                <a:latin typeface="Times New Roman" pitchFamily="18" charset="0"/>
                <a:cs typeface="Times New Roman" pitchFamily="18" charset="0"/>
              </a:rPr>
            </a:br>
            <a:br>
              <a:rPr sz="2000" dirty="0">
                <a:solidFill>
                  <a:schemeClr val="tx1"/>
                </a:solidFill>
                <a:effectLst/>
                <a:latin typeface="Times New Roman" pitchFamily="18" charset="0"/>
                <a:cs typeface="Times New Roman" pitchFamily="18" charset="0"/>
              </a:rPr>
            </a:br>
            <a:endParaRPr lang="en-US" sz="2000" dirty="0">
              <a:solidFill>
                <a:schemeClr val="tx1"/>
              </a:solidFill>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530352" y="2133600"/>
            <a:ext cx="7772400" cy="4343400"/>
          </a:xfrm>
        </p:spPr>
        <p:txBody>
          <a:bodyPr>
            <a:normAutofit/>
          </a:bodyPr>
          <a:lstStyle/>
          <a:p>
            <a:pPr algn="just">
              <a:buFont typeface="Wingdings" pitchFamily="2" charset="2"/>
              <a:buChar char="q"/>
            </a:pPr>
            <a:r>
              <a:rPr lang="en-US" sz="1800" dirty="0">
                <a:latin typeface="Times New Roman" pitchFamily="18" charset="0"/>
                <a:cs typeface="Times New Roman" pitchFamily="18" charset="0"/>
              </a:rPr>
              <a:t>Free, continuous and reliable information wasn’t always available. </a:t>
            </a:r>
          </a:p>
          <a:p>
            <a:pPr algn="just"/>
            <a:endParaRPr lang="en-US" sz="1800" dirty="0">
              <a:latin typeface="Times New Roman" pitchFamily="18" charset="0"/>
              <a:cs typeface="Times New Roman" pitchFamily="18" charset="0"/>
            </a:endParaRPr>
          </a:p>
          <a:p>
            <a:pPr algn="just">
              <a:buFont typeface="Wingdings" pitchFamily="2" charset="2"/>
              <a:buChar char="q"/>
            </a:pPr>
            <a:r>
              <a:rPr lang="en-US" sz="1800" dirty="0">
                <a:latin typeface="Times New Roman" pitchFamily="18" charset="0"/>
                <a:cs typeface="Times New Roman" pitchFamily="18" charset="0"/>
              </a:rPr>
              <a:t>Lack of adequate information was a hindrance to arrive at a proper </a:t>
            </a:r>
          </a:p>
          <a:p>
            <a:pPr algn="just"/>
            <a:r>
              <a:rPr lang="en-US" sz="1800" dirty="0">
                <a:latin typeface="Times New Roman" pitchFamily="18" charset="0"/>
                <a:cs typeface="Times New Roman" pitchFamily="18" charset="0"/>
              </a:rPr>
              <a:t>conclusion.</a:t>
            </a:r>
          </a:p>
          <a:p>
            <a:pPr algn="just"/>
            <a:r>
              <a:rPr lang="en-US" sz="1800" dirty="0">
                <a:latin typeface="Times New Roman" pitchFamily="18" charset="0"/>
                <a:cs typeface="Times New Roman" pitchFamily="18" charset="0"/>
              </a:rPr>
              <a:t> </a:t>
            </a:r>
          </a:p>
          <a:p>
            <a:pPr algn="just"/>
            <a:r>
              <a:rPr lang="en-US" sz="1800" dirty="0">
                <a:latin typeface="Times New Roman" pitchFamily="18" charset="0"/>
                <a:cs typeface="Times New Roman" pitchFamily="18" charset="0"/>
              </a:rPr>
              <a:t>The preference of consumers regarding various company policies may </a:t>
            </a:r>
          </a:p>
          <a:p>
            <a:pPr algn="just"/>
            <a:r>
              <a:rPr lang="en-US" sz="1800" dirty="0">
                <a:latin typeface="Times New Roman" pitchFamily="18" charset="0"/>
                <a:cs typeface="Times New Roman" pitchFamily="18" charset="0"/>
              </a:rPr>
              <a:t>vary by their own analysis and observations from time to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000">
                <a:solidFill>
                  <a:srgbClr val="FFFF00"/>
                </a:solidFill>
                <a:latin typeface="Times New Roman" pitchFamily="18" charset="0"/>
                <a:cs typeface="Times New Roman" pitchFamily="18" charset="0"/>
              </a:rPr>
              <a:t>SPRING  BOOT</a:t>
            </a:r>
            <a:br>
              <a:rPr sz="2000">
                <a:solidFill>
                  <a:srgbClr val="FFFF00"/>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br>
              <a:rPr sz="2000">
                <a:solidFill>
                  <a:schemeClr val="tx1"/>
                </a:solidFill>
                <a:latin typeface="Times New Roman" pitchFamily="18" charset="0"/>
                <a:cs typeface="Times New Roman" pitchFamily="18" charset="0"/>
              </a:rPr>
            </a:br>
            <a:endParaRPr lang="en-US" sz="2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30352" y="1752600"/>
            <a:ext cx="7772400" cy="4648200"/>
          </a:xfrm>
        </p:spPr>
        <p:txBody>
          <a:bodyPr>
            <a:normAutofit/>
          </a:bodyPr>
          <a:lstStyle/>
          <a:p>
            <a:pPr algn="just">
              <a:buFont typeface="Wingdings" pitchFamily="2" charset="2"/>
              <a:buChar char="q"/>
            </a:pPr>
            <a:r>
              <a:rPr lang="en-US" sz="1800" dirty="0">
                <a:latin typeface="Times New Roman" pitchFamily="18" charset="0"/>
                <a:cs typeface="Times New Roman" pitchFamily="18" charset="0"/>
              </a:rPr>
              <a:t>Spring Boot is an open source Java-based framework used to create a micro service</a:t>
            </a:r>
          </a:p>
          <a:p>
            <a:pPr algn="just"/>
            <a:r>
              <a:rPr lang="en-US" sz="1800" dirty="0">
                <a:latin typeface="Times New Roman" pitchFamily="18" charset="0"/>
                <a:cs typeface="Times New Roman" pitchFamily="18" charset="0"/>
              </a:rPr>
              <a:t> </a:t>
            </a:r>
          </a:p>
          <a:p>
            <a:pPr algn="just"/>
            <a:r>
              <a:rPr lang="en-US" sz="1800" dirty="0">
                <a:latin typeface="Times New Roman" pitchFamily="18" charset="0"/>
                <a:cs typeface="Times New Roman" pitchFamily="18" charset="0"/>
              </a:rPr>
              <a:t> Micro Service is an architecture that allows the developers to develop  and deploy services independently. Each service running has its own process and this achieves the lightweight model to support business applications. </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Advantages : </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Simple scalability </a:t>
            </a:r>
          </a:p>
          <a:p>
            <a:r>
              <a:rPr lang="en-US" sz="1800" dirty="0">
                <a:latin typeface="Times New Roman" pitchFamily="18" charset="0"/>
                <a:cs typeface="Times New Roman" pitchFamily="18" charset="0"/>
              </a:rPr>
              <a:t> Compatible with Containers </a:t>
            </a:r>
          </a:p>
          <a:p>
            <a:r>
              <a:rPr lang="en-US" sz="1800" dirty="0">
                <a:latin typeface="Times New Roman" pitchFamily="18" charset="0"/>
                <a:cs typeface="Times New Roman" pitchFamily="18" charset="0"/>
              </a:rPr>
              <a:t> Minimum configuration </a:t>
            </a:r>
          </a:p>
          <a:p>
            <a:r>
              <a:rPr lang="en-US" sz="1800" dirty="0">
                <a:latin typeface="Times New Roman" pitchFamily="18" charset="0"/>
                <a:cs typeface="Times New Roman" pitchFamily="18" charset="0"/>
              </a:rPr>
              <a:t> Lesser production time </a:t>
            </a:r>
          </a:p>
          <a:p>
            <a:pPr algn="just"/>
            <a:r>
              <a:rPr lang="en-US" sz="1800" dirty="0">
                <a:latin typeface="Times New Roman" pitchFamily="18" charset="0"/>
                <a:cs typeface="Times New Roman" pitchFamily="18" charset="0"/>
              </a:rPr>
              <a:t> Easy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000">
                <a:solidFill>
                  <a:srgbClr val="FFFF00"/>
                </a:solidFill>
                <a:effectLst/>
                <a:latin typeface="Times New Roman" pitchFamily="18" charset="0"/>
                <a:cs typeface="Times New Roman" pitchFamily="18" charset="0"/>
              </a:rPr>
              <a:t>POST MAN</a:t>
            </a:r>
            <a:br>
              <a:rPr sz="2000">
                <a:solidFill>
                  <a:srgbClr val="FFFF00"/>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br>
              <a:rPr sz="2000">
                <a:solidFill>
                  <a:schemeClr val="tx1"/>
                </a:solidFill>
                <a:effectLst/>
                <a:latin typeface="Times New Roman" pitchFamily="18" charset="0"/>
                <a:cs typeface="Times New Roman" pitchFamily="18" charset="0"/>
              </a:rPr>
            </a:br>
            <a:endParaRPr lang="en-US" sz="2000" dirty="0">
              <a:solidFill>
                <a:schemeClr val="tx1"/>
              </a:solidFill>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457200" y="1524000"/>
            <a:ext cx="7772400" cy="5334000"/>
          </a:xfrm>
        </p:spPr>
        <p:txBody>
          <a:bodyPr>
            <a:normAutofit/>
          </a:bodyPr>
          <a:lstStyle/>
          <a:p>
            <a:pPr>
              <a:buFont typeface="Wingdings" pitchFamily="2" charset="2"/>
              <a:buChar char="q"/>
            </a:pPr>
            <a:r>
              <a:rPr lang="en-US" sz="1800" dirty="0">
                <a:latin typeface="Times New Roman" pitchFamily="18" charset="0"/>
                <a:cs typeface="Times New Roman" pitchFamily="18" charset="0"/>
              </a:rPr>
              <a:t>Post man is an API platform for building and using API’s . </a:t>
            </a:r>
          </a:p>
          <a:p>
            <a:pPr>
              <a:buFont typeface="Wingdings" pitchFamily="2" charset="2"/>
              <a:buChar char="q"/>
            </a:pPr>
            <a:r>
              <a:rPr lang="en-US" sz="1800" dirty="0">
                <a:latin typeface="Times New Roman" pitchFamily="18" charset="0"/>
                <a:cs typeface="Times New Roman" pitchFamily="18" charset="0"/>
              </a:rPr>
              <a:t> Post man simplifies each step of the API lifecycle and streamlines </a:t>
            </a:r>
          </a:p>
          <a:p>
            <a:r>
              <a:rPr lang="en-US" sz="1800" dirty="0">
                <a:latin typeface="Times New Roman" pitchFamily="18" charset="0"/>
                <a:cs typeface="Times New Roman" pitchFamily="18" charset="0"/>
              </a:rPr>
              <a:t>collaboration so you can create better. </a:t>
            </a:r>
          </a:p>
          <a:p>
            <a:pPr>
              <a:buFont typeface="Wingdings" pitchFamily="2" charset="2"/>
              <a:buChar char="q"/>
            </a:pPr>
            <a:r>
              <a:rPr lang="en-US" sz="1800" dirty="0">
                <a:latin typeface="Times New Roman" pitchFamily="18" charset="0"/>
                <a:cs typeface="Times New Roman" pitchFamily="18" charset="0"/>
              </a:rPr>
              <a:t>Post man is the place to find an official information on how to use post man in API projects. </a:t>
            </a:r>
          </a:p>
          <a:p>
            <a:pPr>
              <a:buFont typeface="Wingdings" pitchFamily="2" charset="2"/>
              <a:buChar char="q"/>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Workflow in post man :</a:t>
            </a:r>
          </a:p>
          <a:p>
            <a:pPr>
              <a:buFont typeface="Wingdings" pitchFamily="2" charset="2"/>
              <a:buChar char="v"/>
            </a:pPr>
            <a:r>
              <a:rPr lang="en-US" sz="1800" dirty="0">
                <a:latin typeface="Times New Roman" pitchFamily="18" charset="0"/>
                <a:cs typeface="Times New Roman" pitchFamily="18" charset="0"/>
              </a:rPr>
              <a:t> Making Requests</a:t>
            </a:r>
          </a:p>
          <a:p>
            <a:pPr>
              <a:buFont typeface="Wingdings" pitchFamily="2" charset="2"/>
              <a:buChar char="v"/>
            </a:pPr>
            <a:r>
              <a:rPr lang="en-US" sz="1800" dirty="0">
                <a:latin typeface="Times New Roman" pitchFamily="18" charset="0"/>
                <a:cs typeface="Times New Roman" pitchFamily="18" charset="0"/>
              </a:rPr>
              <a:t> Building and managing APIs</a:t>
            </a:r>
          </a:p>
          <a:p>
            <a:pPr>
              <a:buFont typeface="Wingdings" pitchFamily="2" charset="2"/>
              <a:buChar char="v"/>
            </a:pPr>
            <a:r>
              <a:rPr lang="en-US" sz="1800" dirty="0">
                <a:latin typeface="Times New Roman" pitchFamily="18" charset="0"/>
                <a:cs typeface="Times New Roman" pitchFamily="18" charset="0"/>
              </a:rPr>
              <a:t> Publishing APIs</a:t>
            </a:r>
          </a:p>
          <a:p>
            <a:pPr>
              <a:buFont typeface="Wingdings" pitchFamily="2" charset="2"/>
              <a:buChar char="v"/>
            </a:pPr>
            <a:r>
              <a:rPr lang="en-US" sz="1800" dirty="0">
                <a:latin typeface="Times New Roman" pitchFamily="18" charset="0"/>
                <a:cs typeface="Times New Roman" pitchFamily="18" charset="0"/>
              </a:rPr>
              <a:t> Collaborating  with team</a:t>
            </a:r>
          </a:p>
          <a:p>
            <a:pPr>
              <a:buFont typeface="Wingdings" pitchFamily="2" charset="2"/>
              <a:buChar char="v"/>
            </a:pPr>
            <a:r>
              <a:rPr lang="en-US" sz="1800" dirty="0">
                <a:latin typeface="Times New Roman" pitchFamily="18" charset="0"/>
                <a:cs typeface="Times New Roman" pitchFamily="18" charset="0"/>
              </a:rPr>
              <a:t> Developing  in team</a:t>
            </a:r>
          </a:p>
          <a:p>
            <a:r>
              <a:rPr lang="en-US" sz="1800" dirty="0">
                <a:latin typeface="Times New Roman" pitchFamily="18" charset="0"/>
                <a:cs typeface="Times New Roman"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2069</TotalTime>
  <Words>1123</Words>
  <Application>Microsoft Office PowerPoint</Application>
  <PresentationFormat>On-screen Show (4:3)</PresentationFormat>
  <Paragraphs>176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Constantia</vt:lpstr>
      <vt:lpstr>Times New Roman</vt:lpstr>
      <vt:lpstr>Wingdings</vt:lpstr>
      <vt:lpstr>Wingdings 2</vt:lpstr>
      <vt:lpstr>Flow</vt:lpstr>
      <vt:lpstr>             </vt:lpstr>
      <vt:lpstr>                             </vt:lpstr>
      <vt:lpstr>OBJECTIVE:   </vt:lpstr>
      <vt:lpstr>           INTRODUCTION   </vt:lpstr>
      <vt:lpstr>REQUIREMENTS:     </vt:lpstr>
      <vt:lpstr>ADVANTAGES:    </vt:lpstr>
      <vt:lpstr>DISADVANTAGES   </vt:lpstr>
      <vt:lpstr>SPRING  BOOT    </vt:lpstr>
      <vt:lpstr>POST MAN     </vt:lpstr>
      <vt:lpstr>MY SQL:    </vt:lpstr>
      <vt:lpstr>CODING    </vt:lpstr>
      <vt:lpstr>PowerPoint Presentation</vt:lpstr>
      <vt:lpstr>RESULT OF SPRING BOOT  </vt:lpstr>
      <vt:lpstr>POST MAN METHODS     </vt:lpstr>
      <vt:lpstr>. </vt:lpstr>
      <vt:lpstr> CONCLUSION   </vt:lpstr>
      <vt:lpstr>FUTURE WORK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Hrutik Gurav</cp:lastModifiedBy>
  <cp:revision>19</cp:revision>
  <dcterms:created xsi:type="dcterms:W3CDTF">2022-04-30T17:28:01Z</dcterms:created>
  <dcterms:modified xsi:type="dcterms:W3CDTF">2022-05-02T04:15:27Z</dcterms:modified>
</cp:coreProperties>
</file>