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d21bd7de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d21bd7d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4a8f241b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4a8f24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4a8f241b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d4a8f241b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d4a8f241b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d4a8f241b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4a8f241b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4a8f241b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4a8f241b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4a8f241b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d4a8f241b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d4a8f241b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4a8f241b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d4a8f241b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dce9f5b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dce9f5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dce9f5b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dce9f5b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dce9f5b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dce9f5b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dce9f5b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dce9f5b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d21bd7d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d21bd7d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21bd7d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21bd7d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dce9f5b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dce9f5b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21bd7d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21bd7d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Advanced Javascript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7 - </a:t>
            </a:r>
            <a:r>
              <a:rPr lang="en"/>
              <a:t>API, fetch 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32100" y="1369125"/>
            <a:ext cx="84798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333333"/>
                </a:solidFill>
                <a:highlight>
                  <a:srgbClr val="FFFFFF"/>
                </a:highlight>
              </a:rPr>
              <a:t>There are multiple ways to </a:t>
            </a:r>
            <a:r>
              <a:rPr lang="en" sz="1900">
                <a:solidFill>
                  <a:srgbClr val="333333"/>
                </a:solidFill>
                <a:highlight>
                  <a:schemeClr val="accent6"/>
                </a:highlight>
              </a:rPr>
              <a:t>send a network request</a:t>
            </a:r>
            <a:r>
              <a:rPr lang="en" sz="1900">
                <a:solidFill>
                  <a:srgbClr val="333333"/>
                </a:solidFill>
                <a:highlight>
                  <a:srgbClr val="FFFFFF"/>
                </a:highlight>
              </a:rPr>
              <a:t> and get information from the server.</a:t>
            </a:r>
            <a:endParaRPr sz="1900">
              <a:solidFill>
                <a:srgbClr val="333333"/>
              </a:solidFill>
              <a:highlight>
                <a:srgbClr val="FFFFFF"/>
              </a:highlight>
            </a:endParaRPr>
          </a:p>
          <a:p>
            <a:pPr indent="0" lvl="0" marL="0" rtl="0" algn="l">
              <a:spcBef>
                <a:spcPts val="900"/>
              </a:spcBef>
              <a:spcAft>
                <a:spcPts val="0"/>
              </a:spcAft>
              <a:buNone/>
            </a:pPr>
            <a:r>
              <a:t/>
            </a:r>
            <a:endParaRPr sz="1800">
              <a:solidFill>
                <a:srgbClr val="000000"/>
              </a:solidFill>
            </a:endParaRPr>
          </a:p>
          <a:p>
            <a:pPr indent="0" lvl="0" marL="0" rtl="0" algn="l">
              <a:spcBef>
                <a:spcPts val="0"/>
              </a:spcBef>
              <a:spcAft>
                <a:spcPts val="0"/>
              </a:spcAft>
              <a:buNone/>
            </a:pPr>
            <a:r>
              <a:t/>
            </a:r>
            <a:endParaRPr sz="2500">
              <a:solidFill>
                <a:srgbClr val="273238"/>
              </a:solidFill>
              <a:highlight>
                <a:srgbClr val="FFFFFF"/>
              </a:highlight>
            </a:endParaRPr>
          </a:p>
          <a:p>
            <a:pPr indent="0" lvl="0" marL="0" rtl="0" algn="l">
              <a:spcBef>
                <a:spcPts val="1200"/>
              </a:spcBef>
              <a:spcAft>
                <a:spcPts val="1200"/>
              </a:spcAft>
              <a:buNone/>
            </a:pPr>
            <a:r>
              <a:t/>
            </a:r>
            <a:endParaRPr sz="2500">
              <a:solidFill>
                <a:srgbClr val="273238"/>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1633925" y="1718250"/>
            <a:ext cx="1587600" cy="170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fetch</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503225" y="18873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000000"/>
                </a:solidFill>
                <a:highlight>
                  <a:schemeClr val="accent6"/>
                </a:highlight>
              </a:rPr>
              <a:t>The Fetch API,</a:t>
            </a:r>
            <a:r>
              <a:rPr lang="en" sz="1900">
                <a:solidFill>
                  <a:srgbClr val="000000"/>
                </a:solidFill>
              </a:rPr>
              <a:t> has been standardized as a modern approach to asynchronous network requests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00"/>
                </a:highlight>
              </a:rPr>
              <a:t>Why Fetch?</a:t>
            </a:r>
            <a:endParaRPr>
              <a:highlight>
                <a:srgbClr val="FFFF00"/>
              </a:highlight>
            </a:endParaRPr>
          </a:p>
        </p:txBody>
      </p:sp>
      <p:sp>
        <p:nvSpPr>
          <p:cNvPr id="122" name="Google Shape;122;p25"/>
          <p:cNvSpPr txBox="1"/>
          <p:nvPr>
            <p:ph idx="1" type="body"/>
          </p:nvPr>
        </p:nvSpPr>
        <p:spPr>
          <a:xfrm>
            <a:off x="395950" y="1818250"/>
            <a:ext cx="847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950">
                <a:solidFill>
                  <a:srgbClr val="000000"/>
                </a:solidFill>
                <a:highlight>
                  <a:srgbClr val="FFFFFF"/>
                </a:highlight>
                <a:latin typeface="Arial"/>
                <a:ea typeface="Arial"/>
                <a:cs typeface="Arial"/>
                <a:sym typeface="Arial"/>
              </a:rPr>
              <a:t>Clean and easy syntax.</a:t>
            </a:r>
            <a:endParaRPr sz="19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950">
                <a:solidFill>
                  <a:srgbClr val="000000"/>
                </a:solidFill>
                <a:highlight>
                  <a:srgbClr val="FFFFFF"/>
                </a:highlight>
                <a:latin typeface="Arial"/>
                <a:ea typeface="Arial"/>
                <a:cs typeface="Arial"/>
                <a:sym typeface="Arial"/>
              </a:rPr>
              <a:t>Modern way of making network requests.</a:t>
            </a:r>
            <a:endParaRPr sz="19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95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00"/>
                </a:highlight>
              </a:rPr>
              <a:t>3</a:t>
            </a:r>
            <a:r>
              <a:rPr lang="en">
                <a:highlight>
                  <a:srgbClr val="FFFF00"/>
                </a:highlight>
              </a:rPr>
              <a:t> Steps of Fetch</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t/>
            </a:r>
            <a:endParaRPr/>
          </a:p>
        </p:txBody>
      </p:sp>
      <p:sp>
        <p:nvSpPr>
          <p:cNvPr id="128" name="Google Shape;128;p26"/>
          <p:cNvSpPr txBox="1"/>
          <p:nvPr/>
        </p:nvSpPr>
        <p:spPr>
          <a:xfrm>
            <a:off x="370750" y="1368475"/>
            <a:ext cx="8345400" cy="52410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0" rtl="0" algn="l">
              <a:lnSpc>
                <a:spcPct val="137500"/>
              </a:lnSpc>
              <a:spcBef>
                <a:spcPts val="3500"/>
              </a:spcBef>
              <a:spcAft>
                <a:spcPts val="0"/>
              </a:spcAft>
              <a:buNone/>
            </a:pPr>
            <a:r>
              <a:rPr b="1" i="1" lang="en" sz="1800">
                <a:solidFill>
                  <a:srgbClr val="434343"/>
                </a:solidFill>
                <a:latin typeface="Proxima Nova"/>
                <a:ea typeface="Proxima Nova"/>
                <a:cs typeface="Proxima Nova"/>
                <a:sym typeface="Proxima Nova"/>
              </a:rPr>
              <a:t>fetch(url)</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spcBef>
                <a:spcPts val="1700"/>
              </a:spcBef>
              <a:spcAft>
                <a:spcPts val="0"/>
              </a:spcAft>
              <a:buNone/>
            </a:pPr>
            <a:r>
              <a:t/>
            </a:r>
            <a:endParaRPr sz="20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00"/>
                </a:highlight>
              </a:rPr>
              <a:t>3 Steps of fetch</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t/>
            </a:r>
            <a:endParaRPr/>
          </a:p>
        </p:txBody>
      </p:sp>
      <p:sp>
        <p:nvSpPr>
          <p:cNvPr id="134" name="Google Shape;134;p27"/>
          <p:cNvSpPr txBox="1"/>
          <p:nvPr/>
        </p:nvSpPr>
        <p:spPr>
          <a:xfrm>
            <a:off x="370750" y="1368475"/>
            <a:ext cx="8345400" cy="75828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0" rtl="0" algn="l">
              <a:lnSpc>
                <a:spcPct val="137500"/>
              </a:lnSpc>
              <a:spcBef>
                <a:spcPts val="3500"/>
              </a:spcBef>
              <a:spcAft>
                <a:spcPts val="0"/>
              </a:spcAft>
              <a:buNone/>
            </a:pPr>
            <a:r>
              <a:rPr b="1" i="1" lang="en" sz="1800">
                <a:solidFill>
                  <a:srgbClr val="434343"/>
                </a:solidFill>
                <a:latin typeface="Proxima Nova"/>
                <a:ea typeface="Proxima Nova"/>
                <a:cs typeface="Proxima Nova"/>
                <a:sym typeface="Proxima Nova"/>
              </a:rPr>
              <a:t>.then(function() {</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rPr i="1" lang="en" sz="1100">
                <a:solidFill>
                  <a:srgbClr val="434343"/>
                </a:solidFill>
                <a:latin typeface="Proxima Nova"/>
                <a:ea typeface="Proxima Nova"/>
                <a:cs typeface="Proxima Nova"/>
                <a:sym typeface="Proxima Nova"/>
              </a:rPr>
              <a:t>//What do you want to do if you get back response</a:t>
            </a:r>
            <a:endParaRPr i="1" sz="11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rPr b="1" i="1" lang="en" sz="1800">
                <a:solidFill>
                  <a:srgbClr val="434343"/>
                </a:solidFill>
                <a:latin typeface="Proxima Nova"/>
                <a:ea typeface="Proxima Nova"/>
                <a:cs typeface="Proxima Nova"/>
                <a:sym typeface="Proxima Nova"/>
              </a:rPr>
              <a:t>})</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spcBef>
                <a:spcPts val="1700"/>
              </a:spcBef>
              <a:spcAft>
                <a:spcPts val="0"/>
              </a:spcAft>
              <a:buNone/>
            </a:pPr>
            <a:r>
              <a:t/>
            </a:r>
            <a:endParaRPr sz="20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00"/>
                </a:highlight>
              </a:rPr>
              <a:t>3 Steps of fetch</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t/>
            </a:r>
            <a:endParaRPr/>
          </a:p>
        </p:txBody>
      </p:sp>
      <p:sp>
        <p:nvSpPr>
          <p:cNvPr id="140" name="Google Shape;140;p28"/>
          <p:cNvSpPr txBox="1"/>
          <p:nvPr/>
        </p:nvSpPr>
        <p:spPr>
          <a:xfrm>
            <a:off x="370750" y="1368475"/>
            <a:ext cx="8345400" cy="8497200"/>
          </a:xfrm>
          <a:prstGeom prst="rect">
            <a:avLst/>
          </a:prstGeom>
          <a:noFill/>
          <a:ln>
            <a:noFill/>
          </a:ln>
        </p:spPr>
        <p:txBody>
          <a:bodyPr anchorCtr="0" anchor="t" bIns="91425" lIns="91425" spcFirstLastPara="1" rIns="91425" wrap="square" tIns="91425">
            <a:spAutoFit/>
          </a:bodyPr>
          <a:lstStyle/>
          <a:p>
            <a:pPr indent="0" lvl="0" marL="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0" rtl="0" algn="l">
              <a:lnSpc>
                <a:spcPct val="137500"/>
              </a:lnSpc>
              <a:spcBef>
                <a:spcPts val="3500"/>
              </a:spcBef>
              <a:spcAft>
                <a:spcPts val="0"/>
              </a:spcAft>
              <a:buNone/>
            </a:pPr>
            <a:r>
              <a:rPr b="1" i="1" lang="en" sz="1800">
                <a:solidFill>
                  <a:srgbClr val="434343"/>
                </a:solidFill>
                <a:latin typeface="Proxima Nova"/>
                <a:ea typeface="Proxima Nova"/>
                <a:cs typeface="Proxima Nova"/>
                <a:sym typeface="Proxima Nova"/>
              </a:rPr>
              <a:t>catch(function() {</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rPr i="1" lang="en" sz="1500">
                <a:solidFill>
                  <a:srgbClr val="434343"/>
                </a:solidFill>
                <a:latin typeface="Proxima Nova"/>
                <a:ea typeface="Proxima Nova"/>
                <a:cs typeface="Proxima Nova"/>
                <a:sym typeface="Proxima Nova"/>
              </a:rPr>
              <a:t>//What do you want to do if there’s an error</a:t>
            </a:r>
            <a:endParaRPr i="1" sz="15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rPr b="1" i="1" lang="en" sz="1800">
                <a:solidFill>
                  <a:srgbClr val="434343"/>
                </a:solidFill>
                <a:latin typeface="Proxima Nova"/>
                <a:ea typeface="Proxima Nova"/>
                <a:cs typeface="Proxima Nova"/>
                <a:sym typeface="Proxima Nova"/>
              </a:rPr>
              <a:t>});</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0" rtl="0" algn="l">
              <a:lnSpc>
                <a:spcPct val="137500"/>
              </a:lnSpc>
              <a:spcBef>
                <a:spcPts val="3500"/>
              </a:spcBef>
              <a:spcAft>
                <a:spcPts val="0"/>
              </a:spcAft>
              <a:buNone/>
            </a:pPr>
            <a:r>
              <a:t/>
            </a:r>
            <a:endParaRPr b="1" i="1" sz="1800">
              <a:solidFill>
                <a:srgbClr val="434343"/>
              </a:solidFill>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lnSpc>
                <a:spcPct val="137500"/>
              </a:lnSpc>
              <a:spcBef>
                <a:spcPts val="3500"/>
              </a:spcBef>
              <a:spcAft>
                <a:spcPts val="0"/>
              </a:spcAft>
              <a:buNone/>
            </a:pPr>
            <a:r>
              <a:t/>
            </a:r>
            <a:endParaRPr sz="1800">
              <a:latin typeface="Proxima Nova"/>
              <a:ea typeface="Proxima Nova"/>
              <a:cs typeface="Proxima Nova"/>
              <a:sym typeface="Proxima Nova"/>
            </a:endParaRPr>
          </a:p>
          <a:p>
            <a:pPr indent="0" lvl="0" marL="457200" rtl="0" algn="l">
              <a:spcBef>
                <a:spcPts val="1700"/>
              </a:spcBef>
              <a:spcAft>
                <a:spcPts val="0"/>
              </a:spcAft>
              <a:buNone/>
            </a:pPr>
            <a:r>
              <a:t/>
            </a:r>
            <a:endParaRPr sz="20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nvSpPr>
        <p:spPr>
          <a:xfrm>
            <a:off x="370750" y="371250"/>
            <a:ext cx="8345400" cy="319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highlight>
                  <a:schemeClr val="accent6"/>
                </a:highlight>
                <a:latin typeface="Proxima Nova"/>
                <a:ea typeface="Proxima Nova"/>
                <a:cs typeface="Proxima Nova"/>
                <a:sym typeface="Proxima Nova"/>
              </a:rPr>
              <a:t>To summarize, using the Fetch API will look like this:</a:t>
            </a:r>
            <a:endParaRPr sz="1800">
              <a:highlight>
                <a:schemeClr val="accent6"/>
              </a:highlight>
              <a:latin typeface="Proxima Nova"/>
              <a:ea typeface="Proxima Nova"/>
              <a:cs typeface="Proxima Nova"/>
              <a:sym typeface="Proxima Nova"/>
            </a:endParaRPr>
          </a:p>
          <a:p>
            <a:pPr indent="0" lvl="0" marL="457200" rtl="0" algn="l">
              <a:spcBef>
                <a:spcPts val="1200"/>
              </a:spcBef>
              <a:spcAft>
                <a:spcPts val="0"/>
              </a:spcAft>
              <a:buNone/>
            </a:pPr>
            <a:r>
              <a:t/>
            </a:r>
            <a:endParaRPr sz="1800">
              <a:latin typeface="Proxima Nova"/>
              <a:ea typeface="Proxima Nova"/>
              <a:cs typeface="Proxima Nova"/>
              <a:sym typeface="Proxima Nova"/>
            </a:endParaRPr>
          </a:p>
          <a:p>
            <a:pPr indent="0" lvl="0" marL="457200" rtl="0" algn="l">
              <a:spcBef>
                <a:spcPts val="0"/>
              </a:spcBef>
              <a:spcAft>
                <a:spcPts val="0"/>
              </a:spcAft>
              <a:buNone/>
            </a:pPr>
            <a:r>
              <a:rPr lang="en" sz="1800">
                <a:latin typeface="Proxima Nova"/>
                <a:ea typeface="Proxima Nova"/>
                <a:cs typeface="Proxima Nova"/>
                <a:sym typeface="Proxima Nova"/>
              </a:rPr>
              <a:t>fetch(url)</a:t>
            </a:r>
            <a:endParaRPr sz="1800">
              <a:latin typeface="Proxima Nova"/>
              <a:ea typeface="Proxima Nova"/>
              <a:cs typeface="Proxima Nova"/>
              <a:sym typeface="Proxima Nova"/>
            </a:endParaRPr>
          </a:p>
          <a:p>
            <a:pPr indent="0" lvl="0" marL="457200" rtl="0" algn="l">
              <a:spcBef>
                <a:spcPts val="0"/>
              </a:spcBef>
              <a:spcAft>
                <a:spcPts val="0"/>
              </a:spcAft>
              <a:buNone/>
            </a:pPr>
            <a:r>
              <a:rPr lang="en" sz="1800">
                <a:latin typeface="Proxima Nova"/>
                <a:ea typeface="Proxima Nova"/>
                <a:cs typeface="Proxima Nova"/>
                <a:sym typeface="Proxima Nova"/>
              </a:rPr>
              <a:t>.then(function() {</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800">
              <a:latin typeface="Proxima Nova"/>
              <a:ea typeface="Proxima Nova"/>
              <a:cs typeface="Proxima Nova"/>
              <a:sym typeface="Proxima Nova"/>
            </a:endParaRPr>
          </a:p>
          <a:p>
            <a:pPr indent="0" lvl="0" marL="457200" rtl="0" algn="l">
              <a:spcBef>
                <a:spcPts val="0"/>
              </a:spcBef>
              <a:spcAft>
                <a:spcPts val="0"/>
              </a:spcAft>
              <a:buNone/>
            </a:pP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457200" rtl="0" algn="l">
              <a:spcBef>
                <a:spcPts val="0"/>
              </a:spcBef>
              <a:spcAft>
                <a:spcPts val="0"/>
              </a:spcAft>
              <a:buNone/>
            </a:pPr>
            <a:r>
              <a:rPr lang="en" sz="1800">
                <a:latin typeface="Proxima Nova"/>
                <a:ea typeface="Proxima Nova"/>
                <a:cs typeface="Proxima Nova"/>
                <a:sym typeface="Proxima Nova"/>
              </a:rPr>
              <a:t>.catch(function() {</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8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457200" rtl="0" algn="l">
              <a:spcBef>
                <a:spcPts val="0"/>
              </a:spcBef>
              <a:spcAft>
                <a:spcPts val="0"/>
              </a:spcAft>
              <a:buNone/>
            </a:pPr>
            <a:r>
              <a:t/>
            </a:r>
            <a:endParaRPr sz="18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API</a:t>
            </a:r>
            <a:endParaRPr/>
          </a:p>
        </p:txBody>
      </p:sp>
      <p:pic>
        <p:nvPicPr>
          <p:cNvPr id="66" name="Google Shape;66;p14"/>
          <p:cNvPicPr preferRelativeResize="0"/>
          <p:nvPr/>
        </p:nvPicPr>
        <p:blipFill>
          <a:blip r:embed="rId3">
            <a:alphaModFix/>
          </a:blip>
          <a:stretch>
            <a:fillRect/>
          </a:stretch>
        </p:blipFill>
        <p:spPr>
          <a:xfrm>
            <a:off x="4749750" y="1505225"/>
            <a:ext cx="4231976" cy="181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420300" y="1488150"/>
            <a:ext cx="8520600" cy="74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700">
                <a:solidFill>
                  <a:srgbClr val="000000"/>
                </a:solidFill>
              </a:rPr>
              <a:t>Application Programming Interfaces (APIs) are constructs made available in programming languages to allow developers to create complex functionality more easily. </a:t>
            </a:r>
            <a:endParaRPr sz="1700">
              <a:solidFill>
                <a:srgbClr val="000000"/>
              </a:solidFill>
            </a:endParaRPr>
          </a:p>
          <a:p>
            <a:pPr indent="0" lvl="0" marL="0" rtl="0" algn="l">
              <a:lnSpc>
                <a:spcPct val="95000"/>
              </a:lnSpc>
              <a:spcBef>
                <a:spcPts val="1200"/>
              </a:spcBef>
              <a:spcAft>
                <a:spcPts val="0"/>
              </a:spcAft>
              <a:buNone/>
            </a:pPr>
            <a:r>
              <a:t/>
            </a:r>
            <a:endParaRPr sz="1700">
              <a:solidFill>
                <a:srgbClr val="000000"/>
              </a:solidFill>
            </a:endParaRPr>
          </a:p>
          <a:p>
            <a:pPr indent="0" lvl="0" marL="0" rtl="0" algn="l">
              <a:lnSpc>
                <a:spcPct val="95000"/>
              </a:lnSpc>
              <a:spcBef>
                <a:spcPts val="1200"/>
              </a:spcBef>
              <a:spcAft>
                <a:spcPts val="1200"/>
              </a:spcAft>
              <a:buNone/>
            </a:pPr>
            <a:r>
              <a:rPr lang="en" sz="1700">
                <a:solidFill>
                  <a:srgbClr val="000000"/>
                </a:solidFill>
              </a:rPr>
              <a:t>They abstract more complex code away from you, providing some easier syntax to use in its place.</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843900" y="1732425"/>
            <a:ext cx="839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highlight>
                  <a:schemeClr val="accent6"/>
                </a:highlight>
              </a:rPr>
              <a:t>Types of API</a:t>
            </a:r>
            <a:endParaRPr sz="3420">
              <a:highlight>
                <a:schemeClr val="accent6"/>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365375"/>
            <a:ext cx="8520600" cy="42036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50000"/>
              </a:lnSpc>
              <a:spcBef>
                <a:spcPts val="300"/>
              </a:spcBef>
              <a:spcAft>
                <a:spcPts val="0"/>
              </a:spcAft>
              <a:buClr>
                <a:srgbClr val="000000"/>
              </a:buClr>
              <a:buSzPct val="100000"/>
              <a:buFont typeface="Proxima Nova"/>
              <a:buChar char="●"/>
            </a:pPr>
            <a:r>
              <a:rPr lang="en" sz="1400">
                <a:solidFill>
                  <a:srgbClr val="000000"/>
                </a:solidFill>
                <a:highlight>
                  <a:schemeClr val="accent6"/>
                </a:highlight>
              </a:rPr>
              <a:t>Browser APIs</a:t>
            </a:r>
            <a:r>
              <a:rPr lang="en" sz="1400">
                <a:solidFill>
                  <a:srgbClr val="000000"/>
                </a:solidFill>
              </a:rPr>
              <a:t> — constructs built into the browser that sits on top of the JavaScript language and allows you to implement functionality more easily.</a:t>
            </a:r>
            <a:endParaRPr sz="1400">
              <a:solidFill>
                <a:srgbClr val="000000"/>
              </a:solidFill>
            </a:endParaRPr>
          </a:p>
          <a:p>
            <a:pPr indent="-310832" lvl="0" marL="457200" rtl="0" algn="l">
              <a:lnSpc>
                <a:spcPct val="150000"/>
              </a:lnSpc>
              <a:spcBef>
                <a:spcPts val="0"/>
              </a:spcBef>
              <a:spcAft>
                <a:spcPts val="0"/>
              </a:spcAft>
              <a:buClr>
                <a:srgbClr val="000000"/>
              </a:buClr>
              <a:buSzPct val="100000"/>
              <a:buFont typeface="Proxima Nova"/>
              <a:buChar char="●"/>
            </a:pPr>
            <a:r>
              <a:rPr lang="en" sz="1400">
                <a:solidFill>
                  <a:srgbClr val="000000"/>
                </a:solidFill>
                <a:highlight>
                  <a:schemeClr val="accent6"/>
                </a:highlight>
              </a:rPr>
              <a:t>Third-party APIs</a:t>
            </a:r>
            <a:r>
              <a:rPr lang="en" sz="1400">
                <a:solidFill>
                  <a:srgbClr val="000000"/>
                </a:solidFill>
              </a:rPr>
              <a:t> — constructs built into third-party platforms (e.g. Twitter, Facebook) that allow you to use some of those platform's functionality in your own web pages (for example, display your latest Tweets on your web page).</a:t>
            </a:r>
            <a:endParaRPr sz="1400">
              <a:solidFill>
                <a:srgbClr val="000000"/>
              </a:solidFill>
            </a:endParaRPr>
          </a:p>
          <a:p>
            <a:pPr indent="-310832" lvl="0" marL="457200" rtl="0" algn="l">
              <a:lnSpc>
                <a:spcPct val="150000"/>
              </a:lnSpc>
              <a:spcBef>
                <a:spcPts val="0"/>
              </a:spcBef>
              <a:spcAft>
                <a:spcPts val="0"/>
              </a:spcAft>
              <a:buClr>
                <a:srgbClr val="000000"/>
              </a:buClr>
              <a:buSzPct val="100000"/>
              <a:buFont typeface="Proxima Nova"/>
              <a:buChar char="●"/>
            </a:pPr>
            <a:r>
              <a:rPr lang="en" sz="1400">
                <a:solidFill>
                  <a:srgbClr val="000000"/>
                </a:solidFill>
                <a:highlight>
                  <a:schemeClr val="accent6"/>
                </a:highlight>
              </a:rPr>
              <a:t>JavaScript libraries</a:t>
            </a:r>
            <a:r>
              <a:rPr lang="en" sz="1400">
                <a:solidFill>
                  <a:srgbClr val="000000"/>
                </a:solidFill>
              </a:rPr>
              <a:t> — Usually one or more JavaScript files containing custom functions that you can attach to your web page to speed up or enable writing common functionality. Examples include jQuery, Mootools and React.</a:t>
            </a:r>
            <a:endParaRPr sz="1400">
              <a:solidFill>
                <a:srgbClr val="000000"/>
              </a:solidFill>
            </a:endParaRPr>
          </a:p>
          <a:p>
            <a:pPr indent="-310832" lvl="0" marL="457200" rtl="0" algn="l">
              <a:lnSpc>
                <a:spcPct val="150000"/>
              </a:lnSpc>
              <a:spcBef>
                <a:spcPts val="0"/>
              </a:spcBef>
              <a:spcAft>
                <a:spcPts val="0"/>
              </a:spcAft>
              <a:buClr>
                <a:srgbClr val="000000"/>
              </a:buClr>
              <a:buSzPct val="100000"/>
              <a:buFont typeface="Proxima Nova"/>
              <a:buChar char="●"/>
            </a:pPr>
            <a:r>
              <a:rPr lang="en" sz="1400">
                <a:solidFill>
                  <a:srgbClr val="000000"/>
                </a:solidFill>
                <a:highlight>
                  <a:schemeClr val="accent6"/>
                </a:highlight>
              </a:rPr>
              <a:t>JavaScript frameworks</a:t>
            </a:r>
            <a:r>
              <a:rPr lang="en" sz="1400">
                <a:solidFill>
                  <a:srgbClr val="000000"/>
                </a:solidFill>
              </a:rPr>
              <a:t> — The next step up from libraries, JavaScript frameworks (e.g. Angular and Ember) tend to be packages of HTML, CSS, JavaScript, and other technologies that you install and then use to write an entire web application from scratch. The key difference between a library and a framework is “Inversion of Control”. When calling a method from a library, the developer is in control. With a framework, the control is inverted: the framework calls the developer's code.</a:t>
            </a:r>
            <a:endParaRPr sz="1400">
              <a:solidFill>
                <a:srgbClr val="000000"/>
              </a:solidFill>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52500" y="2317550"/>
            <a:ext cx="84798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73238"/>
                </a:solidFill>
                <a:highlight>
                  <a:srgbClr val="FFFFFF"/>
                </a:highlight>
              </a:rPr>
              <a:t>Let’s quickly recap HTTP and Client Server Model...</a:t>
            </a:r>
            <a:endParaRPr sz="1800">
              <a:solidFill>
                <a:srgbClr val="273238"/>
              </a:solidFill>
              <a:highlight>
                <a:srgbClr val="FFFFFF"/>
              </a:highlight>
            </a:endParaRPr>
          </a:p>
          <a:p>
            <a:pPr indent="0" lvl="0" marL="0" rtl="0" algn="l">
              <a:spcBef>
                <a:spcPts val="1200"/>
              </a:spcBef>
              <a:spcAft>
                <a:spcPts val="1200"/>
              </a:spcAft>
              <a:buNone/>
            </a:pPr>
            <a:r>
              <a:t/>
            </a:r>
            <a:endParaRPr sz="1800">
              <a:solidFill>
                <a:srgbClr val="273238"/>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52500" y="2317550"/>
            <a:ext cx="8479800" cy="3309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935"/>
              <a:buFont typeface="Arial"/>
              <a:buNone/>
            </a:pPr>
            <a:r>
              <a:rPr lang="en" sz="1820">
                <a:solidFill>
                  <a:srgbClr val="333333"/>
                </a:solidFill>
                <a:highlight>
                  <a:srgbClr val="FFFFFF"/>
                </a:highlight>
              </a:rPr>
              <a:t>JavaScript can send network requests to the server and load new information whenever it’s needed.</a:t>
            </a:r>
            <a:endParaRPr sz="1800">
              <a:solidFill>
                <a:srgbClr val="273238"/>
              </a:solidFill>
              <a:highlight>
                <a:srgbClr val="FFFFFF"/>
              </a:highlight>
            </a:endParaRPr>
          </a:p>
          <a:p>
            <a:pPr indent="0" lvl="0" marL="0" rtl="0" algn="l">
              <a:spcBef>
                <a:spcPts val="900"/>
              </a:spcBef>
              <a:spcAft>
                <a:spcPts val="1200"/>
              </a:spcAft>
              <a:buNone/>
            </a:pPr>
            <a:r>
              <a:t/>
            </a:r>
            <a:endParaRPr sz="1800">
              <a:solidFill>
                <a:srgbClr val="273238"/>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558450" y="1587650"/>
            <a:ext cx="8479800" cy="45405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lang="en" sz="1500">
                <a:solidFill>
                  <a:srgbClr val="000000"/>
                </a:solidFill>
                <a:highlight>
                  <a:srgbClr val="FFFFFF"/>
                </a:highlight>
              </a:rPr>
              <a:t>We have already talked about </a:t>
            </a:r>
            <a:r>
              <a:rPr lang="en" sz="1500">
                <a:solidFill>
                  <a:srgbClr val="000000"/>
                </a:solidFill>
                <a:highlight>
                  <a:schemeClr val="lt1"/>
                </a:highlight>
              </a:rPr>
              <a:t> HTTP requests like</a:t>
            </a:r>
            <a:r>
              <a:rPr lang="en" sz="1500">
                <a:solidFill>
                  <a:srgbClr val="000000"/>
                </a:solidFill>
                <a:highlight>
                  <a:srgbClr val="FFFFFF"/>
                </a:highlight>
              </a:rPr>
              <a:t> GET, POST, PUT, DELETE. </a:t>
            </a:r>
            <a:endParaRPr sz="1500">
              <a:solidFill>
                <a:srgbClr val="000000"/>
              </a:solidFill>
              <a:highlight>
                <a:srgbClr val="FFFFFF"/>
              </a:highlight>
            </a:endParaRPr>
          </a:p>
          <a:p>
            <a:pPr indent="0" lvl="0" marL="0" rtl="0" algn="l">
              <a:lnSpc>
                <a:spcPct val="158000"/>
              </a:lnSpc>
              <a:spcBef>
                <a:spcPts val="3600"/>
              </a:spcBef>
              <a:spcAft>
                <a:spcPts val="0"/>
              </a:spcAft>
              <a:buNone/>
            </a:pPr>
            <a:r>
              <a:rPr lang="en" sz="1500">
                <a:solidFill>
                  <a:srgbClr val="000000"/>
                </a:solidFill>
                <a:highlight>
                  <a:srgbClr val="FFFFFF"/>
                </a:highlight>
              </a:rPr>
              <a:t>Right now our websites are simple and doesn’t have dynamic data. </a:t>
            </a:r>
            <a:endParaRPr sz="1500">
              <a:solidFill>
                <a:srgbClr val="000000"/>
              </a:solidFill>
              <a:highlight>
                <a:srgbClr val="FFFFFF"/>
              </a:highlight>
            </a:endParaRPr>
          </a:p>
          <a:p>
            <a:pPr indent="0" lvl="0" marL="0" rtl="0" algn="l">
              <a:spcBef>
                <a:spcPts val="3600"/>
              </a:spcBef>
              <a:spcAft>
                <a:spcPts val="0"/>
              </a:spcAft>
              <a:buNone/>
            </a:pPr>
            <a:r>
              <a:t/>
            </a:r>
            <a:endParaRPr sz="1500">
              <a:solidFill>
                <a:srgbClr val="000000"/>
              </a:solidFill>
              <a:highlight>
                <a:schemeClr val="accent6"/>
              </a:highlight>
            </a:endParaRPr>
          </a:p>
          <a:p>
            <a:pPr indent="0" lvl="0" marL="0" rtl="0" algn="l">
              <a:spcBef>
                <a:spcPts val="1200"/>
              </a:spcBef>
              <a:spcAft>
                <a:spcPts val="0"/>
              </a:spcAft>
              <a:buNone/>
            </a:pPr>
            <a:r>
              <a:t/>
            </a:r>
            <a:endParaRPr sz="1500">
              <a:solidFill>
                <a:srgbClr val="000000"/>
              </a:solidFill>
            </a:endParaRPr>
          </a:p>
          <a:p>
            <a:pPr indent="0" lvl="0" marL="0" rtl="0" algn="l">
              <a:lnSpc>
                <a:spcPct val="158000"/>
              </a:lnSpc>
              <a:spcBef>
                <a:spcPts val="0"/>
              </a:spcBef>
              <a:spcAft>
                <a:spcPts val="0"/>
              </a:spcAft>
              <a:buNone/>
            </a:pPr>
            <a:r>
              <a:t/>
            </a:r>
            <a:endParaRPr sz="1500">
              <a:solidFill>
                <a:srgbClr val="000000"/>
              </a:solidFill>
              <a:highlight>
                <a:schemeClr val="accent6"/>
              </a:highlight>
            </a:endParaRPr>
          </a:p>
          <a:p>
            <a:pPr indent="0" lvl="0" marL="0" rtl="0" algn="l">
              <a:spcBef>
                <a:spcPts val="3600"/>
              </a:spcBef>
              <a:spcAft>
                <a:spcPts val="1200"/>
              </a:spcAft>
              <a:buNone/>
            </a:pPr>
            <a:r>
              <a:t/>
            </a:r>
            <a:endParaRPr sz="15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32100" y="347700"/>
            <a:ext cx="8479800" cy="330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820">
              <a:solidFill>
                <a:srgbClr val="333333"/>
              </a:solidFill>
              <a:highlight>
                <a:srgbClr val="FFFFFF"/>
              </a:highlight>
            </a:endParaRPr>
          </a:p>
          <a:p>
            <a:pPr indent="0" lvl="0" marL="0" rtl="0" algn="l">
              <a:lnSpc>
                <a:spcPct val="95000"/>
              </a:lnSpc>
              <a:spcBef>
                <a:spcPts val="900"/>
              </a:spcBef>
              <a:spcAft>
                <a:spcPts val="0"/>
              </a:spcAft>
              <a:buSzPts val="935"/>
              <a:buNone/>
            </a:pPr>
            <a:r>
              <a:rPr lang="en" sz="1820">
                <a:solidFill>
                  <a:srgbClr val="333333"/>
                </a:solidFill>
                <a:highlight>
                  <a:srgbClr val="FFFFFF"/>
                </a:highlight>
              </a:rPr>
              <a:t>For example, we can use a network request to:</a:t>
            </a:r>
            <a:endParaRPr sz="1820">
              <a:solidFill>
                <a:srgbClr val="333333"/>
              </a:solidFill>
              <a:highlight>
                <a:srgbClr val="FFFFFF"/>
              </a:highlight>
            </a:endParaRPr>
          </a:p>
          <a:p>
            <a:pPr indent="-344170" lvl="0" marL="457200" rtl="0" algn="l">
              <a:lnSpc>
                <a:spcPct val="95000"/>
              </a:lnSpc>
              <a:spcBef>
                <a:spcPts val="900"/>
              </a:spcBef>
              <a:spcAft>
                <a:spcPts val="0"/>
              </a:spcAft>
              <a:buClr>
                <a:srgbClr val="333333"/>
              </a:buClr>
              <a:buSzPts val="1820"/>
              <a:buFont typeface="Proxima Nova"/>
              <a:buChar char="●"/>
            </a:pPr>
            <a:r>
              <a:rPr lang="en" sz="1820">
                <a:solidFill>
                  <a:srgbClr val="333333"/>
                </a:solidFill>
                <a:highlight>
                  <a:srgbClr val="FFFFFF"/>
                </a:highlight>
              </a:rPr>
              <a:t>Submit an order,</a:t>
            </a:r>
            <a:endParaRPr sz="1820">
              <a:solidFill>
                <a:srgbClr val="333333"/>
              </a:solidFill>
              <a:highlight>
                <a:srgbClr val="FFFFFF"/>
              </a:highlight>
            </a:endParaRPr>
          </a:p>
          <a:p>
            <a:pPr indent="-344170" lvl="0" marL="457200" rtl="0" algn="l">
              <a:lnSpc>
                <a:spcPct val="95000"/>
              </a:lnSpc>
              <a:spcBef>
                <a:spcPts val="0"/>
              </a:spcBef>
              <a:spcAft>
                <a:spcPts val="0"/>
              </a:spcAft>
              <a:buClr>
                <a:srgbClr val="333333"/>
              </a:buClr>
              <a:buSzPts val="1820"/>
              <a:buFont typeface="Proxima Nova"/>
              <a:buChar char="●"/>
            </a:pPr>
            <a:r>
              <a:rPr lang="en" sz="1820">
                <a:solidFill>
                  <a:srgbClr val="333333"/>
                </a:solidFill>
                <a:highlight>
                  <a:srgbClr val="FFFFFF"/>
                </a:highlight>
              </a:rPr>
              <a:t>Load user information,</a:t>
            </a:r>
            <a:endParaRPr sz="1820">
              <a:solidFill>
                <a:srgbClr val="333333"/>
              </a:solidFill>
              <a:highlight>
                <a:srgbClr val="FFFFFF"/>
              </a:highlight>
            </a:endParaRPr>
          </a:p>
          <a:p>
            <a:pPr indent="-344170" lvl="0" marL="457200" rtl="0" algn="l">
              <a:lnSpc>
                <a:spcPct val="95000"/>
              </a:lnSpc>
              <a:spcBef>
                <a:spcPts val="0"/>
              </a:spcBef>
              <a:spcAft>
                <a:spcPts val="0"/>
              </a:spcAft>
              <a:buClr>
                <a:srgbClr val="333333"/>
              </a:buClr>
              <a:buSzPts val="1820"/>
              <a:buFont typeface="Proxima Nova"/>
              <a:buChar char="●"/>
            </a:pPr>
            <a:r>
              <a:rPr lang="en" sz="1820">
                <a:solidFill>
                  <a:srgbClr val="333333"/>
                </a:solidFill>
                <a:highlight>
                  <a:srgbClr val="FFFFFF"/>
                </a:highlight>
              </a:rPr>
              <a:t>Receive latest updates from the server,</a:t>
            </a:r>
            <a:endParaRPr sz="1820">
              <a:solidFill>
                <a:srgbClr val="333333"/>
              </a:solidFill>
              <a:highlight>
                <a:srgbClr val="FFFFFF"/>
              </a:highlight>
            </a:endParaRPr>
          </a:p>
          <a:p>
            <a:pPr indent="-344170" lvl="0" marL="457200" rtl="0" algn="l">
              <a:lnSpc>
                <a:spcPct val="95000"/>
              </a:lnSpc>
              <a:spcBef>
                <a:spcPts val="0"/>
              </a:spcBef>
              <a:spcAft>
                <a:spcPts val="0"/>
              </a:spcAft>
              <a:buClr>
                <a:srgbClr val="333333"/>
              </a:buClr>
              <a:buSzPts val="1820"/>
              <a:buFont typeface="Proxima Nova"/>
              <a:buChar char="●"/>
            </a:pPr>
            <a:r>
              <a:rPr lang="en" sz="1820">
                <a:solidFill>
                  <a:srgbClr val="333333"/>
                </a:solidFill>
                <a:highlight>
                  <a:srgbClr val="FFFFFF"/>
                </a:highlight>
              </a:rPr>
              <a:t>…etc.</a:t>
            </a:r>
            <a:endParaRPr sz="1820">
              <a:solidFill>
                <a:srgbClr val="333333"/>
              </a:solidFill>
              <a:highlight>
                <a:srgbClr val="FFFFFF"/>
              </a:highlight>
            </a:endParaRPr>
          </a:p>
          <a:p>
            <a:pPr indent="0" lvl="0" marL="0" rtl="0" algn="l">
              <a:lnSpc>
                <a:spcPct val="95000"/>
              </a:lnSpc>
              <a:spcBef>
                <a:spcPts val="3800"/>
              </a:spcBef>
              <a:spcAft>
                <a:spcPts val="0"/>
              </a:spcAft>
              <a:buSzPts val="935"/>
              <a:buNone/>
            </a:pPr>
            <a:r>
              <a:t/>
            </a:r>
            <a:endParaRPr sz="1820">
              <a:solidFill>
                <a:srgbClr val="333333"/>
              </a:solidFill>
              <a:highlight>
                <a:srgbClr val="FFFFFF"/>
              </a:highlight>
            </a:endParaRPr>
          </a:p>
          <a:p>
            <a:pPr indent="0" lvl="0" marL="0" rtl="0" algn="l">
              <a:lnSpc>
                <a:spcPct val="95000"/>
              </a:lnSpc>
              <a:spcBef>
                <a:spcPts val="900"/>
              </a:spcBef>
              <a:spcAft>
                <a:spcPts val="0"/>
              </a:spcAft>
              <a:buSzPts val="935"/>
              <a:buNone/>
            </a:pPr>
            <a:r>
              <a:rPr lang="en" sz="1820">
                <a:solidFill>
                  <a:srgbClr val="333333"/>
                </a:solidFill>
                <a:highlight>
                  <a:srgbClr val="FFFFFF"/>
                </a:highlight>
              </a:rPr>
              <a:t>There’s an umbrella term </a:t>
            </a:r>
            <a:r>
              <a:rPr lang="en" sz="1820">
                <a:solidFill>
                  <a:srgbClr val="333333"/>
                </a:solidFill>
                <a:highlight>
                  <a:schemeClr val="accent6"/>
                </a:highlight>
              </a:rPr>
              <a:t>“AJAX” (abbreviated Asynchronous JavaScript And XML) for network requests from JavaScript.</a:t>
            </a:r>
            <a:endParaRPr sz="1820">
              <a:solidFill>
                <a:srgbClr val="333333"/>
              </a:solidFill>
              <a:highlight>
                <a:schemeClr val="accent6"/>
              </a:highlight>
            </a:endParaRPr>
          </a:p>
          <a:p>
            <a:pPr indent="0" lvl="0" marL="0" rtl="0" algn="l">
              <a:lnSpc>
                <a:spcPct val="95000"/>
              </a:lnSpc>
              <a:spcBef>
                <a:spcPts val="900"/>
              </a:spcBef>
              <a:spcAft>
                <a:spcPts val="0"/>
              </a:spcAft>
              <a:buSzPts val="935"/>
              <a:buNone/>
            </a:pPr>
            <a:r>
              <a:t/>
            </a:r>
            <a:endParaRPr sz="1735">
              <a:solidFill>
                <a:srgbClr val="000000"/>
              </a:solidFill>
            </a:endParaRPr>
          </a:p>
          <a:p>
            <a:pPr indent="0" lvl="0" marL="0" rtl="0" algn="l">
              <a:lnSpc>
                <a:spcPct val="95000"/>
              </a:lnSpc>
              <a:spcBef>
                <a:spcPts val="0"/>
              </a:spcBef>
              <a:spcAft>
                <a:spcPts val="0"/>
              </a:spcAft>
              <a:buSzPts val="935"/>
              <a:buNone/>
            </a:pPr>
            <a:r>
              <a:t/>
            </a:r>
            <a:endParaRPr sz="2330">
              <a:solidFill>
                <a:srgbClr val="273238"/>
              </a:solidFill>
              <a:highlight>
                <a:srgbClr val="FFFFFF"/>
              </a:highlight>
            </a:endParaRPr>
          </a:p>
          <a:p>
            <a:pPr indent="0" lvl="0" marL="0" rtl="0" algn="l">
              <a:lnSpc>
                <a:spcPct val="95000"/>
              </a:lnSpc>
              <a:spcBef>
                <a:spcPts val="1200"/>
              </a:spcBef>
              <a:spcAft>
                <a:spcPts val="1200"/>
              </a:spcAft>
              <a:buSzPts val="935"/>
              <a:buNone/>
            </a:pPr>
            <a:r>
              <a:t/>
            </a:r>
            <a:endParaRPr sz="2330">
              <a:solidFill>
                <a:srgbClr val="273238"/>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