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4" r:id="rId4"/>
    <p:sldId id="259" r:id="rId5"/>
    <p:sldId id="260" r:id="rId6"/>
    <p:sldId id="280" r:id="rId7"/>
    <p:sldId id="281" r:id="rId8"/>
    <p:sldId id="265" r:id="rId9"/>
    <p:sldId id="266" r:id="rId10"/>
    <p:sldId id="283" r:id="rId11"/>
    <p:sldId id="282" r:id="rId12"/>
    <p:sldId id="267" r:id="rId13"/>
    <p:sldId id="291" r:id="rId14"/>
    <p:sldId id="292" r:id="rId15"/>
    <p:sldId id="268" r:id="rId16"/>
    <p:sldId id="261" r:id="rId17"/>
    <p:sldId id="284" r:id="rId18"/>
    <p:sldId id="285" r:id="rId19"/>
    <p:sldId id="286" r:id="rId20"/>
    <p:sldId id="288" r:id="rId21"/>
    <p:sldId id="289" r:id="rId22"/>
    <p:sldId id="290" r:id="rId23"/>
    <p:sldId id="271" r:id="rId2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AA92BC-D322-42C9-B877-47C7FC343F12}" type="datetimeFigureOut">
              <a:rPr lang="pt-PT" smtClean="0"/>
              <a:pPr/>
              <a:t>10/9/13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74304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pt-PT" b="1" i="1" dirty="0" err="1" smtClean="0"/>
              <a:t>Profile-based</a:t>
            </a:r>
            <a:r>
              <a:rPr lang="pt-PT" b="1" i="1" dirty="0" smtClean="0"/>
              <a:t> </a:t>
            </a:r>
            <a:r>
              <a:rPr lang="pt-PT" b="1" i="1" dirty="0" err="1" smtClean="0"/>
              <a:t>System</a:t>
            </a:r>
            <a:r>
              <a:rPr lang="pt-PT" b="1" i="1" dirty="0" smtClean="0"/>
              <a:t> for </a:t>
            </a:r>
            <a:r>
              <a:rPr lang="pt-PT" b="1" i="1" dirty="0" err="1" smtClean="0"/>
              <a:t>Nutritional</a:t>
            </a:r>
            <a:r>
              <a:rPr lang="pt-PT" b="1" i="1" dirty="0" smtClean="0"/>
              <a:t> </a:t>
            </a:r>
            <a:r>
              <a:rPr lang="pt-PT" b="1" i="1" dirty="0" err="1" smtClean="0"/>
              <a:t>Information</a:t>
            </a:r>
            <a:r>
              <a:rPr lang="pt-PT" b="1" i="1" dirty="0" smtClean="0"/>
              <a:t> </a:t>
            </a:r>
            <a:r>
              <a:rPr lang="pt-PT" b="1" i="1" dirty="0" err="1" smtClean="0"/>
              <a:t>Management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96458"/>
            <a:ext cx="6858000" cy="1040854"/>
          </a:xfrm>
        </p:spPr>
        <p:txBody>
          <a:bodyPr>
            <a:noAutofit/>
          </a:bodyPr>
          <a:lstStyle/>
          <a:p>
            <a:r>
              <a:rPr lang="pt-PT" sz="1600" dirty="0" err="1" smtClean="0"/>
              <a:t>October</a:t>
            </a:r>
            <a:r>
              <a:rPr lang="pt-PT" sz="1600" dirty="0" smtClean="0"/>
              <a:t> 2013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9632" y="3900314"/>
            <a:ext cx="6858000" cy="104085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Rui Costa, Catarina Silva, </a:t>
            </a:r>
            <a:r>
              <a:rPr lang="pt-PT" sz="1600" dirty="0" err="1" smtClean="0"/>
              <a:t>Luis</a:t>
            </a:r>
            <a:r>
              <a:rPr lang="pt-PT" sz="1600" dirty="0" smtClean="0"/>
              <a:t> Marcelino</a:t>
            </a:r>
          </a:p>
          <a:p>
            <a:r>
              <a:rPr lang="pt-PT" sz="1600" dirty="0" err="1" smtClean="0"/>
              <a:t>Polytechnic</a:t>
            </a:r>
            <a:r>
              <a:rPr lang="pt-PT" sz="1600" dirty="0" smtClean="0"/>
              <a:t> </a:t>
            </a:r>
            <a:r>
              <a:rPr lang="pt-PT" sz="1600" dirty="0" err="1" smtClean="0"/>
              <a:t>Institute</a:t>
            </a:r>
            <a:r>
              <a:rPr lang="pt-PT" sz="1600" dirty="0" smtClean="0"/>
              <a:t> </a:t>
            </a:r>
            <a:r>
              <a:rPr lang="pt-PT" sz="1600" dirty="0" err="1" smtClean="0"/>
              <a:t>of</a:t>
            </a:r>
            <a:r>
              <a:rPr lang="pt-PT" sz="1600" dirty="0" smtClean="0"/>
              <a:t> Leiria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Shopping </a:t>
            </a:r>
            <a:r>
              <a:rPr lang="pt-PT" dirty="0" err="1"/>
              <a:t>assistants</a:t>
            </a:r>
            <a:r>
              <a:rPr lang="pt-PT" dirty="0"/>
              <a:t>: </a:t>
            </a:r>
            <a:r>
              <a:rPr lang="pt-PT" i="1" dirty="0" err="1" smtClean="0"/>
              <a:t>Out</a:t>
            </a:r>
            <a:r>
              <a:rPr lang="pt-PT" i="1" dirty="0" smtClean="0"/>
              <a:t> </a:t>
            </a:r>
            <a:r>
              <a:rPr lang="pt-PT" i="1" dirty="0" err="1" smtClean="0"/>
              <a:t>of</a:t>
            </a:r>
            <a:r>
              <a:rPr lang="pt-PT" i="1" dirty="0" smtClean="0"/>
              <a:t> </a:t>
            </a:r>
            <a:r>
              <a:rPr lang="pt-PT" i="1" dirty="0" err="1" smtClean="0"/>
              <a:t>Milk</a:t>
            </a:r>
            <a:r>
              <a:rPr lang="pt-PT" i="1" dirty="0" smtClean="0"/>
              <a:t> Shopping </a:t>
            </a:r>
            <a:r>
              <a:rPr lang="pt-PT" i="1" dirty="0" err="1" smtClean="0"/>
              <a:t>List</a:t>
            </a:r>
            <a:endParaRPr lang="pt-PT" i="1" dirty="0" smtClean="0"/>
          </a:p>
          <a:p>
            <a:pPr lvl="1"/>
            <a:r>
              <a:rPr lang="pt-PT" sz="2100" dirty="0" smtClean="0"/>
              <a:t>Popular </a:t>
            </a:r>
            <a:r>
              <a:rPr lang="pt-PT" sz="2100" dirty="0" err="1" smtClean="0"/>
              <a:t>app</a:t>
            </a:r>
            <a:r>
              <a:rPr lang="pt-PT" sz="2100" dirty="0" smtClean="0"/>
              <a:t> </a:t>
            </a:r>
            <a:r>
              <a:rPr lang="pt-PT" sz="2100" dirty="0" err="1" smtClean="0"/>
              <a:t>in</a:t>
            </a:r>
            <a:r>
              <a:rPr lang="pt-PT" sz="2100" dirty="0" smtClean="0"/>
              <a:t> Google Play </a:t>
            </a:r>
            <a:r>
              <a:rPr lang="pt-PT" sz="2100" dirty="0" err="1" smtClean="0"/>
              <a:t>Store</a:t>
            </a:r>
            <a:endParaRPr lang="pt-PT" sz="2100" dirty="0" smtClean="0"/>
          </a:p>
          <a:p>
            <a:pPr lvl="1"/>
            <a:r>
              <a:rPr lang="pt-PT" sz="2100" dirty="0" smtClean="0"/>
              <a:t>Shopping </a:t>
            </a:r>
            <a:r>
              <a:rPr lang="pt-PT" sz="2100" dirty="0" err="1" smtClean="0"/>
              <a:t>lists</a:t>
            </a:r>
            <a:r>
              <a:rPr lang="pt-PT" sz="2100" dirty="0" smtClean="0"/>
              <a:t> </a:t>
            </a:r>
            <a:r>
              <a:rPr lang="pt-PT" sz="2100" dirty="0" err="1" smtClean="0"/>
              <a:t>management</a:t>
            </a:r>
            <a:endParaRPr lang="pt-PT" sz="2100" dirty="0" smtClean="0"/>
          </a:p>
          <a:p>
            <a:pPr lvl="1"/>
            <a:r>
              <a:rPr lang="pt-PT" sz="2100" dirty="0" err="1" smtClean="0"/>
              <a:t>Identification</a:t>
            </a:r>
            <a:r>
              <a:rPr lang="pt-PT" sz="2100" dirty="0" smtClean="0"/>
              <a:t> </a:t>
            </a:r>
            <a:r>
              <a:rPr lang="pt-PT" sz="2100" dirty="0" err="1" smtClean="0"/>
              <a:t>of</a:t>
            </a:r>
            <a:r>
              <a:rPr lang="pt-PT" sz="2100" dirty="0" smtClean="0"/>
              <a:t> </a:t>
            </a:r>
            <a:r>
              <a:rPr lang="pt-PT" sz="2100" dirty="0" err="1" smtClean="0"/>
              <a:t>products</a:t>
            </a:r>
            <a:r>
              <a:rPr lang="pt-PT" sz="2100" dirty="0" smtClean="0"/>
              <a:t> </a:t>
            </a:r>
            <a:r>
              <a:rPr lang="pt-PT" sz="2100" dirty="0" err="1" smtClean="0"/>
              <a:t>in</a:t>
            </a:r>
            <a:r>
              <a:rPr lang="pt-PT" sz="2100" dirty="0" smtClean="0"/>
              <a:t> </a:t>
            </a:r>
            <a:r>
              <a:rPr lang="pt-PT" sz="2100" dirty="0" err="1" smtClean="0"/>
              <a:t>the</a:t>
            </a:r>
            <a:r>
              <a:rPr lang="pt-PT" sz="2100" dirty="0" smtClean="0"/>
              <a:t> </a:t>
            </a:r>
            <a:r>
              <a:rPr lang="pt-PT" sz="2100" dirty="0" err="1" smtClean="0"/>
              <a:t>existing</a:t>
            </a:r>
            <a:r>
              <a:rPr lang="pt-PT" sz="2100" dirty="0" smtClean="0"/>
              <a:t> </a:t>
            </a:r>
            <a:r>
              <a:rPr lang="pt-PT" sz="2100" dirty="0" err="1" smtClean="0"/>
              <a:t>database</a:t>
            </a:r>
            <a:r>
              <a:rPr lang="pt-PT" sz="2100" dirty="0" smtClean="0"/>
              <a:t> via </a:t>
            </a:r>
            <a:r>
              <a:rPr lang="pt-PT" sz="2100" dirty="0" err="1" smtClean="0"/>
              <a:t>barcode</a:t>
            </a:r>
            <a:r>
              <a:rPr lang="pt-PT" sz="2100" dirty="0" smtClean="0"/>
              <a:t> </a:t>
            </a:r>
            <a:r>
              <a:rPr lang="pt-PT" sz="2100" dirty="0" err="1" smtClean="0"/>
              <a:t>scanning</a:t>
            </a:r>
            <a:endParaRPr lang="pt-PT" sz="2100" dirty="0" smtClean="0"/>
          </a:p>
          <a:p>
            <a:pPr lvl="1"/>
            <a:r>
              <a:rPr lang="pt-PT" sz="2100" dirty="0" err="1" smtClean="0"/>
              <a:t>Alternative</a:t>
            </a:r>
            <a:r>
              <a:rPr lang="pt-PT" sz="2100" dirty="0" smtClean="0"/>
              <a:t> to </a:t>
            </a:r>
            <a:r>
              <a:rPr lang="pt-PT" sz="2100" dirty="0" err="1" smtClean="0"/>
              <a:t>the</a:t>
            </a:r>
            <a:r>
              <a:rPr lang="pt-PT" sz="2100" dirty="0" smtClean="0"/>
              <a:t> use </a:t>
            </a:r>
            <a:r>
              <a:rPr lang="pt-PT" sz="2100" dirty="0" err="1" smtClean="0"/>
              <a:t>of</a:t>
            </a:r>
            <a:r>
              <a:rPr lang="pt-PT" sz="2100" dirty="0" smtClean="0"/>
              <a:t> </a:t>
            </a:r>
            <a:r>
              <a:rPr lang="pt-PT" sz="2100" dirty="0" err="1" smtClean="0"/>
              <a:t>paper</a:t>
            </a:r>
            <a:r>
              <a:rPr lang="pt-PT" sz="2100" dirty="0" smtClean="0"/>
              <a:t> </a:t>
            </a:r>
            <a:r>
              <a:rPr lang="pt-PT" sz="2100" dirty="0" err="1" smtClean="0"/>
              <a:t>and</a:t>
            </a:r>
            <a:r>
              <a:rPr lang="pt-PT" sz="2100" dirty="0" smtClean="0"/>
              <a:t> </a:t>
            </a:r>
            <a:r>
              <a:rPr lang="pt-PT" sz="2100" dirty="0" err="1" smtClean="0"/>
              <a:t>pen</a:t>
            </a:r>
            <a:endParaRPr lang="pt-PT" sz="21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0" y="3717032"/>
            <a:ext cx="1497835" cy="24965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156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Shopping </a:t>
            </a:r>
            <a:r>
              <a:rPr lang="pt-PT" dirty="0" err="1"/>
              <a:t>assistants</a:t>
            </a:r>
            <a:r>
              <a:rPr lang="pt-PT" dirty="0"/>
              <a:t> </a:t>
            </a:r>
            <a:r>
              <a:rPr lang="en-US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conclusions</a:t>
            </a:r>
            <a:r>
              <a:rPr lang="pt-PT" dirty="0" smtClean="0"/>
              <a:t> </a:t>
            </a:r>
            <a:endParaRPr lang="pt-PT" dirty="0"/>
          </a:p>
          <a:p>
            <a:pPr lvl="1"/>
            <a:r>
              <a:rPr lang="pt-PT" dirty="0" err="1" smtClean="0"/>
              <a:t>There</a:t>
            </a:r>
            <a:r>
              <a:rPr lang="pt-PT" dirty="0" smtClean="0"/>
              <a:t> are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scientific</a:t>
            </a:r>
            <a:r>
              <a:rPr lang="pt-PT" dirty="0" smtClean="0"/>
              <a:t> </a:t>
            </a:r>
            <a:r>
              <a:rPr lang="pt-PT" dirty="0" err="1" smtClean="0"/>
              <a:t>papers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addressing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assistants</a:t>
            </a:r>
            <a:r>
              <a:rPr lang="pt-PT" dirty="0" smtClean="0"/>
              <a:t> </a:t>
            </a:r>
            <a:r>
              <a:rPr lang="pt-PT" dirty="0" err="1" smtClean="0"/>
              <a:t>topic</a:t>
            </a:r>
            <a:endParaRPr lang="pt-PT" dirty="0" smtClean="0"/>
          </a:p>
          <a:p>
            <a:pPr lvl="1"/>
            <a:r>
              <a:rPr lang="pt-PT" dirty="0" err="1" smtClean="0"/>
              <a:t>Mainly</a:t>
            </a:r>
            <a:r>
              <a:rPr lang="pt-PT" dirty="0" smtClean="0"/>
              <a:t> </a:t>
            </a:r>
            <a:r>
              <a:rPr lang="pt-PT" dirty="0" err="1" smtClean="0"/>
              <a:t>focused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comercial </a:t>
            </a:r>
            <a:r>
              <a:rPr lang="pt-PT" dirty="0" err="1" smtClean="0"/>
              <a:t>purposes</a:t>
            </a:r>
            <a:endParaRPr lang="pt-PT" dirty="0" smtClean="0"/>
          </a:p>
          <a:p>
            <a:pPr lvl="2"/>
            <a:r>
              <a:rPr lang="pt-PT" dirty="0" smtClean="0"/>
              <a:t>Price </a:t>
            </a:r>
            <a:r>
              <a:rPr lang="pt-PT" dirty="0" err="1" smtClean="0"/>
              <a:t>comparison</a:t>
            </a:r>
            <a:endParaRPr lang="pt-PT" dirty="0"/>
          </a:p>
          <a:p>
            <a:pPr lvl="2"/>
            <a:r>
              <a:rPr lang="pt-PT" dirty="0" err="1" smtClean="0"/>
              <a:t>Locate</a:t>
            </a:r>
            <a:r>
              <a:rPr lang="pt-PT" dirty="0" smtClean="0"/>
              <a:t> </a:t>
            </a:r>
            <a:r>
              <a:rPr lang="pt-PT" dirty="0" err="1" smtClean="0"/>
              <a:t>products</a:t>
            </a:r>
            <a:r>
              <a:rPr lang="pt-PT" dirty="0" smtClean="0"/>
              <a:t> </a:t>
            </a:r>
            <a:r>
              <a:rPr lang="pt-PT" dirty="0" err="1" smtClean="0"/>
              <a:t>inside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store</a:t>
            </a:r>
            <a:endParaRPr lang="pt-PT" dirty="0" smtClean="0"/>
          </a:p>
          <a:p>
            <a:pPr lvl="2"/>
            <a:r>
              <a:rPr lang="pt-PT" dirty="0" smtClean="0"/>
              <a:t>Shopping </a:t>
            </a:r>
            <a:r>
              <a:rPr lang="pt-PT" dirty="0" err="1" smtClean="0"/>
              <a:t>lists</a:t>
            </a:r>
            <a:r>
              <a:rPr lang="pt-PT" dirty="0" smtClean="0"/>
              <a:t> </a:t>
            </a:r>
            <a:r>
              <a:rPr lang="pt-PT" dirty="0" err="1" smtClean="0"/>
              <a:t>management</a:t>
            </a:r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online </a:t>
            </a:r>
            <a:r>
              <a:rPr lang="pt-PT" dirty="0" err="1" smtClean="0"/>
              <a:t>stores</a:t>
            </a:r>
            <a:r>
              <a:rPr lang="pt-PT" dirty="0" smtClean="0"/>
              <a:t> are </a:t>
            </a:r>
            <a:r>
              <a:rPr lang="pt-PT" dirty="0" err="1" smtClean="0"/>
              <a:t>just</a:t>
            </a:r>
            <a:r>
              <a:rPr lang="pt-PT" dirty="0" smtClean="0"/>
              <a:t> </a:t>
            </a:r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apps</a:t>
            </a:r>
            <a:r>
              <a:rPr lang="pt-PT" dirty="0" smtClean="0"/>
              <a:t> to </a:t>
            </a:r>
            <a:r>
              <a:rPr lang="pt-PT" dirty="0" err="1" smtClean="0"/>
              <a:t>manage</a:t>
            </a:r>
            <a:r>
              <a:rPr lang="pt-PT" dirty="0" smtClean="0"/>
              <a:t> </a:t>
            </a:r>
            <a:r>
              <a:rPr lang="pt-PT" dirty="0" err="1" smtClean="0"/>
              <a:t>user’s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lists</a:t>
            </a:r>
            <a:endParaRPr lang="pt-PT" i="1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recommendation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000000"/>
                </a:solidFill>
              </a:rPr>
              <a:t>counseling</a:t>
            </a:r>
            <a:r>
              <a:rPr lang="pt-PT" dirty="0" smtClean="0">
                <a:solidFill>
                  <a:srgbClr val="000000"/>
                </a:solidFill>
              </a:rPr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properly</a:t>
            </a:r>
            <a:r>
              <a:rPr lang="pt-PT" dirty="0" smtClean="0"/>
              <a:t> </a:t>
            </a:r>
            <a:r>
              <a:rPr lang="pt-PT" dirty="0" err="1" smtClean="0"/>
              <a:t>explored</a:t>
            </a:r>
            <a:r>
              <a:rPr lang="pt-PT" dirty="0" smtClean="0"/>
              <a:t> </a:t>
            </a:r>
            <a:r>
              <a:rPr lang="pt-PT" dirty="0" err="1" smtClean="0"/>
              <a:t>yet</a:t>
            </a:r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47028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There</a:t>
            </a:r>
            <a:r>
              <a:rPr lang="pt-PT" dirty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room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combining</a:t>
            </a:r>
            <a:r>
              <a:rPr lang="pt-PT" dirty="0" smtClean="0"/>
              <a:t> </a:t>
            </a:r>
            <a:r>
              <a:rPr lang="pt-PT" dirty="0" err="1" smtClean="0"/>
              <a:t>both</a:t>
            </a:r>
            <a:r>
              <a:rPr lang="pt-PT" dirty="0" smtClean="0"/>
              <a:t> </a:t>
            </a:r>
            <a:r>
              <a:rPr lang="pt-PT" dirty="0" err="1" smtClean="0"/>
              <a:t>areas</a:t>
            </a:r>
            <a:r>
              <a:rPr lang="pt-PT" dirty="0" smtClean="0"/>
              <a:t>:</a:t>
            </a:r>
          </a:p>
          <a:p>
            <a:pPr lvl="1"/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 smtClean="0"/>
          </a:p>
          <a:p>
            <a:pPr lvl="1"/>
            <a:r>
              <a:rPr lang="pt-PT" dirty="0" smtClean="0"/>
              <a:t>Shopping </a:t>
            </a:r>
            <a:r>
              <a:rPr lang="pt-PT" dirty="0" err="1" smtClean="0"/>
              <a:t>assistants</a:t>
            </a:r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“</a:t>
            </a:r>
            <a:r>
              <a:rPr lang="pt-PT" dirty="0" err="1" smtClean="0"/>
              <a:t>Smart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assistant</a:t>
            </a:r>
            <a:r>
              <a:rPr lang="pt-PT" dirty="0" smtClean="0"/>
              <a:t>”</a:t>
            </a:r>
            <a:endParaRPr lang="pt-PT" dirty="0"/>
          </a:p>
          <a:p>
            <a:pPr lvl="1"/>
            <a:r>
              <a:rPr lang="pt-PT" dirty="0" err="1" smtClean="0"/>
              <a:t>Definition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’ individual </a:t>
            </a:r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  <a:p>
            <a:pPr lvl="1"/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recommendations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550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pt-PT" dirty="0" err="1" smtClean="0"/>
              <a:t>Key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pt-PT" dirty="0" smtClean="0"/>
          </a:p>
          <a:p>
            <a:pPr lvl="1"/>
            <a:r>
              <a:rPr lang="pt-PT" u="sng" dirty="0" smtClean="0"/>
              <a:t>Item</a:t>
            </a:r>
            <a:r>
              <a:rPr lang="pt-PT" dirty="0" smtClean="0"/>
              <a:t>: </a:t>
            </a:r>
            <a:r>
              <a:rPr lang="en-US" dirty="0" smtClean="0"/>
              <a:t>product </a:t>
            </a:r>
            <a:r>
              <a:rPr lang="en-US" dirty="0"/>
              <a:t>stored in the database and can be contained in one or more </a:t>
            </a:r>
            <a:r>
              <a:rPr lang="en-US" dirty="0" smtClean="0"/>
              <a:t>categories. i.e. “</a:t>
            </a:r>
            <a:r>
              <a:rPr lang="en-US" dirty="0"/>
              <a:t>Cheese </a:t>
            </a:r>
            <a:r>
              <a:rPr lang="en-US" dirty="0" smtClean="0"/>
              <a:t>brand </a:t>
            </a:r>
            <a:r>
              <a:rPr lang="en-US" dirty="0"/>
              <a:t>X 50 grams" or "Soya Milk brand </a:t>
            </a:r>
            <a:r>
              <a:rPr lang="en-US" dirty="0" smtClean="0"/>
              <a:t>Y 1L”</a:t>
            </a:r>
          </a:p>
          <a:p>
            <a:pPr lvl="1"/>
            <a:r>
              <a:rPr lang="en-US" u="sng" dirty="0" smtClean="0"/>
              <a:t>Category</a:t>
            </a:r>
            <a:r>
              <a:rPr lang="en-US" dirty="0" smtClean="0"/>
              <a:t>: class where an item fits; can be organized in an hierarchical structure</a:t>
            </a:r>
          </a:p>
          <a:p>
            <a:pPr lvl="1"/>
            <a:r>
              <a:rPr lang="en-US" u="sng" dirty="0" smtClean="0"/>
              <a:t>Property</a:t>
            </a:r>
            <a:r>
              <a:rPr lang="en-US" dirty="0" smtClean="0"/>
              <a:t>: one of the characteristics which identify an item. </a:t>
            </a:r>
            <a:r>
              <a:rPr lang="en-US" dirty="0"/>
              <a:t>Each item has a set of </a:t>
            </a:r>
            <a:r>
              <a:rPr lang="en-US" dirty="0" smtClean="0"/>
              <a:t>properties, i.e. </a:t>
            </a:r>
            <a:r>
              <a:rPr lang="en-US" dirty="0"/>
              <a:t>the percentage of DRI (Dietary Reference Intake) of proteins or </a:t>
            </a:r>
            <a:r>
              <a:rPr lang="en-US" dirty="0" smtClean="0"/>
              <a:t>salt, the product price, etc.</a:t>
            </a:r>
          </a:p>
          <a:p>
            <a:pPr lvl="1"/>
            <a:r>
              <a:rPr lang="en-US" u="sng" dirty="0" smtClean="0"/>
              <a:t>Unit</a:t>
            </a:r>
            <a:r>
              <a:rPr lang="en-US" dirty="0" smtClean="0"/>
              <a:t>: a property </a:t>
            </a:r>
            <a:r>
              <a:rPr lang="en-US" dirty="0"/>
              <a:t>has </a:t>
            </a:r>
            <a:r>
              <a:rPr lang="en-US" dirty="0" smtClean="0"/>
              <a:t>an </a:t>
            </a:r>
            <a:r>
              <a:rPr lang="en-US" dirty="0"/>
              <a:t>associated </a:t>
            </a:r>
            <a:r>
              <a:rPr lang="en-US" dirty="0" smtClean="0"/>
              <a:t>unit. i.e. </a:t>
            </a: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the previous example, </a:t>
            </a:r>
            <a:r>
              <a:rPr lang="en-US" dirty="0" smtClean="0"/>
              <a:t>the unit "Euros" </a:t>
            </a:r>
            <a:r>
              <a:rPr lang="en-US" dirty="0"/>
              <a:t>for the product </a:t>
            </a:r>
            <a:r>
              <a:rPr lang="en-US" dirty="0" smtClean="0"/>
              <a:t>price, </a:t>
            </a:r>
            <a:r>
              <a:rPr lang="en-US" dirty="0"/>
              <a:t>and the unit "Percentage" to represent the DRI of proteins and salt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672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PT" dirty="0" err="1" smtClean="0"/>
              <a:t>Key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endParaRPr lang="pt-PT" dirty="0" smtClean="0"/>
          </a:p>
          <a:p>
            <a:pPr lvl="1"/>
            <a:r>
              <a:rPr lang="pt-PT" u="sng" dirty="0" err="1" smtClean="0"/>
              <a:t>Profile</a:t>
            </a:r>
            <a:r>
              <a:rPr lang="pt-PT" dirty="0" smtClean="0"/>
              <a:t>: </a:t>
            </a:r>
            <a:r>
              <a:rPr lang="en-US" dirty="0" smtClean="0"/>
              <a:t>set </a:t>
            </a:r>
            <a:r>
              <a:rPr lang="en-US" dirty="0"/>
              <a:t>of properties and their respective values that characterize the </a:t>
            </a:r>
            <a:r>
              <a:rPr lang="en-US" dirty="0" smtClean="0"/>
              <a:t>profile. </a:t>
            </a:r>
            <a:r>
              <a:rPr lang="en-US" dirty="0"/>
              <a:t>The values of each property can be exact values or ranges of values, and represent a rule mapped in the profile.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4187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/>
              <a:t>s</a:t>
            </a:r>
            <a:r>
              <a:rPr lang="pt-PT" dirty="0" err="1" smtClean="0"/>
              <a:t>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  <p:pic>
        <p:nvPicPr>
          <p:cNvPr id="3" name="Picture 2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337052" cy="45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PT" dirty="0" smtClean="0"/>
              <a:t>Mobile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functionalities</a:t>
            </a:r>
            <a:endParaRPr lang="pt-PT" dirty="0" smtClean="0"/>
          </a:p>
          <a:p>
            <a:pPr lvl="1"/>
            <a:r>
              <a:rPr lang="pt-PT" dirty="0" err="1"/>
              <a:t>Nutritional</a:t>
            </a:r>
            <a:r>
              <a:rPr lang="pt-PT" dirty="0"/>
              <a:t> </a:t>
            </a:r>
            <a:r>
              <a:rPr lang="pt-PT" dirty="0" err="1"/>
              <a:t>profile</a:t>
            </a:r>
            <a:r>
              <a:rPr lang="pt-PT" dirty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/</a:t>
            </a:r>
            <a:r>
              <a:rPr lang="pt-PT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templates</a:t>
            </a:r>
            <a:endParaRPr lang="pt-PT" dirty="0" smtClean="0"/>
          </a:p>
          <a:p>
            <a:pPr lvl="1"/>
            <a:r>
              <a:rPr lang="pt-PT" dirty="0" err="1" smtClean="0"/>
              <a:t>Manage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lists</a:t>
            </a:r>
            <a:endParaRPr lang="pt-PT" dirty="0" smtClean="0"/>
          </a:p>
          <a:p>
            <a:pPr lvl="1"/>
            <a:r>
              <a:rPr lang="pt-PT" dirty="0" err="1" smtClean="0"/>
              <a:t>Navigation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products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 smtClean="0"/>
          </a:p>
          <a:p>
            <a:pPr lvl="1"/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filtering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rules </a:t>
            </a:r>
            <a:r>
              <a:rPr lang="pt-PT" dirty="0" err="1" smtClean="0"/>
              <a:t>defined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Server</a:t>
            </a:r>
          </a:p>
          <a:p>
            <a:pPr lvl="1"/>
            <a:r>
              <a:rPr lang="pt-PT" dirty="0" err="1" smtClean="0"/>
              <a:t>Comunication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mobile </a:t>
            </a:r>
            <a:r>
              <a:rPr lang="pt-PT" dirty="0" err="1" smtClean="0"/>
              <a:t>client</a:t>
            </a:r>
            <a:endParaRPr lang="pt-PT" dirty="0" smtClean="0"/>
          </a:p>
          <a:p>
            <a:pPr lvl="1"/>
            <a:r>
              <a:rPr lang="pt-PT" dirty="0" smtClean="0"/>
              <a:t>Data </a:t>
            </a:r>
            <a:r>
              <a:rPr lang="pt-PT" dirty="0" err="1" smtClean="0"/>
              <a:t>management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a </a:t>
            </a:r>
            <a:r>
              <a:rPr lang="pt-PT" dirty="0" err="1" smtClean="0"/>
              <a:t>web</a:t>
            </a:r>
            <a:r>
              <a:rPr lang="pt-PT" dirty="0" smtClean="0"/>
              <a:t> </a:t>
            </a:r>
            <a:r>
              <a:rPr lang="pt-PT" dirty="0" err="1" smtClean="0"/>
              <a:t>backoffice</a:t>
            </a:r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Focused on determine if the concepts introduced by the application were clear for the users</a:t>
            </a:r>
          </a:p>
          <a:p>
            <a:r>
              <a:rPr lang="en-US" dirty="0" smtClean="0"/>
              <a:t>8 </a:t>
            </a:r>
            <a:r>
              <a:rPr lang="en-US" dirty="0"/>
              <a:t>people – all smartphone users – aged between 21 and 29 years old were invited to test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 environment was setup simulating a real use of the application (containing real products, properties, units and profiles)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41900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 containing a predefined set of tasks was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1. Import and a configure a profile called “Light products” from the server;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Create a new shopping list based on a previous shopping list kept in the historic; </a:t>
            </a:r>
          </a:p>
          <a:p>
            <a:pPr lvl="1"/>
            <a:r>
              <a:rPr lang="en-US" dirty="0" smtClean="0"/>
              <a:t>3.  </a:t>
            </a:r>
            <a:r>
              <a:rPr lang="en-US" dirty="0"/>
              <a:t>Add a specific product the shopping list which fits in the “Light Products” profile; </a:t>
            </a:r>
          </a:p>
          <a:p>
            <a:pPr lvl="1"/>
            <a:r>
              <a:rPr lang="en-US" dirty="0" smtClean="0"/>
              <a:t>4.  Add </a:t>
            </a:r>
            <a:r>
              <a:rPr lang="en-US" dirty="0"/>
              <a:t>a product through barcode scanning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5.  </a:t>
            </a:r>
            <a:r>
              <a:rPr lang="en-US" dirty="0"/>
              <a:t>Add a specific product not fitting in the “Light Products” profile; </a:t>
            </a:r>
            <a:endParaRPr lang="en-US" dirty="0" smtClean="0"/>
          </a:p>
          <a:p>
            <a:pPr lvl="1"/>
            <a:r>
              <a:rPr lang="en-US" dirty="0" smtClean="0"/>
              <a:t>6. </a:t>
            </a:r>
            <a:r>
              <a:rPr lang="en-US" dirty="0"/>
              <a:t>Assuming that not all products were available in the supermarket, register that information in the shopping list and archive it in the historic.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49220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general, all testers felt comfortable and curious to explore the application interface 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some </a:t>
            </a:r>
            <a:r>
              <a:rPr lang="en-US" dirty="0" smtClean="0"/>
              <a:t>cases, users </a:t>
            </a:r>
            <a:r>
              <a:rPr lang="en-US" dirty="0"/>
              <a:t>insisted in repeating some of the tasks more than </a:t>
            </a:r>
            <a:r>
              <a:rPr lang="en-US" dirty="0" smtClean="0"/>
              <a:t>once</a:t>
            </a:r>
          </a:p>
          <a:p>
            <a:r>
              <a:rPr lang="en-US" dirty="0"/>
              <a:t>Users had no problem to complete the shopping related </a:t>
            </a:r>
            <a:r>
              <a:rPr lang="en-US" dirty="0" smtClean="0"/>
              <a:t>tasks using </a:t>
            </a:r>
            <a:r>
              <a:rPr lang="en-US" dirty="0"/>
              <a:t>different strategies (filtered list, barcode scanning and unfiltered product list) </a:t>
            </a:r>
          </a:p>
          <a:p>
            <a:r>
              <a:rPr lang="en-US" dirty="0" smtClean="0"/>
              <a:t>Some confusion while performing </a:t>
            </a:r>
            <a:r>
              <a:rPr lang="en-US" dirty="0"/>
              <a:t>administrative tasks such as importing profiles form the server or archiving a shopping </a:t>
            </a:r>
            <a:r>
              <a:rPr lang="en-US" dirty="0" smtClean="0"/>
              <a:t>list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0572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Lifestyle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modern</a:t>
            </a:r>
            <a:r>
              <a:rPr lang="pt-PT" dirty="0" smtClean="0"/>
              <a:t> </a:t>
            </a:r>
            <a:r>
              <a:rPr lang="pt-PT" dirty="0" err="1" smtClean="0"/>
              <a:t>societies</a:t>
            </a:r>
            <a:endParaRPr lang="pt-PT" dirty="0" smtClean="0"/>
          </a:p>
          <a:p>
            <a:pPr lvl="1"/>
            <a:r>
              <a:rPr lang="pt-PT" dirty="0" err="1" smtClean="0"/>
              <a:t>Stressful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life</a:t>
            </a:r>
            <a:endParaRPr lang="pt-PT" dirty="0" smtClean="0"/>
          </a:p>
          <a:p>
            <a:pPr lvl="1"/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time to </a:t>
            </a:r>
            <a:r>
              <a:rPr lang="pt-PT" dirty="0" err="1"/>
              <a:t>exercise</a:t>
            </a:r>
            <a:endParaRPr lang="pt-PT" dirty="0"/>
          </a:p>
          <a:p>
            <a:pPr lvl="1"/>
            <a:r>
              <a:rPr lang="pt-PT" dirty="0" err="1" smtClean="0"/>
              <a:t>Inadequate</a:t>
            </a:r>
            <a:r>
              <a:rPr lang="pt-PT" dirty="0" smtClean="0"/>
              <a:t> </a:t>
            </a:r>
            <a:r>
              <a:rPr lang="pt-PT" dirty="0" err="1" smtClean="0"/>
              <a:t>diet</a:t>
            </a:r>
            <a:endParaRPr lang="pt-PT" dirty="0"/>
          </a:p>
        </p:txBody>
      </p:sp>
      <p:pic>
        <p:nvPicPr>
          <p:cNvPr id="138242" name="Picture 2" descr="http://www.ericsson.com/thinkingahead/the-networked-society-blog/wp-content/uploads/2012/09/Paris-458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4176464" cy="27356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Distribution of times (in seconds) users took to complete each task</a:t>
            </a:r>
            <a:endParaRPr lang="en-US" dirty="0"/>
          </a:p>
        </p:txBody>
      </p:sp>
      <p:pic>
        <p:nvPicPr>
          <p:cNvPr id="6" name="Content Placeholder 3" descr="Untitled 1:Users:rui:Desktop:graph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2337"/>
          <a:stretch>
            <a:fillRect/>
          </a:stretch>
        </p:blipFill>
        <p:spPr bwMode="auto">
          <a:xfrm>
            <a:off x="1115616" y="2213059"/>
            <a:ext cx="6707088" cy="40242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17901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area of nutritional advice and counseling hasn’t been properly </a:t>
            </a:r>
            <a:r>
              <a:rPr lang="en-US" dirty="0" smtClean="0"/>
              <a:t>explored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oom </a:t>
            </a:r>
            <a:r>
              <a:rPr lang="en-US" dirty="0"/>
              <a:t>for a solution combining both areas of shopping assistants and nutritional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The preliminary </a:t>
            </a:r>
            <a:r>
              <a:rPr lang="en-US" dirty="0"/>
              <a:t>tests suggest that applying profiles through simple filters may not be appealing to users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were enthusiastic to test regular shopping features and </a:t>
            </a:r>
            <a:r>
              <a:rPr lang="en-US" dirty="0" smtClean="0"/>
              <a:t>not so much </a:t>
            </a:r>
            <a:r>
              <a:rPr lang="en-US" dirty="0"/>
              <a:t>to take advantage from the profiling </a:t>
            </a:r>
            <a:r>
              <a:rPr lang="en-US" dirty="0" smtClean="0"/>
              <a:t>mechanism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86366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Integration of </a:t>
            </a:r>
            <a:r>
              <a:rPr lang="en-US" dirty="0"/>
              <a:t>the existing product database with a real retail chain supplier </a:t>
            </a:r>
            <a:endParaRPr lang="en-US" dirty="0" smtClean="0"/>
          </a:p>
          <a:p>
            <a:pPr lvl="1"/>
            <a:r>
              <a:rPr lang="en-US" dirty="0" smtClean="0"/>
              <a:t>Large database of products and characteristics</a:t>
            </a:r>
          </a:p>
          <a:p>
            <a:pPr lvl="1"/>
            <a:r>
              <a:rPr lang="en-US" dirty="0" smtClean="0"/>
              <a:t>Up to date information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statistics adapted to the specific profile in use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6717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3816424" cy="381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5415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Profileration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medical </a:t>
            </a:r>
            <a:r>
              <a:rPr lang="pt-PT" dirty="0" err="1" smtClean="0"/>
              <a:t>conditions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000000"/>
                </a:solidFill>
              </a:rPr>
              <a:t>requiring</a:t>
            </a:r>
            <a:r>
              <a:rPr lang="pt-PT" dirty="0" smtClean="0">
                <a:solidFill>
                  <a:srgbClr val="000000"/>
                </a:solidFill>
              </a:rPr>
              <a:t> </a:t>
            </a:r>
            <a:r>
              <a:rPr lang="pt-PT" dirty="0" err="1" smtClean="0">
                <a:solidFill>
                  <a:srgbClr val="000000"/>
                </a:solidFill>
              </a:rPr>
              <a:t>strict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restrictions</a:t>
            </a:r>
            <a:endParaRPr lang="pt-PT" dirty="0" smtClean="0"/>
          </a:p>
          <a:p>
            <a:pPr lvl="1"/>
            <a:r>
              <a:rPr lang="pt-PT" dirty="0" smtClean="0"/>
              <a:t>Diabetes, </a:t>
            </a:r>
            <a:r>
              <a:rPr lang="pt-PT" dirty="0" err="1" smtClean="0"/>
              <a:t>hypertension</a:t>
            </a:r>
            <a:r>
              <a:rPr lang="pt-PT" dirty="0" smtClean="0"/>
              <a:t>, </a:t>
            </a:r>
            <a:r>
              <a:rPr lang="pt-PT" dirty="0" err="1" smtClean="0"/>
              <a:t>allergies</a:t>
            </a:r>
            <a:r>
              <a:rPr lang="pt-PT" dirty="0" smtClean="0"/>
              <a:t>...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44386" name="Picture 2" descr="http://www.saber-digital.net/uploads/ckeditor/images/grafico_aumen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35504"/>
            <a:ext cx="3168352" cy="31577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220072" y="3280916"/>
            <a:ext cx="280831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alerts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diabetes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obesity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Jornal Público (16/05/2012)</a:t>
            </a:r>
            <a:endParaRPr lang="pt-PT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Objectives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Make</a:t>
            </a:r>
            <a:r>
              <a:rPr lang="pt-PT" dirty="0" smtClean="0"/>
              <a:t> 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technologies</a:t>
            </a:r>
            <a:r>
              <a:rPr lang="pt-PT" dirty="0" smtClean="0"/>
              <a:t> to improve </a:t>
            </a:r>
            <a:r>
              <a:rPr lang="pt-PT" dirty="0" err="1" smtClean="0"/>
              <a:t>the</a:t>
            </a:r>
            <a:r>
              <a:rPr lang="pt-PT" dirty="0" smtClean="0"/>
              <a:t> general </a:t>
            </a:r>
            <a:r>
              <a:rPr lang="pt-PT" dirty="0" err="1" smtClean="0"/>
              <a:t>population</a:t>
            </a:r>
            <a:r>
              <a:rPr lang="pt-PT" dirty="0" smtClean="0"/>
              <a:t> </a:t>
            </a:r>
            <a:r>
              <a:rPr lang="pt-PT" dirty="0" err="1" smtClean="0"/>
              <a:t>lifestyle</a:t>
            </a:r>
            <a:endParaRPr lang="pt-PT" dirty="0"/>
          </a:p>
          <a:p>
            <a:r>
              <a:rPr lang="pt-PT" dirty="0" err="1" smtClean="0"/>
              <a:t>Propose</a:t>
            </a:r>
            <a:r>
              <a:rPr lang="pt-PT" dirty="0" smtClean="0"/>
              <a:t> a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allowing</a:t>
            </a:r>
            <a:r>
              <a:rPr lang="pt-PT" dirty="0" smtClean="0"/>
              <a:t> </a:t>
            </a:r>
            <a:r>
              <a:rPr lang="pt-PT" dirty="0" err="1" smtClean="0"/>
              <a:t>people</a:t>
            </a:r>
            <a:r>
              <a:rPr lang="pt-PT" dirty="0" smtClean="0"/>
              <a:t> to </a:t>
            </a:r>
            <a:r>
              <a:rPr lang="pt-PT" dirty="0" err="1" smtClean="0"/>
              <a:t>obtain</a:t>
            </a:r>
            <a:r>
              <a:rPr lang="pt-PT" dirty="0" smtClean="0"/>
              <a:t> </a:t>
            </a:r>
            <a:r>
              <a:rPr lang="pt-PT" dirty="0" err="1" smtClean="0"/>
              <a:t>informed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choices</a:t>
            </a:r>
            <a:r>
              <a:rPr lang="pt-PT" dirty="0" smtClean="0"/>
              <a:t> </a:t>
            </a:r>
            <a:r>
              <a:rPr lang="pt-PT" dirty="0" err="1" smtClean="0"/>
              <a:t>falling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 smtClean="0"/>
          </a:p>
          <a:p>
            <a:pPr lvl="1"/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restrictions</a:t>
            </a:r>
            <a:endParaRPr lang="pt-PT" dirty="0"/>
          </a:p>
          <a:p>
            <a:pPr lvl="1"/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options</a:t>
            </a:r>
            <a:endParaRPr lang="pt-PT" dirty="0"/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 smtClean="0"/>
          </a:p>
          <a:p>
            <a:pPr lvl="1"/>
            <a:r>
              <a:rPr lang="pt-PT" dirty="0" err="1" smtClean="0"/>
              <a:t>Works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address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topic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recording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consumed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people</a:t>
            </a:r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Shopping </a:t>
            </a:r>
            <a:r>
              <a:rPr lang="pt-PT" dirty="0" err="1" smtClean="0"/>
              <a:t>assistants</a:t>
            </a:r>
            <a:endParaRPr lang="pt-PT" dirty="0" smtClean="0"/>
          </a:p>
          <a:p>
            <a:pPr lvl="1"/>
            <a:r>
              <a:rPr lang="pt-PT" dirty="0" err="1" smtClean="0"/>
              <a:t>Intelligent</a:t>
            </a:r>
            <a:r>
              <a:rPr lang="pt-PT" dirty="0" smtClean="0"/>
              <a:t>/</a:t>
            </a:r>
            <a:r>
              <a:rPr lang="pt-PT" dirty="0" err="1" smtClean="0"/>
              <a:t>automated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assistants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pt-PT" dirty="0" err="1" smtClean="0"/>
              <a:t>Nutriotional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: </a:t>
            </a:r>
            <a:r>
              <a:rPr lang="pt-PT" i="1" dirty="0" err="1" smtClean="0"/>
              <a:t>Meal</a:t>
            </a:r>
            <a:r>
              <a:rPr lang="pt-PT" i="1" dirty="0" smtClean="0"/>
              <a:t> </a:t>
            </a:r>
            <a:r>
              <a:rPr lang="pt-PT" i="1" dirty="0" err="1" smtClean="0"/>
              <a:t>Planner</a:t>
            </a:r>
            <a:endParaRPr lang="pt-PT" i="1" dirty="0" smtClean="0"/>
          </a:p>
          <a:p>
            <a:pPr lvl="1"/>
            <a:r>
              <a:rPr lang="pt-PT" dirty="0" err="1" smtClean="0"/>
              <a:t>Suggestions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meal</a:t>
            </a:r>
            <a:r>
              <a:rPr lang="pt-PT" dirty="0" err="1"/>
              <a:t>s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restaurants</a:t>
            </a:r>
            <a:r>
              <a:rPr lang="pt-PT" dirty="0" smtClean="0"/>
              <a:t> </a:t>
            </a:r>
            <a:r>
              <a:rPr lang="pt-PT" dirty="0" err="1" smtClean="0"/>
              <a:t>nearby</a:t>
            </a:r>
            <a:endParaRPr lang="pt-PT" dirty="0" smtClean="0"/>
          </a:p>
          <a:p>
            <a:pPr lvl="1"/>
            <a:r>
              <a:rPr lang="en-US" dirty="0" smtClean="0"/>
              <a:t>Multi-objective optimization, taking into account the user localizations, the nutritional restrictions of several profiles (diabetic people, healthy people) and the user consumption history</a:t>
            </a:r>
          </a:p>
          <a:p>
            <a:pPr lvl="1"/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meal</a:t>
            </a:r>
            <a:r>
              <a:rPr lang="pt-PT" dirty="0"/>
              <a:t> </a:t>
            </a:r>
            <a:r>
              <a:rPr lang="pt-PT" dirty="0" err="1" smtClean="0"/>
              <a:t>suggestions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restaurants</a:t>
            </a:r>
            <a:endParaRPr lang="pt-PT" dirty="0" smtClean="0"/>
          </a:p>
          <a:p>
            <a:pPr lvl="1"/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don’t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access</a:t>
            </a:r>
            <a:r>
              <a:rPr lang="pt-PT" dirty="0" smtClean="0"/>
              <a:t> to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meal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endParaRPr lang="pt-PT" i="1" dirty="0" smtClean="0"/>
          </a:p>
          <a:p>
            <a:pPr lvl="1"/>
            <a:endParaRPr lang="pt-PT" i="1" dirty="0"/>
          </a:p>
          <a:p>
            <a:pPr lvl="1"/>
            <a:endParaRPr lang="pt-PT" i="1" dirty="0" smtClean="0"/>
          </a:p>
          <a:p>
            <a:pPr lvl="1"/>
            <a:endParaRPr lang="pt-PT" i="1" dirty="0"/>
          </a:p>
          <a:p>
            <a:pPr lvl="1"/>
            <a:endParaRPr lang="pt-PT" i="1" dirty="0" smtClean="0"/>
          </a:p>
          <a:p>
            <a:pPr lvl="1"/>
            <a:endParaRPr lang="pt-PT" i="1" dirty="0"/>
          </a:p>
          <a:p>
            <a:pPr marL="274320" lvl="1" indent="0">
              <a:buNone/>
            </a:pPr>
            <a:r>
              <a:rPr lang="pt-PT" i="1" dirty="0" smtClean="0"/>
              <a:t> </a:t>
            </a:r>
            <a:endParaRPr lang="pt-PT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49271"/>
            <a:ext cx="2880320" cy="246004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97713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: </a:t>
            </a:r>
            <a:r>
              <a:rPr lang="pt-PT" dirty="0" err="1" smtClean="0"/>
              <a:t>M</a:t>
            </a:r>
            <a:r>
              <a:rPr lang="pt-PT" i="1" dirty="0" err="1" smtClean="0"/>
              <a:t>yFitnessPal</a:t>
            </a:r>
            <a:r>
              <a:rPr lang="pt-PT" i="1" dirty="0"/>
              <a:t> </a:t>
            </a:r>
            <a:r>
              <a:rPr lang="pt-PT" i="1" dirty="0" err="1" smtClean="0"/>
              <a:t>and</a:t>
            </a:r>
            <a:r>
              <a:rPr lang="pt-PT" i="1" dirty="0" smtClean="0"/>
              <a:t> </a:t>
            </a:r>
            <a:r>
              <a:rPr lang="pt-PT" i="1" dirty="0" err="1" smtClean="0"/>
              <a:t>Calorie</a:t>
            </a:r>
            <a:r>
              <a:rPr lang="pt-PT" i="1" dirty="0" smtClean="0"/>
              <a:t> </a:t>
            </a:r>
            <a:r>
              <a:rPr lang="pt-PT" i="1" dirty="0" err="1" smtClean="0"/>
              <a:t>Counter</a:t>
            </a:r>
            <a:endParaRPr lang="pt-PT" i="1" dirty="0" smtClean="0"/>
          </a:p>
          <a:p>
            <a:pPr lvl="1"/>
            <a:r>
              <a:rPr lang="pt-PT" sz="2000" dirty="0" err="1" smtClean="0"/>
              <a:t>Using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concept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a </a:t>
            </a:r>
            <a:r>
              <a:rPr lang="pt-PT" sz="2000" dirty="0" err="1" smtClean="0"/>
              <a:t>diary</a:t>
            </a:r>
            <a:r>
              <a:rPr lang="pt-PT" sz="2000" dirty="0" smtClean="0"/>
              <a:t> </a:t>
            </a:r>
            <a:r>
              <a:rPr lang="pt-PT" sz="2000" dirty="0" err="1" smtClean="0"/>
              <a:t>where</a:t>
            </a:r>
            <a:r>
              <a:rPr lang="pt-PT" sz="2000" dirty="0" smtClean="0"/>
              <a:t> </a:t>
            </a:r>
            <a:r>
              <a:rPr lang="pt-PT" sz="2000" dirty="0" err="1" smtClean="0"/>
              <a:t>user</a:t>
            </a:r>
            <a:r>
              <a:rPr lang="pt-PT" sz="2000" dirty="0" smtClean="0"/>
              <a:t> records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calorie</a:t>
            </a:r>
            <a:r>
              <a:rPr lang="pt-PT" sz="2000" dirty="0" smtClean="0"/>
              <a:t> </a:t>
            </a:r>
            <a:r>
              <a:rPr lang="pt-PT" sz="2000" dirty="0" err="1" smtClean="0"/>
              <a:t>consumption</a:t>
            </a:r>
            <a:r>
              <a:rPr lang="pt-PT" sz="2000" dirty="0" smtClean="0"/>
              <a:t> </a:t>
            </a:r>
            <a:r>
              <a:rPr lang="pt-PT" sz="2000" dirty="0" err="1" smtClean="0"/>
              <a:t>throughout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day</a:t>
            </a:r>
            <a:endParaRPr lang="pt-PT" sz="2000" dirty="0" smtClean="0"/>
          </a:p>
          <a:p>
            <a:pPr lvl="1"/>
            <a:r>
              <a:rPr lang="pt-PT" sz="2000" dirty="0" err="1" smtClean="0"/>
              <a:t>Definition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a </a:t>
            </a:r>
            <a:r>
              <a:rPr lang="pt-PT" sz="2000" dirty="0" err="1" smtClean="0"/>
              <a:t>goal</a:t>
            </a:r>
            <a:r>
              <a:rPr lang="pt-PT" sz="2000" dirty="0" smtClean="0"/>
              <a:t> to </a:t>
            </a:r>
            <a:r>
              <a:rPr lang="pt-PT" sz="2000" dirty="0" err="1" smtClean="0"/>
              <a:t>achieve</a:t>
            </a:r>
            <a:r>
              <a:rPr lang="pt-PT" sz="2000" dirty="0" smtClean="0"/>
              <a:t> (</a:t>
            </a:r>
            <a:r>
              <a:rPr lang="pt-PT" sz="2000" dirty="0" err="1" smtClean="0"/>
              <a:t>loss</a:t>
            </a:r>
            <a:r>
              <a:rPr lang="pt-PT" sz="2000" dirty="0" smtClean="0"/>
              <a:t> </a:t>
            </a:r>
            <a:r>
              <a:rPr lang="pt-PT" sz="2000" dirty="0" err="1" smtClean="0"/>
              <a:t>weight</a:t>
            </a:r>
            <a:r>
              <a:rPr lang="pt-PT" sz="2000" dirty="0" smtClean="0"/>
              <a:t>, </a:t>
            </a:r>
            <a:r>
              <a:rPr lang="pt-PT" sz="2000" dirty="0" err="1" smtClean="0"/>
              <a:t>maintain</a:t>
            </a:r>
            <a:r>
              <a:rPr lang="pt-PT" sz="2000" dirty="0" smtClean="0"/>
              <a:t> </a:t>
            </a:r>
            <a:r>
              <a:rPr lang="pt-PT" sz="2000" dirty="0" err="1" smtClean="0"/>
              <a:t>weight</a:t>
            </a:r>
            <a:r>
              <a:rPr lang="pt-PT" sz="2000" dirty="0" smtClean="0"/>
              <a:t>, </a:t>
            </a:r>
            <a:r>
              <a:rPr lang="pt-PT" sz="2000" dirty="0" err="1" smtClean="0"/>
              <a:t>etc</a:t>
            </a:r>
            <a:r>
              <a:rPr lang="pt-PT" sz="2000" dirty="0" smtClean="0"/>
              <a:t>)</a:t>
            </a:r>
            <a:endParaRPr lang="pt-PT" sz="2000" dirty="0"/>
          </a:p>
          <a:p>
            <a:pPr lvl="1"/>
            <a:r>
              <a:rPr lang="pt-PT" sz="2000" dirty="0" err="1" smtClean="0"/>
              <a:t>Users</a:t>
            </a:r>
            <a:r>
              <a:rPr lang="pt-PT" sz="2000" dirty="0" smtClean="0"/>
              <a:t> </a:t>
            </a:r>
            <a:r>
              <a:rPr lang="pt-PT" sz="2000" dirty="0" err="1" smtClean="0"/>
              <a:t>aren’t</a:t>
            </a:r>
            <a:r>
              <a:rPr lang="pt-PT" sz="2000" dirty="0" smtClean="0"/>
              <a:t> </a:t>
            </a:r>
            <a:r>
              <a:rPr lang="pt-PT" sz="2000" dirty="0" err="1" smtClean="0"/>
              <a:t>provided</a:t>
            </a:r>
            <a:r>
              <a:rPr lang="pt-PT" sz="2000" dirty="0" smtClean="0"/>
              <a:t> </a:t>
            </a:r>
            <a:r>
              <a:rPr lang="pt-PT" sz="2000" dirty="0" err="1" smtClean="0"/>
              <a:t>any</a:t>
            </a:r>
            <a:r>
              <a:rPr lang="pt-PT" sz="2000" dirty="0" smtClean="0"/>
              <a:t> </a:t>
            </a:r>
            <a:r>
              <a:rPr lang="pt-PT" sz="2000" dirty="0" err="1" smtClean="0"/>
              <a:t>food</a:t>
            </a:r>
            <a:r>
              <a:rPr lang="pt-PT" sz="2000" dirty="0" smtClean="0"/>
              <a:t> </a:t>
            </a:r>
            <a:r>
              <a:rPr lang="pt-PT" sz="2000" dirty="0" err="1" smtClean="0"/>
              <a:t>recommendations</a:t>
            </a:r>
            <a:r>
              <a:rPr lang="pt-PT" sz="2000" dirty="0"/>
              <a:t>: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application</a:t>
            </a:r>
            <a:r>
              <a:rPr lang="pt-PT" sz="2000" dirty="0" smtClean="0"/>
              <a:t> </a:t>
            </a:r>
            <a:r>
              <a:rPr lang="pt-PT" sz="2000" dirty="0" err="1" smtClean="0"/>
              <a:t>only</a:t>
            </a:r>
            <a:r>
              <a:rPr lang="pt-PT" sz="2000" dirty="0" smtClean="0"/>
              <a:t> </a:t>
            </a:r>
            <a:r>
              <a:rPr lang="pt-PT" sz="2000" dirty="0" err="1" smtClean="0"/>
              <a:t>cares</a:t>
            </a:r>
            <a:r>
              <a:rPr lang="pt-PT" sz="2000" dirty="0" smtClean="0"/>
              <a:t> </a:t>
            </a:r>
            <a:r>
              <a:rPr lang="pt-PT" sz="2000" dirty="0" err="1" smtClean="0"/>
              <a:t>about</a:t>
            </a:r>
            <a:r>
              <a:rPr lang="pt-PT" sz="2000" dirty="0" smtClean="0"/>
              <a:t> </a:t>
            </a:r>
            <a:r>
              <a:rPr lang="pt-PT" sz="2000" dirty="0" err="1" smtClean="0"/>
              <a:t>calorie</a:t>
            </a:r>
            <a:r>
              <a:rPr lang="pt-PT" sz="2000" dirty="0" smtClean="0"/>
              <a:t> </a:t>
            </a:r>
            <a:r>
              <a:rPr lang="pt-PT" sz="2000" dirty="0" err="1" smtClean="0"/>
              <a:t>consumption</a:t>
            </a:r>
            <a:endParaRPr lang="pt-PT" i="1" dirty="0" smtClean="0"/>
          </a:p>
          <a:p>
            <a:pPr lvl="1"/>
            <a:endParaRPr lang="pt-PT" i="1" dirty="0" smtClean="0"/>
          </a:p>
          <a:p>
            <a:pPr lvl="1"/>
            <a:endParaRPr lang="pt-PT" i="1" dirty="0"/>
          </a:p>
          <a:p>
            <a:pPr marL="274320" lvl="1" indent="0">
              <a:buNone/>
            </a:pPr>
            <a:r>
              <a:rPr lang="pt-PT" i="1" dirty="0" smtClean="0"/>
              <a:t> </a:t>
            </a:r>
            <a:endParaRPr lang="pt-PT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81" y="3645024"/>
            <a:ext cx="1416771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645024"/>
            <a:ext cx="1514176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6625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Nutricional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en-US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conclusions</a:t>
            </a:r>
            <a:r>
              <a:rPr lang="pt-PT" dirty="0" smtClean="0"/>
              <a:t> </a:t>
            </a:r>
          </a:p>
          <a:p>
            <a:pPr lvl="1"/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scientific</a:t>
            </a:r>
            <a:r>
              <a:rPr lang="pt-PT" dirty="0" smtClean="0"/>
              <a:t> </a:t>
            </a:r>
            <a:r>
              <a:rPr lang="pt-PT" dirty="0" err="1" smtClean="0"/>
              <a:t>papers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applications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endParaRPr lang="pt-PT" dirty="0" smtClean="0"/>
          </a:p>
          <a:p>
            <a:pPr lvl="1"/>
            <a:r>
              <a:rPr lang="pt-PT" dirty="0" err="1" smtClean="0"/>
              <a:t>In</a:t>
            </a:r>
            <a:r>
              <a:rPr lang="pt-PT" dirty="0" smtClean="0"/>
              <a:t> general,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</a:t>
            </a:r>
            <a:r>
              <a:rPr lang="pt-PT" dirty="0" err="1" smtClean="0"/>
              <a:t>taken</a:t>
            </a:r>
            <a:r>
              <a:rPr lang="pt-PT" dirty="0" smtClean="0"/>
              <a:t> </a:t>
            </a:r>
            <a:r>
              <a:rPr lang="pt-PT" dirty="0" err="1" smtClean="0"/>
              <a:t>consists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recording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meals</a:t>
            </a:r>
            <a:r>
              <a:rPr lang="pt-PT" dirty="0" smtClean="0"/>
              <a:t> </a:t>
            </a:r>
            <a:r>
              <a:rPr lang="pt-PT" dirty="0" err="1" smtClean="0"/>
              <a:t>throughout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day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a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diary</a:t>
            </a:r>
            <a:endParaRPr lang="pt-PT" dirty="0" smtClean="0"/>
          </a:p>
          <a:p>
            <a:pPr lvl="1"/>
            <a:r>
              <a:rPr lang="pt-PT" dirty="0" err="1" smtClean="0"/>
              <a:t>Definition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goal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concern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amount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calories</a:t>
            </a:r>
            <a:r>
              <a:rPr lang="pt-PT" dirty="0" smtClean="0"/>
              <a:t> </a:t>
            </a:r>
            <a:r>
              <a:rPr lang="pt-PT" dirty="0" err="1" smtClean="0"/>
              <a:t>ingested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Shopping </a:t>
            </a:r>
            <a:r>
              <a:rPr lang="pt-PT" dirty="0" err="1" smtClean="0"/>
              <a:t>assistants</a:t>
            </a:r>
            <a:r>
              <a:rPr lang="pt-PT" dirty="0" smtClean="0"/>
              <a:t>: </a:t>
            </a:r>
            <a:r>
              <a:rPr lang="pt-PT" i="1" dirty="0" err="1" smtClean="0"/>
              <a:t>ShopGenie</a:t>
            </a:r>
            <a:endParaRPr lang="pt-PT" i="1" dirty="0" smtClean="0"/>
          </a:p>
          <a:p>
            <a:pPr lvl="1"/>
            <a:r>
              <a:rPr lang="pt-PT" dirty="0" smtClean="0"/>
              <a:t>Shopping </a:t>
            </a:r>
            <a:r>
              <a:rPr lang="pt-PT" dirty="0" err="1" smtClean="0"/>
              <a:t>lists</a:t>
            </a:r>
            <a:r>
              <a:rPr lang="pt-PT" dirty="0" smtClean="0"/>
              <a:t> </a:t>
            </a:r>
            <a:r>
              <a:rPr lang="pt-PT" dirty="0" err="1" smtClean="0"/>
              <a:t>management</a:t>
            </a:r>
            <a:endParaRPr lang="pt-PT" dirty="0" smtClean="0"/>
          </a:p>
          <a:p>
            <a:pPr lvl="1"/>
            <a:r>
              <a:rPr lang="pt-PT" dirty="0" smtClean="0"/>
              <a:t>Price </a:t>
            </a:r>
            <a:r>
              <a:rPr lang="pt-PT" dirty="0" err="1" smtClean="0"/>
              <a:t>check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comparison</a:t>
            </a:r>
            <a:endParaRPr lang="pt-PT" dirty="0" smtClean="0"/>
          </a:p>
          <a:p>
            <a:pPr lvl="1"/>
            <a:r>
              <a:rPr lang="pt-PT" dirty="0" err="1" smtClean="0"/>
              <a:t>Possibility</a:t>
            </a:r>
            <a:r>
              <a:rPr lang="pt-PT" dirty="0" smtClean="0"/>
              <a:t> to determine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distance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products</a:t>
            </a:r>
            <a:r>
              <a:rPr lang="pt-PT" dirty="0" smtClean="0"/>
              <a:t> </a:t>
            </a:r>
            <a:r>
              <a:rPr lang="pt-PT" dirty="0" err="1" smtClean="0"/>
              <a:t>inside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store</a:t>
            </a:r>
            <a:endParaRPr lang="pt-PT" dirty="0" smtClean="0"/>
          </a:p>
          <a:p>
            <a:pPr lvl="1"/>
            <a:r>
              <a:rPr lang="pt-PT" dirty="0" err="1" smtClean="0"/>
              <a:t>Mainly</a:t>
            </a:r>
            <a:r>
              <a:rPr lang="pt-PT" dirty="0" smtClean="0"/>
              <a:t> </a:t>
            </a:r>
            <a:r>
              <a:rPr lang="pt-PT" dirty="0" err="1"/>
              <a:t>f</a:t>
            </a:r>
            <a:r>
              <a:rPr lang="pt-PT" dirty="0" err="1" smtClean="0"/>
              <a:t>ocused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commercial</a:t>
            </a:r>
            <a:r>
              <a:rPr lang="pt-PT" dirty="0" smtClean="0"/>
              <a:t> </a:t>
            </a:r>
            <a:r>
              <a:rPr lang="pt-PT" dirty="0" err="1" smtClean="0"/>
              <a:t>purposes</a:t>
            </a:r>
            <a:endParaRPr lang="pt-PT" dirty="0" smtClean="0"/>
          </a:p>
          <a:p>
            <a:pPr lvl="1"/>
            <a:r>
              <a:rPr lang="pt-PT" dirty="0" smtClean="0"/>
              <a:t>Windows Mobile </a:t>
            </a:r>
            <a:r>
              <a:rPr lang="pt-PT" dirty="0" err="1" smtClean="0"/>
              <a:t>platform</a:t>
            </a:r>
            <a:r>
              <a:rPr lang="pt-PT" dirty="0" smtClean="0"/>
              <a:t>, </a:t>
            </a:r>
            <a:r>
              <a:rPr lang="pt-PT" dirty="0" err="1" smtClean="0"/>
              <a:t>already</a:t>
            </a:r>
            <a:r>
              <a:rPr lang="pt-PT" dirty="0" smtClean="0"/>
              <a:t> </a:t>
            </a:r>
            <a:r>
              <a:rPr lang="pt-PT" dirty="0" err="1" smtClean="0"/>
              <a:t>deprecated</a:t>
            </a: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14008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4992</TotalTime>
  <Words>1233</Words>
  <Application>Microsoft Macintosh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Profile-based System for Nutritional Information Management</vt:lpstr>
      <vt:lpstr>Introduction</vt:lpstr>
      <vt:lpstr>Introduction</vt:lpstr>
      <vt:lpstr>Objectives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Proposed solution</vt:lpstr>
      <vt:lpstr>Proposed solution</vt:lpstr>
      <vt:lpstr>Proposed solution</vt:lpstr>
      <vt:lpstr>Proposed solution</vt:lpstr>
      <vt:lpstr>Tests</vt:lpstr>
      <vt:lpstr>Tests</vt:lpstr>
      <vt:lpstr>Results</vt:lpstr>
      <vt:lpstr>Results</vt:lpstr>
      <vt:lpstr>Conclusions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 - Sistema de Perfis para Informação Nutricional</dc:title>
  <dc:creator>HP</dc:creator>
  <cp:lastModifiedBy>John Smith</cp:lastModifiedBy>
  <cp:revision>124</cp:revision>
  <dcterms:created xsi:type="dcterms:W3CDTF">2013-02-10T18:38:55Z</dcterms:created>
  <dcterms:modified xsi:type="dcterms:W3CDTF">2013-10-08T23:57:32Z</dcterms:modified>
</cp:coreProperties>
</file>