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58" r:id="rId3"/>
    <p:sldId id="264" r:id="rId4"/>
    <p:sldId id="259" r:id="rId5"/>
    <p:sldId id="260" r:id="rId6"/>
    <p:sldId id="293" r:id="rId7"/>
    <p:sldId id="265" r:id="rId8"/>
    <p:sldId id="267" r:id="rId9"/>
    <p:sldId id="268" r:id="rId10"/>
    <p:sldId id="291" r:id="rId11"/>
    <p:sldId id="292" r:id="rId12"/>
    <p:sldId id="261" r:id="rId13"/>
    <p:sldId id="284" r:id="rId14"/>
    <p:sldId id="285" r:id="rId15"/>
    <p:sldId id="294" r:id="rId16"/>
    <p:sldId id="286" r:id="rId17"/>
    <p:sldId id="289" r:id="rId18"/>
    <p:sldId id="290" r:id="rId19"/>
    <p:sldId id="295" r:id="rId20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344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8AA26-B763-C444-B8F8-4888B7CB3069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0D354-6ADB-644A-8332-312F6E6E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0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0D354-6ADB-644A-8332-312F6E6E6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0D354-6ADB-644A-8332-312F6E6E6F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3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FAA92BC-D322-42C9-B877-47C7FC343F12}" type="datetimeFigureOut">
              <a:rPr lang="pt-PT" smtClean="0"/>
              <a:pPr/>
              <a:t>11/10/13</a:t>
            </a:fld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11/10/13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11/10/13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11/10/13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FAA92BC-D322-42C9-B877-47C7FC343F12}" type="datetimeFigureOut">
              <a:rPr lang="pt-PT" smtClean="0"/>
              <a:pPr/>
              <a:t>11/10/13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11/10/13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11/10/13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11/10/13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11/10/13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11/10/13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92BC-D322-42C9-B877-47C7FC343F12}" type="datetimeFigureOut">
              <a:rPr lang="pt-PT" smtClean="0"/>
              <a:pPr/>
              <a:t>11/10/13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AA92BC-D322-42C9-B877-47C7FC343F12}" type="datetimeFigureOut">
              <a:rPr lang="pt-PT" smtClean="0"/>
              <a:pPr/>
              <a:t>11/10/13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354EEE4-E9AA-45EE-89FA-442426F1542B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574304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pt-PT" b="1" i="1" dirty="0" err="1" smtClean="0"/>
              <a:t>Profile-based</a:t>
            </a:r>
            <a:r>
              <a:rPr lang="pt-PT" b="1" i="1" dirty="0" smtClean="0"/>
              <a:t> </a:t>
            </a:r>
            <a:r>
              <a:rPr lang="pt-PT" b="1" i="1" dirty="0" err="1" smtClean="0"/>
              <a:t>System</a:t>
            </a:r>
            <a:r>
              <a:rPr lang="pt-PT" b="1" i="1" dirty="0" smtClean="0"/>
              <a:t> for </a:t>
            </a:r>
            <a:r>
              <a:rPr lang="pt-PT" b="1" i="1" dirty="0" err="1" smtClean="0"/>
              <a:t>Nutritional</a:t>
            </a:r>
            <a:r>
              <a:rPr lang="pt-PT" b="1" i="1" dirty="0" smtClean="0"/>
              <a:t> </a:t>
            </a:r>
            <a:r>
              <a:rPr lang="pt-PT" b="1" i="1" dirty="0" err="1" smtClean="0"/>
              <a:t>Information</a:t>
            </a:r>
            <a:r>
              <a:rPr lang="pt-PT" b="1" i="1" dirty="0" smtClean="0"/>
              <a:t> </a:t>
            </a:r>
            <a:r>
              <a:rPr lang="pt-PT" b="1" i="1" dirty="0" err="1" smtClean="0"/>
              <a:t>Management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96458"/>
            <a:ext cx="6858000" cy="1040854"/>
          </a:xfrm>
        </p:spPr>
        <p:txBody>
          <a:bodyPr>
            <a:noAutofit/>
          </a:bodyPr>
          <a:lstStyle/>
          <a:p>
            <a:r>
              <a:rPr lang="pt-PT" sz="1600" dirty="0" err="1" smtClean="0"/>
              <a:t>October</a:t>
            </a:r>
            <a:r>
              <a:rPr lang="pt-PT" sz="1600" dirty="0" smtClean="0"/>
              <a:t> 2013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59632" y="3900314"/>
            <a:ext cx="6858000" cy="1040854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 smtClean="0"/>
              <a:t>Rui Costa, </a:t>
            </a:r>
            <a:r>
              <a:rPr lang="pt-PT" sz="1600" u="sng" dirty="0" smtClean="0"/>
              <a:t>Catarina Silva</a:t>
            </a:r>
            <a:r>
              <a:rPr lang="pt-PT" sz="1600" dirty="0" smtClean="0"/>
              <a:t>, </a:t>
            </a:r>
            <a:r>
              <a:rPr lang="pt-PT" sz="1600" dirty="0" err="1" smtClean="0"/>
              <a:t>Luis</a:t>
            </a:r>
            <a:r>
              <a:rPr lang="pt-PT" sz="1600" dirty="0" smtClean="0"/>
              <a:t> Marcelino</a:t>
            </a:r>
          </a:p>
          <a:p>
            <a:r>
              <a:rPr lang="pt-PT" sz="1600" dirty="0" err="1" smtClean="0"/>
              <a:t>Polytechnic</a:t>
            </a:r>
            <a:r>
              <a:rPr lang="pt-PT" sz="1600" dirty="0" smtClean="0"/>
              <a:t> </a:t>
            </a:r>
            <a:r>
              <a:rPr lang="pt-PT" sz="1600" dirty="0" err="1" smtClean="0"/>
              <a:t>Institute</a:t>
            </a:r>
            <a:r>
              <a:rPr lang="pt-PT" sz="1600" dirty="0" smtClean="0"/>
              <a:t> </a:t>
            </a:r>
            <a:r>
              <a:rPr lang="pt-PT" sz="1600" dirty="0" err="1" smtClean="0"/>
              <a:t>of</a:t>
            </a:r>
            <a:r>
              <a:rPr lang="pt-PT" sz="1600" dirty="0" smtClean="0"/>
              <a:t> Leiria, Portugal</a:t>
            </a:r>
          </a:p>
          <a:p>
            <a:r>
              <a:rPr lang="pt-PT" sz="1600" dirty="0" err="1" smtClean="0"/>
              <a:t>catarina@ipleiria.pt</a:t>
            </a:r>
            <a:endParaRPr lang="pt-PT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Proposed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r>
              <a:rPr lang="pt-PT" dirty="0" smtClean="0"/>
              <a:t>: </a:t>
            </a:r>
            <a:r>
              <a:rPr lang="pt-PT" dirty="0" err="1" smtClean="0"/>
              <a:t>Key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r>
              <a:rPr lang="pt-PT" dirty="0" smtClean="0"/>
              <a:t> (1/2)</a:t>
            </a:r>
            <a:endParaRPr lang="pt-PT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endParaRPr lang="pt-PT" u="sng" dirty="0" smtClean="0"/>
          </a:p>
          <a:p>
            <a:r>
              <a:rPr lang="pt-PT" u="sng" dirty="0" smtClean="0"/>
              <a:t>Item</a:t>
            </a:r>
            <a:r>
              <a:rPr lang="pt-PT" dirty="0" smtClean="0"/>
              <a:t>: </a:t>
            </a:r>
            <a:r>
              <a:rPr lang="en-US" dirty="0" smtClean="0"/>
              <a:t>product </a:t>
            </a:r>
            <a:r>
              <a:rPr lang="en-US" dirty="0"/>
              <a:t>stored in the database and can be contained in one or more </a:t>
            </a:r>
            <a:r>
              <a:rPr lang="en-US" dirty="0" smtClean="0"/>
              <a:t>categories. i.e. “</a:t>
            </a:r>
            <a:r>
              <a:rPr lang="en-US" dirty="0"/>
              <a:t>Cheese </a:t>
            </a:r>
            <a:r>
              <a:rPr lang="en-US" dirty="0" smtClean="0"/>
              <a:t>brand </a:t>
            </a:r>
            <a:r>
              <a:rPr lang="en-US" dirty="0"/>
              <a:t>X 50 grams" or "Soya Milk brand </a:t>
            </a:r>
            <a:r>
              <a:rPr lang="en-US" dirty="0" smtClean="0"/>
              <a:t>Y 1L”</a:t>
            </a:r>
          </a:p>
          <a:p>
            <a:pPr lvl="1"/>
            <a:endParaRPr lang="en-US" u="sng" dirty="0" smtClean="0"/>
          </a:p>
          <a:p>
            <a:r>
              <a:rPr lang="en-US" u="sng" dirty="0" smtClean="0"/>
              <a:t>Category</a:t>
            </a:r>
            <a:r>
              <a:rPr lang="en-US" dirty="0" smtClean="0"/>
              <a:t>: class where an item fits; can be organized in an hierarchical structure</a:t>
            </a:r>
          </a:p>
          <a:p>
            <a:pPr lvl="1"/>
            <a:endParaRPr lang="en-US" u="sng" dirty="0" smtClean="0"/>
          </a:p>
          <a:p>
            <a:r>
              <a:rPr lang="en-US" u="sng" dirty="0" smtClean="0"/>
              <a:t>Property</a:t>
            </a:r>
            <a:r>
              <a:rPr lang="en-US" dirty="0" smtClean="0"/>
              <a:t>: one of the characteristics which identify an item. </a:t>
            </a:r>
            <a:r>
              <a:rPr lang="en-US" dirty="0"/>
              <a:t>Each item has a set of </a:t>
            </a:r>
            <a:r>
              <a:rPr lang="en-US" dirty="0" smtClean="0"/>
              <a:t>properties, i.e. </a:t>
            </a:r>
            <a:r>
              <a:rPr lang="en-US" dirty="0"/>
              <a:t>the percentage of DRI (Dietary Reference Intake) of proteins or </a:t>
            </a:r>
            <a:r>
              <a:rPr lang="en-US" dirty="0" smtClean="0"/>
              <a:t>salt, the product price, etc.</a:t>
            </a:r>
          </a:p>
          <a:p>
            <a:pPr lvl="1"/>
            <a:endParaRPr lang="en-US" u="sng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pt-PT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6728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Proposed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r>
              <a:rPr lang="pt-PT" dirty="0" smtClean="0"/>
              <a:t>: </a:t>
            </a:r>
            <a:r>
              <a:rPr lang="pt-PT" dirty="0" err="1" smtClean="0"/>
              <a:t>Key</a:t>
            </a:r>
            <a:r>
              <a:rPr lang="pt-PT" dirty="0" smtClean="0"/>
              <a:t> </a:t>
            </a:r>
            <a:r>
              <a:rPr lang="pt-PT" dirty="0" err="1" smtClean="0"/>
              <a:t>concepts</a:t>
            </a:r>
            <a:r>
              <a:rPr lang="pt-PT" dirty="0" smtClean="0"/>
              <a:t> (2/2)</a:t>
            </a:r>
            <a:endParaRPr lang="pt-PT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endParaRPr lang="en-US" u="sng" dirty="0" smtClean="0"/>
          </a:p>
          <a:p>
            <a:r>
              <a:rPr lang="en-US" u="sng" dirty="0" smtClean="0"/>
              <a:t>Unit</a:t>
            </a:r>
            <a:r>
              <a:rPr lang="en-US" dirty="0"/>
              <a:t>: a property has an associated unit. i.e. given the previous example, the unit "Euros" for the product price, and the unit "Percentage" to represent the DRI of proteins and salt </a:t>
            </a:r>
          </a:p>
          <a:p>
            <a:pPr lvl="1"/>
            <a:endParaRPr lang="pt-PT" u="sng" dirty="0" smtClean="0"/>
          </a:p>
          <a:p>
            <a:r>
              <a:rPr lang="pt-PT" u="sng" dirty="0" err="1" smtClean="0"/>
              <a:t>Profile</a:t>
            </a:r>
            <a:r>
              <a:rPr lang="pt-PT" dirty="0" smtClean="0"/>
              <a:t>: </a:t>
            </a:r>
            <a:r>
              <a:rPr lang="en-US" dirty="0" smtClean="0"/>
              <a:t>set </a:t>
            </a:r>
            <a:r>
              <a:rPr lang="en-US" dirty="0"/>
              <a:t>of properties and their respective values that characterize the </a:t>
            </a:r>
            <a:r>
              <a:rPr lang="en-US" dirty="0" smtClean="0"/>
              <a:t>profile. </a:t>
            </a:r>
            <a:r>
              <a:rPr lang="en-US" dirty="0"/>
              <a:t>The values of each property can be exact values or ranges of values, and represent a rule mapped in the profile.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pt-PT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418737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Proposed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endParaRPr lang="pt-PT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endParaRPr lang="pt-PT" dirty="0" smtClean="0"/>
          </a:p>
          <a:p>
            <a:r>
              <a:rPr lang="pt-PT" dirty="0" smtClean="0"/>
              <a:t>Mobile </a:t>
            </a:r>
            <a:r>
              <a:rPr lang="pt-PT" dirty="0" err="1" smtClean="0"/>
              <a:t>client</a:t>
            </a:r>
            <a:r>
              <a:rPr lang="pt-PT" dirty="0" smtClean="0"/>
              <a:t> </a:t>
            </a:r>
            <a:r>
              <a:rPr lang="pt-PT" dirty="0" err="1" smtClean="0"/>
              <a:t>functionalities</a:t>
            </a:r>
            <a:endParaRPr lang="pt-PT" dirty="0" smtClean="0"/>
          </a:p>
          <a:p>
            <a:pPr lvl="1"/>
            <a:r>
              <a:rPr lang="pt-PT" dirty="0" err="1"/>
              <a:t>Nutritional</a:t>
            </a:r>
            <a:r>
              <a:rPr lang="pt-PT" dirty="0"/>
              <a:t> </a:t>
            </a:r>
            <a:r>
              <a:rPr lang="pt-PT" dirty="0" err="1"/>
              <a:t>profile</a:t>
            </a:r>
            <a:r>
              <a:rPr lang="pt-PT" dirty="0"/>
              <a:t> </a:t>
            </a:r>
            <a:r>
              <a:rPr lang="pt-PT" dirty="0" err="1" smtClean="0"/>
              <a:t>definition</a:t>
            </a:r>
            <a:r>
              <a:rPr lang="pt-PT" dirty="0" smtClean="0"/>
              <a:t>/</a:t>
            </a:r>
            <a:r>
              <a:rPr lang="pt-PT" dirty="0" err="1" smtClean="0"/>
              <a:t>import</a:t>
            </a:r>
            <a:r>
              <a:rPr lang="pt-PT" dirty="0" smtClean="0"/>
              <a:t> </a:t>
            </a:r>
            <a:r>
              <a:rPr lang="pt-PT" dirty="0" err="1" smtClean="0"/>
              <a:t>existing</a:t>
            </a:r>
            <a:r>
              <a:rPr lang="pt-PT" dirty="0" smtClean="0"/>
              <a:t> </a:t>
            </a:r>
            <a:r>
              <a:rPr lang="pt-PT" dirty="0" err="1" smtClean="0"/>
              <a:t>templates</a:t>
            </a:r>
            <a:endParaRPr lang="pt-PT" dirty="0" smtClean="0"/>
          </a:p>
          <a:p>
            <a:pPr lvl="1"/>
            <a:r>
              <a:rPr lang="pt-PT" dirty="0" err="1" smtClean="0"/>
              <a:t>Manage</a:t>
            </a:r>
            <a:r>
              <a:rPr lang="pt-PT" dirty="0" smtClean="0"/>
              <a:t> </a:t>
            </a:r>
            <a:r>
              <a:rPr lang="pt-PT" dirty="0" err="1" smtClean="0"/>
              <a:t>shopping</a:t>
            </a:r>
            <a:r>
              <a:rPr lang="pt-PT" dirty="0" smtClean="0"/>
              <a:t> </a:t>
            </a:r>
            <a:r>
              <a:rPr lang="pt-PT" dirty="0" err="1" smtClean="0"/>
              <a:t>lists</a:t>
            </a:r>
            <a:endParaRPr lang="pt-PT" dirty="0" smtClean="0"/>
          </a:p>
          <a:p>
            <a:pPr lvl="1"/>
            <a:r>
              <a:rPr lang="pt-PT" dirty="0" err="1" smtClean="0"/>
              <a:t>Navigation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</a:t>
            </a:r>
            <a:r>
              <a:rPr lang="pt-PT" dirty="0" err="1" smtClean="0"/>
              <a:t>existing</a:t>
            </a:r>
            <a:r>
              <a:rPr lang="pt-PT" dirty="0" smtClean="0"/>
              <a:t> </a:t>
            </a:r>
            <a:r>
              <a:rPr lang="pt-PT" dirty="0" err="1" smtClean="0"/>
              <a:t>products</a:t>
            </a:r>
            <a:r>
              <a:rPr lang="pt-PT" dirty="0" smtClean="0"/>
              <a:t> </a:t>
            </a:r>
            <a:r>
              <a:rPr lang="pt-PT" dirty="0" err="1" smtClean="0"/>
              <a:t>database</a:t>
            </a:r>
            <a:endParaRPr lang="pt-PT" dirty="0" smtClean="0"/>
          </a:p>
          <a:p>
            <a:pPr lvl="1"/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/>
              <a:t>filtering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rules </a:t>
            </a:r>
            <a:r>
              <a:rPr lang="pt-PT" dirty="0" err="1" smtClean="0"/>
              <a:t>defined</a:t>
            </a:r>
            <a:r>
              <a:rPr lang="pt-PT" dirty="0" smtClean="0"/>
              <a:t> </a:t>
            </a:r>
            <a:r>
              <a:rPr lang="pt-PT" dirty="0" err="1" smtClean="0"/>
              <a:t>in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profile</a:t>
            </a:r>
            <a:endParaRPr lang="pt-PT" dirty="0"/>
          </a:p>
          <a:p>
            <a:endParaRPr lang="pt-PT" dirty="0" smtClean="0"/>
          </a:p>
          <a:p>
            <a:r>
              <a:rPr lang="pt-PT" dirty="0" smtClean="0"/>
              <a:t>Server</a:t>
            </a:r>
          </a:p>
          <a:p>
            <a:pPr lvl="1"/>
            <a:r>
              <a:rPr lang="pt-PT" dirty="0" err="1" smtClean="0"/>
              <a:t>Communication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mobile </a:t>
            </a:r>
            <a:r>
              <a:rPr lang="pt-PT" dirty="0" err="1" smtClean="0"/>
              <a:t>client</a:t>
            </a:r>
            <a:endParaRPr lang="pt-PT" dirty="0" smtClean="0"/>
          </a:p>
          <a:p>
            <a:pPr lvl="1"/>
            <a:r>
              <a:rPr lang="pt-PT" dirty="0" smtClean="0"/>
              <a:t>Data </a:t>
            </a:r>
            <a:r>
              <a:rPr lang="pt-PT" dirty="0" err="1" smtClean="0"/>
              <a:t>management</a:t>
            </a:r>
            <a:r>
              <a:rPr lang="pt-PT" dirty="0" smtClean="0"/>
              <a:t> </a:t>
            </a:r>
            <a:r>
              <a:rPr lang="pt-PT" dirty="0" err="1" smtClean="0"/>
              <a:t>through</a:t>
            </a:r>
            <a:r>
              <a:rPr lang="pt-PT" dirty="0" smtClean="0"/>
              <a:t> a </a:t>
            </a:r>
            <a:r>
              <a:rPr lang="pt-PT" dirty="0" err="1" smtClean="0"/>
              <a:t>web</a:t>
            </a:r>
            <a:r>
              <a:rPr lang="pt-PT" dirty="0" smtClean="0"/>
              <a:t> </a:t>
            </a:r>
            <a:r>
              <a:rPr lang="pt-PT" dirty="0" err="1" smtClean="0"/>
              <a:t>backoffice</a:t>
            </a:r>
            <a:endParaRPr lang="pt-PT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Setup: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Focused on determine if the concepts introduced by the application were clear for the users</a:t>
            </a:r>
          </a:p>
          <a:p>
            <a:endParaRPr lang="en-US" dirty="0" smtClean="0"/>
          </a:p>
          <a:p>
            <a:r>
              <a:rPr lang="en-US" dirty="0" smtClean="0"/>
              <a:t>8 </a:t>
            </a:r>
            <a:r>
              <a:rPr lang="en-US" dirty="0"/>
              <a:t>people – all smartphone users – aged between 21 and 29 years old were invited to test the </a:t>
            </a:r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 smtClean="0"/>
              <a:t>An environment was setup simulating a real use of the application (containing real products, properties, units and profiles)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41900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Setup: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Import and a configure a profile called “Light products” from the server;</a:t>
            </a:r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new shopping list based on a previous shopping list kept in the historic; </a:t>
            </a:r>
            <a:endParaRPr lang="en-US" dirty="0" smtClean="0"/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endParaRPr lang="en-US" dirty="0"/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Add a specific product the shopping list which fits in the “Light Products” profile; </a:t>
            </a:r>
            <a:endParaRPr lang="en-US" dirty="0" smtClean="0"/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endParaRPr lang="en-US" dirty="0"/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product through barcode scanning</a:t>
            </a:r>
            <a:r>
              <a:rPr lang="en-US" dirty="0" smtClean="0"/>
              <a:t>;</a:t>
            </a:r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specific product not fitting in the “Light Products” profile; </a:t>
            </a:r>
            <a:endParaRPr lang="en-US" dirty="0" smtClean="0"/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endParaRPr lang="en-US" dirty="0" smtClean="0"/>
          </a:p>
          <a:p>
            <a:pPr marL="73152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Assuming </a:t>
            </a:r>
            <a:r>
              <a:rPr lang="en-US" dirty="0"/>
              <a:t>that not all products were available in the supermarket, register that information in the shopping list and archive it in the historic.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49220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Distribution of times (in seconds) to complete each task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  <p:pic>
        <p:nvPicPr>
          <p:cNvPr id="8" name="Picture 7" descr="C:\Users\Rui\Desktop\aver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3"/>
            <a:ext cx="7272808" cy="3312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94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all testers felt comfortable and curious to explore the application interface 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some </a:t>
            </a:r>
            <a:r>
              <a:rPr lang="en-US" dirty="0" smtClean="0"/>
              <a:t>cases, users </a:t>
            </a:r>
            <a:r>
              <a:rPr lang="en-US" dirty="0"/>
              <a:t>insisted in repeating some of the tasks more than </a:t>
            </a:r>
            <a:r>
              <a:rPr lang="en-US" dirty="0" smtClean="0"/>
              <a:t>once</a:t>
            </a:r>
          </a:p>
          <a:p>
            <a:r>
              <a:rPr lang="en-US" dirty="0"/>
              <a:t>Users had no problem to complete the shopping related </a:t>
            </a:r>
            <a:r>
              <a:rPr lang="en-US" dirty="0" smtClean="0"/>
              <a:t>tasks using </a:t>
            </a:r>
            <a:r>
              <a:rPr lang="en-US" dirty="0"/>
              <a:t>different strategies (filtered list, barcode scanning and unfiltered product list) </a:t>
            </a:r>
          </a:p>
          <a:p>
            <a:r>
              <a:rPr lang="en-US" dirty="0" smtClean="0"/>
              <a:t>Some confusion while performing </a:t>
            </a:r>
            <a:r>
              <a:rPr lang="en-US" dirty="0"/>
              <a:t>administrative tasks such as importing profiles form the server or archiving a shopping </a:t>
            </a:r>
            <a:r>
              <a:rPr lang="en-US" dirty="0" smtClean="0"/>
              <a:t>list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405726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area of nutritional advice and counseling hasn’t been properly </a:t>
            </a:r>
            <a:r>
              <a:rPr lang="en-US" dirty="0" smtClean="0"/>
              <a:t>explored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oom </a:t>
            </a:r>
            <a:r>
              <a:rPr lang="en-US" dirty="0"/>
              <a:t>for a solution combining both areas of shopping assistants and nutritional </a:t>
            </a:r>
            <a:r>
              <a:rPr lang="en-US" dirty="0" smtClean="0"/>
              <a:t>control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preliminary </a:t>
            </a:r>
            <a:r>
              <a:rPr lang="en-US" dirty="0"/>
              <a:t>tests suggest that applying profiles through simple filters </a:t>
            </a:r>
            <a:r>
              <a:rPr lang="en-US" dirty="0" smtClean="0"/>
              <a:t>could be improved</a:t>
            </a:r>
          </a:p>
          <a:p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were enthusiastic to test regular shopping </a:t>
            </a:r>
            <a:r>
              <a:rPr lang="en-US" dirty="0" smtClean="0"/>
              <a:t>features and curious about the profiling mechanism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86366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Integration of </a:t>
            </a:r>
            <a:r>
              <a:rPr lang="en-US" dirty="0"/>
              <a:t>the existing product database with a real retail chain supplier </a:t>
            </a:r>
            <a:endParaRPr lang="en-US" dirty="0" smtClean="0"/>
          </a:p>
          <a:p>
            <a:pPr lvl="1"/>
            <a:r>
              <a:rPr lang="en-US" dirty="0" smtClean="0"/>
              <a:t>Large database of products and characteristics</a:t>
            </a:r>
          </a:p>
          <a:p>
            <a:pPr lvl="1"/>
            <a:r>
              <a:rPr lang="en-US" dirty="0" smtClean="0"/>
              <a:t>Up to date information</a:t>
            </a:r>
          </a:p>
          <a:p>
            <a:endParaRPr lang="en-US" dirty="0" smtClean="0"/>
          </a:p>
          <a:p>
            <a:r>
              <a:rPr lang="en-US" dirty="0" smtClean="0"/>
              <a:t>Explore more transparent profiling mechanisms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/>
              <a:t>statistics adapted to the specific profile in use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76717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574304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pt-PT" b="1" i="1" dirty="0" err="1" smtClean="0"/>
              <a:t>Profile-based</a:t>
            </a:r>
            <a:r>
              <a:rPr lang="pt-PT" b="1" i="1" dirty="0" smtClean="0"/>
              <a:t> </a:t>
            </a:r>
            <a:r>
              <a:rPr lang="pt-PT" b="1" i="1" dirty="0" err="1" smtClean="0"/>
              <a:t>System</a:t>
            </a:r>
            <a:r>
              <a:rPr lang="pt-PT" b="1" i="1" dirty="0" smtClean="0"/>
              <a:t> for </a:t>
            </a:r>
            <a:r>
              <a:rPr lang="pt-PT" b="1" i="1" dirty="0" err="1" smtClean="0"/>
              <a:t>Nutritional</a:t>
            </a:r>
            <a:r>
              <a:rPr lang="pt-PT" b="1" i="1" dirty="0" smtClean="0"/>
              <a:t> </a:t>
            </a:r>
            <a:r>
              <a:rPr lang="pt-PT" b="1" i="1" dirty="0" err="1" smtClean="0"/>
              <a:t>Information</a:t>
            </a:r>
            <a:r>
              <a:rPr lang="pt-PT" b="1" i="1" dirty="0" smtClean="0"/>
              <a:t> </a:t>
            </a:r>
            <a:r>
              <a:rPr lang="pt-PT" b="1" i="1" dirty="0" err="1" smtClean="0"/>
              <a:t>Management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96458"/>
            <a:ext cx="6858000" cy="1040854"/>
          </a:xfrm>
        </p:spPr>
        <p:txBody>
          <a:bodyPr>
            <a:noAutofit/>
          </a:bodyPr>
          <a:lstStyle/>
          <a:p>
            <a:r>
              <a:rPr lang="pt-PT" sz="1600" dirty="0" err="1" smtClean="0"/>
              <a:t>October</a:t>
            </a:r>
            <a:r>
              <a:rPr lang="pt-PT" sz="1600" dirty="0" smtClean="0"/>
              <a:t> 2013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59632" y="3900314"/>
            <a:ext cx="6858000" cy="1040854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 smtClean="0"/>
              <a:t>Rui Costa, </a:t>
            </a:r>
            <a:r>
              <a:rPr lang="pt-PT" sz="1600" u="sng" dirty="0" smtClean="0"/>
              <a:t>Catarina Silva</a:t>
            </a:r>
            <a:r>
              <a:rPr lang="pt-PT" sz="1600" dirty="0" smtClean="0"/>
              <a:t>, </a:t>
            </a:r>
            <a:r>
              <a:rPr lang="pt-PT" sz="1600" dirty="0" err="1" smtClean="0"/>
              <a:t>Luis</a:t>
            </a:r>
            <a:r>
              <a:rPr lang="pt-PT" sz="1600" dirty="0" smtClean="0"/>
              <a:t> Marcelino</a:t>
            </a:r>
          </a:p>
          <a:p>
            <a:r>
              <a:rPr lang="pt-PT" sz="1600" dirty="0" err="1" smtClean="0"/>
              <a:t>Polytechnic</a:t>
            </a:r>
            <a:r>
              <a:rPr lang="pt-PT" sz="1600" dirty="0" smtClean="0"/>
              <a:t> </a:t>
            </a:r>
            <a:r>
              <a:rPr lang="pt-PT" sz="1600" dirty="0" err="1" smtClean="0"/>
              <a:t>Institute</a:t>
            </a:r>
            <a:r>
              <a:rPr lang="pt-PT" sz="1600" dirty="0" smtClean="0"/>
              <a:t> </a:t>
            </a:r>
            <a:r>
              <a:rPr lang="pt-PT" sz="1600" dirty="0" err="1" smtClean="0"/>
              <a:t>of</a:t>
            </a:r>
            <a:r>
              <a:rPr lang="pt-PT" sz="1600" dirty="0" smtClean="0"/>
              <a:t> Leiria, Portugal</a:t>
            </a:r>
          </a:p>
          <a:p>
            <a:r>
              <a:rPr lang="pt-PT" sz="1600" dirty="0" err="1" smtClean="0"/>
              <a:t>catarina@ipleiria.pt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97907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Introduction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Lifestyle</a:t>
            </a:r>
            <a:r>
              <a:rPr lang="pt-PT" dirty="0" smtClean="0"/>
              <a:t> </a:t>
            </a:r>
            <a:r>
              <a:rPr lang="pt-PT" dirty="0" err="1" smtClean="0"/>
              <a:t>in</a:t>
            </a:r>
            <a:r>
              <a:rPr lang="pt-PT" dirty="0" smtClean="0"/>
              <a:t> </a:t>
            </a:r>
            <a:r>
              <a:rPr lang="pt-PT" dirty="0" err="1" smtClean="0"/>
              <a:t>modern</a:t>
            </a:r>
            <a:r>
              <a:rPr lang="pt-PT" dirty="0" smtClean="0"/>
              <a:t> </a:t>
            </a:r>
            <a:r>
              <a:rPr lang="pt-PT" dirty="0" err="1" smtClean="0"/>
              <a:t>societies</a:t>
            </a:r>
            <a:endParaRPr lang="pt-PT" dirty="0" smtClean="0"/>
          </a:p>
          <a:p>
            <a:pPr lvl="1"/>
            <a:r>
              <a:rPr lang="pt-PT" dirty="0" err="1" smtClean="0"/>
              <a:t>Stressful</a:t>
            </a:r>
            <a:r>
              <a:rPr lang="pt-PT" dirty="0" smtClean="0"/>
              <a:t> </a:t>
            </a:r>
            <a:r>
              <a:rPr lang="pt-PT" dirty="0" err="1" smtClean="0"/>
              <a:t>work</a:t>
            </a:r>
            <a:r>
              <a:rPr lang="pt-PT" dirty="0" smtClean="0"/>
              <a:t> </a:t>
            </a:r>
            <a:r>
              <a:rPr lang="pt-PT" dirty="0" err="1" smtClean="0"/>
              <a:t>life</a:t>
            </a:r>
            <a:endParaRPr lang="pt-PT" dirty="0" smtClean="0"/>
          </a:p>
          <a:p>
            <a:pPr lvl="1"/>
            <a:r>
              <a:rPr lang="pt-PT" dirty="0" err="1"/>
              <a:t>Lack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time to </a:t>
            </a:r>
            <a:r>
              <a:rPr lang="pt-PT" dirty="0" err="1"/>
              <a:t>exercise</a:t>
            </a:r>
            <a:endParaRPr lang="pt-PT" dirty="0"/>
          </a:p>
          <a:p>
            <a:pPr lvl="1"/>
            <a:r>
              <a:rPr lang="pt-PT" dirty="0" err="1" smtClean="0"/>
              <a:t>Inadequate</a:t>
            </a:r>
            <a:r>
              <a:rPr lang="pt-PT" dirty="0" smtClean="0"/>
              <a:t> </a:t>
            </a:r>
            <a:r>
              <a:rPr lang="pt-PT" dirty="0" err="1" smtClean="0"/>
              <a:t>diet</a:t>
            </a:r>
            <a:endParaRPr lang="pt-PT" dirty="0"/>
          </a:p>
        </p:txBody>
      </p:sp>
      <p:pic>
        <p:nvPicPr>
          <p:cNvPr id="138242" name="Picture 2" descr="http://www.ericsson.com/thinkingahead/the-networked-society-blog/wp-content/uploads/2012/09/Paris-458x3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501008"/>
            <a:ext cx="4176464" cy="27356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Profileration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medical </a:t>
            </a:r>
            <a:r>
              <a:rPr lang="pt-PT" dirty="0" err="1" smtClean="0"/>
              <a:t>conditions</a:t>
            </a:r>
            <a:r>
              <a:rPr lang="pt-PT" dirty="0" smtClean="0"/>
              <a:t> </a:t>
            </a:r>
            <a:r>
              <a:rPr lang="pt-PT" dirty="0" err="1" smtClean="0">
                <a:solidFill>
                  <a:srgbClr val="000000"/>
                </a:solidFill>
              </a:rPr>
              <a:t>requiring</a:t>
            </a:r>
            <a:r>
              <a:rPr lang="pt-PT" dirty="0" smtClean="0">
                <a:solidFill>
                  <a:srgbClr val="000000"/>
                </a:solidFill>
              </a:rPr>
              <a:t> </a:t>
            </a:r>
            <a:r>
              <a:rPr lang="pt-PT" dirty="0" err="1" smtClean="0">
                <a:solidFill>
                  <a:srgbClr val="000000"/>
                </a:solidFill>
              </a:rPr>
              <a:t>strict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/>
              <a:t>dietary</a:t>
            </a:r>
            <a:r>
              <a:rPr lang="pt-PT" dirty="0" smtClean="0"/>
              <a:t> </a:t>
            </a:r>
            <a:r>
              <a:rPr lang="pt-PT" dirty="0" err="1" smtClean="0"/>
              <a:t>restrictions</a:t>
            </a:r>
            <a:endParaRPr lang="pt-PT" dirty="0" smtClean="0"/>
          </a:p>
          <a:p>
            <a:pPr lvl="1"/>
            <a:r>
              <a:rPr lang="pt-PT" dirty="0" smtClean="0"/>
              <a:t>Diabetes, </a:t>
            </a:r>
            <a:r>
              <a:rPr lang="pt-PT" dirty="0" err="1" smtClean="0"/>
              <a:t>hypertension</a:t>
            </a:r>
            <a:r>
              <a:rPr lang="pt-PT" dirty="0" smtClean="0"/>
              <a:t>, </a:t>
            </a:r>
            <a:r>
              <a:rPr lang="pt-PT" dirty="0" err="1" smtClean="0"/>
              <a:t>allergies</a:t>
            </a:r>
            <a:r>
              <a:rPr lang="pt-PT" dirty="0" smtClean="0"/>
              <a:t>...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44386" name="Picture 2" descr="http://www.saber-digital.net/uploads/ckeditor/images/grafico_aumen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35504"/>
            <a:ext cx="3168352" cy="315779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220072" y="3280916"/>
            <a:ext cx="2808312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WHO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alerts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increase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blood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pressure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diabetes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obesity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Newspaper</a:t>
            </a:r>
            <a:r>
              <a:rPr lang="pt-PT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sz="240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headline</a:t>
            </a:r>
            <a:endParaRPr lang="pt-PT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Objectives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err="1" smtClean="0"/>
              <a:t>Make</a:t>
            </a:r>
            <a:r>
              <a:rPr lang="pt-PT" dirty="0" smtClean="0"/>
              <a:t> use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information</a:t>
            </a:r>
            <a:r>
              <a:rPr lang="pt-PT" dirty="0" smtClean="0"/>
              <a:t> </a:t>
            </a:r>
            <a:r>
              <a:rPr lang="pt-PT" dirty="0" err="1" smtClean="0"/>
              <a:t>technologies</a:t>
            </a:r>
            <a:r>
              <a:rPr lang="pt-PT" dirty="0" smtClean="0"/>
              <a:t> to improve </a:t>
            </a:r>
            <a:r>
              <a:rPr lang="pt-PT" dirty="0" err="1" smtClean="0"/>
              <a:t>the</a:t>
            </a:r>
            <a:r>
              <a:rPr lang="pt-PT" dirty="0" smtClean="0"/>
              <a:t> general </a:t>
            </a:r>
            <a:r>
              <a:rPr lang="pt-PT" dirty="0" err="1" smtClean="0"/>
              <a:t>population</a:t>
            </a:r>
            <a:r>
              <a:rPr lang="pt-PT" dirty="0" smtClean="0"/>
              <a:t> </a:t>
            </a:r>
            <a:r>
              <a:rPr lang="pt-PT" dirty="0" err="1" smtClean="0"/>
              <a:t>lifestyle</a:t>
            </a:r>
            <a:endParaRPr lang="pt-PT" dirty="0"/>
          </a:p>
          <a:p>
            <a:endParaRPr lang="pt-PT" dirty="0" smtClean="0"/>
          </a:p>
          <a:p>
            <a:r>
              <a:rPr lang="pt-PT" dirty="0" err="1" smtClean="0"/>
              <a:t>Propose</a:t>
            </a:r>
            <a:r>
              <a:rPr lang="pt-PT" dirty="0" smtClean="0"/>
              <a:t> a </a:t>
            </a:r>
            <a:r>
              <a:rPr lang="pt-PT" dirty="0" err="1" smtClean="0"/>
              <a:t>solution</a:t>
            </a:r>
            <a:r>
              <a:rPr lang="pt-PT" dirty="0" smtClean="0"/>
              <a:t> </a:t>
            </a:r>
            <a:r>
              <a:rPr lang="pt-PT" dirty="0" err="1" smtClean="0"/>
              <a:t>allowing</a:t>
            </a:r>
            <a:r>
              <a:rPr lang="pt-PT" dirty="0" smtClean="0"/>
              <a:t> </a:t>
            </a:r>
            <a:r>
              <a:rPr lang="pt-PT" dirty="0" err="1" smtClean="0"/>
              <a:t>people</a:t>
            </a:r>
            <a:r>
              <a:rPr lang="pt-PT" dirty="0" smtClean="0"/>
              <a:t> to </a:t>
            </a:r>
            <a:r>
              <a:rPr lang="pt-PT" dirty="0" err="1" smtClean="0"/>
              <a:t>obtain</a:t>
            </a:r>
            <a:r>
              <a:rPr lang="pt-PT" dirty="0" smtClean="0"/>
              <a:t> </a:t>
            </a:r>
            <a:r>
              <a:rPr lang="pt-PT" dirty="0" err="1" smtClean="0"/>
              <a:t>informed</a:t>
            </a:r>
            <a:r>
              <a:rPr lang="pt-PT" dirty="0"/>
              <a:t> </a:t>
            </a:r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/>
              <a:t>choices</a:t>
            </a:r>
            <a:r>
              <a:rPr lang="pt-PT" dirty="0" smtClean="0"/>
              <a:t> </a:t>
            </a:r>
            <a:r>
              <a:rPr lang="pt-PT" dirty="0" err="1" smtClean="0"/>
              <a:t>falling</a:t>
            </a:r>
            <a:r>
              <a:rPr lang="pt-PT" dirty="0" smtClean="0"/>
              <a:t> </a:t>
            </a:r>
            <a:r>
              <a:rPr lang="pt-PT" dirty="0" err="1" smtClean="0"/>
              <a:t>in</a:t>
            </a:r>
            <a:r>
              <a:rPr lang="pt-PT" dirty="0" smtClean="0"/>
              <a:t> </a:t>
            </a:r>
            <a:r>
              <a:rPr lang="pt-PT" dirty="0" err="1" smtClean="0"/>
              <a:t>their</a:t>
            </a:r>
            <a:r>
              <a:rPr lang="pt-PT" dirty="0" smtClean="0"/>
              <a:t> </a:t>
            </a:r>
            <a:r>
              <a:rPr lang="pt-PT" dirty="0" err="1" smtClean="0"/>
              <a:t>profile</a:t>
            </a:r>
            <a:endParaRPr lang="pt-PT" dirty="0" smtClean="0"/>
          </a:p>
          <a:p>
            <a:pPr lvl="1"/>
            <a:r>
              <a:rPr lang="pt-PT" dirty="0" err="1" smtClean="0"/>
              <a:t>Dietary</a:t>
            </a:r>
            <a:r>
              <a:rPr lang="pt-PT" dirty="0" smtClean="0"/>
              <a:t> </a:t>
            </a:r>
            <a:r>
              <a:rPr lang="pt-PT" dirty="0" err="1" smtClean="0"/>
              <a:t>restrictions</a:t>
            </a:r>
            <a:endParaRPr lang="pt-PT" dirty="0"/>
          </a:p>
          <a:p>
            <a:pPr lvl="1"/>
            <a:r>
              <a:rPr lang="pt-PT" dirty="0" err="1" smtClean="0"/>
              <a:t>Dietary</a:t>
            </a:r>
            <a:r>
              <a:rPr lang="pt-PT" dirty="0" smtClean="0"/>
              <a:t> </a:t>
            </a:r>
            <a:r>
              <a:rPr lang="pt-PT" dirty="0" err="1" smtClean="0"/>
              <a:t>options</a:t>
            </a:r>
            <a:endParaRPr lang="pt-PT" dirty="0"/>
          </a:p>
          <a:p>
            <a:pPr marL="274320" lvl="1" indent="0">
              <a:buNone/>
            </a:pP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State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Art</a:t>
            </a:r>
            <a:r>
              <a:rPr lang="pt-PT" dirty="0" smtClean="0"/>
              <a:t>: </a:t>
            </a:r>
            <a:r>
              <a:rPr lang="pt-PT" dirty="0" err="1" smtClean="0"/>
              <a:t>Nutritional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400" dirty="0" err="1" smtClean="0"/>
              <a:t>Works</a:t>
            </a:r>
            <a:r>
              <a:rPr lang="pt-PT" sz="2400" dirty="0" smtClean="0"/>
              <a:t> </a:t>
            </a:r>
            <a:r>
              <a:rPr lang="pt-PT" sz="2400" dirty="0" err="1" smtClean="0"/>
              <a:t>that</a:t>
            </a:r>
            <a:r>
              <a:rPr lang="pt-PT" sz="2400" dirty="0" smtClean="0"/>
              <a:t> </a:t>
            </a:r>
            <a:r>
              <a:rPr lang="pt-PT" sz="2400" dirty="0" err="1" smtClean="0"/>
              <a:t>address</a:t>
            </a:r>
            <a:r>
              <a:rPr lang="pt-PT" sz="2400" dirty="0" smtClean="0"/>
              <a:t> </a:t>
            </a:r>
            <a:r>
              <a:rPr lang="pt-PT" sz="2400" dirty="0" err="1" smtClean="0"/>
              <a:t>the</a:t>
            </a:r>
            <a:r>
              <a:rPr lang="pt-PT" sz="2400" dirty="0" smtClean="0"/>
              <a:t> </a:t>
            </a:r>
            <a:r>
              <a:rPr lang="pt-PT" sz="2400" dirty="0" err="1" smtClean="0"/>
              <a:t>nutritional</a:t>
            </a:r>
            <a:r>
              <a:rPr lang="pt-PT" sz="2400" dirty="0" smtClean="0"/>
              <a:t> </a:t>
            </a:r>
            <a:r>
              <a:rPr lang="pt-PT" sz="2400" dirty="0" err="1" smtClean="0"/>
              <a:t>control</a:t>
            </a:r>
            <a:r>
              <a:rPr lang="pt-PT" sz="2400" dirty="0" smtClean="0"/>
              <a:t> </a:t>
            </a:r>
            <a:r>
              <a:rPr lang="pt-PT" sz="2400" dirty="0" err="1" smtClean="0"/>
              <a:t>topic</a:t>
            </a:r>
            <a:r>
              <a:rPr lang="pt-PT" sz="2400" dirty="0" smtClean="0"/>
              <a:t> </a:t>
            </a:r>
            <a:r>
              <a:rPr lang="pt-PT" sz="2400" dirty="0" err="1" smtClean="0"/>
              <a:t>by</a:t>
            </a:r>
            <a:r>
              <a:rPr lang="pt-PT" sz="2400" dirty="0" smtClean="0"/>
              <a:t> </a:t>
            </a:r>
            <a:r>
              <a:rPr lang="pt-PT" sz="2400" dirty="0" err="1" smtClean="0"/>
              <a:t>recording</a:t>
            </a:r>
            <a:r>
              <a:rPr lang="pt-PT" sz="2400" dirty="0" smtClean="0"/>
              <a:t> </a:t>
            </a:r>
            <a:r>
              <a:rPr lang="pt-PT" sz="2400" dirty="0" err="1" smtClean="0"/>
              <a:t>the</a:t>
            </a:r>
            <a:r>
              <a:rPr lang="pt-PT" sz="2400" dirty="0" smtClean="0"/>
              <a:t> </a:t>
            </a:r>
            <a:r>
              <a:rPr lang="pt-PT" sz="2400" dirty="0" err="1" smtClean="0"/>
              <a:t>food</a:t>
            </a:r>
            <a:r>
              <a:rPr lang="pt-PT" sz="2400" dirty="0" smtClean="0"/>
              <a:t> </a:t>
            </a:r>
            <a:r>
              <a:rPr lang="pt-PT" sz="2400" dirty="0" err="1" smtClean="0"/>
              <a:t>consumed</a:t>
            </a:r>
            <a:r>
              <a:rPr lang="pt-PT" sz="2400" dirty="0" smtClean="0"/>
              <a:t> </a:t>
            </a:r>
            <a:r>
              <a:rPr lang="pt-PT" sz="2400" dirty="0" err="1" smtClean="0"/>
              <a:t>by</a:t>
            </a:r>
            <a:r>
              <a:rPr lang="pt-PT" sz="2400" dirty="0" smtClean="0"/>
              <a:t> </a:t>
            </a:r>
            <a:r>
              <a:rPr lang="pt-PT" sz="2400" dirty="0" err="1" smtClean="0"/>
              <a:t>people</a:t>
            </a:r>
            <a:endParaRPr lang="pt-PT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3600400" cy="3096344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80" y="2492896"/>
            <a:ext cx="1704804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92896"/>
            <a:ext cx="1656184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State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Art</a:t>
            </a:r>
            <a:r>
              <a:rPr lang="pt-PT" dirty="0" smtClean="0"/>
              <a:t>: Shopping </a:t>
            </a:r>
            <a:r>
              <a:rPr lang="pt-PT" dirty="0" err="1" smtClean="0"/>
              <a:t>assistants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400" dirty="0" err="1" smtClean="0"/>
              <a:t>Intelligent</a:t>
            </a:r>
            <a:r>
              <a:rPr lang="pt-PT" sz="2400" dirty="0" smtClean="0"/>
              <a:t>/</a:t>
            </a:r>
            <a:r>
              <a:rPr lang="pt-PT" sz="2400" dirty="0" err="1" smtClean="0"/>
              <a:t>automated</a:t>
            </a:r>
            <a:r>
              <a:rPr lang="pt-PT" sz="2400" dirty="0" smtClean="0"/>
              <a:t> </a:t>
            </a:r>
            <a:r>
              <a:rPr lang="pt-PT" sz="2400" dirty="0" err="1" smtClean="0"/>
              <a:t>shopping</a:t>
            </a:r>
            <a:r>
              <a:rPr lang="pt-PT" sz="2400" dirty="0" smtClean="0"/>
              <a:t> </a:t>
            </a:r>
            <a:r>
              <a:rPr lang="pt-PT" sz="2400" dirty="0" err="1" smtClean="0"/>
              <a:t>assistants</a:t>
            </a:r>
            <a:endParaRPr lang="pt-P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988840"/>
            <a:ext cx="2448272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9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Nutricional </a:t>
            </a:r>
          </a:p>
          <a:p>
            <a:pPr lvl="1"/>
            <a:r>
              <a:rPr lang="pt-PT" dirty="0" smtClean="0"/>
              <a:t>Records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meals</a:t>
            </a:r>
            <a:r>
              <a:rPr lang="pt-PT" dirty="0" smtClean="0"/>
              <a:t>  - </a:t>
            </a:r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/>
              <a:t>diary</a:t>
            </a:r>
            <a:r>
              <a:rPr lang="pt-PT" dirty="0" smtClean="0"/>
              <a:t>, </a:t>
            </a:r>
            <a:r>
              <a:rPr lang="pt-PT" dirty="0" err="1" smtClean="0"/>
              <a:t>definition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goal</a:t>
            </a:r>
            <a:r>
              <a:rPr lang="pt-PT" dirty="0" smtClean="0"/>
              <a:t> to </a:t>
            </a:r>
            <a:r>
              <a:rPr lang="pt-PT" dirty="0" err="1" smtClean="0"/>
              <a:t>achieve</a:t>
            </a:r>
            <a:endParaRPr lang="pt-PT" dirty="0" smtClean="0"/>
          </a:p>
          <a:p>
            <a:pPr lvl="1"/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main</a:t>
            </a:r>
            <a:r>
              <a:rPr lang="pt-PT" dirty="0" smtClean="0"/>
              <a:t> </a:t>
            </a:r>
            <a:r>
              <a:rPr lang="pt-PT" dirty="0" err="1" smtClean="0"/>
              <a:t>concern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amount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calories</a:t>
            </a:r>
            <a:r>
              <a:rPr lang="pt-PT" dirty="0" smtClean="0"/>
              <a:t> </a:t>
            </a:r>
            <a:r>
              <a:rPr lang="pt-PT" dirty="0" err="1" smtClean="0"/>
              <a:t>ingested</a:t>
            </a:r>
            <a:endParaRPr lang="pt-PT" dirty="0" smtClean="0"/>
          </a:p>
          <a:p>
            <a:pPr lvl="1"/>
            <a:endParaRPr lang="pt-PT" dirty="0" smtClean="0"/>
          </a:p>
          <a:p>
            <a:r>
              <a:rPr lang="pt-PT" dirty="0"/>
              <a:t>Shopping </a:t>
            </a:r>
            <a:r>
              <a:rPr lang="pt-PT" dirty="0" err="1"/>
              <a:t>assistants</a:t>
            </a:r>
            <a:r>
              <a:rPr lang="pt-PT" dirty="0"/>
              <a:t> </a:t>
            </a:r>
            <a:endParaRPr lang="pt-PT" dirty="0" smtClean="0"/>
          </a:p>
          <a:p>
            <a:pPr lvl="1"/>
            <a:r>
              <a:rPr lang="pt-PT" dirty="0" err="1" smtClean="0"/>
              <a:t>Mainly</a:t>
            </a:r>
            <a:r>
              <a:rPr lang="pt-PT" dirty="0" smtClean="0"/>
              <a:t> </a:t>
            </a:r>
            <a:r>
              <a:rPr lang="pt-PT" dirty="0" err="1"/>
              <a:t>focused</a:t>
            </a:r>
            <a:r>
              <a:rPr lang="pt-PT" dirty="0"/>
              <a:t> </a:t>
            </a:r>
            <a:r>
              <a:rPr lang="pt-PT" dirty="0" err="1"/>
              <a:t>in</a:t>
            </a:r>
            <a:r>
              <a:rPr lang="pt-PT" dirty="0"/>
              <a:t> comercial </a:t>
            </a:r>
            <a:r>
              <a:rPr lang="pt-PT" dirty="0" err="1" smtClean="0"/>
              <a:t>purposes</a:t>
            </a:r>
            <a:r>
              <a:rPr lang="pt-PT" dirty="0" smtClean="0"/>
              <a:t>: Price </a:t>
            </a:r>
            <a:r>
              <a:rPr lang="pt-PT" dirty="0" err="1" smtClean="0"/>
              <a:t>comparison</a:t>
            </a:r>
            <a:r>
              <a:rPr lang="pt-PT" dirty="0" smtClean="0"/>
              <a:t>, </a:t>
            </a:r>
            <a:r>
              <a:rPr lang="pt-PT" dirty="0" err="1" smtClean="0"/>
              <a:t>Locate</a:t>
            </a:r>
            <a:r>
              <a:rPr lang="pt-PT" dirty="0" smtClean="0"/>
              <a:t> </a:t>
            </a:r>
            <a:r>
              <a:rPr lang="pt-PT" dirty="0" err="1"/>
              <a:t>products</a:t>
            </a:r>
            <a:r>
              <a:rPr lang="pt-PT" dirty="0"/>
              <a:t> </a:t>
            </a:r>
            <a:r>
              <a:rPr lang="pt-PT" dirty="0" err="1"/>
              <a:t>inside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 smtClean="0"/>
              <a:t>store</a:t>
            </a:r>
            <a:r>
              <a:rPr lang="pt-PT" dirty="0" smtClean="0"/>
              <a:t>, Shopping </a:t>
            </a:r>
            <a:r>
              <a:rPr lang="pt-PT" dirty="0" err="1"/>
              <a:t>lists</a:t>
            </a:r>
            <a:r>
              <a:rPr lang="pt-PT" dirty="0"/>
              <a:t> </a:t>
            </a:r>
            <a:r>
              <a:rPr lang="pt-PT" dirty="0" err="1"/>
              <a:t>management</a:t>
            </a:r>
            <a:endParaRPr lang="pt-PT" dirty="0"/>
          </a:p>
          <a:p>
            <a:pPr lvl="1"/>
            <a:r>
              <a:rPr lang="pt-PT" dirty="0" err="1" smtClean="0"/>
              <a:t>Just</a:t>
            </a:r>
            <a:r>
              <a:rPr lang="pt-PT" dirty="0" smtClean="0"/>
              <a:t> </a:t>
            </a:r>
            <a:r>
              <a:rPr lang="pt-PT" dirty="0" err="1" smtClean="0"/>
              <a:t>manage</a:t>
            </a:r>
            <a:r>
              <a:rPr lang="pt-PT" dirty="0" smtClean="0"/>
              <a:t> </a:t>
            </a:r>
            <a:r>
              <a:rPr lang="pt-PT" dirty="0" err="1"/>
              <a:t>user’s</a:t>
            </a:r>
            <a:r>
              <a:rPr lang="pt-PT" dirty="0"/>
              <a:t> </a:t>
            </a:r>
            <a:r>
              <a:rPr lang="pt-PT" dirty="0" err="1"/>
              <a:t>shopping</a:t>
            </a:r>
            <a:r>
              <a:rPr lang="pt-PT" dirty="0"/>
              <a:t> </a:t>
            </a:r>
            <a:r>
              <a:rPr lang="pt-PT" dirty="0" err="1"/>
              <a:t>lists</a:t>
            </a:r>
            <a:endParaRPr lang="pt-PT" i="1" dirty="0"/>
          </a:p>
          <a:p>
            <a:pPr lvl="1"/>
            <a:endParaRPr lang="pt-PT" dirty="0" smtClean="0"/>
          </a:p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/>
              <a:t>area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nutritional</a:t>
            </a:r>
            <a:r>
              <a:rPr lang="pt-PT" dirty="0"/>
              <a:t> </a:t>
            </a:r>
            <a:r>
              <a:rPr lang="pt-PT" dirty="0" err="1"/>
              <a:t>recommendation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food</a:t>
            </a:r>
            <a:r>
              <a:rPr lang="pt-PT" dirty="0"/>
              <a:t> </a:t>
            </a:r>
            <a:r>
              <a:rPr lang="pt-PT" dirty="0" err="1">
                <a:solidFill>
                  <a:srgbClr val="000000"/>
                </a:solidFill>
              </a:rPr>
              <a:t>counseling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properly</a:t>
            </a:r>
            <a:r>
              <a:rPr lang="pt-PT" dirty="0"/>
              <a:t> </a:t>
            </a:r>
            <a:r>
              <a:rPr lang="pt-PT" dirty="0" err="1"/>
              <a:t>explored</a:t>
            </a:r>
            <a:r>
              <a:rPr lang="pt-PT" dirty="0"/>
              <a:t> </a:t>
            </a:r>
            <a:r>
              <a:rPr lang="pt-PT" dirty="0" err="1"/>
              <a:t>yet</a:t>
            </a:r>
            <a:endParaRPr lang="pt-PT" dirty="0"/>
          </a:p>
          <a:p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err="1" smtClean="0"/>
              <a:t>There</a:t>
            </a:r>
            <a:r>
              <a:rPr lang="pt-PT" dirty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room</a:t>
            </a:r>
            <a:r>
              <a:rPr lang="pt-PT" dirty="0" smtClean="0"/>
              <a:t> 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development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solution</a:t>
            </a:r>
            <a:r>
              <a:rPr lang="pt-PT" dirty="0" smtClean="0"/>
              <a:t> </a:t>
            </a:r>
            <a:r>
              <a:rPr lang="pt-PT" dirty="0" err="1" smtClean="0"/>
              <a:t>combining</a:t>
            </a:r>
            <a:r>
              <a:rPr lang="pt-PT" dirty="0" smtClean="0"/>
              <a:t> </a:t>
            </a:r>
            <a:r>
              <a:rPr lang="pt-PT" dirty="0" err="1" smtClean="0"/>
              <a:t>both</a:t>
            </a:r>
            <a:r>
              <a:rPr lang="pt-PT" dirty="0" smtClean="0"/>
              <a:t> </a:t>
            </a:r>
            <a:r>
              <a:rPr lang="pt-PT" dirty="0" err="1" smtClean="0"/>
              <a:t>areas</a:t>
            </a:r>
            <a:r>
              <a:rPr lang="pt-PT" dirty="0" smtClean="0"/>
              <a:t>:</a:t>
            </a:r>
          </a:p>
          <a:p>
            <a:pPr lvl="1"/>
            <a:r>
              <a:rPr lang="pt-PT" dirty="0" err="1" smtClean="0"/>
              <a:t>Nutritional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 smtClean="0"/>
          </a:p>
          <a:p>
            <a:pPr lvl="1"/>
            <a:r>
              <a:rPr lang="pt-PT" dirty="0" smtClean="0"/>
              <a:t>Shopping </a:t>
            </a:r>
            <a:r>
              <a:rPr lang="pt-PT" dirty="0" err="1" smtClean="0"/>
              <a:t>assistants</a:t>
            </a:r>
            <a:endParaRPr lang="pt-PT" dirty="0" smtClean="0"/>
          </a:p>
          <a:p>
            <a:pPr lvl="1"/>
            <a:endParaRPr lang="pt-PT" dirty="0"/>
          </a:p>
          <a:p>
            <a:r>
              <a:rPr lang="pt-PT" dirty="0" smtClean="0"/>
              <a:t>“</a:t>
            </a:r>
            <a:r>
              <a:rPr lang="pt-PT" dirty="0" err="1" smtClean="0"/>
              <a:t>Smart</a:t>
            </a:r>
            <a:r>
              <a:rPr lang="pt-PT" dirty="0" smtClean="0"/>
              <a:t> </a:t>
            </a:r>
            <a:r>
              <a:rPr lang="pt-PT" dirty="0" err="1" smtClean="0"/>
              <a:t>shopping</a:t>
            </a:r>
            <a:r>
              <a:rPr lang="pt-PT" dirty="0" smtClean="0"/>
              <a:t> </a:t>
            </a:r>
            <a:r>
              <a:rPr lang="pt-PT" dirty="0" err="1" smtClean="0"/>
              <a:t>list</a:t>
            </a:r>
            <a:r>
              <a:rPr lang="pt-PT" dirty="0" smtClean="0"/>
              <a:t> </a:t>
            </a:r>
            <a:r>
              <a:rPr lang="pt-PT" dirty="0" err="1" smtClean="0"/>
              <a:t>assistant</a:t>
            </a:r>
            <a:r>
              <a:rPr lang="pt-PT" dirty="0" smtClean="0"/>
              <a:t>”</a:t>
            </a:r>
            <a:endParaRPr lang="pt-PT" dirty="0"/>
          </a:p>
          <a:p>
            <a:pPr lvl="1"/>
            <a:r>
              <a:rPr lang="pt-PT" dirty="0" err="1" smtClean="0"/>
              <a:t>Definition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users</a:t>
            </a:r>
            <a:r>
              <a:rPr lang="pt-PT" dirty="0" smtClean="0"/>
              <a:t>’ individual </a:t>
            </a:r>
            <a:r>
              <a:rPr lang="pt-PT" dirty="0" err="1" smtClean="0"/>
              <a:t>nutritional</a:t>
            </a:r>
            <a:r>
              <a:rPr lang="pt-PT" dirty="0" smtClean="0"/>
              <a:t> </a:t>
            </a:r>
            <a:r>
              <a:rPr lang="pt-PT" dirty="0" err="1" smtClean="0"/>
              <a:t>profile</a:t>
            </a:r>
            <a:endParaRPr lang="pt-PT" dirty="0"/>
          </a:p>
          <a:p>
            <a:pPr lvl="1"/>
            <a:r>
              <a:rPr lang="pt-PT" dirty="0" err="1" smtClean="0"/>
              <a:t>Food</a:t>
            </a:r>
            <a:r>
              <a:rPr lang="pt-PT" dirty="0" smtClean="0"/>
              <a:t> </a:t>
            </a:r>
            <a:r>
              <a:rPr lang="pt-PT" dirty="0" err="1" smtClean="0"/>
              <a:t>recommendations</a:t>
            </a:r>
            <a:r>
              <a:rPr lang="pt-PT" dirty="0" smtClean="0"/>
              <a:t> </a:t>
            </a:r>
            <a:r>
              <a:rPr lang="pt-PT" dirty="0" err="1" smtClean="0"/>
              <a:t>based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that</a:t>
            </a:r>
            <a:r>
              <a:rPr lang="pt-PT" dirty="0" smtClean="0"/>
              <a:t> </a:t>
            </a:r>
            <a:r>
              <a:rPr lang="pt-PT" dirty="0" err="1" smtClean="0"/>
              <a:t>profile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5509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Proposed</a:t>
            </a:r>
            <a:r>
              <a:rPr lang="pt-PT" dirty="0" smtClean="0"/>
              <a:t> </a:t>
            </a:r>
            <a:r>
              <a:rPr lang="pt-PT" dirty="0" err="1"/>
              <a:t>s</a:t>
            </a:r>
            <a:r>
              <a:rPr lang="pt-PT" dirty="0" err="1" smtClean="0"/>
              <a:t>olution</a:t>
            </a:r>
            <a:endParaRPr lang="pt-PT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pt-PT" dirty="0" err="1" smtClean="0"/>
              <a:t>High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r>
              <a:rPr lang="pt-PT" dirty="0" smtClean="0"/>
              <a:t> </a:t>
            </a:r>
            <a:r>
              <a:rPr lang="pt-PT" dirty="0" err="1" smtClean="0"/>
              <a:t>overview</a:t>
            </a:r>
            <a:endParaRPr lang="pt-PT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6361583"/>
            <a:ext cx="467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Profile-based System for Nutritional Information Management</a:t>
            </a:r>
          </a:p>
        </p:txBody>
      </p:sp>
      <p:pic>
        <p:nvPicPr>
          <p:cNvPr id="3" name="Picture 2" descr="over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0808"/>
            <a:ext cx="6337052" cy="45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5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5079</TotalTime>
  <Words>976</Words>
  <Application>Microsoft Macintosh PowerPoint</Application>
  <PresentationFormat>On-screen Show (4:3)</PresentationFormat>
  <Paragraphs>153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Profile-based System for Nutritional Information Management</vt:lpstr>
      <vt:lpstr>Introduction</vt:lpstr>
      <vt:lpstr>Introduction</vt:lpstr>
      <vt:lpstr>Objectives</vt:lpstr>
      <vt:lpstr>State of the Art: Nutritional control</vt:lpstr>
      <vt:lpstr>State of the Art: Shopping assistants</vt:lpstr>
      <vt:lpstr>State of the Art</vt:lpstr>
      <vt:lpstr>State of the Art</vt:lpstr>
      <vt:lpstr>Proposed solution</vt:lpstr>
      <vt:lpstr>Proposed solution: Key concepts (1/2)</vt:lpstr>
      <vt:lpstr>Proposed solution: Key concepts (2/2)</vt:lpstr>
      <vt:lpstr>Proposed solution</vt:lpstr>
      <vt:lpstr>Experimental Setup: Tests</vt:lpstr>
      <vt:lpstr>Experimental Setup: Tasks</vt:lpstr>
      <vt:lpstr>Results</vt:lpstr>
      <vt:lpstr>Results</vt:lpstr>
      <vt:lpstr>Conclusions</vt:lpstr>
      <vt:lpstr>Future work</vt:lpstr>
      <vt:lpstr>Profile-based System for Nutritional Information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  - Sistema de Perfis para Informação Nutricional</dc:title>
  <dc:creator>HP</dc:creator>
  <cp:lastModifiedBy>Catarina Silva</cp:lastModifiedBy>
  <cp:revision>135</cp:revision>
  <dcterms:created xsi:type="dcterms:W3CDTF">2013-02-10T18:38:55Z</dcterms:created>
  <dcterms:modified xsi:type="dcterms:W3CDTF">2013-10-11T14:34:31Z</dcterms:modified>
</cp:coreProperties>
</file>