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25C2B-C232-47B4-96C4-53AC8139B0A2}" type="datetimeFigureOut">
              <a:rPr lang="hr-HR" smtClean="0"/>
              <a:t>14.2.2018.</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8FDE-5C01-457D-8BFF-35B2C73E382D}" type="slidenum">
              <a:rPr lang="hr-HR" smtClean="0"/>
              <a:t>‹#›</a:t>
            </a:fld>
            <a:endParaRPr lang="hr-HR"/>
          </a:p>
        </p:txBody>
      </p:sp>
    </p:spTree>
    <p:extLst>
      <p:ext uri="{BB962C8B-B14F-4D97-AF65-F5344CB8AC3E}">
        <p14:creationId xmlns:p14="http://schemas.microsoft.com/office/powerpoint/2010/main" val="26979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BA" dirty="0"/>
              <a:t>Sva metrika podataka navedena je u data_set_metrics.txt datoteci unutar projekta u direktoriju „</a:t>
            </a:r>
            <a:r>
              <a:rPr lang="hr-BA" dirty="0" err="1"/>
              <a:t>outputs</a:t>
            </a:r>
            <a:r>
              <a:rPr lang="hr-BA" dirty="0"/>
              <a:t>”</a:t>
            </a:r>
          </a:p>
          <a:p>
            <a:r>
              <a:rPr lang="hr-BA" dirty="0"/>
              <a:t>Tamo su računate riječi i po pojedinom modelu automobila po godinama proizvodnje</a:t>
            </a:r>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2</a:t>
            </a:fld>
            <a:endParaRPr lang="hr-HR"/>
          </a:p>
        </p:txBody>
      </p:sp>
    </p:spTree>
    <p:extLst>
      <p:ext uri="{BB962C8B-B14F-4D97-AF65-F5344CB8AC3E}">
        <p14:creationId xmlns:p14="http://schemas.microsoft.com/office/powerpoint/2010/main" val="3628916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BA" dirty="0"/>
              <a:t>Svi podaci ispisani su u datoteci „dana.txt”</a:t>
            </a:r>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3</a:t>
            </a:fld>
            <a:endParaRPr lang="hr-HR"/>
          </a:p>
        </p:txBody>
      </p:sp>
    </p:spTree>
    <p:extLst>
      <p:ext uri="{BB962C8B-B14F-4D97-AF65-F5344CB8AC3E}">
        <p14:creationId xmlns:p14="http://schemas.microsoft.com/office/powerpoint/2010/main" val="345879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5</a:t>
            </a:fld>
            <a:endParaRPr lang="hr-HR"/>
          </a:p>
        </p:txBody>
      </p:sp>
    </p:spTree>
    <p:extLst>
      <p:ext uri="{BB962C8B-B14F-4D97-AF65-F5344CB8AC3E}">
        <p14:creationId xmlns:p14="http://schemas.microsoft.com/office/powerpoint/2010/main" val="34512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p>
        </p:txBody>
      </p:sp>
      <p:sp>
        <p:nvSpPr>
          <p:cNvPr id="4" name="Rezervirano mjesto broja slajda 3"/>
          <p:cNvSpPr>
            <a:spLocks noGrp="1"/>
          </p:cNvSpPr>
          <p:nvPr>
            <p:ph type="sldNum" sz="quarter" idx="10"/>
          </p:nvPr>
        </p:nvSpPr>
        <p:spPr/>
        <p:txBody>
          <a:bodyPr/>
          <a:lstStyle/>
          <a:p>
            <a:fld id="{A0F88FDE-5C01-457D-8BFF-35B2C73E382D}" type="slidenum">
              <a:rPr lang="hr-HR" smtClean="0"/>
              <a:t>12</a:t>
            </a:fld>
            <a:endParaRPr lang="hr-HR"/>
          </a:p>
        </p:txBody>
      </p:sp>
    </p:spTree>
    <p:extLst>
      <p:ext uri="{BB962C8B-B14F-4D97-AF65-F5344CB8AC3E}">
        <p14:creationId xmlns:p14="http://schemas.microsoft.com/office/powerpoint/2010/main" val="69170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r-HR"/>
              <a:t>Kliknite da biste uredili stil naslova matrice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a:t>Kliknite da biste uredili stil podnaslova matrice</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14.2.2018.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3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14.2.2018.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5164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Okomiti naslov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14.2.2018.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284193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r-HR"/>
              <a:t>Kliknite da biste uredili stil naslova matrice</a:t>
            </a:r>
            <a:endParaRPr lang="en-US" dirty="0"/>
          </a:p>
        </p:txBody>
      </p:sp>
      <p:sp>
        <p:nvSpPr>
          <p:cNvPr id="3" name="Content Placeholder 2"/>
          <p:cNvSpPr>
            <a:spLocks noGrp="1"/>
          </p:cNvSpPr>
          <p:nvPr>
            <p:ph idx="1"/>
          </p:nvPr>
        </p:nvSpPr>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10"/>
          </p:nvPr>
        </p:nvSpPr>
        <p:spPr/>
        <p:txBody>
          <a:bodyPr/>
          <a:lstStyle/>
          <a:p>
            <a:fld id="{8D9DA36B-92FC-4AE6-A030-803F6B050D3B}" type="datetimeFigureOut">
              <a:rPr lang="hr-HR" smtClean="0"/>
              <a:t>14.2.2018.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89227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Uredite stilove teksta matrice</a:t>
            </a:r>
          </a:p>
        </p:txBody>
      </p:sp>
      <p:sp>
        <p:nvSpPr>
          <p:cNvPr id="4" name="Date Placeholder 3"/>
          <p:cNvSpPr>
            <a:spLocks noGrp="1"/>
          </p:cNvSpPr>
          <p:nvPr>
            <p:ph type="dt" sz="half" idx="10"/>
          </p:nvPr>
        </p:nvSpPr>
        <p:spPr/>
        <p:txBody>
          <a:bodyPr/>
          <a:lstStyle/>
          <a:p>
            <a:fld id="{8D9DA36B-92FC-4AE6-A030-803F6B050D3B}" type="datetimeFigureOut">
              <a:rPr lang="hr-HR" smtClean="0"/>
              <a:t>14.2.2018.</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9A706FD5-1B3F-4C05-AA6C-3CEB12CE1944}" type="slidenum">
              <a:rPr lang="hr-HR" smtClean="0"/>
              <a:t>‹#›</a:t>
            </a:fld>
            <a:endParaRPr lang="hr-H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26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5" name="Date Placeholder 4"/>
          <p:cNvSpPr>
            <a:spLocks noGrp="1"/>
          </p:cNvSpPr>
          <p:nvPr>
            <p:ph type="dt" sz="half" idx="10"/>
          </p:nvPr>
        </p:nvSpPr>
        <p:spPr/>
        <p:txBody>
          <a:bodyPr/>
          <a:lstStyle/>
          <a:p>
            <a:fld id="{8D9DA36B-92FC-4AE6-A030-803F6B050D3B}" type="datetimeFigureOut">
              <a:rPr lang="hr-HR" smtClean="0"/>
              <a:t>14.2.2018.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76727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Uredite stilove teksta matrice</a:t>
            </a:r>
          </a:p>
        </p:txBody>
      </p:sp>
      <p:sp>
        <p:nvSpPr>
          <p:cNvPr id="4" name="Content Placeholder 3"/>
          <p:cNvSpPr>
            <a:spLocks noGrp="1"/>
          </p:cNvSpPr>
          <p:nvPr>
            <p:ph sz="half" idx="2"/>
          </p:nvPr>
        </p:nvSpPr>
        <p:spPr>
          <a:xfrm>
            <a:off x="1097280" y="2582334"/>
            <a:ext cx="4937760" cy="33782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Uredite stilove teksta matrice</a:t>
            </a:r>
          </a:p>
        </p:txBody>
      </p:sp>
      <p:sp>
        <p:nvSpPr>
          <p:cNvPr id="6" name="Content Placeholder 5"/>
          <p:cNvSpPr>
            <a:spLocks noGrp="1"/>
          </p:cNvSpPr>
          <p:nvPr>
            <p:ph sz="quarter" idx="4"/>
          </p:nvPr>
        </p:nvSpPr>
        <p:spPr>
          <a:xfrm>
            <a:off x="6217920" y="2582334"/>
            <a:ext cx="4937760" cy="33782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7" name="Date Placeholder 6"/>
          <p:cNvSpPr>
            <a:spLocks noGrp="1"/>
          </p:cNvSpPr>
          <p:nvPr>
            <p:ph type="dt" sz="half" idx="10"/>
          </p:nvPr>
        </p:nvSpPr>
        <p:spPr/>
        <p:txBody>
          <a:bodyPr/>
          <a:lstStyle/>
          <a:p>
            <a:fld id="{8D9DA36B-92FC-4AE6-A030-803F6B050D3B}" type="datetimeFigureOut">
              <a:rPr lang="hr-HR" smtClean="0"/>
              <a:t>14.2.2018.</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81050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8D9DA36B-92FC-4AE6-A030-803F6B050D3B}" type="datetimeFigureOut">
              <a:rPr lang="hr-HR" smtClean="0"/>
              <a:t>14.2.2018.</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5609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azn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9DA36B-92FC-4AE6-A030-803F6B050D3B}" type="datetimeFigureOut">
              <a:rPr lang="hr-HR" smtClean="0"/>
              <a:t>14.2.2018.</a:t>
            </a:fld>
            <a:endParaRPr lang="hr-H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r-HR"/>
          </a:p>
        </p:txBody>
      </p:sp>
      <p:sp>
        <p:nvSpPr>
          <p:cNvPr id="9" name="Slide Number Placeholder 8"/>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24427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r-HR"/>
              <a:t>Kliknite da biste uredili stil naslova matrice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Uredite stilove teksta matrice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9DA36B-92FC-4AE6-A030-803F6B050D3B}" type="datetimeFigureOut">
              <a:rPr lang="hr-HR" smtClean="0"/>
              <a:t>14.2.2018.</a:t>
            </a:fld>
            <a:endParaRPr lang="hr-H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r-H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706FD5-1B3F-4C05-AA6C-3CEB12CE1944}" type="slidenum">
              <a:rPr lang="hr-HR" smtClean="0"/>
              <a:t>‹#›</a:t>
            </a:fld>
            <a:endParaRPr lang="hr-HR"/>
          </a:p>
        </p:txBody>
      </p:sp>
    </p:spTree>
    <p:extLst>
      <p:ext uri="{BB962C8B-B14F-4D97-AF65-F5344CB8AC3E}">
        <p14:creationId xmlns:p14="http://schemas.microsoft.com/office/powerpoint/2010/main" val="304026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a:t>Kliknite ikonu da biste dodali  sliku</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Uredite stilove teksta matrice</a:t>
            </a:r>
          </a:p>
        </p:txBody>
      </p:sp>
      <p:sp>
        <p:nvSpPr>
          <p:cNvPr id="5" name="Date Placeholder 4"/>
          <p:cNvSpPr>
            <a:spLocks noGrp="1"/>
          </p:cNvSpPr>
          <p:nvPr>
            <p:ph type="dt" sz="half" idx="10"/>
          </p:nvPr>
        </p:nvSpPr>
        <p:spPr/>
        <p:txBody>
          <a:bodyPr/>
          <a:lstStyle/>
          <a:p>
            <a:fld id="{8D9DA36B-92FC-4AE6-A030-803F6B050D3B}" type="datetimeFigureOut">
              <a:rPr lang="hr-HR" smtClean="0"/>
              <a:t>14.2.2018.</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9A706FD5-1B3F-4C05-AA6C-3CEB12CE1944}" type="slidenum">
              <a:rPr lang="hr-HR" smtClean="0"/>
              <a:t>‹#›</a:t>
            </a:fld>
            <a:endParaRPr lang="hr-HR"/>
          </a:p>
        </p:txBody>
      </p:sp>
    </p:spTree>
    <p:extLst>
      <p:ext uri="{BB962C8B-B14F-4D97-AF65-F5344CB8AC3E}">
        <p14:creationId xmlns:p14="http://schemas.microsoft.com/office/powerpoint/2010/main" val="318204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9DA36B-92FC-4AE6-A030-803F6B050D3B}" type="datetimeFigureOut">
              <a:rPr lang="hr-HR" smtClean="0"/>
              <a:t>14.2.2018.</a:t>
            </a:fld>
            <a:endParaRPr lang="hr-H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r-H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706FD5-1B3F-4C05-AA6C-3CEB12CE1944}" type="slidenum">
              <a:rPr lang="hr-HR" smtClean="0"/>
              <a:t>‹#›</a:t>
            </a:fld>
            <a:endParaRPr lang="hr-H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888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B0DC639-ED05-4F54-9334-49F9DCF1A521}"/>
              </a:ext>
            </a:extLst>
          </p:cNvPr>
          <p:cNvSpPr>
            <a:spLocks noGrp="1"/>
          </p:cNvSpPr>
          <p:nvPr>
            <p:ph type="ctrTitle"/>
          </p:nvPr>
        </p:nvSpPr>
        <p:spPr>
          <a:xfrm>
            <a:off x="1097280" y="758952"/>
            <a:ext cx="10058400" cy="1930982"/>
          </a:xfrm>
        </p:spPr>
        <p:txBody>
          <a:bodyPr>
            <a:normAutofit/>
          </a:bodyPr>
          <a:lstStyle/>
          <a:p>
            <a:pPr algn="ctr"/>
            <a:r>
              <a:rPr lang="hr-BA" sz="6000" dirty="0"/>
              <a:t>NOSQL Big Data Analitika – Audi automobili</a:t>
            </a:r>
            <a:endParaRPr lang="hr-HR" sz="6000" dirty="0"/>
          </a:p>
        </p:txBody>
      </p:sp>
      <p:sp>
        <p:nvSpPr>
          <p:cNvPr id="3" name="Podnaslov 2">
            <a:extLst>
              <a:ext uri="{FF2B5EF4-FFF2-40B4-BE49-F238E27FC236}">
                <a16:creationId xmlns:a16="http://schemas.microsoft.com/office/drawing/2014/main" id="{B774C7C4-274F-4DAE-B717-C8C9AF8CA191}"/>
              </a:ext>
            </a:extLst>
          </p:cNvPr>
          <p:cNvSpPr>
            <a:spLocks noGrp="1"/>
          </p:cNvSpPr>
          <p:nvPr>
            <p:ph type="subTitle" idx="1"/>
          </p:nvPr>
        </p:nvSpPr>
        <p:spPr>
          <a:xfrm>
            <a:off x="1100051" y="3429000"/>
            <a:ext cx="10058400" cy="2169620"/>
          </a:xfrm>
        </p:spPr>
        <p:txBody>
          <a:bodyPr/>
          <a:lstStyle/>
          <a:p>
            <a:r>
              <a:rPr lang="hr-BA" dirty="0"/>
              <a:t>Hrvoje Pek - 0036466288</a:t>
            </a:r>
            <a:endParaRPr lang="hr-HR" dirty="0"/>
          </a:p>
        </p:txBody>
      </p:sp>
    </p:spTree>
    <p:extLst>
      <p:ext uri="{BB962C8B-B14F-4D97-AF65-F5344CB8AC3E}">
        <p14:creationId xmlns:p14="http://schemas.microsoft.com/office/powerpoint/2010/main" val="415907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BA45EB1-F678-40FE-BC07-422FE3C59A5C}"/>
              </a:ext>
            </a:extLst>
          </p:cNvPr>
          <p:cNvSpPr>
            <a:spLocks noGrp="1"/>
          </p:cNvSpPr>
          <p:nvPr>
            <p:ph type="title"/>
          </p:nvPr>
        </p:nvSpPr>
        <p:spPr/>
        <p:txBody>
          <a:bodyPr/>
          <a:lstStyle/>
          <a:p>
            <a:r>
              <a:rPr lang="hr-BA" dirty="0"/>
              <a:t>SNA - povećano</a:t>
            </a:r>
            <a:endParaRPr lang="hr-HR" dirty="0"/>
          </a:p>
        </p:txBody>
      </p:sp>
      <p:pic>
        <p:nvPicPr>
          <p:cNvPr id="5" name="Rezervirano mjesto sadržaja 4">
            <a:extLst>
              <a:ext uri="{FF2B5EF4-FFF2-40B4-BE49-F238E27FC236}">
                <a16:creationId xmlns:a16="http://schemas.microsoft.com/office/drawing/2014/main" id="{3E83CF54-9DD7-4B37-8AFF-4EC3FBF0C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658" y="1756449"/>
            <a:ext cx="9132452" cy="4504392"/>
          </a:xfrm>
        </p:spPr>
      </p:pic>
    </p:spTree>
    <p:extLst>
      <p:ext uri="{BB962C8B-B14F-4D97-AF65-F5344CB8AC3E}">
        <p14:creationId xmlns:p14="http://schemas.microsoft.com/office/powerpoint/2010/main" val="2765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C14DEB6-216D-4EA8-97C6-8AF155CFDCA6}"/>
              </a:ext>
            </a:extLst>
          </p:cNvPr>
          <p:cNvSpPr>
            <a:spLocks noGrp="1"/>
          </p:cNvSpPr>
          <p:nvPr>
            <p:ph type="title"/>
          </p:nvPr>
        </p:nvSpPr>
        <p:spPr/>
        <p:txBody>
          <a:bodyPr/>
          <a:lstStyle/>
          <a:p>
            <a:r>
              <a:rPr lang="hr-BA" dirty="0"/>
              <a:t>Audi – dobar ili loš?</a:t>
            </a:r>
            <a:endParaRPr lang="hr-HR" dirty="0"/>
          </a:p>
        </p:txBody>
      </p:sp>
      <p:sp>
        <p:nvSpPr>
          <p:cNvPr id="3" name="Rezervirano mjesto sadržaja 2">
            <a:extLst>
              <a:ext uri="{FF2B5EF4-FFF2-40B4-BE49-F238E27FC236}">
                <a16:creationId xmlns:a16="http://schemas.microsoft.com/office/drawing/2014/main" id="{86089D46-8738-457A-8918-4ECCBC160023}"/>
              </a:ext>
            </a:extLst>
          </p:cNvPr>
          <p:cNvSpPr>
            <a:spLocks noGrp="1"/>
          </p:cNvSpPr>
          <p:nvPr>
            <p:ph idx="1"/>
          </p:nvPr>
        </p:nvSpPr>
        <p:spPr/>
        <p:txBody>
          <a:bodyPr/>
          <a:lstStyle/>
          <a:p>
            <a:r>
              <a:rPr lang="hr-BA" dirty="0"/>
              <a:t>Izbrojane su riječi koje se odnose na pozitivne i negativne komentare</a:t>
            </a:r>
          </a:p>
          <a:p>
            <a:r>
              <a:rPr lang="hr-BA" dirty="0"/>
              <a:t>Traženi su sinonimi riječi poput „</a:t>
            </a:r>
            <a:r>
              <a:rPr lang="hr-BA" dirty="0" err="1"/>
              <a:t>great</a:t>
            </a:r>
            <a:r>
              <a:rPr lang="hr-BA" dirty="0"/>
              <a:t>”, „</a:t>
            </a:r>
            <a:r>
              <a:rPr lang="hr-BA" dirty="0" err="1"/>
              <a:t>excellent</a:t>
            </a:r>
            <a:r>
              <a:rPr lang="hr-BA" dirty="0"/>
              <a:t>”, „</a:t>
            </a:r>
            <a:r>
              <a:rPr lang="hr-BA" dirty="0" err="1"/>
              <a:t>bad</a:t>
            </a:r>
            <a:r>
              <a:rPr lang="hr-BA" dirty="0"/>
              <a:t>”, „problem”, itd.</a:t>
            </a:r>
            <a:endParaRPr lang="hr-HR" dirty="0"/>
          </a:p>
        </p:txBody>
      </p:sp>
      <p:pic>
        <p:nvPicPr>
          <p:cNvPr id="5" name="Slika 4">
            <a:extLst>
              <a:ext uri="{FF2B5EF4-FFF2-40B4-BE49-F238E27FC236}">
                <a16:creationId xmlns:a16="http://schemas.microsoft.com/office/drawing/2014/main" id="{328B3A39-B670-46DE-9202-AC7C45F2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08865"/>
            <a:ext cx="3305636" cy="1362265"/>
          </a:xfrm>
          <a:prstGeom prst="rect">
            <a:avLst/>
          </a:prstGeom>
        </p:spPr>
      </p:pic>
      <p:pic>
        <p:nvPicPr>
          <p:cNvPr id="7" name="Slika 6">
            <a:extLst>
              <a:ext uri="{FF2B5EF4-FFF2-40B4-BE49-F238E27FC236}">
                <a16:creationId xmlns:a16="http://schemas.microsoft.com/office/drawing/2014/main" id="{CC6DAB80-45B8-4911-B919-25819F90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869" y="2715207"/>
            <a:ext cx="5574392" cy="3424335"/>
          </a:xfrm>
          <a:prstGeom prst="rect">
            <a:avLst/>
          </a:prstGeom>
        </p:spPr>
      </p:pic>
    </p:spTree>
    <p:extLst>
      <p:ext uri="{BB962C8B-B14F-4D97-AF65-F5344CB8AC3E}">
        <p14:creationId xmlns:p14="http://schemas.microsoft.com/office/powerpoint/2010/main" val="36430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18D731B-69F2-466D-999E-F550A406C64F}"/>
              </a:ext>
            </a:extLst>
          </p:cNvPr>
          <p:cNvSpPr>
            <a:spLocks noGrp="1"/>
          </p:cNvSpPr>
          <p:nvPr>
            <p:ph type="title"/>
          </p:nvPr>
        </p:nvSpPr>
        <p:spPr>
          <a:xfrm>
            <a:off x="1097280" y="286603"/>
            <a:ext cx="10058400" cy="1450757"/>
          </a:xfrm>
        </p:spPr>
        <p:txBody>
          <a:bodyPr/>
          <a:lstStyle/>
          <a:p>
            <a:r>
              <a:rPr lang="hr-BA" dirty="0"/>
              <a:t>Rezultati</a:t>
            </a:r>
            <a:endParaRPr lang="hr-HR" dirty="0"/>
          </a:p>
        </p:txBody>
      </p:sp>
      <p:sp>
        <p:nvSpPr>
          <p:cNvPr id="3" name="Rezervirano mjesto sadržaja 2">
            <a:extLst>
              <a:ext uri="{FF2B5EF4-FFF2-40B4-BE49-F238E27FC236}">
                <a16:creationId xmlns:a16="http://schemas.microsoft.com/office/drawing/2014/main" id="{82D145FD-E24F-4209-9607-55FD40D869DE}"/>
              </a:ext>
            </a:extLst>
          </p:cNvPr>
          <p:cNvSpPr>
            <a:spLocks noGrp="1"/>
          </p:cNvSpPr>
          <p:nvPr>
            <p:ph idx="1"/>
          </p:nvPr>
        </p:nvSpPr>
        <p:spPr/>
        <p:txBody>
          <a:bodyPr numCol="1"/>
          <a:lstStyle/>
          <a:p>
            <a:pPr marL="0" indent="0">
              <a:buNone/>
            </a:pPr>
            <a:r>
              <a:rPr lang="hr-BA" dirty="0"/>
              <a:t>Svi Audi modeli		         Audi A3, 2007 godina		     	Audi S8, 2007 godina</a:t>
            </a:r>
            <a:endParaRPr lang="hr-HR" dirty="0"/>
          </a:p>
        </p:txBody>
      </p:sp>
      <p:pic>
        <p:nvPicPr>
          <p:cNvPr id="9" name="Slika 8">
            <a:extLst>
              <a:ext uri="{FF2B5EF4-FFF2-40B4-BE49-F238E27FC236}">
                <a16:creationId xmlns:a16="http://schemas.microsoft.com/office/drawing/2014/main" id="{8C4177E3-3720-4DA8-9AB0-C658BA94B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2256408"/>
            <a:ext cx="2519212" cy="4023360"/>
          </a:xfrm>
          <a:prstGeom prst="rect">
            <a:avLst/>
          </a:prstGeom>
        </p:spPr>
      </p:pic>
      <p:pic>
        <p:nvPicPr>
          <p:cNvPr id="11" name="Slika 10">
            <a:extLst>
              <a:ext uri="{FF2B5EF4-FFF2-40B4-BE49-F238E27FC236}">
                <a16:creationId xmlns:a16="http://schemas.microsoft.com/office/drawing/2014/main" id="{74F09BD7-8D0E-4C6D-8BE2-5F756BF74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780" y="2433827"/>
            <a:ext cx="3207167" cy="3668522"/>
          </a:xfrm>
          <a:prstGeom prst="rect">
            <a:avLst/>
          </a:prstGeom>
        </p:spPr>
      </p:pic>
      <p:pic>
        <p:nvPicPr>
          <p:cNvPr id="13" name="Slika 12">
            <a:extLst>
              <a:ext uri="{FF2B5EF4-FFF2-40B4-BE49-F238E27FC236}">
                <a16:creationId xmlns:a16="http://schemas.microsoft.com/office/drawing/2014/main" id="{00027B4F-EC92-4C4D-BB5B-275B17FB9F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9195" y="2433827"/>
            <a:ext cx="3527445" cy="3435267"/>
          </a:xfrm>
          <a:prstGeom prst="rect">
            <a:avLst/>
          </a:prstGeom>
        </p:spPr>
      </p:pic>
    </p:spTree>
    <p:extLst>
      <p:ext uri="{BB962C8B-B14F-4D97-AF65-F5344CB8AC3E}">
        <p14:creationId xmlns:p14="http://schemas.microsoft.com/office/powerpoint/2010/main" val="346313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C7C16B9-C8B2-451D-96AA-7E854C83940C}"/>
              </a:ext>
            </a:extLst>
          </p:cNvPr>
          <p:cNvSpPr>
            <a:spLocks noGrp="1"/>
          </p:cNvSpPr>
          <p:nvPr>
            <p:ph type="title"/>
          </p:nvPr>
        </p:nvSpPr>
        <p:spPr/>
        <p:txBody>
          <a:bodyPr/>
          <a:lstStyle/>
          <a:p>
            <a:r>
              <a:rPr lang="hr-BA" dirty="0"/>
              <a:t>Rezultati - zaključak</a:t>
            </a:r>
            <a:endParaRPr lang="hr-HR" dirty="0"/>
          </a:p>
        </p:txBody>
      </p:sp>
      <p:sp>
        <p:nvSpPr>
          <p:cNvPr id="3" name="Rezervirano mjesto sadržaja 2">
            <a:extLst>
              <a:ext uri="{FF2B5EF4-FFF2-40B4-BE49-F238E27FC236}">
                <a16:creationId xmlns:a16="http://schemas.microsoft.com/office/drawing/2014/main" id="{793814C2-DA1A-48A2-89A6-E752CF27AB10}"/>
              </a:ext>
            </a:extLst>
          </p:cNvPr>
          <p:cNvSpPr>
            <a:spLocks noGrp="1"/>
          </p:cNvSpPr>
          <p:nvPr>
            <p:ph idx="1"/>
          </p:nvPr>
        </p:nvSpPr>
        <p:spPr/>
        <p:txBody>
          <a:bodyPr/>
          <a:lstStyle/>
          <a:p>
            <a:endParaRPr lang="hr-BA" dirty="0"/>
          </a:p>
          <a:p>
            <a:r>
              <a:rPr lang="hr-BA" dirty="0"/>
              <a:t>Općenito su kupci automobila marke Audi zadovoljni samim automobilom te ostavljaju pozitivne komentare</a:t>
            </a:r>
          </a:p>
          <a:p>
            <a:r>
              <a:rPr lang="hr-BA" dirty="0"/>
              <a:t>Prema odnosu pozitivnih i negativnih riječi u komentarima možemo zaključiti da što je auto luksuzniji i skuplji ima manje negativnih komentara, tj. kupci su zadovoljniji – npr. Audi A8 iz 2007. godine nema negativnih komentara</a:t>
            </a:r>
            <a:endParaRPr lang="hr-HR" dirty="0"/>
          </a:p>
        </p:txBody>
      </p:sp>
    </p:spTree>
    <p:extLst>
      <p:ext uri="{BB962C8B-B14F-4D97-AF65-F5344CB8AC3E}">
        <p14:creationId xmlns:p14="http://schemas.microsoft.com/office/powerpoint/2010/main" val="355109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4D4A111-E8C1-4BEC-BE70-DF4B59924FCF}"/>
              </a:ext>
            </a:extLst>
          </p:cNvPr>
          <p:cNvSpPr>
            <a:spLocks noGrp="1"/>
          </p:cNvSpPr>
          <p:nvPr>
            <p:ph type="title"/>
          </p:nvPr>
        </p:nvSpPr>
        <p:spPr/>
        <p:txBody>
          <a:bodyPr/>
          <a:lstStyle/>
          <a:p>
            <a:r>
              <a:rPr lang="hr-BA" dirty="0"/>
              <a:t>Cijena – loši komentari</a:t>
            </a:r>
            <a:endParaRPr lang="hr-HR" dirty="0"/>
          </a:p>
        </p:txBody>
      </p:sp>
      <p:sp>
        <p:nvSpPr>
          <p:cNvPr id="3" name="Rezervirano mjesto sadržaja 2">
            <a:extLst>
              <a:ext uri="{FF2B5EF4-FFF2-40B4-BE49-F238E27FC236}">
                <a16:creationId xmlns:a16="http://schemas.microsoft.com/office/drawing/2014/main" id="{E8AA0639-FADC-439C-8D84-397321756143}"/>
              </a:ext>
            </a:extLst>
          </p:cNvPr>
          <p:cNvSpPr>
            <a:spLocks noGrp="1"/>
          </p:cNvSpPr>
          <p:nvPr>
            <p:ph idx="1"/>
          </p:nvPr>
        </p:nvSpPr>
        <p:spPr/>
        <p:txBody>
          <a:bodyPr/>
          <a:lstStyle/>
          <a:p>
            <a:r>
              <a:rPr lang="hr-BA" dirty="0"/>
              <a:t>Jedna od slabije komentiranih stavki</a:t>
            </a:r>
            <a:r>
              <a:rPr lang="hr-HR" dirty="0"/>
              <a:t> (53 puta spominjana u komentarima)</a:t>
            </a:r>
          </a:p>
          <a:p>
            <a:r>
              <a:rPr lang="hr-BA" dirty="0"/>
              <a:t>Postoji par loših komentara na cijenu:</a:t>
            </a:r>
          </a:p>
          <a:p>
            <a:pPr lvl="1"/>
            <a:r>
              <a:rPr lang="hr-BA" dirty="0"/>
              <a:t>U slučaju modela Q7 je previsoka s obzirom na nedostatak podrške za korisnike i detalja</a:t>
            </a:r>
          </a:p>
          <a:p>
            <a:pPr lvl="2"/>
            <a:r>
              <a:rPr lang="en-US" dirty="0"/>
              <a:t>unfortunately for $ 60k price tag </a:t>
            </a:r>
            <a:r>
              <a:rPr lang="en-US" dirty="0" err="1"/>
              <a:t>audi</a:t>
            </a:r>
            <a:r>
              <a:rPr lang="en-US" dirty="0"/>
              <a:t> falls short on customer service and attention to detail</a:t>
            </a:r>
            <a:endParaRPr lang="hr-BA" dirty="0"/>
          </a:p>
          <a:p>
            <a:pPr lvl="1"/>
            <a:r>
              <a:rPr lang="hr-BA" dirty="0"/>
              <a:t>Jedan od klijenata se žalio na cijenu A4 modela iz 2007 godine </a:t>
            </a:r>
          </a:p>
          <a:p>
            <a:pPr lvl="2"/>
            <a:r>
              <a:rPr lang="en-US" dirty="0" err="1"/>
              <a:t>i</a:t>
            </a:r>
            <a:r>
              <a:rPr lang="en-US" dirty="0"/>
              <a:t> can firmly say that it is a really nice car , but definitely not worth the sticker price of 37k . </a:t>
            </a:r>
            <a:r>
              <a:rPr lang="en-US" dirty="0" err="1"/>
              <a:t>i</a:t>
            </a:r>
            <a:r>
              <a:rPr lang="en-US" dirty="0"/>
              <a:t> have a couple of issues ( car stalls for 2-3 seconds while cruising )</a:t>
            </a:r>
            <a:endParaRPr lang="hr-BA" dirty="0"/>
          </a:p>
          <a:p>
            <a:pPr marL="384048" lvl="2" indent="0">
              <a:buNone/>
            </a:pPr>
            <a:endParaRPr lang="hr-BA" dirty="0"/>
          </a:p>
        </p:txBody>
      </p:sp>
    </p:spTree>
    <p:extLst>
      <p:ext uri="{BB962C8B-B14F-4D97-AF65-F5344CB8AC3E}">
        <p14:creationId xmlns:p14="http://schemas.microsoft.com/office/powerpoint/2010/main" val="421653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2D251BC-A164-47E1-B81B-EE9135C1E1FC}"/>
              </a:ext>
            </a:extLst>
          </p:cNvPr>
          <p:cNvSpPr>
            <a:spLocks noGrp="1"/>
          </p:cNvSpPr>
          <p:nvPr>
            <p:ph type="title"/>
          </p:nvPr>
        </p:nvSpPr>
        <p:spPr/>
        <p:txBody>
          <a:bodyPr/>
          <a:lstStyle/>
          <a:p>
            <a:r>
              <a:rPr lang="hr-BA" dirty="0"/>
              <a:t>Cijena – dobri komentari</a:t>
            </a:r>
            <a:endParaRPr lang="hr-HR" dirty="0"/>
          </a:p>
        </p:txBody>
      </p:sp>
      <p:sp>
        <p:nvSpPr>
          <p:cNvPr id="3" name="Rezervirano mjesto sadržaja 2">
            <a:extLst>
              <a:ext uri="{FF2B5EF4-FFF2-40B4-BE49-F238E27FC236}">
                <a16:creationId xmlns:a16="http://schemas.microsoft.com/office/drawing/2014/main" id="{44CA3DC6-C82F-4B89-8EDB-225FA0A25911}"/>
              </a:ext>
            </a:extLst>
          </p:cNvPr>
          <p:cNvSpPr>
            <a:spLocks noGrp="1"/>
          </p:cNvSpPr>
          <p:nvPr>
            <p:ph idx="1"/>
          </p:nvPr>
        </p:nvSpPr>
        <p:spPr/>
        <p:txBody>
          <a:bodyPr/>
          <a:lstStyle/>
          <a:p>
            <a:r>
              <a:rPr lang="hr-BA" dirty="0"/>
              <a:t>Iako postoji par loših komentara na cijenu, kupci su zadovoljni omjerom cijena/dobiveno </a:t>
            </a:r>
          </a:p>
          <a:p>
            <a:pPr lvl="1"/>
            <a:r>
              <a:rPr lang="en-US" sz="1200" dirty="0"/>
              <a:t>while the purchase price is high , </a:t>
            </a:r>
            <a:r>
              <a:rPr lang="en-US" sz="1200" dirty="0" err="1"/>
              <a:t>i</a:t>
            </a:r>
            <a:r>
              <a:rPr lang="en-US" sz="1200" dirty="0"/>
              <a:t> feel it is worth it</a:t>
            </a:r>
            <a:endParaRPr lang="hr-BA" sz="1200" dirty="0"/>
          </a:p>
          <a:p>
            <a:pPr lvl="1"/>
            <a:r>
              <a:rPr lang="en-US" sz="1200" dirty="0" err="1"/>
              <a:t>i</a:t>
            </a:r>
            <a:r>
              <a:rPr lang="en-US" sz="1200" dirty="0"/>
              <a:t> think that for the price tag you get more bang for your buck than even higher priced cars</a:t>
            </a:r>
            <a:endParaRPr lang="hr-BA" sz="1200" dirty="0"/>
          </a:p>
          <a:p>
            <a:pPr lvl="1"/>
            <a:r>
              <a:rPr lang="en-US" sz="1200" dirty="0"/>
              <a:t>there is no other car at this price that combines elite </a:t>
            </a:r>
            <a:r>
              <a:rPr lang="en-US" sz="1200" dirty="0" err="1"/>
              <a:t>sportcar</a:t>
            </a:r>
            <a:r>
              <a:rPr lang="en-US" sz="1200" dirty="0"/>
              <a:t>-level performance , 5-passenger capability</a:t>
            </a:r>
            <a:endParaRPr lang="hr-BA" sz="1200" dirty="0"/>
          </a:p>
          <a:p>
            <a:pPr lvl="1"/>
            <a:r>
              <a:rPr lang="en-US" sz="1200" dirty="0"/>
              <a:t>this car is simply amazing all around . comes with a nice price tag , but definitely worth every last penny</a:t>
            </a:r>
            <a:endParaRPr lang="hr-BA" sz="1200" dirty="0"/>
          </a:p>
          <a:p>
            <a:endParaRPr lang="hr-BA" dirty="0"/>
          </a:p>
          <a:p>
            <a:r>
              <a:rPr lang="hr-BA" dirty="0"/>
              <a:t>Spremni su i uložiti više novaca u dodatnu opremu pojedinog modela</a:t>
            </a:r>
          </a:p>
          <a:p>
            <a:pPr lvl="1"/>
            <a:r>
              <a:rPr lang="en-US" sz="1200" dirty="0"/>
              <a:t>the a4 </a:t>
            </a:r>
            <a:r>
              <a:rPr lang="en-US" sz="1200" dirty="0" err="1"/>
              <a:t>avant</a:t>
            </a:r>
            <a:r>
              <a:rPr lang="en-US" sz="1200" dirty="0"/>
              <a:t> is agile on the road and it 's a blast to drive . for the price , you really get a lot for your money .</a:t>
            </a:r>
            <a:endParaRPr lang="hr-BA" sz="1200" dirty="0"/>
          </a:p>
          <a:p>
            <a:pPr lvl="1"/>
            <a:r>
              <a:rPr lang="en-US" sz="1200" dirty="0"/>
              <a:t>this is the price paid for nicer handling and design</a:t>
            </a:r>
            <a:r>
              <a:rPr lang="hr-BA" sz="1200" dirty="0"/>
              <a:t>, </a:t>
            </a:r>
            <a:r>
              <a:rPr lang="en-US" sz="1200" dirty="0"/>
              <a:t>seat comfort , </a:t>
            </a:r>
            <a:r>
              <a:rPr lang="en-US" sz="1200" dirty="0" err="1"/>
              <a:t>awd</a:t>
            </a:r>
            <a:r>
              <a:rPr lang="en-US" sz="1200" dirty="0"/>
              <a:t> and </a:t>
            </a:r>
            <a:r>
              <a:rPr lang="en-US" sz="1200" dirty="0" err="1"/>
              <a:t>ipod</a:t>
            </a:r>
            <a:r>
              <a:rPr lang="en-US" sz="1200" dirty="0"/>
              <a:t> connection</a:t>
            </a:r>
            <a:r>
              <a:rPr lang="hr-BA" sz="1200" dirty="0"/>
              <a:t>….</a:t>
            </a:r>
          </a:p>
          <a:p>
            <a:pPr lvl="1"/>
            <a:endParaRPr lang="hr-BA" sz="1200" dirty="0"/>
          </a:p>
          <a:p>
            <a:endParaRPr lang="hr-HR" dirty="0"/>
          </a:p>
        </p:txBody>
      </p:sp>
    </p:spTree>
    <p:extLst>
      <p:ext uri="{BB962C8B-B14F-4D97-AF65-F5344CB8AC3E}">
        <p14:creationId xmlns:p14="http://schemas.microsoft.com/office/powerpoint/2010/main" val="342094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4404128-64D1-46CA-A1D4-B5A41F19A01E}"/>
              </a:ext>
            </a:extLst>
          </p:cNvPr>
          <p:cNvSpPr>
            <a:spLocks noGrp="1"/>
          </p:cNvSpPr>
          <p:nvPr>
            <p:ph type="title"/>
          </p:nvPr>
        </p:nvSpPr>
        <p:spPr/>
        <p:txBody>
          <a:bodyPr/>
          <a:lstStyle/>
          <a:p>
            <a:r>
              <a:rPr lang="hr-BA" dirty="0"/>
              <a:t>Motor – loši komentari</a:t>
            </a:r>
            <a:endParaRPr lang="hr-HR" dirty="0"/>
          </a:p>
        </p:txBody>
      </p:sp>
      <p:sp>
        <p:nvSpPr>
          <p:cNvPr id="3" name="Rezervirano mjesto sadržaja 2">
            <a:extLst>
              <a:ext uri="{FF2B5EF4-FFF2-40B4-BE49-F238E27FC236}">
                <a16:creationId xmlns:a16="http://schemas.microsoft.com/office/drawing/2014/main" id="{D19F718B-BADA-4343-84BC-07991DD0D9EC}"/>
              </a:ext>
            </a:extLst>
          </p:cNvPr>
          <p:cNvSpPr>
            <a:spLocks noGrp="1"/>
          </p:cNvSpPr>
          <p:nvPr>
            <p:ph idx="1"/>
          </p:nvPr>
        </p:nvSpPr>
        <p:spPr/>
        <p:txBody>
          <a:bodyPr/>
          <a:lstStyle/>
          <a:p>
            <a:r>
              <a:rPr lang="hr-BA" dirty="0"/>
              <a:t>Motor se komentirao 189 puta</a:t>
            </a:r>
          </a:p>
          <a:p>
            <a:r>
              <a:rPr lang="hr-BA" dirty="0"/>
              <a:t>Kupci se žale na preglasan rad motora, probleme s </a:t>
            </a:r>
            <a:r>
              <a:rPr lang="hr-BA" dirty="0" err="1"/>
              <a:t>mijenjačem</a:t>
            </a:r>
            <a:r>
              <a:rPr lang="hr-BA" dirty="0"/>
              <a:t> </a:t>
            </a:r>
          </a:p>
          <a:p>
            <a:r>
              <a:rPr lang="hr-BA" dirty="0"/>
              <a:t>Komentari</a:t>
            </a:r>
          </a:p>
          <a:p>
            <a:pPr lvl="1"/>
            <a:r>
              <a:rPr lang="hr-BA" sz="1200" dirty="0"/>
              <a:t>A3 2007 - </a:t>
            </a:r>
            <a:r>
              <a:rPr lang="en-US" sz="1200" dirty="0" err="1"/>
              <a:t>i</a:t>
            </a:r>
            <a:r>
              <a:rPr lang="en-US" sz="1200" dirty="0"/>
              <a:t> had to replace the fronts under 20000 and the rear 25000. now </a:t>
            </a:r>
            <a:r>
              <a:rPr lang="en-US" sz="1200" dirty="0" err="1"/>
              <a:t>i</a:t>
            </a:r>
            <a:r>
              <a:rPr lang="en-US" sz="1200" dirty="0"/>
              <a:t> am having engine problems with the transmission. recommendation : don't purchase this vehicle!</a:t>
            </a:r>
            <a:endParaRPr lang="hr-BA" sz="1200" dirty="0"/>
          </a:p>
          <a:p>
            <a:pPr lvl="1"/>
            <a:r>
              <a:rPr lang="hr-BA" sz="1200" dirty="0"/>
              <a:t>A3 2007 -  </a:t>
            </a:r>
            <a:r>
              <a:rPr lang="en-US" sz="1200" dirty="0" err="1"/>
              <a:t>i</a:t>
            </a:r>
            <a:r>
              <a:rPr lang="en-US" sz="1200" dirty="0"/>
              <a:t> like the feel of the car - very nicely done - and the pick up , but the engine noise is a bit loud</a:t>
            </a:r>
            <a:endParaRPr lang="hr-BA" sz="1200" dirty="0"/>
          </a:p>
          <a:p>
            <a:pPr lvl="1"/>
            <a:r>
              <a:rPr lang="hr-BA" sz="1200" dirty="0"/>
              <a:t>Q7 2007 - </a:t>
            </a:r>
            <a:r>
              <a:rPr lang="en-US" sz="1200" dirty="0" err="1"/>
              <a:t>i</a:t>
            </a:r>
            <a:r>
              <a:rPr lang="en-US" sz="1200" dirty="0"/>
              <a:t> only have 19,000 miles and </a:t>
            </a:r>
            <a:r>
              <a:rPr lang="en-US" sz="1200" dirty="0" err="1"/>
              <a:t>i</a:t>
            </a:r>
            <a:r>
              <a:rPr lang="en-US" sz="1200" dirty="0"/>
              <a:t> need a new engine. how ridiculous is that!</a:t>
            </a:r>
            <a:endParaRPr lang="hr-HR" sz="1200" dirty="0"/>
          </a:p>
        </p:txBody>
      </p:sp>
    </p:spTree>
    <p:extLst>
      <p:ext uri="{BB962C8B-B14F-4D97-AF65-F5344CB8AC3E}">
        <p14:creationId xmlns:p14="http://schemas.microsoft.com/office/powerpoint/2010/main" val="111653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22DF9C-0B12-46F7-9496-98BE000AD28D}"/>
              </a:ext>
            </a:extLst>
          </p:cNvPr>
          <p:cNvSpPr>
            <a:spLocks noGrp="1"/>
          </p:cNvSpPr>
          <p:nvPr>
            <p:ph type="title"/>
          </p:nvPr>
        </p:nvSpPr>
        <p:spPr/>
        <p:txBody>
          <a:bodyPr/>
          <a:lstStyle/>
          <a:p>
            <a:r>
              <a:rPr lang="hr-BA" dirty="0"/>
              <a:t>Motor – dobri komentari</a:t>
            </a:r>
            <a:endParaRPr lang="hr-HR" dirty="0"/>
          </a:p>
        </p:txBody>
      </p:sp>
      <p:sp>
        <p:nvSpPr>
          <p:cNvPr id="3" name="Rezervirano mjesto sadržaja 2">
            <a:extLst>
              <a:ext uri="{FF2B5EF4-FFF2-40B4-BE49-F238E27FC236}">
                <a16:creationId xmlns:a16="http://schemas.microsoft.com/office/drawing/2014/main" id="{54D61605-10F2-4F42-942E-4FC5AEF516DF}"/>
              </a:ext>
            </a:extLst>
          </p:cNvPr>
          <p:cNvSpPr>
            <a:spLocks noGrp="1"/>
          </p:cNvSpPr>
          <p:nvPr>
            <p:ph idx="1"/>
          </p:nvPr>
        </p:nvSpPr>
        <p:spPr/>
        <p:txBody>
          <a:bodyPr/>
          <a:lstStyle/>
          <a:p>
            <a:r>
              <a:rPr lang="hr-BA" dirty="0"/>
              <a:t>Puno je više dobrih komentara nego loših, pogotovo što je model skuplji (luksuzniji)</a:t>
            </a:r>
          </a:p>
          <a:p>
            <a:r>
              <a:rPr lang="hr-BA" dirty="0"/>
              <a:t>Komentari</a:t>
            </a:r>
          </a:p>
          <a:p>
            <a:pPr lvl="1"/>
            <a:r>
              <a:rPr lang="hr-BA" sz="1200" dirty="0"/>
              <a:t>RS4 2007 - </a:t>
            </a:r>
            <a:r>
              <a:rPr lang="hr-BA" sz="1200" dirty="0" err="1"/>
              <a:t>the</a:t>
            </a:r>
            <a:r>
              <a:rPr lang="hr-BA" sz="1200" dirty="0"/>
              <a:t> </a:t>
            </a:r>
            <a:r>
              <a:rPr lang="hr-BA" sz="1200" dirty="0" err="1"/>
              <a:t>engine</a:t>
            </a:r>
            <a:r>
              <a:rPr lang="hr-BA" sz="1200" dirty="0"/>
              <a:t> </a:t>
            </a:r>
            <a:r>
              <a:rPr lang="hr-BA" sz="1200" dirty="0" err="1"/>
              <a:t>is</a:t>
            </a:r>
            <a:r>
              <a:rPr lang="hr-BA" sz="1200" dirty="0"/>
              <a:t> </a:t>
            </a:r>
            <a:r>
              <a:rPr lang="hr-BA" sz="1200" dirty="0" err="1"/>
              <a:t>superb</a:t>
            </a:r>
            <a:endParaRPr lang="hr-BA" sz="1200" dirty="0"/>
          </a:p>
          <a:p>
            <a:pPr lvl="1"/>
            <a:r>
              <a:rPr lang="hr-BA" sz="1200" dirty="0"/>
              <a:t>RS4 2007 - </a:t>
            </a:r>
            <a:r>
              <a:rPr lang="en-US" sz="1200" dirty="0"/>
              <a:t>exhaust pipes that resonates the excellent engine noise when its in the s mode</a:t>
            </a:r>
            <a:endParaRPr lang="hr-BA" sz="1200" dirty="0"/>
          </a:p>
          <a:p>
            <a:pPr lvl="1"/>
            <a:r>
              <a:rPr lang="hr-BA" sz="1200" dirty="0"/>
              <a:t>RS4 2007 - </a:t>
            </a:r>
            <a:r>
              <a:rPr lang="en-US" sz="1200" dirty="0"/>
              <a:t>the moment </a:t>
            </a:r>
            <a:r>
              <a:rPr lang="en-US" sz="1200" dirty="0" err="1"/>
              <a:t>i</a:t>
            </a:r>
            <a:r>
              <a:rPr lang="en-US" sz="1200" dirty="0"/>
              <a:t> turn on the engine ... wow . sounds so solid , </a:t>
            </a:r>
            <a:r>
              <a:rPr lang="en-US" sz="1200" dirty="0" err="1"/>
              <a:t>i</a:t>
            </a:r>
            <a:r>
              <a:rPr lang="en-US" sz="1200" dirty="0"/>
              <a:t> mean solid . once you press the s button , it sounds even sweeter </a:t>
            </a:r>
            <a:endParaRPr lang="hr-BA" sz="1200" dirty="0"/>
          </a:p>
          <a:p>
            <a:pPr lvl="1"/>
            <a:r>
              <a:rPr lang="hr-BA" sz="1200" dirty="0"/>
              <a:t>S8 2007 - </a:t>
            </a:r>
            <a:r>
              <a:rPr lang="en-US" sz="1200" dirty="0"/>
              <a:t>compared to the </a:t>
            </a:r>
            <a:r>
              <a:rPr lang="en-US" sz="1200" dirty="0" err="1"/>
              <a:t>mercedes</a:t>
            </a:r>
            <a:r>
              <a:rPr lang="en-US" sz="1200" dirty="0"/>
              <a:t> s550 again the interior is more luxurious and the engine blows the s550 away</a:t>
            </a:r>
            <a:endParaRPr lang="hr-BA" sz="1200" dirty="0"/>
          </a:p>
          <a:p>
            <a:pPr lvl="1"/>
            <a:r>
              <a:rPr lang="hr-BA" sz="1200" dirty="0"/>
              <a:t>S8 2007 - </a:t>
            </a:r>
            <a:r>
              <a:rPr lang="en-US" sz="1200" dirty="0"/>
              <a:t>it 's an awesome car. had it for about 2 months now and yet every time </a:t>
            </a:r>
            <a:r>
              <a:rPr lang="en-US" sz="1200" dirty="0" err="1"/>
              <a:t>i</a:t>
            </a:r>
            <a:r>
              <a:rPr lang="en-US" sz="1200" dirty="0"/>
              <a:t> turn the engine on </a:t>
            </a:r>
            <a:r>
              <a:rPr lang="en-US" sz="1200" dirty="0" err="1"/>
              <a:t>i</a:t>
            </a:r>
            <a:r>
              <a:rPr lang="en-US" sz="1200" dirty="0"/>
              <a:t> can't help but grin like a 12 year old in a candy store</a:t>
            </a:r>
            <a:endParaRPr lang="hr-BA" sz="1200" dirty="0"/>
          </a:p>
          <a:p>
            <a:pPr lvl="1"/>
            <a:r>
              <a:rPr lang="hr-BA" sz="1200" dirty="0"/>
              <a:t>RS4 2008 - </a:t>
            </a:r>
            <a:r>
              <a:rPr lang="en-US" sz="1200" dirty="0"/>
              <a:t>engine is phenomenal as above with a great sound</a:t>
            </a:r>
            <a:endParaRPr lang="hr-BA" sz="1200" dirty="0"/>
          </a:p>
          <a:p>
            <a:pPr lvl="1"/>
            <a:r>
              <a:rPr lang="hr-BA" sz="1200" dirty="0"/>
              <a:t>A4 2009 - </a:t>
            </a:r>
            <a:r>
              <a:rPr lang="en-US" sz="1200" dirty="0"/>
              <a:t>power and smoothness of the engine are great</a:t>
            </a:r>
            <a:endParaRPr lang="hr-BA" sz="1200" dirty="0"/>
          </a:p>
          <a:p>
            <a:pPr lvl="1"/>
            <a:endParaRPr lang="hr-BA" sz="1200" dirty="0"/>
          </a:p>
          <a:p>
            <a:pPr marL="201168" lvl="1" indent="0">
              <a:buNone/>
            </a:pPr>
            <a:r>
              <a:rPr lang="hr-BA" sz="2000" dirty="0" err="1"/>
              <a:t>Primjetio</a:t>
            </a:r>
            <a:r>
              <a:rPr lang="hr-BA" sz="2000" dirty="0"/>
              <a:t> sam da u jeftinijim modelima, problemi s motorom koji su postojali 2007. godine, ne postoje u istom modelu npr. 2009. godine (nema takvih komentara)</a:t>
            </a:r>
            <a:endParaRPr lang="hr-HR" sz="2000" dirty="0"/>
          </a:p>
        </p:txBody>
      </p:sp>
    </p:spTree>
    <p:extLst>
      <p:ext uri="{BB962C8B-B14F-4D97-AF65-F5344CB8AC3E}">
        <p14:creationId xmlns:p14="http://schemas.microsoft.com/office/powerpoint/2010/main" val="247520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78254F7-E6DD-496C-A169-305A54A2055E}"/>
              </a:ext>
            </a:extLst>
          </p:cNvPr>
          <p:cNvSpPr>
            <a:spLocks noGrp="1"/>
          </p:cNvSpPr>
          <p:nvPr>
            <p:ph type="title"/>
          </p:nvPr>
        </p:nvSpPr>
        <p:spPr/>
        <p:txBody>
          <a:bodyPr/>
          <a:lstStyle/>
          <a:p>
            <a:r>
              <a:rPr lang="hr-BA" dirty="0"/>
              <a:t>Kočnice</a:t>
            </a:r>
            <a:endParaRPr lang="hr-HR" dirty="0"/>
          </a:p>
        </p:txBody>
      </p:sp>
      <p:sp>
        <p:nvSpPr>
          <p:cNvPr id="3" name="Rezervirano mjesto sadržaja 2">
            <a:extLst>
              <a:ext uri="{FF2B5EF4-FFF2-40B4-BE49-F238E27FC236}">
                <a16:creationId xmlns:a16="http://schemas.microsoft.com/office/drawing/2014/main" id="{1905957A-7C5E-4300-9524-83E8795A13BE}"/>
              </a:ext>
            </a:extLst>
          </p:cNvPr>
          <p:cNvSpPr>
            <a:spLocks noGrp="1"/>
          </p:cNvSpPr>
          <p:nvPr>
            <p:ph idx="1"/>
          </p:nvPr>
        </p:nvSpPr>
        <p:spPr/>
        <p:txBody>
          <a:bodyPr/>
          <a:lstStyle/>
          <a:p>
            <a:r>
              <a:rPr lang="hr-BA" dirty="0"/>
              <a:t>Kočnice su komentirane 67 puta</a:t>
            </a:r>
          </a:p>
          <a:p>
            <a:r>
              <a:rPr lang="hr-BA" dirty="0"/>
              <a:t>Većinom su kupci zadovoljni kočnicama</a:t>
            </a:r>
          </a:p>
          <a:p>
            <a:pPr lvl="1"/>
            <a:r>
              <a:rPr lang="hr-BA" sz="1200" dirty="0" err="1"/>
              <a:t>the</a:t>
            </a:r>
            <a:r>
              <a:rPr lang="hr-BA" sz="1200" dirty="0"/>
              <a:t> </a:t>
            </a:r>
            <a:r>
              <a:rPr lang="hr-BA" sz="1200" dirty="0" err="1"/>
              <a:t>brakes</a:t>
            </a:r>
            <a:r>
              <a:rPr lang="hr-BA" sz="1200" dirty="0"/>
              <a:t> are </a:t>
            </a:r>
            <a:r>
              <a:rPr lang="hr-BA" sz="1200" dirty="0" err="1"/>
              <a:t>amazing</a:t>
            </a:r>
            <a:endParaRPr lang="hr-BA" sz="1200" dirty="0"/>
          </a:p>
          <a:p>
            <a:pPr lvl="1"/>
            <a:r>
              <a:rPr lang="hr-HR" sz="1200" dirty="0" err="1"/>
              <a:t>brakes</a:t>
            </a:r>
            <a:r>
              <a:rPr lang="hr-HR" sz="1200" dirty="0"/>
              <a:t> are </a:t>
            </a:r>
            <a:r>
              <a:rPr lang="hr-HR" sz="1200" dirty="0" err="1"/>
              <a:t>awesome</a:t>
            </a:r>
            <a:endParaRPr lang="hr-HR" sz="1200" dirty="0"/>
          </a:p>
          <a:p>
            <a:pPr lvl="1"/>
            <a:r>
              <a:rPr lang="en-US" sz="1200" dirty="0"/>
              <a:t>reasonably peppy and good brakes and handling</a:t>
            </a:r>
            <a:endParaRPr lang="hr-BA" sz="1200" dirty="0"/>
          </a:p>
          <a:p>
            <a:pPr lvl="1"/>
            <a:endParaRPr lang="hr-BA" sz="1200" dirty="0"/>
          </a:p>
          <a:p>
            <a:pPr marL="201168" lvl="1" indent="0">
              <a:buNone/>
            </a:pPr>
            <a:r>
              <a:rPr lang="hr-BA" sz="2000" dirty="0"/>
              <a:t>Na modelu Q7 jedan se kupac požalio da je nakon 28 000 milja bio primoran mijenjati kočnice, dok se drugi ima isti problem te piše da prodavač kaže da je to čest problem na tom modelu iz 2007. godine</a:t>
            </a:r>
            <a:endParaRPr lang="hr-HR" sz="2000" dirty="0"/>
          </a:p>
        </p:txBody>
      </p:sp>
    </p:spTree>
    <p:extLst>
      <p:ext uri="{BB962C8B-B14F-4D97-AF65-F5344CB8AC3E}">
        <p14:creationId xmlns:p14="http://schemas.microsoft.com/office/powerpoint/2010/main" val="69641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9727BD-66BE-4CAB-830C-1ABF5B0B07EF}"/>
              </a:ext>
            </a:extLst>
          </p:cNvPr>
          <p:cNvSpPr>
            <a:spLocks noGrp="1"/>
          </p:cNvSpPr>
          <p:nvPr>
            <p:ph type="title"/>
          </p:nvPr>
        </p:nvSpPr>
        <p:spPr/>
        <p:txBody>
          <a:bodyPr/>
          <a:lstStyle/>
          <a:p>
            <a:r>
              <a:rPr lang="hr-BA" dirty="0"/>
              <a:t>Unutrašnji dizajn (interijer)	</a:t>
            </a:r>
            <a:endParaRPr lang="hr-HR" dirty="0"/>
          </a:p>
        </p:txBody>
      </p:sp>
      <p:sp>
        <p:nvSpPr>
          <p:cNvPr id="3" name="Rezervirano mjesto sadržaja 2">
            <a:extLst>
              <a:ext uri="{FF2B5EF4-FFF2-40B4-BE49-F238E27FC236}">
                <a16:creationId xmlns:a16="http://schemas.microsoft.com/office/drawing/2014/main" id="{F3C67C6D-332D-4EE0-B0A5-C154209BC514}"/>
              </a:ext>
            </a:extLst>
          </p:cNvPr>
          <p:cNvSpPr>
            <a:spLocks noGrp="1"/>
          </p:cNvSpPr>
          <p:nvPr>
            <p:ph idx="1"/>
          </p:nvPr>
        </p:nvSpPr>
        <p:spPr/>
        <p:txBody>
          <a:bodyPr/>
          <a:lstStyle/>
          <a:p>
            <a:r>
              <a:rPr lang="hr-BA" dirty="0"/>
              <a:t>Kupci su zadovoljni </a:t>
            </a:r>
            <a:r>
              <a:rPr lang="hr-BA" dirty="0" err="1"/>
              <a:t>unitrašnjim</a:t>
            </a:r>
            <a:r>
              <a:rPr lang="hr-BA" dirty="0"/>
              <a:t> dizajnom svih modela te uglavnom ističu to kao jednu od najvećih odlika</a:t>
            </a:r>
          </a:p>
          <a:p>
            <a:r>
              <a:rPr lang="hr-BA" dirty="0"/>
              <a:t>Komentari</a:t>
            </a:r>
          </a:p>
          <a:p>
            <a:pPr lvl="1"/>
            <a:r>
              <a:rPr lang="hr-BA" sz="1200" dirty="0"/>
              <a:t>Q5 2009 - </a:t>
            </a:r>
            <a:r>
              <a:rPr lang="en-US" sz="1200" dirty="0"/>
              <a:t>the interior is simply elegant</a:t>
            </a:r>
            <a:endParaRPr lang="hr-BA" sz="1200" dirty="0"/>
          </a:p>
          <a:p>
            <a:pPr lvl="1"/>
            <a:r>
              <a:rPr lang="hr-BA" sz="1200" dirty="0"/>
              <a:t>TT 2008 - </a:t>
            </a:r>
            <a:r>
              <a:rPr lang="en-US" sz="1200" dirty="0"/>
              <a:t>love the interior and exterior styling!</a:t>
            </a:r>
            <a:endParaRPr lang="hr-BA" sz="1200" dirty="0"/>
          </a:p>
          <a:p>
            <a:pPr lvl="1"/>
            <a:r>
              <a:rPr lang="hr-BA" sz="1200" dirty="0"/>
              <a:t>A6 2008 - </a:t>
            </a:r>
            <a:r>
              <a:rPr lang="hr-BA" sz="1200" dirty="0" err="1"/>
              <a:t>interior</a:t>
            </a:r>
            <a:r>
              <a:rPr lang="hr-BA" sz="1200" dirty="0"/>
              <a:t> </a:t>
            </a:r>
            <a:r>
              <a:rPr lang="hr-BA" sz="1200" dirty="0" err="1"/>
              <a:t>is</a:t>
            </a:r>
            <a:r>
              <a:rPr lang="hr-BA" sz="1200" dirty="0"/>
              <a:t> </a:t>
            </a:r>
            <a:r>
              <a:rPr lang="hr-BA" sz="1200" dirty="0" err="1"/>
              <a:t>beautiful</a:t>
            </a:r>
            <a:r>
              <a:rPr lang="hr-BA" sz="1200" dirty="0"/>
              <a:t> - </a:t>
            </a:r>
            <a:r>
              <a:rPr lang="en-US" sz="1200" dirty="0"/>
              <a:t>the interior is plush and comfortable</a:t>
            </a:r>
            <a:r>
              <a:rPr lang="hr-BA" sz="1200" dirty="0"/>
              <a:t> - </a:t>
            </a:r>
            <a:r>
              <a:rPr lang="en-US" sz="1200" dirty="0"/>
              <a:t>the quality of the car 's interior is impressive</a:t>
            </a:r>
            <a:endParaRPr lang="hr-BA" sz="1200" dirty="0"/>
          </a:p>
          <a:p>
            <a:pPr lvl="1"/>
            <a:r>
              <a:rPr lang="hr-BA" sz="1200" dirty="0"/>
              <a:t>S8 2007 - </a:t>
            </a:r>
            <a:r>
              <a:rPr lang="en-US" sz="1200" dirty="0"/>
              <a:t>the absolute best interior available at any price point</a:t>
            </a:r>
            <a:endParaRPr lang="hr-BA" sz="1200" dirty="0"/>
          </a:p>
          <a:p>
            <a:endParaRPr lang="hr-HR" dirty="0"/>
          </a:p>
        </p:txBody>
      </p:sp>
    </p:spTree>
    <p:extLst>
      <p:ext uri="{BB962C8B-B14F-4D97-AF65-F5344CB8AC3E}">
        <p14:creationId xmlns:p14="http://schemas.microsoft.com/office/powerpoint/2010/main" val="154322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0C2AE5-6821-4970-9BFC-C34E786FDF07}"/>
              </a:ext>
            </a:extLst>
          </p:cNvPr>
          <p:cNvSpPr>
            <a:spLocks noGrp="1"/>
          </p:cNvSpPr>
          <p:nvPr>
            <p:ph type="title"/>
          </p:nvPr>
        </p:nvSpPr>
        <p:spPr/>
        <p:txBody>
          <a:bodyPr/>
          <a:lstStyle/>
          <a:p>
            <a:r>
              <a:rPr lang="hr-BA" dirty="0"/>
              <a:t>Osnove metrike podataka</a:t>
            </a:r>
            <a:endParaRPr lang="hr-HR" dirty="0"/>
          </a:p>
        </p:txBody>
      </p:sp>
      <p:sp>
        <p:nvSpPr>
          <p:cNvPr id="3" name="Rezervirano mjesto sadržaja 2">
            <a:extLst>
              <a:ext uri="{FF2B5EF4-FFF2-40B4-BE49-F238E27FC236}">
                <a16:creationId xmlns:a16="http://schemas.microsoft.com/office/drawing/2014/main" id="{D98BB82F-BFED-4B44-9FB6-9706B73CEA4E}"/>
              </a:ext>
            </a:extLst>
          </p:cNvPr>
          <p:cNvSpPr>
            <a:spLocks noGrp="1"/>
          </p:cNvSpPr>
          <p:nvPr>
            <p:ph idx="1"/>
          </p:nvPr>
        </p:nvSpPr>
        <p:spPr/>
        <p:txBody>
          <a:bodyPr/>
          <a:lstStyle/>
          <a:p>
            <a:endParaRPr lang="hr-BA" dirty="0"/>
          </a:p>
          <a:p>
            <a:r>
              <a:rPr lang="hr-BA" dirty="0"/>
              <a:t>Ukupno riječi: 71 150</a:t>
            </a:r>
          </a:p>
          <a:p>
            <a:r>
              <a:rPr lang="hr-BA" dirty="0"/>
              <a:t>Ukupno riječi koje su korisne za analitiku (bez stop </a:t>
            </a:r>
            <a:r>
              <a:rPr lang="hr-BA" dirty="0" err="1"/>
              <a:t>wordova</a:t>
            </a:r>
            <a:r>
              <a:rPr lang="hr-BA" dirty="0"/>
              <a:t>): 32 278</a:t>
            </a:r>
          </a:p>
          <a:p>
            <a:r>
              <a:rPr lang="hr-BA" dirty="0"/>
              <a:t>Broj riječi za pohvale automobila: 1 248</a:t>
            </a:r>
          </a:p>
          <a:p>
            <a:r>
              <a:rPr lang="hr-BA" dirty="0"/>
              <a:t>Broj riječi korištenih u komentarima koji su se odnosili na nešto loše vezano za automobile: 140</a:t>
            </a:r>
            <a:endParaRPr lang="hr-HR" dirty="0"/>
          </a:p>
        </p:txBody>
      </p:sp>
    </p:spTree>
    <p:extLst>
      <p:ext uri="{BB962C8B-B14F-4D97-AF65-F5344CB8AC3E}">
        <p14:creationId xmlns:p14="http://schemas.microsoft.com/office/powerpoint/2010/main" val="4292633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F84739D-DCB0-4246-9969-C457C1766AE9}"/>
              </a:ext>
            </a:extLst>
          </p:cNvPr>
          <p:cNvSpPr>
            <a:spLocks noGrp="1"/>
          </p:cNvSpPr>
          <p:nvPr>
            <p:ph type="title"/>
          </p:nvPr>
        </p:nvSpPr>
        <p:spPr/>
        <p:txBody>
          <a:bodyPr/>
          <a:lstStyle/>
          <a:p>
            <a:r>
              <a:rPr lang="hr-BA" dirty="0"/>
              <a:t>Sama vožnja automobila</a:t>
            </a:r>
            <a:endParaRPr lang="hr-HR" dirty="0"/>
          </a:p>
        </p:txBody>
      </p:sp>
      <p:sp>
        <p:nvSpPr>
          <p:cNvPr id="3" name="Rezervirano mjesto sadržaja 2">
            <a:extLst>
              <a:ext uri="{FF2B5EF4-FFF2-40B4-BE49-F238E27FC236}">
                <a16:creationId xmlns:a16="http://schemas.microsoft.com/office/drawing/2014/main" id="{3844130E-9B54-4942-885E-4C03A200AB99}"/>
              </a:ext>
            </a:extLst>
          </p:cNvPr>
          <p:cNvSpPr>
            <a:spLocks noGrp="1"/>
          </p:cNvSpPr>
          <p:nvPr>
            <p:ph idx="1"/>
          </p:nvPr>
        </p:nvSpPr>
        <p:spPr/>
        <p:txBody>
          <a:bodyPr/>
          <a:lstStyle/>
          <a:p>
            <a:r>
              <a:rPr lang="hr-BA" dirty="0"/>
              <a:t>Kao unutrašnji dizajn, vožnja automobila (engl. </a:t>
            </a:r>
            <a:r>
              <a:rPr lang="hr-BA" i="1" dirty="0" err="1"/>
              <a:t>handling</a:t>
            </a:r>
            <a:r>
              <a:rPr lang="hr-BA" dirty="0"/>
              <a:t>) je komentirana 204 puta te je jako hvaljena na svim modelima, pogotovo onim s dodatnom opremom (s-</a:t>
            </a:r>
            <a:r>
              <a:rPr lang="hr-BA" dirty="0" err="1"/>
              <a:t>tronic</a:t>
            </a:r>
            <a:r>
              <a:rPr lang="hr-BA" dirty="0"/>
              <a:t>, </a:t>
            </a:r>
            <a:r>
              <a:rPr lang="hr-BA" dirty="0" err="1"/>
              <a:t>quattro</a:t>
            </a:r>
            <a:r>
              <a:rPr lang="hr-BA" dirty="0"/>
              <a:t>…)</a:t>
            </a:r>
          </a:p>
          <a:p>
            <a:r>
              <a:rPr lang="hr-BA" dirty="0" err="1"/>
              <a:t>Primjetio</a:t>
            </a:r>
            <a:r>
              <a:rPr lang="hr-BA" dirty="0"/>
              <a:t> sam npr. negativan komentar na modelu S8 iz 2007. godine - „</a:t>
            </a:r>
            <a:r>
              <a:rPr lang="en-US" dirty="0"/>
              <a:t>it has ponderous handling , shifts erratically , and is full of insanely complicated</a:t>
            </a:r>
            <a:r>
              <a:rPr lang="hr-BA" dirty="0"/>
              <a:t>” – no to je stvarno jedan od rijetkih</a:t>
            </a:r>
            <a:endParaRPr lang="hr-HR" dirty="0"/>
          </a:p>
        </p:txBody>
      </p:sp>
    </p:spTree>
    <p:extLst>
      <p:ext uri="{BB962C8B-B14F-4D97-AF65-F5344CB8AC3E}">
        <p14:creationId xmlns:p14="http://schemas.microsoft.com/office/powerpoint/2010/main" val="131703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1DB6117-A841-4319-8EE2-7E68466C561F}"/>
              </a:ext>
            </a:extLst>
          </p:cNvPr>
          <p:cNvSpPr>
            <a:spLocks noGrp="1"/>
          </p:cNvSpPr>
          <p:nvPr>
            <p:ph type="title"/>
          </p:nvPr>
        </p:nvSpPr>
        <p:spPr/>
        <p:txBody>
          <a:bodyPr/>
          <a:lstStyle/>
          <a:p>
            <a:r>
              <a:rPr lang="hr-BA" dirty="0"/>
              <a:t>Problemi</a:t>
            </a:r>
            <a:endParaRPr lang="hr-HR" dirty="0"/>
          </a:p>
        </p:txBody>
      </p:sp>
      <p:sp>
        <p:nvSpPr>
          <p:cNvPr id="3" name="Rezervirano mjesto sadržaja 2">
            <a:extLst>
              <a:ext uri="{FF2B5EF4-FFF2-40B4-BE49-F238E27FC236}">
                <a16:creationId xmlns:a16="http://schemas.microsoft.com/office/drawing/2014/main" id="{13473AA7-0FB2-482A-B103-63949E7015C9}"/>
              </a:ext>
            </a:extLst>
          </p:cNvPr>
          <p:cNvSpPr>
            <a:spLocks noGrp="1"/>
          </p:cNvSpPr>
          <p:nvPr>
            <p:ph idx="1"/>
          </p:nvPr>
        </p:nvSpPr>
        <p:spPr/>
        <p:txBody>
          <a:bodyPr/>
          <a:lstStyle/>
          <a:p>
            <a:r>
              <a:rPr lang="hr-BA" dirty="0" err="1"/>
              <a:t>Concordance</a:t>
            </a:r>
            <a:r>
              <a:rPr lang="hr-BA" dirty="0"/>
              <a:t> po riječi „problem”</a:t>
            </a:r>
          </a:p>
          <a:p>
            <a:r>
              <a:rPr lang="hr-BA" dirty="0"/>
              <a:t>40 puta se spominje, ali iz konteksta se vidi da u nekim slučajevima označava suprotno (npr. „</a:t>
            </a:r>
            <a:r>
              <a:rPr lang="hr-BA" dirty="0" err="1"/>
              <a:t>this</a:t>
            </a:r>
            <a:r>
              <a:rPr lang="hr-BA" dirty="0"/>
              <a:t> </a:t>
            </a:r>
            <a:r>
              <a:rPr lang="hr-BA" dirty="0" err="1"/>
              <a:t>is</a:t>
            </a:r>
            <a:r>
              <a:rPr lang="hr-BA" dirty="0"/>
              <a:t> </a:t>
            </a:r>
            <a:r>
              <a:rPr lang="hr-BA" dirty="0" err="1"/>
              <a:t>not</a:t>
            </a:r>
            <a:r>
              <a:rPr lang="hr-BA" dirty="0"/>
              <a:t> a problem”)</a:t>
            </a:r>
          </a:p>
          <a:p>
            <a:r>
              <a:rPr lang="hr-BA" dirty="0"/>
              <a:t>Najveći problem koji sam </a:t>
            </a:r>
            <a:r>
              <a:rPr lang="hr-BA" dirty="0" err="1"/>
              <a:t>primjetio</a:t>
            </a:r>
            <a:r>
              <a:rPr lang="hr-BA" dirty="0"/>
              <a:t> je bio na modelu Q7 vezan za kočnice</a:t>
            </a:r>
          </a:p>
          <a:p>
            <a:r>
              <a:rPr lang="hr-BA" dirty="0"/>
              <a:t>Isto tako kod modela RS4 2007 - problemi s vibracijom volana</a:t>
            </a:r>
          </a:p>
          <a:p>
            <a:r>
              <a:rPr lang="hr-BA" dirty="0"/>
              <a:t>Ostali problemi vezani su uz paljenje u vrlo hladnim vremenskim uvjetima, neki sitni popravci </a:t>
            </a:r>
          </a:p>
          <a:p>
            <a:pPr lvl="1"/>
            <a:r>
              <a:rPr lang="hr-BA" sz="1200" dirty="0"/>
              <a:t>A3 2007 - </a:t>
            </a:r>
            <a:r>
              <a:rPr lang="en-US" sz="1200" dirty="0"/>
              <a:t>the only problem </a:t>
            </a:r>
            <a:r>
              <a:rPr lang="en-US" sz="1200" dirty="0" err="1"/>
              <a:t>i</a:t>
            </a:r>
            <a:r>
              <a:rPr lang="en-US" sz="1200" dirty="0"/>
              <a:t> have had was a bad sensor in the fuel tank set off the engine light</a:t>
            </a:r>
            <a:endParaRPr lang="hr-BA" sz="1200" dirty="0"/>
          </a:p>
          <a:p>
            <a:pPr lvl="1"/>
            <a:r>
              <a:rPr lang="hr-BA" sz="1200" dirty="0"/>
              <a:t>Q7 2007 - </a:t>
            </a:r>
            <a:r>
              <a:rPr lang="en-US" sz="1200" dirty="0"/>
              <a:t>the only problem </a:t>
            </a:r>
            <a:r>
              <a:rPr lang="en-US" sz="1200" dirty="0" err="1"/>
              <a:t>i</a:t>
            </a:r>
            <a:r>
              <a:rPr lang="en-US" sz="1200" dirty="0"/>
              <a:t> had is the air compressor was defective and </a:t>
            </a:r>
            <a:r>
              <a:rPr lang="en-US" sz="1200" dirty="0" err="1"/>
              <a:t>i</a:t>
            </a:r>
            <a:r>
              <a:rPr lang="en-US" sz="1200" dirty="0"/>
              <a:t> could not fill my tire with air when </a:t>
            </a:r>
            <a:r>
              <a:rPr lang="en-US" sz="1200" dirty="0" err="1"/>
              <a:t>i</a:t>
            </a:r>
            <a:r>
              <a:rPr lang="en-US" sz="1200" dirty="0"/>
              <a:t> needed t</a:t>
            </a:r>
            <a:r>
              <a:rPr lang="hr-BA" sz="1200" dirty="0"/>
              <a:t>o</a:t>
            </a:r>
          </a:p>
          <a:p>
            <a:pPr lvl="1"/>
            <a:r>
              <a:rPr lang="hr-BA" sz="1200" dirty="0"/>
              <a:t>RS4 2007 - </a:t>
            </a:r>
            <a:r>
              <a:rPr lang="en-US" sz="1200" dirty="0"/>
              <a:t>my car has been consuming a lot of oil</a:t>
            </a:r>
            <a:endParaRPr lang="hr-HR" sz="1200" dirty="0"/>
          </a:p>
        </p:txBody>
      </p:sp>
    </p:spTree>
    <p:extLst>
      <p:ext uri="{BB962C8B-B14F-4D97-AF65-F5344CB8AC3E}">
        <p14:creationId xmlns:p14="http://schemas.microsoft.com/office/powerpoint/2010/main" val="56183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B9A23C5-73CB-4B9E-BD8E-088281520C14}"/>
              </a:ext>
            </a:extLst>
          </p:cNvPr>
          <p:cNvSpPr>
            <a:spLocks noGrp="1"/>
          </p:cNvSpPr>
          <p:nvPr>
            <p:ph type="title"/>
          </p:nvPr>
        </p:nvSpPr>
        <p:spPr/>
        <p:txBody>
          <a:bodyPr/>
          <a:lstStyle/>
          <a:p>
            <a:r>
              <a:rPr lang="hr-BA" dirty="0"/>
              <a:t>Zaključak</a:t>
            </a:r>
            <a:endParaRPr lang="hr-HR" dirty="0"/>
          </a:p>
        </p:txBody>
      </p:sp>
      <p:sp>
        <p:nvSpPr>
          <p:cNvPr id="3" name="Rezervirano mjesto sadržaja 2">
            <a:extLst>
              <a:ext uri="{FF2B5EF4-FFF2-40B4-BE49-F238E27FC236}">
                <a16:creationId xmlns:a16="http://schemas.microsoft.com/office/drawing/2014/main" id="{F0710F6D-EA30-44B0-B4D6-84598AFBCBA6}"/>
              </a:ext>
            </a:extLst>
          </p:cNvPr>
          <p:cNvSpPr>
            <a:spLocks noGrp="1"/>
          </p:cNvSpPr>
          <p:nvPr>
            <p:ph idx="1"/>
          </p:nvPr>
        </p:nvSpPr>
        <p:spPr/>
        <p:txBody>
          <a:bodyPr/>
          <a:lstStyle/>
          <a:p>
            <a:r>
              <a:rPr lang="hr-BA" dirty="0"/>
              <a:t>Audi – kvalitetan automobil s puno više pozitivnih komentara nego negativnih</a:t>
            </a:r>
          </a:p>
          <a:p>
            <a:r>
              <a:rPr lang="hr-BA" dirty="0"/>
              <a:t>Ukoliko postoji neki problem na modelu iz 2007. godine, o tom problemu nema komentara u „mlađim” modelima od 2008. godine na dalje – poboljšanje modela iz godine u godinu te rješavanje problema</a:t>
            </a:r>
          </a:p>
          <a:p>
            <a:r>
              <a:rPr lang="hr-BA" dirty="0"/>
              <a:t>„Koliko para, toliko muzike” – skuplji modeli s više dodatne opreme imaju manje negativnih komentara</a:t>
            </a:r>
          </a:p>
          <a:p>
            <a:r>
              <a:rPr lang="hr-BA" dirty="0"/>
              <a:t>Komentari su subjektivni </a:t>
            </a:r>
            <a:r>
              <a:rPr lang="hr-BA"/>
              <a:t>– npr. </a:t>
            </a:r>
            <a:r>
              <a:rPr lang="hr-BA" dirty="0"/>
              <a:t>neki navode da su kočnice pretvrde, no to ovisi koji su automobil prije vozili</a:t>
            </a:r>
            <a:endParaRPr lang="hr-HR" dirty="0"/>
          </a:p>
        </p:txBody>
      </p:sp>
    </p:spTree>
    <p:extLst>
      <p:ext uri="{BB962C8B-B14F-4D97-AF65-F5344CB8AC3E}">
        <p14:creationId xmlns:p14="http://schemas.microsoft.com/office/powerpoint/2010/main" val="92071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661588-DDBF-42C1-AFE3-E91B357E761F}"/>
              </a:ext>
            </a:extLst>
          </p:cNvPr>
          <p:cNvSpPr>
            <a:spLocks noGrp="1"/>
          </p:cNvSpPr>
          <p:nvPr>
            <p:ph type="title"/>
          </p:nvPr>
        </p:nvSpPr>
        <p:spPr/>
        <p:txBody>
          <a:bodyPr/>
          <a:lstStyle/>
          <a:p>
            <a:r>
              <a:rPr lang="hr-BA" dirty="0"/>
              <a:t>Struktura podataka u bazi</a:t>
            </a:r>
            <a:endParaRPr lang="hr-HR" dirty="0"/>
          </a:p>
        </p:txBody>
      </p:sp>
      <p:sp>
        <p:nvSpPr>
          <p:cNvPr id="3" name="Rezervirano mjesto sadržaja 2">
            <a:extLst>
              <a:ext uri="{FF2B5EF4-FFF2-40B4-BE49-F238E27FC236}">
                <a16:creationId xmlns:a16="http://schemas.microsoft.com/office/drawing/2014/main" id="{194D774B-C9F4-475E-8090-A300EF6468E6}"/>
              </a:ext>
            </a:extLst>
          </p:cNvPr>
          <p:cNvSpPr>
            <a:spLocks noGrp="1"/>
          </p:cNvSpPr>
          <p:nvPr>
            <p:ph idx="1"/>
          </p:nvPr>
        </p:nvSpPr>
        <p:spPr/>
        <p:txBody>
          <a:bodyPr/>
          <a:lstStyle/>
          <a:p>
            <a:r>
              <a:rPr lang="hr-BA" dirty="0"/>
              <a:t>Grupirani po modelu automobila i godini</a:t>
            </a:r>
          </a:p>
          <a:p>
            <a:r>
              <a:rPr lang="hr-BA" dirty="0"/>
              <a:t>Svaki dokument je jedan automobil koji se sastoji od polja „</a:t>
            </a:r>
            <a:r>
              <a:rPr lang="hr-BA" dirty="0" err="1"/>
              <a:t>data_array</a:t>
            </a:r>
            <a:r>
              <a:rPr lang="hr-BA" dirty="0"/>
              <a:t>” koje sadrži sve postove vezano za taj automobil</a:t>
            </a:r>
          </a:p>
          <a:p>
            <a:endParaRPr lang="hr-BA" dirty="0"/>
          </a:p>
          <a:p>
            <a:endParaRPr lang="hr-HR" dirty="0"/>
          </a:p>
        </p:txBody>
      </p:sp>
      <p:pic>
        <p:nvPicPr>
          <p:cNvPr id="7" name="Slika 6">
            <a:extLst>
              <a:ext uri="{FF2B5EF4-FFF2-40B4-BE49-F238E27FC236}">
                <a16:creationId xmlns:a16="http://schemas.microsoft.com/office/drawing/2014/main" id="{5A1F1E30-0638-401E-9512-BC07E3206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59" y="2945077"/>
            <a:ext cx="11335081" cy="3224230"/>
          </a:xfrm>
          <a:prstGeom prst="rect">
            <a:avLst/>
          </a:prstGeom>
        </p:spPr>
      </p:pic>
    </p:spTree>
    <p:extLst>
      <p:ext uri="{BB962C8B-B14F-4D97-AF65-F5344CB8AC3E}">
        <p14:creationId xmlns:p14="http://schemas.microsoft.com/office/powerpoint/2010/main" val="339580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7A67FEF-B7D7-48E9-B9C0-53D4A30F0972}"/>
              </a:ext>
            </a:extLst>
          </p:cNvPr>
          <p:cNvSpPr>
            <a:spLocks noGrp="1"/>
          </p:cNvSpPr>
          <p:nvPr>
            <p:ph type="title"/>
          </p:nvPr>
        </p:nvSpPr>
        <p:spPr/>
        <p:txBody>
          <a:bodyPr/>
          <a:lstStyle/>
          <a:p>
            <a:r>
              <a:rPr lang="hr-BA" dirty="0"/>
              <a:t>Pojavnost riječi u cjelokupnom </a:t>
            </a:r>
            <a:r>
              <a:rPr lang="hr-BA" dirty="0" err="1"/>
              <a:t>corpusu</a:t>
            </a:r>
            <a:endParaRPr lang="hr-HR" dirty="0"/>
          </a:p>
        </p:txBody>
      </p:sp>
      <p:sp>
        <p:nvSpPr>
          <p:cNvPr id="3" name="Rezervirano mjesto sadržaja 2">
            <a:extLst>
              <a:ext uri="{FF2B5EF4-FFF2-40B4-BE49-F238E27FC236}">
                <a16:creationId xmlns:a16="http://schemas.microsoft.com/office/drawing/2014/main" id="{E0C56AE8-7C87-4C4F-9496-45BA701337FF}"/>
              </a:ext>
            </a:extLst>
          </p:cNvPr>
          <p:cNvSpPr>
            <a:spLocks noGrp="1"/>
          </p:cNvSpPr>
          <p:nvPr>
            <p:ph idx="1"/>
          </p:nvPr>
        </p:nvSpPr>
        <p:spPr>
          <a:xfrm>
            <a:off x="1097280" y="1845734"/>
            <a:ext cx="10058400" cy="4023360"/>
          </a:xfrm>
        </p:spPr>
        <p:txBody>
          <a:bodyPr>
            <a:normAutofit/>
          </a:bodyPr>
          <a:lstStyle/>
          <a:p>
            <a:r>
              <a:rPr lang="hr-BA" dirty="0"/>
              <a:t>F</a:t>
            </a:r>
            <a:r>
              <a:rPr lang="hr-HR" dirty="0" err="1"/>
              <a:t>rekvencija</a:t>
            </a:r>
            <a:r>
              <a:rPr lang="hr-HR" dirty="0"/>
              <a:t> svake riječi računa se „ručno” metodom „</a:t>
            </a:r>
            <a:r>
              <a:rPr lang="hr-HR" dirty="0" err="1"/>
              <a:t>calculate_word_frequency</a:t>
            </a:r>
            <a:r>
              <a:rPr lang="hr-HR" dirty="0"/>
              <a:t>” te sprema u bazu i ispisuje u datoteku „words_with_frequency.txt”</a:t>
            </a:r>
          </a:p>
          <a:p>
            <a:endParaRPr lang="hr-HR" dirty="0"/>
          </a:p>
          <a:p>
            <a:r>
              <a:rPr lang="hr-BA" dirty="0"/>
              <a:t>I</a:t>
            </a:r>
            <a:r>
              <a:rPr lang="hr-HR" dirty="0"/>
              <a:t>sto tako, frekvencija je izračunata i pomoću </a:t>
            </a:r>
            <a:r>
              <a:rPr lang="hr-HR" dirty="0" err="1"/>
              <a:t>nltk</a:t>
            </a:r>
            <a:r>
              <a:rPr lang="hr-HR" dirty="0"/>
              <a:t> biblioteke</a:t>
            </a:r>
          </a:p>
          <a:p>
            <a:r>
              <a:rPr lang="hr-BA" dirty="0"/>
              <a:t>I</a:t>
            </a:r>
            <a:r>
              <a:rPr lang="hr-HR" dirty="0"/>
              <a:t>spisano je top 30 riječi s najvećom frekvencijom u datoteku „nltk_top_30_.txt”</a:t>
            </a:r>
          </a:p>
          <a:p>
            <a:endParaRPr lang="hr-BA" dirty="0"/>
          </a:p>
          <a:p>
            <a:r>
              <a:rPr lang="hr-BA" dirty="0"/>
              <a:t>Top 10:</a:t>
            </a:r>
          </a:p>
          <a:p>
            <a:r>
              <a:rPr lang="en-US" dirty="0"/>
              <a:t>the </a:t>
            </a:r>
            <a:r>
              <a:rPr lang="hr-BA" dirty="0"/>
              <a:t>(4518), </a:t>
            </a:r>
            <a:r>
              <a:rPr lang="en-US" dirty="0"/>
              <a:t>and </a:t>
            </a:r>
            <a:r>
              <a:rPr lang="hr-BA" dirty="0"/>
              <a:t>(2582), </a:t>
            </a:r>
            <a:r>
              <a:rPr lang="en-US" dirty="0"/>
              <a:t>is </a:t>
            </a:r>
            <a:r>
              <a:rPr lang="hr-BA" dirty="0"/>
              <a:t>(1786), </a:t>
            </a:r>
            <a:r>
              <a:rPr lang="en-US" dirty="0" err="1"/>
              <a:t>i</a:t>
            </a:r>
            <a:r>
              <a:rPr lang="en-US" dirty="0"/>
              <a:t> </a:t>
            </a:r>
            <a:r>
              <a:rPr lang="hr-BA" dirty="0"/>
              <a:t>(1752), </a:t>
            </a:r>
            <a:r>
              <a:rPr lang="en-US" dirty="0"/>
              <a:t>a </a:t>
            </a:r>
            <a:r>
              <a:rPr lang="hr-BA" dirty="0"/>
              <a:t>(1679), </a:t>
            </a:r>
            <a:r>
              <a:rPr lang="en-US" dirty="0"/>
              <a:t>to </a:t>
            </a:r>
            <a:r>
              <a:rPr lang="hr-BA" dirty="0"/>
              <a:t>(1333), </a:t>
            </a:r>
            <a:r>
              <a:rPr lang="en-US" dirty="0"/>
              <a:t>it </a:t>
            </a:r>
            <a:r>
              <a:rPr lang="hr-BA" dirty="0"/>
              <a:t>(1017), </a:t>
            </a:r>
            <a:r>
              <a:rPr lang="en-US" dirty="0"/>
              <a:t>car </a:t>
            </a:r>
            <a:r>
              <a:rPr lang="hr-BA" dirty="0"/>
              <a:t>(965), </a:t>
            </a:r>
            <a:r>
              <a:rPr lang="en-US" dirty="0"/>
              <a:t>in </a:t>
            </a:r>
            <a:r>
              <a:rPr lang="hr-BA" dirty="0"/>
              <a:t>(913), </a:t>
            </a:r>
            <a:r>
              <a:rPr lang="en-US" dirty="0"/>
              <a:t>of </a:t>
            </a:r>
            <a:r>
              <a:rPr lang="hr-BA" dirty="0"/>
              <a:t>(832)</a:t>
            </a:r>
            <a:endParaRPr lang="hr-HR" dirty="0"/>
          </a:p>
        </p:txBody>
      </p:sp>
    </p:spTree>
    <p:extLst>
      <p:ext uri="{BB962C8B-B14F-4D97-AF65-F5344CB8AC3E}">
        <p14:creationId xmlns:p14="http://schemas.microsoft.com/office/powerpoint/2010/main" val="68956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3B9A4F2-C491-409B-8286-54BCEC963626}"/>
              </a:ext>
            </a:extLst>
          </p:cNvPr>
          <p:cNvSpPr>
            <a:spLocks noGrp="1"/>
          </p:cNvSpPr>
          <p:nvPr>
            <p:ph type="title"/>
          </p:nvPr>
        </p:nvSpPr>
        <p:spPr/>
        <p:txBody>
          <a:bodyPr/>
          <a:lstStyle/>
          <a:p>
            <a:r>
              <a:rPr lang="hr-BA" dirty="0"/>
              <a:t>Izbacivanje </a:t>
            </a:r>
            <a:r>
              <a:rPr lang="hr-BA" i="1" dirty="0"/>
              <a:t>stop </a:t>
            </a:r>
            <a:r>
              <a:rPr lang="hr-BA" i="1" dirty="0" err="1"/>
              <a:t>wordova</a:t>
            </a:r>
            <a:endParaRPr lang="hr-HR" i="1" dirty="0"/>
          </a:p>
        </p:txBody>
      </p:sp>
      <p:sp>
        <p:nvSpPr>
          <p:cNvPr id="3" name="Rezervirano mjesto sadržaja 2">
            <a:extLst>
              <a:ext uri="{FF2B5EF4-FFF2-40B4-BE49-F238E27FC236}">
                <a16:creationId xmlns:a16="http://schemas.microsoft.com/office/drawing/2014/main" id="{1C65B599-347F-44D1-B021-958C83DE2A3E}"/>
              </a:ext>
            </a:extLst>
          </p:cNvPr>
          <p:cNvSpPr>
            <a:spLocks noGrp="1"/>
          </p:cNvSpPr>
          <p:nvPr>
            <p:ph idx="1"/>
          </p:nvPr>
        </p:nvSpPr>
        <p:spPr>
          <a:xfrm>
            <a:off x="1097280" y="1845734"/>
            <a:ext cx="10058400" cy="4023360"/>
          </a:xfrm>
        </p:spPr>
        <p:txBody>
          <a:bodyPr/>
          <a:lstStyle/>
          <a:p>
            <a:r>
              <a:rPr lang="hr-BA" dirty="0"/>
              <a:t>Većina dobivenih riječi nema neko važno značenje za analizu</a:t>
            </a:r>
          </a:p>
          <a:p>
            <a:r>
              <a:rPr lang="hr-BA" dirty="0"/>
              <a:t>Metoda „</a:t>
            </a:r>
            <a:r>
              <a:rPr lang="hr-BA" dirty="0" err="1"/>
              <a:t>remove_stop_words</a:t>
            </a:r>
            <a:r>
              <a:rPr lang="hr-BA" dirty="0"/>
              <a:t>” pomoću </a:t>
            </a:r>
            <a:r>
              <a:rPr lang="hr-BA" dirty="0" err="1"/>
              <a:t>nltk</a:t>
            </a:r>
            <a:r>
              <a:rPr lang="hr-BA" dirty="0"/>
              <a:t> biblioteke izbacuje </a:t>
            </a:r>
            <a:r>
              <a:rPr lang="hr-BA" i="1" dirty="0"/>
              <a:t>stop </a:t>
            </a:r>
            <a:r>
              <a:rPr lang="hr-BA" i="1" dirty="0" err="1"/>
              <a:t>wordove</a:t>
            </a:r>
            <a:endParaRPr lang="hr-BA" i="1" dirty="0"/>
          </a:p>
          <a:p>
            <a:endParaRPr lang="hr-HR" i="1" dirty="0"/>
          </a:p>
        </p:txBody>
      </p:sp>
      <p:pic>
        <p:nvPicPr>
          <p:cNvPr id="8" name="Slika 7">
            <a:extLst>
              <a:ext uri="{FF2B5EF4-FFF2-40B4-BE49-F238E27FC236}">
                <a16:creationId xmlns:a16="http://schemas.microsoft.com/office/drawing/2014/main" id="{EC260F6A-EDA6-4842-A99D-659EBE70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092"/>
            <a:ext cx="7030431" cy="1514686"/>
          </a:xfrm>
          <a:prstGeom prst="rect">
            <a:avLst/>
          </a:prstGeom>
        </p:spPr>
      </p:pic>
    </p:spTree>
    <p:extLst>
      <p:ext uri="{BB962C8B-B14F-4D97-AF65-F5344CB8AC3E}">
        <p14:creationId xmlns:p14="http://schemas.microsoft.com/office/powerpoint/2010/main" val="231695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88F4D3F-7730-43CD-813D-D86F6F78B1BC}"/>
              </a:ext>
            </a:extLst>
          </p:cNvPr>
          <p:cNvSpPr>
            <a:spLocks noGrp="1"/>
          </p:cNvSpPr>
          <p:nvPr>
            <p:ph type="title"/>
          </p:nvPr>
        </p:nvSpPr>
        <p:spPr/>
        <p:txBody>
          <a:bodyPr/>
          <a:lstStyle/>
          <a:p>
            <a:r>
              <a:rPr lang="hr-BA" dirty="0"/>
              <a:t>Graf top 40 najfrekventnijih riječi</a:t>
            </a:r>
            <a:endParaRPr lang="hr-HR" dirty="0"/>
          </a:p>
        </p:txBody>
      </p:sp>
      <p:pic>
        <p:nvPicPr>
          <p:cNvPr id="9" name="Rezervirano mjesto sadržaja 8">
            <a:extLst>
              <a:ext uri="{FF2B5EF4-FFF2-40B4-BE49-F238E27FC236}">
                <a16:creationId xmlns:a16="http://schemas.microsoft.com/office/drawing/2014/main" id="{4F67EF6D-7711-4D1E-A588-957159114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9847529" cy="4263358"/>
          </a:xfrm>
        </p:spPr>
      </p:pic>
    </p:spTree>
    <p:extLst>
      <p:ext uri="{BB962C8B-B14F-4D97-AF65-F5344CB8AC3E}">
        <p14:creationId xmlns:p14="http://schemas.microsoft.com/office/powerpoint/2010/main" val="17992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1D43ACA-98EF-43F2-9A7E-F3E4EB76F123}"/>
              </a:ext>
            </a:extLst>
          </p:cNvPr>
          <p:cNvSpPr>
            <a:spLocks noGrp="1"/>
          </p:cNvSpPr>
          <p:nvPr>
            <p:ph type="title"/>
          </p:nvPr>
        </p:nvSpPr>
        <p:spPr/>
        <p:txBody>
          <a:bodyPr/>
          <a:lstStyle/>
          <a:p>
            <a:r>
              <a:rPr lang="hr-BA" dirty="0" err="1"/>
              <a:t>Bigrami</a:t>
            </a:r>
            <a:endParaRPr lang="hr-HR" dirty="0"/>
          </a:p>
        </p:txBody>
      </p:sp>
      <p:sp>
        <p:nvSpPr>
          <p:cNvPr id="4" name="Rectangle 1">
            <a:extLst>
              <a:ext uri="{FF2B5EF4-FFF2-40B4-BE49-F238E27FC236}">
                <a16:creationId xmlns:a16="http://schemas.microsoft.com/office/drawing/2014/main" id="{9471099F-F8A6-402B-B937-D93B77FFDFA8}"/>
              </a:ext>
            </a:extLst>
          </p:cNvPr>
          <p:cNvSpPr>
            <a:spLocks noGrp="1" noChangeArrowheads="1"/>
          </p:cNvSpPr>
          <p:nvPr>
            <p:ph idx="1"/>
          </p:nvPr>
        </p:nvSpPr>
        <p:spPr bwMode="auto">
          <a:xfrm>
            <a:off x="1036320" y="2102436"/>
            <a:ext cx="2492990" cy="3293209"/>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(('gas', '</a:t>
            </a:r>
            <a:r>
              <a:rPr lang="sr-Latn-RS" altLang="sr-Latn-RS" sz="1000" dirty="0" err="1">
                <a:solidFill>
                  <a:schemeClr val="tx1"/>
                </a:solidFill>
                <a:latin typeface="Courier New" panose="02070309020205020404" pitchFamily="49" charset="0"/>
                <a:cs typeface="Courier New" panose="02070309020205020404" pitchFamily="49" charset="0"/>
              </a:rPr>
              <a:t>mileage</a:t>
            </a:r>
            <a:r>
              <a:rPr lang="sr-Latn-RS" altLang="sr-Latn-RS" sz="1000" dirty="0">
                <a:solidFill>
                  <a:schemeClr val="tx1"/>
                </a:solidFill>
                <a:latin typeface="Courier New" panose="02070309020205020404" pitchFamily="49" charset="0"/>
                <a:cs typeface="Courier New" panose="02070309020205020404" pitchFamily="49" charset="0"/>
              </a:rPr>
              <a:t>'), 72)</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sound</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system</a:t>
            </a:r>
            <a:r>
              <a:rPr lang="sr-Latn-RS" altLang="sr-Latn-RS" sz="1000" dirty="0">
                <a:solidFill>
                  <a:schemeClr val="tx1"/>
                </a:solidFill>
                <a:latin typeface="Courier New" panose="02070309020205020404" pitchFamily="49" charset="0"/>
                <a:cs typeface="Courier New" panose="02070309020205020404" pitchFamily="49" charset="0"/>
              </a:rPr>
              <a:t>'), 61)</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fun</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drive</a:t>
            </a:r>
            <a:r>
              <a:rPr lang="sr-Latn-RS" altLang="sr-Latn-RS" sz="1000" dirty="0">
                <a:solidFill>
                  <a:schemeClr val="tx1"/>
                </a:solidFill>
                <a:latin typeface="Courier New" panose="02070309020205020404" pitchFamily="49" charset="0"/>
                <a:cs typeface="Courier New" panose="02070309020205020404" pitchFamily="49" charset="0"/>
              </a:rPr>
              <a:t>'), 59)</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fit</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finish</a:t>
            </a:r>
            <a:r>
              <a:rPr lang="sr-Latn-RS" altLang="sr-Latn-RS" sz="1000" dirty="0">
                <a:solidFill>
                  <a:schemeClr val="tx1"/>
                </a:solidFill>
                <a:latin typeface="Courier New" panose="02070309020205020404" pitchFamily="49" charset="0"/>
                <a:cs typeface="Courier New" panose="02070309020205020404" pitchFamily="49" charset="0"/>
              </a:rPr>
              <a:t>'), 43)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wheel</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drive</a:t>
            </a:r>
            <a:r>
              <a:rPr lang="sr-Latn-RS" altLang="sr-Latn-RS" sz="1000" dirty="0">
                <a:solidFill>
                  <a:schemeClr val="tx1"/>
                </a:solidFill>
                <a:latin typeface="Courier New" panose="02070309020205020404" pitchFamily="49" charset="0"/>
                <a:cs typeface="Courier New" panose="02070309020205020404" pitchFamily="49" charset="0"/>
              </a:rPr>
              <a:t>'), 35)</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fuel</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economy</a:t>
            </a:r>
            <a:r>
              <a:rPr lang="sr-Latn-RS" altLang="sr-Latn-RS" sz="1000" dirty="0">
                <a:solidFill>
                  <a:schemeClr val="tx1"/>
                </a:solidFill>
                <a:latin typeface="Courier New" panose="02070309020205020404" pitchFamily="49" charset="0"/>
                <a:cs typeface="Courier New" panose="02070309020205020404" pitchFamily="49" charset="0"/>
              </a:rPr>
              <a:t>'), 34)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steering</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wheel</a:t>
            </a:r>
            <a:r>
              <a:rPr lang="sr-Latn-RS" altLang="sr-Latn-RS" sz="1000" dirty="0">
                <a:solidFill>
                  <a:schemeClr val="tx1"/>
                </a:solidFill>
                <a:latin typeface="Courier New" panose="02070309020205020404" pitchFamily="49" charset="0"/>
                <a:cs typeface="Courier New" panose="02070309020205020404" pitchFamily="49" charset="0"/>
              </a:rPr>
              <a:t>'), 33)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great</a:t>
            </a:r>
            <a:r>
              <a:rPr lang="sr-Latn-RS" altLang="sr-Latn-RS" sz="1000" dirty="0">
                <a:solidFill>
                  <a:schemeClr val="tx1"/>
                </a:solidFill>
                <a:latin typeface="Courier New" panose="02070309020205020404" pitchFamily="49" charset="0"/>
                <a:cs typeface="Courier New" panose="02070309020205020404" pitchFamily="49" charset="0"/>
              </a:rPr>
              <a:t>', 'car'), 31)</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much</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better</a:t>
            </a:r>
            <a:r>
              <a:rPr lang="sr-Latn-RS" altLang="sr-Latn-RS" sz="1000" dirty="0">
                <a:solidFill>
                  <a:schemeClr val="tx1"/>
                </a:solidFill>
                <a:latin typeface="Courier New" panose="02070309020205020404" pitchFamily="49" charset="0"/>
                <a:cs typeface="Courier New" panose="02070309020205020404" pitchFamily="49" charset="0"/>
              </a:rPr>
              <a:t>'), 30)</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premium</a:t>
            </a:r>
            <a:r>
              <a:rPr lang="sr-Latn-RS" altLang="sr-Latn-RS" sz="1000" dirty="0">
                <a:solidFill>
                  <a:schemeClr val="tx1"/>
                </a:solidFill>
                <a:latin typeface="Courier New" panose="02070309020205020404" pitchFamily="49" charset="0"/>
                <a:cs typeface="Courier New" panose="02070309020205020404" pitchFamily="49" charset="0"/>
              </a:rPr>
              <a:t>', 'plus'), 30)</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build</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quality</a:t>
            </a:r>
            <a:r>
              <a:rPr lang="sr-Latn-RS" altLang="sr-Latn-RS" sz="1000" dirty="0">
                <a:solidFill>
                  <a:schemeClr val="tx1"/>
                </a:solidFill>
                <a:latin typeface="Courier New" panose="02070309020205020404" pitchFamily="49" charset="0"/>
                <a:cs typeface="Courier New" panose="02070309020205020404" pitchFamily="49" charset="0"/>
              </a:rPr>
              <a:t>'), 29)</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sports</a:t>
            </a:r>
            <a:r>
              <a:rPr lang="sr-Latn-RS" altLang="sr-Latn-RS" sz="1000" dirty="0">
                <a:solidFill>
                  <a:schemeClr val="tx1"/>
                </a:solidFill>
                <a:latin typeface="Courier New" panose="02070309020205020404" pitchFamily="49" charset="0"/>
                <a:cs typeface="Courier New" panose="02070309020205020404" pitchFamily="49" charset="0"/>
              </a:rPr>
              <a:t>', 'car'), 26)</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(('test', '</a:t>
            </a:r>
            <a:r>
              <a:rPr lang="sr-Latn-RS" altLang="sr-Latn-RS" sz="1000" dirty="0" err="1">
                <a:solidFill>
                  <a:schemeClr val="tx1"/>
                </a:solidFill>
                <a:latin typeface="Courier New" panose="02070309020205020404" pitchFamily="49" charset="0"/>
                <a:cs typeface="Courier New" panose="02070309020205020404" pitchFamily="49" charset="0"/>
              </a:rPr>
              <a:t>drove</a:t>
            </a:r>
            <a:r>
              <a:rPr lang="sr-Latn-RS" altLang="sr-Latn-RS" sz="1000" dirty="0">
                <a:solidFill>
                  <a:schemeClr val="tx1"/>
                </a:solidFill>
                <a:latin typeface="Courier New" panose="02070309020205020404" pitchFamily="49" charset="0"/>
                <a:cs typeface="Courier New" panose="02070309020205020404" pitchFamily="49" charset="0"/>
              </a:rPr>
              <a:t>'), 25)</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(('love', 'car'),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handles</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like</a:t>
            </a:r>
            <a:r>
              <a:rPr lang="sr-Latn-RS" altLang="sr-Latn-RS" sz="1000" dirty="0">
                <a:solidFill>
                  <a:schemeClr val="tx1"/>
                </a:solidFill>
                <a:latin typeface="Courier New" panose="02070309020205020404" pitchFamily="49" charset="0"/>
                <a:cs typeface="Courier New" panose="02070309020205020404" pitchFamily="49" charset="0"/>
              </a:rPr>
              <a:t>'),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interior</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exterior</a:t>
            </a:r>
            <a:r>
              <a:rPr lang="sr-Latn-RS" altLang="sr-Latn-RS" sz="1000" dirty="0">
                <a:solidFill>
                  <a:schemeClr val="tx1"/>
                </a:solidFill>
                <a:latin typeface="Courier New" panose="02070309020205020404" pitchFamily="49" charset="0"/>
                <a:cs typeface="Courier New" panose="02070309020205020404" pitchFamily="49" charset="0"/>
              </a:rPr>
              <a:t>'), 24)</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a:t>
            </a:r>
            <a:r>
              <a:rPr lang="sr-Latn-RS" altLang="sr-Latn-RS" sz="1000" dirty="0" err="1">
                <a:solidFill>
                  <a:schemeClr val="tx1"/>
                </a:solidFill>
                <a:latin typeface="Courier New" panose="02070309020205020404" pitchFamily="49" charset="0"/>
                <a:cs typeface="Courier New" panose="02070309020205020404" pitchFamily="49" charset="0"/>
              </a:rPr>
              <a:t>interior</a:t>
            </a:r>
            <a:r>
              <a:rPr lang="sr-Latn-RS" altLang="sr-Latn-RS" sz="1000" dirty="0">
                <a:solidFill>
                  <a:schemeClr val="tx1"/>
                </a:solidFill>
                <a:latin typeface="Courier New" panose="02070309020205020404" pitchFamily="49" charset="0"/>
                <a:cs typeface="Courier New" panose="02070309020205020404" pitchFamily="49" charset="0"/>
              </a:rPr>
              <a:t>', '</a:t>
            </a:r>
            <a:r>
              <a:rPr lang="sr-Latn-RS" altLang="sr-Latn-RS" sz="1000" dirty="0" err="1">
                <a:solidFill>
                  <a:schemeClr val="tx1"/>
                </a:solidFill>
                <a:latin typeface="Courier New" panose="02070309020205020404" pitchFamily="49" charset="0"/>
                <a:cs typeface="Courier New" panose="02070309020205020404" pitchFamily="49" charset="0"/>
              </a:rPr>
              <a:t>design</a:t>
            </a:r>
            <a:r>
              <a:rPr lang="sr-Latn-RS" altLang="sr-Latn-RS" sz="1000" dirty="0">
                <a:solidFill>
                  <a:schemeClr val="tx1"/>
                </a:solidFill>
                <a:latin typeface="Courier New" panose="02070309020205020404" pitchFamily="49" charset="0"/>
                <a:cs typeface="Courier New" panose="02070309020205020404" pitchFamily="49" charset="0"/>
              </a:rPr>
              <a:t>'), 23)</a:t>
            </a: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ourier New" panose="02070309020205020404" pitchFamily="49" charset="0"/>
                <a:cs typeface="Courier New" panose="02070309020205020404" pitchFamily="49" charset="0"/>
              </a:rPr>
              <a:t>(('car', '</a:t>
            </a:r>
            <a:r>
              <a:rPr lang="sr-Latn-RS" altLang="sr-Latn-RS" sz="1000" dirty="0" err="1">
                <a:solidFill>
                  <a:schemeClr val="tx1"/>
                </a:solidFill>
                <a:latin typeface="Courier New" panose="02070309020205020404" pitchFamily="49" charset="0"/>
                <a:cs typeface="Courier New" panose="02070309020205020404" pitchFamily="49" charset="0"/>
              </a:rPr>
              <a:t>ever</a:t>
            </a:r>
            <a:r>
              <a:rPr lang="sr-Latn-RS" altLang="sr-Latn-RS" sz="1000" dirty="0">
                <a:solidFill>
                  <a:schemeClr val="tx1"/>
                </a:solidFill>
                <a:latin typeface="Courier New" panose="02070309020205020404" pitchFamily="49" charset="0"/>
                <a:cs typeface="Courier New" panose="02070309020205020404" pitchFamily="49" charset="0"/>
              </a:rPr>
              <a:t>'), 22)</a:t>
            </a:r>
          </a:p>
          <a:p>
            <a:pPr marL="0" lvl="0" indent="0" eaLnBrk="0" fontAlgn="base" hangingPunct="0">
              <a:lnSpc>
                <a:spcPct val="100000"/>
              </a:lnSpc>
              <a:spcBef>
                <a:spcPct val="0"/>
              </a:spcBef>
              <a:spcAft>
                <a:spcPct val="0"/>
              </a:spcAft>
              <a:buClrTx/>
              <a:buSzTx/>
              <a:buNone/>
            </a:pPr>
            <a:endParaRPr kumimoji="0" lang="sr-Latn-RS" altLang="sr-Latn-RS"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ClrTx/>
              <a:buSzTx/>
              <a:buNone/>
            </a:pPr>
            <a:r>
              <a:rPr lang="sr-Latn-RS" altLang="sr-Latn-RS" sz="1000" dirty="0">
                <a:solidFill>
                  <a:schemeClr val="tx1"/>
                </a:solidFill>
                <a:latin typeface="Calibri Light" panose="020F0302020204030204" pitchFamily="34" charset="0"/>
                <a:cs typeface="Calibri Light" panose="020F0302020204030204" pitchFamily="34" charset="0"/>
              </a:rPr>
              <a:t>U datoteci bigrams.txt</a:t>
            </a:r>
            <a:endParaRPr kumimoji="0" lang="sr-Latn-RS" altLang="sr-Latn-RS" sz="1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pic>
        <p:nvPicPr>
          <p:cNvPr id="6" name="Slika 5">
            <a:extLst>
              <a:ext uri="{FF2B5EF4-FFF2-40B4-BE49-F238E27FC236}">
                <a16:creationId xmlns:a16="http://schemas.microsoft.com/office/drawing/2014/main" id="{53B2AF0B-3555-4603-9C52-7CEF69DF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053" y="2548711"/>
            <a:ext cx="6025627" cy="1752701"/>
          </a:xfrm>
          <a:prstGeom prst="rect">
            <a:avLst/>
          </a:prstGeom>
        </p:spPr>
      </p:pic>
    </p:spTree>
    <p:extLst>
      <p:ext uri="{BB962C8B-B14F-4D97-AF65-F5344CB8AC3E}">
        <p14:creationId xmlns:p14="http://schemas.microsoft.com/office/powerpoint/2010/main" val="126750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7DFDE2E-84E6-4969-94C8-91980CE67775}"/>
              </a:ext>
            </a:extLst>
          </p:cNvPr>
          <p:cNvSpPr>
            <a:spLocks noGrp="1"/>
          </p:cNvSpPr>
          <p:nvPr>
            <p:ph type="title"/>
          </p:nvPr>
        </p:nvSpPr>
        <p:spPr/>
        <p:txBody>
          <a:bodyPr/>
          <a:lstStyle/>
          <a:p>
            <a:r>
              <a:rPr lang="hr-BA" dirty="0"/>
              <a:t>SNA </a:t>
            </a:r>
            <a:endParaRPr lang="hr-HR" dirty="0"/>
          </a:p>
        </p:txBody>
      </p:sp>
      <p:sp>
        <p:nvSpPr>
          <p:cNvPr id="3" name="Rezervirano mjesto sadržaja 2">
            <a:extLst>
              <a:ext uri="{FF2B5EF4-FFF2-40B4-BE49-F238E27FC236}">
                <a16:creationId xmlns:a16="http://schemas.microsoft.com/office/drawing/2014/main" id="{68CC8B6F-1509-4DAE-AF6C-1A3B47CD052E}"/>
              </a:ext>
            </a:extLst>
          </p:cNvPr>
          <p:cNvSpPr>
            <a:spLocks noGrp="1"/>
          </p:cNvSpPr>
          <p:nvPr>
            <p:ph idx="1"/>
          </p:nvPr>
        </p:nvSpPr>
        <p:spPr/>
        <p:txBody>
          <a:bodyPr/>
          <a:lstStyle/>
          <a:p>
            <a:r>
              <a:rPr lang="hr-BA" dirty="0"/>
              <a:t>U obzir su uzeti </a:t>
            </a:r>
            <a:r>
              <a:rPr lang="hr-BA" dirty="0" err="1"/>
              <a:t>bigrami</a:t>
            </a:r>
            <a:r>
              <a:rPr lang="hr-BA" dirty="0"/>
              <a:t> s frekvencijom većom od 10</a:t>
            </a:r>
          </a:p>
          <a:p>
            <a:endParaRPr lang="hr-HR" dirty="0"/>
          </a:p>
        </p:txBody>
      </p:sp>
      <p:pic>
        <p:nvPicPr>
          <p:cNvPr id="7" name="Slika 6">
            <a:extLst>
              <a:ext uri="{FF2B5EF4-FFF2-40B4-BE49-F238E27FC236}">
                <a16:creationId xmlns:a16="http://schemas.microsoft.com/office/drawing/2014/main" id="{6B34EFB9-9E56-46CA-AFB9-047890B4F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05168"/>
            <a:ext cx="10058400" cy="3841750"/>
          </a:xfrm>
          <a:prstGeom prst="rect">
            <a:avLst/>
          </a:prstGeom>
        </p:spPr>
      </p:pic>
    </p:spTree>
    <p:extLst>
      <p:ext uri="{BB962C8B-B14F-4D97-AF65-F5344CB8AC3E}">
        <p14:creationId xmlns:p14="http://schemas.microsoft.com/office/powerpoint/2010/main" val="85531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6E403A-1AFB-4AB4-952C-AEC56B8F5317}"/>
              </a:ext>
            </a:extLst>
          </p:cNvPr>
          <p:cNvSpPr>
            <a:spLocks noGrp="1"/>
          </p:cNvSpPr>
          <p:nvPr>
            <p:ph type="title"/>
          </p:nvPr>
        </p:nvSpPr>
        <p:spPr/>
        <p:txBody>
          <a:bodyPr/>
          <a:lstStyle/>
          <a:p>
            <a:r>
              <a:rPr lang="hr-BA" dirty="0"/>
              <a:t>SNA</a:t>
            </a:r>
            <a:endParaRPr lang="hr-HR" dirty="0"/>
          </a:p>
        </p:txBody>
      </p:sp>
      <p:pic>
        <p:nvPicPr>
          <p:cNvPr id="9" name="Rezervirano mjesto sadržaja 8">
            <a:extLst>
              <a:ext uri="{FF2B5EF4-FFF2-40B4-BE49-F238E27FC236}">
                <a16:creationId xmlns:a16="http://schemas.microsoft.com/office/drawing/2014/main" id="{269F90F0-7D9D-4078-B404-3AEB0B9F0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746" y="1846263"/>
            <a:ext cx="9052364" cy="4464890"/>
          </a:xfrm>
        </p:spPr>
      </p:pic>
    </p:spTree>
    <p:extLst>
      <p:ext uri="{BB962C8B-B14F-4D97-AF65-F5344CB8AC3E}">
        <p14:creationId xmlns:p14="http://schemas.microsoft.com/office/powerpoint/2010/main" val="3503112456"/>
      </p:ext>
    </p:extLst>
  </p:cSld>
  <p:clrMapOvr>
    <a:masterClrMapping/>
  </p:clrMapOvr>
</p:sld>
</file>

<file path=ppt/theme/theme1.xml><?xml version="1.0" encoding="utf-8"?>
<a:theme xmlns:a="http://schemas.openxmlformats.org/drawingml/2006/main" name="Retrospektiva">
  <a:themeElements>
    <a:clrScheme name="Retrospek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1390</TotalTime>
  <Words>1506</Words>
  <Application>Microsoft Office PowerPoint</Application>
  <PresentationFormat>Široki zaslon</PresentationFormat>
  <Paragraphs>132</Paragraphs>
  <Slides>22</Slides>
  <Notes>4</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22</vt:i4>
      </vt:variant>
    </vt:vector>
  </HeadingPairs>
  <TitlesOfParts>
    <vt:vector size="27" baseType="lpstr">
      <vt:lpstr>Arial</vt:lpstr>
      <vt:lpstr>Calibri</vt:lpstr>
      <vt:lpstr>Calibri Light</vt:lpstr>
      <vt:lpstr>Courier New</vt:lpstr>
      <vt:lpstr>Retrospektiva</vt:lpstr>
      <vt:lpstr>NOSQL Big Data Analitika – Audi automobili</vt:lpstr>
      <vt:lpstr>Osnove metrike podataka</vt:lpstr>
      <vt:lpstr>Struktura podataka u bazi</vt:lpstr>
      <vt:lpstr>Pojavnost riječi u cjelokupnom corpusu</vt:lpstr>
      <vt:lpstr>Izbacivanje stop wordova</vt:lpstr>
      <vt:lpstr>Graf top 40 najfrekventnijih riječi</vt:lpstr>
      <vt:lpstr>Bigrami</vt:lpstr>
      <vt:lpstr>SNA </vt:lpstr>
      <vt:lpstr>SNA</vt:lpstr>
      <vt:lpstr>SNA - povećano</vt:lpstr>
      <vt:lpstr>Audi – dobar ili loš?</vt:lpstr>
      <vt:lpstr>Rezultati</vt:lpstr>
      <vt:lpstr>Rezultati - zaključak</vt:lpstr>
      <vt:lpstr>Cijena – loši komentari</vt:lpstr>
      <vt:lpstr>Cijena – dobri komentari</vt:lpstr>
      <vt:lpstr>Motor – loši komentari</vt:lpstr>
      <vt:lpstr>Motor – dobri komentari</vt:lpstr>
      <vt:lpstr>Kočnice</vt:lpstr>
      <vt:lpstr>Unutrašnji dizajn (interijer) </vt:lpstr>
      <vt:lpstr>Sama vožnja automobila</vt:lpstr>
      <vt:lpstr>Problemi</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Big Data Analitika – Audi automobili</dc:title>
  <dc:creator>Hrvoje Pek (hpek1)</dc:creator>
  <cp:lastModifiedBy>Hrvoje Pek (hpek1)</cp:lastModifiedBy>
  <cp:revision>94</cp:revision>
  <dcterms:created xsi:type="dcterms:W3CDTF">2018-02-14T14:06:52Z</dcterms:created>
  <dcterms:modified xsi:type="dcterms:W3CDTF">2018-02-15T13:17:10Z</dcterms:modified>
</cp:coreProperties>
</file>