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5C2B-C232-47B4-96C4-53AC8139B0A2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8FDE-5C01-457D-8BFF-35B2C73E38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797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Sva metrika podataka navedena je u data_set_metrics.txt datoteci unutar projekta u direktoriju „</a:t>
            </a:r>
            <a:r>
              <a:rPr lang="hr-BA" dirty="0" err="1"/>
              <a:t>outputs</a:t>
            </a:r>
            <a:r>
              <a:rPr lang="hr-BA" dirty="0"/>
              <a:t>”</a:t>
            </a:r>
          </a:p>
          <a:p>
            <a:r>
              <a:rPr lang="hr-BA" dirty="0"/>
              <a:t>Tamo su računate riječi i po pojedinom modelu automobila po godinama proizvodnje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8FDE-5C01-457D-8BFF-35B2C73E382D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891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Svi podaci ispisani su u datoteci „dana.txt”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8FDE-5C01-457D-8BFF-35B2C73E382D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879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8FDE-5C01-457D-8BFF-35B2C73E382D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12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88FDE-5C01-457D-8BFF-35B2C73E382D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170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6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19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22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727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05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09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271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02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204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9DA36B-92FC-4AE6-A030-803F6B050D3B}" type="datetimeFigureOut">
              <a:rPr lang="hr-HR" smtClean="0"/>
              <a:t>14.2.2018.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706FD5-1B3F-4C05-AA6C-3CEB12CE1944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0DC639-ED05-4F54-9334-49F9DCF1A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30982"/>
          </a:xfrm>
        </p:spPr>
        <p:txBody>
          <a:bodyPr>
            <a:normAutofit/>
          </a:bodyPr>
          <a:lstStyle/>
          <a:p>
            <a:pPr algn="ctr"/>
            <a:r>
              <a:rPr lang="hr-BA" sz="6000" dirty="0"/>
              <a:t>NOSQL Big Data Analitika – Audi automobili</a:t>
            </a:r>
            <a:endParaRPr lang="hr-HR" sz="60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774C7C4-274F-4DAE-B717-C8C9AF8CA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429000"/>
            <a:ext cx="10058400" cy="2169620"/>
          </a:xfrm>
        </p:spPr>
        <p:txBody>
          <a:bodyPr/>
          <a:lstStyle/>
          <a:p>
            <a:r>
              <a:rPr lang="hr-BA" dirty="0"/>
              <a:t>Hrvoje Pek - 0036466288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907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A45EB1-F678-40FE-BC07-422FE3C5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SNA - povećano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E83CF54-9DD7-4B37-8AFF-4EC3FBF0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58" y="1756449"/>
            <a:ext cx="9132452" cy="4504392"/>
          </a:xfrm>
        </p:spPr>
      </p:pic>
    </p:spTree>
    <p:extLst>
      <p:ext uri="{BB962C8B-B14F-4D97-AF65-F5344CB8AC3E}">
        <p14:creationId xmlns:p14="http://schemas.microsoft.com/office/powerpoint/2010/main" val="2765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14DEB6-216D-4EA8-97C6-8AF155CF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Audi – dobar ili loš?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089D46-8738-457A-8918-4ECCBC16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Izbrojane su riječi koje se odnose na pozitivne i negativne komentare</a:t>
            </a:r>
          </a:p>
          <a:p>
            <a:r>
              <a:rPr lang="hr-BA" dirty="0"/>
              <a:t>Traženi su sinonimi riječi poput „</a:t>
            </a:r>
            <a:r>
              <a:rPr lang="hr-BA" dirty="0" err="1"/>
              <a:t>great</a:t>
            </a:r>
            <a:r>
              <a:rPr lang="hr-BA" dirty="0"/>
              <a:t>”, „</a:t>
            </a:r>
            <a:r>
              <a:rPr lang="hr-BA" dirty="0" err="1"/>
              <a:t>excellent</a:t>
            </a:r>
            <a:r>
              <a:rPr lang="hr-BA" dirty="0"/>
              <a:t>”, „</a:t>
            </a:r>
            <a:r>
              <a:rPr lang="hr-BA" dirty="0" err="1"/>
              <a:t>bad</a:t>
            </a:r>
            <a:r>
              <a:rPr lang="hr-BA" dirty="0"/>
              <a:t>”, „problem”, itd.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28B3A39-B670-46DE-9202-AC7C45F2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8865"/>
            <a:ext cx="3305636" cy="136226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CC6DAB80-45B8-4911-B919-25819F90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69" y="2715207"/>
            <a:ext cx="5574392" cy="3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9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8D731B-69F2-466D-999E-F550A406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BA" dirty="0"/>
              <a:t>Rezultati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2D145FD-E24F-4209-9607-55FD40D8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hr-BA" dirty="0"/>
              <a:t>Svi Audi modeli		         Audi A3, 2007 godina		     	Audi S8, 2007 godina</a:t>
            </a:r>
            <a:endParaRPr lang="hr-HR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C4177E3-3720-4DA8-9AB0-C658BA94B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256408"/>
            <a:ext cx="2519212" cy="4023360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74F09BD7-8D0E-4C6D-8BE2-5F756BF74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0" y="2433827"/>
            <a:ext cx="3207167" cy="3668522"/>
          </a:xfrm>
          <a:prstGeom prst="rect">
            <a:avLst/>
          </a:prstGeom>
        </p:spPr>
      </p:pic>
      <p:pic>
        <p:nvPicPr>
          <p:cNvPr id="13" name="Slika 12">
            <a:extLst>
              <a:ext uri="{FF2B5EF4-FFF2-40B4-BE49-F238E27FC236}">
                <a16:creationId xmlns:a16="http://schemas.microsoft.com/office/drawing/2014/main" id="{00027B4F-EC92-4C4D-BB5B-275B17FB9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95" y="2433827"/>
            <a:ext cx="3527445" cy="34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7C16B9-C8B2-451D-96AA-7E854C8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Rezultati - zaključak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93814C2-DA1A-48A2-89A6-E752CF2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  <a:p>
            <a:r>
              <a:rPr lang="hr-BA" dirty="0"/>
              <a:t>Općenito su kupci automobila marke Audi zadovoljni samim automobilom te ostavljaju pozitivne komentare</a:t>
            </a:r>
          </a:p>
          <a:p>
            <a:r>
              <a:rPr lang="hr-BA" dirty="0"/>
              <a:t>Prema odnosu pozitivnih i negativnih riječi u komentarima možemo zaključiti da što je auto luksuzniji i skuplji ima manje negativnih komentara, tj. kupci su zadovoljniji – npr. Audi A8 iz 2007. godine nema </a:t>
            </a:r>
            <a:r>
              <a:rPr lang="hr-BA"/>
              <a:t>negativnih komentara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5109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D4A111-E8C1-4BEC-BE70-DF4B5992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8AA0639-FADC-439C-8D84-39732175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653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D251BC-A164-47E1-B81B-EE9135C1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4CA3DC6-C82F-4B89-8EDB-225FA0A2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094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404128-64D1-46CA-A1D4-B5A41F19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19F718B-BADA-4343-84BC-07991DD0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653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22DF9C-0B12-46F7-9496-98BE00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D61605-10F2-4F42-942E-4FC5AEF5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520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0C2AE5-6821-4970-9BFC-C34E786F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Osnove metrike podataka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8BB82F-BFED-4B44-9FB6-9706B73C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  <a:p>
            <a:r>
              <a:rPr lang="hr-BA" dirty="0"/>
              <a:t>Ukupno riječi: 71 150</a:t>
            </a:r>
          </a:p>
          <a:p>
            <a:r>
              <a:rPr lang="hr-BA" dirty="0"/>
              <a:t>Ukupno riječi koje su korisne za analitiku (bez stop </a:t>
            </a:r>
            <a:r>
              <a:rPr lang="hr-BA" dirty="0" err="1"/>
              <a:t>wordova</a:t>
            </a:r>
            <a:r>
              <a:rPr lang="hr-BA" dirty="0"/>
              <a:t>): 32 278</a:t>
            </a:r>
          </a:p>
          <a:p>
            <a:r>
              <a:rPr lang="hr-BA" dirty="0"/>
              <a:t>Broj riječi za pohvale automobila: 1 248</a:t>
            </a:r>
          </a:p>
          <a:p>
            <a:r>
              <a:rPr lang="hr-BA" dirty="0"/>
              <a:t>Broj riječi korištenih u komentarima koji su se odnosili na nešto loše vezano za automobile: 140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263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661588-DDBF-42C1-AFE3-E91B357E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Struktura podataka u bazi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4D774B-C9F4-475E-8090-A300EF64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Grupirani po modelu automobila i godini</a:t>
            </a:r>
          </a:p>
          <a:p>
            <a:r>
              <a:rPr lang="hr-BA" dirty="0"/>
              <a:t>Svaki dokument je jedan automobil koji se sastoji od polja „</a:t>
            </a:r>
            <a:r>
              <a:rPr lang="hr-BA" dirty="0" err="1"/>
              <a:t>data_array</a:t>
            </a:r>
            <a:r>
              <a:rPr lang="hr-BA" dirty="0"/>
              <a:t>” koje sadrži sve postove vezano za taj automobil</a:t>
            </a:r>
          </a:p>
          <a:p>
            <a:endParaRPr lang="hr-BA" dirty="0"/>
          </a:p>
          <a:p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A1F1E30-0638-401E-9512-BC07E3206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9" y="2945077"/>
            <a:ext cx="11335081" cy="32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A67FEF-B7D7-48E9-B9C0-53D4A30F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Pojavnost riječi u cjelokupnom </a:t>
            </a:r>
            <a:r>
              <a:rPr lang="hr-BA" dirty="0" err="1"/>
              <a:t>corpusu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56AE8-7C87-4C4F-9496-45BA7013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hr-BA" dirty="0"/>
              <a:t>F</a:t>
            </a:r>
            <a:r>
              <a:rPr lang="hr-HR" dirty="0" err="1"/>
              <a:t>rekvencija</a:t>
            </a:r>
            <a:r>
              <a:rPr lang="hr-HR" dirty="0"/>
              <a:t> svake riječi računa se „ručno” metodom „</a:t>
            </a:r>
            <a:r>
              <a:rPr lang="hr-HR" dirty="0" err="1"/>
              <a:t>calculate_word_frequency</a:t>
            </a:r>
            <a:r>
              <a:rPr lang="hr-HR" dirty="0"/>
              <a:t>” te sprema u bazu i ispisuje u datoteku „words_with_frequency.txt”</a:t>
            </a:r>
          </a:p>
          <a:p>
            <a:endParaRPr lang="hr-HR" dirty="0"/>
          </a:p>
          <a:p>
            <a:r>
              <a:rPr lang="hr-BA" dirty="0"/>
              <a:t>I</a:t>
            </a:r>
            <a:r>
              <a:rPr lang="hr-HR" dirty="0"/>
              <a:t>sto tako, frekvencija je izračunata i pomoću </a:t>
            </a:r>
            <a:r>
              <a:rPr lang="hr-HR" dirty="0" err="1"/>
              <a:t>nltk</a:t>
            </a:r>
            <a:r>
              <a:rPr lang="hr-HR" dirty="0"/>
              <a:t> biblioteke</a:t>
            </a:r>
          </a:p>
          <a:p>
            <a:r>
              <a:rPr lang="hr-BA" dirty="0"/>
              <a:t>I</a:t>
            </a:r>
            <a:r>
              <a:rPr lang="hr-HR" dirty="0"/>
              <a:t>spisano je top 30 riječi s najvećom frekvencijom u datoteku „nltk_top_30_.txt”</a:t>
            </a:r>
          </a:p>
          <a:p>
            <a:endParaRPr lang="hr-BA" dirty="0"/>
          </a:p>
          <a:p>
            <a:r>
              <a:rPr lang="hr-BA" dirty="0"/>
              <a:t>Top 10:</a:t>
            </a:r>
          </a:p>
          <a:p>
            <a:r>
              <a:rPr lang="en-US" dirty="0"/>
              <a:t>the </a:t>
            </a:r>
            <a:r>
              <a:rPr lang="hr-BA" dirty="0"/>
              <a:t>(4518), </a:t>
            </a:r>
            <a:r>
              <a:rPr lang="en-US" dirty="0"/>
              <a:t>and </a:t>
            </a:r>
            <a:r>
              <a:rPr lang="hr-BA" dirty="0"/>
              <a:t>(2582), </a:t>
            </a:r>
            <a:r>
              <a:rPr lang="en-US" dirty="0"/>
              <a:t>is </a:t>
            </a:r>
            <a:r>
              <a:rPr lang="hr-BA" dirty="0"/>
              <a:t>(1786),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BA" dirty="0"/>
              <a:t>(1752), </a:t>
            </a:r>
            <a:r>
              <a:rPr lang="en-US" dirty="0"/>
              <a:t>a </a:t>
            </a:r>
            <a:r>
              <a:rPr lang="hr-BA" dirty="0"/>
              <a:t>(1679), </a:t>
            </a:r>
            <a:r>
              <a:rPr lang="en-US" dirty="0"/>
              <a:t>to </a:t>
            </a:r>
            <a:r>
              <a:rPr lang="hr-BA" dirty="0"/>
              <a:t>(1333), </a:t>
            </a:r>
            <a:r>
              <a:rPr lang="en-US" dirty="0"/>
              <a:t>it </a:t>
            </a:r>
            <a:r>
              <a:rPr lang="hr-BA" dirty="0"/>
              <a:t>(1017), </a:t>
            </a:r>
            <a:r>
              <a:rPr lang="en-US" dirty="0"/>
              <a:t>car </a:t>
            </a:r>
            <a:r>
              <a:rPr lang="hr-BA" dirty="0"/>
              <a:t>(965), </a:t>
            </a:r>
            <a:r>
              <a:rPr lang="en-US" dirty="0"/>
              <a:t>in </a:t>
            </a:r>
            <a:r>
              <a:rPr lang="hr-BA" dirty="0"/>
              <a:t>(913), </a:t>
            </a:r>
            <a:r>
              <a:rPr lang="en-US" dirty="0"/>
              <a:t>of </a:t>
            </a:r>
            <a:r>
              <a:rPr lang="hr-BA" dirty="0"/>
              <a:t>(832)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8956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B9A4F2-C491-409B-8286-54BCEC96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Izbacivanje </a:t>
            </a:r>
            <a:r>
              <a:rPr lang="hr-BA" i="1" dirty="0"/>
              <a:t>stop </a:t>
            </a:r>
            <a:r>
              <a:rPr lang="hr-BA" i="1" dirty="0" err="1"/>
              <a:t>wordova</a:t>
            </a:r>
            <a:endParaRPr lang="hr-HR" i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65B599-347F-44D1-B021-958C83DE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hr-BA" dirty="0"/>
              <a:t>Većina dobivenih riječi nema neko važno značenje za analizu</a:t>
            </a:r>
          </a:p>
          <a:p>
            <a:r>
              <a:rPr lang="hr-BA" dirty="0"/>
              <a:t>Metoda „</a:t>
            </a:r>
            <a:r>
              <a:rPr lang="hr-BA" dirty="0" err="1"/>
              <a:t>remove_stop_words</a:t>
            </a:r>
            <a:r>
              <a:rPr lang="hr-BA" dirty="0"/>
              <a:t>” pomoću </a:t>
            </a:r>
            <a:r>
              <a:rPr lang="hr-BA" dirty="0" err="1"/>
              <a:t>nltk</a:t>
            </a:r>
            <a:r>
              <a:rPr lang="hr-BA" dirty="0"/>
              <a:t> biblioteke izbacuje </a:t>
            </a:r>
            <a:r>
              <a:rPr lang="hr-BA" i="1" dirty="0"/>
              <a:t>stop </a:t>
            </a:r>
            <a:r>
              <a:rPr lang="hr-BA" i="1" dirty="0" err="1"/>
              <a:t>wordove</a:t>
            </a:r>
            <a:endParaRPr lang="hr-BA" i="1" dirty="0"/>
          </a:p>
          <a:p>
            <a:endParaRPr lang="hr-HR" i="1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C260F6A-EDA6-4842-A99D-659EBE70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04092"/>
            <a:ext cx="703043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8F4D3F-7730-43CD-813D-D86F6F78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Graf top 40 najfrekventnijih riječi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4F67EF6D-7711-4D1E-A588-957159114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6263"/>
            <a:ext cx="9847529" cy="4263358"/>
          </a:xfrm>
        </p:spPr>
      </p:pic>
    </p:spTree>
    <p:extLst>
      <p:ext uri="{BB962C8B-B14F-4D97-AF65-F5344CB8AC3E}">
        <p14:creationId xmlns:p14="http://schemas.microsoft.com/office/powerpoint/2010/main" val="179922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D43ACA-98EF-43F2-9A7E-F3E4EB76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 err="1"/>
              <a:t>Bigrami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71099F-F8A6-402B-B937-D93B77FFD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2102436"/>
            <a:ext cx="2492990" cy="32932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(('gas',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mileage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72)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61)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59)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43)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wheel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35)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economy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34)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steering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wheel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33)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'car'), 31)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30)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premium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'plus'), 30)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29)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sports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'car'), 26)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(('test',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drove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25)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(('love', 'car'), 24)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24)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interior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exterior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24)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interior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23)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(('car', '</a:t>
            </a:r>
            <a:r>
              <a:rPr lang="sr-Latn-RS" altLang="sr-Latn-R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</a:t>
            </a:r>
            <a:r>
              <a:rPr lang="sr-Latn-RS" altLang="sr-Latn-R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22)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sr-Latn-RS" altLang="sr-Latn-R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sr-Latn-R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 datoteci bigrams.txt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3B2AF0B-3555-4603-9C52-7CEF69DF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53" y="2548711"/>
            <a:ext cx="6025627" cy="17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DFDE2E-84E6-4969-94C8-91980CE6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SNA 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8CC8B6F-1509-4DAE-AF6C-1A3B47CD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U obzir su uzeti </a:t>
            </a:r>
            <a:r>
              <a:rPr lang="hr-BA" dirty="0" err="1"/>
              <a:t>bigrami</a:t>
            </a:r>
            <a:r>
              <a:rPr lang="hr-BA" dirty="0"/>
              <a:t> s frekvencijom većom od 10</a:t>
            </a:r>
          </a:p>
          <a:p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B34EFB9-9E56-46CA-AFB9-047890B4F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05168"/>
            <a:ext cx="100584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1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6E403A-1AFB-4AB4-952C-AEC56B8F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SNA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269F90F0-7D9D-4078-B404-3AEB0B9F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6" y="1846263"/>
            <a:ext cx="9052364" cy="4464890"/>
          </a:xfrm>
        </p:spPr>
      </p:pic>
    </p:spTree>
    <p:extLst>
      <p:ext uri="{BB962C8B-B14F-4D97-AF65-F5344CB8AC3E}">
        <p14:creationId xmlns:p14="http://schemas.microsoft.com/office/powerpoint/2010/main" val="35031124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1144</TotalTime>
  <Words>525</Words>
  <Application>Microsoft Office PowerPoint</Application>
  <PresentationFormat>Široki zaslon</PresentationFormat>
  <Paragraphs>64</Paragraphs>
  <Slides>17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Retrospektiva</vt:lpstr>
      <vt:lpstr>NOSQL Big Data Analitika – Audi automobili</vt:lpstr>
      <vt:lpstr>Osnove metrike podataka</vt:lpstr>
      <vt:lpstr>Struktura podataka u bazi</vt:lpstr>
      <vt:lpstr>Pojavnost riječi u cjelokupnom corpusu</vt:lpstr>
      <vt:lpstr>Izbacivanje stop wordova</vt:lpstr>
      <vt:lpstr>Graf top 40 najfrekventnijih riječi</vt:lpstr>
      <vt:lpstr>Bigrami</vt:lpstr>
      <vt:lpstr>SNA </vt:lpstr>
      <vt:lpstr>SNA</vt:lpstr>
      <vt:lpstr>SNA - povećano</vt:lpstr>
      <vt:lpstr>Audi – dobar ili loš?</vt:lpstr>
      <vt:lpstr>Rezultati</vt:lpstr>
      <vt:lpstr>Rezultati - zaključak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Big Data Analitika – Audi automobili</dc:title>
  <dc:creator>Hrvoje Pek (hpek1)</dc:creator>
  <cp:lastModifiedBy>Hrvoje Pek (hpek1)</cp:lastModifiedBy>
  <cp:revision>37</cp:revision>
  <dcterms:created xsi:type="dcterms:W3CDTF">2018-02-14T14:06:52Z</dcterms:created>
  <dcterms:modified xsi:type="dcterms:W3CDTF">2018-02-15T09:11:47Z</dcterms:modified>
</cp:coreProperties>
</file>