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/>
              <a:t>Broj dodanih elemenata u milisekundi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Naša implementacija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13.53</c:v>
                </c:pt>
                <c:pt idx="1">
                  <c:v>11.64</c:v>
                </c:pt>
                <c:pt idx="2">
                  <c:v>15.14</c:v>
                </c:pt>
                <c:pt idx="3">
                  <c:v>9.4600000000000009</c:v>
                </c:pt>
                <c:pt idx="4">
                  <c:v>9.1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07-45BD-8205-1BD32C63C7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Originalna implementacija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30.22</c:v>
                </c:pt>
                <c:pt idx="1">
                  <c:v>23.82</c:v>
                </c:pt>
                <c:pt idx="2">
                  <c:v>15.2</c:v>
                </c:pt>
                <c:pt idx="3">
                  <c:v>11.02</c:v>
                </c:pt>
                <c:pt idx="4">
                  <c:v>11.47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07-45BD-8205-1BD32C63C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429135"/>
        <c:axId val="708819599"/>
      </c:lineChart>
      <c:catAx>
        <c:axId val="65042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819599"/>
        <c:crosses val="autoZero"/>
        <c:auto val="1"/>
        <c:lblAlgn val="ctr"/>
        <c:lblOffset val="100"/>
        <c:noMultiLvlLbl val="0"/>
      </c:catAx>
      <c:valAx>
        <c:axId val="70881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429135"/>
        <c:crosses val="autoZero"/>
        <c:crossBetween val="between"/>
      </c:valAx>
      <c:spPr>
        <a:noFill/>
        <a:ln>
          <a:solidFill>
            <a:schemeClr val="accent1">
              <a:lumMod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/>
              <a:t>Broj pretraživanja u milisekundi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Naša implementacija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26.48</c:v>
                </c:pt>
                <c:pt idx="1">
                  <c:v>22.68</c:v>
                </c:pt>
                <c:pt idx="2">
                  <c:v>19.11</c:v>
                </c:pt>
                <c:pt idx="3">
                  <c:v>10.7</c:v>
                </c:pt>
                <c:pt idx="4">
                  <c:v>9.6999999999999993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AF-4F6D-BA3B-C64025B373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Originalna implementacija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24.5</c:v>
                </c:pt>
                <c:pt idx="1">
                  <c:v>21.17</c:v>
                </c:pt>
                <c:pt idx="2">
                  <c:v>17.96</c:v>
                </c:pt>
                <c:pt idx="3">
                  <c:v>14.36</c:v>
                </c:pt>
                <c:pt idx="4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AF-4F6D-BA3B-C64025B37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429135"/>
        <c:axId val="708819599"/>
      </c:lineChart>
      <c:catAx>
        <c:axId val="65042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819599"/>
        <c:crosses val="autoZero"/>
        <c:auto val="1"/>
        <c:lblAlgn val="ctr"/>
        <c:lblOffset val="100"/>
        <c:noMultiLvlLbl val="0"/>
      </c:catAx>
      <c:valAx>
        <c:axId val="70881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429135"/>
        <c:crosses val="autoZero"/>
        <c:crossBetween val="between"/>
      </c:valAx>
      <c:spPr>
        <a:noFill/>
        <a:ln>
          <a:solidFill>
            <a:schemeClr val="accent1">
              <a:lumMod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Broj</a:t>
            </a:r>
            <a:r>
              <a:rPr lang="en-US" dirty="0"/>
              <a:t> cuckoo </a:t>
            </a:r>
            <a:r>
              <a:rPr lang="en-US" dirty="0" err="1"/>
              <a:t>izbacivanja</a:t>
            </a:r>
            <a:r>
              <a:rPr lang="en-US" dirty="0"/>
              <a:t> po </a:t>
            </a:r>
            <a:r>
              <a:rPr lang="hr-HR" dirty="0"/>
              <a:t>dodanom elementu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Broj cuckoo izbacivanja po insertu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  <c:pt idx="4">
                  <c:v>10^7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2.0000000000000002E-5</c:v>
                </c:pt>
                <c:pt idx="3">
                  <c:v>8.2799999999999996E-4</c:v>
                </c:pt>
                <c:pt idx="4">
                  <c:v>1.6251E-3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B0-4F72-A964-00F4A53CD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429135"/>
        <c:axId val="708819599"/>
      </c:lineChart>
      <c:catAx>
        <c:axId val="65042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819599"/>
        <c:crosses val="autoZero"/>
        <c:auto val="1"/>
        <c:lblAlgn val="ctr"/>
        <c:lblOffset val="100"/>
        <c:noMultiLvlLbl val="0"/>
      </c:catAx>
      <c:valAx>
        <c:axId val="70881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429135"/>
        <c:crosses val="autoZero"/>
        <c:crossBetween val="between"/>
      </c:valAx>
      <c:spPr>
        <a:noFill/>
        <a:ln>
          <a:solidFill>
            <a:schemeClr val="accent1">
              <a:lumMod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 dirty="0"/>
              <a:t>Maksimalni memorijski utrošak (RAM)</a:t>
            </a:r>
            <a:r>
              <a:rPr lang="hr-HR" baseline="0" dirty="0"/>
              <a:t> </a:t>
            </a:r>
          </a:p>
          <a:p>
            <a:pPr>
              <a:defRPr/>
            </a:pPr>
            <a:r>
              <a:rPr lang="hr-HR" baseline="0" dirty="0"/>
              <a:t>po broju umetnutih podataka</a:t>
            </a:r>
            <a:endParaRPr lang="hr-H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Naša implementacija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40</c:v>
                </c:pt>
                <c:pt idx="3">
                  <c:v>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48-4741-B812-3C1DD4A272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Originalna implementacija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10^3</c:v>
                </c:pt>
                <c:pt idx="1">
                  <c:v>10^4</c:v>
                </c:pt>
                <c:pt idx="2">
                  <c:v>10^5</c:v>
                </c:pt>
                <c:pt idx="3">
                  <c:v>10^6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38</c:v>
                </c:pt>
                <c:pt idx="3">
                  <c:v>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48-4741-B812-3C1DD4A27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0429135"/>
        <c:axId val="708819599"/>
      </c:lineChart>
      <c:catAx>
        <c:axId val="65042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819599"/>
        <c:crosses val="autoZero"/>
        <c:auto val="1"/>
        <c:lblAlgn val="ctr"/>
        <c:lblOffset val="100"/>
        <c:noMultiLvlLbl val="0"/>
      </c:catAx>
      <c:valAx>
        <c:axId val="70881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429135"/>
        <c:crosses val="autoZero"/>
        <c:crossBetween val="between"/>
      </c:valAx>
      <c:spPr>
        <a:noFill/>
        <a:ln>
          <a:solidFill>
            <a:schemeClr val="accent1">
              <a:lumMod val="5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8812B-4885-4A5D-A9D4-9574E510B2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4709D-C8AF-4892-8682-50C02041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Cuckoo filter možemo zamisliti kao polje pretinaca gdje je svaki pretinac jedan od dvije lokacije na koje neki fingerprint može biti spremljen.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4709D-C8AF-4892-8682-50C020419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 grafu je vidljivo da do 10^5 elemenata u filteru skoro uopće nema cuckoo izbacivanja, a iza toga dolzi do degradacije performanci usljed napunjenosti filtera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4709D-C8AF-4892-8682-50C020419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28FA71-3A18-48C0-980F-4B68F7F6304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2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5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8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5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2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F45AC6-C491-4585-A584-9CE2AF7D550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mboo grove">
            <a:extLst>
              <a:ext uri="{FF2B5EF4-FFF2-40B4-BE49-F238E27FC236}">
                <a16:creationId xmlns:a16="http://schemas.microsoft.com/office/drawing/2014/main" id="{FD666E3F-284B-AC4F-2F8F-B9DD921480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9668" b="6063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57592-CBB4-BAEB-C130-752CEBD1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hr-HR" sz="5400" dirty="0">
                <a:solidFill>
                  <a:srgbClr val="FFFFFF"/>
                </a:solidFill>
              </a:rPr>
              <a:t>Bambus filteri 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4782-8A42-AB2F-CF28-22F42EB10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hr-HR" sz="2200" dirty="0">
                <a:solidFill>
                  <a:srgbClr val="FFFFFF"/>
                </a:solidFill>
              </a:rPr>
              <a:t>Jelena Glasovac, Hrvoje Radoš</a:t>
            </a:r>
          </a:p>
          <a:p>
            <a:r>
              <a:rPr lang="hr-HR" sz="2200" dirty="0">
                <a:solidFill>
                  <a:srgbClr val="FFFFFF"/>
                </a:solidFill>
              </a:rPr>
              <a:t>Mentor:  dr. sc. Mirjana Domazet-Lošo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00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D3D1-A35E-5419-7162-E0E4CB9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AMQ strukture podataka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FA85-A0C7-CB28-5C8A-77CFFEDE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(eng. </a:t>
            </a:r>
            <a:r>
              <a:rPr lang="hr-HR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approximate membership query)</a:t>
            </a:r>
          </a:p>
          <a:p>
            <a:pPr marL="0" indent="0">
              <a:buNone/>
            </a:pPr>
            <a:endParaRPr lang="hr-HR" sz="2800" dirty="0">
              <a:solidFill>
                <a:schemeClr val="tx1"/>
              </a:solidFill>
            </a:endParaRPr>
          </a:p>
          <a:p>
            <a:r>
              <a:rPr lang="hr-HR" sz="2800" dirty="0">
                <a:solidFill>
                  <a:schemeClr val="tx1"/>
                </a:solidFill>
              </a:rPr>
              <a:t>Bloom filter </a:t>
            </a:r>
          </a:p>
          <a:p>
            <a:r>
              <a:rPr lang="hr-HR" sz="2800" dirty="0">
                <a:solidFill>
                  <a:schemeClr val="tx1"/>
                </a:solidFill>
              </a:rPr>
              <a:t>Cuckoo filter</a:t>
            </a:r>
          </a:p>
          <a:p>
            <a:r>
              <a:rPr lang="hr-HR" sz="2800" dirty="0">
                <a:solidFill>
                  <a:schemeClr val="tx1"/>
                </a:solidFill>
              </a:rPr>
              <a:t>Bamboo filter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95402-8826-3073-7112-0F7473EFD223}"/>
              </a:ext>
            </a:extLst>
          </p:cNvPr>
          <p:cNvSpPr/>
          <p:nvPr/>
        </p:nvSpPr>
        <p:spPr>
          <a:xfrm>
            <a:off x="4824413" y="3490913"/>
            <a:ext cx="6224587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8483E2-8235-98C5-D7BC-5ABE4D24DB3A}"/>
              </a:ext>
            </a:extLst>
          </p:cNvPr>
          <p:cNvCxnSpPr/>
          <p:nvPr/>
        </p:nvCxnSpPr>
        <p:spPr>
          <a:xfrm>
            <a:off x="7229104" y="3490913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959565-D5A4-E0BF-EF6B-A884D08D12A6}"/>
              </a:ext>
            </a:extLst>
          </p:cNvPr>
          <p:cNvSpPr txBox="1"/>
          <p:nvPr/>
        </p:nvSpPr>
        <p:spPr>
          <a:xfrm>
            <a:off x="5144756" y="3707368"/>
            <a:ext cx="190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FINGERPRINT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69737-3C7F-47B8-5396-2F23DCB1AE09}"/>
              </a:ext>
            </a:extLst>
          </p:cNvPr>
          <p:cNvSpPr txBox="1"/>
          <p:nvPr/>
        </p:nvSpPr>
        <p:spPr>
          <a:xfrm>
            <a:off x="7895173" y="3734872"/>
            <a:ext cx="3302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INDEKS PRETINCA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0360B-0758-F80E-4C88-8F1862452115}"/>
              </a:ext>
            </a:extLst>
          </p:cNvPr>
          <p:cNvSpPr txBox="1"/>
          <p:nvPr/>
        </p:nvSpPr>
        <p:spPr>
          <a:xfrm>
            <a:off x="10134936" y="3034554"/>
            <a:ext cx="161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solidFill>
                  <a:schemeClr val="accent1">
                    <a:lumMod val="50000"/>
                  </a:schemeClr>
                </a:solidFill>
              </a:rPr>
              <a:t>HASH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3300-0DE4-FBA3-D054-AE59A7F2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5" y="872989"/>
            <a:ext cx="3901109" cy="1356360"/>
          </a:xfrm>
        </p:spPr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Bambus filter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A176-32CF-7A02-9E83-72D88199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20789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Funkcionalnosti: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umetanje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pretraživanje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brisanje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proširivanje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kompresiranje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5587E94-ED3D-852C-0F2E-38A80045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02" y="939251"/>
            <a:ext cx="5040800" cy="5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D7B2-7EA1-41A9-69FE-5B96752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Rezultati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15E75B-72C7-5CE3-2FBA-4CFAD2764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859509"/>
              </p:ext>
            </p:extLst>
          </p:nvPr>
        </p:nvGraphicFramePr>
        <p:xfrm>
          <a:off x="605734" y="1833768"/>
          <a:ext cx="5577785" cy="387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385C935-0B12-62B2-4885-5F621E002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061926"/>
              </p:ext>
            </p:extLst>
          </p:nvPr>
        </p:nvGraphicFramePr>
        <p:xfrm>
          <a:off x="6183519" y="1833768"/>
          <a:ext cx="5577785" cy="3874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1692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D7B2-7EA1-41A9-69FE-5B96752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Rezultati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65EC48-6924-05A8-CAC3-26DA8F42C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526579"/>
              </p:ext>
            </p:extLst>
          </p:nvPr>
        </p:nvGraphicFramePr>
        <p:xfrm>
          <a:off x="2482850" y="1581150"/>
          <a:ext cx="7226300" cy="4609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17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D7B2-7EA1-41A9-69FE-5B96752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Rezultati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4C3E9F3-7F98-D4FA-DE0A-3D523E239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445216"/>
              </p:ext>
            </p:extLst>
          </p:nvPr>
        </p:nvGraphicFramePr>
        <p:xfrm>
          <a:off x="2482850" y="1581150"/>
          <a:ext cx="7226300" cy="4609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840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3FC1-7D50-50C1-FC49-02940EB6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Literatura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C973-7096-68BB-4725-AB9E4F36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266622" cy="4038600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 et al. Bamboo Filters: Make Resizing Smooth doi: 10.1109/ICDE53745.2022.00078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 et al. Bamboo Filters: Make Resizing Smooth and Adaptive 10.1109/TNET.2024.3403997 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et al. 2013. Cuckoo Filter: Better Than Bloom; https://www.cs.cmu.edu/~binfan/papers/login_cuckoofilter.pdf • Fan et al. 2014. 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Cuckoo Filter: Practically Better Than Bloom; http://www.cs.cmu.edu/%7Ebinfan/papers/conext14_cuckoofilter.pdf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AE1-3144-482C-B275-8DA43BFB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7741" y="2728693"/>
            <a:ext cx="10653578" cy="1132258"/>
          </a:xfrm>
        </p:spPr>
        <p:txBody>
          <a:bodyPr>
            <a:normAutofit/>
          </a:bodyPr>
          <a:lstStyle/>
          <a:p>
            <a:pPr algn="ctr"/>
            <a:r>
              <a:rPr lang="hr-HR" sz="4400" b="1">
                <a:solidFill>
                  <a:schemeClr val="accent1">
                    <a:lumMod val="75000"/>
                  </a:schemeClr>
                </a:solidFill>
              </a:rPr>
              <a:t>Hvala na pozornosti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Giant Panda Facts and Pictures">
            <a:extLst>
              <a:ext uri="{FF2B5EF4-FFF2-40B4-BE49-F238E27FC236}">
                <a16:creationId xmlns:a16="http://schemas.microsoft.com/office/drawing/2014/main" id="{D9CD537E-150A-CF20-879D-154D7119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5048"/>
            <a:ext cx="5414362" cy="36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E712165D-8F9F-6B75-14D8-E16F5145F0EB}"/>
              </a:ext>
            </a:extLst>
          </p:cNvPr>
          <p:cNvSpPr txBox="1"/>
          <p:nvPr/>
        </p:nvSpPr>
        <p:spPr>
          <a:xfrm>
            <a:off x="3304761" y="6336597"/>
            <a:ext cx="868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A6B727"/>
                </a:solidFill>
              </a:rPr>
              <a:t>Slika preuzeta s poveznice: </a:t>
            </a:r>
            <a:r>
              <a:rPr lang="en-US" sz="1600" dirty="0">
                <a:solidFill>
                  <a:srgbClr val="A6B727"/>
                </a:solidFill>
              </a:rPr>
              <a:t>https://kids.nationalgeographic.com/animals/mammals/facts/giant-panda</a:t>
            </a:r>
          </a:p>
        </p:txBody>
      </p:sp>
    </p:spTree>
    <p:extLst>
      <p:ext uri="{BB962C8B-B14F-4D97-AF65-F5344CB8AC3E}">
        <p14:creationId xmlns:p14="http://schemas.microsoft.com/office/powerpoint/2010/main" val="362622598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175</TotalTime>
  <Words>245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Neue Haas Grotesk Text Pro</vt:lpstr>
      <vt:lpstr>VanillaVTI</vt:lpstr>
      <vt:lpstr>Basis</vt:lpstr>
      <vt:lpstr>Bambus filteri </vt:lpstr>
      <vt:lpstr>AMQ strukture podataka</vt:lpstr>
      <vt:lpstr>Bambus filter</vt:lpstr>
      <vt:lpstr>Rezultati </vt:lpstr>
      <vt:lpstr>Rezultati </vt:lpstr>
      <vt:lpstr>Rezultati </vt:lpstr>
      <vt:lpstr>Literatura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Bambus filteri </dc:title>
  <dc:creator>Jelena Glasovac</dc:creator>
  <cp:lastModifiedBy>Jelena Glasovac</cp:lastModifiedBy>
  <cp:revision>4</cp:revision>
  <dcterms:created xsi:type="dcterms:W3CDTF">2025-06-02T11:44:53Z</dcterms:created>
  <dcterms:modified xsi:type="dcterms:W3CDTF">2025-06-12T19:56:38Z</dcterms:modified>
</cp:coreProperties>
</file>