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6/4/2025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A95F366B-B46A-7636-66D4-5CC3ACD5F31D}"/>
              </a:ext>
            </a:extLst>
          </p:cNvPr>
          <p:cNvSpPr/>
          <p:nvPr/>
        </p:nvSpPr>
        <p:spPr>
          <a:xfrm>
            <a:off x="2744345" y="2114910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Воспитание в коллективе и через коллектив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520617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1D91EF-6F14-E37F-74DF-1B542943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Какую роль выполняет воспитатель в коллективе?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5CE95D-B764-F7AE-4629-F38ECF9FC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Только наблюдатель</a:t>
            </a:r>
          </a:p>
          <a:p>
            <a:r>
              <a:rPr lang="ru-RU" dirty="0"/>
              <a:t>б) Организатор и координатор, использующий индивидуальный подход</a:t>
            </a:r>
          </a:p>
          <a:p>
            <a:r>
              <a:rPr lang="ru-RU" dirty="0"/>
              <a:t>в) Дисциплинарный надзиратель</a:t>
            </a:r>
          </a:p>
          <a:p>
            <a:r>
              <a:rPr lang="ru-RU" dirty="0"/>
              <a:t>г) Помощник родителей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144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04E3D-5168-F247-A852-C2E42F46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Какое преимущество имеет воспитание в коллективе?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F1F05-A9A2-AD63-BB0A-E260A23BE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Развитие только индивидуальных навыков</a:t>
            </a:r>
          </a:p>
          <a:p>
            <a:r>
              <a:rPr lang="ru-RU" dirty="0"/>
              <a:t>б) Формирование чувства долга и взаимопомощи</a:t>
            </a:r>
          </a:p>
          <a:p>
            <a:r>
              <a:rPr lang="ru-RU" dirty="0"/>
              <a:t>в) Снижение социальной активности</a:t>
            </a:r>
          </a:p>
          <a:p>
            <a:r>
              <a:rPr lang="ru-RU" dirty="0"/>
              <a:t>г) Исключительно академические успехи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924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59970B4-AC1B-FFE7-CEAF-94A99C85B863}"/>
              </a:ext>
            </a:extLst>
          </p:cNvPr>
          <p:cNvSpPr/>
          <p:nvPr/>
        </p:nvSpPr>
        <p:spPr>
          <a:xfrm>
            <a:off x="1265741" y="218848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Теоретические основы коллективного воспитания</a:t>
            </a:r>
            <a:endParaRPr lang="en-US" sz="44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F8B197E-D27D-43AE-DA64-B2CBF1F42AB9}"/>
              </a:ext>
            </a:extLst>
          </p:cNvPr>
          <p:cNvSpPr/>
          <p:nvPr/>
        </p:nvSpPr>
        <p:spPr>
          <a:xfrm>
            <a:off x="1505056" y="292918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latin typeface="Syne Bold" pitchFamily="34" charset="0"/>
                <a:ea typeface="Syne Bold" pitchFamily="34" charset="-122"/>
                <a:cs typeface="Syne Bold" pitchFamily="34" charset="-120"/>
              </a:rPr>
              <a:t>Макаренко</a:t>
            </a:r>
            <a:r>
              <a:rPr lang="ru-RU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 А.С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669D537-77E9-DCDA-8A68-83B6AEBA148B}"/>
              </a:ext>
            </a:extLst>
          </p:cNvPr>
          <p:cNvSpPr/>
          <p:nvPr/>
        </p:nvSpPr>
        <p:spPr>
          <a:xfrm>
            <a:off x="1505056" y="3424725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Основатель теории коллективного воспитания.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A5A51922-CC74-9408-D985-5E143F309D73}"/>
              </a:ext>
            </a:extLst>
          </p:cNvPr>
          <p:cNvSpPr/>
          <p:nvPr/>
        </p:nvSpPr>
        <p:spPr>
          <a:xfrm>
            <a:off x="5358990" y="292918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Коллектив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3B4FF66F-0FCB-3ADE-B220-B5922238ED94}"/>
              </a:ext>
            </a:extLst>
          </p:cNvPr>
          <p:cNvSpPr/>
          <p:nvPr/>
        </p:nvSpPr>
        <p:spPr>
          <a:xfrm>
            <a:off x="5358990" y="3424725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Формирует ценности и нормы поведения.</a:t>
            </a:r>
            <a:endParaRPr lang="en-US" sz="1850" dirty="0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FA7B4B9E-40C1-BB89-3062-676662C86688}"/>
              </a:ext>
            </a:extLst>
          </p:cNvPr>
          <p:cNvSpPr/>
          <p:nvPr/>
        </p:nvSpPr>
        <p:spPr>
          <a:xfrm>
            <a:off x="1505056" y="490872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Принципы</a:t>
            </a:r>
            <a:endParaRPr lang="en-US" sz="22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3E9C182F-C6FA-2BEA-C399-CB2F3AB3163F}"/>
              </a:ext>
            </a:extLst>
          </p:cNvPr>
          <p:cNvSpPr/>
          <p:nvPr/>
        </p:nvSpPr>
        <p:spPr>
          <a:xfrm>
            <a:off x="1505056" y="5404258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Добровольность</a:t>
            </a:r>
            <a:endParaRPr lang="en-US" sz="1850" dirty="0"/>
          </a:p>
        </p:txBody>
      </p:sp>
      <p:sp>
        <p:nvSpPr>
          <p:cNvPr id="11" name="Text 10">
            <a:extLst>
              <a:ext uri="{FF2B5EF4-FFF2-40B4-BE49-F238E27FC236}">
                <a16:creationId xmlns:a16="http://schemas.microsoft.com/office/drawing/2014/main" id="{900D3EE7-93B0-EAEE-39F4-65E96F3E50CE}"/>
              </a:ext>
            </a:extLst>
          </p:cNvPr>
          <p:cNvSpPr/>
          <p:nvPr/>
        </p:nvSpPr>
        <p:spPr>
          <a:xfrm>
            <a:off x="1505056" y="5870983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Гласность</a:t>
            </a:r>
            <a:endParaRPr lang="en-US" sz="1850" dirty="0"/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835DBCAA-2E0C-4E74-9865-A34487090D66}"/>
              </a:ext>
            </a:extLst>
          </p:cNvPr>
          <p:cNvSpPr/>
          <p:nvPr/>
        </p:nvSpPr>
        <p:spPr>
          <a:xfrm>
            <a:off x="1505056" y="6337708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Самоуправление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83509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6668CE33-B22D-5251-FD6F-707F592E556E}"/>
              </a:ext>
            </a:extLst>
          </p:cNvPr>
          <p:cNvSpPr/>
          <p:nvPr/>
        </p:nvSpPr>
        <p:spPr>
          <a:xfrm>
            <a:off x="1246285" y="619914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Методы воспитания в коллективе</a:t>
            </a:r>
            <a:endParaRPr lang="en-US" sz="44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5825731-32DA-13DF-A0F5-E16EEDB8AA11}"/>
              </a:ext>
            </a:extLst>
          </p:cNvPr>
          <p:cNvSpPr/>
          <p:nvPr/>
        </p:nvSpPr>
        <p:spPr>
          <a:xfrm>
            <a:off x="2024120" y="2469192"/>
            <a:ext cx="2806898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Убеждение и поощрение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DAC74B1-70D9-6FA8-2180-2E2924B3B7E6}"/>
              </a:ext>
            </a:extLst>
          </p:cNvPr>
          <p:cNvSpPr/>
          <p:nvPr/>
        </p:nvSpPr>
        <p:spPr>
          <a:xfrm>
            <a:off x="2024120" y="3316679"/>
            <a:ext cx="2806898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Используются для мотивации и поддержки.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689295C8-D689-6991-8F12-68A7E36BBD17}"/>
              </a:ext>
            </a:extLst>
          </p:cNvPr>
          <p:cNvSpPr/>
          <p:nvPr/>
        </p:nvSpPr>
        <p:spPr>
          <a:xfrm>
            <a:off x="5908058" y="2469192"/>
            <a:ext cx="28068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Ситуации успеха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B00E07FA-0364-1F97-81B5-3B0C1E2616A1}"/>
              </a:ext>
            </a:extLst>
          </p:cNvPr>
          <p:cNvSpPr/>
          <p:nvPr/>
        </p:nvSpPr>
        <p:spPr>
          <a:xfrm>
            <a:off x="5908058" y="2964730"/>
            <a:ext cx="280689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Создаются для укрепления уверенности каждого.</a:t>
            </a:r>
            <a:endParaRPr lang="en-US" sz="1850" dirty="0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D312C8A4-593A-4197-10FD-078E33D9FFE8}"/>
              </a:ext>
            </a:extLst>
          </p:cNvPr>
          <p:cNvSpPr/>
          <p:nvPr/>
        </p:nvSpPr>
        <p:spPr>
          <a:xfrm>
            <a:off x="2024120" y="4674825"/>
            <a:ext cx="385619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Совместная деятельность</a:t>
            </a:r>
            <a:endParaRPr lang="en-US" sz="22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857EFFF5-7B1D-9CE4-C80E-CF6E7613D3EB}"/>
              </a:ext>
            </a:extLst>
          </p:cNvPr>
          <p:cNvSpPr/>
          <p:nvPr/>
        </p:nvSpPr>
        <p:spPr>
          <a:xfrm>
            <a:off x="2024120" y="5170363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Проекты, конкурсы, игры и мероприятия объединяют детей.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3626372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ABAEF393-427C-FAF7-448D-AA25EB181F9B}"/>
              </a:ext>
            </a:extLst>
          </p:cNvPr>
          <p:cNvSpPr/>
          <p:nvPr/>
        </p:nvSpPr>
        <p:spPr>
          <a:xfrm>
            <a:off x="604260" y="662738"/>
            <a:ext cx="944010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Роль воспитателя в коллективе</a:t>
            </a:r>
            <a:endParaRPr lang="en-US" sz="44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1E20E7C-352A-B000-4255-415FEE74D114}"/>
              </a:ext>
            </a:extLst>
          </p:cNvPr>
          <p:cNvSpPr/>
          <p:nvPr/>
        </p:nvSpPr>
        <p:spPr>
          <a:xfrm>
            <a:off x="604260" y="1965044"/>
            <a:ext cx="3928586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Организатор и координатор</a:t>
            </a:r>
            <a:endParaRPr lang="en-US" sz="22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222D29A3-DF54-72B2-3D99-499D8B5E8A6F}"/>
              </a:ext>
            </a:extLst>
          </p:cNvPr>
          <p:cNvSpPr/>
          <p:nvPr/>
        </p:nvSpPr>
        <p:spPr>
          <a:xfrm>
            <a:off x="604260" y="290825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Управляет процессом воспитания через коллектив.</a:t>
            </a:r>
            <a:endParaRPr lang="en-US" sz="185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DFA37E2E-10FE-491D-EB36-9D569E8F5B1A}"/>
              </a:ext>
            </a:extLst>
          </p:cNvPr>
          <p:cNvSpPr/>
          <p:nvPr/>
        </p:nvSpPr>
        <p:spPr>
          <a:xfrm>
            <a:off x="5124349" y="1965044"/>
            <a:ext cx="382357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Индивидуальный подход</a:t>
            </a: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227D7FB4-A202-CCFC-8ADE-76B9B503633C}"/>
              </a:ext>
            </a:extLst>
          </p:cNvPr>
          <p:cNvSpPr/>
          <p:nvPr/>
        </p:nvSpPr>
        <p:spPr>
          <a:xfrm>
            <a:off x="5124349" y="2556308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Учитывает особенности каждого ребенка.</a:t>
            </a:r>
            <a:endParaRPr lang="en-US" sz="185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476626FC-4892-B670-1149-979024440309}"/>
              </a:ext>
            </a:extLst>
          </p:cNvPr>
          <p:cNvSpPr/>
          <p:nvPr/>
        </p:nvSpPr>
        <p:spPr>
          <a:xfrm>
            <a:off x="2806023" y="4541008"/>
            <a:ext cx="345364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Поддержка инициатив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DA62DF1C-0958-5098-0DBB-C29A35ADF009}"/>
              </a:ext>
            </a:extLst>
          </p:cNvPr>
          <p:cNvSpPr/>
          <p:nvPr/>
        </p:nvSpPr>
        <p:spPr>
          <a:xfrm>
            <a:off x="2806023" y="5132272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Стимулирует самостоятельность и ответственность.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28723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A4876ED7-7C4E-B4E8-851C-879ED2867B6A}"/>
              </a:ext>
            </a:extLst>
          </p:cNvPr>
          <p:cNvSpPr/>
          <p:nvPr/>
        </p:nvSpPr>
        <p:spPr>
          <a:xfrm>
            <a:off x="1556462" y="71763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Примеры эффективной работы с коллективом</a:t>
            </a:r>
            <a:endParaRPr lang="en-US" sz="44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FDDFD85B-412C-7B3A-BDFE-02BFCEC50B41}"/>
              </a:ext>
            </a:extLst>
          </p:cNvPr>
          <p:cNvSpPr/>
          <p:nvPr/>
        </p:nvSpPr>
        <p:spPr>
          <a:xfrm>
            <a:off x="2094862" y="248463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Самоуправление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D1AE84C-B74E-756A-F9CC-BB62B3A0F02F}"/>
              </a:ext>
            </a:extLst>
          </p:cNvPr>
          <p:cNvSpPr/>
          <p:nvPr/>
        </p:nvSpPr>
        <p:spPr>
          <a:xfrm>
            <a:off x="2094862" y="2980175"/>
            <a:ext cx="69301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Советы классов и комитеты развивают ответственность.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B179D85-CB96-BB40-FFDF-333522BE22AB}"/>
              </a:ext>
            </a:extLst>
          </p:cNvPr>
          <p:cNvSpPr/>
          <p:nvPr/>
        </p:nvSpPr>
        <p:spPr>
          <a:xfrm>
            <a:off x="2094862" y="35151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Дежурства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56F37DDD-D991-81E7-AFAA-0AFAE08D2A1B}"/>
              </a:ext>
            </a:extLst>
          </p:cNvPr>
          <p:cNvSpPr/>
          <p:nvPr/>
        </p:nvSpPr>
        <p:spPr>
          <a:xfrm>
            <a:off x="2094862" y="4010661"/>
            <a:ext cx="657117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Формируют дисциплину и взаимодействие.</a:t>
            </a:r>
            <a:endParaRPr lang="en-US" sz="1850" dirty="0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B0B46081-812F-E960-FD91-3C83DF4DB6F6}"/>
              </a:ext>
            </a:extLst>
          </p:cNvPr>
          <p:cNvSpPr/>
          <p:nvPr/>
        </p:nvSpPr>
        <p:spPr>
          <a:xfrm>
            <a:off x="2094862" y="4689198"/>
            <a:ext cx="394573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Коллективные творчества</a:t>
            </a:r>
            <a:endParaRPr lang="en-US" sz="22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C041A165-6840-AD95-212F-02715EE59E6B}"/>
              </a:ext>
            </a:extLst>
          </p:cNvPr>
          <p:cNvSpPr/>
          <p:nvPr/>
        </p:nvSpPr>
        <p:spPr>
          <a:xfrm>
            <a:off x="2094862" y="5184736"/>
            <a:ext cx="62120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КТД и социальные проекты объединяют и вдохновляют.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152296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B0869323-81B8-7FC0-4371-0EDB2808E4DC}"/>
              </a:ext>
            </a:extLst>
          </p:cNvPr>
          <p:cNvSpPr/>
          <p:nvPr/>
        </p:nvSpPr>
        <p:spPr>
          <a:xfrm>
            <a:off x="837724" y="1256348"/>
            <a:ext cx="10007754" cy="15986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 err="1">
                <a:latin typeface="Syne Bold" pitchFamily="34" charset="0"/>
                <a:ea typeface="Syne Bold" pitchFamily="34" charset="-122"/>
                <a:cs typeface="Syne Bold" pitchFamily="34" charset="-120"/>
              </a:rPr>
              <a:t>Преимущества</a:t>
            </a:r>
            <a:r>
              <a:rPr lang="en-US" sz="44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4400" b="1" dirty="0" err="1">
                <a:latin typeface="Syne Bold" pitchFamily="34" charset="0"/>
                <a:ea typeface="Syne Bold" pitchFamily="34" charset="-122"/>
                <a:cs typeface="Syne Bold" pitchFamily="34" charset="-120"/>
              </a:rPr>
              <a:t>воспитания</a:t>
            </a:r>
            <a:endParaRPr lang="ru-RU" sz="4400" b="1" dirty="0">
              <a:latin typeface="Syne Bold" pitchFamily="34" charset="0"/>
              <a:ea typeface="Syne Bold" pitchFamily="34" charset="-122"/>
              <a:cs typeface="Syne Bold" pitchFamily="34" charset="-120"/>
            </a:endParaRPr>
          </a:p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в коллективе</a:t>
            </a:r>
            <a:endParaRPr lang="en-US" sz="440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ABE90551-FB42-3E27-C42D-27417F7E2F89}"/>
              </a:ext>
            </a:extLst>
          </p:cNvPr>
          <p:cNvSpPr/>
          <p:nvPr/>
        </p:nvSpPr>
        <p:spPr>
          <a:xfrm>
            <a:off x="1485662" y="4075390"/>
            <a:ext cx="308371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Социальные навыки</a:t>
            </a:r>
            <a:endParaRPr lang="en-US" sz="22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0BDDA08D-9C9F-B340-A53B-F90E19A4C840}"/>
              </a:ext>
            </a:extLst>
          </p:cNvPr>
          <p:cNvSpPr/>
          <p:nvPr/>
        </p:nvSpPr>
        <p:spPr>
          <a:xfrm>
            <a:off x="837724" y="4570928"/>
            <a:ext cx="373165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Развиваются коммуникация и эмпатия.</a:t>
            </a:r>
            <a:endParaRPr lang="en-US" sz="18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70F6353B-7220-DFAF-9BE2-F10D8945890C}"/>
              </a:ext>
            </a:extLst>
          </p:cNvPr>
          <p:cNvSpPr/>
          <p:nvPr/>
        </p:nvSpPr>
        <p:spPr>
          <a:xfrm>
            <a:off x="6348957" y="285500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Ответственность</a:t>
            </a:r>
            <a:endParaRPr lang="en-US" sz="22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C38C8F4-90CF-E584-9299-8FCE26E5D8A8}"/>
              </a:ext>
            </a:extLst>
          </p:cNvPr>
          <p:cNvSpPr/>
          <p:nvPr/>
        </p:nvSpPr>
        <p:spPr>
          <a:xfrm>
            <a:off x="6348957" y="3350538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Формируется чувство долга и взаимопомощи.</a:t>
            </a:r>
            <a:endParaRPr lang="en-US" sz="18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0EC1E813-DB3C-EBF3-CF33-0DF1F379F321}"/>
              </a:ext>
            </a:extLst>
          </p:cNvPr>
          <p:cNvSpPr/>
          <p:nvPr/>
        </p:nvSpPr>
        <p:spPr>
          <a:xfrm>
            <a:off x="6348957" y="5301615"/>
            <a:ext cx="295906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Гражданственность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1F207917-F105-4992-82AF-022BE44A5245}"/>
              </a:ext>
            </a:extLst>
          </p:cNvPr>
          <p:cNvSpPr/>
          <p:nvPr/>
        </p:nvSpPr>
        <p:spPr>
          <a:xfrm>
            <a:off x="6348957" y="5797154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Воспитывается патриотизм и активная позиция.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67409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E6A059FC-5DAD-E171-3546-B72875A14AD7}"/>
              </a:ext>
            </a:extLst>
          </p:cNvPr>
          <p:cNvSpPr/>
          <p:nvPr/>
        </p:nvSpPr>
        <p:spPr>
          <a:xfrm>
            <a:off x="837724" y="238303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Заключение</a:t>
            </a:r>
            <a:endParaRPr lang="en-US" sz="44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644928C5-4E82-C4F7-5952-15227FAA7096}"/>
              </a:ext>
            </a:extLst>
          </p:cNvPr>
          <p:cNvSpPr/>
          <p:nvPr/>
        </p:nvSpPr>
        <p:spPr>
          <a:xfrm>
            <a:off x="1615559" y="3528298"/>
            <a:ext cx="318682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Мощный инструмент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DB7DF770-00E8-E849-1E7D-C32F00655FD4}"/>
              </a:ext>
            </a:extLst>
          </p:cNvPr>
          <p:cNvSpPr/>
          <p:nvPr/>
        </p:nvSpPr>
        <p:spPr>
          <a:xfrm>
            <a:off x="1615559" y="4023836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Коллектив эффективно формирует личность ребенка.</a:t>
            </a:r>
            <a:endParaRPr lang="en-US" sz="18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C0D63FED-8C3E-CF58-0577-A66EB90C6A30}"/>
              </a:ext>
            </a:extLst>
          </p:cNvPr>
          <p:cNvSpPr/>
          <p:nvPr/>
        </p:nvSpPr>
        <p:spPr>
          <a:xfrm>
            <a:off x="1615559" y="4967883"/>
            <a:ext cx="285119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latin typeface="Syne Bold" pitchFamily="34" charset="0"/>
                <a:ea typeface="Syne Bold" pitchFamily="34" charset="-122"/>
                <a:cs typeface="Syne Bold" pitchFamily="34" charset="-120"/>
              </a:rPr>
              <a:t>Системный подход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C25B2DF2-3157-E2F8-ACD1-9693E78DB001}"/>
              </a:ext>
            </a:extLst>
          </p:cNvPr>
          <p:cNvSpPr/>
          <p:nvPr/>
        </p:nvSpPr>
        <p:spPr>
          <a:xfrm>
            <a:off x="1615559" y="5463421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latin typeface="Arimo" pitchFamily="34" charset="0"/>
                <a:ea typeface="Arimo" pitchFamily="34" charset="-122"/>
                <a:cs typeface="Arimo" pitchFamily="34" charset="-120"/>
              </a:rPr>
              <a:t>Требуется целенаправленная, последовательная работа.</a:t>
            </a: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26753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3412BC-894E-FE30-7E8D-AF3790DE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 Кто является основателем теории коллективного воспитания?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654BD-1D78-6330-9E04-DEFDF8678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а) А.С. Макаренко</a:t>
            </a:r>
          </a:p>
          <a:p>
            <a:r>
              <a:rPr lang="ru-RU" dirty="0"/>
              <a:t>б) Л.С. Выготский</a:t>
            </a:r>
          </a:p>
          <a:p>
            <a:r>
              <a:rPr lang="ru-RU" dirty="0"/>
              <a:t>в) К.Д. Ушинский</a:t>
            </a:r>
          </a:p>
          <a:p>
            <a:r>
              <a:rPr lang="ru-RU" dirty="0"/>
              <a:t>г) В.А. Сухомлинский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3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DA505-60BC-8B9B-3169-999A4DA3A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59"/>
            <a:ext cx="9692640" cy="2736255"/>
          </a:xfrm>
        </p:spPr>
        <p:txBody>
          <a:bodyPr>
            <a:normAutofit fontScale="90000"/>
          </a:bodyPr>
          <a:lstStyle/>
          <a:p>
            <a:r>
              <a:rPr lang="ru-RU" dirty="0"/>
              <a:t>Какой из методов воспитания в коллективе помогает укрепить уверенность каждого и используется для мотивации?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58EA5-E1E3-94CD-A880-244FEB42B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789499"/>
            <a:ext cx="8595360" cy="3390638"/>
          </a:xfrm>
        </p:spPr>
        <p:txBody>
          <a:bodyPr/>
          <a:lstStyle/>
          <a:p>
            <a:r>
              <a:rPr lang="ru-RU" dirty="0"/>
              <a:t>а) Совместная деятельность</a:t>
            </a:r>
          </a:p>
          <a:p>
            <a:r>
              <a:rPr lang="ru-RU" dirty="0"/>
              <a:t>б) Убеждение и поощрение</a:t>
            </a:r>
          </a:p>
          <a:p>
            <a:r>
              <a:rPr lang="ru-RU" dirty="0"/>
              <a:t>в) Контроль и наказание</a:t>
            </a:r>
          </a:p>
          <a:p>
            <a:r>
              <a:rPr lang="ru-RU" dirty="0"/>
              <a:t>г) Самостоятельная работа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8940561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9</TotalTime>
  <Words>290</Words>
  <Application>Microsoft Office PowerPoint</Application>
  <PresentationFormat>Широкоэкранный</PresentationFormat>
  <Paragraphs>64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Arimo</vt:lpstr>
      <vt:lpstr>Century Schoolbook</vt:lpstr>
      <vt:lpstr>Syne Bold</vt:lpstr>
      <vt:lpstr>Wingdings 2</vt:lpstr>
      <vt:lpstr>Вид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 Кто является основателем теории коллективного воспитания? </vt:lpstr>
      <vt:lpstr>Какой из методов воспитания в коллективе помогает укрепить уверенность каждого и используется для мотивации? </vt:lpstr>
      <vt:lpstr>Какую роль выполняет воспитатель в коллективе?</vt:lpstr>
      <vt:lpstr>Какое преимущество имеет воспитание в коллективе?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3</cp:revision>
  <dcterms:created xsi:type="dcterms:W3CDTF">2025-06-04T08:16:25Z</dcterms:created>
  <dcterms:modified xsi:type="dcterms:W3CDTF">2025-06-04T08:26:09Z</dcterms:modified>
</cp:coreProperties>
</file>