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73715-ACB7-4309-9784-4CB3616E6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7F8FB9-0B19-9BC8-9A93-A3B337E62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42F28B-526B-7FB3-AFB0-18C8FB67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84D0-D95E-4088-A039-FCCCC52DFF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91CF8B-9BBC-B38C-E7F0-CBDBE529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735786-E67D-AA9E-0D17-44104139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EFB4-8027-49F0-98A4-79430BDAE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24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5336D-856B-6B91-DE4B-D6B9D161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81CD88-A058-8031-B2E5-33E897962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5E2548-0AA6-C38F-A8A4-AD7988845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84D0-D95E-4088-A039-FCCCC52DFF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B308E8-1D7B-2E0C-A0E0-14B2E361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BB9B22-DC58-EEBD-3DB8-EB11AB97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EFB4-8027-49F0-98A4-79430BDAE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32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58583D-4881-3B7E-97AC-FAEE2A664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E30DF9-D385-A73F-A81A-2057FC761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D12AAE-8275-BEA5-D3DA-B3EF46A6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84D0-D95E-4088-A039-FCCCC52DFF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D7FFF-222A-8413-9FA0-7A25614C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5CFA0E-64B9-20A9-5983-9AA8A2C3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EFB4-8027-49F0-98A4-79430BDAE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22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390CA-A29D-B267-8BB4-C52A9D53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496C36-AF75-93BC-A77B-BDC64B77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28674A-9739-56B7-4726-5581B090C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84D0-D95E-4088-A039-FCCCC52DFF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51673E-19BE-E00E-9552-A7E3DBE6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F04AE8-0BC0-2514-81BC-49EB50E9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EFB4-8027-49F0-98A4-79430BDAE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40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244FF-2468-DD9E-91C2-EE4CF065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32B911-9BE7-596E-F7D8-2A51B1646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39A97C-C850-C79F-40D5-7F98D302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84D0-D95E-4088-A039-FCCCC52DFF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8016BC-7A01-BA1E-DE06-0166575AA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2D5EB5-7EF9-179F-50DF-3E11ACB6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EFB4-8027-49F0-98A4-79430BDAE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68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9C212-42F6-6431-D5B0-B0FC3C8B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9B3CBC-F5CD-C5F6-3D77-3A17D2BB5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FCA4D2-8088-E943-6A90-FD1F931D4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2A32F2-D715-FEDD-5111-2433CA4A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84D0-D95E-4088-A039-FCCCC52DFF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3223BF-44A4-71D4-C0B2-1B0A741A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641BEF-CFF3-3992-7AFC-8112DB45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EFB4-8027-49F0-98A4-79430BDAE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90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CDF01-6ACF-6C98-A825-5A9207D9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320042-37A4-CBC9-A52F-0D095D55E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96B60B-1039-040C-1EFC-63450D3AA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B8EC4D4-0672-AFF1-34A8-426619EF7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8FAD53-D33B-6651-89D4-0EEBA45AB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4F12D9-7A85-1941-98C6-A480D0E6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84D0-D95E-4088-A039-FCCCC52DFF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2213DF-EBA0-78C3-6098-F20BCF36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1961FD-EF4F-F6F2-1F4E-7C21F906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EFB4-8027-49F0-98A4-79430BDAE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52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DFDBD-5C2F-AF9D-C446-AE1DB344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53CE0B-9D96-C7C8-97D7-6B9697A8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84D0-D95E-4088-A039-FCCCC52DFF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FB479B-167C-4C47-A5DD-5F9CCC88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C66734-4D77-4F27-6C13-1B7D77E1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EFB4-8027-49F0-98A4-79430BDAE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46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3DBF95-92B4-B1AE-9A88-874B6A7DC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84D0-D95E-4088-A039-FCCCC52DFF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743357-F9DD-E1F8-1E00-0C47F0F4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9A6BD7-34D5-3492-8594-80DC9AC8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EFB4-8027-49F0-98A4-79430BDAE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36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A72D2-642C-3C6D-0678-AEA436C9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08A8B4-5240-F176-0CB8-5CF1B3F66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AC1902-ACDB-0796-2868-EE14094D6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73BAA5-C1AC-B228-E26A-1697F323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84D0-D95E-4088-A039-FCCCC52DFF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FE3EE4-5845-1CD9-6662-A5F2AEEB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305C77-797C-C99A-C746-7063E853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EFB4-8027-49F0-98A4-79430BDAE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6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EFB1A-3B24-B360-A33F-EF584F40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B3726F-0BAD-75F6-4432-98CD3D084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C4CD1A-EA7E-085F-753C-68E80ACD9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2644DA-EA91-06E4-811C-92927AD0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84D0-D95E-4088-A039-FCCCC52DFF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1B8337-7040-FC27-5C84-F43AC203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5285CC-A0C1-A208-3DA5-DC3DD8E1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AEFB4-8027-49F0-98A4-79430BDAE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13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B0AAD-2404-81C7-51F1-5336B14A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53D580-F524-24A3-1FD5-93A299062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C54258-F3B1-2596-4083-671D2541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684D0-D95E-4088-A039-FCCCC52DFFA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F48C8F-852E-C5F5-4E68-31F7D3FB3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28A061-A1A6-CC3D-DFF9-14B922D66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AEFB4-8027-49F0-98A4-79430BDAE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47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A2C41-FFDD-E3BC-6AB9-345C6A00B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Потребители Услуг Системы Образования: Кто Они?</a:t>
            </a:r>
            <a:br>
              <a:rPr lang="en-US" sz="6000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9A3EA4-2DA2-5F43-CE9F-9C660C733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latin typeface="Inter" pitchFamily="34" charset="0"/>
                <a:ea typeface="Inter" pitchFamily="34" charset="-122"/>
                <a:cs typeface="Inter" pitchFamily="34" charset="-120"/>
              </a:rPr>
              <a:t>В этой презентации разберём ключевых потребителей образовательных услуг.</a:t>
            </a:r>
            <a:endParaRPr lang="en-US" sz="2400" dirty="0"/>
          </a:p>
          <a:p>
            <a:r>
              <a:rPr lang="en-US" sz="2400" dirty="0">
                <a:latin typeface="Inter" pitchFamily="34" charset="0"/>
                <a:ea typeface="Inter" pitchFamily="34" charset="-122"/>
                <a:cs typeface="Inter" pitchFamily="34" charset="-120"/>
              </a:rPr>
              <a:t>Поймём их мотивации и ожидания для улучшения системы образования.</a:t>
            </a:r>
            <a:endParaRPr lang="en-US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203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85855-294D-8D0D-E9AD-5F23A0126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4F8F9-9DEA-7D08-7208-86FF58032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305"/>
            <a:ext cx="9144000" cy="9946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/>
              <a:t>Тест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EED981-615F-629C-9B55-CF2179A9B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2359"/>
            <a:ext cx="9144000" cy="426720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ru-RU" b="0" i="0" dirty="0">
                <a:effectLst/>
                <a:latin typeface="fkGroteskNeue"/>
              </a:rPr>
              <a:t>1. Кто является основными потребителями образовательных услуг?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А) Только учащиеся и студенты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Б) Учащиеся/студенты, родители/опекуны, работодатели, государство и общество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В) Только работодатели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Г) Только государство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106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21F8A-E1B5-8BD5-09C5-9E7159B27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889E7-2A94-AA85-EF7A-5D14B8531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305"/>
            <a:ext cx="9144000" cy="9946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/>
              <a:t>Тест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A02638-85E7-B7BC-2F0B-451CF1F16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2359"/>
            <a:ext cx="9144000" cy="426720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ru-RU" b="0" i="0" dirty="0">
                <a:effectLst/>
                <a:latin typeface="fkGroteskNeue"/>
              </a:rPr>
              <a:t>2. Какую мотивацию НЕ относят к учащимся?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А) Карьерный рост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Б) Интерес к знаниям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В) Будущий успех ребёнка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Г) Социальный статус</a:t>
            </a:r>
          </a:p>
        </p:txBody>
      </p:sp>
    </p:spTree>
    <p:extLst>
      <p:ext uri="{BB962C8B-B14F-4D97-AF65-F5344CB8AC3E}">
        <p14:creationId xmlns:p14="http://schemas.microsoft.com/office/powerpoint/2010/main" val="65539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1E8F4-77A6-5F4D-9818-B29CD52D2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6628C-E255-B2A6-EE4E-01C17832E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305"/>
            <a:ext cx="9144000" cy="9946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/>
              <a:t>Тест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FED846-137A-35EF-2D6F-03B2B607E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2359"/>
            <a:ext cx="9144000" cy="426720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ru-RU" b="0" i="0" dirty="0">
                <a:effectLst/>
                <a:latin typeface="fkGroteskNeue"/>
              </a:rPr>
              <a:t>3. Какой из показателей НЕ относится к ключевым для оценки удовлетворенности потребителей образовательных услуг?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А) Качество преподавания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Б) Уровень сервиса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В) Количество учебников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Г) Соответствие ожиданиям</a:t>
            </a:r>
          </a:p>
        </p:txBody>
      </p:sp>
    </p:spTree>
    <p:extLst>
      <p:ext uri="{BB962C8B-B14F-4D97-AF65-F5344CB8AC3E}">
        <p14:creationId xmlns:p14="http://schemas.microsoft.com/office/powerpoint/2010/main" val="3415294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F7E10-17A1-323E-26A9-9010B85A4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D9C4A-BBD5-7E11-F0AD-9F4FE0AA1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305"/>
            <a:ext cx="9144000" cy="9946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/>
              <a:t>Тест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7EE6E4-14D9-5B96-25AC-380667D46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2359"/>
            <a:ext cx="9144000" cy="426720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ru-RU" b="0" i="0" dirty="0">
                <a:effectLst/>
                <a:latin typeface="fkGroteskNeue"/>
              </a:rPr>
              <a:t>4. Какой тренд в системе образования отмечен в презентации?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А) Сокращение числа образовательных программ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Б) Непрерывное образование и индивидуализация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В) Отказ от новых технологий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fkGroteskNeue"/>
              </a:rPr>
              <a:t>Г) Унификация подходов к обучению</a:t>
            </a:r>
          </a:p>
        </p:txBody>
      </p:sp>
    </p:spTree>
    <p:extLst>
      <p:ext uri="{BB962C8B-B14F-4D97-AF65-F5344CB8AC3E}">
        <p14:creationId xmlns:p14="http://schemas.microsoft.com/office/powerpoint/2010/main" val="49993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226B2-DDFE-05BD-77D3-30D8A0B47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380BF-0B67-8446-9590-66AB03561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6000" dirty="0"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Типы Потребителей Образовательных Услуг</a:t>
            </a:r>
            <a:endParaRPr lang="en-US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B32C66-14A0-28D3-C165-07E9F61CD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10005"/>
          </a:xfrm>
        </p:spPr>
        <p:txBody>
          <a:bodyPr>
            <a:normAutofit fontScale="92500"/>
          </a:bodyPr>
          <a:lstStyle/>
          <a:p>
            <a:pPr algn="l">
              <a:lnSpc>
                <a:spcPts val="2750"/>
              </a:lnSpc>
            </a:pPr>
            <a:r>
              <a:rPr lang="en-US" sz="2400" dirty="0"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Учащиеся/Студенты - </a:t>
            </a:r>
            <a:r>
              <a:rPr lang="en-US" sz="2400" dirty="0">
                <a:latin typeface="Inter" pitchFamily="34" charset="0"/>
                <a:ea typeface="Inter" pitchFamily="34" charset="-122"/>
                <a:cs typeface="Inter" pitchFamily="34" charset="-120"/>
              </a:rPr>
              <a:t>Основные потребители знаний и навыков.</a:t>
            </a:r>
            <a:endParaRPr lang="en-US" sz="2400" dirty="0"/>
          </a:p>
          <a:p>
            <a:pPr algn="l">
              <a:lnSpc>
                <a:spcPts val="2750"/>
              </a:lnSpc>
            </a:pPr>
            <a:r>
              <a:rPr lang="en-US" sz="2400" dirty="0"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Родители/Опекуны - </a:t>
            </a:r>
            <a:r>
              <a:rPr lang="en-US" sz="2400" dirty="0">
                <a:latin typeface="Inter" pitchFamily="34" charset="0"/>
                <a:ea typeface="Inter" pitchFamily="34" charset="-122"/>
                <a:cs typeface="Inter" pitchFamily="34" charset="-120"/>
              </a:rPr>
              <a:t>Влияют на выбор и финансируют </a:t>
            </a:r>
            <a:r>
              <a:rPr lang="en-US" sz="2400" dirty="0" err="1">
                <a:latin typeface="Inter" pitchFamily="34" charset="0"/>
                <a:ea typeface="Inter" pitchFamily="34" charset="-122"/>
                <a:cs typeface="Inter" pitchFamily="34" charset="-120"/>
              </a:rPr>
              <a:t>обучение</a:t>
            </a:r>
            <a:r>
              <a:rPr lang="en-US" sz="2400" dirty="0"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algn="l">
              <a:lnSpc>
                <a:spcPts val="2750"/>
              </a:lnSpc>
            </a:pPr>
            <a:r>
              <a:rPr lang="en-US" sz="2400" dirty="0"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Работодатели</a:t>
            </a:r>
            <a:r>
              <a:rPr lang="en-US" dirty="0"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- </a:t>
            </a:r>
            <a:r>
              <a:rPr lang="en-US" sz="2400" dirty="0">
                <a:latin typeface="Inter" pitchFamily="34" charset="0"/>
                <a:ea typeface="Inter" pitchFamily="34" charset="-122"/>
                <a:cs typeface="Inter" pitchFamily="34" charset="-120"/>
              </a:rPr>
              <a:t>Требуют готовых специалистов для рынка труда.</a:t>
            </a:r>
            <a:endParaRPr lang="en-US" sz="2400" dirty="0"/>
          </a:p>
          <a:p>
            <a:pPr algn="l">
              <a:lnSpc>
                <a:spcPts val="2750"/>
              </a:lnSpc>
            </a:pPr>
            <a:r>
              <a:rPr lang="en-US" sz="2400" dirty="0"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Государство и Общество</a:t>
            </a:r>
            <a:r>
              <a:rPr lang="en-US" dirty="0"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- </a:t>
            </a:r>
            <a:r>
              <a:rPr lang="en-US" sz="2400" dirty="0">
                <a:latin typeface="Inter" pitchFamily="34" charset="0"/>
                <a:ea typeface="Inter" pitchFamily="34" charset="-122"/>
                <a:cs typeface="Inter" pitchFamily="34" charset="-120"/>
              </a:rPr>
              <a:t>Заинтересованы в образованных и компетентных гражданах.</a:t>
            </a:r>
            <a:endParaRPr lang="en-US" sz="2400" dirty="0"/>
          </a:p>
          <a:p>
            <a:pPr algn="l">
              <a:lnSpc>
                <a:spcPts val="2750"/>
              </a:lnSpc>
            </a:pPr>
            <a:endParaRPr lang="en-US" sz="2400" dirty="0"/>
          </a:p>
          <a:p>
            <a:pPr algn="l">
              <a:lnSpc>
                <a:spcPts val="2750"/>
              </a:lnSpc>
            </a:pPr>
            <a:endParaRPr lang="en-US" sz="2400" dirty="0"/>
          </a:p>
          <a:p>
            <a:pPr algn="l">
              <a:lnSpc>
                <a:spcPts val="2750"/>
              </a:lnSpc>
            </a:pPr>
            <a:endParaRPr lang="en-US" sz="2400" dirty="0"/>
          </a:p>
          <a:p>
            <a:pPr marL="0" indent="0" algn="l">
              <a:lnSpc>
                <a:spcPts val="275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280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6DDF6-5EC5-16E9-AAB1-BFDF9B52B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2E852-DF8B-FB5D-5569-BAAF9B4CE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ts val="5500"/>
              </a:lnSpc>
              <a:buNone/>
            </a:pPr>
            <a:r>
              <a:rPr lang="ru-RU" dirty="0"/>
              <a:t>Мотивации учащихся</a:t>
            </a:r>
            <a:endParaRPr lang="en-US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1B6693-0F5F-53B1-BF43-194252935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10005"/>
          </a:xfrm>
        </p:spPr>
        <p:txBody>
          <a:bodyPr>
            <a:normAutofit/>
          </a:bodyPr>
          <a:lstStyle/>
          <a:p>
            <a:pPr algn="l">
              <a:lnSpc>
                <a:spcPts val="2750"/>
              </a:lnSpc>
            </a:pPr>
            <a:r>
              <a:rPr lang="ru-RU" sz="2400" dirty="0"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Карьерный рост – получение знаний для будущей профессии</a:t>
            </a:r>
          </a:p>
          <a:p>
            <a:pPr algn="l">
              <a:lnSpc>
                <a:spcPts val="2750"/>
              </a:lnSpc>
            </a:pPr>
            <a:r>
              <a:rPr lang="ru-RU" dirty="0"/>
              <a:t>Личностное развитие – самореализация и новые навыки</a:t>
            </a:r>
          </a:p>
          <a:p>
            <a:pPr algn="l">
              <a:lnSpc>
                <a:spcPts val="2750"/>
              </a:lnSpc>
            </a:pPr>
            <a:r>
              <a:rPr lang="ru-RU" sz="2400" dirty="0"/>
              <a:t>Социальный статус – повышени</a:t>
            </a:r>
            <a:r>
              <a:rPr lang="ru-RU" dirty="0"/>
              <a:t>е положения в обществе</a:t>
            </a:r>
          </a:p>
          <a:p>
            <a:pPr algn="l">
              <a:lnSpc>
                <a:spcPts val="2750"/>
              </a:lnSpc>
            </a:pPr>
            <a:r>
              <a:rPr lang="ru-RU" sz="2400" dirty="0"/>
              <a:t>Интерес к знаниям -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87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C44D7-4D45-6531-5D01-B4D24265B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2BD29-8596-81D4-9E1C-C73F383D1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ts val="5500"/>
              </a:lnSpc>
              <a:buNone/>
            </a:pPr>
            <a:r>
              <a:rPr lang="ru-RU" dirty="0"/>
              <a:t>Ожидания учащихся</a:t>
            </a:r>
            <a:endParaRPr lang="en-US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71C4FB-5EFE-741B-7841-D7737EE15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10005"/>
          </a:xfrm>
        </p:spPr>
        <p:txBody>
          <a:bodyPr>
            <a:normAutofit/>
          </a:bodyPr>
          <a:lstStyle/>
          <a:p>
            <a:pPr algn="l">
              <a:lnSpc>
                <a:spcPts val="2750"/>
              </a:lnSpc>
            </a:pPr>
            <a:r>
              <a:rPr lang="ru-RU" sz="2400" dirty="0"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Качество образования – современные программы обучения и квалифицированные преподаватели, актуальность знаний и навыков.</a:t>
            </a:r>
          </a:p>
          <a:p>
            <a:pPr algn="l">
              <a:lnSpc>
                <a:spcPts val="2750"/>
              </a:lnSpc>
            </a:pPr>
            <a:r>
              <a:rPr lang="ru-RU" dirty="0"/>
              <a:t>Инфраструктура – удобные классы, библиотеки и техника, возможности для внеучебных активностей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912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EC3C2-1F2D-AA5E-A3BF-5505598F3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EEE6D-0C74-347E-E0C1-9D5CE73A2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ts val="5500"/>
              </a:lnSpc>
              <a:buNone/>
            </a:pPr>
            <a:r>
              <a:rPr lang="ru-RU" dirty="0"/>
              <a:t>Мотивации и ожидания родителей</a:t>
            </a:r>
            <a:r>
              <a:rPr lang="en-US" dirty="0"/>
              <a:t>/</a:t>
            </a:r>
            <a:r>
              <a:rPr lang="ru-RU" dirty="0"/>
              <a:t>опекунов</a:t>
            </a:r>
            <a:endParaRPr lang="en-US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D689BF-950C-BB7F-7F74-3ECCC5E13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10005"/>
          </a:xfrm>
        </p:spPr>
        <p:txBody>
          <a:bodyPr>
            <a:normAutofit/>
          </a:bodyPr>
          <a:lstStyle/>
          <a:p>
            <a:pPr algn="l">
              <a:lnSpc>
                <a:spcPts val="2750"/>
              </a:lnSpc>
            </a:pPr>
            <a:r>
              <a:rPr lang="ru-RU" sz="2400" dirty="0"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Будущий успех ребёнка – обеспечение качественного и безопасного обучения.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089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FE86B-0639-A2EA-5C70-09F273C99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CCBA3-614D-7B5C-9484-DB79E6323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000" dirty="0"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Работодатели как Потребители: Их Требования</a:t>
            </a:r>
            <a:endParaRPr lang="en-US" sz="6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D6B55A-6722-ED23-47AA-12E11A098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10005"/>
          </a:xfrm>
        </p:spPr>
        <p:txBody>
          <a:bodyPr>
            <a:normAutofit/>
          </a:bodyPr>
          <a:lstStyle/>
          <a:p>
            <a:pPr algn="l">
              <a:lnSpc>
                <a:spcPts val="2750"/>
              </a:lnSpc>
            </a:pPr>
            <a:r>
              <a:rPr lang="ru-RU" sz="2400" dirty="0"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Практические навыки – способность применять знания в работе, готовность к обучени</a:t>
            </a:r>
            <a:r>
              <a:rPr lang="ru-RU" dirty="0"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ю и адаптации.</a:t>
            </a:r>
          </a:p>
          <a:p>
            <a:pPr algn="l">
              <a:lnSpc>
                <a:spcPts val="2750"/>
              </a:lnSpc>
            </a:pPr>
            <a:r>
              <a:rPr lang="ru-RU" sz="2400" dirty="0"/>
              <a:t>Мягкие навы</a:t>
            </a:r>
            <a:r>
              <a:rPr lang="ru-RU" dirty="0"/>
              <a:t>ки – командная работа и коммуникация, ответственность и профессиональная этика.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790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FEB76-DA11-8A14-5834-B9C83F418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600DA-3066-809E-B829-45D056884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305"/>
            <a:ext cx="9144000" cy="17806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Удовлетворенность Потребителей: Ключевые Показатели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5CD5C2-6F1B-554D-0C3F-CC5F05762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2359"/>
            <a:ext cx="9144000" cy="4267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/>
              <a:t>1) </a:t>
            </a:r>
            <a:r>
              <a:rPr lang="ru-RU" b="1" dirty="0"/>
              <a:t>Качество Преподавания</a:t>
            </a:r>
          </a:p>
          <a:p>
            <a:r>
              <a:rPr lang="ru-RU" dirty="0"/>
              <a:t>Оценка материалов и компетенций педагогов напрямую влияет на успех учащихся.</a:t>
            </a:r>
          </a:p>
          <a:p>
            <a:pPr>
              <a:buNone/>
            </a:pPr>
            <a:r>
              <a:rPr lang="ru-RU" dirty="0"/>
              <a:t>2) </a:t>
            </a:r>
            <a:r>
              <a:rPr lang="ru-RU" b="1" dirty="0"/>
              <a:t>Уровень Сервиса</a:t>
            </a:r>
          </a:p>
          <a:p>
            <a:r>
              <a:rPr lang="ru-RU" dirty="0"/>
              <a:t>Поддержка студентов, оперативность обратной связи и доступность образовательных ресурсов важны для комфорта обучения.</a:t>
            </a:r>
          </a:p>
          <a:p>
            <a:pPr>
              <a:buNone/>
            </a:pPr>
            <a:r>
              <a:rPr lang="ru-RU" dirty="0"/>
              <a:t>3) </a:t>
            </a:r>
            <a:r>
              <a:rPr lang="ru-RU" b="1" dirty="0"/>
              <a:t>Соответствие Ожиданиям</a:t>
            </a:r>
          </a:p>
          <a:p>
            <a:r>
              <a:rPr lang="ru-RU" dirty="0"/>
              <a:t>Результаты после обучения должны совпадать с заявленными целями и потребностями потребителей.</a:t>
            </a:r>
          </a:p>
          <a:p>
            <a:pPr>
              <a:buNone/>
            </a:pPr>
            <a:r>
              <a:rPr lang="ru-RU" sz="2400" dirty="0"/>
              <a:t>4) </a:t>
            </a:r>
            <a:r>
              <a:rPr lang="ru-RU" b="1" dirty="0"/>
              <a:t>Методы Оценки</a:t>
            </a:r>
          </a:p>
          <a:p>
            <a:r>
              <a:rPr lang="ru-RU" dirty="0"/>
              <a:t>Используются опросы, отзывы и аналитика для постоянного улучшения образовательных продуктов.</a:t>
            </a:r>
          </a:p>
          <a:p>
            <a:pPr algn="l">
              <a:lnSpc>
                <a:spcPts val="275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61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EA206-EF1F-160B-8B31-AEEFE7E0F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325CA-5D75-88E9-FAF6-4ED15861D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305"/>
            <a:ext cx="9144000" cy="1780674"/>
          </a:xfrm>
        </p:spPr>
        <p:txBody>
          <a:bodyPr>
            <a:normAutofit/>
          </a:bodyPr>
          <a:lstStyle/>
          <a:p>
            <a:r>
              <a:rPr lang="ru-RU" b="1" dirty="0"/>
              <a:t>Права Потребителей в Системе Образования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C5C67F-FE7C-352E-71A2-04A8B6491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2359"/>
            <a:ext cx="9144000" cy="4267200"/>
          </a:xfrm>
        </p:spPr>
        <p:txBody>
          <a:bodyPr>
            <a:normAutofit/>
          </a:bodyPr>
          <a:lstStyle/>
          <a:p>
            <a:r>
              <a:rPr lang="ru-RU" dirty="0"/>
              <a:t>1) Федеральный закон "Об образовании в Российской Федерации" гарантирует права студентов на качественное обучение и защиту их интересов.</a:t>
            </a:r>
          </a:p>
          <a:p>
            <a:r>
              <a:rPr lang="ru-RU" sz="2400" dirty="0"/>
              <a:t>2) </a:t>
            </a:r>
            <a:r>
              <a:rPr lang="ru-RU" dirty="0"/>
              <a:t>Студенты имеют право на информацию, безопасность и оспаривание решений. Действуют комиссии и суды для защиты прав.</a:t>
            </a:r>
          </a:p>
          <a:p>
            <a:r>
              <a:rPr lang="ru-RU" sz="2400" dirty="0"/>
              <a:t>3) </a:t>
            </a:r>
            <a:r>
              <a:rPr lang="ru-RU" dirty="0"/>
              <a:t>Рассмотрены примеры дел, подтверждающих важность правовой грамотности в образовательной сфере.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5484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67D9D-10B1-37D0-0C1B-20204FB33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52231C-5388-E545-301B-F9B8D75AA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305"/>
            <a:ext cx="9144000" cy="9946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/>
              <a:t>Прогнозы и Тенденции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0CEBA3-54A1-247E-0367-067CC95A1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2359"/>
            <a:ext cx="9144000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1) </a:t>
            </a:r>
            <a:r>
              <a:rPr lang="ru-RU" b="1" dirty="0"/>
              <a:t>Непрерывное Образование</a:t>
            </a:r>
          </a:p>
          <a:p>
            <a:r>
              <a:rPr lang="ru-RU" dirty="0"/>
              <a:t>Спрос на переквалификацию и адаптацию к быстро меняющемуся рынку труда будет расти.</a:t>
            </a:r>
          </a:p>
          <a:p>
            <a:pPr>
              <a:buNone/>
            </a:pPr>
            <a:r>
              <a:rPr lang="ru-RU" sz="2400" dirty="0"/>
              <a:t>2) </a:t>
            </a:r>
            <a:r>
              <a:rPr lang="ru-RU" b="1" dirty="0"/>
              <a:t>Индивидуализация</a:t>
            </a:r>
          </a:p>
          <a:p>
            <a:r>
              <a:rPr lang="ru-RU" dirty="0"/>
              <a:t>Образовательные программы станут более гибкими, учитывая потребности и цели каждого учащегося.</a:t>
            </a:r>
          </a:p>
          <a:p>
            <a:pPr>
              <a:buNone/>
            </a:pPr>
            <a:r>
              <a:rPr lang="ru-RU" sz="2400" dirty="0"/>
              <a:t>3) </a:t>
            </a:r>
            <a:r>
              <a:rPr lang="ru-RU" b="1" dirty="0"/>
              <a:t>Ключевые Выводы</a:t>
            </a:r>
          </a:p>
          <a:p>
            <a:r>
              <a:rPr lang="ru-RU" dirty="0"/>
              <a:t>Потребители будут требовать все более высокое качество, доступность и актуальность образовательных услуг.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6526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504</Words>
  <Application>Microsoft Office PowerPoint</Application>
  <PresentationFormat>Широкоэкранный</PresentationFormat>
  <Paragraphs>67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DM Sans Medium</vt:lpstr>
      <vt:lpstr>fkGroteskNeue</vt:lpstr>
      <vt:lpstr>Inter</vt:lpstr>
      <vt:lpstr>Тема Office</vt:lpstr>
      <vt:lpstr>Потребители Услуг Системы Образования: Кто Они? </vt:lpstr>
      <vt:lpstr>Типы Потребителей Образовательных Услуг</vt:lpstr>
      <vt:lpstr>Мотивации учащихся</vt:lpstr>
      <vt:lpstr>Ожидания учащихся</vt:lpstr>
      <vt:lpstr>Мотивации и ожидания родителей/опекунов</vt:lpstr>
      <vt:lpstr>Работодатели как Потребители: Их Требования</vt:lpstr>
      <vt:lpstr>Удовлетворенность Потребителей: Ключевые Показатели</vt:lpstr>
      <vt:lpstr>Права Потребителей в Системе Образования</vt:lpstr>
      <vt:lpstr>Прогнозы и Тенденции</vt:lpstr>
      <vt:lpstr>Тест</vt:lpstr>
      <vt:lpstr>Тест</vt:lpstr>
      <vt:lpstr>Тест</vt:lpstr>
      <vt:lpstr>Тест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5</cp:revision>
  <dcterms:created xsi:type="dcterms:W3CDTF">2025-04-24T07:56:56Z</dcterms:created>
  <dcterms:modified xsi:type="dcterms:W3CDTF">2025-04-24T08:54:06Z</dcterms:modified>
</cp:coreProperties>
</file>