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5" r:id="rId2"/>
    <p:sldId id="286" r:id="rId3"/>
    <p:sldId id="287" r:id="rId4"/>
    <p:sldId id="288" r:id="rId5"/>
    <p:sldId id="291" r:id="rId6"/>
    <p:sldId id="292" r:id="rId7"/>
    <p:sldId id="289" r:id="rId8"/>
    <p:sldId id="294" r:id="rId9"/>
    <p:sldId id="295" r:id="rId10"/>
    <p:sldId id="296" r:id="rId11"/>
    <p:sldId id="297" r:id="rId12"/>
    <p:sldId id="298" r:id="rId13"/>
    <p:sldId id="299" r:id="rId14"/>
    <p:sldId id="290" r:id="rId15"/>
    <p:sldId id="293" r:id="rId16"/>
    <p:sldId id="283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FF0"/>
    <a:srgbClr val="D3BEDE"/>
    <a:srgbClr val="E95977"/>
    <a:srgbClr val="CDE9EB"/>
    <a:srgbClr val="9ED6E8"/>
    <a:srgbClr val="014098"/>
    <a:srgbClr val="003F97"/>
    <a:srgbClr val="E95A75"/>
    <a:srgbClr val="89C987"/>
    <a:srgbClr val="F7B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471"/>
  </p:normalViewPr>
  <p:slideViewPr>
    <p:cSldViewPr snapToGrid="0" snapToObjects="1">
      <p:cViewPr varScale="1">
        <p:scale>
          <a:sx n="106" d="100"/>
          <a:sy n="106" d="100"/>
        </p:scale>
        <p:origin x="1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E96D7-769E-8E4E-8F2E-3EC29021E1E9}" type="datetimeFigureOut">
              <a:rPr kumimoji="1" lang="ko-Kore-KR" altLang="en-US" smtClean="0"/>
              <a:t>11/26/2022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AAEF9-9369-5B43-B8BE-920E3CD0F5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149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AAEF9-9369-5B43-B8BE-920E3CD0F56A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723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AAEF9-9369-5B43-B8BE-920E3CD0F56A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335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AAEF9-9369-5B43-B8BE-920E3CD0F56A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277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AAEF9-9369-5B43-B8BE-920E3CD0F56A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852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AAEF9-9369-5B43-B8BE-920E3CD0F56A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391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AAEF9-9369-5B43-B8BE-920E3CD0F56A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1490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AAEF9-9369-5B43-B8BE-920E3CD0F56A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535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AAEF9-9369-5B43-B8BE-920E3CD0F56A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1706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AAEF9-9369-5B43-B8BE-920E3CD0F56A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125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BF45D7-F4AB-C240-83EF-D446B199B18F}"/>
              </a:ext>
            </a:extLst>
          </p:cNvPr>
          <p:cNvSpPr/>
          <p:nvPr userDrawn="1"/>
        </p:nvSpPr>
        <p:spPr>
          <a:xfrm>
            <a:off x="112734" y="108487"/>
            <a:ext cx="11969538" cy="6643042"/>
          </a:xfrm>
          <a:prstGeom prst="rect">
            <a:avLst/>
          </a:prstGeom>
          <a:noFill/>
          <a:ln w="225425">
            <a:solidFill>
              <a:srgbClr val="05A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635F41-5996-9048-9DE1-637237FEDC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9736" y="404502"/>
            <a:ext cx="1204090" cy="36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4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8EA44-B2DE-E148-878B-E8F9C9DC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1B3C31-36E8-9546-BE25-F7250E77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E04A-4ADD-2D44-9922-ED90133F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11/26/2022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7B477-7B86-0044-ACFA-634CC7B9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268C2-43F7-D647-A0BF-6237ABA9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701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F632CF-6479-2147-972F-91FC01D38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FC201-2F6D-8741-A7D3-D1D2F5A09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25621-E69C-7047-B223-6A5A2131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11/26/2022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9D85-0C10-1845-AE56-8B0D63A0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767B1-2376-B049-8DF2-CC14C29A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061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4333B-7F7D-5049-A03E-3F4D980C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FF1F1-5BC2-F64C-8C2D-F0E9CD8A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A0C04-5705-B544-82D4-5CAF1D9A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11/26/2022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EB17E-D7C7-2A40-A09A-BF269193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8FF61-5A00-DB43-97E4-010E4BE4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450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BDAC0-6E17-D24C-A6A0-4B843D9D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11608-425F-2743-91FF-D80BBA4D1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12C90-8652-D844-B468-0D2DFBB8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11/26/2022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CC9F7-9430-1646-9E58-082833EC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2C515-68FB-2747-8F00-09B4FE0C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02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063CC-CFE5-974A-9F27-AF32DDFA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A616-F290-814F-8633-16C797D04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D2B9E4-483D-C543-8922-75607C11D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85B83-239E-F646-82BB-E1EE9DCC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11/26/2022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CBE34E-5D5A-4B41-8C33-5339CAB1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3A9D08-7DD2-A749-9313-ECADBAE1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218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16D9-BEC2-AA4F-8A5D-5678FC6C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7E25B-6C3D-0A44-8D6F-AE4B9B8BF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0C274-D29D-BF44-B437-6F214DC0A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39963C-EB49-0C44-A6B8-1602B99D0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D0CAB1-48B5-DE45-A456-1739C18F6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43839A-BD31-B84C-B012-3738536F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11/26/2022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3824EB-2C09-0B46-91CA-223746D2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173E9-D6E9-9046-A31A-3F01CDFE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619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DF7CD-94A0-BE42-9298-D350DAF3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3B8E1B-94CA-1F43-A58D-AEE9DCBC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11/26/2022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07502E-A854-DA45-9729-8E0E90BC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71EE91-54FB-0B43-86C6-7224B35B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8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5C3593-5DA8-E345-A1AB-966BDF8D80F2}"/>
              </a:ext>
            </a:extLst>
          </p:cNvPr>
          <p:cNvSpPr/>
          <p:nvPr userDrawn="1"/>
        </p:nvSpPr>
        <p:spPr>
          <a:xfrm>
            <a:off x="112734" y="108487"/>
            <a:ext cx="11969538" cy="6643042"/>
          </a:xfrm>
          <a:prstGeom prst="rect">
            <a:avLst/>
          </a:prstGeom>
          <a:noFill/>
          <a:ln w="225425">
            <a:solidFill>
              <a:srgbClr val="05A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475C84-2FE2-9D42-A8E0-86838561B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17284" y="6037251"/>
            <a:ext cx="2786542" cy="4162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C7E0D4-C136-4942-B61F-736958C05F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28098" y="660235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2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14A18-9710-7E4F-B6A8-CFF55A3F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E6C4B-45AC-E242-A10F-23FCADBFA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B2C881-82EB-0844-A421-5811CCC4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10365-E6BD-734F-A732-EAED694F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11/26/2022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12FE3-0F9B-1548-9703-92A238D9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413D52-F767-3B4B-9ADE-381BABD7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855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0B454-09D5-D941-AE34-A234114F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D8E57-5B49-0C48-89F4-49CD266C0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15544-11A8-2648-A46F-5AD639719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3B5A9-21C6-5540-8C17-8BEF5E6E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2CB-1053-3D49-9258-6CA441FC716A}" type="datetimeFigureOut">
              <a:rPr kumimoji="1" lang="ko-Kore-KR" altLang="en-US" smtClean="0"/>
              <a:t>11/26/2022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845E3-430B-9841-BDF0-59421FBB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5A964-7503-7D47-AE3F-D542952D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94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27FB03-9003-2146-B1C6-2BD8646D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01DDB4-1777-894A-82AD-BE1FDF566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128D9-6876-0644-9A6E-007A168C1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332CB-1053-3D49-9258-6CA441FC716A}" type="datetimeFigureOut">
              <a:rPr kumimoji="1" lang="ko-Kore-KR" altLang="en-US" smtClean="0"/>
              <a:t>11/26/2022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65FBF-E066-E946-B245-B95475E61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7F1D6-B13C-6042-A2CF-E8B50DBA1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3C49-DE90-5C41-814A-943D74072F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86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774A81FF-081F-8540-AEF3-5AB7920F9C39}"/>
              </a:ext>
            </a:extLst>
          </p:cNvPr>
          <p:cNvSpPr txBox="1">
            <a:spLocks/>
          </p:cNvSpPr>
          <p:nvPr/>
        </p:nvSpPr>
        <p:spPr>
          <a:xfrm>
            <a:off x="608009" y="766170"/>
            <a:ext cx="5274850" cy="1774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dirty="0">
                <a:solidFill>
                  <a:srgbClr val="05AF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Mood Station</a:t>
            </a:r>
            <a:endParaRPr lang="ko-Kore-KR" altLang="en-US" sz="4800" dirty="0">
              <a:solidFill>
                <a:srgbClr val="05AFF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78AEC5-F369-3B46-952E-460378EF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284" y="6037251"/>
            <a:ext cx="2786542" cy="41624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E43301-7B5C-4E4F-A69F-BC174879809A}"/>
              </a:ext>
            </a:extLst>
          </p:cNvPr>
          <p:cNvSpPr/>
          <p:nvPr/>
        </p:nvSpPr>
        <p:spPr>
          <a:xfrm>
            <a:off x="741057" y="783191"/>
            <a:ext cx="588935" cy="144002"/>
          </a:xfrm>
          <a:prstGeom prst="rect">
            <a:avLst/>
          </a:prstGeom>
          <a:solidFill>
            <a:srgbClr val="05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F2B52CC-9B1F-8945-98B0-D1191888F609}"/>
              </a:ext>
            </a:extLst>
          </p:cNvPr>
          <p:cNvSpPr txBox="1">
            <a:spLocks/>
          </p:cNvSpPr>
          <p:nvPr/>
        </p:nvSpPr>
        <p:spPr>
          <a:xfrm>
            <a:off x="647911" y="3358070"/>
            <a:ext cx="6848358" cy="1004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2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자연어 처리를 활용한 분위기별 음악 추천 서비스</a:t>
            </a:r>
            <a:endParaRPr lang="ko-Kore-KR" altLang="en-US" sz="25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60B3BB-398B-B842-A967-9444E696F2C0}"/>
              </a:ext>
            </a:extLst>
          </p:cNvPr>
          <p:cNvSpPr/>
          <p:nvPr/>
        </p:nvSpPr>
        <p:spPr>
          <a:xfrm>
            <a:off x="741057" y="3362243"/>
            <a:ext cx="588935" cy="144002"/>
          </a:xfrm>
          <a:prstGeom prst="rect">
            <a:avLst/>
          </a:prstGeom>
          <a:solidFill>
            <a:srgbClr val="05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 descr="방이(가) 표시된 사진&#10;&#10;자동 생성된 설명">
            <a:extLst>
              <a:ext uri="{FF2B5EF4-FFF2-40B4-BE49-F238E27FC236}">
                <a16:creationId xmlns:a16="http://schemas.microsoft.com/office/drawing/2014/main" id="{22391E42-96AA-554C-B8C2-707827FB6EA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4152145" y="577865"/>
            <a:ext cx="1204090" cy="13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41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4">
            <a:extLst>
              <a:ext uri="{FF2B5EF4-FFF2-40B4-BE49-F238E27FC236}">
                <a16:creationId xmlns:a16="http://schemas.microsoft.com/office/drawing/2014/main" id="{6DEB6C22-6592-D14C-9C57-1548A7189155}"/>
              </a:ext>
            </a:extLst>
          </p:cNvPr>
          <p:cNvSpPr txBox="1">
            <a:spLocks/>
          </p:cNvSpPr>
          <p:nvPr/>
        </p:nvSpPr>
        <p:spPr>
          <a:xfrm>
            <a:off x="638827" y="404502"/>
            <a:ext cx="4956430" cy="532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3.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사용 오픈 소프트웨어</a:t>
            </a:r>
            <a:endParaRPr lang="ko-Kore-KR" altLang="en-US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CF670F69-6556-194C-B81A-556BD7FDA34C}"/>
              </a:ext>
            </a:extLst>
          </p:cNvPr>
          <p:cNvCxnSpPr>
            <a:cxnSpLocks/>
          </p:cNvCxnSpPr>
          <p:nvPr/>
        </p:nvCxnSpPr>
        <p:spPr>
          <a:xfrm>
            <a:off x="677388" y="1051641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4">
            <a:extLst>
              <a:ext uri="{FF2B5EF4-FFF2-40B4-BE49-F238E27FC236}">
                <a16:creationId xmlns:a16="http://schemas.microsoft.com/office/drawing/2014/main" id="{E7B3D563-EA39-924A-B3CD-3B0831707761}"/>
              </a:ext>
            </a:extLst>
          </p:cNvPr>
          <p:cNvSpPr txBox="1">
            <a:spLocks/>
          </p:cNvSpPr>
          <p:nvPr/>
        </p:nvSpPr>
        <p:spPr>
          <a:xfrm>
            <a:off x="2835956" y="856458"/>
            <a:ext cx="6580040" cy="983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B0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NLTK</a:t>
            </a:r>
            <a:endParaRPr lang="ko-Kore-KR" altLang="en-US" sz="3200" dirty="0">
              <a:solidFill>
                <a:srgbClr val="00B0F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FD0DE-2CB9-E0E4-6320-FC0AFC02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72" y="1683074"/>
            <a:ext cx="4585263" cy="39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C857D-F3D2-72AD-FF78-1F78B3D76DFB}"/>
              </a:ext>
            </a:extLst>
          </p:cNvPr>
          <p:cNvSpPr txBox="1"/>
          <p:nvPr/>
        </p:nvSpPr>
        <p:spPr>
          <a:xfrm>
            <a:off x="5919388" y="5609624"/>
            <a:ext cx="541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Apache License v3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8D6E1-411D-FED8-7E49-CE878245BA7A}"/>
              </a:ext>
            </a:extLst>
          </p:cNvPr>
          <p:cNvSpPr txBox="1"/>
          <p:nvPr/>
        </p:nvSpPr>
        <p:spPr>
          <a:xfrm>
            <a:off x="5919389" y="2300092"/>
            <a:ext cx="5789239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자연어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처리된 데이터의 불필요한 </a:t>
            </a: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불용어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제거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사용 방식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불용어가 한국어일 경우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불용어가 영어일 경우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4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4">
            <a:extLst>
              <a:ext uri="{FF2B5EF4-FFF2-40B4-BE49-F238E27FC236}">
                <a16:creationId xmlns:a16="http://schemas.microsoft.com/office/drawing/2014/main" id="{6DEB6C22-6592-D14C-9C57-1548A7189155}"/>
              </a:ext>
            </a:extLst>
          </p:cNvPr>
          <p:cNvSpPr txBox="1">
            <a:spLocks/>
          </p:cNvSpPr>
          <p:nvPr/>
        </p:nvSpPr>
        <p:spPr>
          <a:xfrm>
            <a:off x="638827" y="404502"/>
            <a:ext cx="4956430" cy="532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3.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사용 오픈 소프트웨어</a:t>
            </a:r>
            <a:endParaRPr lang="ko-Kore-KR" altLang="en-US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CF670F69-6556-194C-B81A-556BD7FDA34C}"/>
              </a:ext>
            </a:extLst>
          </p:cNvPr>
          <p:cNvCxnSpPr>
            <a:cxnSpLocks/>
          </p:cNvCxnSpPr>
          <p:nvPr/>
        </p:nvCxnSpPr>
        <p:spPr>
          <a:xfrm>
            <a:off x="677388" y="1051641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4">
            <a:extLst>
              <a:ext uri="{FF2B5EF4-FFF2-40B4-BE49-F238E27FC236}">
                <a16:creationId xmlns:a16="http://schemas.microsoft.com/office/drawing/2014/main" id="{E7B3D563-EA39-924A-B3CD-3B0831707761}"/>
              </a:ext>
            </a:extLst>
          </p:cNvPr>
          <p:cNvSpPr txBox="1">
            <a:spLocks/>
          </p:cNvSpPr>
          <p:nvPr/>
        </p:nvSpPr>
        <p:spPr>
          <a:xfrm>
            <a:off x="2835956" y="856458"/>
            <a:ext cx="6580040" cy="983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B0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Text Analytics</a:t>
            </a:r>
            <a:endParaRPr lang="ko-Kore-KR" altLang="en-US" sz="3200" dirty="0">
              <a:solidFill>
                <a:srgbClr val="00B0F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7474E-DC4B-3CED-BD00-8C8B3D85BC20}"/>
              </a:ext>
            </a:extLst>
          </p:cNvPr>
          <p:cNvSpPr txBox="1"/>
          <p:nvPr/>
        </p:nvSpPr>
        <p:spPr>
          <a:xfrm>
            <a:off x="5919388" y="5609624"/>
            <a:ext cx="541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MIT License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96C32-6A5B-93D0-AFE6-01194A6498C2}"/>
              </a:ext>
            </a:extLst>
          </p:cNvPr>
          <p:cNvSpPr txBox="1"/>
          <p:nvPr/>
        </p:nvSpPr>
        <p:spPr>
          <a:xfrm>
            <a:off x="5919389" y="2300092"/>
            <a:ext cx="541138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텍스트 분석</a:t>
            </a:r>
            <a:endParaRPr lang="en-US" altLang="ko-Kore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ore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기능</a:t>
            </a:r>
            <a:endParaRPr lang="en-US" altLang="ko-Kore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정서 분석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핵심 문구 추출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언어 검색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명명된 </a:t>
            </a: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엔터티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인식</a:t>
            </a:r>
            <a:endParaRPr lang="en-US" altLang="ko-Kore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2F6AA3-3FCD-3605-A07B-32F66EA6C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2" y="2289284"/>
            <a:ext cx="50673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52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4">
            <a:extLst>
              <a:ext uri="{FF2B5EF4-FFF2-40B4-BE49-F238E27FC236}">
                <a16:creationId xmlns:a16="http://schemas.microsoft.com/office/drawing/2014/main" id="{6DEB6C22-6592-D14C-9C57-1548A7189155}"/>
              </a:ext>
            </a:extLst>
          </p:cNvPr>
          <p:cNvSpPr txBox="1">
            <a:spLocks/>
          </p:cNvSpPr>
          <p:nvPr/>
        </p:nvSpPr>
        <p:spPr>
          <a:xfrm>
            <a:off x="638827" y="404502"/>
            <a:ext cx="4956430" cy="532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3.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사용 오픈 소프트웨어</a:t>
            </a:r>
            <a:endParaRPr lang="ko-Kore-KR" altLang="en-US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CF670F69-6556-194C-B81A-556BD7FDA34C}"/>
              </a:ext>
            </a:extLst>
          </p:cNvPr>
          <p:cNvCxnSpPr>
            <a:cxnSpLocks/>
          </p:cNvCxnSpPr>
          <p:nvPr/>
        </p:nvCxnSpPr>
        <p:spPr>
          <a:xfrm>
            <a:off x="677388" y="1051641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4">
            <a:extLst>
              <a:ext uri="{FF2B5EF4-FFF2-40B4-BE49-F238E27FC236}">
                <a16:creationId xmlns:a16="http://schemas.microsoft.com/office/drawing/2014/main" id="{E7B3D563-EA39-924A-B3CD-3B0831707761}"/>
              </a:ext>
            </a:extLst>
          </p:cNvPr>
          <p:cNvSpPr txBox="1">
            <a:spLocks/>
          </p:cNvSpPr>
          <p:nvPr/>
        </p:nvSpPr>
        <p:spPr>
          <a:xfrm>
            <a:off x="2835956" y="856458"/>
            <a:ext cx="6580040" cy="983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>
                <a:solidFill>
                  <a:srgbClr val="00B0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Elasticesearch</a:t>
            </a:r>
            <a:endParaRPr lang="ko-Kore-KR" altLang="en-US" sz="3200" dirty="0">
              <a:solidFill>
                <a:srgbClr val="00B0F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AAF074-8901-42CA-2550-2B83D859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7" y="3105516"/>
            <a:ext cx="4876800" cy="1209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80829-D277-B240-9E79-E1C29994673C}"/>
              </a:ext>
            </a:extLst>
          </p:cNvPr>
          <p:cNvSpPr txBox="1"/>
          <p:nvPr/>
        </p:nvSpPr>
        <p:spPr>
          <a:xfrm>
            <a:off x="5919388" y="5609624"/>
            <a:ext cx="541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Elastic License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BC90E-819F-30D9-A751-5A8FB4E3E85E}"/>
              </a:ext>
            </a:extLst>
          </p:cNvPr>
          <p:cNvSpPr txBox="1"/>
          <p:nvPr/>
        </p:nvSpPr>
        <p:spPr>
          <a:xfrm>
            <a:off x="5919389" y="2300092"/>
            <a:ext cx="58139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음악 검색 기능 구성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ore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장점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전문검색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Schemaless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RESTful API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역색인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272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4">
            <a:extLst>
              <a:ext uri="{FF2B5EF4-FFF2-40B4-BE49-F238E27FC236}">
                <a16:creationId xmlns:a16="http://schemas.microsoft.com/office/drawing/2014/main" id="{6DEB6C22-6592-D14C-9C57-1548A7189155}"/>
              </a:ext>
            </a:extLst>
          </p:cNvPr>
          <p:cNvSpPr txBox="1">
            <a:spLocks/>
          </p:cNvSpPr>
          <p:nvPr/>
        </p:nvSpPr>
        <p:spPr>
          <a:xfrm>
            <a:off x="638827" y="404502"/>
            <a:ext cx="4956430" cy="532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3.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사용 오픈 소프트웨어</a:t>
            </a:r>
            <a:endParaRPr lang="ko-Kore-KR" altLang="en-US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CF670F69-6556-194C-B81A-556BD7FDA34C}"/>
              </a:ext>
            </a:extLst>
          </p:cNvPr>
          <p:cNvCxnSpPr>
            <a:cxnSpLocks/>
          </p:cNvCxnSpPr>
          <p:nvPr/>
        </p:nvCxnSpPr>
        <p:spPr>
          <a:xfrm>
            <a:off x="677388" y="1051641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4">
            <a:extLst>
              <a:ext uri="{FF2B5EF4-FFF2-40B4-BE49-F238E27FC236}">
                <a16:creationId xmlns:a16="http://schemas.microsoft.com/office/drawing/2014/main" id="{E7B3D563-EA39-924A-B3CD-3B0831707761}"/>
              </a:ext>
            </a:extLst>
          </p:cNvPr>
          <p:cNvSpPr txBox="1">
            <a:spLocks/>
          </p:cNvSpPr>
          <p:nvPr/>
        </p:nvSpPr>
        <p:spPr>
          <a:xfrm>
            <a:off x="2835956" y="856458"/>
            <a:ext cx="6580040" cy="983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>
                <a:solidFill>
                  <a:srgbClr val="00B0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sklearn</a:t>
            </a:r>
            <a:endParaRPr lang="ko-Kore-KR" altLang="en-US" sz="3200" dirty="0">
              <a:solidFill>
                <a:srgbClr val="00B0F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AA34D-DDB2-F9C9-08E0-BBA1D1534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29" y="1745119"/>
            <a:ext cx="5086350" cy="3629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4CA8B1-CD79-8B22-C73D-EE5666A63EE0}"/>
              </a:ext>
            </a:extLst>
          </p:cNvPr>
          <p:cNvSpPr txBox="1"/>
          <p:nvPr/>
        </p:nvSpPr>
        <p:spPr>
          <a:xfrm>
            <a:off x="5919388" y="5609624"/>
            <a:ext cx="541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BSD License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2EE44-FE44-4B90-E633-1360632708DC}"/>
              </a:ext>
            </a:extLst>
          </p:cNvPr>
          <p:cNvSpPr txBox="1"/>
          <p:nvPr/>
        </p:nvSpPr>
        <p:spPr>
          <a:xfrm>
            <a:off x="5919389" y="2300092"/>
            <a:ext cx="541138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키워드 데이터의 유사도가 높은 곡을 출력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ore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사용 방식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키워드 데이터 벡터화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벡터화 한 데이터들의 코사인 유사도 생성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코사인 유사도 높은 순으로 곡 추천</a:t>
            </a:r>
            <a:endParaRPr lang="en-US" altLang="ko-Kore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867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4">
            <a:extLst>
              <a:ext uri="{FF2B5EF4-FFF2-40B4-BE49-F238E27FC236}">
                <a16:creationId xmlns:a16="http://schemas.microsoft.com/office/drawing/2014/main" id="{9F1D5B7A-F1EF-1D4A-A6F3-DBEC78F16DB7}"/>
              </a:ext>
            </a:extLst>
          </p:cNvPr>
          <p:cNvSpPr txBox="1">
            <a:spLocks/>
          </p:cNvSpPr>
          <p:nvPr/>
        </p:nvSpPr>
        <p:spPr>
          <a:xfrm>
            <a:off x="638827" y="404502"/>
            <a:ext cx="4956430" cy="532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4.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DFD</a:t>
            </a:r>
            <a:endParaRPr lang="ko-Kore-KR" altLang="en-US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E21C5FFB-9661-834D-B5CA-F9EB867DCC0C}"/>
              </a:ext>
            </a:extLst>
          </p:cNvPr>
          <p:cNvCxnSpPr>
            <a:cxnSpLocks/>
          </p:cNvCxnSpPr>
          <p:nvPr/>
        </p:nvCxnSpPr>
        <p:spPr>
          <a:xfrm>
            <a:off x="677388" y="1051641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953A3F1-0410-FAE4-F645-FB01657D8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18" y="1166211"/>
            <a:ext cx="8476991" cy="51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0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4">
            <a:extLst>
              <a:ext uri="{FF2B5EF4-FFF2-40B4-BE49-F238E27FC236}">
                <a16:creationId xmlns:a16="http://schemas.microsoft.com/office/drawing/2014/main" id="{9F1D5B7A-F1EF-1D4A-A6F3-DBEC78F16DB7}"/>
              </a:ext>
            </a:extLst>
          </p:cNvPr>
          <p:cNvSpPr txBox="1">
            <a:spLocks/>
          </p:cNvSpPr>
          <p:nvPr/>
        </p:nvSpPr>
        <p:spPr>
          <a:xfrm>
            <a:off x="638827" y="404502"/>
            <a:ext cx="4956430" cy="532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5.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시스템 설계 내용 요약</a:t>
            </a:r>
            <a:endParaRPr lang="ko-Kore-KR" altLang="en-US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E21C5FFB-9661-834D-B5CA-F9EB867DCC0C}"/>
              </a:ext>
            </a:extLst>
          </p:cNvPr>
          <p:cNvCxnSpPr>
            <a:cxnSpLocks/>
          </p:cNvCxnSpPr>
          <p:nvPr/>
        </p:nvCxnSpPr>
        <p:spPr>
          <a:xfrm>
            <a:off x="677388" y="1051641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C0DB637-017D-035E-603A-40E923EE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6" y="1506031"/>
            <a:ext cx="6283266" cy="4019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D389E-C8B0-B721-F3B3-8E4B187F90B6}"/>
              </a:ext>
            </a:extLst>
          </p:cNvPr>
          <p:cNvSpPr txBox="1"/>
          <p:nvPr/>
        </p:nvSpPr>
        <p:spPr>
          <a:xfrm>
            <a:off x="6550650" y="1506031"/>
            <a:ext cx="5411387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관리자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주제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분위기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tag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의 주기적인 최신화 작업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연계된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API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를 고려한 각 태그의 적절한 자연어 처리 데이터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API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를 통한 유저 노래 추천 알고리즘 성능 검토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사용자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최초 로그인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회원가입 시 관심 주제 설정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최초의 음악 추천은 사용자의 관심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tag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설정을 기반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음악 재생 기록을 통해 지속적인 주제별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분위기별 음악 추천</a:t>
            </a:r>
            <a:endParaRPr lang="en-US" altLang="ko-Kore-KR" sz="15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551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방이(가) 표시된 사진&#10;&#10;자동 생성된 설명">
            <a:extLst>
              <a:ext uri="{FF2B5EF4-FFF2-40B4-BE49-F238E27FC236}">
                <a16:creationId xmlns:a16="http://schemas.microsoft.com/office/drawing/2014/main" id="{B0AC4AC1-A7EB-8D4D-A4F5-548EEA3762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7731363" y="1175789"/>
            <a:ext cx="4504668" cy="48995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CCB079-40FB-1F4F-8C8C-150F297B2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736" y="404502"/>
            <a:ext cx="1204090" cy="361668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76D4768C-001A-FE4B-9ACC-C40920BE773C}"/>
              </a:ext>
            </a:extLst>
          </p:cNvPr>
          <p:cNvSpPr txBox="1">
            <a:spLocks/>
          </p:cNvSpPr>
          <p:nvPr/>
        </p:nvSpPr>
        <p:spPr>
          <a:xfrm>
            <a:off x="784472" y="766170"/>
            <a:ext cx="3422124" cy="7239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800">
                <a:solidFill>
                  <a:srgbClr val="05AF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감사합니다</a:t>
            </a:r>
            <a:endParaRPr lang="ko-Kore-KR" altLang="en-US" sz="4800" dirty="0">
              <a:solidFill>
                <a:srgbClr val="05AFF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18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4">
            <a:extLst>
              <a:ext uri="{FF2B5EF4-FFF2-40B4-BE49-F238E27FC236}">
                <a16:creationId xmlns:a16="http://schemas.microsoft.com/office/drawing/2014/main" id="{F7A22591-F6A4-E040-9435-B321B580F7AF}"/>
              </a:ext>
            </a:extLst>
          </p:cNvPr>
          <p:cNvSpPr txBox="1">
            <a:spLocks/>
          </p:cNvSpPr>
          <p:nvPr/>
        </p:nvSpPr>
        <p:spPr>
          <a:xfrm>
            <a:off x="638827" y="1062255"/>
            <a:ext cx="2484406" cy="513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4000" dirty="0">
                <a:solidFill>
                  <a:srgbClr val="00B0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Contents</a:t>
            </a:r>
            <a:endParaRPr lang="ko-Kore-KR" altLang="en-US" sz="4000" dirty="0">
              <a:solidFill>
                <a:srgbClr val="00B0F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F918CB-9155-3B4C-A40E-446DD86AA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</a:blip>
          <a:srcRect l="240" t="-11196" r="-240" b="40522"/>
          <a:stretch/>
        </p:blipFill>
        <p:spPr>
          <a:xfrm>
            <a:off x="5819098" y="1215597"/>
            <a:ext cx="7054283" cy="542266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E54761-C752-0F4F-9701-360862111F5E}"/>
              </a:ext>
            </a:extLst>
          </p:cNvPr>
          <p:cNvSpPr/>
          <p:nvPr/>
        </p:nvSpPr>
        <p:spPr>
          <a:xfrm>
            <a:off x="741057" y="783191"/>
            <a:ext cx="588935" cy="144002"/>
          </a:xfrm>
          <a:prstGeom prst="rect">
            <a:avLst/>
          </a:prstGeom>
          <a:solidFill>
            <a:srgbClr val="05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AE8D327A-373F-714B-9F0B-057A09A244B0}"/>
              </a:ext>
            </a:extLst>
          </p:cNvPr>
          <p:cNvSpPr txBox="1">
            <a:spLocks/>
          </p:cNvSpPr>
          <p:nvPr/>
        </p:nvSpPr>
        <p:spPr>
          <a:xfrm>
            <a:off x="3161844" y="1601897"/>
            <a:ext cx="8830850" cy="424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1. Mood Station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소개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endParaRPr lang="ko-Kore-KR" altLang="en-US" sz="2000" b="1" dirty="0">
              <a:solidFill>
                <a:schemeClr val="bg2">
                  <a:lumMod val="2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4">
            <a:extLst>
              <a:ext uri="{FF2B5EF4-FFF2-40B4-BE49-F238E27FC236}">
                <a16:creationId xmlns:a16="http://schemas.microsoft.com/office/drawing/2014/main" id="{E77BE2CD-3522-C949-8ED3-7599C010B340}"/>
              </a:ext>
            </a:extLst>
          </p:cNvPr>
          <p:cNvSpPr txBox="1">
            <a:spLocks/>
          </p:cNvSpPr>
          <p:nvPr/>
        </p:nvSpPr>
        <p:spPr>
          <a:xfrm>
            <a:off x="3161844" y="2483499"/>
            <a:ext cx="8830850" cy="424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유사 서비스 분석</a:t>
            </a:r>
            <a:endParaRPr lang="ko-Kore-KR" altLang="en-US" sz="2000" b="1" dirty="0">
              <a:solidFill>
                <a:schemeClr val="bg2">
                  <a:lumMod val="2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4" name="제목 4">
            <a:extLst>
              <a:ext uri="{FF2B5EF4-FFF2-40B4-BE49-F238E27FC236}">
                <a16:creationId xmlns:a16="http://schemas.microsoft.com/office/drawing/2014/main" id="{1C031E4D-CF0D-8045-B448-4BC82192832F}"/>
              </a:ext>
            </a:extLst>
          </p:cNvPr>
          <p:cNvSpPr txBox="1">
            <a:spLocks/>
          </p:cNvSpPr>
          <p:nvPr/>
        </p:nvSpPr>
        <p:spPr>
          <a:xfrm>
            <a:off x="3161844" y="3429000"/>
            <a:ext cx="8830850" cy="424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사용 오픈 소프트웨어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endParaRPr lang="ko-Kore-KR" altLang="en-US" sz="2000" b="1" dirty="0">
              <a:solidFill>
                <a:schemeClr val="bg2">
                  <a:lumMod val="2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8208DDFF-3827-FF42-AF74-8C9892B9FDB0}"/>
              </a:ext>
            </a:extLst>
          </p:cNvPr>
          <p:cNvCxnSpPr>
            <a:cxnSpLocks/>
          </p:cNvCxnSpPr>
          <p:nvPr/>
        </p:nvCxnSpPr>
        <p:spPr>
          <a:xfrm>
            <a:off x="3237777" y="2071469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563F77E-4152-964D-AAE7-442BF9B4F08F}"/>
              </a:ext>
            </a:extLst>
          </p:cNvPr>
          <p:cNvCxnSpPr>
            <a:cxnSpLocks/>
          </p:cNvCxnSpPr>
          <p:nvPr/>
        </p:nvCxnSpPr>
        <p:spPr>
          <a:xfrm>
            <a:off x="3237777" y="3078563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4E9C011-9441-7043-8BE9-FFDF13F41E34}"/>
              </a:ext>
            </a:extLst>
          </p:cNvPr>
          <p:cNvCxnSpPr>
            <a:cxnSpLocks/>
          </p:cNvCxnSpPr>
          <p:nvPr/>
        </p:nvCxnSpPr>
        <p:spPr>
          <a:xfrm>
            <a:off x="3237777" y="3953464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[R] 19">
            <a:extLst>
              <a:ext uri="{FF2B5EF4-FFF2-40B4-BE49-F238E27FC236}">
                <a16:creationId xmlns:a16="http://schemas.microsoft.com/office/drawing/2014/main" id="{E26EB745-C7CC-5181-1A0F-5882D77324A0}"/>
              </a:ext>
            </a:extLst>
          </p:cNvPr>
          <p:cNvCxnSpPr>
            <a:cxnSpLocks/>
          </p:cNvCxnSpPr>
          <p:nvPr/>
        </p:nvCxnSpPr>
        <p:spPr>
          <a:xfrm>
            <a:off x="3237777" y="5795099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[R] 19">
            <a:extLst>
              <a:ext uri="{FF2B5EF4-FFF2-40B4-BE49-F238E27FC236}">
                <a16:creationId xmlns:a16="http://schemas.microsoft.com/office/drawing/2014/main" id="{ADDAA88F-5F16-17A9-1345-43FF26DE449D}"/>
              </a:ext>
            </a:extLst>
          </p:cNvPr>
          <p:cNvCxnSpPr>
            <a:cxnSpLocks/>
          </p:cNvCxnSpPr>
          <p:nvPr/>
        </p:nvCxnSpPr>
        <p:spPr>
          <a:xfrm>
            <a:off x="3237777" y="4849597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4">
            <a:extLst>
              <a:ext uri="{FF2B5EF4-FFF2-40B4-BE49-F238E27FC236}">
                <a16:creationId xmlns:a16="http://schemas.microsoft.com/office/drawing/2014/main" id="{66461987-C51B-7A33-71F7-91E5EADAD491}"/>
              </a:ext>
            </a:extLst>
          </p:cNvPr>
          <p:cNvSpPr txBox="1">
            <a:spLocks/>
          </p:cNvSpPr>
          <p:nvPr/>
        </p:nvSpPr>
        <p:spPr>
          <a:xfrm>
            <a:off x="3161844" y="4284873"/>
            <a:ext cx="8830850" cy="424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4. DFD</a:t>
            </a:r>
            <a:endParaRPr lang="ko-Kore-KR" altLang="en-US" sz="2000" b="1" dirty="0">
              <a:solidFill>
                <a:schemeClr val="bg2">
                  <a:lumMod val="2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FCA06BB-7248-6022-C2D9-A2E5D5AC94FF}"/>
              </a:ext>
            </a:extLst>
          </p:cNvPr>
          <p:cNvSpPr txBox="1">
            <a:spLocks/>
          </p:cNvSpPr>
          <p:nvPr/>
        </p:nvSpPr>
        <p:spPr>
          <a:xfrm>
            <a:off x="3161844" y="5214407"/>
            <a:ext cx="8830850" cy="424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시스템 설계 요약</a:t>
            </a:r>
            <a:endParaRPr lang="ko-Kore-KR" altLang="en-US" sz="2000" b="1" dirty="0">
              <a:solidFill>
                <a:schemeClr val="bg2">
                  <a:lumMod val="2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61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4">
            <a:extLst>
              <a:ext uri="{FF2B5EF4-FFF2-40B4-BE49-F238E27FC236}">
                <a16:creationId xmlns:a16="http://schemas.microsoft.com/office/drawing/2014/main" id="{7F5CEE08-0425-1A43-8337-C8478AF6B952}"/>
              </a:ext>
            </a:extLst>
          </p:cNvPr>
          <p:cNvSpPr txBox="1">
            <a:spLocks/>
          </p:cNvSpPr>
          <p:nvPr/>
        </p:nvSpPr>
        <p:spPr>
          <a:xfrm>
            <a:off x="638827" y="404502"/>
            <a:ext cx="4956430" cy="532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1.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Mood Station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소개</a:t>
            </a:r>
            <a:endParaRPr lang="ko-Kore-KR" altLang="en-US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1A04589A-0FFA-EC4E-B95A-EDA61F170F8A}"/>
              </a:ext>
            </a:extLst>
          </p:cNvPr>
          <p:cNvCxnSpPr>
            <a:cxnSpLocks/>
          </p:cNvCxnSpPr>
          <p:nvPr/>
        </p:nvCxnSpPr>
        <p:spPr>
          <a:xfrm>
            <a:off x="677388" y="1051641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EEEF6BB7-7C38-AF4E-8D8F-8CFC03925275}"/>
              </a:ext>
            </a:extLst>
          </p:cNvPr>
          <p:cNvSpPr/>
          <p:nvPr/>
        </p:nvSpPr>
        <p:spPr>
          <a:xfrm>
            <a:off x="677388" y="1435733"/>
            <a:ext cx="168965" cy="168965"/>
          </a:xfrm>
          <a:prstGeom prst="ellipse">
            <a:avLst/>
          </a:prstGeom>
          <a:solidFill>
            <a:srgbClr val="05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제목 4">
            <a:extLst>
              <a:ext uri="{FF2B5EF4-FFF2-40B4-BE49-F238E27FC236}">
                <a16:creationId xmlns:a16="http://schemas.microsoft.com/office/drawing/2014/main" id="{723AF94D-7CCD-EA45-984E-E71BEC445B58}"/>
              </a:ext>
            </a:extLst>
          </p:cNvPr>
          <p:cNvSpPr txBox="1">
            <a:spLocks/>
          </p:cNvSpPr>
          <p:nvPr/>
        </p:nvSpPr>
        <p:spPr>
          <a:xfrm>
            <a:off x="846353" y="1287311"/>
            <a:ext cx="8830850" cy="424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Mood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Station</a:t>
            </a:r>
            <a:endParaRPr lang="ko-Kore-KR" altLang="en-US" sz="2000" b="1" dirty="0">
              <a:solidFill>
                <a:schemeClr val="bg2">
                  <a:lumMod val="25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637611-53A0-454D-A1BC-5075797DB9D0}"/>
              </a:ext>
            </a:extLst>
          </p:cNvPr>
          <p:cNvSpPr txBox="1"/>
          <p:nvPr/>
        </p:nvSpPr>
        <p:spPr>
          <a:xfrm>
            <a:off x="881448" y="3144824"/>
            <a:ext cx="10429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노래 가사를 분석하여 사용자가 원하는 분위기에 맞는 노래를 추천</a:t>
            </a:r>
            <a:r>
              <a:rPr kumimoji="1" lang="en-US" altLang="ko-KR" sz="2800" b="1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kumimoji="1" lang="ko-KR" altLang="en-US" sz="2800" b="1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제공해주는 서비스</a:t>
            </a:r>
            <a:endParaRPr kumimoji="1" lang="ko-Kore-KR" altLang="en-US" sz="2800" b="1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8A8BA2F7-5C80-2644-96BC-FEC24B06CAF8}"/>
              </a:ext>
            </a:extLst>
          </p:cNvPr>
          <p:cNvCxnSpPr>
            <a:cxnSpLocks/>
          </p:cNvCxnSpPr>
          <p:nvPr/>
        </p:nvCxnSpPr>
        <p:spPr>
          <a:xfrm>
            <a:off x="846353" y="2964967"/>
            <a:ext cx="10837224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5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4">
            <a:extLst>
              <a:ext uri="{FF2B5EF4-FFF2-40B4-BE49-F238E27FC236}">
                <a16:creationId xmlns:a16="http://schemas.microsoft.com/office/drawing/2014/main" id="{E3FFC785-2FA9-FA48-A8E6-A92FCB06758A}"/>
              </a:ext>
            </a:extLst>
          </p:cNvPr>
          <p:cNvSpPr txBox="1">
            <a:spLocks/>
          </p:cNvSpPr>
          <p:nvPr/>
        </p:nvSpPr>
        <p:spPr>
          <a:xfrm>
            <a:off x="638827" y="404502"/>
            <a:ext cx="4956430" cy="532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2.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유사 서비스 분석</a:t>
            </a:r>
            <a:endParaRPr lang="ko-Kore-KR" altLang="en-US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05CB19A-3920-1C41-9C11-2B1C9E32850E}"/>
              </a:ext>
            </a:extLst>
          </p:cNvPr>
          <p:cNvCxnSpPr>
            <a:cxnSpLocks/>
          </p:cNvCxnSpPr>
          <p:nvPr/>
        </p:nvCxnSpPr>
        <p:spPr>
          <a:xfrm>
            <a:off x="677388" y="1051641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8C3CC9-B414-8042-BA2A-A0EB20A97366}"/>
              </a:ext>
            </a:extLst>
          </p:cNvPr>
          <p:cNvGrpSpPr/>
          <p:nvPr/>
        </p:nvGrpSpPr>
        <p:grpSpPr>
          <a:xfrm>
            <a:off x="976982" y="1851602"/>
            <a:ext cx="3737118" cy="4455338"/>
            <a:chOff x="976982" y="1851602"/>
            <a:chExt cx="4025004" cy="445533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0170ABA-D85A-944A-83E1-83DB2FEB6308}"/>
                </a:ext>
              </a:extLst>
            </p:cNvPr>
            <p:cNvSpPr/>
            <p:nvPr/>
          </p:nvSpPr>
          <p:spPr>
            <a:xfrm>
              <a:off x="976982" y="1851602"/>
              <a:ext cx="3872604" cy="4302938"/>
            </a:xfrm>
            <a:prstGeom prst="rect">
              <a:avLst/>
            </a:prstGeom>
            <a:solidFill>
              <a:srgbClr val="05A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8D817C-0BD9-294D-AA87-4A593909A650}"/>
                </a:ext>
              </a:extLst>
            </p:cNvPr>
            <p:cNvSpPr/>
            <p:nvPr/>
          </p:nvSpPr>
          <p:spPr>
            <a:xfrm>
              <a:off x="1129382" y="2004002"/>
              <a:ext cx="3872604" cy="43029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5A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75526A77-75A6-864B-B46C-0B8E4DA9B970}"/>
              </a:ext>
            </a:extLst>
          </p:cNvPr>
          <p:cNvSpPr/>
          <p:nvPr/>
        </p:nvSpPr>
        <p:spPr>
          <a:xfrm>
            <a:off x="1428854" y="1453339"/>
            <a:ext cx="168965" cy="168965"/>
          </a:xfrm>
          <a:prstGeom prst="ellipse">
            <a:avLst/>
          </a:prstGeom>
          <a:solidFill>
            <a:srgbClr val="05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5" name="제목 4">
            <a:extLst>
              <a:ext uri="{FF2B5EF4-FFF2-40B4-BE49-F238E27FC236}">
                <a16:creationId xmlns:a16="http://schemas.microsoft.com/office/drawing/2014/main" id="{21D30CF8-8091-494A-9631-C282A055B68C}"/>
              </a:ext>
            </a:extLst>
          </p:cNvPr>
          <p:cNvSpPr txBox="1">
            <a:spLocks/>
          </p:cNvSpPr>
          <p:nvPr/>
        </p:nvSpPr>
        <p:spPr>
          <a:xfrm>
            <a:off x="1743623" y="1304646"/>
            <a:ext cx="2432632" cy="4245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지니뮤직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-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뮤직컬러</a:t>
            </a:r>
            <a:endParaRPr lang="ko-Kore-KR" altLang="en-US" sz="2000" b="1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8" name="제목 4">
            <a:extLst>
              <a:ext uri="{FF2B5EF4-FFF2-40B4-BE49-F238E27FC236}">
                <a16:creationId xmlns:a16="http://schemas.microsoft.com/office/drawing/2014/main" id="{2A822B76-DB6B-2847-B55D-ED2666BE0A3C}"/>
              </a:ext>
            </a:extLst>
          </p:cNvPr>
          <p:cNvSpPr txBox="1">
            <a:spLocks/>
          </p:cNvSpPr>
          <p:nvPr/>
        </p:nvSpPr>
        <p:spPr>
          <a:xfrm>
            <a:off x="1281782" y="2039035"/>
            <a:ext cx="3551192" cy="16547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내용을 입력해 주세요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내용을 입력해 주세요 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ore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C9D2C3-E9F1-C5A7-264B-85E8E4B6C743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00" y="2022663"/>
            <a:ext cx="3600000" cy="43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BB6336-52F5-1B35-DBDA-854CB1C983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10009908" y="4484602"/>
            <a:ext cx="2182092" cy="23733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D16072-7F3E-3A04-0D03-75F0161034B6}"/>
              </a:ext>
            </a:extLst>
          </p:cNvPr>
          <p:cNvSpPr txBox="1"/>
          <p:nvPr/>
        </p:nvSpPr>
        <p:spPr>
          <a:xfrm>
            <a:off x="5919390" y="2254571"/>
            <a:ext cx="3460000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사용자의 노래 취향을 장르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분위기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감정 등으로 세밀하게 분석하여 컬러로 표현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사용자마다 표현된 컬러에 해당하는 음악을 추천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32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4">
            <a:extLst>
              <a:ext uri="{FF2B5EF4-FFF2-40B4-BE49-F238E27FC236}">
                <a16:creationId xmlns:a16="http://schemas.microsoft.com/office/drawing/2014/main" id="{E3FFC785-2FA9-FA48-A8E6-A92FCB06758A}"/>
              </a:ext>
            </a:extLst>
          </p:cNvPr>
          <p:cNvSpPr txBox="1">
            <a:spLocks/>
          </p:cNvSpPr>
          <p:nvPr/>
        </p:nvSpPr>
        <p:spPr>
          <a:xfrm>
            <a:off x="638827" y="404502"/>
            <a:ext cx="4956430" cy="532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2.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유사 서비스 분석</a:t>
            </a:r>
            <a:endParaRPr lang="ko-Kore-KR" altLang="en-US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05CB19A-3920-1C41-9C11-2B1C9E32850E}"/>
              </a:ext>
            </a:extLst>
          </p:cNvPr>
          <p:cNvCxnSpPr>
            <a:cxnSpLocks/>
          </p:cNvCxnSpPr>
          <p:nvPr/>
        </p:nvCxnSpPr>
        <p:spPr>
          <a:xfrm>
            <a:off x="677388" y="1051641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1781568D-DCAD-CB44-9267-AB7A42C5914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10009908" y="4484602"/>
            <a:ext cx="2182092" cy="2373398"/>
          </a:xfrm>
          <a:prstGeom prst="rect">
            <a:avLst/>
          </a:prstGeom>
        </p:spPr>
      </p:pic>
      <p:sp>
        <p:nvSpPr>
          <p:cNvPr id="27" name="제목 4">
            <a:extLst>
              <a:ext uri="{FF2B5EF4-FFF2-40B4-BE49-F238E27FC236}">
                <a16:creationId xmlns:a16="http://schemas.microsoft.com/office/drawing/2014/main" id="{5F6F38DB-67AB-3706-43DA-643133A4D00F}"/>
              </a:ext>
            </a:extLst>
          </p:cNvPr>
          <p:cNvSpPr txBox="1">
            <a:spLocks/>
          </p:cNvSpPr>
          <p:nvPr/>
        </p:nvSpPr>
        <p:spPr>
          <a:xfrm>
            <a:off x="5987333" y="1774251"/>
            <a:ext cx="3551192" cy="3893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ore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DB17F9-57AC-C92E-E3C7-550346D35AB9}"/>
              </a:ext>
            </a:extLst>
          </p:cNvPr>
          <p:cNvGrpSpPr/>
          <p:nvPr/>
        </p:nvGrpSpPr>
        <p:grpSpPr>
          <a:xfrm>
            <a:off x="976982" y="1851602"/>
            <a:ext cx="3703593" cy="4455338"/>
            <a:chOff x="976982" y="1851602"/>
            <a:chExt cx="4025004" cy="445533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8555484-234D-DBD2-CB15-4B396EE2D443}"/>
                </a:ext>
              </a:extLst>
            </p:cNvPr>
            <p:cNvSpPr/>
            <p:nvPr/>
          </p:nvSpPr>
          <p:spPr>
            <a:xfrm>
              <a:off x="976982" y="1851602"/>
              <a:ext cx="3872604" cy="4302938"/>
            </a:xfrm>
            <a:prstGeom prst="rect">
              <a:avLst/>
            </a:prstGeom>
            <a:solidFill>
              <a:srgbClr val="05A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98FF7AA-8CB1-E0A5-B06A-5D9E94415815}"/>
                </a:ext>
              </a:extLst>
            </p:cNvPr>
            <p:cNvSpPr/>
            <p:nvPr/>
          </p:nvSpPr>
          <p:spPr>
            <a:xfrm>
              <a:off x="1129382" y="2004002"/>
              <a:ext cx="3872604" cy="43029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5A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7BC9C220-C044-0851-4600-66A74723FF23}"/>
              </a:ext>
            </a:extLst>
          </p:cNvPr>
          <p:cNvSpPr/>
          <p:nvPr/>
        </p:nvSpPr>
        <p:spPr>
          <a:xfrm>
            <a:off x="1428854" y="1453339"/>
            <a:ext cx="168965" cy="168965"/>
          </a:xfrm>
          <a:prstGeom prst="ellipse">
            <a:avLst/>
          </a:prstGeom>
          <a:solidFill>
            <a:srgbClr val="05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42" name="제목 4">
            <a:extLst>
              <a:ext uri="{FF2B5EF4-FFF2-40B4-BE49-F238E27FC236}">
                <a16:creationId xmlns:a16="http://schemas.microsoft.com/office/drawing/2014/main" id="{722F072D-06C0-9660-CDF4-44EBE7D3AF8F}"/>
              </a:ext>
            </a:extLst>
          </p:cNvPr>
          <p:cNvSpPr txBox="1">
            <a:spLocks/>
          </p:cNvSpPr>
          <p:nvPr/>
        </p:nvSpPr>
        <p:spPr>
          <a:xfrm>
            <a:off x="1743623" y="1304646"/>
            <a:ext cx="2432632" cy="424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멜론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–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뮤직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DNA</a:t>
            </a:r>
            <a:endParaRPr lang="ko-Kore-KR" altLang="en-US" sz="2000" b="1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43" name="제목 4">
            <a:extLst>
              <a:ext uri="{FF2B5EF4-FFF2-40B4-BE49-F238E27FC236}">
                <a16:creationId xmlns:a16="http://schemas.microsoft.com/office/drawing/2014/main" id="{39D330DE-20B3-476B-C537-8C20C47026D7}"/>
              </a:ext>
            </a:extLst>
          </p:cNvPr>
          <p:cNvSpPr txBox="1">
            <a:spLocks/>
          </p:cNvSpPr>
          <p:nvPr/>
        </p:nvSpPr>
        <p:spPr>
          <a:xfrm>
            <a:off x="1281782" y="2039035"/>
            <a:ext cx="3551192" cy="16547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내용을 입력해 주세요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내용을 입력해 주세요 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ore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2BA7B52-F9CE-2123-C813-B9DA5D5DAEE4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29382" y="2016682"/>
            <a:ext cx="3600000" cy="4320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CF1C9C3-C35F-7887-5CE5-FC5B4885FC3C}"/>
              </a:ext>
            </a:extLst>
          </p:cNvPr>
          <p:cNvSpPr txBox="1"/>
          <p:nvPr/>
        </p:nvSpPr>
        <p:spPr>
          <a:xfrm>
            <a:off x="5919390" y="2254571"/>
            <a:ext cx="3460000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사용자의 감상 이력 데이터를 기반으로 선호하는 장르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아티스트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소속사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등을 제공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사용자의 음악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DNA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를 보여주고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DNA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에 맞는 음악이나 아티스트를 추천</a:t>
            </a:r>
            <a:endParaRPr lang="en-US" altLang="ko-Kore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55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4">
            <a:extLst>
              <a:ext uri="{FF2B5EF4-FFF2-40B4-BE49-F238E27FC236}">
                <a16:creationId xmlns:a16="http://schemas.microsoft.com/office/drawing/2014/main" id="{E3FFC785-2FA9-FA48-A8E6-A92FCB06758A}"/>
              </a:ext>
            </a:extLst>
          </p:cNvPr>
          <p:cNvSpPr txBox="1">
            <a:spLocks/>
          </p:cNvSpPr>
          <p:nvPr/>
        </p:nvSpPr>
        <p:spPr>
          <a:xfrm>
            <a:off x="638827" y="404502"/>
            <a:ext cx="4956430" cy="532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2.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유사 서비스 분석</a:t>
            </a:r>
            <a:endParaRPr lang="ko-Kore-KR" altLang="en-US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05CB19A-3920-1C41-9C11-2B1C9E32850E}"/>
              </a:ext>
            </a:extLst>
          </p:cNvPr>
          <p:cNvCxnSpPr>
            <a:cxnSpLocks/>
          </p:cNvCxnSpPr>
          <p:nvPr/>
        </p:nvCxnSpPr>
        <p:spPr>
          <a:xfrm>
            <a:off x="677388" y="1051641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1781568D-DCAD-CB44-9267-AB7A42C5914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10009908" y="4484602"/>
            <a:ext cx="2182092" cy="237339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80F4EC89-1A8B-7F78-8456-671B83E3495D}"/>
              </a:ext>
            </a:extLst>
          </p:cNvPr>
          <p:cNvGrpSpPr/>
          <p:nvPr/>
        </p:nvGrpSpPr>
        <p:grpSpPr>
          <a:xfrm>
            <a:off x="976982" y="1851602"/>
            <a:ext cx="3752400" cy="4455338"/>
            <a:chOff x="976982" y="1851602"/>
            <a:chExt cx="4025004" cy="445533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1119D0D-32A8-C0BC-417F-1AB7574FCABD}"/>
                </a:ext>
              </a:extLst>
            </p:cNvPr>
            <p:cNvSpPr/>
            <p:nvPr/>
          </p:nvSpPr>
          <p:spPr>
            <a:xfrm>
              <a:off x="976982" y="1851602"/>
              <a:ext cx="3872604" cy="4302938"/>
            </a:xfrm>
            <a:prstGeom prst="rect">
              <a:avLst/>
            </a:prstGeom>
            <a:solidFill>
              <a:srgbClr val="05A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EE9EF8-AFF8-3297-CCAA-44B3CA5E83D0}"/>
                </a:ext>
              </a:extLst>
            </p:cNvPr>
            <p:cNvSpPr/>
            <p:nvPr/>
          </p:nvSpPr>
          <p:spPr>
            <a:xfrm>
              <a:off x="1129382" y="2004002"/>
              <a:ext cx="3872604" cy="43029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5A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D2ABC23D-42E5-1053-D845-50A086AAEFE4}"/>
              </a:ext>
            </a:extLst>
          </p:cNvPr>
          <p:cNvSpPr/>
          <p:nvPr/>
        </p:nvSpPr>
        <p:spPr>
          <a:xfrm>
            <a:off x="1428854" y="1453339"/>
            <a:ext cx="168965" cy="168965"/>
          </a:xfrm>
          <a:prstGeom prst="ellipse">
            <a:avLst/>
          </a:prstGeom>
          <a:solidFill>
            <a:srgbClr val="05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19" name="제목 4">
            <a:extLst>
              <a:ext uri="{FF2B5EF4-FFF2-40B4-BE49-F238E27FC236}">
                <a16:creationId xmlns:a16="http://schemas.microsoft.com/office/drawing/2014/main" id="{C46E14A2-F6EA-7A1E-085A-FC5218DE824F}"/>
              </a:ext>
            </a:extLst>
          </p:cNvPr>
          <p:cNvSpPr txBox="1">
            <a:spLocks/>
          </p:cNvSpPr>
          <p:nvPr/>
        </p:nvSpPr>
        <p:spPr>
          <a:xfrm>
            <a:off x="1743623" y="1304646"/>
            <a:ext cx="2432632" cy="424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플로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–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내 취향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MIX</a:t>
            </a:r>
            <a:endParaRPr lang="ko-Kore-KR" altLang="en-US" sz="2000" b="1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0" name="제목 4">
            <a:extLst>
              <a:ext uri="{FF2B5EF4-FFF2-40B4-BE49-F238E27FC236}">
                <a16:creationId xmlns:a16="http://schemas.microsoft.com/office/drawing/2014/main" id="{8013EC38-D845-8AFB-CB57-D90E5E8F94AB}"/>
              </a:ext>
            </a:extLst>
          </p:cNvPr>
          <p:cNvSpPr txBox="1">
            <a:spLocks/>
          </p:cNvSpPr>
          <p:nvPr/>
        </p:nvSpPr>
        <p:spPr>
          <a:xfrm>
            <a:off x="1281782" y="2039035"/>
            <a:ext cx="3551192" cy="16547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내용을 입력해 주세요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내용을 입력해 주세요 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ore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754A42-683B-764F-0D59-D395DA98FBDA}"/>
              </a:ext>
            </a:extLst>
          </p:cNvPr>
          <p:cNvSpPr txBox="1"/>
          <p:nvPr/>
        </p:nvSpPr>
        <p:spPr>
          <a:xfrm>
            <a:off x="5919390" y="2254571"/>
            <a:ext cx="3460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내 취향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MIX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를 활성화하면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AI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분석을 통해 사용자의 취향에 맞는 순서로 음악이 재조정 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점프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(JUMP)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를 통해 사용자가 마음에 든 음악과 유사한 곡을 추천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ore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ko-KR" altLang="en-US" sz="2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90B9E7D-5FDC-DF02-6FC5-3AF24E4B9838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29382" y="2024000"/>
            <a:ext cx="36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5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4">
            <a:extLst>
              <a:ext uri="{FF2B5EF4-FFF2-40B4-BE49-F238E27FC236}">
                <a16:creationId xmlns:a16="http://schemas.microsoft.com/office/drawing/2014/main" id="{6DEB6C22-6592-D14C-9C57-1548A7189155}"/>
              </a:ext>
            </a:extLst>
          </p:cNvPr>
          <p:cNvSpPr txBox="1">
            <a:spLocks/>
          </p:cNvSpPr>
          <p:nvPr/>
        </p:nvSpPr>
        <p:spPr>
          <a:xfrm>
            <a:off x="638827" y="404502"/>
            <a:ext cx="4956430" cy="532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3.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사용 오픈 소프트웨어</a:t>
            </a:r>
            <a:endParaRPr lang="ko-Kore-KR" altLang="en-US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CF670F69-6556-194C-B81A-556BD7FDA34C}"/>
              </a:ext>
            </a:extLst>
          </p:cNvPr>
          <p:cNvCxnSpPr>
            <a:cxnSpLocks/>
          </p:cNvCxnSpPr>
          <p:nvPr/>
        </p:nvCxnSpPr>
        <p:spPr>
          <a:xfrm>
            <a:off x="677388" y="1051641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4">
            <a:extLst>
              <a:ext uri="{FF2B5EF4-FFF2-40B4-BE49-F238E27FC236}">
                <a16:creationId xmlns:a16="http://schemas.microsoft.com/office/drawing/2014/main" id="{E7B3D563-EA39-924A-B3CD-3B0831707761}"/>
              </a:ext>
            </a:extLst>
          </p:cNvPr>
          <p:cNvSpPr txBox="1">
            <a:spLocks/>
          </p:cNvSpPr>
          <p:nvPr/>
        </p:nvSpPr>
        <p:spPr>
          <a:xfrm>
            <a:off x="2835956" y="856458"/>
            <a:ext cx="6580040" cy="983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>
                <a:solidFill>
                  <a:srgbClr val="00B0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Musixmatch</a:t>
            </a:r>
            <a:r>
              <a:rPr lang="ko-KR" altLang="en-US" sz="3200" dirty="0">
                <a:solidFill>
                  <a:srgbClr val="00B0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00B0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Developer</a:t>
            </a:r>
            <a:endParaRPr lang="ko-Kore-KR" altLang="en-US" sz="3200" dirty="0">
              <a:solidFill>
                <a:srgbClr val="00B0F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9538EF-F950-7776-B00F-D8B6E4184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4" y="1904905"/>
            <a:ext cx="3960000" cy="39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D1081B-D815-8A93-377F-2D5020755F34}"/>
              </a:ext>
            </a:extLst>
          </p:cNvPr>
          <p:cNvSpPr txBox="1"/>
          <p:nvPr/>
        </p:nvSpPr>
        <p:spPr>
          <a:xfrm>
            <a:off x="5919389" y="2300092"/>
            <a:ext cx="541138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가사가 필요한 노래의 가사 제공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장점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ore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62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개 언어를 지원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사용자가 노래 가사를 직접 등록 가능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다른 사용자가 등록한 가사를 수정 가능</a:t>
            </a:r>
            <a:endParaRPr lang="en-US" altLang="ko-Kore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41979-77A4-C162-A21F-04AF3910D784}"/>
              </a:ext>
            </a:extLst>
          </p:cNvPr>
          <p:cNvSpPr txBox="1"/>
          <p:nvPr/>
        </p:nvSpPr>
        <p:spPr>
          <a:xfrm>
            <a:off x="5919388" y="5609624"/>
            <a:ext cx="541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EULA License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887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4">
            <a:extLst>
              <a:ext uri="{FF2B5EF4-FFF2-40B4-BE49-F238E27FC236}">
                <a16:creationId xmlns:a16="http://schemas.microsoft.com/office/drawing/2014/main" id="{6DEB6C22-6592-D14C-9C57-1548A7189155}"/>
              </a:ext>
            </a:extLst>
          </p:cNvPr>
          <p:cNvSpPr txBox="1">
            <a:spLocks/>
          </p:cNvSpPr>
          <p:nvPr/>
        </p:nvSpPr>
        <p:spPr>
          <a:xfrm>
            <a:off x="638827" y="404502"/>
            <a:ext cx="4956430" cy="532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3.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사용 오픈 소프트웨어</a:t>
            </a:r>
            <a:endParaRPr lang="ko-Kore-KR" altLang="en-US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CF670F69-6556-194C-B81A-556BD7FDA34C}"/>
              </a:ext>
            </a:extLst>
          </p:cNvPr>
          <p:cNvCxnSpPr>
            <a:cxnSpLocks/>
          </p:cNvCxnSpPr>
          <p:nvPr/>
        </p:nvCxnSpPr>
        <p:spPr>
          <a:xfrm>
            <a:off x="677388" y="1051641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4">
            <a:extLst>
              <a:ext uri="{FF2B5EF4-FFF2-40B4-BE49-F238E27FC236}">
                <a16:creationId xmlns:a16="http://schemas.microsoft.com/office/drawing/2014/main" id="{E7B3D563-EA39-924A-B3CD-3B0831707761}"/>
              </a:ext>
            </a:extLst>
          </p:cNvPr>
          <p:cNvSpPr txBox="1">
            <a:spLocks/>
          </p:cNvSpPr>
          <p:nvPr/>
        </p:nvSpPr>
        <p:spPr>
          <a:xfrm>
            <a:off x="2835956" y="856458"/>
            <a:ext cx="6580040" cy="983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B0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Firebase DB</a:t>
            </a:r>
            <a:endParaRPr lang="ko-Kore-KR" altLang="en-US" sz="3200" dirty="0">
              <a:solidFill>
                <a:srgbClr val="00B0F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4D312B-A38D-5471-911B-918892F15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56" y="2299836"/>
            <a:ext cx="5040000" cy="25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98091A-E1BE-742A-E6DC-18BF6D58F13D}"/>
              </a:ext>
            </a:extLst>
          </p:cNvPr>
          <p:cNvSpPr txBox="1"/>
          <p:nvPr/>
        </p:nvSpPr>
        <p:spPr>
          <a:xfrm>
            <a:off x="5919388" y="5609624"/>
            <a:ext cx="541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Apache 2.0 License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FD34F-3EEC-E0E1-601B-DE37FB5645E6}"/>
              </a:ext>
            </a:extLst>
          </p:cNvPr>
          <p:cNvSpPr txBox="1"/>
          <p:nvPr/>
        </p:nvSpPr>
        <p:spPr>
          <a:xfrm>
            <a:off x="5919389" y="2300092"/>
            <a:ext cx="54113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데이터베이스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ore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장점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일정 사용량까지 무료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접근 용이성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ore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Realtime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Database</a:t>
            </a:r>
            <a:endParaRPr lang="en-US" altLang="ko-Kore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516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4">
            <a:extLst>
              <a:ext uri="{FF2B5EF4-FFF2-40B4-BE49-F238E27FC236}">
                <a16:creationId xmlns:a16="http://schemas.microsoft.com/office/drawing/2014/main" id="{6DEB6C22-6592-D14C-9C57-1548A7189155}"/>
              </a:ext>
            </a:extLst>
          </p:cNvPr>
          <p:cNvSpPr txBox="1">
            <a:spLocks/>
          </p:cNvSpPr>
          <p:nvPr/>
        </p:nvSpPr>
        <p:spPr>
          <a:xfrm>
            <a:off x="638827" y="404502"/>
            <a:ext cx="4956430" cy="532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3.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사용 오픈 소프트웨어</a:t>
            </a:r>
            <a:endParaRPr lang="ko-Kore-KR" altLang="en-US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CF670F69-6556-194C-B81A-556BD7FDA34C}"/>
              </a:ext>
            </a:extLst>
          </p:cNvPr>
          <p:cNvCxnSpPr>
            <a:cxnSpLocks/>
          </p:cNvCxnSpPr>
          <p:nvPr/>
        </p:nvCxnSpPr>
        <p:spPr>
          <a:xfrm>
            <a:off x="677388" y="1051641"/>
            <a:ext cx="2895545" cy="0"/>
          </a:xfrm>
          <a:prstGeom prst="line">
            <a:avLst/>
          </a:prstGeom>
          <a:ln w="50800">
            <a:solidFill>
              <a:srgbClr val="05A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4">
            <a:extLst>
              <a:ext uri="{FF2B5EF4-FFF2-40B4-BE49-F238E27FC236}">
                <a16:creationId xmlns:a16="http://schemas.microsoft.com/office/drawing/2014/main" id="{E7B3D563-EA39-924A-B3CD-3B0831707761}"/>
              </a:ext>
            </a:extLst>
          </p:cNvPr>
          <p:cNvSpPr txBox="1">
            <a:spLocks/>
          </p:cNvSpPr>
          <p:nvPr/>
        </p:nvSpPr>
        <p:spPr>
          <a:xfrm>
            <a:off x="2835956" y="856458"/>
            <a:ext cx="6580040" cy="983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>
                <a:solidFill>
                  <a:srgbClr val="00B0F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KoNLPy</a:t>
            </a:r>
            <a:endParaRPr lang="ko-Kore-KR" altLang="en-US" sz="3200" dirty="0">
              <a:solidFill>
                <a:srgbClr val="00B0F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5A3BC5-559E-607F-B686-BF5C4714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18" y="1839591"/>
            <a:ext cx="3031237" cy="39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A4A715-B76E-C475-392B-25E9BAE862AF}"/>
              </a:ext>
            </a:extLst>
          </p:cNvPr>
          <p:cNvSpPr txBox="1"/>
          <p:nvPr/>
        </p:nvSpPr>
        <p:spPr>
          <a:xfrm>
            <a:off x="5919388" y="5609624"/>
            <a:ext cx="541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GPL v3 License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5933A-0454-A053-2F73-832A83F30635}"/>
              </a:ext>
            </a:extLst>
          </p:cNvPr>
          <p:cNvSpPr txBox="1"/>
          <p:nvPr/>
        </p:nvSpPr>
        <p:spPr>
          <a:xfrm>
            <a:off x="5919389" y="2300092"/>
            <a:ext cx="5411387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태그로 분류하기 위한 가사의 자연어 처리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사용 방식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텍스트를 형태소 단위로 분류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명사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형용사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동사 구분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형태소 단위로 나누어 품사와 함께 리스트화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45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418</Words>
  <Application>Microsoft Office PowerPoint</Application>
  <PresentationFormat>와이드스크린</PresentationFormat>
  <Paragraphs>117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Jalnan OTF</vt:lpstr>
      <vt:lpstr>NanumSquareOTF_ac</vt:lpstr>
      <vt:lpstr>NanumSquareOTF_ac ExtraBold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추가하려면  클릭하십시오.</dc:title>
  <dc:creator>강 지현</dc:creator>
  <cp:lastModifiedBy>양정우</cp:lastModifiedBy>
  <cp:revision>66</cp:revision>
  <dcterms:created xsi:type="dcterms:W3CDTF">2020-09-10T01:33:27Z</dcterms:created>
  <dcterms:modified xsi:type="dcterms:W3CDTF">2022-11-26T11:08:41Z</dcterms:modified>
</cp:coreProperties>
</file>