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A694-B721-FE4E-5886-7C88005AC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156D16-0E17-8D37-B926-F073B1F2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870BF-D44E-B63C-F062-A77F6C96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71A14-982E-C23C-FC01-4088C0B9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8A414-DBFC-39DB-917B-4DDB17C1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9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B582F-F367-6508-EAE8-B75143D6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04AE69-9852-F1B8-9FFD-B95EF7063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8991F-AB3D-218A-F767-F2AE00D8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C7C70-6579-A157-C585-D3404834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BB99F-CE2C-2F17-2BBC-348D261B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2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CE955-19C3-5693-40C4-F18450645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E481B-3C9F-C41B-C8F9-D8A3F218F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D7874-1993-0676-B890-5F467FDF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50B58-92DF-8DA3-E7F5-323EC614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370A3-7EFF-D419-DD8A-C4AFF8B6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4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C0089-07A5-83B6-3BFE-68FE8B1F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20B1E-B1BA-910D-873D-15121BFC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987D5-9E57-3780-C4CD-13BF258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12CDF-7BC5-8E06-7D11-1C218FF9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C2B0B-B9C1-377B-C16D-E021C860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9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F4485-40D5-F0BB-14EF-93529A92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9A77B-82FF-EBFE-343B-6C5323E2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3EC8E-4775-982D-EC61-3DAD4D51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E9C52-6779-AF7B-0969-8F72C913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08672-5AD5-7E93-3DEC-1DA65FE9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4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C1AE-50A5-1192-050C-AD9483FD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4F544-0B4D-9D6E-2FB3-9299EFB44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0E0CC-B2DB-CAD2-B75A-4F588B49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25D87-EE05-29BE-F622-B9E9A343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1691F-D3CC-A1D2-23A9-A0850FD5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F8CB2-F55B-B564-B4DE-D19CCD3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F600C-62F8-BC7D-C219-699825F9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CA7EE-E76D-F7B3-62E7-25C4DBCF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D383D2-6350-B903-1D1A-BE1D95A7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47A26A-AD09-6DDA-EED1-9F948E311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B88EE-58EC-E7A5-9B0F-B1378B63C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80D62E-5242-62DC-9C58-50CB835D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89606A-57AF-43A9-5935-256A1BF0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944BB-C5E5-C5FD-3B80-17F7DA46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6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657EC-49D9-FD9E-B78D-61244F31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F1CA76-B43C-0B4B-0102-635ED5DF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C5E18D-8184-F134-8034-92CEF521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93E6A-E478-EC0C-2747-974CDA2D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044258-D897-EA31-4D71-6EDBD38D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C1ECFC-6EE8-CB5D-ABC3-13C1A4F8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4E9C7C-1046-9FC9-1FDE-7CD5F135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1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7FC45-ED9E-E087-CEA0-2A42C9B3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04207-A306-71C6-67FE-EF41774E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24ADD-F250-CD9F-F363-8D3EC607A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053E7-A1A3-8140-FA75-E213FC7C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23229-1D8A-42F6-236B-E6BB871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F9E38-B336-CF06-3B7A-B166486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7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9B987-DA0E-8A88-8556-77861858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5F6D4-4F32-9E0B-5D5D-E1D0FE71E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34099A-370D-BE19-80C6-DECFAA16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9E445-EB39-219C-48B4-E67B653D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67A0A-B1FD-9051-2BA6-418D1B5B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FA067-EC10-FAC3-9BBC-3667C840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3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9A0C27-C19E-5C3F-C747-8E28DB57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ECC6B-F008-3ABC-998C-71508DF5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A4A1F-4E44-B5A7-85E6-A17CD0F6C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D1215-608A-4205-8790-0821697062F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0E9A4-1221-DAFD-B737-BC3A233A9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D5728-139B-0E99-EDD5-0172FBD24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16E0-D30C-414E-8826-49EB6B748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1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음성인식 엔진">
            <a:extLst>
              <a:ext uri="{FF2B5EF4-FFF2-40B4-BE49-F238E27FC236}">
                <a16:creationId xmlns:a16="http://schemas.microsoft.com/office/drawing/2014/main" id="{733C7E9A-6DD0-4E59-6792-BC216FAE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63" y="3636621"/>
            <a:ext cx="6858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D50646-DD75-9B4C-7767-F0220E7A8448}"/>
              </a:ext>
            </a:extLst>
          </p:cNvPr>
          <p:cNvSpPr txBox="1"/>
          <p:nvPr/>
        </p:nvSpPr>
        <p:spPr>
          <a:xfrm>
            <a:off x="532563" y="1251418"/>
            <a:ext cx="8269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TTS</a:t>
            </a:r>
            <a:r>
              <a:rPr lang="ko-KR" altLang="en-US" dirty="0"/>
              <a:t>는 음성합성 즉 텍스트를 읽어준다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번역기 발음듣기 기능</a:t>
            </a:r>
            <a:r>
              <a:rPr lang="en-US" altLang="ko-KR" dirty="0"/>
              <a:t>, </a:t>
            </a:r>
            <a:r>
              <a:rPr lang="ko-KR" altLang="en-US" dirty="0"/>
              <a:t>텍스트 터치 시 글을 읽어주는 기능에 주로 쓰인다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STT</a:t>
            </a:r>
            <a:r>
              <a:rPr lang="ko-KR" altLang="en-US" dirty="0"/>
              <a:t>는 음성을 인식하고 음성을 텍스트로 변환해준다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ui-monospace"/>
              </a:rPr>
              <a:t>Ex)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ui-monospace"/>
              </a:rPr>
              <a:t>외국어 교육 학원 및 컨텐츠 업체에 음성인식을 적용하여 발음 정확도 향상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ui-monospace"/>
              </a:rPr>
              <a:t>네비게이션의 목적지 검색 및 설정 시 음성으로 입력하는 기능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ui-monospace"/>
              </a:rPr>
              <a:t>사용자의 음성을 인식하여 자동으로 채팅창에 입력하는 기능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201AD-F936-F819-771F-D5ADE4910152}"/>
              </a:ext>
            </a:extLst>
          </p:cNvPr>
          <p:cNvSpPr txBox="1"/>
          <p:nvPr/>
        </p:nvSpPr>
        <p:spPr>
          <a:xfrm>
            <a:off x="532563" y="251209"/>
            <a:ext cx="1085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 dirty="0">
                <a:solidFill>
                  <a:srgbClr val="0550AE"/>
                </a:solidFill>
                <a:effectLst/>
                <a:latin typeface="ui-monospace"/>
              </a:rPr>
              <a:t>TTS </a:t>
            </a:r>
            <a:r>
              <a:rPr lang="ko-KR" altLang="en-US" sz="3600" b="1" i="0" dirty="0">
                <a:solidFill>
                  <a:srgbClr val="0550AE"/>
                </a:solidFill>
                <a:effectLst/>
                <a:latin typeface="ui-monospace"/>
              </a:rPr>
              <a:t>와 </a:t>
            </a:r>
            <a:r>
              <a:rPr lang="en-US" altLang="ko-KR" sz="3600" b="1" i="0" dirty="0">
                <a:solidFill>
                  <a:srgbClr val="0550AE"/>
                </a:solidFill>
                <a:effectLst/>
                <a:latin typeface="ui-monospace"/>
              </a:rPr>
              <a:t>STT</a:t>
            </a:r>
            <a:r>
              <a:rPr lang="ko-KR" altLang="en-US" sz="3600" b="1" i="0" dirty="0">
                <a:solidFill>
                  <a:srgbClr val="0550AE"/>
                </a:solidFill>
                <a:effectLst/>
                <a:latin typeface="ui-monospace"/>
              </a:rPr>
              <a:t>의 차이점</a:t>
            </a:r>
            <a:endParaRPr lang="en-US" altLang="ko-KR" sz="3600" b="1" i="0" dirty="0">
              <a:solidFill>
                <a:srgbClr val="0550AE"/>
              </a:solidFill>
              <a:effectLst/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63596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737FC-E4A4-11D3-9FD7-2CBD8459E4C4}"/>
              </a:ext>
            </a:extLst>
          </p:cNvPr>
          <p:cNvSpPr txBox="1"/>
          <p:nvPr/>
        </p:nvSpPr>
        <p:spPr>
          <a:xfrm>
            <a:off x="532563" y="251209"/>
            <a:ext cx="1085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550AE"/>
                </a:solidFill>
                <a:latin typeface="ui-monospace"/>
              </a:rPr>
              <a:t>STT</a:t>
            </a:r>
            <a:r>
              <a:rPr lang="ko-KR" altLang="en-US" sz="3600" b="1" dirty="0">
                <a:solidFill>
                  <a:srgbClr val="0550AE"/>
                </a:solidFill>
                <a:latin typeface="ui-monospace"/>
              </a:rPr>
              <a:t> 핵심 요소 기술</a:t>
            </a:r>
            <a:endParaRPr lang="en-US" altLang="ko-KR" sz="3600" b="1" i="0" dirty="0">
              <a:solidFill>
                <a:srgbClr val="0550AE"/>
              </a:solidFill>
              <a:effectLst/>
              <a:latin typeface="ui-monospac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62583-AB34-B28E-045C-7B0F69AE085F}"/>
              </a:ext>
            </a:extLst>
          </p:cNvPr>
          <p:cNvSpPr txBox="1"/>
          <p:nvPr/>
        </p:nvSpPr>
        <p:spPr>
          <a:xfrm>
            <a:off x="532563" y="1172421"/>
            <a:ext cx="96196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STT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를 위한 데이터에는 크게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EXON Lv1 Gothic OTF"/>
              </a:rPr>
              <a:t>음향학적 관점과 언어학점 관점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으로 볼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음향학점 관점은 말하는 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공간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노이즈 등의 환경적인 데이터가 주를 이루고 언어학적 관점에서는 어휘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문맥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문법 등을 모델링하기 위한 언어 데이터가 주를 이룹니다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  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 STT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는 크게 음성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/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언어 데이터로부터 인식 네트워크 모델을 생성하는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EXON Lv1 Gothic OTF"/>
              </a:rPr>
              <a:t> 오프라인 학습 단계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와 사용자가 발성한 음성을 인식하는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EXON Lv1 Gothic OTF"/>
              </a:rPr>
              <a:t>온라인 탐색 단계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로 나뉩니다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 STT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엔진은 음성과 언어 데이터의 사전 지식을 사용해서 음성 신호로부터 문자 정보를 출력하는데 이 때 해석이라는 차원에서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STT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알고리즘을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EXON Lv1 Gothic OTF"/>
              </a:rPr>
              <a:t>디코더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(Decoder)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라고도 부릅니다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디코딩 단계에서는 학습 단계 결과인 음향 모델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(Acoustic Model),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언어 모델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(Language Model)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과 발음 사전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(Pronunciation Lexicon)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을 이용하여 입력된 특징 벡터를 모델과 비교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스코어링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(Scoring)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하여 단어 열을 최종 결정 짓습니다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음향 모델링은 해당 언어의 음운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EXON Lv1 Gothic OTF"/>
              </a:rPr>
              <a:t>환경별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 발음의 음향적 특성을 확률 모델로 대표 패턴을 생성하는 과정이고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언어모델링은 어휘 선택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문장 단위 구문 구조 등 해당 언어의 사용성 문제에 대해 문법 체계를 통계적으로 학습하는 과정입니다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또한 발음 사전 구축을 위해서는 텍스트를 소리 나는 대로 변환하는 음소 변환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(Grapheme-to-Phoneme)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구현 과정이 필요하며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표준 발음을 대상으로 하는 발음 변환 규칙만으로는 방언이나 사용자의 발화 습관과 어투에 따른 다양한 패턴을 반영하기 어려운 경우가 있어 별도의 사전 구축이 필요하게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</a:t>
            </a:r>
          </a:p>
          <a:p>
            <a:pPr algn="l"/>
            <a:endParaRPr lang="en-US" altLang="ko-KR" dirty="0">
              <a:solidFill>
                <a:srgbClr val="555555"/>
              </a:solidFill>
              <a:latin typeface="NEXON Lv1 Gothic OTF"/>
            </a:endParaRPr>
          </a:p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latin typeface="NEXON Lv1 Gothic OTF"/>
              </a:rPr>
              <a:t>다음장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 사진 예시</a:t>
            </a:r>
            <a:endParaRPr lang="en-US" altLang="ko-KR" b="0" i="0" dirty="0">
              <a:solidFill>
                <a:srgbClr val="555555"/>
              </a:solidFill>
              <a:effectLst/>
              <a:latin typeface="NEXON Lv1 Gothic OTF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3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33371FC-033D-26BA-ACF9-314F58B7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0" y="975088"/>
            <a:ext cx="9970959" cy="49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5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E2B9D-25DC-D8A3-F82D-D03F9534CC66}"/>
              </a:ext>
            </a:extLst>
          </p:cNvPr>
          <p:cNvSpPr txBox="1"/>
          <p:nvPr/>
        </p:nvSpPr>
        <p:spPr>
          <a:xfrm>
            <a:off x="532563" y="251209"/>
            <a:ext cx="1085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550AE"/>
                </a:solidFill>
                <a:latin typeface="ui-monospace"/>
              </a:rPr>
              <a:t>STT</a:t>
            </a:r>
            <a:r>
              <a:rPr lang="ko-KR" altLang="en-US" sz="3600" b="1" dirty="0">
                <a:solidFill>
                  <a:srgbClr val="0550AE"/>
                </a:solidFill>
                <a:latin typeface="ui-monospace"/>
              </a:rPr>
              <a:t> 성능</a:t>
            </a:r>
            <a:endParaRPr lang="en-US" altLang="ko-KR" sz="3600" b="1" i="0" dirty="0">
              <a:solidFill>
                <a:srgbClr val="0550AE"/>
              </a:solidFill>
              <a:effectLst/>
              <a:latin typeface="ui-monospac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3FAD7-D8F2-3413-0F1E-162851F90C8B}"/>
              </a:ext>
            </a:extLst>
          </p:cNvPr>
          <p:cNvSpPr txBox="1"/>
          <p:nvPr/>
        </p:nvSpPr>
        <p:spPr>
          <a:xfrm>
            <a:off x="532563" y="1172421"/>
            <a:ext cx="96196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STT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의 성능은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DB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크기와 품질에 비례하여 향상될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상용 서비스에 적용되는 음향 모델의 대부분 확률 통계 방식인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EXON Lv1 Gothic OTF"/>
              </a:rPr>
              <a:t>HMM(Hidden Markov Model)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 기반으로 이루어졌으며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, 2010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년대 들어서면서 딥러닝 기반으로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EXON Lv1 Gothic OTF"/>
              </a:rPr>
              <a:t>HMM/DNN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 방식으로 단어 인식 오류를 개선하여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20%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의 성능 향상을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EXON Lv1 Gothic OTF"/>
              </a:rPr>
              <a:t>이루어냈습니다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이는 기존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HMM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의 각 상태 확률 분포를 모델링하는 데 사용되는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GMM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DNN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으로 대체하는 것으로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그 외의 모델 구분 단위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,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EXON Lv1 Gothic OTF"/>
              </a:rPr>
              <a:t>단위별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 학습 자료 자동 생성 및 모델 결합을 통한 문장 인식 확장 등은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HMM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에서의 방식을 다수 그대로 사용하는 반면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DNN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을 추정해야 하는 파라미터가 많아 학습 시간이 많이 소요됩니다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최근에는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EXON Lv1 Gothic OTF"/>
              </a:rPr>
              <a:t>시퀀스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EXON Lv1 Gothic OTF"/>
              </a:rPr>
              <a:t>-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EXON Lv1 Gothic OTF"/>
              </a:rPr>
              <a:t>투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EXON Lv1 Gothic OTF"/>
              </a:rPr>
              <a:t>-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EXON Lv1 Gothic OTF"/>
              </a:rPr>
              <a:t>시퀀스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EXON Lv1 Gothic OTF"/>
              </a:rPr>
              <a:t>(Sequence-to-Sequence)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 방식의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EXON Lv1 Gothic OTF"/>
              </a:rPr>
              <a:t>RNN(Recurrent Neutral Network)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기반으로 속도와 성능 면에서 좋은 결과를 가져왔습니다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음성 인식에서도 번역어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(End-to-End)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학습 방식의 발전으로 일련의 오디오 특징을 입력으로 일련의 글자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(character)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또는 단어들을 출력으로 하는 단일 함수를 학습할 수 있게 되었습니다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또한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EXON Lv1 Gothic OTF"/>
              </a:rPr>
              <a:t>CTC(Connectionist Temporal Classification)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 이라는 모델로 입력 데이터와 레이블 사이의 음성 정렬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(alignment)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정보가 없어도 학습이 가능하게 되었습니다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이와 같은 다양한 학습법을 통해 계속해서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STT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EXON Lv1 Gothic OTF"/>
              </a:rPr>
              <a:t>의 성능은 향상되고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EXON Lv1 Gothic OTF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77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07A0D-D752-247E-17DD-D9A15544FF6A}"/>
              </a:ext>
            </a:extLst>
          </p:cNvPr>
          <p:cNvSpPr txBox="1"/>
          <p:nvPr/>
        </p:nvSpPr>
        <p:spPr>
          <a:xfrm>
            <a:off x="532563" y="251209"/>
            <a:ext cx="1085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550AE"/>
                </a:solidFill>
                <a:latin typeface="ui-monospace"/>
              </a:rPr>
              <a:t> </a:t>
            </a:r>
            <a:r>
              <a:rPr lang="en-US" altLang="ko-KR" sz="3600" b="1" dirty="0" err="1">
                <a:solidFill>
                  <a:srgbClr val="0550AE"/>
                </a:solidFill>
                <a:latin typeface="ui-monospace"/>
              </a:rPr>
              <a:t>Kospeech</a:t>
            </a:r>
            <a:r>
              <a:rPr lang="ko-KR" altLang="en-US" sz="3600" b="1" dirty="0">
                <a:solidFill>
                  <a:srgbClr val="0550AE"/>
                </a:solidFill>
                <a:latin typeface="ui-monospace"/>
              </a:rPr>
              <a:t> 선정 이유</a:t>
            </a:r>
            <a:endParaRPr lang="en-US" altLang="ko-KR" sz="3600" b="1" i="0" dirty="0">
              <a:solidFill>
                <a:srgbClr val="0550AE"/>
              </a:solidFill>
              <a:effectLst/>
              <a:latin typeface="ui-monospac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CF1D0-227F-2621-2D9F-D6461488F7E4}"/>
              </a:ext>
            </a:extLst>
          </p:cNvPr>
          <p:cNvSpPr txBox="1"/>
          <p:nvPr/>
        </p:nvSpPr>
        <p:spPr>
          <a:xfrm>
            <a:off x="653143" y="1267097"/>
            <a:ext cx="10731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1.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한국어 음성으로 구현된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STT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모델이 있는지 여부를 고려했는데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대부분 오픈소스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STT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모델들은 그 성능이 영어에 한정해서 알려져 있었기 때문에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한국어 음성에 대해서도 검증된 사례가 있는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Kospeech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선정했다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2.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Kospeech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2020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년 김수환이라는 개발자가 공개한 한국어 음성인식 모델을 제공하는 오픈소스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툴킷이다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Kospeech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의 모델들은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End-to-End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방식을 따르는데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여기서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End-to-End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는 음성 데이터가 포함하는 문법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발음 등의 특징까지 모두 모델이 학습하도록 하는 방식을 말한다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따라서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Raw audio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통째로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input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으로 넣어주는 것이 특징이다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3.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라이선스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Apache-2.0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8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577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NEXON Lv1 Gothic OTF</vt:lpstr>
      <vt:lpstr>ui-monospace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태범</dc:creator>
  <cp:lastModifiedBy>박 태범</cp:lastModifiedBy>
  <cp:revision>1</cp:revision>
  <dcterms:created xsi:type="dcterms:W3CDTF">2022-11-16T19:35:15Z</dcterms:created>
  <dcterms:modified xsi:type="dcterms:W3CDTF">2022-11-16T20:26:27Z</dcterms:modified>
</cp:coreProperties>
</file>