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1" r:id="rId4"/>
    <p:sldId id="278" r:id="rId5"/>
    <p:sldId id="279" r:id="rId6"/>
    <p:sldId id="280" r:id="rId7"/>
    <p:sldId id="262" r:id="rId8"/>
    <p:sldId id="284" r:id="rId9"/>
    <p:sldId id="286" r:id="rId10"/>
    <p:sldId id="287" r:id="rId11"/>
    <p:sldId id="288" r:id="rId12"/>
    <p:sldId id="289" r:id="rId13"/>
    <p:sldId id="281" r:id="rId14"/>
    <p:sldId id="290" r:id="rId15"/>
    <p:sldId id="291" r:id="rId16"/>
    <p:sldId id="292" r:id="rId17"/>
    <p:sldId id="293" r:id="rId18"/>
    <p:sldId id="282" r:id="rId19"/>
    <p:sldId id="294" r:id="rId20"/>
    <p:sldId id="283" r:id="rId21"/>
    <p:sldId id="295" r:id="rId22"/>
  </p:sldIdLst>
  <p:sldSz cx="9144000" cy="5143500" type="screen16x9"/>
  <p:notesSz cx="6858000" cy="9144000"/>
  <p:embeddedFontLst>
    <p:embeddedFont>
      <p:font typeface="나눔스퀘어 네오 OTF Bold" pitchFamily="2" charset="-127"/>
      <p:bold r:id="rId25"/>
    </p:embeddedFont>
    <p:embeddedFont>
      <p:font typeface="나눔스퀘어 네오 OTF ExtraBold" pitchFamily="2" charset="-127"/>
      <p:bold r:id="rId26"/>
    </p:embeddedFont>
    <p:embeddedFont>
      <p:font typeface="나눔스퀘어 네오 OTF Heavy" pitchFamily="2" charset="-127"/>
      <p:bold r:id="rId27"/>
    </p:embeddedFont>
    <p:embeddedFont>
      <p:font typeface="함초롬돋움" panose="020B0604000101010101" pitchFamily="34" charset="-128"/>
      <p:regular r:id="rId28"/>
      <p:bold r:id="rId29"/>
    </p:embeddedFont>
    <p:embeddedFont>
      <p:font typeface="맑은 고딕" panose="020B0503020000020004" pitchFamily="34" charset="-127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53">
          <p15:clr>
            <a:srgbClr val="A4A3A4"/>
          </p15:clr>
        </p15:guide>
        <p15:guide id="2" orient="horz" pos="3162">
          <p15:clr>
            <a:srgbClr val="A4A3A4"/>
          </p15:clr>
        </p15:guide>
        <p15:guide id="3" pos="1200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76" y="176"/>
      </p:cViewPr>
      <p:guideLst>
        <p:guide orient="horz" pos="53"/>
        <p:guide orient="horz" pos="3162"/>
        <p:guide pos="1200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2F78AE-1DC9-4E95-AA68-17EB8BC53BA7}" type="datetime1">
              <a:rPr lang="ko-KR" altLang="en-US"/>
              <a:pPr lvl="0">
                <a:defRPr/>
              </a:pPr>
              <a:t>2022. 12. 4.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24B3AB-AE88-4FF7-8FA7-DE4678F6F0B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C2159322-6C85-4127-9E81-7F8BF0D70E1A}" type="datetime1">
              <a:rPr lang="zh-CN" altLang="en-US"/>
              <a:pPr lvl="0">
                <a:defRPr/>
              </a:pPr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2AEA76D6-C0AA-410F-9DDC-526F0CB07C6D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맑은 고딕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71449F7-5D90-411E-B63D-8723CE855B03}" type="datetimeFigureOut">
              <a:rPr lang="zh-CN" altLang="en-US" smtClean="0"/>
              <a:pPr/>
              <a:t>2022/12/4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맑은 고딕"/>
          <a:ea typeface="맑은 고딕"/>
          <a:cs typeface="맑은 고딕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9179" y="1848475"/>
            <a:ext cx="4722767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100" spc="-15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한성대 학생들을 위한</a:t>
            </a:r>
          </a:p>
          <a:p>
            <a:pPr lvl="0" algn="ctr">
              <a:defRPr/>
            </a:pPr>
            <a:r>
              <a:rPr lang="ko-KR" altLang="en-US" sz="4100" spc="-150" dirty="0" err="1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챗봇</a:t>
            </a:r>
            <a:r>
              <a:rPr lang="ko-KR" altLang="en-US" sz="4100" spc="-15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서비스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51860" y="3676043"/>
            <a:ext cx="2230755" cy="293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나눔스퀘어 네오 OTF ExtraBold"/>
                <a:ea typeface="나눔스퀘어 네오 OTF ExtraBold"/>
              </a:rPr>
              <a:t>OPENSOURCE8_1508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85310" y="3041891"/>
            <a:ext cx="306705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2600">
              <a:solidFill>
                <a:schemeClr val="accent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8128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 err="1">
                <a:solidFill>
                  <a:srgbClr val="24292F"/>
                </a:solidFill>
                <a:effectLst/>
                <a:latin typeface="-apple-system"/>
              </a:rPr>
              <a:t>Kospeech</a:t>
            </a: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altLang="ko-KR" sz="2100" b="1" dirty="0">
                <a:solidFill>
                  <a:srgbClr val="24292F"/>
                </a:solidFill>
                <a:latin typeface="-apple-system"/>
              </a:rPr>
              <a:t>STT)</a:t>
            </a: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398295"/>
            <a:ext cx="8366356" cy="2375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79" y="1994410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한국어 음성인식 모델을 제공하는 오픈소스 </a:t>
            </a:r>
            <a:r>
              <a:rPr lang="ko-KR" altLang="en-US" sz="1400" dirty="0" err="1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툴킷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563809"/>
            <a:ext cx="8519160" cy="204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STT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는 음성을 인식하고 음성을 텍스트로 변환해주는 기능</a:t>
            </a:r>
            <a:endParaRPr lang="en-US" altLang="ko-KR" sz="13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한국어 음성으로 구현된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STT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모델이 있는지 여부를 고려했는데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대부분 오픈소스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STT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모델들은 그 성능이 영어에 한정해서 알려져 있었기 때문에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한국어 음성에 대해서도 검증된 사례가 있는 </a:t>
            </a:r>
            <a:r>
              <a:rPr lang="en-US" altLang="ko-KR" sz="1300" dirty="0" err="1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Kospeech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를 선정</a:t>
            </a:r>
            <a:endParaRPr lang="en-US" altLang="ko-KR" sz="1300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35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Kospeech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모델들은 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End-to-End 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방식을 따름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End-to-End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는 음성 데이터가 포함하는 문법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발음 등의 특징까지 모두 모델이 학습하도록 하는 방식을 말함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따라서 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Raw audio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통째로 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input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으로 넣어주는 것이 특징</a:t>
            </a:r>
            <a:endParaRPr lang="en-US" altLang="ko-KR" sz="13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딥러닝 기반으로 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HMM/DNN 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방식으로 단어 인식 오류를 개선하여 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20% 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성능 향상을 이루어 냄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  <a:endParaRPr lang="ko-KR" altLang="en-US" sz="13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6146" name="Picture 2" descr="GitHub - sooftware/kospeech: Open-Source Toolkit for End-to-End Korean  Automatic Speech Recognition leveraging PyTorch and Hydra.">
            <a:extLst>
              <a:ext uri="{FF2B5EF4-FFF2-40B4-BE49-F238E27FC236}">
                <a16:creationId xmlns:a16="http://schemas.microsoft.com/office/drawing/2014/main" id="{C309B5C2-13AD-2937-1716-A387128A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75" y="1059685"/>
            <a:ext cx="4703447" cy="8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4">
            <a:extLst>
              <a:ext uri="{FF2B5EF4-FFF2-40B4-BE49-F238E27FC236}">
                <a16:creationId xmlns:a16="http://schemas.microsoft.com/office/drawing/2014/main" id="{89439C9E-EDE1-468A-1405-00712B9C6D4D}"/>
              </a:ext>
            </a:extLst>
          </p:cNvPr>
          <p:cNvSpPr/>
          <p:nvPr/>
        </p:nvSpPr>
        <p:spPr>
          <a:xfrm>
            <a:off x="7002567" y="1827021"/>
            <a:ext cx="1752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222B34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Apache License, Version 2.0</a:t>
            </a:r>
          </a:p>
        </p:txBody>
      </p:sp>
    </p:spTree>
    <p:extLst>
      <p:ext uri="{BB962C8B-B14F-4D97-AF65-F5344CB8AC3E}">
        <p14:creationId xmlns:p14="http://schemas.microsoft.com/office/powerpoint/2010/main" val="6280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1689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MariaDB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3047999"/>
            <a:ext cx="8366356" cy="1725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661375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오픈소스 관계형 데이터베이스 관리 시스템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3190313"/>
            <a:ext cx="8519160" cy="14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과 동일한 소스 코드를 기반으로 하기 때문에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과 높은 호환성을 유지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과 비교해 애플리케이션 부분 속도가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4~5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천배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정도 빠르며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성능 면에서는 최고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70%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향상을 보임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MariaDB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는 </a:t>
            </a:r>
            <a:r>
              <a:rPr lang="ko-KR" altLang="en-US" sz="135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챗봇이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사용자의 입력에 따라 </a:t>
            </a:r>
            <a:r>
              <a:rPr lang="ko-KR" altLang="en-US" sz="135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챗봇이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응답한 수행 결과를 저장함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추후 비슷한 정보를 요구하거나 자주 묻는 질문 등을 수집하여 </a:t>
            </a:r>
            <a:r>
              <a:rPr lang="ko-KR" altLang="en-US" sz="135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챗봇</a:t>
            </a:r>
            <a:r>
              <a:rPr lang="ko-KR" altLang="en-US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응답의 정확도를 높임</a:t>
            </a:r>
            <a:r>
              <a:rPr lang="en-US" altLang="ko-KR" sz="13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.</a:t>
            </a:r>
            <a:endParaRPr lang="ko-KR" altLang="en-US" sz="135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11F745E-F2C4-FA3B-1BCD-6900D6B85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9186" b="8530"/>
          <a:stretch/>
        </p:blipFill>
        <p:spPr>
          <a:xfrm>
            <a:off x="3564100" y="1113904"/>
            <a:ext cx="2015800" cy="1484570"/>
          </a:xfrm>
          <a:prstGeom prst="rect">
            <a:avLst/>
          </a:prstGeom>
          <a:noFill/>
        </p:spPr>
      </p:pic>
      <p:sp>
        <p:nvSpPr>
          <p:cNvPr id="6" name="矩形 14">
            <a:extLst>
              <a:ext uri="{FF2B5EF4-FFF2-40B4-BE49-F238E27FC236}">
                <a16:creationId xmlns:a16="http://schemas.microsoft.com/office/drawing/2014/main" id="{A4F2E8E2-2566-1FBB-19FE-C05F33C6DB75}"/>
              </a:ext>
            </a:extLst>
          </p:cNvPr>
          <p:cNvSpPr/>
          <p:nvPr/>
        </p:nvSpPr>
        <p:spPr>
          <a:xfrm>
            <a:off x="6530340" y="2486499"/>
            <a:ext cx="2506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서버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GPL 2.0</a:t>
            </a:r>
            <a:br>
              <a:rPr lang="ko-KR" altLang="en-US" sz="1400" dirty="0"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</a:br>
            <a:r>
              <a:rPr lang="ko-KR" altLang="en-US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커넥터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클라이언트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LGPL</a:t>
            </a:r>
          </a:p>
        </p:txBody>
      </p:sp>
    </p:spTree>
    <p:extLst>
      <p:ext uri="{BB962C8B-B14F-4D97-AF65-F5344CB8AC3E}">
        <p14:creationId xmlns:p14="http://schemas.microsoft.com/office/powerpoint/2010/main" val="18640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9178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Scrapy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735579"/>
            <a:ext cx="8366356" cy="1965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284058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오픈소스 웹 </a:t>
            </a:r>
            <a:r>
              <a:rPr lang="ko-KR" altLang="en-US" sz="1400" dirty="0" err="1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크롤링</a:t>
            </a: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프레임워크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839686"/>
            <a:ext cx="8519160" cy="176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GitHub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의 스타 수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45.1k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개로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현재까지 활발히 개발되고 있는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크롤러</a:t>
            </a:r>
            <a:endParaRPr lang="ko-KR" altLang="en-US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비동기 네트워킹 라이브러리인 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Twisted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기반으로 매우 우수한 성능 발휘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페이지 렌더링을 위해 필요한 </a:t>
            </a:r>
            <a:r>
              <a:rPr lang="en-US" altLang="ko-KR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js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image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파일 등을 조회하지 않고 지정된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만 조회함으로 기타 </a:t>
            </a:r>
            <a:r>
              <a:rPr lang="ko-KR" altLang="en-US" sz="14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크롤러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대비 가볍고 빠른 성능 발휘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XPath, CSS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표현식으로 </a:t>
            </a:r>
            <a:r>
              <a:rPr lang="en-US" altLang="ko-KR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소스에서 데이터 추출 가능</a:t>
            </a:r>
            <a:endParaRPr lang="en-US" altLang="ko-KR" sz="14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4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미들웨어 추가나 파이프라인 연결의 용이성으로 우수한 확장성</a:t>
            </a:r>
            <a:endParaRPr lang="ko-KR" altLang="en-US" sz="135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516989-9F16-DE03-7B72-D92C07D98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46057" y="1129847"/>
            <a:ext cx="3651886" cy="1134126"/>
          </a:xfrm>
          <a:prstGeom prst="rect">
            <a:avLst/>
          </a:prstGeom>
          <a:noFill/>
        </p:spPr>
      </p:pic>
      <p:sp>
        <p:nvSpPr>
          <p:cNvPr id="6" name="矩形 14">
            <a:extLst>
              <a:ext uri="{FF2B5EF4-FFF2-40B4-BE49-F238E27FC236}">
                <a16:creationId xmlns:a16="http://schemas.microsoft.com/office/drawing/2014/main" id="{7CE508CC-A599-E30D-57B1-C55D14309489}"/>
              </a:ext>
            </a:extLst>
          </p:cNvPr>
          <p:cNvSpPr/>
          <p:nvPr/>
        </p:nvSpPr>
        <p:spPr>
          <a:xfrm>
            <a:off x="6466523" y="2140487"/>
            <a:ext cx="235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222B34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BSD 3-Clause "New" or "Revised" License</a:t>
            </a:r>
          </a:p>
        </p:txBody>
      </p:sp>
    </p:spTree>
    <p:extLst>
      <p:ext uri="{BB962C8B-B14F-4D97-AF65-F5344CB8AC3E}">
        <p14:creationId xmlns:p14="http://schemas.microsoft.com/office/powerpoint/2010/main" val="704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69025" y="2248584"/>
            <a:ext cx="3005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오픈 </a:t>
            </a:r>
            <a:r>
              <a:rPr lang="en-US" altLang="ko-KR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API </a:t>
            </a:r>
            <a:r>
              <a:rPr lang="ko-KR" altLang="en-US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소개</a:t>
            </a:r>
            <a:endParaRPr lang="en-US" altLang="zh-CN" sz="3600" b="1" kern="100" dirty="0">
              <a:solidFill>
                <a:schemeClr val="accent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0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7627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 err="1">
                <a:solidFill>
                  <a:srgbClr val="24292F"/>
                </a:solidFill>
                <a:effectLst/>
                <a:latin typeface="-apple-system"/>
              </a:rPr>
              <a:t>OpenWeather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571751"/>
            <a:ext cx="8366356" cy="2129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192366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전 세계 날씨 정보를 알려주는 통합 </a:t>
            </a:r>
            <a:r>
              <a:rPr lang="en-US" altLang="ko-KR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API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571749"/>
            <a:ext cx="8519160" cy="232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JSON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형태로 다양한 언어를 활용해 서비스를 제작 가능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국가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도시명으로 분류하는 것이 아닌 위도와 경도의 수치로 해당 위치에 대한 정보를 주어 데이터를 얻기 수월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다양한 개발자의 </a:t>
            </a:r>
            <a:r>
              <a:rPr lang="ko-KR" altLang="en-US" sz="13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커스텀된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자료와 융합 가능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&amp;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온도 뿐만이 아닌 미세먼지 정보도 호출 가능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ko-KR" altLang="en-US" sz="13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해당 오픈소스 기능</a:t>
            </a:r>
            <a:endParaRPr lang="en-US" altLang="ko-KR" sz="13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현재 날씨 데이터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	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날씨 대시보드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			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날씨 위젯</a:t>
            </a:r>
            <a:endParaRPr lang="en-US" altLang="ko-KR" sz="12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날씨 예보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(5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일 동안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)		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대기오염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API</a:t>
            </a:r>
          </a:p>
          <a:p>
            <a:pPr>
              <a:lnSpc>
                <a:spcPts val="216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기본 날씨 지도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		</a:t>
            </a:r>
            <a:r>
              <a:rPr lang="ko-KR" altLang="en-US" sz="12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지오코딩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API(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지리적 위치와 좌표로 검색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)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endParaRPr lang="ko-KR" altLang="en-US" sz="13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C229FEA-49F3-6FE2-4621-BC280084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50546" y="1143558"/>
            <a:ext cx="2442908" cy="1042912"/>
          </a:xfrm>
          <a:prstGeom prst="rect">
            <a:avLst/>
          </a:prstGeom>
          <a:noFill/>
        </p:spPr>
      </p:pic>
      <p:sp>
        <p:nvSpPr>
          <p:cNvPr id="11" name="矩形 14">
            <a:extLst>
              <a:ext uri="{FF2B5EF4-FFF2-40B4-BE49-F238E27FC236}">
                <a16:creationId xmlns:a16="http://schemas.microsoft.com/office/drawing/2014/main" id="{D1743F25-AEE6-4AA6-A03F-D0D522DF0289}"/>
              </a:ext>
            </a:extLst>
          </p:cNvPr>
          <p:cNvSpPr/>
          <p:nvPr/>
        </p:nvSpPr>
        <p:spPr>
          <a:xfrm>
            <a:off x="6545580" y="1863304"/>
            <a:ext cx="2270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 err="1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ODbL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 </a:t>
            </a:r>
          </a:p>
          <a:p>
            <a:pPr algn="l"/>
            <a:r>
              <a:rPr lang="en-US" altLang="ko-KR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(Open Database License)</a:t>
            </a:r>
          </a:p>
          <a:p>
            <a:pPr algn="l"/>
            <a:r>
              <a:rPr lang="en-US" altLang="ko-KR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Free</a:t>
            </a:r>
            <a:r>
              <a:rPr lang="ko-KR" altLang="en-US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와 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Startup plan</a:t>
            </a:r>
            <a:r>
              <a:rPr lang="ko-KR" altLang="en-US" sz="12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한 함   </a:t>
            </a:r>
            <a:endParaRPr lang="en-US" altLang="ko-KR" sz="12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3900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 err="1">
                <a:solidFill>
                  <a:srgbClr val="24292F"/>
                </a:solidFill>
                <a:effectLst/>
                <a:latin typeface="-apple-system"/>
              </a:rPr>
              <a:t>ODsay</a:t>
            </a: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 LAB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571751"/>
            <a:ext cx="8366356" cy="2129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192366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대중교통 정보 제공 </a:t>
            </a:r>
            <a:r>
              <a:rPr lang="en-US" altLang="ko-KR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API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571749"/>
            <a:ext cx="8519160" cy="204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모든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Web, Mobile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환경 지원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(Web, </a:t>
            </a:r>
            <a:r>
              <a:rPr lang="en-US" altLang="ko-KR" sz="13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Andriod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IOS)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전국 범위의 모든 대중교통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18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만 개 노선 데이터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대중교통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DB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월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회 업데이트하여 최신 정보 제공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경위도 좌표를 사용하여 가공 없이 어떠한 지도에도 매칭 가능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3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ODsay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LAB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활용 분야</a:t>
            </a:r>
          </a:p>
          <a:p>
            <a:pPr>
              <a:lnSpc>
                <a:spcPts val="2160"/>
              </a:lnSpc>
            </a:pP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다양한 교통편의 정보제공으로 폭 넓은 수요를 충족시키고 실시간 도착정보나 정류장위치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길 찾기 기능 등을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서비스에 접목시켜 학생들의 등하교에 있어 편의성 제공 가능</a:t>
            </a:r>
          </a:p>
        </p:txBody>
      </p:sp>
      <p:pic>
        <p:nvPicPr>
          <p:cNvPr id="7172" name="Picture 4" descr="ODsay LAB">
            <a:extLst>
              <a:ext uri="{FF2B5EF4-FFF2-40B4-BE49-F238E27FC236}">
                <a16:creationId xmlns:a16="http://schemas.microsoft.com/office/drawing/2014/main" id="{386B0A4A-ECF5-7A2A-42BF-C5CF9CA8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09" y="1018818"/>
            <a:ext cx="2907981" cy="11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4">
            <a:extLst>
              <a:ext uri="{FF2B5EF4-FFF2-40B4-BE49-F238E27FC236}">
                <a16:creationId xmlns:a16="http://schemas.microsoft.com/office/drawing/2014/main" id="{7C3C47BA-2A27-FC77-7807-FEDFDD834424}"/>
              </a:ext>
            </a:extLst>
          </p:cNvPr>
          <p:cNvSpPr/>
          <p:nvPr/>
        </p:nvSpPr>
        <p:spPr>
          <a:xfrm>
            <a:off x="6025990" y="2258947"/>
            <a:ext cx="28819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금전적인 거래 이익 제외 </a:t>
            </a:r>
            <a:r>
              <a:rPr lang="en-US" altLang="ko-KR" sz="12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API </a:t>
            </a:r>
            <a:r>
              <a:rPr lang="ko-KR" altLang="en-US" sz="12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사용 가능</a:t>
            </a:r>
            <a:endParaRPr lang="en-US" altLang="ko-KR" sz="12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9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9688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Kakao Maps API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717647"/>
            <a:ext cx="8366356" cy="198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361176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지도 인터페이스 및 지도 관련 다양한 기능 제공 </a:t>
            </a:r>
            <a:r>
              <a:rPr lang="en-US" altLang="ko-KR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API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797416"/>
            <a:ext cx="8519160" cy="204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한성대학교 주변 지도 데이터만 요구하기 때문에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학생들의 접근성이 더 높고 다른 어플리케이션과 연동하기 쉬워 선정</a:t>
            </a:r>
            <a:endParaRPr lang="en-US" altLang="ko-KR" sz="12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기본적인 지도 외에도 </a:t>
            </a:r>
            <a:r>
              <a:rPr lang="ko-KR" altLang="en-US" sz="125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길찾기나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125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로드뷰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원하는 위치에 원하는 컨텐츠를 표시하는 등 다양한 기능 추가 가능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Web Page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뿐만 아니라 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Android,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IOS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에서의 기능도 지원하고 있어 이를 이용한 다양한 어플리케이션 개발이 가능</a:t>
            </a:r>
            <a:endParaRPr lang="en-US" altLang="ko-KR" sz="12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Kakao Maps API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활용 분야</a:t>
            </a:r>
            <a:endParaRPr lang="en-US" altLang="ko-KR" sz="1250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25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	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학생들에게 한성대학교 주변 맛집들의 위치와 다양한 정보들을 제공할 수 있고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현재 있는 위치와 원하는 학교 건물 및 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학교 근처 장소까지 손쉽게 찾을 수 있게 지도를 표시해줄 수 있음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>
              <a:lnSpc>
                <a:spcPts val="2160"/>
              </a:lnSpc>
            </a:pPr>
            <a:endParaRPr lang="ko-KR" altLang="en-US" sz="125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11266" name="Picture 2" descr="Android] 카카오맵을 2개 이상 ADD했을 때 발생하는 오류 대처 방법! DaumMap does not support that  two or more">
            <a:extLst>
              <a:ext uri="{FF2B5EF4-FFF2-40B4-BE49-F238E27FC236}">
                <a16:creationId xmlns:a16="http://schemas.microsoft.com/office/drawing/2014/main" id="{E617194F-C447-28A8-6D9F-93954168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23" y="1102874"/>
            <a:ext cx="1554177" cy="11774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14">
            <a:extLst>
              <a:ext uri="{FF2B5EF4-FFF2-40B4-BE49-F238E27FC236}">
                <a16:creationId xmlns:a16="http://schemas.microsoft.com/office/drawing/2014/main" id="{E5E8686E-87AB-EE94-956D-F7C16745FB9F}"/>
              </a:ext>
            </a:extLst>
          </p:cNvPr>
          <p:cNvSpPr/>
          <p:nvPr/>
        </p:nvSpPr>
        <p:spPr>
          <a:xfrm>
            <a:off x="6797646" y="2181536"/>
            <a:ext cx="203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공익적으로 사용 가능</a:t>
            </a:r>
            <a:endParaRPr lang="en-US" altLang="ko-KR" sz="14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algn="l"/>
            <a:r>
              <a:rPr lang="en-US" altLang="ko-KR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</a:t>
            </a:r>
            <a:r>
              <a:rPr lang="ko-KR" altLang="en-US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카카오 운영 정책 참고</a:t>
            </a:r>
            <a:r>
              <a:rPr lang="en-US" altLang="ko-KR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 </a:t>
            </a:r>
            <a:endParaRPr lang="en-US" altLang="ko-KR" sz="14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24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0091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dirty="0" err="1">
                <a:solidFill>
                  <a:srgbClr val="24292F"/>
                </a:solidFill>
                <a:latin typeface="-apple-system"/>
              </a:rPr>
              <a:t>papago</a:t>
            </a:r>
            <a:b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571751"/>
            <a:ext cx="8366356" cy="2129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80" y="2192366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번역 서비스 </a:t>
            </a:r>
            <a:r>
              <a:rPr lang="en-US" altLang="ko-KR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API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571749"/>
            <a:ext cx="8519160" cy="288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다국어 언어 처리에 대한 네이버의 기술과 경험을 번역 엔진에 적용해 보다 정확한 번역 결과를 제공하는 서비스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파파고가 제공하는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RESTful 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형태의 </a:t>
            </a:r>
            <a:r>
              <a:rPr lang="en-US" altLang="ko-KR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API</a:t>
            </a:r>
            <a:r>
              <a:rPr lang="ko-KR" altLang="en-US" sz="13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사용하면 서비스에 번역 기능을 간단하게 적용 가능함</a:t>
            </a: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>
              <a:lnSpc>
                <a:spcPts val="216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Papago 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번역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파파고의 인공 신경망 기반 기계 번역 기술</a:t>
            </a:r>
          </a:p>
          <a:p>
            <a:pPr>
              <a:lnSpc>
                <a:spcPts val="216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언어 감지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입력된 텍스트의 언어를 감지해주는 기술</a:t>
            </a:r>
          </a:p>
          <a:p>
            <a:pPr>
              <a:lnSpc>
                <a:spcPts val="216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한글 인명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로마자 변환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한글로 된 이름을 로마자 표기로 변환한 결과를 반환하는 기술</a:t>
            </a:r>
            <a:endParaRPr lang="en-US" altLang="ko-KR" sz="12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2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STT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로 추출 된 텍스트 혹은 입력된 텍스트를 </a:t>
            </a:r>
            <a:r>
              <a:rPr lang="en-US" altLang="ko-KR" sz="125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kochat</a:t>
            </a:r>
            <a:r>
              <a:rPr lang="en-US" altLang="ko-KR" sz="12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</a:t>
            </a:r>
            <a:r>
              <a:rPr lang="ko-KR" altLang="en-US" sz="125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프레임워크에 번역처리 과정을 거쳐 사용자에게 적합한 언어로 변환 후 최적의 답변을 제공</a:t>
            </a:r>
          </a:p>
          <a:p>
            <a:pPr>
              <a:lnSpc>
                <a:spcPts val="2160"/>
              </a:lnSpc>
            </a:pPr>
            <a:endParaRPr lang="ko-KR" altLang="en-US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endParaRPr lang="en-US" altLang="ko-KR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endParaRPr lang="ko-KR" altLang="en-US" sz="13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12290" name="Picture 2" descr="내 서비스에 네이버 파파고 번역 기능 적용하기">
            <a:extLst>
              <a:ext uri="{FF2B5EF4-FFF2-40B4-BE49-F238E27FC236}">
                <a16:creationId xmlns:a16="http://schemas.microsoft.com/office/drawing/2014/main" id="{3532BF7F-6F34-1E6F-03E6-913E2788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39" y="1028095"/>
            <a:ext cx="3819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4">
            <a:extLst>
              <a:ext uri="{FF2B5EF4-FFF2-40B4-BE49-F238E27FC236}">
                <a16:creationId xmlns:a16="http://schemas.microsoft.com/office/drawing/2014/main" id="{D8AA1FEA-6428-A292-67DF-8134CF132D71}"/>
              </a:ext>
            </a:extLst>
          </p:cNvPr>
          <p:cNvSpPr/>
          <p:nvPr/>
        </p:nvSpPr>
        <p:spPr>
          <a:xfrm>
            <a:off x="5816607" y="2012726"/>
            <a:ext cx="2992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공익적으로 사용 가능</a:t>
            </a:r>
            <a:endParaRPr lang="en-US" altLang="ko-KR" sz="14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algn="l"/>
            <a:r>
              <a:rPr lang="en-US" altLang="ko-KR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(NAVER API </a:t>
            </a:r>
            <a:r>
              <a:rPr lang="ko-KR" altLang="en-US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서비스 이용약관 참고</a:t>
            </a:r>
            <a:r>
              <a:rPr lang="en-US" altLang="ko-KR" sz="1400" b="1" dirty="0">
                <a:solidFill>
                  <a:srgbClr val="24292F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 </a:t>
            </a:r>
            <a:endParaRPr lang="en-US" altLang="ko-KR" sz="1400" b="1" i="0" dirty="0">
              <a:solidFill>
                <a:srgbClr val="24292F"/>
              </a:solidFill>
              <a:effectLst/>
              <a:highlight>
                <a:srgbClr val="00FFFF"/>
              </a:highlight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2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5388" y="2248584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DFD </a:t>
            </a:r>
            <a:r>
              <a:rPr lang="ko-KR" altLang="en-US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소개</a:t>
            </a:r>
            <a:endParaRPr lang="en-US" altLang="zh-CN" sz="3600" b="1" kern="100" dirty="0">
              <a:solidFill>
                <a:schemeClr val="accent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6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6200" y="95630"/>
            <a:ext cx="8961120" cy="4948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454C88-5753-2550-6F03-DFCE7EA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0" y="204167"/>
            <a:ext cx="7474820" cy="46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326807-79A1-C117-FD98-D20A071274A8}"/>
              </a:ext>
            </a:extLst>
          </p:cNvPr>
          <p:cNvSpPr/>
          <p:nvPr/>
        </p:nvSpPr>
        <p:spPr>
          <a:xfrm>
            <a:off x="457505" y="277500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rgbClr val="24292F"/>
                </a:solidFill>
                <a:latin typeface="-apple-system"/>
              </a:rPr>
              <a:t>DFD</a:t>
            </a: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6AAF8-E572-055C-E93B-CD18D393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7" y="260401"/>
            <a:ext cx="9144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0815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목차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960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accent1"/>
                </a:solidFill>
                <a:latin typeface="나눔스퀘어 네오 OTF ExtraBold"/>
                <a:ea typeface="나눔스퀘어 네오 OTF ExtraBold"/>
              </a:rPr>
              <a:t>INDEX</a:t>
            </a:r>
          </a:p>
        </p:txBody>
      </p:sp>
      <p:sp>
        <p:nvSpPr>
          <p:cNvPr id="6" name="椭圆 5"/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235" y="3069531"/>
            <a:ext cx="1230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서비스 개요</a:t>
            </a:r>
          </a:p>
        </p:txBody>
      </p:sp>
      <p:sp>
        <p:nvSpPr>
          <p:cNvPr id="8" name="椭圆 7"/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4085" y="3069531"/>
            <a:ext cx="1659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서비스 기능 소개</a:t>
            </a:r>
          </a:p>
        </p:txBody>
      </p:sp>
      <p:sp>
        <p:nvSpPr>
          <p:cNvPr id="10" name="椭圆 9"/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0397" y="3069531"/>
            <a:ext cx="1593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오픈소스</a:t>
            </a:r>
          </a:p>
          <a:p>
            <a:pPr algn="ctr">
              <a:spcAft>
                <a:spcPts val="0"/>
              </a:spcAft>
              <a:defRPr/>
            </a:pPr>
            <a:r>
              <a:rPr lang="ko-KR" altLang="en-US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소프트웨어 소개</a:t>
            </a:r>
          </a:p>
        </p:txBody>
      </p:sp>
      <p:sp>
        <p:nvSpPr>
          <p:cNvPr id="12" name="椭圆 11"/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1973" y="3069531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ko-KR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DFD</a:t>
            </a:r>
          </a:p>
        </p:txBody>
      </p:sp>
      <p:sp>
        <p:nvSpPr>
          <p:cNvPr id="14" name="椭圆 13"/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52360" y="3069531"/>
            <a:ext cx="697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ko-KR" sz="1600" kern="100" dirty="0">
                <a:solidFill>
                  <a:schemeClr val="accent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/>
              </a:rPr>
              <a:t>Q&amp;A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01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02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03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04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05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9309" y="2248584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0410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8084" y="2210112"/>
            <a:ext cx="2581155" cy="723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100" spc="-15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감사합니다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51860" y="3676043"/>
            <a:ext cx="2230755" cy="293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나눔스퀘어 네오 OTF ExtraBold"/>
                <a:ea typeface="나눔스퀘어 네오 OTF ExtraBold"/>
              </a:rPr>
              <a:t>OPENSOURCE8_1508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85310" y="3041891"/>
            <a:ext cx="306705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2600">
              <a:solidFill>
                <a:schemeClr val="accen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25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24362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100" b="1" kern="100">
                <a:solidFill>
                  <a:schemeClr val="accent1"/>
                </a:solidFill>
                <a:latin typeface="나눔스퀘어 네오 OTF ExtraBold"/>
                <a:ea typeface="나눔스퀘어 네오 OTF ExtraBold"/>
                <a:cs typeface="Arial"/>
              </a:rPr>
              <a:t>서비스 개요 및 소개</a:t>
            </a:r>
          </a:p>
        </p:txBody>
      </p:sp>
      <p:sp>
        <p:nvSpPr>
          <p:cNvPr id="4" name="矩形 3"/>
          <p:cNvSpPr/>
          <p:nvPr/>
        </p:nvSpPr>
        <p:spPr>
          <a:xfrm>
            <a:off x="388821" y="742818"/>
            <a:ext cx="978969" cy="264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1200" kern="10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서비스 개요</a:t>
            </a:r>
          </a:p>
        </p:txBody>
      </p:sp>
      <p:sp>
        <p:nvSpPr>
          <p:cNvPr id="14" name="矩形 13"/>
          <p:cNvSpPr/>
          <p:nvPr/>
        </p:nvSpPr>
        <p:spPr>
          <a:xfrm>
            <a:off x="2354736" y="1484055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000" kern="100" dirty="0">
                <a:solidFill>
                  <a:srgbClr val="042D6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알림 부기</a:t>
            </a:r>
          </a:p>
        </p:txBody>
      </p:sp>
      <p:sp>
        <p:nvSpPr>
          <p:cNvPr id="15" name="矩形 14"/>
          <p:cNvSpPr/>
          <p:nvPr/>
        </p:nvSpPr>
        <p:spPr>
          <a:xfrm>
            <a:off x="2372318" y="1935575"/>
            <a:ext cx="548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학교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생활에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도움이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되는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여러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기능을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제공받을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수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있는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lvl="0"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챗봇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서비스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157" y="327799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000" kern="100" dirty="0">
                <a:solidFill>
                  <a:srgbClr val="042D6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서비스 소개</a:t>
            </a:r>
          </a:p>
        </p:txBody>
      </p:sp>
      <p:sp>
        <p:nvSpPr>
          <p:cNvPr id="21" name="矩形 20"/>
          <p:cNvSpPr/>
          <p:nvPr/>
        </p:nvSpPr>
        <p:spPr>
          <a:xfrm>
            <a:off x="742813" y="3786232"/>
            <a:ext cx="8181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학교식당 메뉴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교통정보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날씨정보를 제공하고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모든 기능에는 오픈소스가 활용됨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.</a:t>
            </a:r>
          </a:p>
          <a:p>
            <a:pPr algn="l">
              <a:defRPr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추가로 음성입력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번역 기능을 제공함으로써 이용 대상과 편의성을 확장</a:t>
            </a:r>
            <a:endParaRPr lang="en-US" altLang="ko-KR" b="0" i="0" dirty="0">
              <a:solidFill>
                <a:srgbClr val="24292F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/>
            <p:cNvSpPr/>
            <p:nvPr/>
          </p:nvSpPr>
          <p:spPr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/>
                <a:ea typeface="Arial"/>
                <a:sym typeface="Arial"/>
              </a:endParaRPr>
            </a:p>
          </p:txBody>
        </p:sp>
        <p:sp>
          <p:nvSpPr>
            <p:cNvPr id="32" name="AutoShape 127"/>
            <p:cNvSpPr/>
            <p:nvPr/>
          </p:nvSpPr>
          <p:spPr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/>
                <a:ea typeface="Arial"/>
                <a:sym typeface="Arial"/>
              </a:endParaRP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9432" y="1115816"/>
            <a:ext cx="1776778" cy="1932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21219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100" b="1" kern="100">
                <a:solidFill>
                  <a:schemeClr val="accent1"/>
                </a:solidFill>
                <a:latin typeface="나눔스퀘어 네오 OTF ExtraBold"/>
                <a:ea typeface="나눔스퀘어 네오 OTF ExtraBold"/>
                <a:cs typeface="Arial"/>
              </a:rPr>
              <a:t>서비스 추진 배경</a:t>
            </a:r>
          </a:p>
        </p:txBody>
      </p:sp>
      <p:sp>
        <p:nvSpPr>
          <p:cNvPr id="4" name="矩形 3"/>
          <p:cNvSpPr/>
          <p:nvPr/>
        </p:nvSpPr>
        <p:spPr>
          <a:xfrm>
            <a:off x="388821" y="742818"/>
            <a:ext cx="978969" cy="264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1200" kern="10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서비스 개요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D9E56A-C20B-1156-C24E-A7EC0F3116AF}"/>
              </a:ext>
            </a:extLst>
          </p:cNvPr>
          <p:cNvGrpSpPr/>
          <p:nvPr/>
        </p:nvGrpSpPr>
        <p:grpSpPr>
          <a:xfrm>
            <a:off x="1194826" y="2656458"/>
            <a:ext cx="1449898" cy="1449898"/>
            <a:chOff x="815326" y="1848879"/>
            <a:chExt cx="1040625" cy="1040625"/>
          </a:xfrm>
        </p:grpSpPr>
        <p:sp>
          <p:nvSpPr>
            <p:cNvPr id="2" name="椭圆 5">
              <a:extLst>
                <a:ext uri="{FF2B5EF4-FFF2-40B4-BE49-F238E27FC236}">
                  <a16:creationId xmlns:a16="http://schemas.microsoft.com/office/drawing/2014/main" id="{1ADF12B1-594D-374F-0A99-F2C26C881099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>
                <a:latin typeface="Arial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FF4AFE7-7B85-A2E3-B4F7-180F940F610A}"/>
                </a:ext>
              </a:extLst>
            </p:cNvPr>
            <p:cNvSpPr/>
            <p:nvPr/>
          </p:nvSpPr>
          <p:spPr>
            <a:xfrm>
              <a:off x="912241" y="1942458"/>
              <a:ext cx="838452" cy="8384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>
                <a:latin typeface="Arial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43B749-9EEA-07B3-04B6-27DD26A14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8975" y1="29831" x2="28975" y2="29831"/>
                          <a14:foregroundMark x1="29682" y1="29153" x2="29682" y2="29153"/>
                          <a14:foregroundMark x1="29682" y1="20678" x2="30742" y2="27458"/>
                          <a14:foregroundMark x1="49117" y1="51864" x2="49117" y2="51864"/>
                          <a14:foregroundMark x1="60071" y1="31525" x2="60071" y2="31525"/>
                          <a14:foregroundMark x1="55830" y1="35254" x2="55830" y2="35254"/>
                          <a14:foregroundMark x1="55477" y1="32881" x2="45936" y2="39661"/>
                          <a14:foregroundMark x1="47350" y1="35593" x2="36042" y2="43729"/>
                          <a14:foregroundMark x1="41343" y1="35254" x2="35336" y2="46780"/>
                          <a14:foregroundMark x1="39576" y1="36949" x2="35336" y2="56610"/>
                          <a14:foregroundMark x1="45230" y1="54915" x2="45230" y2="54915"/>
                          <a14:foregroundMark x1="48057" y1="53559" x2="48057" y2="53559"/>
                          <a14:foregroundMark x1="48057" y1="32881" x2="35336" y2="57288"/>
                          <a14:foregroundMark x1="35336" y1="57288" x2="38163" y2="61017"/>
                          <a14:foregroundMark x1="36042" y1="29153" x2="27562" y2="59661"/>
                          <a14:foregroundMark x1="27562" y1="59661" x2="45583" y2="74237"/>
                          <a14:foregroundMark x1="45583" y1="74237" x2="69258" y2="58644"/>
                          <a14:foregroundMark x1="69258" y1="58644" x2="67138" y2="34576"/>
                          <a14:foregroundMark x1="67138" y1="34576" x2="43110" y2="27458"/>
                          <a14:foregroundMark x1="43110" y1="27458" x2="33922" y2="27458"/>
                          <a14:foregroundMark x1="55830" y1="29153" x2="33216" y2="51864"/>
                          <a14:foregroundMark x1="33216" y1="51864" x2="33569" y2="69831"/>
                          <a14:foregroundMark x1="33569" y1="69831" x2="55124" y2="70169"/>
                          <a14:foregroundMark x1="55124" y1="70169" x2="68905" y2="46780"/>
                          <a14:foregroundMark x1="68905" y1="46780" x2="61484" y2="28814"/>
                          <a14:foregroundMark x1="61484" y1="28814" x2="53004" y2="28475"/>
                          <a14:foregroundMark x1="60071" y1="30847" x2="31095" y2="52542"/>
                          <a14:foregroundMark x1="31095" y1="52542" x2="43463" y2="71186"/>
                          <a14:foregroundMark x1="43463" y1="71186" x2="66431" y2="52542"/>
                          <a14:foregroundMark x1="66431" y1="52542" x2="63604" y2="31525"/>
                          <a14:foregroundMark x1="63604" y1="31525" x2="60424" y2="30847"/>
                          <a14:foregroundMark x1="39929" y1="47119" x2="42403" y2="46780"/>
                          <a14:backgroundMark x1="43110" y1="9492" x2="43110" y2="9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64" y="1971824"/>
              <a:ext cx="748001" cy="779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8D3188-8BBE-AB65-2AB2-0722823D1B7F}"/>
              </a:ext>
            </a:extLst>
          </p:cNvPr>
          <p:cNvGrpSpPr/>
          <p:nvPr/>
        </p:nvGrpSpPr>
        <p:grpSpPr>
          <a:xfrm>
            <a:off x="2424744" y="1958617"/>
            <a:ext cx="744759" cy="744759"/>
            <a:chOff x="1055906" y="3308608"/>
            <a:chExt cx="1040625" cy="104062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AF10E88-E83D-C09A-E313-A46F87256D66}"/>
                </a:ext>
              </a:extLst>
            </p:cNvPr>
            <p:cNvGrpSpPr/>
            <p:nvPr/>
          </p:nvGrpSpPr>
          <p:grpSpPr>
            <a:xfrm>
              <a:off x="1055906" y="3308608"/>
              <a:ext cx="1040625" cy="1040625"/>
              <a:chOff x="815326" y="1848879"/>
              <a:chExt cx="1040625" cy="1040625"/>
            </a:xfrm>
          </p:grpSpPr>
          <p:sp>
            <p:nvSpPr>
              <p:cNvPr id="11" name="椭圆 5">
                <a:extLst>
                  <a:ext uri="{FF2B5EF4-FFF2-40B4-BE49-F238E27FC236}">
                    <a16:creationId xmlns:a16="http://schemas.microsoft.com/office/drawing/2014/main" id="{E5260A25-802E-363D-706B-11F002F6B38D}"/>
                  </a:ext>
                </a:extLst>
              </p:cNvPr>
              <p:cNvSpPr/>
              <p:nvPr/>
            </p:nvSpPr>
            <p:spPr>
              <a:xfrm>
                <a:off x="81532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  <p:sp>
            <p:nvSpPr>
              <p:cNvPr id="12" name="椭圆 5">
                <a:extLst>
                  <a:ext uri="{FF2B5EF4-FFF2-40B4-BE49-F238E27FC236}">
                    <a16:creationId xmlns:a16="http://schemas.microsoft.com/office/drawing/2014/main" id="{18B68392-9E64-B35D-AAE6-B7562E128AE6}"/>
                  </a:ext>
                </a:extLst>
              </p:cNvPr>
              <p:cNvSpPr/>
              <p:nvPr/>
            </p:nvSpPr>
            <p:spPr>
              <a:xfrm>
                <a:off x="935773" y="1974816"/>
                <a:ext cx="781123" cy="7811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642889A-97FD-80E5-0226-643F2C0CF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326" b="88256" l="28467" r="71898">
                          <a14:foregroundMark x1="32482" y1="73488" x2="32482" y2="73488"/>
                          <a14:foregroundMark x1="32482" y1="72326" x2="32482" y2="72326"/>
                          <a14:foregroundMark x1="32482" y1="88256" x2="32482" y2="88256"/>
                          <a14:foregroundMark x1="54745" y1="74651" x2="54745" y2="74651"/>
                          <a14:foregroundMark x1="41241" y1="74535" x2="39051" y2="84186"/>
                          <a14:foregroundMark x1="39051" y1="84186" x2="65328" y2="80000"/>
                          <a14:foregroundMark x1="65328" y1="80000" x2="40876" y2="73140"/>
                        </a14:backgroundRemoval>
                      </a14:imgEffect>
                    </a14:imgLayer>
                  </a14:imgProps>
                </a:ext>
              </a:extLst>
            </a:blip>
            <a:srcRect l="23817" t="71248" r="22531" b="10975"/>
            <a:stretch/>
          </p:blipFill>
          <p:spPr>
            <a:xfrm>
              <a:off x="1313747" y="3552136"/>
              <a:ext cx="524942" cy="54594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07549A-8860-A790-06E8-FAA776779591}"/>
              </a:ext>
            </a:extLst>
          </p:cNvPr>
          <p:cNvGrpSpPr/>
          <p:nvPr/>
        </p:nvGrpSpPr>
        <p:grpSpPr>
          <a:xfrm>
            <a:off x="1271725" y="1470128"/>
            <a:ext cx="1053499" cy="1053499"/>
            <a:chOff x="4572000" y="2674348"/>
            <a:chExt cx="1449898" cy="1449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B6EB193-44CB-388B-BBF7-D80FD108B689}"/>
                </a:ext>
              </a:extLst>
            </p:cNvPr>
            <p:cNvGrpSpPr/>
            <p:nvPr/>
          </p:nvGrpSpPr>
          <p:grpSpPr>
            <a:xfrm>
              <a:off x="4572000" y="2674348"/>
              <a:ext cx="1449898" cy="1449898"/>
              <a:chOff x="815326" y="1848879"/>
              <a:chExt cx="1040625" cy="1040625"/>
            </a:xfrm>
          </p:grpSpPr>
          <p:sp>
            <p:nvSpPr>
              <p:cNvPr id="16" name="椭圆 5">
                <a:extLst>
                  <a:ext uri="{FF2B5EF4-FFF2-40B4-BE49-F238E27FC236}">
                    <a16:creationId xmlns:a16="http://schemas.microsoft.com/office/drawing/2014/main" id="{2A54F5AD-0287-A9E6-6380-476E708FF5A1}"/>
                  </a:ext>
                </a:extLst>
              </p:cNvPr>
              <p:cNvSpPr/>
              <p:nvPr/>
            </p:nvSpPr>
            <p:spPr>
              <a:xfrm>
                <a:off x="81532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  <p:sp>
            <p:nvSpPr>
              <p:cNvPr id="17" name="椭圆 5">
                <a:extLst>
                  <a:ext uri="{FF2B5EF4-FFF2-40B4-BE49-F238E27FC236}">
                    <a16:creationId xmlns:a16="http://schemas.microsoft.com/office/drawing/2014/main" id="{EEB5C84F-2B6C-FA5F-6AB3-E0DB4BF7DC20}"/>
                  </a:ext>
                </a:extLst>
              </p:cNvPr>
              <p:cNvSpPr/>
              <p:nvPr/>
            </p:nvSpPr>
            <p:spPr>
              <a:xfrm>
                <a:off x="935773" y="1974816"/>
                <a:ext cx="781123" cy="7811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FE55B7A-B8EE-13A2-5956-442CAB838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39" b="89960" l="8389" r="76510">
                          <a14:foregroundMark x1="42953" y1="9639" x2="42953" y2="9639"/>
                          <a14:foregroundMark x1="76510" y1="24096" x2="76510" y2="24096"/>
                        </a14:backgroundRemoval>
                      </a14:imgEffect>
                    </a14:imgLayer>
                  </a14:imgProps>
                </a:ext>
              </a:extLst>
            </a:blip>
            <a:srcRect r="15555"/>
            <a:stretch/>
          </p:blipFill>
          <p:spPr>
            <a:xfrm>
              <a:off x="4774988" y="2978077"/>
              <a:ext cx="924930" cy="915204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4F4076-C8DB-5042-920C-2520B221626E}"/>
              </a:ext>
            </a:extLst>
          </p:cNvPr>
          <p:cNvGrpSpPr/>
          <p:nvPr/>
        </p:nvGrpSpPr>
        <p:grpSpPr>
          <a:xfrm>
            <a:off x="2709211" y="2831925"/>
            <a:ext cx="395805" cy="395805"/>
            <a:chOff x="3299698" y="1368054"/>
            <a:chExt cx="1053499" cy="105349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D21B423-FA08-CFBE-3B70-3FA5D42BD041}"/>
                </a:ext>
              </a:extLst>
            </p:cNvPr>
            <p:cNvGrpSpPr/>
            <p:nvPr/>
          </p:nvGrpSpPr>
          <p:grpSpPr>
            <a:xfrm>
              <a:off x="3299698" y="1368054"/>
              <a:ext cx="1053499" cy="1053499"/>
              <a:chOff x="815326" y="1848879"/>
              <a:chExt cx="1040625" cy="1040625"/>
            </a:xfrm>
          </p:grpSpPr>
          <p:sp>
            <p:nvSpPr>
              <p:cNvPr id="27" name="椭圆 5">
                <a:extLst>
                  <a:ext uri="{FF2B5EF4-FFF2-40B4-BE49-F238E27FC236}">
                    <a16:creationId xmlns:a16="http://schemas.microsoft.com/office/drawing/2014/main" id="{2BCD7AC6-7B0D-6B95-34E9-CF56E99B1E1E}"/>
                  </a:ext>
                </a:extLst>
              </p:cNvPr>
              <p:cNvSpPr/>
              <p:nvPr/>
            </p:nvSpPr>
            <p:spPr>
              <a:xfrm>
                <a:off x="81532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  <p:sp>
            <p:nvSpPr>
              <p:cNvPr id="28" name="椭圆 5">
                <a:extLst>
                  <a:ext uri="{FF2B5EF4-FFF2-40B4-BE49-F238E27FC236}">
                    <a16:creationId xmlns:a16="http://schemas.microsoft.com/office/drawing/2014/main" id="{0A061ED9-9F6C-8567-276D-CE6976E7236F}"/>
                  </a:ext>
                </a:extLst>
              </p:cNvPr>
              <p:cNvSpPr/>
              <p:nvPr/>
            </p:nvSpPr>
            <p:spPr>
              <a:xfrm>
                <a:off x="935773" y="1974816"/>
                <a:ext cx="781123" cy="7811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zh-CN" altLang="en-US">
                  <a:latin typeface="Arial"/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BE0ADEE-4722-2E39-1C02-DEF60CEEC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28" b="20308" l="29183" r="72105">
                          <a14:foregroundMark x1="34672" y1="14186" x2="34672" y2="14186"/>
                        </a14:backgroundRemoval>
                      </a14:imgEffect>
                    </a14:imgLayer>
                  </a14:imgProps>
                </a:ext>
              </a:extLst>
            </a:blip>
            <a:srcRect l="23818" t="6155" r="22530" b="78119"/>
            <a:stretch/>
          </p:blipFill>
          <p:spPr>
            <a:xfrm>
              <a:off x="3556559" y="1642645"/>
              <a:ext cx="539776" cy="496593"/>
            </a:xfrm>
            <a:prstGeom prst="rect">
              <a:avLst/>
            </a:prstGeom>
          </p:spPr>
        </p:pic>
      </p:grpSp>
      <p:sp>
        <p:nvSpPr>
          <p:cNvPr id="33" name="矩形 25">
            <a:extLst>
              <a:ext uri="{FF2B5EF4-FFF2-40B4-BE49-F238E27FC236}">
                <a16:creationId xmlns:a16="http://schemas.microsoft.com/office/drawing/2014/main" id="{181EB467-C2C7-F824-E986-B0A1E431426A}"/>
              </a:ext>
            </a:extLst>
          </p:cNvPr>
          <p:cNvSpPr/>
          <p:nvPr/>
        </p:nvSpPr>
        <p:spPr>
          <a:xfrm>
            <a:off x="4773956" y="996525"/>
            <a:ext cx="3967090" cy="3395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" name="矩形 26">
            <a:extLst>
              <a:ext uri="{FF2B5EF4-FFF2-40B4-BE49-F238E27FC236}">
                <a16:creationId xmlns:a16="http://schemas.microsoft.com/office/drawing/2014/main" id="{FB5CFC02-1DCA-BE36-26B9-17E5EA19972E}"/>
              </a:ext>
            </a:extLst>
          </p:cNvPr>
          <p:cNvSpPr/>
          <p:nvPr/>
        </p:nvSpPr>
        <p:spPr>
          <a:xfrm>
            <a:off x="4830056" y="1288703"/>
            <a:ext cx="3148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600" b="1" kern="1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 panose="020B0604020202020204" pitchFamily="34" charset="0"/>
              </a:rPr>
              <a:t>여러 커뮤니티 앱과 학교 서비스 앱</a:t>
            </a:r>
            <a:endParaRPr lang="en-US" altLang="ko-KR" sz="1600" b="1" kern="100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矩形 27">
            <a:extLst>
              <a:ext uri="{FF2B5EF4-FFF2-40B4-BE49-F238E27FC236}">
                <a16:creationId xmlns:a16="http://schemas.microsoft.com/office/drawing/2014/main" id="{7642D509-F54D-E4F2-38F8-A9BF2BB4F329}"/>
              </a:ext>
            </a:extLst>
          </p:cNvPr>
          <p:cNvSpPr/>
          <p:nvPr/>
        </p:nvSpPr>
        <p:spPr>
          <a:xfrm>
            <a:off x="4921497" y="1677820"/>
            <a:ext cx="3784208" cy="55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다양한 기능을 제공하지만 그 기능들이 분산되어 있는 경우가 많음 </a:t>
            </a:r>
            <a:r>
              <a:rPr lang="en-US" altLang="ko-KR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원하는 기능을 찾기 힘듦</a:t>
            </a:r>
            <a:endParaRPr lang="en-US" altLang="zh-CN" sz="12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44" name="矩形 26">
            <a:extLst>
              <a:ext uri="{FF2B5EF4-FFF2-40B4-BE49-F238E27FC236}">
                <a16:creationId xmlns:a16="http://schemas.microsoft.com/office/drawing/2014/main" id="{B1D1828A-E70F-8112-0735-4D571404CF79}"/>
              </a:ext>
            </a:extLst>
          </p:cNvPr>
          <p:cNvSpPr/>
          <p:nvPr/>
        </p:nvSpPr>
        <p:spPr>
          <a:xfrm>
            <a:off x="4830056" y="3090522"/>
            <a:ext cx="2911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600" b="1" kern="1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 panose="020B0604020202020204" pitchFamily="34" charset="0"/>
              </a:rPr>
              <a:t>한성대 학생을 위한 </a:t>
            </a:r>
            <a:r>
              <a:rPr lang="ko-KR" altLang="en-US" sz="1600" b="1" kern="100" dirty="0" err="1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 panose="020B0604020202020204" pitchFamily="34" charset="0"/>
              </a:rPr>
              <a:t>챗봇</a:t>
            </a:r>
            <a:r>
              <a:rPr lang="ko-KR" altLang="en-US" sz="1600" b="1" kern="1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 panose="020B0604020202020204" pitchFamily="34" charset="0"/>
              </a:rPr>
              <a:t> 서비스</a:t>
            </a:r>
            <a:endParaRPr lang="en-US" altLang="ko-KR" sz="1600" b="1" kern="100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5" name="矩形 27">
            <a:extLst>
              <a:ext uri="{FF2B5EF4-FFF2-40B4-BE49-F238E27FC236}">
                <a16:creationId xmlns:a16="http://schemas.microsoft.com/office/drawing/2014/main" id="{595AC556-C2F8-87FD-1545-4875173790C6}"/>
              </a:ext>
            </a:extLst>
          </p:cNvPr>
          <p:cNvSpPr/>
          <p:nvPr/>
        </p:nvSpPr>
        <p:spPr>
          <a:xfrm>
            <a:off x="4921497" y="3479639"/>
            <a:ext cx="3784208" cy="55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서비스를 통해 학교 생활을 하면서 필요한 정보를 </a:t>
            </a:r>
            <a:r>
              <a:rPr lang="ko-KR" altLang="en-US" sz="12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챗봇에</a:t>
            </a:r>
            <a:r>
              <a:rPr lang="ko-KR" altLang="en-US" sz="12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입력하면 바로바로 알아낼 수 있는 서비스를 구상</a:t>
            </a:r>
            <a:endParaRPr lang="en-US" altLang="ko-KR" sz="12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DA3FA15-109D-6959-E72D-042A22ADDAE5}"/>
              </a:ext>
            </a:extLst>
          </p:cNvPr>
          <p:cNvSpPr/>
          <p:nvPr/>
        </p:nvSpPr>
        <p:spPr>
          <a:xfrm>
            <a:off x="6616580" y="2409906"/>
            <a:ext cx="326722" cy="440638"/>
          </a:xfrm>
          <a:prstGeom prst="downArrow">
            <a:avLst>
              <a:gd name="adj1" fmla="val 3118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矩形 26">
            <a:extLst>
              <a:ext uri="{FF2B5EF4-FFF2-40B4-BE49-F238E27FC236}">
                <a16:creationId xmlns:a16="http://schemas.microsoft.com/office/drawing/2014/main" id="{DA3C2D96-0518-CDC2-C056-B9D9560A78C5}"/>
              </a:ext>
            </a:extLst>
          </p:cNvPr>
          <p:cNvSpPr/>
          <p:nvPr/>
        </p:nvSpPr>
        <p:spPr>
          <a:xfrm>
            <a:off x="6921334" y="2414471"/>
            <a:ext cx="476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200" b="1" kern="1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  <a:cs typeface="Arial" panose="020B0604020202020204" pitchFamily="34" charset="0"/>
              </a:rPr>
              <a:t>보완</a:t>
            </a:r>
            <a:endParaRPr lang="en-US" altLang="ko-KR" sz="1200" b="1" kern="100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5263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100" b="1" kern="100" dirty="0">
                <a:solidFill>
                  <a:schemeClr val="accent1"/>
                </a:solidFill>
                <a:latin typeface="나눔스퀘어 네오 OTF ExtraBold"/>
                <a:ea typeface="나눔스퀘어 네오 OTF ExtraBold"/>
                <a:cs typeface="Arial"/>
              </a:rPr>
              <a:t>유사 서비스</a:t>
            </a:r>
          </a:p>
        </p:txBody>
      </p:sp>
      <p:sp>
        <p:nvSpPr>
          <p:cNvPr id="4" name="矩形 3"/>
          <p:cNvSpPr/>
          <p:nvPr/>
        </p:nvSpPr>
        <p:spPr>
          <a:xfrm>
            <a:off x="388821" y="742818"/>
            <a:ext cx="978969" cy="264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1200" kern="10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서비스 개요</a:t>
            </a:r>
          </a:p>
        </p:txBody>
      </p:sp>
      <p:sp>
        <p:nvSpPr>
          <p:cNvPr id="37" name="矩形 27">
            <a:extLst>
              <a:ext uri="{FF2B5EF4-FFF2-40B4-BE49-F238E27FC236}">
                <a16:creationId xmlns:a16="http://schemas.microsoft.com/office/drawing/2014/main" id="{7642D509-F54D-E4F2-38F8-A9BF2BB4F329}"/>
              </a:ext>
            </a:extLst>
          </p:cNvPr>
          <p:cNvSpPr/>
          <p:nvPr/>
        </p:nvSpPr>
        <p:spPr>
          <a:xfrm>
            <a:off x="4797465" y="1257083"/>
            <a:ext cx="3784208" cy="24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1. 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한성대 학생서비스는 한성대학교에서 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공식적으로  제공하는 종합 정보 서비스 앱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한성대 학생은 한성대 학생서비스 앱을 통하여 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시간표 확인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성적 조회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열람실 현황 확인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학교 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홈페이지 바로가기 등의 서비스를 제공받을 수 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있음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2. 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한성대까지 운행하는 버스 도착 정보를 알려주는 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한성대 스쿨버스 앱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AutoNum type="arabicPeriod" startAt="2"/>
            </a:pPr>
            <a:endParaRPr lang="en-US" altLang="zh-CN" sz="1200" dirty="0">
              <a:solidFill>
                <a:schemeClr val="accent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8BB00F-8601-1C07-FC4C-415D43DD772C}"/>
              </a:ext>
            </a:extLst>
          </p:cNvPr>
          <p:cNvGrpSpPr/>
          <p:nvPr/>
        </p:nvGrpSpPr>
        <p:grpSpPr>
          <a:xfrm>
            <a:off x="445398" y="1142899"/>
            <a:ext cx="1851836" cy="3169546"/>
            <a:chOff x="3552080" y="1007744"/>
            <a:chExt cx="2039840" cy="3491327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0966A0D8-7B58-44C8-1CD3-AB16B8C43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26" b="99519" l="7819" r="91770">
                          <a14:foregroundMark x1="10288" y1="24038" x2="10288" y2="24038"/>
                          <a14:foregroundMark x1="10082" y1="21635" x2="9259" y2="33413"/>
                          <a14:foregroundMark x1="9053" y1="27764" x2="9053" y2="27764"/>
                          <a14:foregroundMark x1="7819" y1="27644" x2="9053" y2="32452"/>
                          <a14:foregroundMark x1="22634" y1="6731" x2="57819" y2="7813"/>
                          <a14:foregroundMark x1="73457" y1="7933" x2="37860" y2="8173"/>
                          <a14:foregroundMark x1="37860" y1="8173" x2="69753" y2="11178"/>
                          <a14:foregroundMark x1="69753" y1="11178" x2="77572" y2="7212"/>
                          <a14:foregroundMark x1="87243" y1="3606" x2="30864" y2="3245"/>
                          <a14:foregroundMark x1="30864" y1="3245" x2="11728" y2="7692"/>
                          <a14:foregroundMark x1="11728" y1="7692" x2="29012" y2="12620"/>
                          <a14:foregroundMark x1="29012" y1="12620" x2="75514" y2="11298"/>
                          <a14:foregroundMark x1="75514" y1="11298" x2="91152" y2="6731"/>
                          <a14:foregroundMark x1="91152" y1="6731" x2="87449" y2="3846"/>
                          <a14:foregroundMark x1="15844" y1="10938" x2="15844" y2="10938"/>
                          <a14:foregroundMark x1="15844" y1="11298" x2="15844" y2="11298"/>
                          <a14:foregroundMark x1="11523" y1="10697" x2="11523" y2="10697"/>
                          <a14:foregroundMark x1="11934" y1="12861" x2="11934" y2="12861"/>
                          <a14:foregroundMark x1="11317" y1="12861" x2="11317" y2="12861"/>
                          <a14:foregroundMark x1="10905" y1="13462" x2="10905" y2="13942"/>
                          <a14:foregroundMark x1="10905" y1="14784" x2="10905" y2="14784"/>
                          <a14:foregroundMark x1="10905" y1="15865" x2="10905" y2="15865"/>
                          <a14:foregroundMark x1="10905" y1="15986" x2="10905" y2="16587"/>
                          <a14:foregroundMark x1="11523" y1="13582" x2="11523" y2="13582"/>
                          <a14:foregroundMark x1="12963" y1="12019" x2="12963" y2="12019"/>
                          <a14:foregroundMark x1="14403" y1="11659" x2="14403" y2="11659"/>
                          <a14:foregroundMark x1="14403" y1="11659" x2="14403" y2="11659"/>
                          <a14:foregroundMark x1="14403" y1="11659" x2="14403" y2="11659"/>
                          <a14:foregroundMark x1="12963" y1="12861" x2="12963" y2="12861"/>
                          <a14:foregroundMark x1="12963" y1="12861" x2="12963" y2="12861"/>
                          <a14:foregroundMark x1="12963" y1="12861" x2="12963" y2="12861"/>
                          <a14:foregroundMark x1="11728" y1="11659" x2="11728" y2="11659"/>
                          <a14:foregroundMark x1="11728" y1="11659" x2="11728" y2="11659"/>
                          <a14:foregroundMark x1="11728" y1="11659" x2="11728" y2="11659"/>
                          <a14:foregroundMark x1="12757" y1="12380" x2="12757" y2="12380"/>
                          <a14:foregroundMark x1="12757" y1="12981" x2="12757" y2="12981"/>
                          <a14:foregroundMark x1="12140" y1="15625" x2="12140" y2="15625"/>
                          <a14:foregroundMark x1="11934" y1="15986" x2="11934" y2="15986"/>
                          <a14:foregroundMark x1="11934" y1="17308" x2="11934" y2="17308"/>
                          <a14:foregroundMark x1="11934" y1="17788" x2="11934" y2="17788"/>
                          <a14:foregroundMark x1="11934" y1="17788" x2="11934" y2="17788"/>
                          <a14:foregroundMark x1="12757" y1="18510" x2="12963" y2="19231"/>
                          <a14:foregroundMark x1="12963" y1="19712" x2="12963" y2="19712"/>
                          <a14:foregroundMark x1="12963" y1="21635" x2="12963" y2="21635"/>
                          <a14:foregroundMark x1="9671" y1="23197" x2="9671" y2="23197"/>
                          <a14:foregroundMark x1="8642" y1="23197" x2="8642" y2="23197"/>
                          <a14:foregroundMark x1="8642" y1="20673" x2="9259" y2="10697"/>
                          <a14:foregroundMark x1="82099" y1="10938" x2="82099" y2="10938"/>
                          <a14:foregroundMark x1="82099" y1="10938" x2="82099" y2="10938"/>
                          <a14:foregroundMark x1="83745" y1="11178" x2="83745" y2="11178"/>
                          <a14:foregroundMark x1="86420" y1="11178" x2="87037" y2="11178"/>
                          <a14:foregroundMark x1="87860" y1="11298" x2="87860" y2="11298"/>
                          <a14:foregroundMark x1="89506" y1="10817" x2="89506" y2="10817"/>
                          <a14:foregroundMark x1="89506" y1="10457" x2="89506" y2="10457"/>
                          <a14:foregroundMark x1="89506" y1="12981" x2="89506" y2="12981"/>
                          <a14:foregroundMark x1="89506" y1="13822" x2="89506" y2="13822"/>
                          <a14:foregroundMark x1="89506" y1="14303" x2="89506" y2="14303"/>
                          <a14:foregroundMark x1="89506" y1="14784" x2="89506" y2="14784"/>
                          <a14:foregroundMark x1="90123" y1="22716" x2="90123" y2="22716"/>
                          <a14:foregroundMark x1="90123" y1="22716" x2="90123" y2="22716"/>
                          <a14:foregroundMark x1="90123" y1="24760" x2="90123" y2="25361"/>
                          <a14:foregroundMark x1="89712" y1="26322" x2="89506" y2="26803"/>
                          <a14:foregroundMark x1="89506" y1="26803" x2="89506" y2="27163"/>
                          <a14:foregroundMark x1="91975" y1="25361" x2="91975" y2="25361"/>
                          <a14:foregroundMark x1="11934" y1="18990" x2="11934" y2="16827"/>
                          <a14:foregroundMark x1="11934" y1="16226" x2="12551" y2="9375"/>
                          <a14:foregroundMark x1="13786" y1="11659" x2="11317" y2="11899"/>
                          <a14:foregroundMark x1="13580" y1="11178" x2="13580" y2="11178"/>
                          <a14:foregroundMark x1="12757" y1="11298" x2="11728" y2="14063"/>
                          <a14:foregroundMark x1="12963" y1="10817" x2="12140" y2="13462"/>
                          <a14:foregroundMark x1="9465" y1="12500" x2="12963" y2="20913"/>
                          <a14:foregroundMark x1="11111" y1="28606" x2="11523" y2="29928"/>
                          <a14:foregroundMark x1="11523" y1="30048" x2="11523" y2="30048"/>
                          <a14:foregroundMark x1="12140" y1="18269" x2="10905" y2="34255"/>
                          <a14:foregroundMark x1="10494" y1="29447" x2="10700" y2="37139"/>
                          <a14:foregroundMark x1="8436" y1="25361" x2="9671" y2="36058"/>
                          <a14:foregroundMark x1="12346" y1="29207" x2="12757" y2="46995"/>
                          <a14:foregroundMark x1="11317" y1="46154" x2="11728" y2="58293"/>
                          <a14:foregroundMark x1="11934" y1="57332" x2="10494" y2="75481"/>
                          <a14:foregroundMark x1="88477" y1="34255" x2="88683" y2="29567"/>
                          <a14:foregroundMark x1="88066" y1="14063" x2="88066" y2="67548"/>
                          <a14:foregroundMark x1="87243" y1="65865" x2="87860" y2="89543"/>
                          <a14:foregroundMark x1="87860" y1="89543" x2="87037" y2="92067"/>
                          <a14:foregroundMark x1="28189" y1="90385" x2="67901" y2="90986"/>
                          <a14:foregroundMark x1="89300" y1="86538" x2="28395" y2="89063"/>
                          <a14:foregroundMark x1="28395" y1="89063" x2="43210" y2="94351"/>
                          <a14:foregroundMark x1="43210" y1="94351" x2="73457" y2="93510"/>
                          <a14:foregroundMark x1="73457" y1="93510" x2="89095" y2="87260"/>
                          <a14:foregroundMark x1="89095" y1="87260" x2="90123" y2="85938"/>
                          <a14:foregroundMark x1="11926" y1="80779" x2="11934" y2="81130"/>
                          <a14:foregroundMark x1="11903" y1="79704" x2="11914" y2="80202"/>
                          <a14:foregroundMark x1="11728" y1="71635" x2="11899" y2="79501"/>
                          <a14:foregroundMark x1="11934" y1="81130" x2="12549" y2="81351"/>
                          <a14:foregroundMark x1="81893" y1="95673" x2="81893" y2="95673"/>
                          <a14:foregroundMark x1="81481" y1="93630" x2="81481" y2="93630"/>
                          <a14:foregroundMark x1="31893" y1="94471" x2="31893" y2="94471"/>
                          <a14:foregroundMark x1="31687" y1="94832" x2="31687" y2="94832"/>
                          <a14:foregroundMark x1="31687" y1="94832" x2="31687" y2="94832"/>
                          <a14:foregroundMark x1="28601" y1="94351" x2="28601" y2="94351"/>
                          <a14:foregroundMark x1="28189" y1="94231" x2="28189" y2="94231"/>
                          <a14:foregroundMark x1="25514" y1="93630" x2="25514" y2="93630"/>
                          <a14:foregroundMark x1="25309" y1="93510" x2="25309" y2="93510"/>
                          <a14:foregroundMark x1="23457" y1="92788" x2="23457" y2="92788"/>
                          <a14:foregroundMark x1="19547" y1="92788" x2="19547" y2="92788"/>
                          <a14:foregroundMark x1="18724" y1="92548" x2="18724" y2="92548"/>
                          <a14:foregroundMark x1="15226" y1="92188" x2="15226" y2="92188"/>
                          <a14:foregroundMark x1="15226" y1="92188" x2="15226" y2="92188"/>
                          <a14:foregroundMark x1="10700" y1="93149" x2="24486" y2="99519"/>
                          <a14:foregroundMark x1="12963" y1="82091" x2="12963" y2="82091"/>
                          <a14:foregroundMark x1="12963" y1="81851" x2="12140" y2="84255"/>
                          <a14:foregroundMark x1="12346" y1="81130" x2="12963" y2="83534"/>
                          <a14:foregroundMark x1="85802" y1="87019" x2="85802" y2="87019"/>
                          <a14:foregroundMark x1="86626" y1="86779" x2="84362" y2="86779"/>
                          <a14:foregroundMark x1="90947" y1="90144" x2="90947" y2="90144"/>
                          <a14:foregroundMark x1="90329" y1="89063" x2="91152" y2="91827"/>
                          <a14:foregroundMark x1="91564" y1="88221" x2="91564" y2="91346"/>
                          <a14:backgroundMark x1="39095" y1="16106" x2="39095" y2="16106"/>
                          <a14:backgroundMark x1="41152" y1="16106" x2="41152" y2="20673"/>
                          <a14:backgroundMark x1="15328" y1="69745" x2="55556" y2="74038"/>
                          <a14:backgroundMark x1="55556" y1="74038" x2="77984" y2="53365"/>
                          <a14:backgroundMark x1="77984" y1="53365" x2="75103" y2="25120"/>
                          <a14:backgroundMark x1="75103" y1="25120" x2="50446" y2="14119"/>
                          <a14:backgroundMark x1="32305" y1="23197" x2="15021" y2="14784"/>
                          <a14:backgroundMark x1="15380" y1="14519" x2="26337" y2="18149"/>
                          <a14:backgroundMark x1="26337" y1="18149" x2="22634" y2="19712"/>
                          <a14:backgroundMark x1="83220" y1="79388" x2="68930" y2="73317"/>
                          <a14:backgroundMark x1="68930" y1="73317" x2="81481" y2="81490"/>
                          <a14:backgroundMark x1="81481" y1="81490" x2="81276" y2="81971"/>
                          <a14:backgroundMark x1="27160" y1="86058" x2="27160" y2="86058"/>
                          <a14:backgroundMark x1="24280" y1="85938" x2="24280" y2="85938"/>
                          <a14:backgroundMark x1="19342" y1="85938" x2="19342" y2="85938"/>
                          <a14:backgroundMark x1="19342" y1="83053" x2="19342" y2="83053"/>
                          <a14:backgroundMark x1="16904" y1="83372" x2="27984" y2="86298"/>
                          <a14:backgroundMark x1="27984" y1="86298" x2="17085" y2="828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080" y="1007744"/>
              <a:ext cx="2039840" cy="3491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25E9F61C-7032-3A5D-DA3D-40275EAAEF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 t="4093"/>
            <a:stretch/>
          </p:blipFill>
          <p:spPr>
            <a:xfrm>
              <a:off x="3843399" y="1497820"/>
              <a:ext cx="1457202" cy="2483527"/>
            </a:xfrm>
            <a:prstGeom prst="rect">
              <a:avLst/>
            </a:prstGeom>
            <a:noFill/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1781FC-11E8-858B-2159-25F9F2D1B296}"/>
              </a:ext>
            </a:extLst>
          </p:cNvPr>
          <p:cNvGrpSpPr/>
          <p:nvPr/>
        </p:nvGrpSpPr>
        <p:grpSpPr>
          <a:xfrm>
            <a:off x="2381896" y="1149010"/>
            <a:ext cx="1851836" cy="3169546"/>
            <a:chOff x="5998956" y="1007744"/>
            <a:chExt cx="2039840" cy="3491327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7D76E89C-75FF-E276-4FAE-60077B02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26" b="99519" l="7819" r="91770">
                          <a14:foregroundMark x1="10288" y1="24038" x2="10288" y2="24038"/>
                          <a14:foregroundMark x1="10082" y1="21635" x2="9259" y2="33413"/>
                          <a14:foregroundMark x1="9053" y1="27764" x2="9053" y2="27764"/>
                          <a14:foregroundMark x1="7819" y1="27644" x2="9053" y2="32452"/>
                          <a14:foregroundMark x1="22634" y1="6731" x2="57819" y2="7813"/>
                          <a14:foregroundMark x1="73457" y1="7933" x2="37860" y2="8173"/>
                          <a14:foregroundMark x1="37860" y1="8173" x2="69753" y2="11178"/>
                          <a14:foregroundMark x1="69753" y1="11178" x2="77572" y2="7212"/>
                          <a14:foregroundMark x1="87243" y1="3606" x2="30864" y2="3245"/>
                          <a14:foregroundMark x1="30864" y1="3245" x2="11728" y2="7692"/>
                          <a14:foregroundMark x1="11728" y1="7692" x2="29012" y2="12620"/>
                          <a14:foregroundMark x1="29012" y1="12620" x2="75514" y2="11298"/>
                          <a14:foregroundMark x1="75514" y1="11298" x2="91152" y2="6731"/>
                          <a14:foregroundMark x1="91152" y1="6731" x2="87449" y2="3846"/>
                          <a14:foregroundMark x1="15844" y1="10938" x2="15844" y2="10938"/>
                          <a14:foregroundMark x1="15844" y1="11298" x2="15844" y2="11298"/>
                          <a14:foregroundMark x1="11523" y1="10697" x2="11523" y2="10697"/>
                          <a14:foregroundMark x1="11934" y1="12861" x2="11934" y2="12861"/>
                          <a14:foregroundMark x1="11317" y1="12861" x2="11317" y2="12861"/>
                          <a14:foregroundMark x1="10905" y1="13462" x2="10905" y2="13942"/>
                          <a14:foregroundMark x1="10905" y1="14784" x2="10905" y2="14784"/>
                          <a14:foregroundMark x1="10905" y1="15865" x2="10905" y2="15865"/>
                          <a14:foregroundMark x1="10905" y1="15986" x2="10905" y2="16587"/>
                          <a14:foregroundMark x1="11523" y1="13582" x2="11523" y2="13582"/>
                          <a14:foregroundMark x1="12963" y1="12019" x2="12963" y2="12019"/>
                          <a14:foregroundMark x1="14403" y1="11659" x2="14403" y2="11659"/>
                          <a14:foregroundMark x1="14403" y1="11659" x2="14403" y2="11659"/>
                          <a14:foregroundMark x1="14403" y1="11659" x2="14403" y2="11659"/>
                          <a14:foregroundMark x1="12963" y1="12861" x2="12963" y2="12861"/>
                          <a14:foregroundMark x1="12963" y1="12861" x2="12963" y2="12861"/>
                          <a14:foregroundMark x1="12963" y1="12861" x2="12963" y2="12861"/>
                          <a14:foregroundMark x1="11728" y1="11659" x2="11728" y2="11659"/>
                          <a14:foregroundMark x1="11728" y1="11659" x2="11728" y2="11659"/>
                          <a14:foregroundMark x1="11728" y1="11659" x2="11728" y2="11659"/>
                          <a14:foregroundMark x1="12757" y1="12380" x2="12757" y2="12380"/>
                          <a14:foregroundMark x1="12757" y1="12981" x2="12757" y2="12981"/>
                          <a14:foregroundMark x1="12140" y1="15625" x2="12140" y2="15625"/>
                          <a14:foregroundMark x1="11934" y1="15986" x2="11934" y2="15986"/>
                          <a14:foregroundMark x1="11934" y1="17308" x2="11934" y2="17308"/>
                          <a14:foregroundMark x1="11934" y1="17788" x2="11934" y2="17788"/>
                          <a14:foregroundMark x1="11934" y1="17788" x2="11934" y2="17788"/>
                          <a14:foregroundMark x1="12757" y1="18510" x2="12963" y2="19231"/>
                          <a14:foregroundMark x1="12963" y1="19712" x2="12963" y2="19712"/>
                          <a14:foregroundMark x1="12963" y1="21635" x2="12963" y2="21635"/>
                          <a14:foregroundMark x1="9671" y1="23197" x2="9671" y2="23197"/>
                          <a14:foregroundMark x1="8642" y1="23197" x2="8642" y2="23197"/>
                          <a14:foregroundMark x1="8642" y1="20673" x2="9259" y2="10697"/>
                          <a14:foregroundMark x1="82099" y1="10938" x2="82099" y2="10938"/>
                          <a14:foregroundMark x1="82099" y1="10938" x2="82099" y2="10938"/>
                          <a14:foregroundMark x1="83745" y1="11178" x2="83745" y2="11178"/>
                          <a14:foregroundMark x1="86420" y1="11178" x2="87037" y2="11178"/>
                          <a14:foregroundMark x1="87860" y1="11298" x2="87860" y2="11298"/>
                          <a14:foregroundMark x1="89506" y1="10817" x2="89506" y2="10817"/>
                          <a14:foregroundMark x1="89506" y1="10457" x2="89506" y2="10457"/>
                          <a14:foregroundMark x1="89506" y1="12981" x2="89506" y2="12981"/>
                          <a14:foregroundMark x1="89506" y1="13822" x2="89506" y2="13822"/>
                          <a14:foregroundMark x1="89506" y1="14303" x2="89506" y2="14303"/>
                          <a14:foregroundMark x1="89506" y1="14784" x2="89506" y2="14784"/>
                          <a14:foregroundMark x1="90123" y1="22716" x2="90123" y2="22716"/>
                          <a14:foregroundMark x1="90123" y1="22716" x2="90123" y2="22716"/>
                          <a14:foregroundMark x1="90123" y1="24760" x2="90123" y2="25361"/>
                          <a14:foregroundMark x1="89712" y1="26322" x2="89506" y2="26803"/>
                          <a14:foregroundMark x1="89506" y1="26803" x2="89506" y2="27163"/>
                          <a14:foregroundMark x1="91975" y1="25361" x2="91975" y2="25361"/>
                          <a14:foregroundMark x1="11934" y1="18990" x2="11934" y2="16827"/>
                          <a14:foregroundMark x1="11934" y1="16226" x2="12551" y2="9375"/>
                          <a14:foregroundMark x1="13786" y1="11659" x2="11317" y2="11899"/>
                          <a14:foregroundMark x1="13580" y1="11178" x2="13580" y2="11178"/>
                          <a14:foregroundMark x1="12757" y1="11298" x2="11728" y2="14063"/>
                          <a14:foregroundMark x1="12963" y1="10817" x2="12140" y2="13462"/>
                          <a14:foregroundMark x1="9465" y1="12500" x2="12963" y2="20913"/>
                          <a14:foregroundMark x1="11111" y1="28606" x2="11523" y2="29928"/>
                          <a14:foregroundMark x1="11523" y1="30048" x2="11523" y2="30048"/>
                          <a14:foregroundMark x1="12140" y1="18269" x2="10905" y2="34255"/>
                          <a14:foregroundMark x1="10494" y1="29447" x2="10700" y2="37139"/>
                          <a14:foregroundMark x1="8436" y1="25361" x2="9671" y2="36058"/>
                          <a14:foregroundMark x1="12346" y1="29207" x2="12757" y2="46995"/>
                          <a14:foregroundMark x1="11317" y1="46154" x2="11728" y2="58293"/>
                          <a14:foregroundMark x1="11934" y1="57332" x2="10494" y2="75481"/>
                          <a14:foregroundMark x1="88477" y1="34255" x2="88683" y2="29567"/>
                          <a14:foregroundMark x1="88066" y1="14063" x2="88066" y2="67548"/>
                          <a14:foregroundMark x1="87243" y1="65865" x2="87860" y2="89543"/>
                          <a14:foregroundMark x1="87860" y1="89543" x2="87037" y2="92067"/>
                          <a14:foregroundMark x1="28189" y1="90385" x2="67901" y2="90986"/>
                          <a14:foregroundMark x1="89300" y1="86538" x2="28395" y2="89063"/>
                          <a14:foregroundMark x1="28395" y1="89063" x2="43210" y2="94351"/>
                          <a14:foregroundMark x1="43210" y1="94351" x2="73457" y2="93510"/>
                          <a14:foregroundMark x1="73457" y1="93510" x2="89095" y2="87260"/>
                          <a14:foregroundMark x1="89095" y1="87260" x2="90123" y2="85938"/>
                          <a14:foregroundMark x1="11926" y1="80779" x2="11934" y2="81130"/>
                          <a14:foregroundMark x1="11903" y1="79704" x2="11914" y2="80202"/>
                          <a14:foregroundMark x1="11728" y1="71635" x2="11899" y2="79501"/>
                          <a14:foregroundMark x1="11934" y1="81130" x2="12549" y2="81351"/>
                          <a14:foregroundMark x1="81893" y1="95673" x2="81893" y2="95673"/>
                          <a14:foregroundMark x1="81481" y1="93630" x2="81481" y2="93630"/>
                          <a14:foregroundMark x1="31893" y1="94471" x2="31893" y2="94471"/>
                          <a14:foregroundMark x1="31687" y1="94832" x2="31687" y2="94832"/>
                          <a14:foregroundMark x1="31687" y1="94832" x2="31687" y2="94832"/>
                          <a14:foregroundMark x1="28601" y1="94351" x2="28601" y2="94351"/>
                          <a14:foregroundMark x1="28189" y1="94231" x2="28189" y2="94231"/>
                          <a14:foregroundMark x1="25514" y1="93630" x2="25514" y2="93630"/>
                          <a14:foregroundMark x1="25309" y1="93510" x2="25309" y2="93510"/>
                          <a14:foregroundMark x1="23457" y1="92788" x2="23457" y2="92788"/>
                          <a14:foregroundMark x1="19547" y1="92788" x2="19547" y2="92788"/>
                          <a14:foregroundMark x1="18724" y1="92548" x2="18724" y2="92548"/>
                          <a14:foregroundMark x1="15226" y1="92188" x2="15226" y2="92188"/>
                          <a14:foregroundMark x1="15226" y1="92188" x2="15226" y2="92188"/>
                          <a14:foregroundMark x1="10700" y1="93149" x2="24486" y2="99519"/>
                          <a14:foregroundMark x1="12963" y1="82091" x2="12963" y2="82091"/>
                          <a14:foregroundMark x1="12963" y1="81851" x2="12140" y2="84255"/>
                          <a14:foregroundMark x1="12346" y1="81130" x2="12963" y2="83534"/>
                          <a14:foregroundMark x1="85802" y1="87019" x2="85802" y2="87019"/>
                          <a14:foregroundMark x1="86626" y1="86779" x2="84362" y2="86779"/>
                          <a14:foregroundMark x1="90947" y1="90144" x2="90947" y2="90144"/>
                          <a14:foregroundMark x1="90329" y1="89063" x2="91152" y2="91827"/>
                          <a14:foregroundMark x1="91564" y1="88221" x2="91564" y2="91346"/>
                          <a14:backgroundMark x1="39095" y1="16106" x2="39095" y2="16106"/>
                          <a14:backgroundMark x1="41152" y1="16106" x2="41152" y2="20673"/>
                          <a14:backgroundMark x1="15328" y1="69745" x2="55556" y2="74038"/>
                          <a14:backgroundMark x1="55556" y1="74038" x2="77984" y2="53365"/>
                          <a14:backgroundMark x1="77984" y1="53365" x2="75103" y2="25120"/>
                          <a14:backgroundMark x1="75103" y1="25120" x2="50446" y2="14119"/>
                          <a14:backgroundMark x1="32305" y1="23197" x2="15021" y2="14784"/>
                          <a14:backgroundMark x1="15380" y1="14519" x2="26337" y2="18149"/>
                          <a14:backgroundMark x1="26337" y1="18149" x2="22634" y2="19712"/>
                          <a14:backgroundMark x1="83220" y1="79388" x2="68930" y2="73317"/>
                          <a14:backgroundMark x1="68930" y1="73317" x2="81481" y2="81490"/>
                          <a14:backgroundMark x1="81481" y1="81490" x2="81276" y2="81971"/>
                          <a14:backgroundMark x1="27160" y1="86058" x2="27160" y2="86058"/>
                          <a14:backgroundMark x1="24280" y1="85938" x2="24280" y2="85938"/>
                          <a14:backgroundMark x1="19342" y1="85938" x2="19342" y2="85938"/>
                          <a14:backgroundMark x1="19342" y1="83053" x2="19342" y2="83053"/>
                          <a14:backgroundMark x1="16904" y1="83372" x2="27984" y2="86298"/>
                          <a14:backgroundMark x1="27984" y1="86298" x2="17085" y2="828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956" y="1007744"/>
              <a:ext cx="2039840" cy="3491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6B7F6FAF-D71D-8EA9-7F1E-78D3A2162C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271778" y="1480990"/>
              <a:ext cx="1504432" cy="2552033"/>
            </a:xfrm>
            <a:prstGeom prst="rect">
              <a:avLst/>
            </a:prstGeom>
            <a:noFill/>
          </p:spPr>
        </p:pic>
      </p:grpSp>
      <p:sp>
        <p:nvSpPr>
          <p:cNvPr id="39" name="矩形 26">
            <a:extLst>
              <a:ext uri="{FF2B5EF4-FFF2-40B4-BE49-F238E27FC236}">
                <a16:creationId xmlns:a16="http://schemas.microsoft.com/office/drawing/2014/main" id="{281FBE20-4BE4-A660-9016-9D5DFD720ADA}"/>
              </a:ext>
            </a:extLst>
          </p:cNvPr>
          <p:cNvSpPr/>
          <p:nvPr/>
        </p:nvSpPr>
        <p:spPr>
          <a:xfrm>
            <a:off x="530060" y="4277573"/>
            <a:ext cx="1675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200" b="1" i="0" dirty="0">
                <a:solidFill>
                  <a:srgbClr val="24292F"/>
                </a:solidFill>
                <a:effectLst/>
                <a:latin typeface="-apple-system"/>
              </a:rPr>
              <a:t>한성대 학생서비스 앱</a:t>
            </a:r>
            <a:r>
              <a:rPr lang="en-US" altLang="ko-KR" sz="1200" b="1" dirty="0">
                <a:solidFill>
                  <a:srgbClr val="24292F"/>
                </a:solidFill>
                <a:latin typeface="-apple-system"/>
              </a:rPr>
              <a:t> </a:t>
            </a:r>
            <a:endParaRPr lang="en-US" altLang="ko-KR" sz="1200" b="1" kern="100" dirty="0">
              <a:solidFill>
                <a:schemeClr val="accent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1" name="矩形 26">
            <a:extLst>
              <a:ext uri="{FF2B5EF4-FFF2-40B4-BE49-F238E27FC236}">
                <a16:creationId xmlns:a16="http://schemas.microsoft.com/office/drawing/2014/main" id="{F5F6F2A5-6DFE-9904-D03B-B1CBA4ABE9ED}"/>
              </a:ext>
            </a:extLst>
          </p:cNvPr>
          <p:cNvSpPr/>
          <p:nvPr/>
        </p:nvSpPr>
        <p:spPr>
          <a:xfrm>
            <a:off x="2659239" y="4295538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200" b="1" i="0" dirty="0">
                <a:solidFill>
                  <a:srgbClr val="24292F"/>
                </a:solidFill>
                <a:effectLst/>
                <a:latin typeface="-apple-system"/>
              </a:rPr>
              <a:t>한성대 스쿨버스</a:t>
            </a:r>
            <a:endParaRPr lang="en-US" altLang="ko-KR" sz="1200" b="1" kern="100" dirty="0">
              <a:solidFill>
                <a:schemeClr val="accent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矩形 25">
            <a:extLst>
              <a:ext uri="{FF2B5EF4-FFF2-40B4-BE49-F238E27FC236}">
                <a16:creationId xmlns:a16="http://schemas.microsoft.com/office/drawing/2014/main" id="{74F700B3-FCCF-B583-2529-6A0A4527142D}"/>
              </a:ext>
            </a:extLst>
          </p:cNvPr>
          <p:cNvSpPr/>
          <p:nvPr/>
        </p:nvSpPr>
        <p:spPr>
          <a:xfrm>
            <a:off x="4774604" y="1142899"/>
            <a:ext cx="3900385" cy="3169546"/>
          </a:xfrm>
          <a:prstGeom prst="rect">
            <a:avLst/>
          </a:prstGeom>
          <a:noFill/>
          <a:ln w="28575">
            <a:solidFill>
              <a:srgbClr val="22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" name="矩形 27">
            <a:extLst>
              <a:ext uri="{FF2B5EF4-FFF2-40B4-BE49-F238E27FC236}">
                <a16:creationId xmlns:a16="http://schemas.microsoft.com/office/drawing/2014/main" id="{19AE3ABD-C22D-1F25-BF95-36FA387AB36C}"/>
              </a:ext>
            </a:extLst>
          </p:cNvPr>
          <p:cNvSpPr/>
          <p:nvPr/>
        </p:nvSpPr>
        <p:spPr>
          <a:xfrm>
            <a:off x="4797465" y="3573383"/>
            <a:ext cx="3784208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단점</a:t>
            </a:r>
            <a:r>
              <a:rPr lang="en-US" altLang="ko-KR" sz="1200" dirty="0">
                <a:solidFill>
                  <a:schemeClr val="accent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200" b="0" i="0" u="sng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자신이 원하는 정보를 바로바로 얻기 힘들다</a:t>
            </a:r>
            <a:r>
              <a:rPr lang="en-US" altLang="ko-KR" sz="1200" b="0" i="0" u="sng" dirty="0">
                <a:solidFill>
                  <a:srgbClr val="24292F"/>
                </a:solidFill>
                <a:effectLst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.</a:t>
            </a:r>
            <a:endParaRPr lang="en-US" altLang="zh-CN" sz="1200" u="sng" dirty="0">
              <a:solidFill>
                <a:schemeClr val="accent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3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30F399-1A2B-CA20-1859-BB95A3F5D368}"/>
              </a:ext>
            </a:extLst>
          </p:cNvPr>
          <p:cNvSpPr/>
          <p:nvPr/>
        </p:nvSpPr>
        <p:spPr>
          <a:xfrm rot="5400000">
            <a:off x="2035150" y="1606111"/>
            <a:ext cx="3246747" cy="2820574"/>
          </a:xfrm>
          <a:prstGeom prst="triangle">
            <a:avLst>
              <a:gd name="adj" fmla="val 4917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  <a:alpha val="36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FE397E-98A8-C5F9-1772-EC9F49A97A13}"/>
              </a:ext>
            </a:extLst>
          </p:cNvPr>
          <p:cNvSpPr/>
          <p:nvPr/>
        </p:nvSpPr>
        <p:spPr>
          <a:xfrm>
            <a:off x="5596146" y="1202788"/>
            <a:ext cx="2451476" cy="3692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388822" y="375240"/>
            <a:ext cx="21034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2100" b="1" kern="100" dirty="0">
                <a:solidFill>
                  <a:schemeClr val="accent1"/>
                </a:solidFill>
                <a:latin typeface="나눔스퀘어 네오 OTF ExtraBold"/>
                <a:ea typeface="나눔스퀘어 네오 OTF ExtraBold"/>
                <a:cs typeface="Arial"/>
              </a:rPr>
              <a:t>서비스 기능 소개</a:t>
            </a:r>
          </a:p>
        </p:txBody>
      </p:sp>
      <p:sp>
        <p:nvSpPr>
          <p:cNvPr id="4" name="矩形 3"/>
          <p:cNvSpPr/>
          <p:nvPr/>
        </p:nvSpPr>
        <p:spPr>
          <a:xfrm>
            <a:off x="388821" y="742818"/>
            <a:ext cx="1282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서비스 기능 소개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EAC61B0-7B2F-4418-9B52-A5F1118E6CAB}"/>
              </a:ext>
            </a:extLst>
          </p:cNvPr>
          <p:cNvGrpSpPr/>
          <p:nvPr/>
        </p:nvGrpSpPr>
        <p:grpSpPr>
          <a:xfrm>
            <a:off x="5411597" y="1038821"/>
            <a:ext cx="2820573" cy="3859567"/>
            <a:chOff x="5411598" y="1035992"/>
            <a:chExt cx="2820573" cy="3859567"/>
          </a:xfrm>
        </p:grpSpPr>
        <p:pic>
          <p:nvPicPr>
            <p:cNvPr id="1032" name="Picture 8" descr="아이폰 투명 이미지 아니 배경 | PNG Play">
              <a:extLst>
                <a:ext uri="{FF2B5EF4-FFF2-40B4-BE49-F238E27FC236}">
                  <a16:creationId xmlns:a16="http://schemas.microsoft.com/office/drawing/2014/main" id="{6E61A1F9-4013-3409-81A4-98DF907A0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99"/>
            <a:stretch/>
          </p:blipFill>
          <p:spPr bwMode="auto">
            <a:xfrm>
              <a:off x="5411598" y="1035992"/>
              <a:ext cx="2820573" cy="385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6C57BD-B991-0B3A-44DF-839B04E92757}"/>
                </a:ext>
              </a:extLst>
            </p:cNvPr>
            <p:cNvGrpSpPr/>
            <p:nvPr/>
          </p:nvGrpSpPr>
          <p:grpSpPr>
            <a:xfrm>
              <a:off x="6572183" y="1891451"/>
              <a:ext cx="1392702" cy="444493"/>
              <a:chOff x="6345155" y="2024258"/>
              <a:chExt cx="1307670" cy="444493"/>
            </a:xfrm>
          </p:grpSpPr>
          <p:pic>
            <p:nvPicPr>
              <p:cNvPr id="1034" name="Picture 10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0F1D6562-0B94-4096-3246-8402966ED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581" t="18249" r="452" b="68393"/>
              <a:stretch/>
            </p:blipFill>
            <p:spPr bwMode="auto">
              <a:xfrm>
                <a:off x="6345155" y="2024258"/>
                <a:ext cx="1307670" cy="44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C3E314-F7B7-6C18-85CB-1A6BA06B1DEF}"/>
                  </a:ext>
                </a:extLst>
              </p:cNvPr>
              <p:cNvSpPr txBox="1"/>
              <p:nvPr/>
            </p:nvSpPr>
            <p:spPr>
              <a:xfrm>
                <a:off x="6426207" y="2093342"/>
                <a:ext cx="1226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오늘 날씨 어때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?</a:t>
                </a:r>
                <a:endParaRPr lang="ko-KR" altLang="en-US" sz="12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2EFBF4B-6AA3-4C3C-5C74-4180A5208267}"/>
                </a:ext>
              </a:extLst>
            </p:cNvPr>
            <p:cNvGrpSpPr/>
            <p:nvPr/>
          </p:nvGrpSpPr>
          <p:grpSpPr>
            <a:xfrm>
              <a:off x="5742190" y="2364001"/>
              <a:ext cx="759655" cy="415498"/>
              <a:chOff x="5430130" y="2468751"/>
              <a:chExt cx="759655" cy="415498"/>
            </a:xfrm>
          </p:grpSpPr>
          <p:pic>
            <p:nvPicPr>
              <p:cNvPr id="1036" name="Picture 12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83D0AD65-9B7E-C8B5-B2B4-F3860D8CEE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90" t="1505" r="76940" b="90417"/>
              <a:stretch/>
            </p:blipFill>
            <p:spPr bwMode="auto">
              <a:xfrm>
                <a:off x="5430130" y="2468751"/>
                <a:ext cx="759655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2E402-00F8-9FE0-D559-973F8B3DFB27}"/>
                  </a:ext>
                </a:extLst>
              </p:cNvPr>
              <p:cNvSpPr txBox="1"/>
              <p:nvPr/>
            </p:nvSpPr>
            <p:spPr>
              <a:xfrm>
                <a:off x="5557323" y="2545696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222B34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•  •  •</a:t>
                </a:r>
                <a:endParaRPr lang="ko-KR" altLang="en-US" sz="1000" dirty="0">
                  <a:solidFill>
                    <a:srgbClr val="222B34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E13FE68-413A-9B4D-3706-7BCC9C81A911}"/>
                </a:ext>
              </a:extLst>
            </p:cNvPr>
            <p:cNvGrpSpPr/>
            <p:nvPr/>
          </p:nvGrpSpPr>
          <p:grpSpPr>
            <a:xfrm>
              <a:off x="6269728" y="2807557"/>
              <a:ext cx="1695157" cy="444493"/>
              <a:chOff x="6189785" y="2024258"/>
              <a:chExt cx="1463040" cy="444493"/>
            </a:xfrm>
          </p:grpSpPr>
          <p:pic>
            <p:nvPicPr>
              <p:cNvPr id="9" name="Picture 10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B38C4D43-53C1-2BC5-3580-63DCCD74B2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581" t="18249" r="452" b="68393"/>
              <a:stretch/>
            </p:blipFill>
            <p:spPr bwMode="auto">
              <a:xfrm>
                <a:off x="6189785" y="2024258"/>
                <a:ext cx="1463040" cy="44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FDB4B8-E9DE-CDA5-5C6E-F98A0BB6549D}"/>
                  </a:ext>
                </a:extLst>
              </p:cNvPr>
              <p:cNvSpPr txBox="1"/>
              <p:nvPr/>
            </p:nvSpPr>
            <p:spPr>
              <a:xfrm>
                <a:off x="6308010" y="2093507"/>
                <a:ext cx="1303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학식 메뉴 좀 알려줘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92D470-967A-AF22-21E7-E68B1E167826}"/>
                </a:ext>
              </a:extLst>
            </p:cNvPr>
            <p:cNvGrpSpPr/>
            <p:nvPr/>
          </p:nvGrpSpPr>
          <p:grpSpPr>
            <a:xfrm>
              <a:off x="5742188" y="3280108"/>
              <a:ext cx="759655" cy="415498"/>
              <a:chOff x="5430130" y="2468751"/>
              <a:chExt cx="759655" cy="415498"/>
            </a:xfrm>
          </p:grpSpPr>
          <p:pic>
            <p:nvPicPr>
              <p:cNvPr id="12" name="Picture 12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8649A5C3-A551-977F-6906-D15FE6E816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90" t="1505" r="76940" b="90417"/>
              <a:stretch/>
            </p:blipFill>
            <p:spPr bwMode="auto">
              <a:xfrm>
                <a:off x="5430130" y="2468751"/>
                <a:ext cx="759655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57A2FB-BD05-6177-199F-013E2BB6AC66}"/>
                  </a:ext>
                </a:extLst>
              </p:cNvPr>
              <p:cNvSpPr txBox="1"/>
              <p:nvPr/>
            </p:nvSpPr>
            <p:spPr>
              <a:xfrm>
                <a:off x="5541293" y="2549119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222B34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•  •  •</a:t>
                </a:r>
                <a:endParaRPr lang="ko-KR" altLang="en-US" sz="1000" dirty="0">
                  <a:solidFill>
                    <a:srgbClr val="222B34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8B331E7-8B41-6FFE-E54B-B8F502499B74}"/>
                </a:ext>
              </a:extLst>
            </p:cNvPr>
            <p:cNvGrpSpPr/>
            <p:nvPr/>
          </p:nvGrpSpPr>
          <p:grpSpPr>
            <a:xfrm>
              <a:off x="5853351" y="3723663"/>
              <a:ext cx="2211134" cy="444493"/>
              <a:chOff x="6189785" y="2024258"/>
              <a:chExt cx="1516968" cy="444493"/>
            </a:xfrm>
          </p:grpSpPr>
          <p:pic>
            <p:nvPicPr>
              <p:cNvPr id="18" name="Picture 10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224ACC81-C583-A926-2C38-7FAB43118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581" t="18249" r="452" b="68393"/>
              <a:stretch/>
            </p:blipFill>
            <p:spPr bwMode="auto">
              <a:xfrm>
                <a:off x="6189785" y="2024258"/>
                <a:ext cx="1463040" cy="44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1F7E4D-EF36-EDBA-3160-2D552F81E003}"/>
                  </a:ext>
                </a:extLst>
              </p:cNvPr>
              <p:cNvSpPr txBox="1"/>
              <p:nvPr/>
            </p:nvSpPr>
            <p:spPr>
              <a:xfrm>
                <a:off x="6308010" y="2093507"/>
                <a:ext cx="1398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성북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02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시간표 좀 알려줘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54CED5-99BA-1DB0-7BE9-B336106DC03E}"/>
                </a:ext>
              </a:extLst>
            </p:cNvPr>
            <p:cNvGrpSpPr/>
            <p:nvPr/>
          </p:nvGrpSpPr>
          <p:grpSpPr>
            <a:xfrm>
              <a:off x="5742186" y="4196213"/>
              <a:ext cx="759655" cy="415498"/>
              <a:chOff x="5430130" y="2468751"/>
              <a:chExt cx="759655" cy="415498"/>
            </a:xfrm>
          </p:grpSpPr>
          <p:pic>
            <p:nvPicPr>
              <p:cNvPr id="21" name="Picture 12" descr="페북, 페이스북, sns, 말풍선, 채팅, 사진,이미지,일러스트,캘리그라피 - Nakrhwnsdl3작가">
                <a:extLst>
                  <a:ext uri="{FF2B5EF4-FFF2-40B4-BE49-F238E27FC236}">
                    <a16:creationId xmlns:a16="http://schemas.microsoft.com/office/drawing/2014/main" id="{A513BB55-7B98-AE5C-90CA-64ECA413F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90" t="1505" r="76940" b="90417"/>
              <a:stretch/>
            </p:blipFill>
            <p:spPr bwMode="auto">
              <a:xfrm>
                <a:off x="5430130" y="2468751"/>
                <a:ext cx="759655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8124C-E0B1-51E2-82C5-BCB0066D3EC7}"/>
                  </a:ext>
                </a:extLst>
              </p:cNvPr>
              <p:cNvSpPr txBox="1"/>
              <p:nvPr/>
            </p:nvSpPr>
            <p:spPr>
              <a:xfrm>
                <a:off x="5541293" y="2549119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222B34"/>
                    </a:solidFill>
                    <a:latin typeface="나눔스퀘어 네오 OTF ExtraBold" panose="00000900000000000000" pitchFamily="50" charset="-127"/>
                    <a:ea typeface="나눔스퀘어 네오 OTF ExtraBold" panose="00000900000000000000" pitchFamily="50" charset="-127"/>
                  </a:rPr>
                  <a:t>•  •  •</a:t>
                </a:r>
                <a:endParaRPr lang="ko-KR" altLang="en-US" sz="1000" dirty="0">
                  <a:solidFill>
                    <a:srgbClr val="222B34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endParaRPr>
              </a:p>
            </p:txBody>
          </p:sp>
        </p:grpSp>
        <p:pic>
          <p:nvPicPr>
            <p:cNvPr id="24" name="Picture 10" descr="페북, 페이스북, sns, 말풍선, 채팅, 사진,이미지,일러스트,캘리그라피 - Nakrhwnsdl3작가">
              <a:extLst>
                <a:ext uri="{FF2B5EF4-FFF2-40B4-BE49-F238E27FC236}">
                  <a16:creationId xmlns:a16="http://schemas.microsoft.com/office/drawing/2014/main" id="{FBBE4FEF-FD24-34A2-22BA-94DE2A301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81" t="18249" r="452" b="74064"/>
            <a:stretch/>
          </p:blipFill>
          <p:spPr bwMode="auto">
            <a:xfrm>
              <a:off x="5869383" y="4639769"/>
              <a:ext cx="2132528" cy="255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E7FC99F-17FE-5DD1-A00A-336F8217C28B}"/>
              </a:ext>
            </a:extLst>
          </p:cNvPr>
          <p:cNvSpPr/>
          <p:nvPr/>
        </p:nvSpPr>
        <p:spPr>
          <a:xfrm>
            <a:off x="696348" y="1393023"/>
            <a:ext cx="219456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74892F4-DC66-FA5C-66BB-6B13F6745E47}"/>
              </a:ext>
            </a:extLst>
          </p:cNvPr>
          <p:cNvSpPr/>
          <p:nvPr/>
        </p:nvSpPr>
        <p:spPr>
          <a:xfrm>
            <a:off x="696347" y="2294779"/>
            <a:ext cx="221566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D778689-5F60-7D05-F421-E4F2EE615697}"/>
              </a:ext>
            </a:extLst>
          </p:cNvPr>
          <p:cNvSpPr/>
          <p:nvPr/>
        </p:nvSpPr>
        <p:spPr>
          <a:xfrm>
            <a:off x="696346" y="3196535"/>
            <a:ext cx="219456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B173D45-D2E3-03B8-C342-DD68CB4730D7}"/>
              </a:ext>
            </a:extLst>
          </p:cNvPr>
          <p:cNvSpPr/>
          <p:nvPr/>
        </p:nvSpPr>
        <p:spPr>
          <a:xfrm>
            <a:off x="696346" y="4098291"/>
            <a:ext cx="219456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A2793-3736-30D2-B1B9-449F970B53A2}"/>
              </a:ext>
            </a:extLst>
          </p:cNvPr>
          <p:cNvSpPr txBox="1"/>
          <p:nvPr/>
        </p:nvSpPr>
        <p:spPr>
          <a:xfrm>
            <a:off x="1144004" y="150495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학교식당 메뉴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628EF-B1BB-6186-1D43-C3DBA1103C5E}"/>
              </a:ext>
            </a:extLst>
          </p:cNvPr>
          <p:cNvSpPr txBox="1"/>
          <p:nvPr/>
        </p:nvSpPr>
        <p:spPr>
          <a:xfrm>
            <a:off x="1339015" y="2379390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교통 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CAA73-7651-60D6-FA0B-2C310E1BEFD7}"/>
              </a:ext>
            </a:extLst>
          </p:cNvPr>
          <p:cNvSpPr txBox="1"/>
          <p:nvPr/>
        </p:nvSpPr>
        <p:spPr>
          <a:xfrm>
            <a:off x="1340573" y="3298920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날씨 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4112B-A53E-D21A-8912-10A4F154FFEF}"/>
              </a:ext>
            </a:extLst>
          </p:cNvPr>
          <p:cNvSpPr txBox="1"/>
          <p:nvPr/>
        </p:nvSpPr>
        <p:spPr>
          <a:xfrm>
            <a:off x="987291" y="4207181"/>
            <a:ext cx="16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한성대 지도 서비스</a:t>
            </a:r>
          </a:p>
        </p:txBody>
      </p:sp>
    </p:spTree>
    <p:extLst>
      <p:ext uri="{BB962C8B-B14F-4D97-AF65-F5344CB8AC3E}">
        <p14:creationId xmlns:p14="http://schemas.microsoft.com/office/powerpoint/2010/main" val="5193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9633" y="2248584"/>
            <a:ext cx="5344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ko-KR" altLang="en-US" sz="3600" b="1" kern="100" dirty="0">
                <a:solidFill>
                  <a:schemeClr val="accent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/>
              </a:rPr>
              <a:t>오픈 소스 소프트웨어 소개</a:t>
            </a:r>
            <a:endParaRPr lang="en-US" altLang="zh-CN" sz="3600" b="1" kern="100" dirty="0">
              <a:solidFill>
                <a:schemeClr val="accent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2" y="375240"/>
            <a:ext cx="15959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>
                <a:solidFill>
                  <a:srgbClr val="24292F"/>
                </a:solidFill>
                <a:effectLst/>
                <a:latin typeface="-apple-system"/>
              </a:rPr>
              <a:t>React Native</a:t>
            </a: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776789"/>
            <a:ext cx="8366356" cy="1997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0C77FD-BA99-5ECC-9C03-B05D1B076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400" l="10000" r="92000">
                        <a14:foregroundMark x1="45400" y1="42200" x2="46000" y2="42200"/>
                        <a14:foregroundMark x1="46600" y1="42200" x2="46600" y2="42200"/>
                        <a14:foregroundMark x1="11800" y1="79400" x2="30800" y2="92200"/>
                        <a14:foregroundMark x1="30800" y1="92200" x2="88400" y2="95800"/>
                        <a14:foregroundMark x1="88400" y1="95800" x2="91800" y2="84000"/>
                        <a14:foregroundMark x1="91800" y1="84000" x2="82600" y2="74800"/>
                        <a14:foregroundMark x1="66733" y1="76000" x2="11200" y2="80200"/>
                        <a14:foregroundMark x1="82600" y1="74800" x2="66733" y2="76000"/>
                        <a14:foregroundMark x1="13000" y1="78600" x2="10400" y2="94000"/>
                        <a14:foregroundMark x1="10400" y1="94000" x2="89400" y2="99000"/>
                        <a14:foregroundMark x1="89400" y1="99000" x2="92000" y2="86200"/>
                        <a14:foregroundMark x1="92000" y1="86200" x2="80800" y2="79600"/>
                        <a14:foregroundMark x1="63600" y1="79800" x2="12000" y2="80400"/>
                        <a14:foregroundMark x1="80800" y1="79600" x2="63600" y2="79800"/>
                        <a14:foregroundMark x1="15600" y1="87400" x2="15400" y2="88200"/>
                        <a14:foregroundMark x1="14200" y1="79400" x2="28000" y2="92800"/>
                        <a14:foregroundMark x1="28000" y1="92800" x2="68200" y2="92800"/>
                        <a14:foregroundMark x1="68200" y1="92800" x2="87000" y2="91400"/>
                        <a14:foregroundMark x1="87000" y1="91400" x2="62800" y2="81600"/>
                        <a14:foregroundMark x1="62800" y1="81600" x2="11400" y2="82000"/>
                        <a14:foregroundMark x1="38400" y1="81400" x2="24800" y2="83400"/>
                        <a14:foregroundMark x1="24800" y1="83400" x2="37800" y2="91200"/>
                        <a14:foregroundMark x1="37800" y1="91200" x2="74400" y2="90200"/>
                        <a14:foregroundMark x1="74400" y1="90200" x2="31000" y2="87000"/>
                        <a14:foregroundMark x1="69800" y1="82000" x2="56000" y2="91000"/>
                        <a14:foregroundMark x1="56000" y1="91000" x2="69400" y2="90600"/>
                        <a14:foregroundMark x1="69400" y1="90600" x2="68400" y2="87400"/>
                        <a14:foregroundMark x1="75000" y1="82200" x2="59000" y2="85000"/>
                        <a14:foregroundMark x1="59000" y1="85000" x2="71400" y2="85600"/>
                        <a14:foregroundMark x1="78600" y1="82400" x2="83200" y2="80800"/>
                        <a14:foregroundMark x1="78400" y1="82800" x2="84000" y2="86200"/>
                        <a14:foregroundMark x1="84400" y1="85800" x2="84400" y2="85800"/>
                        <a14:foregroundMark x1="83800" y1="84600" x2="83800" y2="84600"/>
                        <a14:foregroundMark x1="83800" y1="84600" x2="83800" y2="84600"/>
                        <a14:foregroundMark x1="83800" y1="84600" x2="83800" y2="84600"/>
                        <a14:foregroundMark x1="20800" y1="90400" x2="20800" y2="90400"/>
                        <a14:foregroundMark x1="20200" y1="89800" x2="20200" y2="89800"/>
                        <a14:backgroundMark x1="65000" y1="76000" x2="65000" y2="76000"/>
                        <a14:backgroundMark x1="66800" y1="79800" x2="66800" y2="79800"/>
                        <a14:backgroundMark x1="65400" y1="80000" x2="65400" y2="80000"/>
                        <a14:backgroundMark x1="65400" y1="80000" x2="65400" y2="80000"/>
                        <a14:backgroundMark x1="65400" y1="80000" x2="65400" y2="80000"/>
                        <a14:backgroundMark x1="64400" y1="79600" x2="64400" y2="79600"/>
                      </a14:backgroundRemoval>
                    </a14:imgEffect>
                  </a14:imgLayer>
                </a14:imgProps>
              </a:ext>
            </a:extLst>
          </a:blip>
          <a:srcRect t="4146" b="26225"/>
          <a:stretch/>
        </p:blipFill>
        <p:spPr>
          <a:xfrm>
            <a:off x="3744523" y="1019817"/>
            <a:ext cx="1654953" cy="1152331"/>
          </a:xfrm>
          <a:prstGeom prst="rect">
            <a:avLst/>
          </a:prstGeom>
          <a:noFill/>
        </p:spPr>
      </p:pic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79" y="2320580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페이스북이 개발한 오픈 소스 모바일 애플리케이션 프레임워크</a:t>
            </a:r>
            <a:endParaRPr lang="en-US" altLang="zh-CN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3005111"/>
            <a:ext cx="8519160" cy="1540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React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사용하면 대화형 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쉽게 만들 수 있음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선언적 보기를 사용하면 코드를 더 쉽게 예측할 수 있고 디버깅 가능</a:t>
            </a:r>
            <a:endParaRPr lang="en-US" altLang="ko-KR" sz="16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60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자바스크립트에 대한 변경사항은 네이티브 앱을 재구축하지 않고도 라이브로 로드 가능</a:t>
            </a:r>
            <a:endParaRPr lang="en-US" altLang="ko-KR" sz="16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상태를 관리하는 캡슐화 된 구성 요소를 만든 다음 복잡한 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를 만들도록 구성</a:t>
            </a:r>
            <a:endParaRPr lang="en-US" altLang="ko-KR" sz="16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iOS, Android 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및 기타 플랫폼에서 코드를 재사용할 수 있음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06FBDF7A-6F87-0681-C040-CCB6C85BEF76}"/>
              </a:ext>
            </a:extLst>
          </p:cNvPr>
          <p:cNvSpPr/>
          <p:nvPr/>
        </p:nvSpPr>
        <p:spPr>
          <a:xfrm>
            <a:off x="7002567" y="2394577"/>
            <a:ext cx="175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222B34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7061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- hyunwoongko/kochat: Opensource Korean chatbot framework">
            <a:extLst>
              <a:ext uri="{FF2B5EF4-FFF2-40B4-BE49-F238E27FC236}">
                <a16:creationId xmlns:a16="http://schemas.microsoft.com/office/drawing/2014/main" id="{38EE7B9A-3275-8B0F-714E-C4B56FA5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825675"/>
            <a:ext cx="4572000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8822" y="375240"/>
            <a:ext cx="9520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sz="2100" b="1" i="0" dirty="0" err="1">
                <a:solidFill>
                  <a:srgbClr val="24292F"/>
                </a:solidFill>
                <a:effectLst/>
                <a:latin typeface="-apple-system"/>
              </a:rPr>
              <a:t>Kochat</a:t>
            </a:r>
            <a:endParaRPr lang="ko-KR" altLang="en-US" sz="2100" b="1" kern="100" dirty="0">
              <a:solidFill>
                <a:schemeClr val="accent1"/>
              </a:solidFill>
              <a:latin typeface="나눔스퀘어 네오 OTF ExtraBold"/>
              <a:ea typeface="나눔스퀘어 네오 OTF ExtraBold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180" y="742818"/>
            <a:ext cx="2136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ko-KR" altLang="en-US" sz="1200" kern="100" dirty="0">
                <a:solidFill>
                  <a:schemeClr val="accent1"/>
                </a:solidFill>
                <a:latin typeface="나눔스퀘어 네오 OTF Bold"/>
                <a:ea typeface="나눔스퀘어 네오 OTF Bold"/>
                <a:cs typeface="Arial"/>
              </a:rPr>
              <a:t>오픈소스 소프트웨어 소개</a:t>
            </a: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B9F94216-E1B0-885E-029E-D1F1C04E3CDA}"/>
              </a:ext>
            </a:extLst>
          </p:cNvPr>
          <p:cNvSpPr/>
          <p:nvPr/>
        </p:nvSpPr>
        <p:spPr>
          <a:xfrm>
            <a:off x="388822" y="2476501"/>
            <a:ext cx="8366356" cy="2297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1FC75B59-85F3-09FE-0CE7-F4FCB55F42ED}"/>
              </a:ext>
            </a:extLst>
          </p:cNvPr>
          <p:cNvSpPr/>
          <p:nvPr/>
        </p:nvSpPr>
        <p:spPr>
          <a:xfrm>
            <a:off x="487679" y="1994410"/>
            <a:ext cx="816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한국어 전용 목적 지향 </a:t>
            </a:r>
            <a:r>
              <a:rPr lang="ko-KR" altLang="en-US" sz="1400" dirty="0" err="1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챗봇</a:t>
            </a:r>
            <a:r>
              <a:rPr lang="ko-KR" altLang="en-US" sz="1400" dirty="0">
                <a:solidFill>
                  <a:srgbClr val="222B34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프레임워크</a:t>
            </a:r>
            <a:endParaRPr lang="en-US" altLang="ko-KR" sz="1400" dirty="0">
              <a:solidFill>
                <a:srgbClr val="222B34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08090-E832-4F13-CD0A-641CCC56F100}"/>
              </a:ext>
            </a:extLst>
          </p:cNvPr>
          <p:cNvSpPr txBox="1"/>
          <p:nvPr/>
        </p:nvSpPr>
        <p:spPr>
          <a:xfrm>
            <a:off x="388822" y="2598487"/>
            <a:ext cx="8519160" cy="205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목적지향 </a:t>
            </a:r>
            <a:r>
              <a:rPr lang="ko-KR" altLang="en-US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챗봇은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일정 관리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호텔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식당 등의 예약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음악 듣기 등 명령 전달 등과 같은 특정된 목적을 달성하기 위해 사용되는 </a:t>
            </a:r>
            <a:r>
              <a:rPr lang="ko-KR" altLang="en-US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챗봇을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말함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한국어를 </a:t>
            </a:r>
            <a:r>
              <a:rPr lang="ko-KR" altLang="en-US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입력받으면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Kochat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에서 문장을 분석한 후에 사용자가 원하는 정보를 찾아 보여줌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챗봇을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무료로 개발하기 위해서는 오픈소스 프레임워크를 사용해야 함</a:t>
            </a: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</a:t>
            </a:r>
          </a:p>
          <a:p>
            <a:pPr>
              <a:lnSpc>
                <a:spcPts val="216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	</a:t>
            </a:r>
            <a:r>
              <a:rPr lang="ko-KR" altLang="en-US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대부분의 </a:t>
            </a:r>
            <a:r>
              <a:rPr lang="ko-KR" altLang="en-US" sz="1570" dirty="0" err="1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챗봇</a:t>
            </a:r>
            <a:r>
              <a:rPr lang="ko-KR" altLang="en-US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오픈소스는 한국어를 지원하지 않기 때문에 한국어를 처리하기 위해서는 </a:t>
            </a:r>
            <a:r>
              <a:rPr lang="en-US" altLang="ko-KR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	</a:t>
            </a:r>
            <a:r>
              <a:rPr lang="ko-KR" altLang="en-US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따로 </a:t>
            </a:r>
            <a:r>
              <a:rPr lang="en-US" altLang="ko-KR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	</a:t>
            </a:r>
            <a:r>
              <a:rPr lang="ko-KR" altLang="en-US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복잡한 과정을 거쳐야 함</a:t>
            </a:r>
            <a:r>
              <a:rPr lang="en-US" altLang="ko-KR" sz="157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.</a:t>
            </a:r>
          </a:p>
          <a:p>
            <a:pPr marL="285750" indent="-285750">
              <a:lnSpc>
                <a:spcPts val="2160"/>
              </a:lnSpc>
              <a:buFont typeface="나눔스퀘어 네오 OTF Bold" panose="00000800000000000000" pitchFamily="50" charset="-127"/>
              <a:buChar char="‣"/>
            </a:pP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한국어 전용 </a:t>
            </a:r>
            <a:r>
              <a:rPr lang="ko-KR" altLang="en-US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챗봇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프레임워크를 제공하는 </a:t>
            </a:r>
            <a:r>
              <a:rPr lang="en-US" altLang="ko-KR" sz="1600" dirty="0" err="1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Kochat</a:t>
            </a:r>
            <a:r>
              <a:rPr lang="ko-KR" altLang="en-US" sz="1600" dirty="0">
                <a:solidFill>
                  <a:schemeClr val="bg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을 선택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CE81D83A-8439-0E2F-0A3B-C89722ED9D12}"/>
              </a:ext>
            </a:extLst>
          </p:cNvPr>
          <p:cNvSpPr/>
          <p:nvPr/>
        </p:nvSpPr>
        <p:spPr>
          <a:xfrm>
            <a:off x="7002567" y="1909548"/>
            <a:ext cx="1752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222B34"/>
                </a:solidFill>
                <a:highlight>
                  <a:srgbClr val="00FFFF"/>
                </a:highlight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Apache License, Version 2.0</a:t>
            </a:r>
          </a:p>
        </p:txBody>
      </p:sp>
    </p:spTree>
    <p:extLst>
      <p:ext uri="{BB962C8B-B14F-4D97-AF65-F5344CB8AC3E}">
        <p14:creationId xmlns:p14="http://schemas.microsoft.com/office/powerpoint/2010/main" val="239222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Arial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Arial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Arial"/>
        <a:font script="Hang" typeface="맑은 고딕"/>
        <a:font script="Hans" typeface="Arial Light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맑은 고딕" panose="020F0502020204030204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Macintosh PowerPoint</Application>
  <PresentationFormat>화면 슬라이드 쇼(16:9)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나눔스퀘어 네오 OTF Heavy</vt:lpstr>
      <vt:lpstr>Calibri Light</vt:lpstr>
      <vt:lpstr>Arial</vt:lpstr>
      <vt:lpstr>함초롬돋움</vt:lpstr>
      <vt:lpstr>나눔스퀘어 네오 OTF ExtraBold</vt:lpstr>
      <vt:lpstr>-apple-system</vt:lpstr>
      <vt:lpstr>맑은 고딕</vt:lpstr>
      <vt:lpstr>나눔스퀘어 네오 OTF Bold</vt:lpstr>
      <vt:lpstr>Arial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pptmoa.com</cp:keywords>
  <cp:lastModifiedBy/>
  <cp:revision>6</cp:revision>
  <dcterms:created xsi:type="dcterms:W3CDTF">2018-09-27T07:27:54Z</dcterms:created>
  <dcterms:modified xsi:type="dcterms:W3CDTF">2022-12-04T12:39:10Z</dcterms:modified>
  <cp:category>pptmoa.com</cp:category>
  <cp:contentStatus>pptmoa.com</cp:contentStatus>
  <cp:version/>
</cp:coreProperties>
</file>