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2" r:id="rId5"/>
    <p:sldId id="258" r:id="rId6"/>
    <p:sldId id="260"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3" r:id="rId36"/>
    <p:sldId id="292"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31" autoAdjust="0"/>
    <p:restoredTop sz="94660"/>
  </p:normalViewPr>
  <p:slideViewPr>
    <p:cSldViewPr>
      <p:cViewPr varScale="1">
        <p:scale>
          <a:sx n="53" d="100"/>
          <a:sy n="53" d="100"/>
        </p:scale>
        <p:origin x="-96" y="-3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de-D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a:p>
        </p:txBody>
      </p:sp>
      <p:sp>
        <p:nvSpPr>
          <p:cNvPr id="4" name="Date Placeholder 3"/>
          <p:cNvSpPr>
            <a:spLocks noGrp="1"/>
          </p:cNvSpPr>
          <p:nvPr>
            <p:ph type="dt" sz="half" idx="10"/>
          </p:nvPr>
        </p:nvSpPr>
        <p:spPr/>
        <p:txBody>
          <a:bodyPr/>
          <a:lstStyle/>
          <a:p>
            <a:fld id="{409886C2-D6E5-45F7-B523-4FE14D61B52C}" type="datetimeFigureOut">
              <a:rPr lang="de-DE" smtClean="0"/>
              <a:t>24.05.2014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1E882E1-09FD-4148-A5A2-4BA63BDE15CD}" type="slidenum">
              <a:rPr lang="de-DE" smtClean="0"/>
              <a:t>‹#›</a:t>
            </a:fld>
            <a:endParaRPr lang="de-DE"/>
          </a:p>
        </p:txBody>
      </p:sp>
    </p:spTree>
    <p:extLst>
      <p:ext uri="{BB962C8B-B14F-4D97-AF65-F5344CB8AC3E}">
        <p14:creationId xmlns:p14="http://schemas.microsoft.com/office/powerpoint/2010/main" val="2350993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409886C2-D6E5-45F7-B523-4FE14D61B52C}" type="datetimeFigureOut">
              <a:rPr lang="de-DE" smtClean="0"/>
              <a:t>24.05.2014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1E882E1-09FD-4148-A5A2-4BA63BDE15CD}" type="slidenum">
              <a:rPr lang="de-DE" smtClean="0"/>
              <a:t>‹#›</a:t>
            </a:fld>
            <a:endParaRPr lang="de-DE"/>
          </a:p>
        </p:txBody>
      </p:sp>
    </p:spTree>
    <p:extLst>
      <p:ext uri="{BB962C8B-B14F-4D97-AF65-F5344CB8AC3E}">
        <p14:creationId xmlns:p14="http://schemas.microsoft.com/office/powerpoint/2010/main" val="3572501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409886C2-D6E5-45F7-B523-4FE14D61B52C}" type="datetimeFigureOut">
              <a:rPr lang="de-DE" smtClean="0"/>
              <a:t>24.05.2014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1E882E1-09FD-4148-A5A2-4BA63BDE15CD}" type="slidenum">
              <a:rPr lang="de-DE" smtClean="0"/>
              <a:t>‹#›</a:t>
            </a:fld>
            <a:endParaRPr lang="de-DE"/>
          </a:p>
        </p:txBody>
      </p:sp>
    </p:spTree>
    <p:extLst>
      <p:ext uri="{BB962C8B-B14F-4D97-AF65-F5344CB8AC3E}">
        <p14:creationId xmlns:p14="http://schemas.microsoft.com/office/powerpoint/2010/main" val="2547881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409886C2-D6E5-45F7-B523-4FE14D61B52C}" type="datetimeFigureOut">
              <a:rPr lang="de-DE" smtClean="0"/>
              <a:t>24.05.2014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1E882E1-09FD-4148-A5A2-4BA63BDE15CD}" type="slidenum">
              <a:rPr lang="de-DE" smtClean="0"/>
              <a:t>‹#›</a:t>
            </a:fld>
            <a:endParaRPr lang="de-DE"/>
          </a:p>
        </p:txBody>
      </p:sp>
    </p:spTree>
    <p:extLst>
      <p:ext uri="{BB962C8B-B14F-4D97-AF65-F5344CB8AC3E}">
        <p14:creationId xmlns:p14="http://schemas.microsoft.com/office/powerpoint/2010/main" val="1365850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e-D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9886C2-D6E5-45F7-B523-4FE14D61B52C}" type="datetimeFigureOut">
              <a:rPr lang="de-DE" smtClean="0"/>
              <a:t>24.05.2014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1E882E1-09FD-4148-A5A2-4BA63BDE15CD}" type="slidenum">
              <a:rPr lang="de-DE" smtClean="0"/>
              <a:t>‹#›</a:t>
            </a:fld>
            <a:endParaRPr lang="de-DE"/>
          </a:p>
        </p:txBody>
      </p:sp>
    </p:spTree>
    <p:extLst>
      <p:ext uri="{BB962C8B-B14F-4D97-AF65-F5344CB8AC3E}">
        <p14:creationId xmlns:p14="http://schemas.microsoft.com/office/powerpoint/2010/main" val="2786525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e Placeholder 4"/>
          <p:cNvSpPr>
            <a:spLocks noGrp="1"/>
          </p:cNvSpPr>
          <p:nvPr>
            <p:ph type="dt" sz="half" idx="10"/>
          </p:nvPr>
        </p:nvSpPr>
        <p:spPr/>
        <p:txBody>
          <a:bodyPr/>
          <a:lstStyle/>
          <a:p>
            <a:fld id="{409886C2-D6E5-45F7-B523-4FE14D61B52C}" type="datetimeFigureOut">
              <a:rPr lang="de-DE" smtClean="0"/>
              <a:t>24.05.2014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B1E882E1-09FD-4148-A5A2-4BA63BDE15CD}" type="slidenum">
              <a:rPr lang="de-DE" smtClean="0"/>
              <a:t>‹#›</a:t>
            </a:fld>
            <a:endParaRPr lang="de-DE"/>
          </a:p>
        </p:txBody>
      </p:sp>
    </p:spTree>
    <p:extLst>
      <p:ext uri="{BB962C8B-B14F-4D97-AF65-F5344CB8AC3E}">
        <p14:creationId xmlns:p14="http://schemas.microsoft.com/office/powerpoint/2010/main" val="2203630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de-D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e Placeholder 6"/>
          <p:cNvSpPr>
            <a:spLocks noGrp="1"/>
          </p:cNvSpPr>
          <p:nvPr>
            <p:ph type="dt" sz="half" idx="10"/>
          </p:nvPr>
        </p:nvSpPr>
        <p:spPr/>
        <p:txBody>
          <a:bodyPr/>
          <a:lstStyle/>
          <a:p>
            <a:fld id="{409886C2-D6E5-45F7-B523-4FE14D61B52C}" type="datetimeFigureOut">
              <a:rPr lang="de-DE" smtClean="0"/>
              <a:t>24.05.2014</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B1E882E1-09FD-4148-A5A2-4BA63BDE15CD}" type="slidenum">
              <a:rPr lang="de-DE" smtClean="0"/>
              <a:t>‹#›</a:t>
            </a:fld>
            <a:endParaRPr lang="de-DE"/>
          </a:p>
        </p:txBody>
      </p:sp>
    </p:spTree>
    <p:extLst>
      <p:ext uri="{BB962C8B-B14F-4D97-AF65-F5344CB8AC3E}">
        <p14:creationId xmlns:p14="http://schemas.microsoft.com/office/powerpoint/2010/main" val="3365074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Date Placeholder 2"/>
          <p:cNvSpPr>
            <a:spLocks noGrp="1"/>
          </p:cNvSpPr>
          <p:nvPr>
            <p:ph type="dt" sz="half" idx="10"/>
          </p:nvPr>
        </p:nvSpPr>
        <p:spPr/>
        <p:txBody>
          <a:bodyPr/>
          <a:lstStyle/>
          <a:p>
            <a:fld id="{409886C2-D6E5-45F7-B523-4FE14D61B52C}" type="datetimeFigureOut">
              <a:rPr lang="de-DE" smtClean="0"/>
              <a:t>24.05.2014</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B1E882E1-09FD-4148-A5A2-4BA63BDE15CD}" type="slidenum">
              <a:rPr lang="de-DE" smtClean="0"/>
              <a:t>‹#›</a:t>
            </a:fld>
            <a:endParaRPr lang="de-DE"/>
          </a:p>
        </p:txBody>
      </p:sp>
    </p:spTree>
    <p:extLst>
      <p:ext uri="{BB962C8B-B14F-4D97-AF65-F5344CB8AC3E}">
        <p14:creationId xmlns:p14="http://schemas.microsoft.com/office/powerpoint/2010/main" val="438902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9886C2-D6E5-45F7-B523-4FE14D61B52C}" type="datetimeFigureOut">
              <a:rPr lang="de-DE" smtClean="0"/>
              <a:t>24.05.2014</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B1E882E1-09FD-4148-A5A2-4BA63BDE15CD}" type="slidenum">
              <a:rPr lang="de-DE" smtClean="0"/>
              <a:t>‹#›</a:t>
            </a:fld>
            <a:endParaRPr lang="de-DE"/>
          </a:p>
        </p:txBody>
      </p:sp>
    </p:spTree>
    <p:extLst>
      <p:ext uri="{BB962C8B-B14F-4D97-AF65-F5344CB8AC3E}">
        <p14:creationId xmlns:p14="http://schemas.microsoft.com/office/powerpoint/2010/main" val="2522658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e-D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9886C2-D6E5-45F7-B523-4FE14D61B52C}" type="datetimeFigureOut">
              <a:rPr lang="de-DE" smtClean="0"/>
              <a:t>24.05.2014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B1E882E1-09FD-4148-A5A2-4BA63BDE15CD}" type="slidenum">
              <a:rPr lang="de-DE" smtClean="0"/>
              <a:t>‹#›</a:t>
            </a:fld>
            <a:endParaRPr lang="de-DE"/>
          </a:p>
        </p:txBody>
      </p:sp>
    </p:spTree>
    <p:extLst>
      <p:ext uri="{BB962C8B-B14F-4D97-AF65-F5344CB8AC3E}">
        <p14:creationId xmlns:p14="http://schemas.microsoft.com/office/powerpoint/2010/main" val="2628395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e-D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9886C2-D6E5-45F7-B523-4FE14D61B52C}" type="datetimeFigureOut">
              <a:rPr lang="de-DE" smtClean="0"/>
              <a:t>24.05.2014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B1E882E1-09FD-4148-A5A2-4BA63BDE15CD}" type="slidenum">
              <a:rPr lang="de-DE" smtClean="0"/>
              <a:t>‹#›</a:t>
            </a:fld>
            <a:endParaRPr lang="de-DE"/>
          </a:p>
        </p:txBody>
      </p:sp>
    </p:spTree>
    <p:extLst>
      <p:ext uri="{BB962C8B-B14F-4D97-AF65-F5344CB8AC3E}">
        <p14:creationId xmlns:p14="http://schemas.microsoft.com/office/powerpoint/2010/main" val="2490411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de-D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9886C2-D6E5-45F7-B523-4FE14D61B52C}" type="datetimeFigureOut">
              <a:rPr lang="de-DE" smtClean="0"/>
              <a:t>24.05.2014</a:t>
            </a:fld>
            <a:endParaRPr lang="de-D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E882E1-09FD-4148-A5A2-4BA63BDE15CD}" type="slidenum">
              <a:rPr lang="de-DE" smtClean="0"/>
              <a:t>‹#›</a:t>
            </a:fld>
            <a:endParaRPr lang="de-DE"/>
          </a:p>
        </p:txBody>
      </p:sp>
    </p:spTree>
    <p:extLst>
      <p:ext uri="{BB962C8B-B14F-4D97-AF65-F5344CB8AC3E}">
        <p14:creationId xmlns:p14="http://schemas.microsoft.com/office/powerpoint/2010/main" val="1249301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3399"/>
            </a:gs>
            <a:gs pos="25000">
              <a:srgbClr val="FF6633"/>
            </a:gs>
            <a:gs pos="50000">
              <a:srgbClr val="FFFF00"/>
            </a:gs>
            <a:gs pos="75000">
              <a:srgbClr val="01A78F"/>
            </a:gs>
            <a:gs pos="100000">
              <a:srgbClr val="3366FF"/>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556792"/>
            <a:ext cx="7772400" cy="1470025"/>
          </a:xfrm>
        </p:spPr>
        <p:txBody>
          <a:bodyPr/>
          <a:lstStyle/>
          <a:p>
            <a:r>
              <a:rPr lang="de-DE" b="1" dirty="0" smtClean="0">
                <a:effectLst>
                  <a:outerShdw blurRad="38100" dist="38100" dir="2700000" algn="tl">
                    <a:srgbClr val="000000">
                      <a:alpha val="43137"/>
                    </a:srgbClr>
                  </a:outerShdw>
                </a:effectLst>
              </a:rPr>
              <a:t>ColorQuest</a:t>
            </a:r>
            <a:endParaRPr lang="de-DE"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403648" y="4869160"/>
            <a:ext cx="6400800" cy="1752600"/>
          </a:xfrm>
        </p:spPr>
        <p:txBody>
          <a:bodyPr/>
          <a:lstStyle/>
          <a:p>
            <a:r>
              <a:rPr lang="de-DE" dirty="0" smtClean="0">
                <a:solidFill>
                  <a:schemeClr val="bg1"/>
                </a:solidFill>
              </a:rPr>
              <a:t>Lukas, Anke, Yannic, </a:t>
            </a:r>
          </a:p>
          <a:p>
            <a:r>
              <a:rPr lang="de-DE" dirty="0" smtClean="0">
                <a:solidFill>
                  <a:schemeClr val="bg1"/>
                </a:solidFill>
              </a:rPr>
              <a:t>Sunny, Sarah, Casper</a:t>
            </a:r>
            <a:endParaRPr lang="de-DE" dirty="0">
              <a:solidFill>
                <a:schemeClr val="bg1"/>
              </a:solidFill>
            </a:endParaRPr>
          </a:p>
        </p:txBody>
      </p:sp>
    </p:spTree>
    <p:extLst>
      <p:ext uri="{BB962C8B-B14F-4D97-AF65-F5344CB8AC3E}">
        <p14:creationId xmlns:p14="http://schemas.microsoft.com/office/powerpoint/2010/main" val="3358365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Tutorial: 14 – A</a:t>
            </a:r>
            <a:endParaRPr lang="de-DE" dirty="0"/>
          </a:p>
        </p:txBody>
      </p:sp>
      <p:sp>
        <p:nvSpPr>
          <p:cNvPr id="3" name="Content Placeholder 2"/>
          <p:cNvSpPr>
            <a:spLocks noGrp="1"/>
          </p:cNvSpPr>
          <p:nvPr>
            <p:ph idx="1"/>
          </p:nvPr>
        </p:nvSpPr>
        <p:spPr>
          <a:xfrm>
            <a:off x="457200" y="1268760"/>
            <a:ext cx="8229600" cy="5472608"/>
          </a:xfrm>
        </p:spPr>
        <p:txBody>
          <a:bodyPr>
            <a:normAutofit fontScale="55000" lnSpcReduction="20000"/>
          </a:bodyPr>
          <a:lstStyle/>
          <a:p>
            <a:pPr marL="0" indent="0">
              <a:buNone/>
            </a:pPr>
            <a:r>
              <a:rPr lang="de-DE" dirty="0" smtClean="0"/>
              <a:t>Gerade</a:t>
            </a:r>
          </a:p>
          <a:p>
            <a:pPr marL="0" indent="0">
              <a:buNone/>
            </a:pPr>
            <a:r>
              <a:rPr lang="de-DE" dirty="0"/>
              <a:t>Nach RabbitQuestStart:</a:t>
            </a:r>
          </a:p>
          <a:p>
            <a:r>
              <a:rPr lang="de-DE" dirty="0" smtClean="0"/>
              <a:t>Hasenfamilie</a:t>
            </a:r>
            <a:endParaRPr lang="de-DE" dirty="0"/>
          </a:p>
          <a:p>
            <a:r>
              <a:rPr lang="de-DE" dirty="0"/>
              <a:t>Ich muss die Hasenfamilie anklicken um zu erfahren, wie ich helfen </a:t>
            </a:r>
            <a:r>
              <a:rPr lang="de-DE" dirty="0" smtClean="0"/>
              <a:t>kann, vorher sind die Wege gesperrt</a:t>
            </a:r>
            <a:endParaRPr lang="de-DE" dirty="0"/>
          </a:p>
          <a:p>
            <a:r>
              <a:rPr lang="de-DE" dirty="0">
                <a:solidFill>
                  <a:srgbClr val="FF0000"/>
                </a:solidFill>
              </a:rPr>
              <a:t>-&gt;Dialog</a:t>
            </a:r>
          </a:p>
          <a:p>
            <a:pPr marL="0" indent="0">
              <a:buNone/>
            </a:pPr>
            <a:endParaRPr lang="de-DE" dirty="0"/>
          </a:p>
          <a:p>
            <a:pPr marL="0" indent="0">
              <a:buNone/>
            </a:pPr>
            <a:r>
              <a:rPr lang="de-DE" dirty="0"/>
              <a:t>Nach RabbitQuestSolved</a:t>
            </a:r>
            <a:r>
              <a:rPr lang="de-DE" dirty="0" smtClean="0"/>
              <a:t>:</a:t>
            </a:r>
          </a:p>
          <a:p>
            <a:r>
              <a:rPr lang="de-DE" dirty="0" smtClean="0">
                <a:solidFill>
                  <a:srgbClr val="FF0000"/>
                </a:solidFill>
              </a:rPr>
              <a:t>-&gt; Dialog: Als Dank helfen wir die bei deiner Aufgabe. Hier lag irgendwo ein Schlüssel rum, den kannst du dir nehmen,  der könnte dir helfen!</a:t>
            </a:r>
          </a:p>
          <a:p>
            <a:r>
              <a:rPr lang="de-DE" dirty="0" smtClean="0"/>
              <a:t>Alle Wege frei</a:t>
            </a:r>
          </a:p>
          <a:p>
            <a:pPr marL="0" indent="0">
              <a:buNone/>
            </a:pPr>
            <a:endParaRPr lang="de-DE" dirty="0" smtClean="0"/>
          </a:p>
          <a:p>
            <a:pPr marL="0" indent="0">
              <a:buNone/>
            </a:pPr>
            <a:r>
              <a:rPr lang="de-DE" dirty="0"/>
              <a:t>Nach </a:t>
            </a:r>
            <a:r>
              <a:rPr lang="de-DE" dirty="0" smtClean="0"/>
              <a:t>FrogQuestStart:</a:t>
            </a:r>
            <a:endParaRPr lang="de-DE" dirty="0"/>
          </a:p>
          <a:p>
            <a:r>
              <a:rPr lang="de-DE" dirty="0" smtClean="0">
                <a:solidFill>
                  <a:srgbClr val="FF0000"/>
                </a:solidFill>
              </a:rPr>
              <a:t>-&gt; Dialog, bei dem sich der Hase an seine Bestimmung erinnert und sich für mich opfern will, damit ich den Wald rette, mir aber auch die Alternative Black Hole nennt</a:t>
            </a:r>
          </a:p>
          <a:p>
            <a:r>
              <a:rPr lang="de-DE" dirty="0" smtClean="0"/>
              <a:t>Ich bekomme jetzt entweder das Hasenherz -&gt; </a:t>
            </a:r>
            <a:r>
              <a:rPr lang="de-DE" dirty="0" smtClean="0"/>
              <a:t>HeartObtained</a:t>
            </a:r>
            <a:endParaRPr lang="de-DE" dirty="0" smtClean="0"/>
          </a:p>
          <a:p>
            <a:r>
              <a:rPr lang="de-DE" dirty="0" smtClean="0"/>
              <a:t>Oder entscheide mich für das Schwarze Loch -&gt;  </a:t>
            </a:r>
            <a:r>
              <a:rPr lang="de-DE" dirty="0" smtClean="0"/>
              <a:t>BlackHoleObtained</a:t>
            </a:r>
            <a:endParaRPr lang="de-DE" dirty="0" smtClean="0"/>
          </a:p>
          <a:p>
            <a:pPr marL="0" indent="0">
              <a:buNone/>
            </a:pPr>
            <a:endParaRPr lang="de-DE" dirty="0"/>
          </a:p>
          <a:p>
            <a:pPr marL="0" indent="0">
              <a:buNone/>
            </a:pPr>
            <a:r>
              <a:rPr lang="de-DE" dirty="0" smtClean="0"/>
              <a:t>Hier findet sich das Item „Magic Plant“. </a:t>
            </a:r>
            <a:r>
              <a:rPr lang="de-DE" dirty="0" smtClean="0"/>
              <a:t> Statuswechsel: </a:t>
            </a:r>
            <a:r>
              <a:rPr lang="de-DE" dirty="0"/>
              <a:t>magicplantObtained</a:t>
            </a:r>
            <a:endParaRPr lang="de-DE" dirty="0" smtClean="0"/>
          </a:p>
        </p:txBody>
      </p:sp>
    </p:spTree>
    <p:extLst>
      <p:ext uri="{BB962C8B-B14F-4D97-AF65-F5344CB8AC3E}">
        <p14:creationId xmlns:p14="http://schemas.microsoft.com/office/powerpoint/2010/main" val="1695659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Tutorial: 15 – H</a:t>
            </a:r>
            <a:endParaRPr lang="de-DE" dirty="0"/>
          </a:p>
        </p:txBody>
      </p:sp>
      <p:sp>
        <p:nvSpPr>
          <p:cNvPr id="3" name="Content Placeholder 2"/>
          <p:cNvSpPr>
            <a:spLocks noGrp="1"/>
          </p:cNvSpPr>
          <p:nvPr>
            <p:ph idx="1"/>
          </p:nvPr>
        </p:nvSpPr>
        <p:spPr/>
        <p:txBody>
          <a:bodyPr>
            <a:normAutofit fontScale="92500" lnSpcReduction="20000"/>
          </a:bodyPr>
          <a:lstStyle/>
          <a:p>
            <a:pPr marL="0" indent="0">
              <a:buNone/>
            </a:pPr>
            <a:r>
              <a:rPr lang="de-DE" dirty="0" smtClean="0"/>
              <a:t>Sackgasse von unten</a:t>
            </a:r>
          </a:p>
          <a:p>
            <a:pPr marL="0" indent="0">
              <a:buNone/>
            </a:pPr>
            <a:r>
              <a:rPr lang="de-DE" dirty="0"/>
              <a:t>Hier findet sich das Item </a:t>
            </a:r>
            <a:r>
              <a:rPr lang="de-DE" dirty="0" smtClean="0"/>
              <a:t>„Motorsäge“. </a:t>
            </a:r>
            <a:endParaRPr lang="de-DE" dirty="0"/>
          </a:p>
          <a:p>
            <a:pPr marL="0" indent="0">
              <a:buNone/>
            </a:pPr>
            <a:endParaRPr lang="de-DE" dirty="0" smtClean="0"/>
          </a:p>
          <a:p>
            <a:pPr marL="0" indent="0">
              <a:buNone/>
            </a:pPr>
            <a:r>
              <a:rPr lang="de-DE" dirty="0"/>
              <a:t>Nach RabbitQuestStart:</a:t>
            </a:r>
          </a:p>
          <a:p>
            <a:r>
              <a:rPr lang="de-DE" dirty="0" smtClean="0"/>
              <a:t>Item </a:t>
            </a:r>
            <a:r>
              <a:rPr lang="de-DE" dirty="0" smtClean="0"/>
              <a:t>„Motorsäge“ </a:t>
            </a:r>
            <a:r>
              <a:rPr lang="de-DE" dirty="0" smtClean="0"/>
              <a:t>sichtbar aber nicht erreichbar (Dialog: Hier schau ich später nochmal vorbei)</a:t>
            </a:r>
          </a:p>
          <a:p>
            <a:pPr marL="0" indent="0">
              <a:buNone/>
            </a:pPr>
            <a:endParaRPr lang="de-DE" dirty="0" smtClean="0"/>
          </a:p>
          <a:p>
            <a:pPr marL="0" indent="0">
              <a:buNone/>
            </a:pPr>
            <a:r>
              <a:rPr lang="de-DE" dirty="0" smtClean="0"/>
              <a:t>Nach RabbitQuestSolve:</a:t>
            </a:r>
          </a:p>
          <a:p>
            <a:r>
              <a:rPr lang="de-DE" dirty="0" smtClean="0"/>
              <a:t>Item </a:t>
            </a:r>
            <a:r>
              <a:rPr lang="de-DE" dirty="0" smtClean="0"/>
              <a:t>„Motorsäge“ </a:t>
            </a:r>
            <a:r>
              <a:rPr lang="de-DE" dirty="0" smtClean="0"/>
              <a:t>erreichbar, aktiviert </a:t>
            </a:r>
            <a:endParaRPr lang="de-DE" dirty="0" smtClean="0"/>
          </a:p>
          <a:p>
            <a:r>
              <a:rPr lang="de-DE" dirty="0" smtClean="0"/>
              <a:t>Statuswechsel: </a:t>
            </a:r>
            <a:r>
              <a:rPr lang="en-US" dirty="0" err="1" smtClean="0"/>
              <a:t>motorsägeObtained</a:t>
            </a:r>
            <a:endParaRPr lang="de-DE" dirty="0"/>
          </a:p>
        </p:txBody>
      </p:sp>
    </p:spTree>
    <p:extLst>
      <p:ext uri="{BB962C8B-B14F-4D97-AF65-F5344CB8AC3E}">
        <p14:creationId xmlns:p14="http://schemas.microsoft.com/office/powerpoint/2010/main" val="114189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Tutorial: 16 – C-&gt;G</a:t>
            </a:r>
            <a:endParaRPr lang="de-DE" dirty="0"/>
          </a:p>
        </p:txBody>
      </p:sp>
      <p:sp>
        <p:nvSpPr>
          <p:cNvPr id="3" name="Content Placeholder 2"/>
          <p:cNvSpPr>
            <a:spLocks noGrp="1"/>
          </p:cNvSpPr>
          <p:nvPr>
            <p:ph idx="1"/>
          </p:nvPr>
        </p:nvSpPr>
        <p:spPr/>
        <p:txBody>
          <a:bodyPr/>
          <a:lstStyle/>
          <a:p>
            <a:pPr marL="0" indent="0">
              <a:buNone/>
            </a:pPr>
            <a:r>
              <a:rPr lang="de-DE" dirty="0" smtClean="0"/>
              <a:t>(Ohne direkten Anschluss an vorhergehende Folie/Kachel)</a:t>
            </a:r>
          </a:p>
          <a:p>
            <a:endParaRPr lang="de-DE" dirty="0"/>
          </a:p>
          <a:p>
            <a:r>
              <a:rPr lang="de-DE" dirty="0" smtClean="0"/>
              <a:t>Unten und rechts sind frei.</a:t>
            </a:r>
          </a:p>
          <a:p>
            <a:pPr marL="0" indent="0">
              <a:buNone/>
            </a:pPr>
            <a:endParaRPr lang="de-DE" dirty="0" smtClean="0"/>
          </a:p>
          <a:p>
            <a:pPr marL="0" indent="0">
              <a:buNone/>
            </a:pPr>
            <a:r>
              <a:rPr lang="de-DE" dirty="0" smtClean="0"/>
              <a:t>Nach </a:t>
            </a:r>
            <a:r>
              <a:rPr lang="en-US" dirty="0" smtClean="0"/>
              <a:t>entrapped:</a:t>
            </a:r>
            <a:endParaRPr lang="de-DE" dirty="0" smtClean="0"/>
          </a:p>
          <a:p>
            <a:r>
              <a:rPr lang="de-DE" dirty="0" smtClean="0"/>
              <a:t>Weg nach oben wird frei</a:t>
            </a:r>
          </a:p>
          <a:p>
            <a:pPr marL="0" indent="0">
              <a:buNone/>
            </a:pPr>
            <a:endParaRPr lang="de-DE" dirty="0"/>
          </a:p>
          <a:p>
            <a:pPr marL="0" indent="0">
              <a:buNone/>
            </a:pPr>
            <a:endParaRPr lang="de-DE" dirty="0" smtClean="0"/>
          </a:p>
        </p:txBody>
      </p:sp>
    </p:spTree>
    <p:extLst>
      <p:ext uri="{BB962C8B-B14F-4D97-AF65-F5344CB8AC3E}">
        <p14:creationId xmlns:p14="http://schemas.microsoft.com/office/powerpoint/2010/main" val="902632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Tutorial: 17 – H</a:t>
            </a:r>
            <a:endParaRPr lang="de-DE" dirty="0"/>
          </a:p>
        </p:txBody>
      </p:sp>
      <p:sp>
        <p:nvSpPr>
          <p:cNvPr id="3" name="Content Placeholder 2"/>
          <p:cNvSpPr>
            <a:spLocks noGrp="1"/>
          </p:cNvSpPr>
          <p:nvPr>
            <p:ph idx="1"/>
          </p:nvPr>
        </p:nvSpPr>
        <p:spPr/>
        <p:txBody>
          <a:bodyPr>
            <a:normAutofit lnSpcReduction="10000"/>
          </a:bodyPr>
          <a:lstStyle/>
          <a:p>
            <a:pPr marL="0" indent="0">
              <a:buNone/>
            </a:pPr>
            <a:r>
              <a:rPr lang="de-DE" dirty="0" smtClean="0"/>
              <a:t>(Ohne direkten Anschluss an vorhergehende Folie/Kachel)</a:t>
            </a:r>
          </a:p>
          <a:p>
            <a:pPr marL="0" indent="0">
              <a:buNone/>
            </a:pPr>
            <a:endParaRPr lang="de-DE" dirty="0" smtClean="0"/>
          </a:p>
          <a:p>
            <a:pPr marL="0" indent="0">
              <a:buNone/>
            </a:pPr>
            <a:r>
              <a:rPr lang="de-DE" dirty="0" smtClean="0"/>
              <a:t>Sackgasse von unten</a:t>
            </a:r>
          </a:p>
          <a:p>
            <a:pPr marL="0" indent="0">
              <a:buNone/>
            </a:pPr>
            <a:endParaRPr lang="de-DE" dirty="0" smtClean="0"/>
          </a:p>
          <a:p>
            <a:pPr marL="0" indent="0">
              <a:buNone/>
            </a:pPr>
            <a:r>
              <a:rPr lang="de-DE" dirty="0" smtClean="0"/>
              <a:t>Hier befindet sich </a:t>
            </a:r>
            <a:r>
              <a:rPr lang="de-DE" dirty="0" smtClean="0"/>
              <a:t>das Minispiel Schatten</a:t>
            </a:r>
            <a:endParaRPr lang="de-DE" dirty="0" smtClean="0"/>
          </a:p>
          <a:p>
            <a:pPr marL="0" indent="0">
              <a:buNone/>
            </a:pPr>
            <a:r>
              <a:rPr lang="de-DE" dirty="0" smtClean="0"/>
              <a:t>Als Ergebnis bekomme ich das </a:t>
            </a:r>
            <a:r>
              <a:rPr lang="de-DE" dirty="0" smtClean="0"/>
              <a:t>Item „Wächter R</a:t>
            </a:r>
            <a:r>
              <a:rPr lang="de-DE" dirty="0" smtClean="0"/>
              <a:t>“.</a:t>
            </a:r>
          </a:p>
          <a:p>
            <a:pPr marL="0" indent="0">
              <a:buNone/>
            </a:pPr>
            <a:r>
              <a:rPr lang="de-DE" dirty="0" smtClean="0"/>
              <a:t>Neuer Status:  </a:t>
            </a:r>
            <a:r>
              <a:rPr lang="en-US" dirty="0" err="1"/>
              <a:t>wolfQuestStart</a:t>
            </a:r>
            <a:endParaRPr lang="de-DE" dirty="0" smtClean="0"/>
          </a:p>
          <a:p>
            <a:pPr marL="0" indent="0">
              <a:buNone/>
            </a:pPr>
            <a:endParaRPr lang="de-DE" dirty="0"/>
          </a:p>
          <a:p>
            <a:pPr marL="0" indent="0">
              <a:buNone/>
            </a:pPr>
            <a:endParaRPr lang="de-DE" dirty="0" smtClean="0"/>
          </a:p>
        </p:txBody>
      </p:sp>
    </p:spTree>
    <p:extLst>
      <p:ext uri="{BB962C8B-B14F-4D97-AF65-F5344CB8AC3E}">
        <p14:creationId xmlns:p14="http://schemas.microsoft.com/office/powerpoint/2010/main" val="201374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21 – A</a:t>
            </a:r>
            <a:endParaRPr lang="de-DE" dirty="0"/>
          </a:p>
        </p:txBody>
      </p:sp>
      <p:sp>
        <p:nvSpPr>
          <p:cNvPr id="3" name="Content Placeholder 2"/>
          <p:cNvSpPr>
            <a:spLocks noGrp="1"/>
          </p:cNvSpPr>
          <p:nvPr>
            <p:ph idx="1"/>
          </p:nvPr>
        </p:nvSpPr>
        <p:spPr/>
        <p:txBody>
          <a:bodyPr/>
          <a:lstStyle/>
          <a:p>
            <a:pPr marL="0" indent="0">
              <a:buNone/>
            </a:pPr>
            <a:r>
              <a:rPr lang="de-DE" dirty="0" smtClean="0"/>
              <a:t>(Ohne Anschluss an vorhergehende Folie/Kachel)</a:t>
            </a:r>
          </a:p>
          <a:p>
            <a:pPr marL="0" indent="0">
              <a:buNone/>
            </a:pPr>
            <a:endParaRPr lang="de-DE" dirty="0" smtClean="0"/>
          </a:p>
          <a:p>
            <a:pPr marL="0" indent="0">
              <a:buNone/>
            </a:pPr>
            <a:r>
              <a:rPr lang="de-DE" dirty="0" smtClean="0"/>
              <a:t>Gerade</a:t>
            </a:r>
          </a:p>
        </p:txBody>
      </p:sp>
    </p:spTree>
    <p:extLst>
      <p:ext uri="{BB962C8B-B14F-4D97-AF65-F5344CB8AC3E}">
        <p14:creationId xmlns:p14="http://schemas.microsoft.com/office/powerpoint/2010/main" val="3091327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22 – A -&gt;G</a:t>
            </a:r>
            <a:endParaRPr lang="de-DE" dirty="0"/>
          </a:p>
        </p:txBody>
      </p:sp>
      <p:sp>
        <p:nvSpPr>
          <p:cNvPr id="3" name="Content Placeholder 2"/>
          <p:cNvSpPr>
            <a:spLocks noGrp="1"/>
          </p:cNvSpPr>
          <p:nvPr>
            <p:ph idx="1"/>
          </p:nvPr>
        </p:nvSpPr>
        <p:spPr/>
        <p:txBody>
          <a:bodyPr/>
          <a:lstStyle/>
          <a:p>
            <a:pPr marL="0" indent="0">
              <a:buNone/>
            </a:pPr>
            <a:r>
              <a:rPr lang="de-DE" dirty="0" smtClean="0"/>
              <a:t>Gerade</a:t>
            </a:r>
          </a:p>
          <a:p>
            <a:pPr marL="0" indent="0">
              <a:buNone/>
            </a:pPr>
            <a:endParaRPr lang="de-DE" dirty="0" smtClean="0"/>
          </a:p>
          <a:p>
            <a:pPr marL="0" indent="0">
              <a:buNone/>
            </a:pPr>
            <a:r>
              <a:rPr lang="de-DE" dirty="0" smtClean="0"/>
              <a:t>Nach entrapped:</a:t>
            </a:r>
          </a:p>
          <a:p>
            <a:pPr marL="0" indent="0">
              <a:buNone/>
            </a:pPr>
            <a:r>
              <a:rPr lang="de-DE" dirty="0" smtClean="0"/>
              <a:t>-  Rechts wird freigeschalten</a:t>
            </a:r>
            <a:endParaRPr lang="de-DE" dirty="0"/>
          </a:p>
          <a:p>
            <a:pPr marL="0" indent="0">
              <a:buNone/>
            </a:pPr>
            <a:endParaRPr lang="de-DE" dirty="0" smtClean="0"/>
          </a:p>
        </p:txBody>
      </p:sp>
    </p:spTree>
    <p:extLst>
      <p:ext uri="{BB962C8B-B14F-4D97-AF65-F5344CB8AC3E}">
        <p14:creationId xmlns:p14="http://schemas.microsoft.com/office/powerpoint/2010/main" val="2098922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23 – H</a:t>
            </a:r>
            <a:endParaRPr lang="de-DE" dirty="0"/>
          </a:p>
        </p:txBody>
      </p:sp>
      <p:sp>
        <p:nvSpPr>
          <p:cNvPr id="3" name="Content Placeholder 2"/>
          <p:cNvSpPr>
            <a:spLocks noGrp="1"/>
          </p:cNvSpPr>
          <p:nvPr>
            <p:ph idx="1"/>
          </p:nvPr>
        </p:nvSpPr>
        <p:spPr/>
        <p:txBody>
          <a:bodyPr>
            <a:normAutofit fontScale="85000" lnSpcReduction="20000"/>
          </a:bodyPr>
          <a:lstStyle/>
          <a:p>
            <a:pPr>
              <a:buFontTx/>
              <a:buChar char="-"/>
            </a:pPr>
            <a:r>
              <a:rPr lang="de-DE" dirty="0" smtClean="0"/>
              <a:t>FALLE DER HEXE!!! O.o</a:t>
            </a:r>
          </a:p>
          <a:p>
            <a:pPr marL="0" indent="0">
              <a:buNone/>
            </a:pPr>
            <a:r>
              <a:rPr lang="de-DE" dirty="0" smtClean="0"/>
              <a:t>Aktiviert Status trapped:</a:t>
            </a:r>
          </a:p>
          <a:p>
            <a:pPr>
              <a:buFontTx/>
              <a:buChar char="-"/>
            </a:pPr>
            <a:r>
              <a:rPr lang="de-DE" dirty="0" smtClean="0"/>
              <a:t>-&gt; </a:t>
            </a:r>
            <a:r>
              <a:rPr lang="de-DE" dirty="0" smtClean="0">
                <a:solidFill>
                  <a:srgbClr val="FF0000"/>
                </a:solidFill>
              </a:rPr>
              <a:t>Dialog mit Hexe</a:t>
            </a:r>
            <a:r>
              <a:rPr lang="de-DE" dirty="0" smtClean="0"/>
              <a:t>: Harr harr, Falle, harr harr</a:t>
            </a:r>
          </a:p>
          <a:p>
            <a:pPr>
              <a:buFontTx/>
              <a:buChar char="-"/>
            </a:pPr>
            <a:r>
              <a:rPr lang="de-DE" dirty="0"/>
              <a:t>Waldgeist rettet mich </a:t>
            </a:r>
            <a:r>
              <a:rPr lang="de-DE" dirty="0">
                <a:solidFill>
                  <a:srgbClr val="FF0000"/>
                </a:solidFill>
              </a:rPr>
              <a:t>irgendwie</a:t>
            </a:r>
            <a:r>
              <a:rPr lang="de-DE" dirty="0"/>
              <a:t> und bringt mich zu Feld 02. </a:t>
            </a:r>
            <a:endParaRPr lang="de-DE" dirty="0" smtClean="0"/>
          </a:p>
          <a:p>
            <a:pPr>
              <a:buFontTx/>
              <a:buChar char="-"/>
            </a:pPr>
            <a:r>
              <a:rPr lang="de-DE" dirty="0" smtClean="0"/>
              <a:t>-&gt; </a:t>
            </a:r>
            <a:r>
              <a:rPr lang="de-DE" dirty="0" smtClean="0">
                <a:solidFill>
                  <a:srgbClr val="FF0000"/>
                </a:solidFill>
              </a:rPr>
              <a:t>Dialog mit Waldgeist</a:t>
            </a:r>
            <a:r>
              <a:rPr lang="de-DE" dirty="0" smtClean="0"/>
              <a:t>, der mit die Situation erklärt</a:t>
            </a:r>
          </a:p>
          <a:p>
            <a:pPr>
              <a:buFontTx/>
              <a:buChar char="-"/>
            </a:pPr>
            <a:r>
              <a:rPr lang="de-DE" dirty="0" smtClean="0"/>
              <a:t>Waldgeist gibt mir eine seiner Federn, die versteckte Wege aufzeigen kann.</a:t>
            </a:r>
          </a:p>
          <a:p>
            <a:pPr>
              <a:buFontTx/>
              <a:buChar char="-"/>
            </a:pPr>
            <a:endParaRPr lang="de-DE" dirty="0"/>
          </a:p>
          <a:p>
            <a:pPr marL="0" indent="0">
              <a:buNone/>
            </a:pPr>
            <a:r>
              <a:rPr lang="de-DE" dirty="0" smtClean="0"/>
              <a:t>Damit ist Status entrapped erreicht (Wege von Feld 02 zu 31 und 16 zu 17 sind nun frei)</a:t>
            </a:r>
            <a:endParaRPr lang="de-DE" dirty="0"/>
          </a:p>
          <a:p>
            <a:pPr marL="0" indent="0">
              <a:buNone/>
            </a:pPr>
            <a:endParaRPr lang="de-DE" dirty="0" smtClean="0"/>
          </a:p>
        </p:txBody>
      </p:sp>
    </p:spTree>
    <p:extLst>
      <p:ext uri="{BB962C8B-B14F-4D97-AF65-F5344CB8AC3E}">
        <p14:creationId xmlns:p14="http://schemas.microsoft.com/office/powerpoint/2010/main" val="2123743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24 – J</a:t>
            </a:r>
            <a:endParaRPr lang="de-DE" dirty="0"/>
          </a:p>
        </p:txBody>
      </p:sp>
      <p:sp>
        <p:nvSpPr>
          <p:cNvPr id="3" name="Content Placeholder 2"/>
          <p:cNvSpPr>
            <a:spLocks noGrp="1"/>
          </p:cNvSpPr>
          <p:nvPr>
            <p:ph idx="1"/>
          </p:nvPr>
        </p:nvSpPr>
        <p:spPr/>
        <p:txBody>
          <a:bodyPr>
            <a:normAutofit/>
          </a:bodyPr>
          <a:lstStyle/>
          <a:p>
            <a:pPr marL="0" indent="0">
              <a:buNone/>
            </a:pPr>
            <a:r>
              <a:rPr lang="de-DE" dirty="0" smtClean="0"/>
              <a:t>Kurve</a:t>
            </a:r>
          </a:p>
          <a:p>
            <a:pPr marL="0" indent="0">
              <a:buNone/>
            </a:pPr>
            <a:endParaRPr lang="de-DE" dirty="0" smtClean="0"/>
          </a:p>
        </p:txBody>
      </p:sp>
    </p:spTree>
    <p:extLst>
      <p:ext uri="{BB962C8B-B14F-4D97-AF65-F5344CB8AC3E}">
        <p14:creationId xmlns:p14="http://schemas.microsoft.com/office/powerpoint/2010/main" val="3696675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25 – A</a:t>
            </a:r>
            <a:endParaRPr lang="de-DE" dirty="0"/>
          </a:p>
        </p:txBody>
      </p:sp>
      <p:sp>
        <p:nvSpPr>
          <p:cNvPr id="3" name="Content Placeholder 2"/>
          <p:cNvSpPr>
            <a:spLocks noGrp="1"/>
          </p:cNvSpPr>
          <p:nvPr>
            <p:ph idx="1"/>
          </p:nvPr>
        </p:nvSpPr>
        <p:spPr/>
        <p:txBody>
          <a:bodyPr>
            <a:normAutofit/>
          </a:bodyPr>
          <a:lstStyle/>
          <a:p>
            <a:pPr marL="0" indent="0">
              <a:buNone/>
            </a:pPr>
            <a:r>
              <a:rPr lang="de-DE" dirty="0" smtClean="0"/>
              <a:t>Gerade</a:t>
            </a:r>
          </a:p>
          <a:p>
            <a:pPr marL="0" indent="0">
              <a:buNone/>
            </a:pPr>
            <a:endParaRPr lang="de-DE" dirty="0" smtClean="0"/>
          </a:p>
        </p:txBody>
      </p:sp>
    </p:spTree>
    <p:extLst>
      <p:ext uri="{BB962C8B-B14F-4D97-AF65-F5344CB8AC3E}">
        <p14:creationId xmlns:p14="http://schemas.microsoft.com/office/powerpoint/2010/main" val="1312895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26 – F</a:t>
            </a:r>
            <a:endParaRPr lang="de-DE" dirty="0"/>
          </a:p>
        </p:txBody>
      </p:sp>
      <p:sp>
        <p:nvSpPr>
          <p:cNvPr id="3" name="Content Placeholder 2"/>
          <p:cNvSpPr>
            <a:spLocks noGrp="1"/>
          </p:cNvSpPr>
          <p:nvPr>
            <p:ph idx="1"/>
          </p:nvPr>
        </p:nvSpPr>
        <p:spPr/>
        <p:txBody>
          <a:bodyPr>
            <a:normAutofit/>
          </a:bodyPr>
          <a:lstStyle/>
          <a:p>
            <a:pPr marL="0" indent="0">
              <a:buNone/>
            </a:pPr>
            <a:r>
              <a:rPr lang="de-DE" dirty="0" smtClean="0"/>
              <a:t>Kreuzung</a:t>
            </a:r>
          </a:p>
          <a:p>
            <a:pPr marL="0" indent="0">
              <a:buNone/>
            </a:pPr>
            <a:endParaRPr lang="de-DE" dirty="0" smtClean="0"/>
          </a:p>
        </p:txBody>
      </p:sp>
    </p:spTree>
    <p:extLst>
      <p:ext uri="{BB962C8B-B14F-4D97-AF65-F5344CB8AC3E}">
        <p14:creationId xmlns:p14="http://schemas.microsoft.com/office/powerpoint/2010/main" val="2303060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Einführung: Charaktere</a:t>
            </a:r>
            <a:endParaRPr lang="de-DE" dirty="0"/>
          </a:p>
        </p:txBody>
      </p:sp>
      <p:sp>
        <p:nvSpPr>
          <p:cNvPr id="3" name="Content Placeholder 2"/>
          <p:cNvSpPr>
            <a:spLocks noGrp="1"/>
          </p:cNvSpPr>
          <p:nvPr>
            <p:ph idx="1"/>
          </p:nvPr>
        </p:nvSpPr>
        <p:spPr/>
        <p:txBody>
          <a:bodyPr>
            <a:normAutofit fontScale="70000" lnSpcReduction="20000"/>
          </a:bodyPr>
          <a:lstStyle/>
          <a:p>
            <a:r>
              <a:rPr lang="de-DE" dirty="0" smtClean="0"/>
              <a:t>Protagonist</a:t>
            </a:r>
          </a:p>
          <a:p>
            <a:pPr lvl="1"/>
            <a:r>
              <a:rPr lang="de-DE" dirty="0" smtClean="0"/>
              <a:t>Ich bin der Hüter des Lichts, meine Lebensaufgabe ist das Licht in der Welt zu überprüfen/sicher zu stellen.</a:t>
            </a:r>
          </a:p>
          <a:p>
            <a:pPr lvl="1"/>
            <a:r>
              <a:rPr lang="de-DE" dirty="0" smtClean="0"/>
              <a:t>Dann beginnt meine Karte aber einen dunklen Punkt zu bekommen, wo die Farben verloren gehen. Ohne Farben gibt es aber auch kein Licht.</a:t>
            </a:r>
          </a:p>
          <a:p>
            <a:r>
              <a:rPr lang="de-DE" dirty="0" smtClean="0"/>
              <a:t>Hexe</a:t>
            </a:r>
          </a:p>
          <a:p>
            <a:pPr lvl="1"/>
            <a:r>
              <a:rPr lang="de-DE" dirty="0" smtClean="0"/>
              <a:t>Erklärt mir, was los ist und dass ich helfen kann/muss. </a:t>
            </a:r>
          </a:p>
          <a:p>
            <a:pPr lvl="1"/>
            <a:r>
              <a:rPr lang="de-DE" dirty="0" smtClean="0"/>
              <a:t>Ihre gefakte Story: Sie ist die Hüterin der Farben, diese wurden ihr (vom Wald?) geklaut und sie kann aber, weil sie alt und schwach ist, nicht die Gefährliche Reise in den Wald auf sich nehmen.</a:t>
            </a:r>
          </a:p>
          <a:p>
            <a:pPr lvl="1"/>
            <a:r>
              <a:rPr lang="de-DE" dirty="0" smtClean="0"/>
              <a:t>Ihre wahre Story: Sie will das Licht auch noch unter ihre Kontrolle kriegen. Da ich aber in der hellen Welt zu stark bin, muss sie mich in den dunklen Wald locken</a:t>
            </a:r>
          </a:p>
        </p:txBody>
      </p:sp>
    </p:spTree>
    <p:extLst>
      <p:ext uri="{BB962C8B-B14F-4D97-AF65-F5344CB8AC3E}">
        <p14:creationId xmlns:p14="http://schemas.microsoft.com/office/powerpoint/2010/main" val="35405695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27 – K</a:t>
            </a:r>
            <a:endParaRPr lang="de-DE" dirty="0"/>
          </a:p>
        </p:txBody>
      </p:sp>
      <p:sp>
        <p:nvSpPr>
          <p:cNvPr id="3" name="Content Placeholder 2"/>
          <p:cNvSpPr>
            <a:spLocks noGrp="1"/>
          </p:cNvSpPr>
          <p:nvPr>
            <p:ph idx="1"/>
          </p:nvPr>
        </p:nvSpPr>
        <p:spPr/>
        <p:txBody>
          <a:bodyPr>
            <a:normAutofit/>
          </a:bodyPr>
          <a:lstStyle/>
          <a:p>
            <a:pPr marL="0" indent="0">
              <a:buNone/>
            </a:pPr>
            <a:r>
              <a:rPr lang="de-DE" dirty="0" smtClean="0"/>
              <a:t>Kurve</a:t>
            </a:r>
          </a:p>
          <a:p>
            <a:pPr marL="0" indent="0">
              <a:buNone/>
            </a:pPr>
            <a:endParaRPr lang="de-DE" dirty="0" smtClean="0"/>
          </a:p>
        </p:txBody>
      </p:sp>
    </p:spTree>
    <p:extLst>
      <p:ext uri="{BB962C8B-B14F-4D97-AF65-F5344CB8AC3E}">
        <p14:creationId xmlns:p14="http://schemas.microsoft.com/office/powerpoint/2010/main" val="2961059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28 – H</a:t>
            </a:r>
            <a:endParaRPr lang="de-DE" dirty="0"/>
          </a:p>
        </p:txBody>
      </p:sp>
      <p:sp>
        <p:nvSpPr>
          <p:cNvPr id="3" name="Content Placeholder 2"/>
          <p:cNvSpPr>
            <a:spLocks noGrp="1"/>
          </p:cNvSpPr>
          <p:nvPr>
            <p:ph idx="1"/>
          </p:nvPr>
        </p:nvSpPr>
        <p:spPr/>
        <p:txBody>
          <a:bodyPr>
            <a:normAutofit/>
          </a:bodyPr>
          <a:lstStyle/>
          <a:p>
            <a:pPr marL="0" indent="0">
              <a:buNone/>
            </a:pPr>
            <a:r>
              <a:rPr lang="de-DE" dirty="0"/>
              <a:t>Sackgasse von </a:t>
            </a:r>
            <a:r>
              <a:rPr lang="de-DE" dirty="0" smtClean="0"/>
              <a:t>unten</a:t>
            </a:r>
          </a:p>
          <a:p>
            <a:pPr marL="0" indent="0">
              <a:buNone/>
            </a:pPr>
            <a:endParaRPr lang="de-DE" dirty="0"/>
          </a:p>
          <a:p>
            <a:pPr marL="0" indent="0">
              <a:buNone/>
            </a:pPr>
            <a:r>
              <a:rPr lang="de-DE" dirty="0"/>
              <a:t>Hier findet sich das Item „Schlüssel </a:t>
            </a:r>
            <a:r>
              <a:rPr lang="de-DE" dirty="0" smtClean="0"/>
              <a:t>R“. </a:t>
            </a:r>
            <a:endParaRPr lang="de-DE" dirty="0" smtClean="0"/>
          </a:p>
          <a:p>
            <a:pPr marL="0" indent="0">
              <a:buNone/>
            </a:pPr>
            <a:r>
              <a:rPr lang="de-DE" dirty="0" smtClean="0"/>
              <a:t>Statuswechsel: </a:t>
            </a:r>
            <a:r>
              <a:rPr lang="en-US" dirty="0" err="1" smtClean="0"/>
              <a:t>keyrObtained</a:t>
            </a:r>
            <a:endParaRPr lang="de-DE" dirty="0"/>
          </a:p>
          <a:p>
            <a:pPr marL="0" indent="0">
              <a:buNone/>
            </a:pPr>
            <a:endParaRPr lang="de-DE" dirty="0"/>
          </a:p>
        </p:txBody>
      </p:sp>
    </p:spTree>
    <p:extLst>
      <p:ext uri="{BB962C8B-B14F-4D97-AF65-F5344CB8AC3E}">
        <p14:creationId xmlns:p14="http://schemas.microsoft.com/office/powerpoint/2010/main" val="4038895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29 – A</a:t>
            </a:r>
            <a:endParaRPr lang="de-DE" dirty="0"/>
          </a:p>
        </p:txBody>
      </p:sp>
      <p:sp>
        <p:nvSpPr>
          <p:cNvPr id="3" name="Content Placeholder 2"/>
          <p:cNvSpPr>
            <a:spLocks noGrp="1"/>
          </p:cNvSpPr>
          <p:nvPr>
            <p:ph idx="1"/>
          </p:nvPr>
        </p:nvSpPr>
        <p:spPr/>
        <p:txBody>
          <a:bodyPr>
            <a:normAutofit/>
          </a:bodyPr>
          <a:lstStyle/>
          <a:p>
            <a:pPr marL="0" indent="0">
              <a:buNone/>
            </a:pPr>
            <a:r>
              <a:rPr lang="de-DE" dirty="0" smtClean="0"/>
              <a:t>Gerade</a:t>
            </a:r>
          </a:p>
          <a:p>
            <a:pPr marL="0" indent="0">
              <a:buNone/>
            </a:pPr>
            <a:endParaRPr lang="de-DE" dirty="0" smtClean="0"/>
          </a:p>
        </p:txBody>
      </p:sp>
    </p:spTree>
    <p:extLst>
      <p:ext uri="{BB962C8B-B14F-4D97-AF65-F5344CB8AC3E}">
        <p14:creationId xmlns:p14="http://schemas.microsoft.com/office/powerpoint/2010/main" val="1927087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210 – (D-&gt;)E</a:t>
            </a:r>
            <a:endParaRPr lang="de-DE" dirty="0"/>
          </a:p>
        </p:txBody>
      </p:sp>
      <p:sp>
        <p:nvSpPr>
          <p:cNvPr id="3" name="Content Placeholder 2"/>
          <p:cNvSpPr>
            <a:spLocks noGrp="1"/>
          </p:cNvSpPr>
          <p:nvPr>
            <p:ph idx="1"/>
          </p:nvPr>
        </p:nvSpPr>
        <p:spPr/>
        <p:txBody>
          <a:bodyPr>
            <a:normAutofit/>
          </a:bodyPr>
          <a:lstStyle/>
          <a:p>
            <a:pPr marL="0" indent="0">
              <a:buNone/>
            </a:pPr>
            <a:r>
              <a:rPr lang="de-DE" dirty="0" smtClean="0"/>
              <a:t>Kreuzung</a:t>
            </a:r>
          </a:p>
          <a:p>
            <a:pPr marL="0" indent="0">
              <a:buNone/>
            </a:pPr>
            <a:r>
              <a:rPr lang="de-DE" dirty="0" smtClean="0"/>
              <a:t>Geradeaus kann man das Hexenhaus sehen. Will der Spieler da lang gehen, kommt der Monolog:</a:t>
            </a:r>
          </a:p>
          <a:p>
            <a:pPr marL="0" indent="0">
              <a:buNone/>
            </a:pPr>
            <a:r>
              <a:rPr lang="de-DE" dirty="0" smtClean="0"/>
              <a:t>„Für den Kampf mit der Hexe bin ich noch zu schwach, ich muss erst mehr Kräfte bekommen“</a:t>
            </a:r>
          </a:p>
          <a:p>
            <a:pPr marL="0" indent="0">
              <a:buNone/>
            </a:pPr>
            <a:endParaRPr lang="de-DE" dirty="0"/>
          </a:p>
          <a:p>
            <a:pPr marL="0" indent="0">
              <a:buNone/>
            </a:pPr>
            <a:r>
              <a:rPr lang="de-DE" dirty="0" smtClean="0"/>
              <a:t>AllStatesSolved:</a:t>
            </a:r>
          </a:p>
          <a:p>
            <a:pPr marL="0" indent="0">
              <a:buNone/>
            </a:pPr>
            <a:r>
              <a:rPr lang="de-DE" dirty="0" smtClean="0"/>
              <a:t>Geradeaus wird frei</a:t>
            </a:r>
          </a:p>
          <a:p>
            <a:pPr marL="0" indent="0">
              <a:buNone/>
            </a:pPr>
            <a:endParaRPr lang="de-DE" dirty="0" smtClean="0"/>
          </a:p>
          <a:p>
            <a:pPr marL="0" indent="0">
              <a:buNone/>
            </a:pPr>
            <a:endParaRPr lang="de-DE" dirty="0" smtClean="0"/>
          </a:p>
        </p:txBody>
      </p:sp>
    </p:spTree>
    <p:extLst>
      <p:ext uri="{BB962C8B-B14F-4D97-AF65-F5344CB8AC3E}">
        <p14:creationId xmlns:p14="http://schemas.microsoft.com/office/powerpoint/2010/main" val="28498526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211 – M</a:t>
            </a:r>
            <a:endParaRPr lang="de-DE" dirty="0"/>
          </a:p>
        </p:txBody>
      </p:sp>
      <p:sp>
        <p:nvSpPr>
          <p:cNvPr id="3" name="Content Placeholder 2"/>
          <p:cNvSpPr>
            <a:spLocks noGrp="1"/>
          </p:cNvSpPr>
          <p:nvPr>
            <p:ph idx="1"/>
          </p:nvPr>
        </p:nvSpPr>
        <p:spPr/>
        <p:txBody>
          <a:bodyPr>
            <a:normAutofit/>
          </a:bodyPr>
          <a:lstStyle/>
          <a:p>
            <a:pPr marL="0" indent="0">
              <a:buNone/>
            </a:pPr>
            <a:r>
              <a:rPr lang="de-DE" dirty="0" smtClean="0"/>
              <a:t>Sackgasse von rechts</a:t>
            </a:r>
          </a:p>
          <a:p>
            <a:pPr marL="0" indent="0">
              <a:buNone/>
            </a:pPr>
            <a:endParaRPr lang="de-DE" dirty="0" smtClean="0"/>
          </a:p>
        </p:txBody>
      </p:sp>
    </p:spTree>
    <p:extLst>
      <p:ext uri="{BB962C8B-B14F-4D97-AF65-F5344CB8AC3E}">
        <p14:creationId xmlns:p14="http://schemas.microsoft.com/office/powerpoint/2010/main" val="27461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212 – I</a:t>
            </a:r>
            <a:endParaRPr lang="de-DE" dirty="0"/>
          </a:p>
        </p:txBody>
      </p:sp>
      <p:sp>
        <p:nvSpPr>
          <p:cNvPr id="3" name="Content Placeholder 2"/>
          <p:cNvSpPr>
            <a:spLocks noGrp="1"/>
          </p:cNvSpPr>
          <p:nvPr>
            <p:ph idx="1"/>
          </p:nvPr>
        </p:nvSpPr>
        <p:spPr/>
        <p:txBody>
          <a:bodyPr>
            <a:normAutofit/>
          </a:bodyPr>
          <a:lstStyle/>
          <a:p>
            <a:pPr marL="0" indent="0">
              <a:buNone/>
            </a:pPr>
            <a:r>
              <a:rPr lang="de-DE" dirty="0" smtClean="0"/>
              <a:t>Gerade</a:t>
            </a:r>
          </a:p>
          <a:p>
            <a:pPr marL="0" indent="0">
              <a:buNone/>
            </a:pPr>
            <a:endParaRPr lang="de-DE" dirty="0" smtClean="0"/>
          </a:p>
        </p:txBody>
      </p:sp>
    </p:spTree>
    <p:extLst>
      <p:ext uri="{BB962C8B-B14F-4D97-AF65-F5344CB8AC3E}">
        <p14:creationId xmlns:p14="http://schemas.microsoft.com/office/powerpoint/2010/main" val="3756560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213 – L</a:t>
            </a:r>
            <a:endParaRPr lang="de-DE" dirty="0"/>
          </a:p>
        </p:txBody>
      </p:sp>
      <p:sp>
        <p:nvSpPr>
          <p:cNvPr id="3" name="Content Placeholder 2"/>
          <p:cNvSpPr>
            <a:spLocks noGrp="1"/>
          </p:cNvSpPr>
          <p:nvPr>
            <p:ph idx="1"/>
          </p:nvPr>
        </p:nvSpPr>
        <p:spPr/>
        <p:txBody>
          <a:bodyPr>
            <a:normAutofit/>
          </a:bodyPr>
          <a:lstStyle/>
          <a:p>
            <a:pPr marL="0" indent="0">
              <a:buNone/>
            </a:pPr>
            <a:r>
              <a:rPr lang="de-DE" dirty="0" smtClean="0"/>
              <a:t>Kreuzung</a:t>
            </a:r>
          </a:p>
          <a:p>
            <a:pPr marL="0" indent="0">
              <a:buNone/>
            </a:pPr>
            <a:endParaRPr lang="de-DE" dirty="0" smtClean="0"/>
          </a:p>
        </p:txBody>
      </p:sp>
    </p:spTree>
    <p:extLst>
      <p:ext uri="{BB962C8B-B14F-4D97-AF65-F5344CB8AC3E}">
        <p14:creationId xmlns:p14="http://schemas.microsoft.com/office/powerpoint/2010/main" val="2031636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214 – *</a:t>
            </a:r>
            <a:endParaRPr lang="de-DE" dirty="0"/>
          </a:p>
        </p:txBody>
      </p:sp>
      <p:sp>
        <p:nvSpPr>
          <p:cNvPr id="3" name="Content Placeholder 2"/>
          <p:cNvSpPr>
            <a:spLocks noGrp="1"/>
          </p:cNvSpPr>
          <p:nvPr>
            <p:ph idx="1"/>
          </p:nvPr>
        </p:nvSpPr>
        <p:spPr/>
        <p:txBody>
          <a:bodyPr>
            <a:normAutofit/>
          </a:bodyPr>
          <a:lstStyle/>
          <a:p>
            <a:pPr marL="0" indent="0">
              <a:buNone/>
            </a:pPr>
            <a:r>
              <a:rPr lang="de-DE" dirty="0" smtClean="0"/>
              <a:t>Hier fällt man irgendwie runter, landet auf jeden Fall ohne was dagegen tun zu können auf Feld 210.</a:t>
            </a:r>
          </a:p>
          <a:p>
            <a:pPr marL="0" indent="0">
              <a:buNone/>
            </a:pPr>
            <a:endParaRPr lang="de-DE" dirty="0" smtClean="0"/>
          </a:p>
        </p:txBody>
      </p:sp>
    </p:spTree>
    <p:extLst>
      <p:ext uri="{BB962C8B-B14F-4D97-AF65-F5344CB8AC3E}">
        <p14:creationId xmlns:p14="http://schemas.microsoft.com/office/powerpoint/2010/main" val="36478165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215 – K</a:t>
            </a:r>
            <a:endParaRPr lang="de-DE" dirty="0"/>
          </a:p>
        </p:txBody>
      </p:sp>
      <p:sp>
        <p:nvSpPr>
          <p:cNvPr id="3" name="Content Placeholder 2"/>
          <p:cNvSpPr>
            <a:spLocks noGrp="1"/>
          </p:cNvSpPr>
          <p:nvPr>
            <p:ph idx="1"/>
          </p:nvPr>
        </p:nvSpPr>
        <p:spPr/>
        <p:txBody>
          <a:bodyPr>
            <a:normAutofit fontScale="92500" lnSpcReduction="20000"/>
          </a:bodyPr>
          <a:lstStyle/>
          <a:p>
            <a:pPr marL="0" indent="0">
              <a:buNone/>
            </a:pPr>
            <a:r>
              <a:rPr lang="de-DE" dirty="0" smtClean="0"/>
              <a:t>Kurve</a:t>
            </a:r>
          </a:p>
          <a:p>
            <a:pPr marL="0" indent="0">
              <a:buNone/>
            </a:pPr>
            <a:endParaRPr lang="de-DE" dirty="0"/>
          </a:p>
          <a:p>
            <a:pPr marL="0" indent="0">
              <a:buNone/>
            </a:pPr>
            <a:r>
              <a:rPr lang="de-DE" dirty="0" smtClean="0"/>
              <a:t>Landschaft = Höhle</a:t>
            </a:r>
          </a:p>
          <a:p>
            <a:pPr marL="0" indent="0">
              <a:buNone/>
            </a:pPr>
            <a:endParaRPr lang="de-DE" dirty="0" smtClean="0"/>
          </a:p>
          <a:p>
            <a:pPr marL="0" indent="0">
              <a:buNone/>
            </a:pPr>
            <a:r>
              <a:rPr lang="de-DE" dirty="0" smtClean="0"/>
              <a:t>Hier befindet sich die Fee B = blau</a:t>
            </a:r>
          </a:p>
          <a:p>
            <a:pPr marL="0" indent="0">
              <a:buNone/>
            </a:pPr>
            <a:r>
              <a:rPr lang="de-DE" dirty="0" smtClean="0"/>
              <a:t>Bewacht von Wächter B = </a:t>
            </a:r>
            <a:r>
              <a:rPr lang="de-DE" dirty="0" smtClean="0"/>
              <a:t>Troll</a:t>
            </a:r>
          </a:p>
          <a:p>
            <a:pPr marL="0" indent="0">
              <a:buNone/>
            </a:pPr>
            <a:endParaRPr lang="de-DE" dirty="0" smtClean="0"/>
          </a:p>
          <a:p>
            <a:pPr marL="0" indent="0">
              <a:buNone/>
            </a:pPr>
            <a:r>
              <a:rPr lang="de-DE" dirty="0" smtClean="0"/>
              <a:t>Im Status TrollQuestStart:</a:t>
            </a:r>
            <a:endParaRPr lang="de-DE" dirty="0"/>
          </a:p>
          <a:p>
            <a:r>
              <a:rPr lang="de-DE" dirty="0" smtClean="0"/>
              <a:t>Nach Lösen von Minispiel Laser: Status TrollQuestSolved</a:t>
            </a:r>
            <a:endParaRPr lang="de-DE" dirty="0" smtClean="0"/>
          </a:p>
        </p:txBody>
      </p:sp>
    </p:spTree>
    <p:extLst>
      <p:ext uri="{BB962C8B-B14F-4D97-AF65-F5344CB8AC3E}">
        <p14:creationId xmlns:p14="http://schemas.microsoft.com/office/powerpoint/2010/main" val="90557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216 – H</a:t>
            </a:r>
            <a:endParaRPr lang="de-DE" dirty="0"/>
          </a:p>
        </p:txBody>
      </p:sp>
      <p:sp>
        <p:nvSpPr>
          <p:cNvPr id="3" name="Content Placeholder 2"/>
          <p:cNvSpPr>
            <a:spLocks noGrp="1"/>
          </p:cNvSpPr>
          <p:nvPr>
            <p:ph idx="1"/>
          </p:nvPr>
        </p:nvSpPr>
        <p:spPr/>
        <p:txBody>
          <a:bodyPr>
            <a:normAutofit/>
          </a:bodyPr>
          <a:lstStyle/>
          <a:p>
            <a:pPr marL="0" indent="0">
              <a:buNone/>
            </a:pPr>
            <a:r>
              <a:rPr lang="de-DE" dirty="0" smtClean="0"/>
              <a:t>Sackgasse von unten</a:t>
            </a:r>
          </a:p>
          <a:p>
            <a:pPr marL="0" indent="0">
              <a:buNone/>
            </a:pPr>
            <a:endParaRPr lang="de-DE" dirty="0" smtClean="0"/>
          </a:p>
          <a:p>
            <a:pPr marL="0" indent="0">
              <a:buNone/>
            </a:pPr>
            <a:r>
              <a:rPr lang="de-DE" dirty="0" smtClean="0"/>
              <a:t>Hier befindet sich das Item „Schlüssel G</a:t>
            </a:r>
            <a:r>
              <a:rPr lang="de-DE" dirty="0" smtClean="0"/>
              <a:t>“</a:t>
            </a:r>
          </a:p>
          <a:p>
            <a:pPr marL="0" indent="0">
              <a:buNone/>
            </a:pPr>
            <a:r>
              <a:rPr lang="de-DE" dirty="0" smtClean="0"/>
              <a:t>Status: </a:t>
            </a:r>
            <a:r>
              <a:rPr lang="en-US" dirty="0" err="1"/>
              <a:t>keygObtained</a:t>
            </a:r>
            <a:endParaRPr lang="de-DE" dirty="0" smtClean="0"/>
          </a:p>
        </p:txBody>
      </p:sp>
    </p:spTree>
    <p:extLst>
      <p:ext uri="{BB962C8B-B14F-4D97-AF65-F5344CB8AC3E}">
        <p14:creationId xmlns:p14="http://schemas.microsoft.com/office/powerpoint/2010/main" val="1941202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Einführung: Dialog</a:t>
            </a:r>
            <a:endParaRPr lang="de-DE" dirty="0"/>
          </a:p>
        </p:txBody>
      </p:sp>
      <p:sp>
        <p:nvSpPr>
          <p:cNvPr id="3" name="Content Placeholder 2"/>
          <p:cNvSpPr>
            <a:spLocks noGrp="1"/>
          </p:cNvSpPr>
          <p:nvPr>
            <p:ph idx="1"/>
          </p:nvPr>
        </p:nvSpPr>
        <p:spPr/>
        <p:txBody>
          <a:bodyPr>
            <a:normAutofit fontScale="77500" lnSpcReduction="20000"/>
          </a:bodyPr>
          <a:lstStyle/>
          <a:p>
            <a:r>
              <a:rPr lang="de-DE" dirty="0" smtClean="0"/>
              <a:t>Vorstellung des Charakters</a:t>
            </a:r>
          </a:p>
          <a:p>
            <a:pPr lvl="1"/>
            <a:r>
              <a:rPr lang="de-DE" dirty="0" smtClean="0"/>
              <a:t>Ich bin der Hüter des Lichts, meine Lebensaufgabe ist das Licht in der Welt zu überprüfen/sicher zu stellen.</a:t>
            </a:r>
          </a:p>
          <a:p>
            <a:pPr lvl="1"/>
            <a:r>
              <a:rPr lang="de-DE" dirty="0" smtClean="0"/>
              <a:t>Dann beginnt meine Karte aber einen dunklen Punkt zu bekommen, wo die Farben verloren gehen. Ohne Farben gibt es aber auch kein Licht.</a:t>
            </a:r>
          </a:p>
          <a:p>
            <a:r>
              <a:rPr lang="de-DE" dirty="0" smtClean="0"/>
              <a:t>Die Hexe kommt</a:t>
            </a:r>
          </a:p>
          <a:p>
            <a:pPr lvl="1"/>
            <a:r>
              <a:rPr lang="de-DE" dirty="0" smtClean="0"/>
              <a:t>Erklärt mir, was los ist und dass ich helfen kann/muss. Sie ist die Hüterin der Farben, diese wurden ihr ( vom Wald?)geklaut und sie kann aber, weil sie alt und schwach ist, nicht die Gefährliche Reise in den Wald auf sich nehmen.</a:t>
            </a:r>
          </a:p>
          <a:p>
            <a:pPr lvl="1"/>
            <a:r>
              <a:rPr lang="de-DE" dirty="0" smtClean="0"/>
              <a:t>Ich Schnappe mir in meiner Wohnung sämtliche Dinge, die ich brauchen könnte (Rucksack, Prisma, irgendwelche Magischen Lichtwerkzeug etc.)</a:t>
            </a:r>
          </a:p>
        </p:txBody>
      </p:sp>
    </p:spTree>
    <p:extLst>
      <p:ext uri="{BB962C8B-B14F-4D97-AF65-F5344CB8AC3E}">
        <p14:creationId xmlns:p14="http://schemas.microsoft.com/office/powerpoint/2010/main" val="2204664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217 – A</a:t>
            </a:r>
            <a:endParaRPr lang="de-DE" dirty="0"/>
          </a:p>
        </p:txBody>
      </p:sp>
      <p:sp>
        <p:nvSpPr>
          <p:cNvPr id="3" name="Content Placeholder 2"/>
          <p:cNvSpPr>
            <a:spLocks noGrp="1"/>
          </p:cNvSpPr>
          <p:nvPr>
            <p:ph idx="1"/>
          </p:nvPr>
        </p:nvSpPr>
        <p:spPr/>
        <p:txBody>
          <a:bodyPr>
            <a:normAutofit/>
          </a:bodyPr>
          <a:lstStyle/>
          <a:p>
            <a:pPr marL="0" indent="0">
              <a:buNone/>
            </a:pPr>
            <a:r>
              <a:rPr lang="de-DE" dirty="0" smtClean="0"/>
              <a:t>Gerade</a:t>
            </a:r>
          </a:p>
          <a:p>
            <a:pPr marL="0" indent="0">
              <a:buNone/>
            </a:pPr>
            <a:endParaRPr lang="de-DE" dirty="0" smtClean="0"/>
          </a:p>
        </p:txBody>
      </p:sp>
    </p:spTree>
    <p:extLst>
      <p:ext uri="{BB962C8B-B14F-4D97-AF65-F5344CB8AC3E}">
        <p14:creationId xmlns:p14="http://schemas.microsoft.com/office/powerpoint/2010/main" val="42714683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218 – A</a:t>
            </a:r>
            <a:endParaRPr lang="de-DE" dirty="0"/>
          </a:p>
        </p:txBody>
      </p:sp>
      <p:sp>
        <p:nvSpPr>
          <p:cNvPr id="3" name="Content Placeholder 2"/>
          <p:cNvSpPr>
            <a:spLocks noGrp="1"/>
          </p:cNvSpPr>
          <p:nvPr>
            <p:ph idx="1"/>
          </p:nvPr>
        </p:nvSpPr>
        <p:spPr>
          <a:xfrm>
            <a:off x="457200" y="2852936"/>
            <a:ext cx="8229600" cy="3273227"/>
          </a:xfrm>
        </p:spPr>
        <p:txBody>
          <a:bodyPr>
            <a:normAutofit/>
          </a:bodyPr>
          <a:lstStyle/>
          <a:p>
            <a:pPr marL="0" indent="0" algn="ctr">
              <a:buNone/>
            </a:pPr>
            <a:r>
              <a:rPr lang="de-DE" sz="7200" dirty="0" smtClean="0">
                <a:solidFill>
                  <a:srgbClr val="FF0000"/>
                </a:solidFill>
              </a:rPr>
              <a:t>HEXENHAUS</a:t>
            </a:r>
          </a:p>
          <a:p>
            <a:pPr marL="0" indent="0">
              <a:buNone/>
            </a:pPr>
            <a:endParaRPr lang="de-DE" dirty="0" smtClean="0"/>
          </a:p>
        </p:txBody>
      </p:sp>
    </p:spTree>
    <p:extLst>
      <p:ext uri="{BB962C8B-B14F-4D97-AF65-F5344CB8AC3E}">
        <p14:creationId xmlns:p14="http://schemas.microsoft.com/office/powerpoint/2010/main" val="4797185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31 – J</a:t>
            </a:r>
            <a:endParaRPr lang="de-DE" dirty="0"/>
          </a:p>
        </p:txBody>
      </p:sp>
      <p:sp>
        <p:nvSpPr>
          <p:cNvPr id="3" name="Content Placeholder 2"/>
          <p:cNvSpPr>
            <a:spLocks noGrp="1"/>
          </p:cNvSpPr>
          <p:nvPr>
            <p:ph idx="1"/>
          </p:nvPr>
        </p:nvSpPr>
        <p:spPr/>
        <p:txBody>
          <a:bodyPr>
            <a:normAutofit/>
          </a:bodyPr>
          <a:lstStyle/>
          <a:p>
            <a:pPr marL="0" indent="0">
              <a:buNone/>
            </a:pPr>
            <a:r>
              <a:rPr lang="de-DE" dirty="0" smtClean="0"/>
              <a:t>Kurve</a:t>
            </a:r>
          </a:p>
          <a:p>
            <a:pPr marL="0" indent="0">
              <a:buNone/>
            </a:pPr>
            <a:endParaRPr lang="de-DE" dirty="0" smtClean="0"/>
          </a:p>
        </p:txBody>
      </p:sp>
    </p:spTree>
    <p:extLst>
      <p:ext uri="{BB962C8B-B14F-4D97-AF65-F5344CB8AC3E}">
        <p14:creationId xmlns:p14="http://schemas.microsoft.com/office/powerpoint/2010/main" val="40066217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32 – G</a:t>
            </a:r>
            <a:endParaRPr lang="de-DE" dirty="0"/>
          </a:p>
        </p:txBody>
      </p:sp>
      <p:sp>
        <p:nvSpPr>
          <p:cNvPr id="3" name="Content Placeholder 2"/>
          <p:cNvSpPr>
            <a:spLocks noGrp="1"/>
          </p:cNvSpPr>
          <p:nvPr>
            <p:ph idx="1"/>
          </p:nvPr>
        </p:nvSpPr>
        <p:spPr/>
        <p:txBody>
          <a:bodyPr>
            <a:normAutofit/>
          </a:bodyPr>
          <a:lstStyle/>
          <a:p>
            <a:pPr marL="0" indent="0">
              <a:buNone/>
            </a:pPr>
            <a:r>
              <a:rPr lang="de-DE" dirty="0" smtClean="0"/>
              <a:t>Kreuzung</a:t>
            </a:r>
          </a:p>
          <a:p>
            <a:pPr marL="0" indent="0">
              <a:buNone/>
            </a:pPr>
            <a:endParaRPr lang="de-DE" dirty="0" smtClean="0"/>
          </a:p>
        </p:txBody>
      </p:sp>
    </p:spTree>
    <p:extLst>
      <p:ext uri="{BB962C8B-B14F-4D97-AF65-F5344CB8AC3E}">
        <p14:creationId xmlns:p14="http://schemas.microsoft.com/office/powerpoint/2010/main" val="36220953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33 – G</a:t>
            </a:r>
            <a:endParaRPr lang="de-DE" dirty="0"/>
          </a:p>
        </p:txBody>
      </p:sp>
      <p:sp>
        <p:nvSpPr>
          <p:cNvPr id="3" name="Content Placeholder 2"/>
          <p:cNvSpPr>
            <a:spLocks noGrp="1"/>
          </p:cNvSpPr>
          <p:nvPr>
            <p:ph idx="1"/>
          </p:nvPr>
        </p:nvSpPr>
        <p:spPr/>
        <p:txBody>
          <a:bodyPr>
            <a:normAutofit/>
          </a:bodyPr>
          <a:lstStyle/>
          <a:p>
            <a:pPr marL="0" indent="0">
              <a:buNone/>
            </a:pPr>
            <a:r>
              <a:rPr lang="de-DE" dirty="0" smtClean="0"/>
              <a:t>Kreuzung</a:t>
            </a:r>
          </a:p>
          <a:p>
            <a:pPr marL="0" indent="0">
              <a:buNone/>
            </a:pPr>
            <a:endParaRPr lang="de-DE" dirty="0"/>
          </a:p>
          <a:p>
            <a:pPr marL="0" indent="0">
              <a:buNone/>
            </a:pPr>
            <a:r>
              <a:rPr lang="de-DE" dirty="0" smtClean="0"/>
              <a:t>Hier befindet sich Item „Poition“</a:t>
            </a:r>
          </a:p>
          <a:p>
            <a:pPr marL="0" indent="0">
              <a:buNone/>
            </a:pPr>
            <a:r>
              <a:rPr lang="de-DE" dirty="0"/>
              <a:t>Statuswechsel: poitionObtained</a:t>
            </a:r>
            <a:endParaRPr lang="de-DE" dirty="0" smtClean="0"/>
          </a:p>
        </p:txBody>
      </p:sp>
    </p:spTree>
    <p:extLst>
      <p:ext uri="{BB962C8B-B14F-4D97-AF65-F5344CB8AC3E}">
        <p14:creationId xmlns:p14="http://schemas.microsoft.com/office/powerpoint/2010/main" val="12575748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34 – A</a:t>
            </a:r>
            <a:endParaRPr lang="de-DE" dirty="0"/>
          </a:p>
        </p:txBody>
      </p:sp>
      <p:sp>
        <p:nvSpPr>
          <p:cNvPr id="3" name="Content Placeholder 2"/>
          <p:cNvSpPr>
            <a:spLocks noGrp="1"/>
          </p:cNvSpPr>
          <p:nvPr>
            <p:ph idx="1"/>
          </p:nvPr>
        </p:nvSpPr>
        <p:spPr/>
        <p:txBody>
          <a:bodyPr>
            <a:normAutofit/>
          </a:bodyPr>
          <a:lstStyle/>
          <a:p>
            <a:pPr marL="0" indent="0">
              <a:buNone/>
            </a:pPr>
            <a:r>
              <a:rPr lang="de-DE" dirty="0" smtClean="0"/>
              <a:t>Grade</a:t>
            </a:r>
          </a:p>
          <a:p>
            <a:pPr marL="0" indent="0">
              <a:buNone/>
            </a:pPr>
            <a:endParaRPr lang="de-DE" dirty="0" smtClean="0"/>
          </a:p>
        </p:txBody>
      </p:sp>
    </p:spTree>
    <p:extLst>
      <p:ext uri="{BB962C8B-B14F-4D97-AF65-F5344CB8AC3E}">
        <p14:creationId xmlns:p14="http://schemas.microsoft.com/office/powerpoint/2010/main" val="26195627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35 – F</a:t>
            </a:r>
            <a:endParaRPr lang="de-DE" dirty="0"/>
          </a:p>
        </p:txBody>
      </p:sp>
      <p:sp>
        <p:nvSpPr>
          <p:cNvPr id="3" name="Content Placeholder 2"/>
          <p:cNvSpPr>
            <a:spLocks noGrp="1"/>
          </p:cNvSpPr>
          <p:nvPr>
            <p:ph idx="1"/>
          </p:nvPr>
        </p:nvSpPr>
        <p:spPr/>
        <p:txBody>
          <a:bodyPr>
            <a:normAutofit/>
          </a:bodyPr>
          <a:lstStyle/>
          <a:p>
            <a:pPr marL="0" indent="0">
              <a:buNone/>
            </a:pPr>
            <a:r>
              <a:rPr lang="de-DE" dirty="0" smtClean="0"/>
              <a:t>Kreuzung</a:t>
            </a:r>
          </a:p>
          <a:p>
            <a:pPr marL="0" indent="0">
              <a:buNone/>
            </a:pPr>
            <a:endParaRPr lang="de-DE" dirty="0" smtClean="0"/>
          </a:p>
        </p:txBody>
      </p:sp>
    </p:spTree>
    <p:extLst>
      <p:ext uri="{BB962C8B-B14F-4D97-AF65-F5344CB8AC3E}">
        <p14:creationId xmlns:p14="http://schemas.microsoft.com/office/powerpoint/2010/main" val="20061728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36 – K</a:t>
            </a:r>
            <a:endParaRPr lang="de-DE" dirty="0"/>
          </a:p>
        </p:txBody>
      </p:sp>
      <p:sp>
        <p:nvSpPr>
          <p:cNvPr id="3" name="Content Placeholder 2"/>
          <p:cNvSpPr>
            <a:spLocks noGrp="1"/>
          </p:cNvSpPr>
          <p:nvPr>
            <p:ph idx="1"/>
          </p:nvPr>
        </p:nvSpPr>
        <p:spPr/>
        <p:txBody>
          <a:bodyPr>
            <a:normAutofit/>
          </a:bodyPr>
          <a:lstStyle/>
          <a:p>
            <a:pPr marL="0" indent="0">
              <a:buNone/>
            </a:pPr>
            <a:r>
              <a:rPr lang="de-DE" dirty="0" smtClean="0"/>
              <a:t>Kurve</a:t>
            </a:r>
          </a:p>
          <a:p>
            <a:pPr marL="0" indent="0">
              <a:buNone/>
            </a:pPr>
            <a:endParaRPr lang="de-DE" dirty="0" smtClean="0"/>
          </a:p>
        </p:txBody>
      </p:sp>
    </p:spTree>
    <p:extLst>
      <p:ext uri="{BB962C8B-B14F-4D97-AF65-F5344CB8AC3E}">
        <p14:creationId xmlns:p14="http://schemas.microsoft.com/office/powerpoint/2010/main" val="2900421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37 – C</a:t>
            </a:r>
            <a:endParaRPr lang="de-DE" dirty="0"/>
          </a:p>
        </p:txBody>
      </p:sp>
      <p:sp>
        <p:nvSpPr>
          <p:cNvPr id="3" name="Content Placeholder 2"/>
          <p:cNvSpPr>
            <a:spLocks noGrp="1"/>
          </p:cNvSpPr>
          <p:nvPr>
            <p:ph idx="1"/>
          </p:nvPr>
        </p:nvSpPr>
        <p:spPr/>
        <p:txBody>
          <a:bodyPr>
            <a:normAutofit/>
          </a:bodyPr>
          <a:lstStyle/>
          <a:p>
            <a:pPr marL="0" indent="0">
              <a:buNone/>
            </a:pPr>
            <a:r>
              <a:rPr lang="de-DE" dirty="0" smtClean="0"/>
              <a:t>Kurve</a:t>
            </a:r>
          </a:p>
          <a:p>
            <a:pPr marL="0" indent="0">
              <a:buNone/>
            </a:pPr>
            <a:endParaRPr lang="de-DE" dirty="0" smtClean="0"/>
          </a:p>
          <a:p>
            <a:pPr marL="0" indent="0">
              <a:buNone/>
            </a:pPr>
            <a:r>
              <a:rPr lang="en-US" dirty="0" err="1" smtClean="0"/>
              <a:t>frogQuestStart</a:t>
            </a:r>
            <a:r>
              <a:rPr lang="en-US" dirty="0" smtClean="0"/>
              <a:t>:</a:t>
            </a:r>
            <a:endParaRPr lang="de-DE" dirty="0" smtClean="0"/>
          </a:p>
          <a:p>
            <a:r>
              <a:rPr lang="de-DE" dirty="0" smtClean="0"/>
              <a:t>Item </a:t>
            </a:r>
            <a:r>
              <a:rPr lang="de-DE" dirty="0"/>
              <a:t>„Black Sphere</a:t>
            </a:r>
            <a:r>
              <a:rPr lang="de-DE" dirty="0" smtClean="0"/>
              <a:t>“ kann aufgenommen </a:t>
            </a:r>
            <a:r>
              <a:rPr lang="de-DE" dirty="0" smtClean="0"/>
              <a:t>werden</a:t>
            </a:r>
          </a:p>
          <a:p>
            <a:endParaRPr lang="de-DE" dirty="0"/>
          </a:p>
          <a:p>
            <a:pPr marL="0" indent="0">
              <a:buNone/>
            </a:pPr>
            <a:r>
              <a:rPr lang="de-DE" dirty="0"/>
              <a:t>Hier befindet sich Item „Black Sphere“</a:t>
            </a:r>
          </a:p>
          <a:p>
            <a:pPr marL="0" indent="0">
              <a:buNone/>
            </a:pPr>
            <a:endParaRPr lang="de-DE" dirty="0" smtClean="0"/>
          </a:p>
        </p:txBody>
      </p:sp>
    </p:spTree>
    <p:extLst>
      <p:ext uri="{BB962C8B-B14F-4D97-AF65-F5344CB8AC3E}">
        <p14:creationId xmlns:p14="http://schemas.microsoft.com/office/powerpoint/2010/main" val="34561545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38 – B</a:t>
            </a:r>
            <a:endParaRPr lang="de-DE" dirty="0"/>
          </a:p>
        </p:txBody>
      </p:sp>
      <p:sp>
        <p:nvSpPr>
          <p:cNvPr id="3" name="Content Placeholder 2"/>
          <p:cNvSpPr>
            <a:spLocks noGrp="1"/>
          </p:cNvSpPr>
          <p:nvPr>
            <p:ph idx="1"/>
          </p:nvPr>
        </p:nvSpPr>
        <p:spPr/>
        <p:txBody>
          <a:bodyPr>
            <a:normAutofit/>
          </a:bodyPr>
          <a:lstStyle/>
          <a:p>
            <a:pPr marL="0" indent="0">
              <a:buNone/>
            </a:pPr>
            <a:r>
              <a:rPr lang="de-DE" dirty="0" smtClean="0"/>
              <a:t>Kurve</a:t>
            </a:r>
          </a:p>
          <a:p>
            <a:pPr marL="0" indent="0">
              <a:buNone/>
            </a:pPr>
            <a:endParaRPr lang="de-DE" dirty="0" smtClean="0"/>
          </a:p>
        </p:txBody>
      </p:sp>
    </p:spTree>
    <p:extLst>
      <p:ext uri="{BB962C8B-B14F-4D97-AF65-F5344CB8AC3E}">
        <p14:creationId xmlns:p14="http://schemas.microsoft.com/office/powerpoint/2010/main" val="4049039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Einführung: Aktionen</a:t>
            </a:r>
            <a:endParaRPr lang="de-DE" dirty="0"/>
          </a:p>
        </p:txBody>
      </p:sp>
      <p:sp>
        <p:nvSpPr>
          <p:cNvPr id="3" name="Content Placeholder 2"/>
          <p:cNvSpPr>
            <a:spLocks noGrp="1"/>
          </p:cNvSpPr>
          <p:nvPr>
            <p:ph idx="1"/>
          </p:nvPr>
        </p:nvSpPr>
        <p:spPr/>
        <p:txBody>
          <a:bodyPr>
            <a:normAutofit/>
          </a:bodyPr>
          <a:lstStyle/>
          <a:p>
            <a:pPr lvl="1"/>
            <a:r>
              <a:rPr lang="de-DE" sz="2000" dirty="0" smtClean="0"/>
              <a:t>Ich Schnappe mir in meiner Wohnung sämtliche Dinge, die ich brauchen könnte (Rucksack, Prisma, irgendwelche Magischen Lichtwerkzeug etc.)</a:t>
            </a:r>
          </a:p>
        </p:txBody>
      </p:sp>
    </p:spTree>
    <p:extLst>
      <p:ext uri="{BB962C8B-B14F-4D97-AF65-F5344CB8AC3E}">
        <p14:creationId xmlns:p14="http://schemas.microsoft.com/office/powerpoint/2010/main" val="17926643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39 – L</a:t>
            </a:r>
            <a:endParaRPr lang="de-DE" dirty="0"/>
          </a:p>
        </p:txBody>
      </p:sp>
      <p:sp>
        <p:nvSpPr>
          <p:cNvPr id="3" name="Content Placeholder 2"/>
          <p:cNvSpPr>
            <a:spLocks noGrp="1"/>
          </p:cNvSpPr>
          <p:nvPr>
            <p:ph idx="1"/>
          </p:nvPr>
        </p:nvSpPr>
        <p:spPr/>
        <p:txBody>
          <a:bodyPr>
            <a:normAutofit/>
          </a:bodyPr>
          <a:lstStyle/>
          <a:p>
            <a:pPr marL="0" indent="0">
              <a:buNone/>
            </a:pPr>
            <a:r>
              <a:rPr lang="de-DE" dirty="0" smtClean="0"/>
              <a:t>Kreuzung</a:t>
            </a:r>
          </a:p>
        </p:txBody>
      </p:sp>
    </p:spTree>
    <p:extLst>
      <p:ext uri="{BB962C8B-B14F-4D97-AF65-F5344CB8AC3E}">
        <p14:creationId xmlns:p14="http://schemas.microsoft.com/office/powerpoint/2010/main" val="20320365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310 – F</a:t>
            </a:r>
            <a:endParaRPr lang="de-DE" dirty="0"/>
          </a:p>
        </p:txBody>
      </p:sp>
      <p:sp>
        <p:nvSpPr>
          <p:cNvPr id="3" name="Content Placeholder 2"/>
          <p:cNvSpPr>
            <a:spLocks noGrp="1"/>
          </p:cNvSpPr>
          <p:nvPr>
            <p:ph idx="1"/>
          </p:nvPr>
        </p:nvSpPr>
        <p:spPr/>
        <p:txBody>
          <a:bodyPr>
            <a:normAutofit/>
          </a:bodyPr>
          <a:lstStyle/>
          <a:p>
            <a:pPr marL="0" indent="0">
              <a:buNone/>
            </a:pPr>
            <a:r>
              <a:rPr lang="de-DE" dirty="0" smtClean="0"/>
              <a:t>Kreuzung</a:t>
            </a:r>
          </a:p>
        </p:txBody>
      </p:sp>
    </p:spTree>
    <p:extLst>
      <p:ext uri="{BB962C8B-B14F-4D97-AF65-F5344CB8AC3E}">
        <p14:creationId xmlns:p14="http://schemas.microsoft.com/office/powerpoint/2010/main" val="12099364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311 – G</a:t>
            </a:r>
            <a:endParaRPr lang="de-DE" dirty="0"/>
          </a:p>
        </p:txBody>
      </p:sp>
      <p:sp>
        <p:nvSpPr>
          <p:cNvPr id="3" name="Content Placeholder 2"/>
          <p:cNvSpPr>
            <a:spLocks noGrp="1"/>
          </p:cNvSpPr>
          <p:nvPr>
            <p:ph idx="1"/>
          </p:nvPr>
        </p:nvSpPr>
        <p:spPr/>
        <p:txBody>
          <a:bodyPr>
            <a:normAutofit/>
          </a:bodyPr>
          <a:lstStyle/>
          <a:p>
            <a:pPr marL="0" indent="0">
              <a:buNone/>
            </a:pPr>
            <a:r>
              <a:rPr lang="de-DE" dirty="0" smtClean="0"/>
              <a:t>Kreuzung</a:t>
            </a:r>
          </a:p>
        </p:txBody>
      </p:sp>
    </p:spTree>
    <p:extLst>
      <p:ext uri="{BB962C8B-B14F-4D97-AF65-F5344CB8AC3E}">
        <p14:creationId xmlns:p14="http://schemas.microsoft.com/office/powerpoint/2010/main" val="35585311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312 – A</a:t>
            </a:r>
            <a:endParaRPr lang="de-DE" dirty="0"/>
          </a:p>
        </p:txBody>
      </p:sp>
      <p:sp>
        <p:nvSpPr>
          <p:cNvPr id="3" name="Content Placeholder 2"/>
          <p:cNvSpPr>
            <a:spLocks noGrp="1"/>
          </p:cNvSpPr>
          <p:nvPr>
            <p:ph idx="1"/>
          </p:nvPr>
        </p:nvSpPr>
        <p:spPr/>
        <p:txBody>
          <a:bodyPr>
            <a:normAutofit/>
          </a:bodyPr>
          <a:lstStyle/>
          <a:p>
            <a:pPr marL="0" indent="0">
              <a:buNone/>
            </a:pPr>
            <a:r>
              <a:rPr lang="de-DE" dirty="0" smtClean="0"/>
              <a:t>Gerade</a:t>
            </a:r>
          </a:p>
        </p:txBody>
      </p:sp>
    </p:spTree>
    <p:extLst>
      <p:ext uri="{BB962C8B-B14F-4D97-AF65-F5344CB8AC3E}">
        <p14:creationId xmlns:p14="http://schemas.microsoft.com/office/powerpoint/2010/main" val="15769907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313 – H</a:t>
            </a:r>
            <a:endParaRPr lang="de-DE" dirty="0"/>
          </a:p>
        </p:txBody>
      </p:sp>
      <p:sp>
        <p:nvSpPr>
          <p:cNvPr id="3" name="Content Placeholder 2"/>
          <p:cNvSpPr>
            <a:spLocks noGrp="1"/>
          </p:cNvSpPr>
          <p:nvPr>
            <p:ph idx="1"/>
          </p:nvPr>
        </p:nvSpPr>
        <p:spPr/>
        <p:txBody>
          <a:bodyPr>
            <a:normAutofit fontScale="70000" lnSpcReduction="20000"/>
          </a:bodyPr>
          <a:lstStyle/>
          <a:p>
            <a:pPr marL="0" indent="0">
              <a:buNone/>
            </a:pPr>
            <a:r>
              <a:rPr lang="de-DE" dirty="0" smtClean="0"/>
              <a:t>Sackgasse</a:t>
            </a:r>
            <a:endParaRPr lang="de-DE" dirty="0" smtClean="0"/>
          </a:p>
          <a:p>
            <a:pPr marL="0" indent="0">
              <a:buNone/>
            </a:pPr>
            <a:r>
              <a:rPr lang="de-DE" dirty="0"/>
              <a:t>Landschaft = </a:t>
            </a:r>
            <a:r>
              <a:rPr lang="de-DE" dirty="0" smtClean="0"/>
              <a:t>Wasserfall</a:t>
            </a:r>
          </a:p>
          <a:p>
            <a:pPr marL="0" indent="0">
              <a:buNone/>
            </a:pPr>
            <a:endParaRPr lang="de-DE" dirty="0" smtClean="0"/>
          </a:p>
          <a:p>
            <a:pPr marL="0" indent="0">
              <a:buNone/>
            </a:pPr>
            <a:r>
              <a:rPr lang="de-DE" dirty="0" smtClean="0"/>
              <a:t>Automatisch: FrogQuestStart</a:t>
            </a:r>
            <a:endParaRPr lang="de-DE" dirty="0" smtClean="0"/>
          </a:p>
          <a:p>
            <a:pPr marL="0" indent="0">
              <a:buNone/>
            </a:pPr>
            <a:r>
              <a:rPr lang="de-DE" dirty="0"/>
              <a:t>-&gt; </a:t>
            </a:r>
            <a:r>
              <a:rPr lang="de-DE" dirty="0">
                <a:solidFill>
                  <a:srgbClr val="FF0000"/>
                </a:solidFill>
              </a:rPr>
              <a:t>Dialog: </a:t>
            </a:r>
            <a:r>
              <a:rPr lang="de-DE" dirty="0"/>
              <a:t>Frosch schickt mich zum Hasen (indirekt)</a:t>
            </a:r>
          </a:p>
          <a:p>
            <a:pPr marL="0" indent="0">
              <a:buNone/>
            </a:pPr>
            <a:endParaRPr lang="de-DE" dirty="0" smtClean="0"/>
          </a:p>
          <a:p>
            <a:pPr marL="0" indent="0">
              <a:buNone/>
            </a:pPr>
            <a:r>
              <a:rPr lang="de-DE" dirty="0" smtClean="0"/>
              <a:t>Nach FroschQuestDecision</a:t>
            </a:r>
          </a:p>
          <a:p>
            <a:r>
              <a:rPr lang="de-DE" dirty="0" smtClean="0"/>
              <a:t>Kann Frosch auf meine Seite holen</a:t>
            </a:r>
          </a:p>
          <a:p>
            <a:r>
              <a:rPr lang="de-DE" dirty="0" smtClean="0"/>
              <a:t>Statuswechsel</a:t>
            </a:r>
            <a:r>
              <a:rPr lang="de-DE" dirty="0"/>
              <a:t>: </a:t>
            </a:r>
            <a:r>
              <a:rPr lang="de-DE" dirty="0" smtClean="0"/>
              <a:t>FrogQuestSolved</a:t>
            </a:r>
            <a:endParaRPr lang="de-DE" dirty="0" smtClean="0"/>
          </a:p>
          <a:p>
            <a:pPr marL="0" indent="0">
              <a:buNone/>
            </a:pPr>
            <a:endParaRPr lang="de-DE" dirty="0"/>
          </a:p>
          <a:p>
            <a:pPr marL="0" indent="0">
              <a:buNone/>
            </a:pPr>
            <a:r>
              <a:rPr lang="de-DE" dirty="0"/>
              <a:t>Hier befindet sich die Fee </a:t>
            </a:r>
            <a:r>
              <a:rPr lang="de-DE" dirty="0" smtClean="0"/>
              <a:t>G </a:t>
            </a:r>
            <a:r>
              <a:rPr lang="de-DE" dirty="0"/>
              <a:t>= </a:t>
            </a:r>
            <a:r>
              <a:rPr lang="de-DE" dirty="0" smtClean="0"/>
              <a:t>grün</a:t>
            </a:r>
            <a:endParaRPr lang="de-DE" dirty="0"/>
          </a:p>
          <a:p>
            <a:pPr marL="0" indent="0">
              <a:buNone/>
            </a:pPr>
            <a:r>
              <a:rPr lang="de-DE" dirty="0"/>
              <a:t>Bewacht von Wächter </a:t>
            </a:r>
            <a:r>
              <a:rPr lang="de-DE" dirty="0" smtClean="0"/>
              <a:t>G </a:t>
            </a:r>
            <a:r>
              <a:rPr lang="de-DE" dirty="0"/>
              <a:t>= Frosch</a:t>
            </a:r>
          </a:p>
          <a:p>
            <a:pPr marL="0" indent="0">
              <a:buNone/>
            </a:pPr>
            <a:endParaRPr lang="de-DE" dirty="0"/>
          </a:p>
          <a:p>
            <a:pPr marL="0" indent="0">
              <a:buNone/>
            </a:pPr>
            <a:endParaRPr lang="de-DE" dirty="0" smtClean="0"/>
          </a:p>
        </p:txBody>
      </p:sp>
    </p:spTree>
    <p:extLst>
      <p:ext uri="{BB962C8B-B14F-4D97-AF65-F5344CB8AC3E}">
        <p14:creationId xmlns:p14="http://schemas.microsoft.com/office/powerpoint/2010/main" val="28780882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314 – D</a:t>
            </a:r>
            <a:endParaRPr lang="de-DE" dirty="0"/>
          </a:p>
        </p:txBody>
      </p:sp>
      <p:sp>
        <p:nvSpPr>
          <p:cNvPr id="3" name="Content Placeholder 2"/>
          <p:cNvSpPr>
            <a:spLocks noGrp="1"/>
          </p:cNvSpPr>
          <p:nvPr>
            <p:ph idx="1"/>
          </p:nvPr>
        </p:nvSpPr>
        <p:spPr/>
        <p:txBody>
          <a:bodyPr>
            <a:normAutofit/>
          </a:bodyPr>
          <a:lstStyle/>
          <a:p>
            <a:pPr marL="0" indent="0">
              <a:buNone/>
            </a:pPr>
            <a:r>
              <a:rPr lang="de-DE" dirty="0" smtClean="0"/>
              <a:t>Kreuzung</a:t>
            </a:r>
          </a:p>
        </p:txBody>
      </p:sp>
    </p:spTree>
    <p:extLst>
      <p:ext uri="{BB962C8B-B14F-4D97-AF65-F5344CB8AC3E}">
        <p14:creationId xmlns:p14="http://schemas.microsoft.com/office/powerpoint/2010/main" val="4554696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315 – A</a:t>
            </a:r>
            <a:endParaRPr lang="de-DE" dirty="0"/>
          </a:p>
        </p:txBody>
      </p:sp>
      <p:sp>
        <p:nvSpPr>
          <p:cNvPr id="3" name="Content Placeholder 2"/>
          <p:cNvSpPr>
            <a:spLocks noGrp="1"/>
          </p:cNvSpPr>
          <p:nvPr>
            <p:ph idx="1"/>
          </p:nvPr>
        </p:nvSpPr>
        <p:spPr/>
        <p:txBody>
          <a:bodyPr>
            <a:normAutofit/>
          </a:bodyPr>
          <a:lstStyle/>
          <a:p>
            <a:pPr marL="0" indent="0">
              <a:buNone/>
            </a:pPr>
            <a:r>
              <a:rPr lang="de-DE" dirty="0" smtClean="0"/>
              <a:t>Gerade</a:t>
            </a:r>
          </a:p>
          <a:p>
            <a:pPr marL="0" indent="0">
              <a:buNone/>
            </a:pPr>
            <a:endParaRPr lang="de-DE" dirty="0"/>
          </a:p>
          <a:p>
            <a:pPr marL="0" indent="0">
              <a:buNone/>
            </a:pPr>
            <a:r>
              <a:rPr lang="de-DE" dirty="0" smtClean="0"/>
              <a:t>Hier befindet sich Item „Glassbottle</a:t>
            </a:r>
            <a:r>
              <a:rPr lang="de-DE" dirty="0" smtClean="0"/>
              <a:t>“</a:t>
            </a:r>
          </a:p>
          <a:p>
            <a:pPr marL="0" indent="0">
              <a:buNone/>
            </a:pPr>
            <a:r>
              <a:rPr lang="de-DE" dirty="0" smtClean="0"/>
              <a:t>Statuswechsel: glassbottleObtained</a:t>
            </a:r>
            <a:endParaRPr lang="de-DE" dirty="0" smtClean="0"/>
          </a:p>
        </p:txBody>
      </p:sp>
    </p:spTree>
    <p:extLst>
      <p:ext uri="{BB962C8B-B14F-4D97-AF65-F5344CB8AC3E}">
        <p14:creationId xmlns:p14="http://schemas.microsoft.com/office/powerpoint/2010/main" val="36275370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316 – A</a:t>
            </a:r>
            <a:endParaRPr lang="de-DE" dirty="0"/>
          </a:p>
        </p:txBody>
      </p:sp>
      <p:sp>
        <p:nvSpPr>
          <p:cNvPr id="3" name="Content Placeholder 2"/>
          <p:cNvSpPr>
            <a:spLocks noGrp="1"/>
          </p:cNvSpPr>
          <p:nvPr>
            <p:ph idx="1"/>
          </p:nvPr>
        </p:nvSpPr>
        <p:spPr/>
        <p:txBody>
          <a:bodyPr>
            <a:normAutofit/>
          </a:bodyPr>
          <a:lstStyle/>
          <a:p>
            <a:pPr marL="0" indent="0">
              <a:buNone/>
            </a:pPr>
            <a:r>
              <a:rPr lang="de-DE" dirty="0" smtClean="0"/>
              <a:t>Gerade</a:t>
            </a:r>
          </a:p>
        </p:txBody>
      </p:sp>
    </p:spTree>
    <p:extLst>
      <p:ext uri="{BB962C8B-B14F-4D97-AF65-F5344CB8AC3E}">
        <p14:creationId xmlns:p14="http://schemas.microsoft.com/office/powerpoint/2010/main" val="11255562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317 – F</a:t>
            </a:r>
            <a:endParaRPr lang="de-DE" dirty="0"/>
          </a:p>
        </p:txBody>
      </p:sp>
      <p:sp>
        <p:nvSpPr>
          <p:cNvPr id="3" name="Content Placeholder 2"/>
          <p:cNvSpPr>
            <a:spLocks noGrp="1"/>
          </p:cNvSpPr>
          <p:nvPr>
            <p:ph idx="1"/>
          </p:nvPr>
        </p:nvSpPr>
        <p:spPr/>
        <p:txBody>
          <a:bodyPr>
            <a:normAutofit/>
          </a:bodyPr>
          <a:lstStyle/>
          <a:p>
            <a:pPr marL="0" indent="0">
              <a:buNone/>
            </a:pPr>
            <a:r>
              <a:rPr lang="de-DE" dirty="0" smtClean="0"/>
              <a:t>Kreuzung</a:t>
            </a:r>
          </a:p>
        </p:txBody>
      </p:sp>
    </p:spTree>
    <p:extLst>
      <p:ext uri="{BB962C8B-B14F-4D97-AF65-F5344CB8AC3E}">
        <p14:creationId xmlns:p14="http://schemas.microsoft.com/office/powerpoint/2010/main" val="26166560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318 – H</a:t>
            </a:r>
            <a:endParaRPr lang="de-DE" dirty="0"/>
          </a:p>
        </p:txBody>
      </p:sp>
      <p:sp>
        <p:nvSpPr>
          <p:cNvPr id="3" name="Content Placeholder 2"/>
          <p:cNvSpPr>
            <a:spLocks noGrp="1"/>
          </p:cNvSpPr>
          <p:nvPr>
            <p:ph idx="1"/>
          </p:nvPr>
        </p:nvSpPr>
        <p:spPr/>
        <p:txBody>
          <a:bodyPr>
            <a:normAutofit/>
          </a:bodyPr>
          <a:lstStyle/>
          <a:p>
            <a:pPr marL="0" indent="0">
              <a:buNone/>
            </a:pPr>
            <a:r>
              <a:rPr lang="de-DE" dirty="0" smtClean="0"/>
              <a:t>Sackgasse</a:t>
            </a:r>
          </a:p>
          <a:p>
            <a:pPr marL="0" indent="0">
              <a:buNone/>
            </a:pPr>
            <a:endParaRPr lang="de-DE" dirty="0"/>
          </a:p>
          <a:p>
            <a:pPr marL="0" indent="0">
              <a:buNone/>
            </a:pPr>
            <a:r>
              <a:rPr lang="de-DE" dirty="0" smtClean="0"/>
              <a:t>Hier befindet sich Item für Wächter B (= Troll</a:t>
            </a:r>
            <a:r>
              <a:rPr lang="de-DE" dirty="0" smtClean="0"/>
              <a:t>)</a:t>
            </a:r>
          </a:p>
          <a:p>
            <a:pPr marL="0" indent="0">
              <a:buNone/>
            </a:pPr>
            <a:r>
              <a:rPr lang="en-US" dirty="0" err="1" smtClean="0"/>
              <a:t>Statusupdate</a:t>
            </a:r>
            <a:r>
              <a:rPr lang="en-US" dirty="0" smtClean="0"/>
              <a:t>: </a:t>
            </a:r>
            <a:r>
              <a:rPr lang="en-US" dirty="0" err="1" smtClean="0"/>
              <a:t>trollQuestStart</a:t>
            </a:r>
            <a:endParaRPr lang="de-DE" dirty="0" smtClean="0"/>
          </a:p>
        </p:txBody>
      </p:sp>
    </p:spTree>
    <p:extLst>
      <p:ext uri="{BB962C8B-B14F-4D97-AF65-F5344CB8AC3E}">
        <p14:creationId xmlns:p14="http://schemas.microsoft.com/office/powerpoint/2010/main" val="3539919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Einführung: 01 - A</a:t>
            </a:r>
            <a:endParaRPr lang="de-DE" dirty="0"/>
          </a:p>
        </p:txBody>
      </p:sp>
      <p:sp>
        <p:nvSpPr>
          <p:cNvPr id="3" name="Content Placeholder 2"/>
          <p:cNvSpPr>
            <a:spLocks noGrp="1"/>
          </p:cNvSpPr>
          <p:nvPr>
            <p:ph idx="1"/>
          </p:nvPr>
        </p:nvSpPr>
        <p:spPr/>
        <p:txBody>
          <a:bodyPr>
            <a:normAutofit/>
          </a:bodyPr>
          <a:lstStyle/>
          <a:p>
            <a:r>
              <a:rPr lang="de-DE" dirty="0" smtClean="0"/>
              <a:t>Weg Richtung Wald </a:t>
            </a:r>
          </a:p>
          <a:p>
            <a:pPr marL="742950" lvl="2" indent="-342900">
              <a:buFontTx/>
              <a:buChar char="-"/>
            </a:pPr>
            <a:r>
              <a:rPr lang="de-DE" dirty="0" smtClean="0"/>
              <a:t>Farbe geht immer mehr verloren</a:t>
            </a:r>
          </a:p>
          <a:p>
            <a:pPr marL="742950" lvl="2" indent="-342900">
              <a:buFontTx/>
              <a:buChar char="-"/>
            </a:pPr>
            <a:r>
              <a:rPr lang="de-DE" dirty="0" smtClean="0"/>
              <a:t>Ich fühle selbst Schwäche in der Dunkelheit</a:t>
            </a:r>
          </a:p>
          <a:p>
            <a:pPr marL="742950" lvl="2" indent="-342900">
              <a:buFontTx/>
              <a:buChar char="-"/>
            </a:pPr>
            <a:r>
              <a:rPr lang="de-DE" dirty="0" smtClean="0"/>
              <a:t>Aus dem Wald kommt ein Hase, der mich um Hilfe bittet, weil seine Familie noch im Wald ist und geschwächt wird, da die Bäume ihm die Energie entziehen.</a:t>
            </a:r>
          </a:p>
          <a:p>
            <a:pPr marL="742950" lvl="2" indent="-342900">
              <a:buFontTx/>
              <a:buChar char="-"/>
            </a:pPr>
            <a:r>
              <a:rPr lang="de-DE" dirty="0" smtClean="0">
                <a:solidFill>
                  <a:srgbClr val="FF0000"/>
                </a:solidFill>
              </a:rPr>
              <a:t>DIALOG</a:t>
            </a:r>
          </a:p>
          <a:p>
            <a:r>
              <a:rPr lang="de-DE" dirty="0" smtClean="0"/>
              <a:t>-&gt; Quest 1: Rette die Hasenfamile (RabbitQuestStart)</a:t>
            </a:r>
          </a:p>
          <a:p>
            <a:pPr marL="742950" lvl="2" indent="-342900">
              <a:buFontTx/>
              <a:buChar char="-"/>
            </a:pPr>
            <a:endParaRPr lang="de-DE" dirty="0" smtClean="0"/>
          </a:p>
          <a:p>
            <a:endParaRPr lang="de-DE" dirty="0"/>
          </a:p>
        </p:txBody>
      </p:sp>
    </p:spTree>
    <p:extLst>
      <p:ext uri="{BB962C8B-B14F-4D97-AF65-F5344CB8AC3E}">
        <p14:creationId xmlns:p14="http://schemas.microsoft.com/office/powerpoint/2010/main" val="5944815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319 – A</a:t>
            </a:r>
            <a:endParaRPr lang="de-DE" dirty="0"/>
          </a:p>
        </p:txBody>
      </p:sp>
      <p:sp>
        <p:nvSpPr>
          <p:cNvPr id="3" name="Content Placeholder 2"/>
          <p:cNvSpPr>
            <a:spLocks noGrp="1"/>
          </p:cNvSpPr>
          <p:nvPr>
            <p:ph idx="1"/>
          </p:nvPr>
        </p:nvSpPr>
        <p:spPr/>
        <p:txBody>
          <a:bodyPr>
            <a:normAutofit/>
          </a:bodyPr>
          <a:lstStyle/>
          <a:p>
            <a:pPr marL="0" indent="0">
              <a:buNone/>
            </a:pPr>
            <a:r>
              <a:rPr lang="de-DE" dirty="0" smtClean="0"/>
              <a:t>Gerade</a:t>
            </a:r>
          </a:p>
        </p:txBody>
      </p:sp>
    </p:spTree>
    <p:extLst>
      <p:ext uri="{BB962C8B-B14F-4D97-AF65-F5344CB8AC3E}">
        <p14:creationId xmlns:p14="http://schemas.microsoft.com/office/powerpoint/2010/main" val="13374172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320 – E</a:t>
            </a:r>
            <a:endParaRPr lang="de-DE" dirty="0"/>
          </a:p>
        </p:txBody>
      </p:sp>
      <p:sp>
        <p:nvSpPr>
          <p:cNvPr id="3" name="Content Placeholder 2"/>
          <p:cNvSpPr>
            <a:spLocks noGrp="1"/>
          </p:cNvSpPr>
          <p:nvPr>
            <p:ph idx="1"/>
          </p:nvPr>
        </p:nvSpPr>
        <p:spPr/>
        <p:txBody>
          <a:bodyPr>
            <a:normAutofit/>
          </a:bodyPr>
          <a:lstStyle/>
          <a:p>
            <a:pPr marL="0" indent="0">
              <a:buNone/>
            </a:pPr>
            <a:r>
              <a:rPr lang="de-DE" dirty="0" smtClean="0"/>
              <a:t>Kreuzung</a:t>
            </a:r>
          </a:p>
        </p:txBody>
      </p:sp>
    </p:spTree>
    <p:extLst>
      <p:ext uri="{BB962C8B-B14F-4D97-AF65-F5344CB8AC3E}">
        <p14:creationId xmlns:p14="http://schemas.microsoft.com/office/powerpoint/2010/main" val="42809996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321 – M</a:t>
            </a:r>
            <a:endParaRPr lang="de-DE" dirty="0"/>
          </a:p>
        </p:txBody>
      </p:sp>
      <p:sp>
        <p:nvSpPr>
          <p:cNvPr id="3" name="Content Placeholder 2"/>
          <p:cNvSpPr>
            <a:spLocks noGrp="1"/>
          </p:cNvSpPr>
          <p:nvPr>
            <p:ph idx="1"/>
          </p:nvPr>
        </p:nvSpPr>
        <p:spPr/>
        <p:txBody>
          <a:bodyPr>
            <a:normAutofit fontScale="92500" lnSpcReduction="10000"/>
          </a:bodyPr>
          <a:lstStyle/>
          <a:p>
            <a:pPr marL="0" indent="0">
              <a:buNone/>
            </a:pPr>
            <a:r>
              <a:rPr lang="de-DE" dirty="0" smtClean="0"/>
              <a:t>Sackgasse von links</a:t>
            </a:r>
          </a:p>
          <a:p>
            <a:pPr marL="0" indent="0">
              <a:buNone/>
            </a:pPr>
            <a:endParaRPr lang="de-DE" dirty="0"/>
          </a:p>
          <a:p>
            <a:pPr marL="0" indent="0">
              <a:buNone/>
            </a:pPr>
            <a:r>
              <a:rPr lang="de-DE" dirty="0" smtClean="0"/>
              <a:t>Setting: Mammutbaum</a:t>
            </a:r>
          </a:p>
          <a:p>
            <a:pPr marL="0" indent="0">
              <a:buNone/>
            </a:pPr>
            <a:endParaRPr lang="de-DE" dirty="0"/>
          </a:p>
          <a:p>
            <a:pPr marL="0" indent="0">
              <a:buNone/>
            </a:pPr>
            <a:r>
              <a:rPr lang="de-DE" dirty="0" smtClean="0"/>
              <a:t>Hier befindet sich Fee R mit Wächter </a:t>
            </a:r>
            <a:r>
              <a:rPr lang="de-DE" dirty="0" smtClean="0"/>
              <a:t>Werwolf</a:t>
            </a:r>
          </a:p>
          <a:p>
            <a:pPr marL="0" indent="0">
              <a:buNone/>
            </a:pPr>
            <a:endParaRPr lang="de-DE" dirty="0" smtClean="0"/>
          </a:p>
          <a:p>
            <a:pPr marL="0" indent="0">
              <a:buNone/>
            </a:pPr>
            <a:r>
              <a:rPr lang="de-DE" dirty="0" smtClean="0"/>
              <a:t>Nach </a:t>
            </a:r>
            <a:r>
              <a:rPr lang="en-US" dirty="0" err="1" smtClean="0"/>
              <a:t>wolfQuestStart</a:t>
            </a:r>
            <a:r>
              <a:rPr lang="en-US" dirty="0" smtClean="0"/>
              <a:t> </a:t>
            </a:r>
          </a:p>
          <a:p>
            <a:r>
              <a:rPr lang="en-US" dirty="0" err="1" smtClean="0"/>
              <a:t>Szene</a:t>
            </a:r>
            <a:r>
              <a:rPr lang="en-US" dirty="0" smtClean="0"/>
              <a:t>, </a:t>
            </a:r>
            <a:r>
              <a:rPr lang="en-US" dirty="0" err="1" smtClean="0"/>
              <a:t>bei</a:t>
            </a:r>
            <a:r>
              <a:rPr lang="en-US" dirty="0" smtClean="0"/>
              <a:t> der </a:t>
            </a:r>
            <a:r>
              <a:rPr lang="en-US" dirty="0" err="1" smtClean="0"/>
              <a:t>der</a:t>
            </a:r>
            <a:r>
              <a:rPr lang="en-US" dirty="0" smtClean="0"/>
              <a:t> Wolf </a:t>
            </a:r>
            <a:r>
              <a:rPr lang="en-US" dirty="0" err="1" smtClean="0"/>
              <a:t>mit</a:t>
            </a:r>
            <a:r>
              <a:rPr lang="en-US" dirty="0" smtClean="0"/>
              <a:t> </a:t>
            </a:r>
            <a:r>
              <a:rPr lang="en-US" dirty="0" err="1" smtClean="0"/>
              <a:t>dem</a:t>
            </a:r>
            <a:r>
              <a:rPr lang="en-US" dirty="0" smtClean="0"/>
              <a:t> </a:t>
            </a:r>
            <a:r>
              <a:rPr lang="en-US" dirty="0" err="1" smtClean="0"/>
              <a:t>Schatten</a:t>
            </a:r>
            <a:r>
              <a:rPr lang="en-US" dirty="0" smtClean="0"/>
              <a:t> </a:t>
            </a:r>
            <a:r>
              <a:rPr lang="en-US" dirty="0" err="1" smtClean="0"/>
              <a:t>vertrieben</a:t>
            </a:r>
            <a:r>
              <a:rPr lang="en-US" dirty="0" smtClean="0"/>
              <a:t> </a:t>
            </a:r>
            <a:r>
              <a:rPr lang="en-US" dirty="0" err="1" smtClean="0"/>
              <a:t>wird</a:t>
            </a:r>
            <a:r>
              <a:rPr lang="en-US" dirty="0"/>
              <a:t> </a:t>
            </a:r>
            <a:r>
              <a:rPr lang="en-US" dirty="0" smtClean="0"/>
              <a:t>-&gt; </a:t>
            </a:r>
            <a:r>
              <a:rPr lang="de-DE" dirty="0" smtClean="0"/>
              <a:t>Neuer Status: </a:t>
            </a:r>
            <a:r>
              <a:rPr lang="en-US" dirty="0" err="1" smtClean="0"/>
              <a:t>wolfQuestSolved</a:t>
            </a:r>
            <a:endParaRPr lang="de-DE" dirty="0" smtClean="0"/>
          </a:p>
        </p:txBody>
      </p:sp>
    </p:spTree>
    <p:extLst>
      <p:ext uri="{BB962C8B-B14F-4D97-AF65-F5344CB8AC3E}">
        <p14:creationId xmlns:p14="http://schemas.microsoft.com/office/powerpoint/2010/main" val="3464106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322 – J</a:t>
            </a:r>
            <a:endParaRPr lang="de-DE" dirty="0"/>
          </a:p>
        </p:txBody>
      </p:sp>
      <p:sp>
        <p:nvSpPr>
          <p:cNvPr id="3" name="Content Placeholder 2"/>
          <p:cNvSpPr>
            <a:spLocks noGrp="1"/>
          </p:cNvSpPr>
          <p:nvPr>
            <p:ph idx="1"/>
          </p:nvPr>
        </p:nvSpPr>
        <p:spPr/>
        <p:txBody>
          <a:bodyPr>
            <a:normAutofit/>
          </a:bodyPr>
          <a:lstStyle/>
          <a:p>
            <a:pPr marL="0" indent="0">
              <a:buNone/>
            </a:pPr>
            <a:r>
              <a:rPr lang="de-DE" dirty="0" smtClean="0"/>
              <a:t>Kurve</a:t>
            </a:r>
          </a:p>
        </p:txBody>
      </p:sp>
    </p:spTree>
    <p:extLst>
      <p:ext uri="{BB962C8B-B14F-4D97-AF65-F5344CB8AC3E}">
        <p14:creationId xmlns:p14="http://schemas.microsoft.com/office/powerpoint/2010/main" val="20542834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323 – A</a:t>
            </a:r>
            <a:endParaRPr lang="de-DE" dirty="0"/>
          </a:p>
        </p:txBody>
      </p:sp>
      <p:sp>
        <p:nvSpPr>
          <p:cNvPr id="3" name="Content Placeholder 2"/>
          <p:cNvSpPr>
            <a:spLocks noGrp="1"/>
          </p:cNvSpPr>
          <p:nvPr>
            <p:ph idx="1"/>
          </p:nvPr>
        </p:nvSpPr>
        <p:spPr/>
        <p:txBody>
          <a:bodyPr>
            <a:normAutofit/>
          </a:bodyPr>
          <a:lstStyle/>
          <a:p>
            <a:pPr marL="0" indent="0">
              <a:buNone/>
            </a:pPr>
            <a:r>
              <a:rPr lang="de-DE" dirty="0" smtClean="0"/>
              <a:t>Gerade</a:t>
            </a:r>
          </a:p>
        </p:txBody>
      </p:sp>
    </p:spTree>
    <p:extLst>
      <p:ext uri="{BB962C8B-B14F-4D97-AF65-F5344CB8AC3E}">
        <p14:creationId xmlns:p14="http://schemas.microsoft.com/office/powerpoint/2010/main" val="33802494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324 – K</a:t>
            </a:r>
            <a:endParaRPr lang="de-DE" dirty="0"/>
          </a:p>
        </p:txBody>
      </p:sp>
      <p:sp>
        <p:nvSpPr>
          <p:cNvPr id="3" name="Content Placeholder 2"/>
          <p:cNvSpPr>
            <a:spLocks noGrp="1"/>
          </p:cNvSpPr>
          <p:nvPr>
            <p:ph idx="1"/>
          </p:nvPr>
        </p:nvSpPr>
        <p:spPr/>
        <p:txBody>
          <a:bodyPr>
            <a:normAutofit/>
          </a:bodyPr>
          <a:lstStyle/>
          <a:p>
            <a:pPr marL="0" indent="0">
              <a:buNone/>
            </a:pPr>
            <a:r>
              <a:rPr lang="de-DE" dirty="0" smtClean="0"/>
              <a:t>Kurve</a:t>
            </a:r>
          </a:p>
          <a:p>
            <a:pPr marL="0" indent="0">
              <a:buNone/>
            </a:pPr>
            <a:endParaRPr lang="de-DE" dirty="0"/>
          </a:p>
          <a:p>
            <a:pPr marL="0" indent="0">
              <a:buNone/>
            </a:pPr>
            <a:r>
              <a:rPr lang="de-DE" dirty="0" smtClean="0"/>
              <a:t>Hier befindet sich Item „Schlüssel B</a:t>
            </a:r>
            <a:r>
              <a:rPr lang="de-DE" dirty="0" smtClean="0"/>
              <a:t>“</a:t>
            </a:r>
          </a:p>
          <a:p>
            <a:pPr marL="0" indent="0">
              <a:buNone/>
            </a:pPr>
            <a:r>
              <a:rPr lang="de-DE" dirty="0"/>
              <a:t>Statuswechsel: </a:t>
            </a:r>
            <a:r>
              <a:rPr lang="en-US" dirty="0" err="1" smtClean="0"/>
              <a:t>keybObtained</a:t>
            </a:r>
            <a:endParaRPr lang="de-DE" dirty="0" smtClean="0"/>
          </a:p>
        </p:txBody>
      </p:sp>
    </p:spTree>
    <p:extLst>
      <p:ext uri="{BB962C8B-B14F-4D97-AF65-F5344CB8AC3E}">
        <p14:creationId xmlns:p14="http://schemas.microsoft.com/office/powerpoint/2010/main" val="435966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325 – E</a:t>
            </a:r>
            <a:endParaRPr lang="de-DE" dirty="0"/>
          </a:p>
        </p:txBody>
      </p:sp>
      <p:sp>
        <p:nvSpPr>
          <p:cNvPr id="3" name="Content Placeholder 2"/>
          <p:cNvSpPr>
            <a:spLocks noGrp="1"/>
          </p:cNvSpPr>
          <p:nvPr>
            <p:ph idx="1"/>
          </p:nvPr>
        </p:nvSpPr>
        <p:spPr/>
        <p:txBody>
          <a:bodyPr>
            <a:normAutofit/>
          </a:bodyPr>
          <a:lstStyle/>
          <a:p>
            <a:pPr marL="0" indent="0">
              <a:buNone/>
            </a:pPr>
            <a:r>
              <a:rPr lang="de-DE" dirty="0" smtClean="0"/>
              <a:t>Kreuzung</a:t>
            </a:r>
          </a:p>
        </p:txBody>
      </p:sp>
    </p:spTree>
    <p:extLst>
      <p:ext uri="{BB962C8B-B14F-4D97-AF65-F5344CB8AC3E}">
        <p14:creationId xmlns:p14="http://schemas.microsoft.com/office/powerpoint/2010/main" val="12713459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326 – I</a:t>
            </a:r>
            <a:endParaRPr lang="de-DE" dirty="0"/>
          </a:p>
        </p:txBody>
      </p:sp>
      <p:sp>
        <p:nvSpPr>
          <p:cNvPr id="3" name="Content Placeholder 2"/>
          <p:cNvSpPr>
            <a:spLocks noGrp="1"/>
          </p:cNvSpPr>
          <p:nvPr>
            <p:ph idx="1"/>
          </p:nvPr>
        </p:nvSpPr>
        <p:spPr/>
        <p:txBody>
          <a:bodyPr>
            <a:normAutofit/>
          </a:bodyPr>
          <a:lstStyle/>
          <a:p>
            <a:pPr marL="0" indent="0">
              <a:buNone/>
            </a:pPr>
            <a:r>
              <a:rPr lang="de-DE" dirty="0" smtClean="0"/>
              <a:t>Gerade</a:t>
            </a:r>
          </a:p>
        </p:txBody>
      </p:sp>
    </p:spTree>
    <p:extLst>
      <p:ext uri="{BB962C8B-B14F-4D97-AF65-F5344CB8AC3E}">
        <p14:creationId xmlns:p14="http://schemas.microsoft.com/office/powerpoint/2010/main" val="3488378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Tutorial: 02 – F-&gt;E</a:t>
            </a:r>
            <a:endParaRPr lang="de-DE" dirty="0"/>
          </a:p>
        </p:txBody>
      </p:sp>
      <p:sp>
        <p:nvSpPr>
          <p:cNvPr id="3" name="Content Placeholder 2"/>
          <p:cNvSpPr>
            <a:spLocks noGrp="1"/>
          </p:cNvSpPr>
          <p:nvPr>
            <p:ph idx="1"/>
          </p:nvPr>
        </p:nvSpPr>
        <p:spPr/>
        <p:txBody>
          <a:bodyPr>
            <a:normAutofit fontScale="85000" lnSpcReduction="10000"/>
          </a:bodyPr>
          <a:lstStyle/>
          <a:p>
            <a:pPr marL="0" indent="0">
              <a:buNone/>
            </a:pPr>
            <a:r>
              <a:rPr lang="de-DE" dirty="0" smtClean="0"/>
              <a:t>Kreuzung:</a:t>
            </a:r>
          </a:p>
          <a:p>
            <a:pPr marL="0" indent="0">
              <a:buNone/>
            </a:pPr>
            <a:r>
              <a:rPr lang="de-DE" dirty="0" smtClean="0"/>
              <a:t>Nach RabbitQuestStart:</a:t>
            </a:r>
          </a:p>
          <a:p>
            <a:r>
              <a:rPr lang="de-DE" dirty="0" smtClean="0"/>
              <a:t>links: Frei, führt Richtung Hasenfamilie</a:t>
            </a:r>
          </a:p>
          <a:p>
            <a:r>
              <a:rPr lang="de-DE" dirty="0"/>
              <a:t>rechts: Davor ist ein Busch, der Weg ist nicht </a:t>
            </a:r>
            <a:r>
              <a:rPr lang="de-DE" dirty="0" smtClean="0"/>
              <a:t>sichtbar</a:t>
            </a:r>
          </a:p>
          <a:p>
            <a:r>
              <a:rPr lang="de-DE" dirty="0" smtClean="0"/>
              <a:t>Hoch und runter: Der Hase lässt mich hier nicht langgehen, sondern zieht mich zu seiner Famile</a:t>
            </a:r>
          </a:p>
          <a:p>
            <a:pPr marL="0" indent="0">
              <a:buNone/>
            </a:pPr>
            <a:r>
              <a:rPr lang="de-DE" dirty="0" smtClean="0"/>
              <a:t>Nach RabbitQuestSolved:</a:t>
            </a:r>
          </a:p>
          <a:p>
            <a:r>
              <a:rPr lang="de-DE" dirty="0" smtClean="0"/>
              <a:t>Hoch wird frei</a:t>
            </a:r>
          </a:p>
          <a:p>
            <a:pPr marL="0" indent="0">
              <a:buNone/>
            </a:pPr>
            <a:r>
              <a:rPr lang="de-DE" dirty="0" smtClean="0"/>
              <a:t>Nach </a:t>
            </a:r>
            <a:r>
              <a:rPr lang="en-US" dirty="0"/>
              <a:t>entrapped</a:t>
            </a:r>
            <a:r>
              <a:rPr lang="de-DE" dirty="0" smtClean="0"/>
              <a:t>:</a:t>
            </a:r>
            <a:endParaRPr lang="de-DE" dirty="0"/>
          </a:p>
          <a:p>
            <a:r>
              <a:rPr lang="de-DE" dirty="0" smtClean="0"/>
              <a:t> Rechts wird frei</a:t>
            </a:r>
          </a:p>
        </p:txBody>
      </p:sp>
    </p:spTree>
    <p:extLst>
      <p:ext uri="{BB962C8B-B14F-4D97-AF65-F5344CB8AC3E}">
        <p14:creationId xmlns:p14="http://schemas.microsoft.com/office/powerpoint/2010/main" val="3833266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Tutorial: 11 – L</a:t>
            </a:r>
            <a:endParaRPr lang="de-DE" dirty="0"/>
          </a:p>
        </p:txBody>
      </p:sp>
      <p:sp>
        <p:nvSpPr>
          <p:cNvPr id="3" name="Content Placeholder 2"/>
          <p:cNvSpPr>
            <a:spLocks noGrp="1"/>
          </p:cNvSpPr>
          <p:nvPr>
            <p:ph idx="1"/>
          </p:nvPr>
        </p:nvSpPr>
        <p:spPr/>
        <p:txBody>
          <a:bodyPr>
            <a:normAutofit/>
          </a:bodyPr>
          <a:lstStyle/>
          <a:p>
            <a:pPr marL="0" indent="0">
              <a:buNone/>
            </a:pPr>
            <a:r>
              <a:rPr lang="de-DE" dirty="0" smtClean="0"/>
              <a:t>Kreuzung:</a:t>
            </a:r>
          </a:p>
          <a:p>
            <a:pPr marL="0" indent="0">
              <a:buNone/>
            </a:pPr>
            <a:r>
              <a:rPr lang="de-DE" dirty="0"/>
              <a:t>Nach RabbitQuestStart</a:t>
            </a:r>
            <a:r>
              <a:rPr lang="de-DE" dirty="0" smtClean="0"/>
              <a:t>:</a:t>
            </a:r>
          </a:p>
          <a:p>
            <a:r>
              <a:rPr lang="de-DE" dirty="0" smtClean="0"/>
              <a:t>hoch: Frei, führt Richtung Hasenfamilie</a:t>
            </a:r>
          </a:p>
          <a:p>
            <a:r>
              <a:rPr lang="de-DE" dirty="0" smtClean="0"/>
              <a:t>Links </a:t>
            </a:r>
            <a:r>
              <a:rPr lang="de-DE" dirty="0"/>
              <a:t>und runter: Der Hase lässt mich hier nicht langgehen, sondern zieht mich zu seiner </a:t>
            </a:r>
            <a:r>
              <a:rPr lang="de-DE" dirty="0" smtClean="0"/>
              <a:t>Famile</a:t>
            </a:r>
          </a:p>
          <a:p>
            <a:pPr marL="0" indent="0">
              <a:buNone/>
            </a:pPr>
            <a:r>
              <a:rPr lang="de-DE" dirty="0"/>
              <a:t>Nach RabbitQuestSolved:</a:t>
            </a:r>
          </a:p>
          <a:p>
            <a:r>
              <a:rPr lang="de-DE" dirty="0" smtClean="0"/>
              <a:t>Alle Wege frei</a:t>
            </a:r>
            <a:endParaRPr lang="de-DE" dirty="0"/>
          </a:p>
          <a:p>
            <a:endParaRPr lang="de-DE" dirty="0" smtClean="0"/>
          </a:p>
        </p:txBody>
      </p:sp>
    </p:spTree>
    <p:extLst>
      <p:ext uri="{BB962C8B-B14F-4D97-AF65-F5344CB8AC3E}">
        <p14:creationId xmlns:p14="http://schemas.microsoft.com/office/powerpoint/2010/main" val="1988801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Tutorial: 12 – F</a:t>
            </a:r>
            <a:endParaRPr lang="de-DE" dirty="0"/>
          </a:p>
        </p:txBody>
      </p:sp>
      <p:sp>
        <p:nvSpPr>
          <p:cNvPr id="3" name="Content Placeholder 2"/>
          <p:cNvSpPr>
            <a:spLocks noGrp="1"/>
          </p:cNvSpPr>
          <p:nvPr>
            <p:ph idx="1"/>
          </p:nvPr>
        </p:nvSpPr>
        <p:spPr/>
        <p:txBody>
          <a:bodyPr>
            <a:normAutofit fontScale="92500" lnSpcReduction="10000"/>
          </a:bodyPr>
          <a:lstStyle/>
          <a:p>
            <a:pPr marL="0" indent="0">
              <a:buNone/>
            </a:pPr>
            <a:r>
              <a:rPr lang="de-DE" dirty="0" smtClean="0"/>
              <a:t>Kreuzung:</a:t>
            </a:r>
          </a:p>
          <a:p>
            <a:pPr marL="0" indent="0">
              <a:buNone/>
            </a:pPr>
            <a:r>
              <a:rPr lang="de-DE" dirty="0"/>
              <a:t>Nach RabbitQuestStart:</a:t>
            </a:r>
          </a:p>
          <a:p>
            <a:r>
              <a:rPr lang="de-DE" dirty="0"/>
              <a:t>hoch: Frei, führt Richtung Hasenfamilie</a:t>
            </a:r>
          </a:p>
          <a:p>
            <a:r>
              <a:rPr lang="de-DE" dirty="0"/>
              <a:t>Links und runter: Der Hase lässt mich hier nicht langgehen, sondern zieht mich zu seiner Famile</a:t>
            </a:r>
          </a:p>
          <a:p>
            <a:pPr marL="0" indent="0">
              <a:buNone/>
            </a:pPr>
            <a:r>
              <a:rPr lang="de-DE" dirty="0"/>
              <a:t>Nach RabbitQuestSolved:</a:t>
            </a:r>
          </a:p>
          <a:p>
            <a:r>
              <a:rPr lang="de-DE" dirty="0"/>
              <a:t>Alle Wege </a:t>
            </a:r>
            <a:r>
              <a:rPr lang="de-DE" dirty="0" smtClean="0"/>
              <a:t>frei</a:t>
            </a:r>
          </a:p>
          <a:p>
            <a:pPr marL="0" indent="0">
              <a:buNone/>
            </a:pPr>
            <a:endParaRPr lang="de-DE" dirty="0"/>
          </a:p>
          <a:p>
            <a:pPr marL="0" indent="0">
              <a:buNone/>
            </a:pPr>
            <a:r>
              <a:rPr lang="de-DE" dirty="0" smtClean="0"/>
              <a:t>Hier findet sich das Item „Carrots“.</a:t>
            </a:r>
          </a:p>
          <a:p>
            <a:endParaRPr lang="de-DE" dirty="0" smtClean="0"/>
          </a:p>
        </p:txBody>
      </p:sp>
    </p:spTree>
    <p:extLst>
      <p:ext uri="{BB962C8B-B14F-4D97-AF65-F5344CB8AC3E}">
        <p14:creationId xmlns:p14="http://schemas.microsoft.com/office/powerpoint/2010/main" val="3686698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Tutorial: 13 – A</a:t>
            </a:r>
            <a:endParaRPr lang="de-DE" dirty="0"/>
          </a:p>
        </p:txBody>
      </p:sp>
      <p:sp>
        <p:nvSpPr>
          <p:cNvPr id="3" name="Content Placeholder 2"/>
          <p:cNvSpPr>
            <a:spLocks noGrp="1"/>
          </p:cNvSpPr>
          <p:nvPr>
            <p:ph idx="1"/>
          </p:nvPr>
        </p:nvSpPr>
        <p:spPr/>
        <p:txBody>
          <a:bodyPr>
            <a:normAutofit fontScale="92500" lnSpcReduction="20000"/>
          </a:bodyPr>
          <a:lstStyle/>
          <a:p>
            <a:pPr marL="0" indent="0">
              <a:buNone/>
            </a:pPr>
            <a:r>
              <a:rPr lang="de-DE" dirty="0" smtClean="0"/>
              <a:t>Gerade</a:t>
            </a:r>
          </a:p>
          <a:p>
            <a:pPr marL="0" indent="0">
              <a:buNone/>
            </a:pPr>
            <a:r>
              <a:rPr lang="de-DE" dirty="0"/>
              <a:t>Nach RabbitQuestStart:</a:t>
            </a:r>
          </a:p>
          <a:p>
            <a:r>
              <a:rPr lang="de-DE" dirty="0"/>
              <a:t>hoch: Frei, führt Richtung </a:t>
            </a:r>
            <a:r>
              <a:rPr lang="de-DE" dirty="0" smtClean="0"/>
              <a:t>Hasenfamilie</a:t>
            </a:r>
          </a:p>
          <a:p>
            <a:r>
              <a:rPr lang="de-DE" dirty="0" smtClean="0"/>
              <a:t>Runter lässt mich der Hase nicht.</a:t>
            </a:r>
          </a:p>
          <a:p>
            <a:pPr marL="0" indent="0">
              <a:buNone/>
            </a:pPr>
            <a:endParaRPr lang="de-DE" dirty="0" smtClean="0"/>
          </a:p>
          <a:p>
            <a:pPr marL="0" indent="0">
              <a:buNone/>
            </a:pPr>
            <a:r>
              <a:rPr lang="de-DE" dirty="0" smtClean="0"/>
              <a:t>Nach </a:t>
            </a:r>
            <a:r>
              <a:rPr lang="de-DE" dirty="0"/>
              <a:t>RabbitQuestSolved:</a:t>
            </a:r>
          </a:p>
          <a:p>
            <a:r>
              <a:rPr lang="de-DE" dirty="0"/>
              <a:t>Alle Wege frei</a:t>
            </a:r>
          </a:p>
          <a:p>
            <a:pPr marL="0" indent="0">
              <a:buNone/>
            </a:pPr>
            <a:endParaRPr lang="de-DE" dirty="0"/>
          </a:p>
          <a:p>
            <a:pPr marL="0" indent="0">
              <a:buNone/>
            </a:pPr>
            <a:r>
              <a:rPr lang="de-DE" dirty="0" smtClean="0"/>
              <a:t>Hier findet sich das Item „Wooden Bowl“. </a:t>
            </a:r>
          </a:p>
        </p:txBody>
      </p:sp>
    </p:spTree>
    <p:extLst>
      <p:ext uri="{BB962C8B-B14F-4D97-AF65-F5344CB8AC3E}">
        <p14:creationId xmlns:p14="http://schemas.microsoft.com/office/powerpoint/2010/main" val="2935019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1330</Words>
  <Application>Microsoft Office PowerPoint</Application>
  <PresentationFormat>On-screen Show (4:3)</PresentationFormat>
  <Paragraphs>259</Paragraphs>
  <Slides>57</Slides>
  <Notes>0</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ColorQuest</vt:lpstr>
      <vt:lpstr>Einführung: Charaktere</vt:lpstr>
      <vt:lpstr>Einführung: Dialog</vt:lpstr>
      <vt:lpstr>Einführung: Aktionen</vt:lpstr>
      <vt:lpstr>Einführung: 01 - A</vt:lpstr>
      <vt:lpstr>Tutorial: 02 – F-&gt;E</vt:lpstr>
      <vt:lpstr>Tutorial: 11 – L</vt:lpstr>
      <vt:lpstr>Tutorial: 12 – F</vt:lpstr>
      <vt:lpstr>Tutorial: 13 – A</vt:lpstr>
      <vt:lpstr>Tutorial: 14 – A</vt:lpstr>
      <vt:lpstr>Tutorial: 15 – H</vt:lpstr>
      <vt:lpstr>Tutorial: 16 – C-&gt;G</vt:lpstr>
      <vt:lpstr>Tutorial: 17 – H</vt:lpstr>
      <vt:lpstr>21 – A</vt:lpstr>
      <vt:lpstr>22 – A -&gt;G</vt:lpstr>
      <vt:lpstr>23 – H</vt:lpstr>
      <vt:lpstr>24 – J</vt:lpstr>
      <vt:lpstr>25 – A</vt:lpstr>
      <vt:lpstr>26 – F</vt:lpstr>
      <vt:lpstr>27 – K</vt:lpstr>
      <vt:lpstr>28 – H</vt:lpstr>
      <vt:lpstr>29 – A</vt:lpstr>
      <vt:lpstr>210 – (D-&gt;)E</vt:lpstr>
      <vt:lpstr>211 – M</vt:lpstr>
      <vt:lpstr>212 – I</vt:lpstr>
      <vt:lpstr>213 – L</vt:lpstr>
      <vt:lpstr>214 – *</vt:lpstr>
      <vt:lpstr>215 – K</vt:lpstr>
      <vt:lpstr>216 – H</vt:lpstr>
      <vt:lpstr>217 – A</vt:lpstr>
      <vt:lpstr>218 – A</vt:lpstr>
      <vt:lpstr>31 – J</vt:lpstr>
      <vt:lpstr>32 – G</vt:lpstr>
      <vt:lpstr>33 – G</vt:lpstr>
      <vt:lpstr>34 – A</vt:lpstr>
      <vt:lpstr>35 – F</vt:lpstr>
      <vt:lpstr>36 – K</vt:lpstr>
      <vt:lpstr>37 – C</vt:lpstr>
      <vt:lpstr>38 – B</vt:lpstr>
      <vt:lpstr>39 – L</vt:lpstr>
      <vt:lpstr>310 – F</vt:lpstr>
      <vt:lpstr>311 – G</vt:lpstr>
      <vt:lpstr>312 – A</vt:lpstr>
      <vt:lpstr>313 – H</vt:lpstr>
      <vt:lpstr>314 – D</vt:lpstr>
      <vt:lpstr>315 – A</vt:lpstr>
      <vt:lpstr>316 – A</vt:lpstr>
      <vt:lpstr>317 – F</vt:lpstr>
      <vt:lpstr>318 – H</vt:lpstr>
      <vt:lpstr>319 – A</vt:lpstr>
      <vt:lpstr>320 – E</vt:lpstr>
      <vt:lpstr>321 – M</vt:lpstr>
      <vt:lpstr>322 – J</vt:lpstr>
      <vt:lpstr>323 – A</vt:lpstr>
      <vt:lpstr>324 – K</vt:lpstr>
      <vt:lpstr>325 – E</vt:lpstr>
      <vt:lpstr>326 – 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Leuchtender Arbeitstitel</dc:title>
  <dc:creator>Sunny</dc:creator>
  <cp:lastModifiedBy>Sunny</cp:lastModifiedBy>
  <cp:revision>35</cp:revision>
  <dcterms:created xsi:type="dcterms:W3CDTF">2014-05-23T14:21:24Z</dcterms:created>
  <dcterms:modified xsi:type="dcterms:W3CDTF">2014-05-24T12:25:57Z</dcterms:modified>
</cp:coreProperties>
</file>