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3"/>
  </p:notesMasterIdLst>
  <p:handoutMasterIdLst>
    <p:handoutMasterId r:id="rId24"/>
  </p:handoutMasterIdLst>
  <p:sldIdLst>
    <p:sldId id="256" r:id="rId2"/>
    <p:sldId id="313" r:id="rId3"/>
    <p:sldId id="300" r:id="rId4"/>
    <p:sldId id="315" r:id="rId5"/>
    <p:sldId id="259" r:id="rId6"/>
    <p:sldId id="302" r:id="rId7"/>
    <p:sldId id="305" r:id="rId8"/>
    <p:sldId id="316" r:id="rId9"/>
    <p:sldId id="314" r:id="rId10"/>
    <p:sldId id="317" r:id="rId11"/>
    <p:sldId id="318" r:id="rId12"/>
    <p:sldId id="319" r:id="rId13"/>
    <p:sldId id="320" r:id="rId14"/>
    <p:sldId id="321" r:id="rId15"/>
    <p:sldId id="322" r:id="rId16"/>
    <p:sldId id="323" r:id="rId17"/>
    <p:sldId id="324" r:id="rId18"/>
    <p:sldId id="311" r:id="rId19"/>
    <p:sldId id="304" r:id="rId20"/>
    <p:sldId id="326" r:id="rId21"/>
    <p:sldId id="312" r:id="rId22"/>
  </p:sldIdLst>
  <p:sldSz cx="12192000" cy="6858000"/>
  <p:notesSz cx="6858000" cy="9144000"/>
  <p:embeddedFontLst>
    <p:embeddedFont>
      <p:font typeface="FuturaBookC" charset="-52"/>
      <p:regular r:id="rId25"/>
    </p:embeddedFont>
    <p:embeddedFont>
      <p:font typeface="FZZhengHeiS-DB-GB" panose="02010600030101010101" charset="0"/>
      <p:regular r:id="rId26"/>
    </p:embeddedFont>
    <p:embeddedFont>
      <p:font typeface="等线" panose="02010600030101010101" pitchFamily="2" charset="-122"/>
      <p:regular r:id="rId27"/>
      <p:bold r:id="rId28"/>
    </p:embeddedFont>
    <p:embeddedFont>
      <p:font typeface="等线 Light" panose="02010600030101010101" pitchFamily="2" charset="-122"/>
      <p:regular r:id="rId29"/>
    </p:embeddedFont>
    <p:embeddedFont>
      <p:font typeface="微软雅黑" panose="020B0503020204020204" pitchFamily="34" charset="-122"/>
      <p:regular r:id="rId30"/>
      <p:bold r:id="rId31"/>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162">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184DF"/>
    <a:srgbClr val="1C4885"/>
    <a:srgbClr val="20B3A1"/>
    <a:srgbClr val="D6424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696" autoAdjust="0"/>
    <p:restoredTop sz="80729" autoAdjust="0"/>
  </p:normalViewPr>
  <p:slideViewPr>
    <p:cSldViewPr snapToGrid="0" showGuides="1">
      <p:cViewPr varScale="1">
        <p:scale>
          <a:sx n="92" d="100"/>
          <a:sy n="92" d="100"/>
        </p:scale>
        <p:origin x="1446" y="84"/>
      </p:cViewPr>
      <p:guideLst>
        <p:guide orient="horz" pos="1162"/>
        <p:guide pos="3840"/>
      </p:guideLst>
    </p:cSldViewPr>
  </p:slideViewPr>
  <p:notesTextViewPr>
    <p:cViewPr>
      <p:scale>
        <a:sx n="1" d="1"/>
        <a:sy n="1" d="1"/>
      </p:scale>
      <p:origin x="0" y="0"/>
    </p:cViewPr>
  </p:notesTextViewPr>
  <p:notesViewPr>
    <p:cSldViewPr snapToGrid="0">
      <p:cViewPr varScale="1">
        <p:scale>
          <a:sx n="89" d="100"/>
          <a:sy n="89" d="100"/>
        </p:scale>
        <p:origin x="3840" y="17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tableStyles" Target="tableStyle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22A212AF-04BF-B545-B92D-9BD47F5663F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a:extLst>
              <a:ext uri="{FF2B5EF4-FFF2-40B4-BE49-F238E27FC236}">
                <a16:creationId xmlns:a16="http://schemas.microsoft.com/office/drawing/2014/main" id="{ACD2F437-6F0A-E64B-897D-43BC362A578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440BD0A-839C-0E45-BA2C-89C5F4B2E642}" type="datetimeFigureOut">
              <a:rPr kumimoji="1" lang="zh-CN" altLang="en-US" smtClean="0"/>
              <a:t>2021/12/16</a:t>
            </a:fld>
            <a:endParaRPr kumimoji="1" lang="zh-CN" altLang="en-US"/>
          </a:p>
        </p:txBody>
      </p:sp>
      <p:sp>
        <p:nvSpPr>
          <p:cNvPr id="4" name="页脚占位符 3">
            <a:extLst>
              <a:ext uri="{FF2B5EF4-FFF2-40B4-BE49-F238E27FC236}">
                <a16:creationId xmlns:a16="http://schemas.microsoft.com/office/drawing/2014/main" id="{3F83C108-140F-E945-BD38-7E519F9C83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5" name="灯片编号占位符 4">
            <a:extLst>
              <a:ext uri="{FF2B5EF4-FFF2-40B4-BE49-F238E27FC236}">
                <a16:creationId xmlns:a16="http://schemas.microsoft.com/office/drawing/2014/main" id="{8FE368C2-2549-5A4B-9786-3BBE4B37212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1E4F3C6-AEF1-EA41-AD39-84BC8ABC58C8}" type="slidenum">
              <a:rPr kumimoji="1" lang="zh-CN" altLang="en-US" smtClean="0"/>
              <a:t>‹#›</a:t>
            </a:fld>
            <a:endParaRPr kumimoji="1" lang="zh-CN" altLang="en-US"/>
          </a:p>
        </p:txBody>
      </p:sp>
    </p:spTree>
    <p:extLst>
      <p:ext uri="{BB962C8B-B14F-4D97-AF65-F5344CB8AC3E}">
        <p14:creationId xmlns:p14="http://schemas.microsoft.com/office/powerpoint/2010/main" val="16954570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8E72CEF-CD3C-4346-AFFB-7DB3E7462FDA}" type="datetimeFigureOut">
              <a:rPr kumimoji="1" lang="zh-CN" altLang="en-US" smtClean="0"/>
              <a:t>2021/12/16</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732A43-66D0-A242-8A75-8C48A0BC8682}" type="slidenum">
              <a:rPr kumimoji="1" lang="zh-CN" altLang="en-US" smtClean="0"/>
              <a:t>‹#›</a:t>
            </a:fld>
            <a:endParaRPr kumimoji="1" lang="zh-CN" altLang="en-US"/>
          </a:p>
        </p:txBody>
      </p:sp>
    </p:spTree>
    <p:extLst>
      <p:ext uri="{BB962C8B-B14F-4D97-AF65-F5344CB8AC3E}">
        <p14:creationId xmlns:p14="http://schemas.microsoft.com/office/powerpoint/2010/main" val="8312534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17732A43-66D0-A242-8A75-8C48A0BC8682}" type="slidenum">
              <a:rPr kumimoji="1" lang="zh-CN" altLang="en-US" smtClean="0"/>
              <a:t>4</a:t>
            </a:fld>
            <a:endParaRPr kumimoji="1" lang="zh-CN" altLang="en-US"/>
          </a:p>
        </p:txBody>
      </p:sp>
    </p:spTree>
    <p:extLst>
      <p:ext uri="{BB962C8B-B14F-4D97-AF65-F5344CB8AC3E}">
        <p14:creationId xmlns:p14="http://schemas.microsoft.com/office/powerpoint/2010/main" val="26112515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dirty="0">
                <a:cs typeface="Times New Roman" panose="02020603050405020304" pitchFamily="18" charset="0"/>
              </a:rPr>
              <a:t>由于开放源码软件的参与者可能没有义务采取后续行动，他们可能不会作出必要的修改，使代码可以接受。如果代码更改很重要，那么审阅者可能会选择只解决问题，而不是等待原作者。相反，微软的受访者很少自己重写糟糕的代码，主要原因有两个：</a:t>
            </a:r>
            <a:r>
              <a:rPr lang="en-US" altLang="zh-CN" dirty="0">
                <a:cs typeface="Times New Roman" panose="02020603050405020304" pitchFamily="18" charset="0"/>
              </a:rPr>
              <a:t>1</a:t>
            </a:r>
            <a:r>
              <a:rPr lang="zh-CN" altLang="zh-CN" dirty="0">
                <a:cs typeface="Times New Roman" panose="02020603050405020304" pitchFamily="18" charset="0"/>
              </a:rPr>
              <a:t>）微软开发人员需要跟进，</a:t>
            </a:r>
            <a:r>
              <a:rPr lang="en-US" altLang="zh-CN" dirty="0">
                <a:cs typeface="Times New Roman" panose="02020603050405020304" pitchFamily="18" charset="0"/>
              </a:rPr>
              <a:t>2</a:t>
            </a:r>
            <a:r>
              <a:rPr lang="zh-CN" altLang="zh-CN" dirty="0">
                <a:cs typeface="Times New Roman" panose="02020603050405020304" pitchFamily="18" charset="0"/>
              </a:rPr>
              <a:t>）审阅者知道他们必须指导低质量代码的作者，以帮助他们学习如何编写更好的代码。</a:t>
            </a:r>
            <a:endParaRPr kumimoji="1" lang="zh-CN" altLang="en-US" dirty="0"/>
          </a:p>
        </p:txBody>
      </p:sp>
      <p:sp>
        <p:nvSpPr>
          <p:cNvPr id="4" name="灯片编号占位符 3"/>
          <p:cNvSpPr>
            <a:spLocks noGrp="1"/>
          </p:cNvSpPr>
          <p:nvPr>
            <p:ph type="sldNum" sz="quarter" idx="5"/>
          </p:nvPr>
        </p:nvSpPr>
        <p:spPr/>
        <p:txBody>
          <a:bodyPr/>
          <a:lstStyle/>
          <a:p>
            <a:fld id="{17732A43-66D0-A242-8A75-8C48A0BC8682}" type="slidenum">
              <a:rPr kumimoji="1" lang="zh-CN" altLang="en-US" smtClean="0"/>
              <a:t>15</a:t>
            </a:fld>
            <a:endParaRPr kumimoji="1" lang="zh-CN" altLang="en-US"/>
          </a:p>
        </p:txBody>
      </p:sp>
    </p:spTree>
    <p:extLst>
      <p:ext uri="{BB962C8B-B14F-4D97-AF65-F5344CB8AC3E}">
        <p14:creationId xmlns:p14="http://schemas.microsoft.com/office/powerpoint/2010/main" val="8957081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由于</a:t>
            </a:r>
            <a:r>
              <a:rPr lang="en-US" altLang="zh-CN" sz="1200" kern="1200" dirty="0">
                <a:solidFill>
                  <a:schemeClr val="tx1"/>
                </a:solidFill>
                <a:effectLst/>
                <a:latin typeface="+mn-lt"/>
                <a:ea typeface="+mn-ea"/>
                <a:cs typeface="+mn-cs"/>
              </a:rPr>
              <a:t>OSS</a:t>
            </a:r>
            <a:r>
              <a:rPr lang="zh-CN" altLang="zh-CN" sz="1200" kern="1200" dirty="0">
                <a:solidFill>
                  <a:schemeClr val="tx1"/>
                </a:solidFill>
                <a:effectLst/>
                <a:latin typeface="+mn-lt"/>
                <a:ea typeface="+mn-ea"/>
                <a:cs typeface="+mn-cs"/>
              </a:rPr>
              <a:t>参与者之间缺乏物理互动，社会技术互动（例如，通过代码审查）在形成对队友个人特征的印象方面变得更加重要。这一因素对微软受访者的重要性较低可能是因为工业组织中的开发人员有其他观察和评估同行特征的方法，例如参加面对面的会议、近距离工作、经常交流以及参加非工作社交活动，如午餐。</a:t>
            </a:r>
            <a:endParaRPr lang="en-US"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因为微软大约</a:t>
            </a:r>
            <a:r>
              <a:rPr lang="en-US" altLang="zh-CN" sz="1200" kern="1200" dirty="0">
                <a:solidFill>
                  <a:schemeClr val="tx1"/>
                </a:solidFill>
                <a:effectLst/>
                <a:latin typeface="+mn-lt"/>
                <a:ea typeface="+mn-ea"/>
                <a:cs typeface="+mn-cs"/>
              </a:rPr>
              <a:t>75%</a:t>
            </a:r>
            <a:r>
              <a:rPr lang="zh-CN" altLang="zh-CN" sz="1200" kern="1200" dirty="0">
                <a:solidFill>
                  <a:schemeClr val="tx1"/>
                </a:solidFill>
                <a:effectLst/>
                <a:latin typeface="+mn-lt"/>
                <a:ea typeface="+mn-ea"/>
                <a:cs typeface="+mn-cs"/>
              </a:rPr>
              <a:t>的代码审查是由代码作者的队友执行的，审查者很可能已经知道了作者的个人特征。相反，代码评审帮助评审者判断代码作者的智力和编码技能。高质量的代码可以带来更多的尊重、赞赏和信任。</a:t>
            </a:r>
            <a:endParaRPr kumimoji="1" lang="zh-CN" altLang="en-US" dirty="0"/>
          </a:p>
        </p:txBody>
      </p:sp>
      <p:sp>
        <p:nvSpPr>
          <p:cNvPr id="4" name="灯片编号占位符 3"/>
          <p:cNvSpPr>
            <a:spLocks noGrp="1"/>
          </p:cNvSpPr>
          <p:nvPr>
            <p:ph type="sldNum" sz="quarter" idx="5"/>
          </p:nvPr>
        </p:nvSpPr>
        <p:spPr/>
        <p:txBody>
          <a:bodyPr/>
          <a:lstStyle/>
          <a:p>
            <a:fld id="{17732A43-66D0-A242-8A75-8C48A0BC8682}" type="slidenum">
              <a:rPr kumimoji="1" lang="zh-CN" altLang="en-US" smtClean="0"/>
              <a:t>16</a:t>
            </a:fld>
            <a:endParaRPr kumimoji="1" lang="zh-CN" altLang="en-US"/>
          </a:p>
        </p:txBody>
      </p:sp>
    </p:spTree>
    <p:extLst>
      <p:ext uri="{BB962C8B-B14F-4D97-AF65-F5344CB8AC3E}">
        <p14:creationId xmlns:p14="http://schemas.microsoft.com/office/powerpoint/2010/main" val="4029812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17732A43-66D0-A242-8A75-8C48A0BC8682}" type="slidenum">
              <a:rPr kumimoji="1" lang="zh-CN" altLang="en-US" smtClean="0"/>
              <a:t>17</a:t>
            </a:fld>
            <a:endParaRPr kumimoji="1" lang="zh-CN" altLang="en-US"/>
          </a:p>
        </p:txBody>
      </p:sp>
    </p:spTree>
    <p:extLst>
      <p:ext uri="{BB962C8B-B14F-4D97-AF65-F5344CB8AC3E}">
        <p14:creationId xmlns:p14="http://schemas.microsoft.com/office/powerpoint/2010/main" val="21672380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kern="100" dirty="0">
                <a:latin typeface="等线" panose="02010600030101010101" pitchFamily="2" charset="-122"/>
                <a:cs typeface="Times New Roman" panose="02020603050405020304" pitchFamily="18" charset="0"/>
              </a:rPr>
              <a:t>对微软开发人员重复调查的目标之一是调查</a:t>
            </a:r>
            <a:r>
              <a:rPr lang="en-US" altLang="zh-CN" kern="100" dirty="0">
                <a:latin typeface="等线" panose="02010600030101010101" pitchFamily="2" charset="-122"/>
                <a:cs typeface="Times New Roman" panose="02020603050405020304" pitchFamily="18" charset="0"/>
              </a:rPr>
              <a:t>OSS</a:t>
            </a:r>
            <a:r>
              <a:rPr lang="zh-CN" altLang="zh-CN" kern="100" dirty="0">
                <a:latin typeface="等线" panose="02010600030101010101" pitchFamily="2" charset="-122"/>
                <a:cs typeface="Times New Roman" panose="02020603050405020304" pitchFamily="18" charset="0"/>
              </a:rPr>
              <a:t>项目的分布式性质在多大程度上影响了代码审查的理解和实践。为了研究这种影响，我们调查了微软内部分布式团队的成员和并置团队的成员。我们预计分布式团队的成员会强调代码审查的人际关系方面，因为他们亲自形成这些关系的能力有限（就像并置团队的成员一样）。有趣的是，在分析来自微软调查的数据时，我们发现来自并置团队的开发人员的反应与来自分布式团队的开发人员的反应几乎没有差别。</a:t>
            </a:r>
            <a:r>
              <a:rPr lang="zh-CN" altLang="zh-CN" sz="1200" kern="1200" dirty="0">
                <a:solidFill>
                  <a:schemeClr val="tx1"/>
                </a:solidFill>
                <a:effectLst/>
                <a:latin typeface="+mn-lt"/>
                <a:ea typeface="+mn-ea"/>
                <a:cs typeface="+mn-cs"/>
              </a:rPr>
              <a:t>这一令人惊讶的结果表明了两种可能的解释：</a:t>
            </a:r>
            <a:r>
              <a:rPr lang="en-US" altLang="zh-CN" sz="1200" kern="1200" dirty="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）受代码审查影响的某些类型的印象（例如，编码能力）可能不依赖于面对面的互动；</a:t>
            </a:r>
            <a:r>
              <a:rPr lang="en-US" altLang="zh-CN" sz="1200" kern="1200" dirty="0">
                <a:solidFill>
                  <a:schemeClr val="tx1"/>
                </a:solidFill>
                <a:effectLst/>
                <a:latin typeface="+mn-lt"/>
                <a:ea typeface="+mn-ea"/>
                <a:cs typeface="+mn-cs"/>
              </a:rPr>
              <a:t>2</a:t>
            </a:r>
            <a:r>
              <a:rPr lang="zh-CN" altLang="zh-CN" sz="1200" kern="1200" dirty="0">
                <a:solidFill>
                  <a:schemeClr val="tx1"/>
                </a:solidFill>
                <a:effectLst/>
                <a:latin typeface="+mn-lt"/>
                <a:ea typeface="+mn-ea"/>
                <a:cs typeface="+mn-cs"/>
              </a:rPr>
              <a:t>）代码审查过程（例如，审查接受和未来的合作）可能更多地取决于项目文化（即，</a:t>
            </a:r>
            <a:r>
              <a:rPr lang="en-US" altLang="zh-CN" sz="1200" kern="1200" dirty="0">
                <a:solidFill>
                  <a:schemeClr val="tx1"/>
                </a:solidFill>
                <a:effectLst/>
                <a:latin typeface="+mn-lt"/>
                <a:ea typeface="+mn-ea"/>
                <a:cs typeface="+mn-cs"/>
              </a:rPr>
              <a:t>OSS</a:t>
            </a:r>
            <a:r>
              <a:rPr lang="zh-CN" altLang="zh-CN" sz="1200" kern="1200" dirty="0">
                <a:solidFill>
                  <a:schemeClr val="tx1"/>
                </a:solidFill>
                <a:effectLst/>
                <a:latin typeface="+mn-lt"/>
                <a:ea typeface="+mn-ea"/>
                <a:cs typeface="+mn-cs"/>
              </a:rPr>
              <a:t>项目与商业项目具有不同的文化</a:t>
            </a:r>
            <a:r>
              <a:rPr lang="en-US" altLang="zh-CN" sz="1200" kern="1200" dirty="0">
                <a:solidFill>
                  <a:schemeClr val="tx1"/>
                </a:solidFill>
                <a:effectLst/>
                <a:latin typeface="+mn-lt"/>
                <a:ea typeface="+mn-ea"/>
                <a:cs typeface="+mn-cs"/>
              </a:rPr>
              <a:t>[28]</a:t>
            </a:r>
            <a:r>
              <a:rPr lang="zh-CN" altLang="zh-CN" sz="1200" kern="1200" dirty="0">
                <a:solidFill>
                  <a:schemeClr val="tx1"/>
                </a:solidFill>
                <a:effectLst/>
                <a:latin typeface="+mn-lt"/>
                <a:ea typeface="+mn-ea"/>
                <a:cs typeface="+mn-cs"/>
              </a:rPr>
              <a:t>），而不是开发人员的物理位置。</a:t>
            </a:r>
          </a:p>
          <a:p>
            <a:endParaRPr kumimoji="1" lang="zh-CN" altLang="en-US" dirty="0"/>
          </a:p>
        </p:txBody>
      </p:sp>
      <p:sp>
        <p:nvSpPr>
          <p:cNvPr id="4" name="灯片编号占位符 3"/>
          <p:cNvSpPr>
            <a:spLocks noGrp="1"/>
          </p:cNvSpPr>
          <p:nvPr>
            <p:ph type="sldNum" sz="quarter" idx="5"/>
          </p:nvPr>
        </p:nvSpPr>
        <p:spPr/>
        <p:txBody>
          <a:bodyPr/>
          <a:lstStyle/>
          <a:p>
            <a:fld id="{17732A43-66D0-A242-8A75-8C48A0BC8682}" type="slidenum">
              <a:rPr kumimoji="1" lang="zh-CN" altLang="en-US" smtClean="0"/>
              <a:t>18</a:t>
            </a:fld>
            <a:endParaRPr kumimoji="1" lang="zh-CN" altLang="en-US"/>
          </a:p>
        </p:txBody>
      </p:sp>
    </p:spTree>
    <p:extLst>
      <p:ext uri="{BB962C8B-B14F-4D97-AF65-F5344CB8AC3E}">
        <p14:creationId xmlns:p14="http://schemas.microsoft.com/office/powerpoint/2010/main" val="2748923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dirty="0">
                <a:latin typeface="PINGFANGM"/>
                <a:cs typeface="Times New Roman" panose="02020603050405020304" pitchFamily="18" charset="0"/>
              </a:rPr>
              <a:t>例如，如果审阅者提供建设性批评，则作者更有可能进行所需的更改，而如果审阅者的评论被视为攻击，则作者更有可能与审阅者争论。</a:t>
            </a:r>
            <a:endParaRPr kumimoji="1" lang="zh-CN" altLang="en-US" dirty="0"/>
          </a:p>
        </p:txBody>
      </p:sp>
      <p:sp>
        <p:nvSpPr>
          <p:cNvPr id="4" name="灯片编号占位符 3"/>
          <p:cNvSpPr>
            <a:spLocks noGrp="1"/>
          </p:cNvSpPr>
          <p:nvPr>
            <p:ph type="sldNum" sz="quarter" idx="5"/>
          </p:nvPr>
        </p:nvSpPr>
        <p:spPr/>
        <p:txBody>
          <a:bodyPr/>
          <a:lstStyle/>
          <a:p>
            <a:fld id="{17732A43-66D0-A242-8A75-8C48A0BC8682}" type="slidenum">
              <a:rPr kumimoji="1" lang="zh-CN" altLang="en-US" smtClean="0"/>
              <a:t>20</a:t>
            </a:fld>
            <a:endParaRPr kumimoji="1" lang="zh-CN" altLang="en-US"/>
          </a:p>
        </p:txBody>
      </p:sp>
    </p:spTree>
    <p:extLst>
      <p:ext uri="{BB962C8B-B14F-4D97-AF65-F5344CB8AC3E}">
        <p14:creationId xmlns:p14="http://schemas.microsoft.com/office/powerpoint/2010/main" val="38035366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17732A43-66D0-A242-8A75-8C48A0BC8682}" type="slidenum">
              <a:rPr kumimoji="1" lang="zh-CN" altLang="en-US" smtClean="0"/>
              <a:t>5</a:t>
            </a:fld>
            <a:endParaRPr kumimoji="1" lang="zh-CN" altLang="en-US"/>
          </a:p>
        </p:txBody>
      </p:sp>
    </p:spTree>
    <p:extLst>
      <p:ext uri="{BB962C8B-B14F-4D97-AF65-F5344CB8AC3E}">
        <p14:creationId xmlns:p14="http://schemas.microsoft.com/office/powerpoint/2010/main" val="31359425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17732A43-66D0-A242-8A75-8C48A0BC8682}" type="slidenum">
              <a:rPr kumimoji="1" lang="zh-CN" altLang="en-US" smtClean="0"/>
              <a:t>7</a:t>
            </a:fld>
            <a:endParaRPr kumimoji="1" lang="zh-CN" altLang="en-US"/>
          </a:p>
        </p:txBody>
      </p:sp>
    </p:spTree>
    <p:extLst>
      <p:ext uri="{BB962C8B-B14F-4D97-AF65-F5344CB8AC3E}">
        <p14:creationId xmlns:p14="http://schemas.microsoft.com/office/powerpoint/2010/main" val="553783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17732A43-66D0-A242-8A75-8C48A0BC8682}" type="slidenum">
              <a:rPr kumimoji="1" lang="zh-CN" altLang="en-US" smtClean="0"/>
              <a:t>8</a:t>
            </a:fld>
            <a:endParaRPr kumimoji="1" lang="zh-CN" altLang="en-US"/>
          </a:p>
        </p:txBody>
      </p:sp>
    </p:spTree>
    <p:extLst>
      <p:ext uri="{BB962C8B-B14F-4D97-AF65-F5344CB8AC3E}">
        <p14:creationId xmlns:p14="http://schemas.microsoft.com/office/powerpoint/2010/main" val="22798981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开放源码软件的受访者比微软的受访者更强调可维护性。由于开放源码软件的参与者来自不同的地点、背景和专业知识水平，提交的代码质量可能差别很大。因此，</a:t>
            </a:r>
            <a:r>
              <a:rPr lang="en-US" altLang="zh-CN" sz="1200" kern="1200" dirty="0">
                <a:solidFill>
                  <a:schemeClr val="tx1"/>
                </a:solidFill>
                <a:effectLst/>
                <a:latin typeface="+mn-lt"/>
                <a:ea typeface="+mn-ea"/>
                <a:cs typeface="+mn-cs"/>
              </a:rPr>
              <a:t>OSS</a:t>
            </a:r>
            <a:r>
              <a:rPr lang="zh-CN" altLang="zh-CN" sz="1200" kern="1200" dirty="0">
                <a:solidFill>
                  <a:schemeClr val="tx1"/>
                </a:solidFill>
                <a:effectLst/>
                <a:latin typeface="+mn-lt"/>
                <a:ea typeface="+mn-ea"/>
                <a:cs typeface="+mn-cs"/>
              </a:rPr>
              <a:t>评审员必须更加关注保持一致的代码质量。相反，微软开发人员的代码质量差异较小。因此，微软受访者能够在代码审查期间更专注于发现缺陷和提高项目意识。</a:t>
            </a:r>
            <a:r>
              <a:rPr lang="zh-CN" altLang="en-US" sz="1200" kern="1200" dirty="0">
                <a:solidFill>
                  <a:schemeClr val="tx1"/>
                </a:solidFill>
                <a:effectLst/>
                <a:latin typeface="+mn-lt"/>
                <a:ea typeface="+mn-ea"/>
                <a:cs typeface="+mn-cs"/>
              </a:rPr>
              <a:t>同时通过调查发现，</a:t>
            </a:r>
            <a:r>
              <a:rPr lang="zh-CN" altLang="zh-CN" sz="1200" kern="1200" dirty="0">
                <a:solidFill>
                  <a:schemeClr val="tx1"/>
                </a:solidFill>
                <a:effectLst/>
                <a:latin typeface="+mn-lt"/>
                <a:ea typeface="+mn-ea"/>
                <a:cs typeface="+mn-cs"/>
              </a:rPr>
              <a:t>消除功能缺陷只是代码审查的第三个最重要的原因。这一结果与</a:t>
            </a:r>
            <a:r>
              <a:rPr lang="zh-CN" altLang="en-US" sz="1200" kern="1200" dirty="0">
                <a:solidFill>
                  <a:schemeClr val="tx1"/>
                </a:solidFill>
                <a:effectLst/>
                <a:latin typeface="+mn-lt"/>
                <a:ea typeface="+mn-ea"/>
                <a:cs typeface="+mn-cs"/>
              </a:rPr>
              <a:t>作者早期</a:t>
            </a:r>
            <a:r>
              <a:rPr lang="zh-CN" altLang="zh-CN" sz="1200" kern="1200" dirty="0">
                <a:solidFill>
                  <a:schemeClr val="tx1"/>
                </a:solidFill>
                <a:effectLst/>
                <a:latin typeface="+mn-lt"/>
                <a:ea typeface="+mn-ea"/>
                <a:cs typeface="+mn-cs"/>
              </a:rPr>
              <a:t>的结论一致，即当代代码审查的其他好处，即知识</a:t>
            </a:r>
            <a:r>
              <a:rPr lang="zh-CN" altLang="en-US" sz="1200" kern="1200" dirty="0">
                <a:solidFill>
                  <a:schemeClr val="tx1"/>
                </a:solidFill>
                <a:effectLst/>
                <a:latin typeface="+mn-lt"/>
                <a:ea typeface="+mn-ea"/>
                <a:cs typeface="+mn-cs"/>
              </a:rPr>
              <a:t>分享</a:t>
            </a:r>
            <a:r>
              <a:rPr lang="zh-CN" altLang="zh-CN" sz="1200" kern="1200" dirty="0">
                <a:solidFill>
                  <a:schemeClr val="tx1"/>
                </a:solidFill>
                <a:effectLst/>
                <a:latin typeface="+mn-lt"/>
                <a:ea typeface="+mn-ea"/>
                <a:cs typeface="+mn-cs"/>
              </a:rPr>
              <a:t>和确定更好的解决方案，可能比缺陷检测更重要</a:t>
            </a:r>
            <a:r>
              <a:rPr lang="zh-CN" altLang="en-US" sz="1200" kern="1200" dirty="0">
                <a:solidFill>
                  <a:schemeClr val="tx1"/>
                </a:solidFill>
                <a:effectLst/>
                <a:latin typeface="+mn-lt"/>
                <a:ea typeface="+mn-ea"/>
                <a:cs typeface="+mn-cs"/>
              </a:rPr>
              <a:t>。</a:t>
            </a:r>
            <a:endParaRPr lang="zh-CN" altLang="zh-CN" sz="1200" kern="1200" dirty="0">
              <a:solidFill>
                <a:schemeClr val="tx1"/>
              </a:solidFill>
              <a:effectLst/>
              <a:latin typeface="+mn-lt"/>
              <a:ea typeface="+mn-ea"/>
              <a:cs typeface="+mn-cs"/>
            </a:endParaRPr>
          </a:p>
          <a:p>
            <a:endParaRPr kumimoji="1" lang="zh-CN" altLang="en-US" dirty="0"/>
          </a:p>
        </p:txBody>
      </p:sp>
      <p:sp>
        <p:nvSpPr>
          <p:cNvPr id="4" name="灯片编号占位符 3"/>
          <p:cNvSpPr>
            <a:spLocks noGrp="1"/>
          </p:cNvSpPr>
          <p:nvPr>
            <p:ph type="sldNum" sz="quarter" idx="5"/>
          </p:nvPr>
        </p:nvSpPr>
        <p:spPr/>
        <p:txBody>
          <a:bodyPr/>
          <a:lstStyle/>
          <a:p>
            <a:fld id="{17732A43-66D0-A242-8A75-8C48A0BC8682}" type="slidenum">
              <a:rPr kumimoji="1" lang="zh-CN" altLang="en-US" smtClean="0"/>
              <a:t>10</a:t>
            </a:fld>
            <a:endParaRPr kumimoji="1" lang="zh-CN" altLang="en-US"/>
          </a:p>
        </p:txBody>
      </p:sp>
    </p:spTree>
    <p:extLst>
      <p:ext uri="{BB962C8B-B14F-4D97-AF65-F5344CB8AC3E}">
        <p14:creationId xmlns:p14="http://schemas.microsoft.com/office/powerpoint/2010/main" val="25993377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17732A43-66D0-A242-8A75-8C48A0BC8682}" type="slidenum">
              <a:rPr kumimoji="1" lang="zh-CN" altLang="en-US" smtClean="0"/>
              <a:t>11</a:t>
            </a:fld>
            <a:endParaRPr kumimoji="1" lang="zh-CN" altLang="en-US"/>
          </a:p>
        </p:txBody>
      </p:sp>
    </p:spTree>
    <p:extLst>
      <p:ext uri="{BB962C8B-B14F-4D97-AF65-F5344CB8AC3E}">
        <p14:creationId xmlns:p14="http://schemas.microsoft.com/office/powerpoint/2010/main" val="15068087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dirty="0">
                <a:cs typeface="Times New Roman" panose="02020603050405020304" pitchFamily="18" charset="0"/>
              </a:rPr>
              <a:t>例如，开放源码软件的答复者强调非技术因素（即声誉和关系），而微软公司的答复者则强调技术因素（即时间</a:t>
            </a:r>
            <a:r>
              <a:rPr lang="en-US" altLang="zh-CN" dirty="0">
                <a:cs typeface="Times New Roman" panose="02020603050405020304" pitchFamily="18" charset="0"/>
              </a:rPr>
              <a:t>/</a:t>
            </a:r>
            <a:r>
              <a:rPr lang="zh-CN" altLang="zh-CN" dirty="0">
                <a:cs typeface="Times New Roman" panose="02020603050405020304" pitchFamily="18" charset="0"/>
              </a:rPr>
              <a:t>努力和专门知识）。</a:t>
            </a:r>
            <a:endParaRPr kumimoji="1" lang="zh-CN" altLang="en-US" dirty="0"/>
          </a:p>
        </p:txBody>
      </p:sp>
      <p:sp>
        <p:nvSpPr>
          <p:cNvPr id="4" name="灯片编号占位符 3"/>
          <p:cNvSpPr>
            <a:spLocks noGrp="1"/>
          </p:cNvSpPr>
          <p:nvPr>
            <p:ph type="sldNum" sz="quarter" idx="5"/>
          </p:nvPr>
        </p:nvSpPr>
        <p:spPr/>
        <p:txBody>
          <a:bodyPr/>
          <a:lstStyle/>
          <a:p>
            <a:fld id="{17732A43-66D0-A242-8A75-8C48A0BC8682}" type="slidenum">
              <a:rPr kumimoji="1" lang="zh-CN" altLang="en-US" smtClean="0"/>
              <a:t>12</a:t>
            </a:fld>
            <a:endParaRPr kumimoji="1" lang="zh-CN" altLang="en-US"/>
          </a:p>
        </p:txBody>
      </p:sp>
    </p:spTree>
    <p:extLst>
      <p:ext uri="{BB962C8B-B14F-4D97-AF65-F5344CB8AC3E}">
        <p14:creationId xmlns:p14="http://schemas.microsoft.com/office/powerpoint/2010/main" val="30573877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17732A43-66D0-A242-8A75-8C48A0BC8682}" type="slidenum">
              <a:rPr kumimoji="1" lang="zh-CN" altLang="en-US" smtClean="0"/>
              <a:t>13</a:t>
            </a:fld>
            <a:endParaRPr kumimoji="1" lang="zh-CN" altLang="en-US"/>
          </a:p>
        </p:txBody>
      </p:sp>
    </p:spTree>
    <p:extLst>
      <p:ext uri="{BB962C8B-B14F-4D97-AF65-F5344CB8AC3E}">
        <p14:creationId xmlns:p14="http://schemas.microsoft.com/office/powerpoint/2010/main" val="32885955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dirty="0"/>
              <a:t>这一结果有两种可能的解释。首先，虽然微软的受访者可能认为编码惯例问题很重要，但他们可能不会根据这些问题来判断代码质量，因为这些问题更容易解决。其次，由于</a:t>
            </a:r>
            <a:r>
              <a:rPr lang="en-US" altLang="zh-CN" dirty="0"/>
              <a:t>Microsoft</a:t>
            </a:r>
            <a:r>
              <a:rPr lang="zh-CN" altLang="zh-CN" dirty="0"/>
              <a:t>开发人员经常使用自动化工具来识别和解决编码约定问题，因此他们在代码审查期间可能较少关注这些问题。</a:t>
            </a:r>
            <a:endParaRPr kumimoji="1" lang="zh-CN" altLang="en-US" dirty="0"/>
          </a:p>
        </p:txBody>
      </p:sp>
      <p:sp>
        <p:nvSpPr>
          <p:cNvPr id="4" name="灯片编号占位符 3"/>
          <p:cNvSpPr>
            <a:spLocks noGrp="1"/>
          </p:cNvSpPr>
          <p:nvPr>
            <p:ph type="sldNum" sz="quarter" idx="5"/>
          </p:nvPr>
        </p:nvSpPr>
        <p:spPr/>
        <p:txBody>
          <a:bodyPr/>
          <a:lstStyle/>
          <a:p>
            <a:fld id="{17732A43-66D0-A242-8A75-8C48A0BC8682}" type="slidenum">
              <a:rPr kumimoji="1" lang="zh-CN" altLang="en-US" smtClean="0"/>
              <a:t>14</a:t>
            </a:fld>
            <a:endParaRPr kumimoji="1" lang="zh-CN" altLang="en-US"/>
          </a:p>
        </p:txBody>
      </p:sp>
    </p:spTree>
    <p:extLst>
      <p:ext uri="{BB962C8B-B14F-4D97-AF65-F5344CB8AC3E}">
        <p14:creationId xmlns:p14="http://schemas.microsoft.com/office/powerpoint/2010/main" val="314592185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29" name="矩形 28">
            <a:extLst>
              <a:ext uri="{FF2B5EF4-FFF2-40B4-BE49-F238E27FC236}">
                <a16:creationId xmlns:a16="http://schemas.microsoft.com/office/drawing/2014/main" id="{DD322909-87EC-D443-B21F-514A05EA331D}"/>
              </a:ext>
            </a:extLst>
          </p:cNvPr>
          <p:cNvSpPr/>
          <p:nvPr userDrawn="1"/>
        </p:nvSpPr>
        <p:spPr>
          <a:xfrm>
            <a:off x="238538" y="1447731"/>
            <a:ext cx="4444891" cy="123372"/>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1" name="矩形 30">
            <a:extLst>
              <a:ext uri="{FF2B5EF4-FFF2-40B4-BE49-F238E27FC236}">
                <a16:creationId xmlns:a16="http://schemas.microsoft.com/office/drawing/2014/main" id="{99112DE9-C87D-3040-ADCE-98CEA56DEE58}"/>
              </a:ext>
            </a:extLst>
          </p:cNvPr>
          <p:cNvSpPr/>
          <p:nvPr userDrawn="1"/>
        </p:nvSpPr>
        <p:spPr>
          <a:xfrm>
            <a:off x="4683429" y="1447731"/>
            <a:ext cx="7156356" cy="45719"/>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34" name="图片 33">
            <a:extLst>
              <a:ext uri="{FF2B5EF4-FFF2-40B4-BE49-F238E27FC236}">
                <a16:creationId xmlns:a16="http://schemas.microsoft.com/office/drawing/2014/main" id="{FB5600EE-AE7E-044A-92C3-F2DA8B8CC7C1}"/>
              </a:ext>
            </a:extLst>
          </p:cNvPr>
          <p:cNvPicPr>
            <a:picLocks noChangeAspect="1"/>
          </p:cNvPicPr>
          <p:nvPr userDrawn="1"/>
        </p:nvPicPr>
        <p:blipFill>
          <a:blip r:embed="rId2"/>
          <a:stretch>
            <a:fillRect/>
          </a:stretch>
        </p:blipFill>
        <p:spPr>
          <a:xfrm>
            <a:off x="9325727" y="802602"/>
            <a:ext cx="2514058" cy="564220"/>
          </a:xfrm>
          <a:prstGeom prst="rect">
            <a:avLst/>
          </a:prstGeom>
        </p:spPr>
      </p:pic>
      <p:sp>
        <p:nvSpPr>
          <p:cNvPr id="61" name="文本占位符 60">
            <a:extLst>
              <a:ext uri="{FF2B5EF4-FFF2-40B4-BE49-F238E27FC236}">
                <a16:creationId xmlns:a16="http://schemas.microsoft.com/office/drawing/2014/main" id="{8066127F-46D0-C645-8253-C266026AC7F2}"/>
              </a:ext>
            </a:extLst>
          </p:cNvPr>
          <p:cNvSpPr>
            <a:spLocks noGrp="1"/>
          </p:cNvSpPr>
          <p:nvPr>
            <p:ph type="body" sz="quarter" idx="11" hasCustomPrompt="1"/>
          </p:nvPr>
        </p:nvSpPr>
        <p:spPr>
          <a:xfrm>
            <a:off x="4363348" y="4636376"/>
            <a:ext cx="3240087" cy="615950"/>
          </a:xfrm>
          <a:prstGeom prst="rect">
            <a:avLst/>
          </a:prstGeom>
        </p:spPr>
        <p:txBody>
          <a:bodyPr/>
          <a:lstStyle>
            <a:lvl1pPr marL="0" indent="0">
              <a:buNone/>
              <a:defRPr lang="zh-CN" altLang="en-US" sz="2800" kern="1200" smtClean="0">
                <a:solidFill>
                  <a:schemeClr val="tx1">
                    <a:lumMod val="85000"/>
                    <a:lumOff val="15000"/>
                  </a:schemeClr>
                </a:solidFill>
                <a:latin typeface="+mn-lt"/>
              </a:defRPr>
            </a:lvl1pPr>
          </a:lstStyle>
          <a:p>
            <a:pPr algn="just"/>
            <a:r>
              <a:rPr lang="zh-CN" altLang="en-US" sz="2800" kern="1200" dirty="0">
                <a:solidFill>
                  <a:schemeClr val="tx1">
                    <a:lumMod val="85000"/>
                    <a:lumOff val="15000"/>
                  </a:schemeClr>
                </a:solidFill>
                <a:latin typeface="FZZhengHeiS-DB-GB" panose="02000000000000000000" pitchFamily="2" charset="0"/>
                <a:ea typeface="FZZhengHeiS-DB-GB" panose="02000000000000000000" pitchFamily="2" charset="0"/>
                <a:cs typeface="+mj-cs"/>
              </a:rPr>
              <a:t>汇报</a:t>
            </a:r>
            <a:r>
              <a:rPr lang="zh-CN" altLang="en-US" sz="2800" kern="1200" dirty="0">
                <a:solidFill>
                  <a:schemeClr val="tx1">
                    <a:lumMod val="85000"/>
                    <a:lumOff val="15000"/>
                  </a:schemeClr>
                </a:solidFill>
                <a:latin typeface="+mj-ea"/>
                <a:ea typeface="+mj-ea"/>
                <a:cs typeface="+mj-cs"/>
              </a:rPr>
              <a:t>人</a:t>
            </a:r>
            <a:r>
              <a:rPr lang="zh-CN" altLang="en-US" sz="2800" dirty="0">
                <a:solidFill>
                  <a:schemeClr val="tx1">
                    <a:lumMod val="85000"/>
                    <a:lumOff val="15000"/>
                  </a:schemeClr>
                </a:solidFill>
                <a:latin typeface="FZZhengHeiS-DB-GB" panose="02000000000000000000" pitchFamily="2" charset="0"/>
                <a:ea typeface="FZZhengHeiS-DB-GB" panose="02000000000000000000" pitchFamily="2" charset="0"/>
              </a:rPr>
              <a:t>：倪益杰</a:t>
            </a:r>
          </a:p>
        </p:txBody>
      </p:sp>
      <p:sp>
        <p:nvSpPr>
          <p:cNvPr id="64" name="文本占位符 63">
            <a:extLst>
              <a:ext uri="{FF2B5EF4-FFF2-40B4-BE49-F238E27FC236}">
                <a16:creationId xmlns:a16="http://schemas.microsoft.com/office/drawing/2014/main" id="{78E157AB-8A7D-1149-9899-6E506F180AA6}"/>
              </a:ext>
            </a:extLst>
          </p:cNvPr>
          <p:cNvSpPr>
            <a:spLocks noGrp="1"/>
          </p:cNvSpPr>
          <p:nvPr>
            <p:ph type="body" sz="quarter" idx="12" hasCustomPrompt="1"/>
          </p:nvPr>
        </p:nvSpPr>
        <p:spPr>
          <a:xfrm>
            <a:off x="4146307" y="3199434"/>
            <a:ext cx="3457128" cy="741690"/>
          </a:xfrm>
          <a:prstGeom prst="rect">
            <a:avLst/>
          </a:prstGeom>
        </p:spPr>
        <p:txBody>
          <a:bodyPr/>
          <a:lstStyle>
            <a:lvl1pPr marL="0" indent="0">
              <a:buNone/>
              <a:defRPr sz="4800"/>
            </a:lvl1pPr>
          </a:lstStyle>
          <a:p>
            <a:pPr lvl="0"/>
            <a:r>
              <a:rPr kumimoji="1" lang="zh-CN" altLang="en-US" dirty="0"/>
              <a:t>汇 报 题 目</a:t>
            </a:r>
          </a:p>
        </p:txBody>
      </p:sp>
      <p:sp>
        <p:nvSpPr>
          <p:cNvPr id="5" name="文本占位符 4">
            <a:extLst>
              <a:ext uri="{FF2B5EF4-FFF2-40B4-BE49-F238E27FC236}">
                <a16:creationId xmlns:a16="http://schemas.microsoft.com/office/drawing/2014/main" id="{07CEC1A6-71B7-3740-9B2B-5A7A1E8B58C1}"/>
              </a:ext>
            </a:extLst>
          </p:cNvPr>
          <p:cNvSpPr>
            <a:spLocks noGrp="1"/>
          </p:cNvSpPr>
          <p:nvPr>
            <p:ph type="body" sz="quarter" idx="13" hasCustomPrompt="1"/>
          </p:nvPr>
        </p:nvSpPr>
        <p:spPr>
          <a:xfrm>
            <a:off x="10055397" y="6255929"/>
            <a:ext cx="1784388" cy="342077"/>
          </a:xfrm>
          <a:prstGeom prst="rect">
            <a:avLst/>
          </a:prstGeom>
        </p:spPr>
        <p:txBody>
          <a:bodyPr/>
          <a:lstStyle>
            <a:lvl1pPr marL="0" indent="0">
              <a:buNone/>
              <a:defRPr sz="1800"/>
            </a:lvl1pPr>
          </a:lstStyle>
          <a:p>
            <a:pPr lvl="0"/>
            <a:r>
              <a:rPr kumimoji="1" lang="en-US" altLang="zh-CN" dirty="0"/>
              <a:t>2021</a:t>
            </a:r>
            <a:r>
              <a:rPr kumimoji="1" lang="zh-CN" altLang="en-US" dirty="0"/>
              <a:t>年</a:t>
            </a:r>
            <a:r>
              <a:rPr kumimoji="1" lang="en-US" altLang="zh-CN" dirty="0"/>
              <a:t>7</a:t>
            </a:r>
            <a:r>
              <a:rPr kumimoji="1" lang="zh-CN" altLang="en-US" dirty="0"/>
              <a:t>月</a:t>
            </a:r>
            <a:r>
              <a:rPr kumimoji="1" lang="en-US" altLang="zh-CN" dirty="0"/>
              <a:t>14</a:t>
            </a:r>
            <a:r>
              <a:rPr kumimoji="1" lang="zh-CN" altLang="en-US" dirty="0"/>
              <a:t>日</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10" name="文本框 9">
            <a:extLst>
              <a:ext uri="{FF2B5EF4-FFF2-40B4-BE49-F238E27FC236}">
                <a16:creationId xmlns:a16="http://schemas.microsoft.com/office/drawing/2014/main" id="{E44D6093-1021-4542-82C6-9E7709F9A83B}"/>
              </a:ext>
            </a:extLst>
          </p:cNvPr>
          <p:cNvSpPr txBox="1"/>
          <p:nvPr userDrawn="1"/>
        </p:nvSpPr>
        <p:spPr>
          <a:xfrm>
            <a:off x="1699561" y="2080823"/>
            <a:ext cx="2325946" cy="830997"/>
          </a:xfrm>
          <a:prstGeom prst="rect">
            <a:avLst/>
          </a:prstGeom>
          <a:noFill/>
        </p:spPr>
        <p:txBody>
          <a:bodyPr wrap="square" rtlCol="0">
            <a:spAutoFit/>
          </a:bodyPr>
          <a:lstStyle/>
          <a:p>
            <a:pPr algn="dist"/>
            <a:r>
              <a:rPr lang="zh-CN" altLang="en-US" sz="4800" dirty="0">
                <a:solidFill>
                  <a:srgbClr val="1C4885"/>
                </a:solidFill>
                <a:latin typeface="FZZhengHeiS-DB-GB" panose="02000000000000000000" pitchFamily="2" charset="0"/>
                <a:ea typeface="FZZhengHeiS-DB-GB" panose="02000000000000000000" pitchFamily="2" charset="0"/>
              </a:rPr>
              <a:t>目录</a:t>
            </a:r>
          </a:p>
        </p:txBody>
      </p:sp>
      <p:sp>
        <p:nvSpPr>
          <p:cNvPr id="11" name="文本框 10">
            <a:extLst>
              <a:ext uri="{FF2B5EF4-FFF2-40B4-BE49-F238E27FC236}">
                <a16:creationId xmlns:a16="http://schemas.microsoft.com/office/drawing/2014/main" id="{AF5B6B1D-8E7A-2F47-AE92-8DF686B8862C}"/>
              </a:ext>
            </a:extLst>
          </p:cNvPr>
          <p:cNvSpPr txBox="1"/>
          <p:nvPr userDrawn="1"/>
        </p:nvSpPr>
        <p:spPr>
          <a:xfrm>
            <a:off x="1699562" y="2852496"/>
            <a:ext cx="2325945" cy="400110"/>
          </a:xfrm>
          <a:prstGeom prst="rect">
            <a:avLst/>
          </a:prstGeom>
          <a:noFill/>
        </p:spPr>
        <p:txBody>
          <a:bodyPr wrap="square" rtlCol="0">
            <a:spAutoFit/>
          </a:bodyPr>
          <a:lstStyle/>
          <a:p>
            <a:pPr algn="dist"/>
            <a:r>
              <a:rPr lang="en-US" altLang="zh-CN" sz="2000" dirty="0">
                <a:solidFill>
                  <a:srgbClr val="1C4885"/>
                </a:solidFill>
                <a:latin typeface="FuturaBookC" charset="-52"/>
                <a:ea typeface="微软雅黑" panose="020B0503020204020204" pitchFamily="34" charset="-122"/>
              </a:rPr>
              <a:t>CONTENT</a:t>
            </a:r>
            <a:endParaRPr lang="zh-CN" altLang="en-US" sz="2000" dirty="0">
              <a:solidFill>
                <a:srgbClr val="1C4885"/>
              </a:solidFill>
              <a:latin typeface="FuturaBookC" charset="-52"/>
              <a:ea typeface="微软雅黑" panose="020B0503020204020204" pitchFamily="34" charset="-122"/>
            </a:endParaRPr>
          </a:p>
        </p:txBody>
      </p:sp>
      <p:sp>
        <p:nvSpPr>
          <p:cNvPr id="12" name="椭圆 11">
            <a:extLst>
              <a:ext uri="{FF2B5EF4-FFF2-40B4-BE49-F238E27FC236}">
                <a16:creationId xmlns:a16="http://schemas.microsoft.com/office/drawing/2014/main" id="{0262E4C6-69D4-C74B-98D3-CC3FB812A9AC}"/>
              </a:ext>
            </a:extLst>
          </p:cNvPr>
          <p:cNvSpPr/>
          <p:nvPr userDrawn="1"/>
        </p:nvSpPr>
        <p:spPr>
          <a:xfrm>
            <a:off x="1699561" y="3649930"/>
            <a:ext cx="643774" cy="643774"/>
          </a:xfrm>
          <a:prstGeom prst="ellipse">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bg1"/>
                </a:solidFill>
                <a:latin typeface="FuturaBookC" charset="-52"/>
              </a:rPr>
              <a:t>01</a:t>
            </a:r>
            <a:endParaRPr lang="zh-CN" altLang="en-US" sz="1200" b="1" dirty="0">
              <a:solidFill>
                <a:schemeClr val="bg1"/>
              </a:solidFill>
              <a:latin typeface="FuturaBookC" charset="-52"/>
            </a:endParaRPr>
          </a:p>
        </p:txBody>
      </p:sp>
      <p:sp>
        <p:nvSpPr>
          <p:cNvPr id="15" name="椭圆 14">
            <a:extLst>
              <a:ext uri="{FF2B5EF4-FFF2-40B4-BE49-F238E27FC236}">
                <a16:creationId xmlns:a16="http://schemas.microsoft.com/office/drawing/2014/main" id="{8A8C7952-04FC-674C-82B3-2759B9EA7209}"/>
              </a:ext>
            </a:extLst>
          </p:cNvPr>
          <p:cNvSpPr/>
          <p:nvPr userDrawn="1"/>
        </p:nvSpPr>
        <p:spPr>
          <a:xfrm>
            <a:off x="6286624" y="3649930"/>
            <a:ext cx="643774" cy="643774"/>
          </a:xfrm>
          <a:prstGeom prst="ellipse">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bg1"/>
                </a:solidFill>
                <a:latin typeface="FuturaBookC" charset="-52"/>
              </a:rPr>
              <a:t>02</a:t>
            </a:r>
            <a:endParaRPr lang="zh-CN" altLang="en-US" sz="1200" b="1" dirty="0">
              <a:solidFill>
                <a:schemeClr val="bg1"/>
              </a:solidFill>
              <a:latin typeface="FuturaBookC" charset="-52"/>
            </a:endParaRPr>
          </a:p>
        </p:txBody>
      </p:sp>
      <p:sp>
        <p:nvSpPr>
          <p:cNvPr id="18" name="椭圆 17">
            <a:extLst>
              <a:ext uri="{FF2B5EF4-FFF2-40B4-BE49-F238E27FC236}">
                <a16:creationId xmlns:a16="http://schemas.microsoft.com/office/drawing/2014/main" id="{5579C653-4838-454B-B130-EE24DE6B33A8}"/>
              </a:ext>
            </a:extLst>
          </p:cNvPr>
          <p:cNvSpPr/>
          <p:nvPr userDrawn="1"/>
        </p:nvSpPr>
        <p:spPr>
          <a:xfrm>
            <a:off x="1699561" y="4892668"/>
            <a:ext cx="643774" cy="643774"/>
          </a:xfrm>
          <a:prstGeom prst="ellipse">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bg1"/>
                </a:solidFill>
                <a:latin typeface="FuturaBookC" charset="-52"/>
              </a:rPr>
              <a:t>03</a:t>
            </a:r>
            <a:endParaRPr lang="zh-CN" altLang="en-US" sz="1200" b="1" dirty="0">
              <a:solidFill>
                <a:schemeClr val="bg1"/>
              </a:solidFill>
              <a:latin typeface="FuturaBookC" charset="-52"/>
            </a:endParaRPr>
          </a:p>
        </p:txBody>
      </p:sp>
      <p:sp>
        <p:nvSpPr>
          <p:cNvPr id="21" name="椭圆 20">
            <a:extLst>
              <a:ext uri="{FF2B5EF4-FFF2-40B4-BE49-F238E27FC236}">
                <a16:creationId xmlns:a16="http://schemas.microsoft.com/office/drawing/2014/main" id="{0FF307CA-62FE-C74D-A9A9-43072E8C2AE1}"/>
              </a:ext>
            </a:extLst>
          </p:cNvPr>
          <p:cNvSpPr/>
          <p:nvPr userDrawn="1"/>
        </p:nvSpPr>
        <p:spPr>
          <a:xfrm>
            <a:off x="6286624" y="4892668"/>
            <a:ext cx="643774" cy="643774"/>
          </a:xfrm>
          <a:prstGeom prst="ellipse">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bg1"/>
                </a:solidFill>
                <a:latin typeface="FuturaBookC" charset="-52"/>
              </a:rPr>
              <a:t>04</a:t>
            </a:r>
            <a:endParaRPr lang="zh-CN" altLang="en-US" sz="1200" b="1" dirty="0">
              <a:solidFill>
                <a:schemeClr val="bg1"/>
              </a:solidFill>
              <a:latin typeface="FuturaBookC" charset="-52"/>
            </a:endParaRPr>
          </a:p>
        </p:txBody>
      </p:sp>
      <p:sp>
        <p:nvSpPr>
          <p:cNvPr id="37" name="文本占位符 36">
            <a:extLst>
              <a:ext uri="{FF2B5EF4-FFF2-40B4-BE49-F238E27FC236}">
                <a16:creationId xmlns:a16="http://schemas.microsoft.com/office/drawing/2014/main" id="{82E2CB23-2021-6444-9C4A-D055EF2E359E}"/>
              </a:ext>
            </a:extLst>
          </p:cNvPr>
          <p:cNvSpPr>
            <a:spLocks noGrp="1"/>
          </p:cNvSpPr>
          <p:nvPr>
            <p:ph type="body" sz="quarter" idx="10" hasCustomPrompt="1"/>
          </p:nvPr>
        </p:nvSpPr>
        <p:spPr>
          <a:xfrm>
            <a:off x="2460983" y="3740984"/>
            <a:ext cx="3333530" cy="552720"/>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90204" pitchFamily="34" charset="0"/>
              <a:buNone/>
              <a:tabLst/>
              <a:defRPr sz="2400"/>
            </a:lvl1pPr>
          </a:lstStyle>
          <a:p>
            <a:pPr marL="0" marR="0" lvl="0" indent="0" algn="l" defTabSz="914400" rtl="0" eaLnBrk="1" fontAlgn="auto" latinLnBrk="0" hangingPunct="1">
              <a:lnSpc>
                <a:spcPct val="90000"/>
              </a:lnSpc>
              <a:spcBef>
                <a:spcPts val="1000"/>
              </a:spcBef>
              <a:spcAft>
                <a:spcPts val="0"/>
              </a:spcAft>
              <a:buClrTx/>
              <a:buSzTx/>
              <a:buFont typeface="Arial" panose="020B0604020202090204" pitchFamily="34" charset="0"/>
              <a:buNone/>
              <a:tabLst/>
              <a:defRPr/>
            </a:pPr>
            <a:r>
              <a:rPr lang="zh-CN" altLang="en-US" sz="2800" dirty="0">
                <a:latin typeface="FZZhengHeiS-DB-GB" panose="02000000000000000000" pitchFamily="2" charset="0"/>
                <a:ea typeface="FZZhengHeiS-DB-GB" panose="02000000000000000000" pitchFamily="2" charset="0"/>
              </a:rPr>
              <a:t>在此输入你的标题</a:t>
            </a:r>
          </a:p>
          <a:p>
            <a:pPr lvl="0"/>
            <a:endParaRPr kumimoji="1" lang="zh-CN" altLang="en-US" dirty="0"/>
          </a:p>
        </p:txBody>
      </p:sp>
      <p:sp>
        <p:nvSpPr>
          <p:cNvPr id="38" name="文本占位符 36">
            <a:extLst>
              <a:ext uri="{FF2B5EF4-FFF2-40B4-BE49-F238E27FC236}">
                <a16:creationId xmlns:a16="http://schemas.microsoft.com/office/drawing/2014/main" id="{E6883880-D2B0-1140-A31F-E90F5AD05FFD}"/>
              </a:ext>
            </a:extLst>
          </p:cNvPr>
          <p:cNvSpPr>
            <a:spLocks noGrp="1"/>
          </p:cNvSpPr>
          <p:nvPr>
            <p:ph type="body" sz="quarter" idx="11" hasCustomPrompt="1"/>
          </p:nvPr>
        </p:nvSpPr>
        <p:spPr>
          <a:xfrm>
            <a:off x="7422509" y="3740984"/>
            <a:ext cx="3333530" cy="552720"/>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90204" pitchFamily="34" charset="0"/>
              <a:buNone/>
              <a:tabLst/>
              <a:defRPr sz="2400"/>
            </a:lvl1pPr>
          </a:lstStyle>
          <a:p>
            <a:pPr marL="0" marR="0" lvl="0" indent="0" algn="l" defTabSz="914400" rtl="0" eaLnBrk="1" fontAlgn="auto" latinLnBrk="0" hangingPunct="1">
              <a:lnSpc>
                <a:spcPct val="90000"/>
              </a:lnSpc>
              <a:spcBef>
                <a:spcPts val="1000"/>
              </a:spcBef>
              <a:spcAft>
                <a:spcPts val="0"/>
              </a:spcAft>
              <a:buClrTx/>
              <a:buSzTx/>
              <a:buFont typeface="Arial" panose="020B0604020202090204" pitchFamily="34" charset="0"/>
              <a:buNone/>
              <a:tabLst/>
              <a:defRPr/>
            </a:pPr>
            <a:r>
              <a:rPr lang="zh-CN" altLang="en-US" sz="2800" dirty="0">
                <a:latin typeface="FZZhengHeiS-DB-GB" panose="02000000000000000000" pitchFamily="2" charset="0"/>
                <a:ea typeface="FZZhengHeiS-DB-GB" panose="02000000000000000000" pitchFamily="2" charset="0"/>
              </a:rPr>
              <a:t>在此输入你的标题</a:t>
            </a:r>
          </a:p>
          <a:p>
            <a:pPr lvl="0"/>
            <a:endParaRPr kumimoji="1" lang="zh-CN" altLang="en-US" dirty="0"/>
          </a:p>
        </p:txBody>
      </p:sp>
      <p:sp>
        <p:nvSpPr>
          <p:cNvPr id="39" name="文本占位符 36">
            <a:extLst>
              <a:ext uri="{FF2B5EF4-FFF2-40B4-BE49-F238E27FC236}">
                <a16:creationId xmlns:a16="http://schemas.microsoft.com/office/drawing/2014/main" id="{9AB6E8B1-5F6D-7D46-9C43-FAFCD1CE7303}"/>
              </a:ext>
            </a:extLst>
          </p:cNvPr>
          <p:cNvSpPr>
            <a:spLocks noGrp="1"/>
          </p:cNvSpPr>
          <p:nvPr>
            <p:ph type="body" sz="quarter" idx="12" hasCustomPrompt="1"/>
          </p:nvPr>
        </p:nvSpPr>
        <p:spPr>
          <a:xfrm>
            <a:off x="2460983" y="5065838"/>
            <a:ext cx="3333530" cy="552720"/>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90204" pitchFamily="34" charset="0"/>
              <a:buNone/>
              <a:tabLst/>
              <a:defRPr sz="2400"/>
            </a:lvl1pPr>
          </a:lstStyle>
          <a:p>
            <a:pPr marL="0" marR="0" lvl="0" indent="0" algn="l" defTabSz="914400" rtl="0" eaLnBrk="1" fontAlgn="auto" latinLnBrk="0" hangingPunct="1">
              <a:lnSpc>
                <a:spcPct val="90000"/>
              </a:lnSpc>
              <a:spcBef>
                <a:spcPts val="1000"/>
              </a:spcBef>
              <a:spcAft>
                <a:spcPts val="0"/>
              </a:spcAft>
              <a:buClrTx/>
              <a:buSzTx/>
              <a:buFont typeface="Arial" panose="020B0604020202090204" pitchFamily="34" charset="0"/>
              <a:buNone/>
              <a:tabLst/>
              <a:defRPr/>
            </a:pPr>
            <a:r>
              <a:rPr lang="zh-CN" altLang="en-US" sz="2800" dirty="0">
                <a:latin typeface="FZZhengHeiS-DB-GB" panose="02000000000000000000" pitchFamily="2" charset="0"/>
                <a:ea typeface="FZZhengHeiS-DB-GB" panose="02000000000000000000" pitchFamily="2" charset="0"/>
              </a:rPr>
              <a:t>在此输入你的标题</a:t>
            </a:r>
          </a:p>
          <a:p>
            <a:pPr lvl="0"/>
            <a:endParaRPr kumimoji="1" lang="zh-CN" altLang="en-US" dirty="0"/>
          </a:p>
        </p:txBody>
      </p:sp>
      <p:sp>
        <p:nvSpPr>
          <p:cNvPr id="40" name="文本占位符 36">
            <a:extLst>
              <a:ext uri="{FF2B5EF4-FFF2-40B4-BE49-F238E27FC236}">
                <a16:creationId xmlns:a16="http://schemas.microsoft.com/office/drawing/2014/main" id="{A9F4C121-A858-274A-BAED-9366221D6755}"/>
              </a:ext>
            </a:extLst>
          </p:cNvPr>
          <p:cNvSpPr>
            <a:spLocks noGrp="1"/>
          </p:cNvSpPr>
          <p:nvPr>
            <p:ph type="body" sz="quarter" idx="13" hasCustomPrompt="1"/>
          </p:nvPr>
        </p:nvSpPr>
        <p:spPr>
          <a:xfrm>
            <a:off x="7422509" y="4975967"/>
            <a:ext cx="3333530" cy="552720"/>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90204" pitchFamily="34" charset="0"/>
              <a:buNone/>
              <a:tabLst/>
              <a:defRPr sz="2400"/>
            </a:lvl1pPr>
          </a:lstStyle>
          <a:p>
            <a:pPr marL="0" marR="0" lvl="0" indent="0" algn="l" defTabSz="914400" rtl="0" eaLnBrk="1" fontAlgn="auto" latinLnBrk="0" hangingPunct="1">
              <a:lnSpc>
                <a:spcPct val="90000"/>
              </a:lnSpc>
              <a:spcBef>
                <a:spcPts val="1000"/>
              </a:spcBef>
              <a:spcAft>
                <a:spcPts val="0"/>
              </a:spcAft>
              <a:buClrTx/>
              <a:buSzTx/>
              <a:buFont typeface="Arial" panose="020B0604020202090204" pitchFamily="34" charset="0"/>
              <a:buNone/>
              <a:tabLst/>
              <a:defRPr/>
            </a:pPr>
            <a:r>
              <a:rPr lang="zh-CN" altLang="en-US" sz="2800" dirty="0">
                <a:latin typeface="FZZhengHeiS-DB-GB" panose="02000000000000000000" pitchFamily="2" charset="0"/>
                <a:ea typeface="FZZhengHeiS-DB-GB" panose="02000000000000000000" pitchFamily="2" charset="0"/>
              </a:rPr>
              <a:t>在此输入你的标题</a:t>
            </a:r>
          </a:p>
          <a:p>
            <a:pPr lvl="0"/>
            <a:endParaRPr kumimoji="1" lang="zh-CN" altLang="en-US" dirty="0"/>
          </a:p>
        </p:txBody>
      </p:sp>
      <p:pic>
        <p:nvPicPr>
          <p:cNvPr id="16" name="图片 15">
            <a:extLst>
              <a:ext uri="{FF2B5EF4-FFF2-40B4-BE49-F238E27FC236}">
                <a16:creationId xmlns:a16="http://schemas.microsoft.com/office/drawing/2014/main" id="{A4A980FF-3711-477E-90FE-6F3B099E6B31}"/>
              </a:ext>
            </a:extLst>
          </p:cNvPr>
          <p:cNvPicPr>
            <a:picLocks noChangeAspect="1"/>
          </p:cNvPicPr>
          <p:nvPr userDrawn="1"/>
        </p:nvPicPr>
        <p:blipFill>
          <a:blip r:embed="rId2"/>
          <a:stretch>
            <a:fillRect/>
          </a:stretch>
        </p:blipFill>
        <p:spPr>
          <a:xfrm>
            <a:off x="9325727" y="802602"/>
            <a:ext cx="2514058" cy="564220"/>
          </a:xfrm>
          <a:prstGeom prst="rect">
            <a:avLst/>
          </a:prstGeom>
        </p:spPr>
      </p:pic>
      <p:sp>
        <p:nvSpPr>
          <p:cNvPr id="17" name="矩形 16">
            <a:extLst>
              <a:ext uri="{FF2B5EF4-FFF2-40B4-BE49-F238E27FC236}">
                <a16:creationId xmlns:a16="http://schemas.microsoft.com/office/drawing/2014/main" id="{5448FF4E-0233-40ED-9026-B9C2BAB3B953}"/>
              </a:ext>
            </a:extLst>
          </p:cNvPr>
          <p:cNvSpPr/>
          <p:nvPr userDrawn="1"/>
        </p:nvSpPr>
        <p:spPr>
          <a:xfrm>
            <a:off x="4683429" y="1447731"/>
            <a:ext cx="7156356" cy="45719"/>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9" name="矩形 18">
            <a:extLst>
              <a:ext uri="{FF2B5EF4-FFF2-40B4-BE49-F238E27FC236}">
                <a16:creationId xmlns:a16="http://schemas.microsoft.com/office/drawing/2014/main" id="{B5B90264-FE62-4F7F-9A8F-D0A9E888F8EF}"/>
              </a:ext>
            </a:extLst>
          </p:cNvPr>
          <p:cNvSpPr/>
          <p:nvPr userDrawn="1"/>
        </p:nvSpPr>
        <p:spPr>
          <a:xfrm>
            <a:off x="238538" y="1447731"/>
            <a:ext cx="4444891" cy="123372"/>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竖排标题与文本">
    <p:spTree>
      <p:nvGrpSpPr>
        <p:cNvPr id="1" name=""/>
        <p:cNvGrpSpPr/>
        <p:nvPr/>
      </p:nvGrpSpPr>
      <p:grpSpPr>
        <a:xfrm>
          <a:off x="0" y="0"/>
          <a:ext cx="0" cy="0"/>
          <a:chOff x="0" y="0"/>
          <a:chExt cx="0" cy="0"/>
        </a:xfrm>
      </p:grpSpPr>
      <p:cxnSp>
        <p:nvCxnSpPr>
          <p:cNvPr id="30" name="直接连接符 8">
            <a:extLst>
              <a:ext uri="{FF2B5EF4-FFF2-40B4-BE49-F238E27FC236}">
                <a16:creationId xmlns:a16="http://schemas.microsoft.com/office/drawing/2014/main" id="{8057283B-CCC0-6047-A1CD-55AA4044DEE4}"/>
              </a:ext>
            </a:extLst>
          </p:cNvPr>
          <p:cNvCxnSpPr/>
          <p:nvPr userDrawn="1"/>
        </p:nvCxnSpPr>
        <p:spPr>
          <a:xfrm>
            <a:off x="4795756" y="4282977"/>
            <a:ext cx="1112406"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1" name="文本框 30">
            <a:extLst>
              <a:ext uri="{FF2B5EF4-FFF2-40B4-BE49-F238E27FC236}">
                <a16:creationId xmlns:a16="http://schemas.microsoft.com/office/drawing/2014/main" id="{F393D13D-9D07-704D-9050-3CE08BC156DA}"/>
              </a:ext>
            </a:extLst>
          </p:cNvPr>
          <p:cNvSpPr txBox="1"/>
          <p:nvPr userDrawn="1"/>
        </p:nvSpPr>
        <p:spPr>
          <a:xfrm>
            <a:off x="4479269" y="4528414"/>
            <a:ext cx="6301758" cy="338554"/>
          </a:xfrm>
          <a:prstGeom prst="rect">
            <a:avLst/>
          </a:prstGeom>
          <a:noFill/>
        </p:spPr>
        <p:txBody>
          <a:bodyPr wrap="square" rtlCol="0">
            <a:spAutoFit/>
          </a:bodyPr>
          <a:lstStyle/>
          <a:p>
            <a:pPr algn="ctr"/>
            <a:r>
              <a:rPr lang="en-US" altLang="zh-CN" sz="1600" dirty="0">
                <a:solidFill>
                  <a:schemeClr val="tx1">
                    <a:lumMod val="85000"/>
                    <a:lumOff val="15000"/>
                  </a:schemeClr>
                </a:solidFill>
                <a:latin typeface="FuturaBookC" charset="-52"/>
                <a:ea typeface="锐字逼格青春粗黑体简2.0" panose="02010604000000000000" pitchFamily="2" charset="-122"/>
              </a:rPr>
              <a:t>Life was like a box of chocolates, you never know what you’re go to get.</a:t>
            </a:r>
            <a:endParaRPr lang="zh-CN" altLang="en-US" sz="1600" dirty="0">
              <a:solidFill>
                <a:schemeClr val="tx1">
                  <a:lumMod val="85000"/>
                  <a:lumOff val="15000"/>
                </a:schemeClr>
              </a:solidFill>
              <a:latin typeface="FuturaBookC" charset="-52"/>
              <a:ea typeface="锐字逼格青春粗黑体简2.0" panose="02010604000000000000" pitchFamily="2" charset="-122"/>
            </a:endParaRPr>
          </a:p>
        </p:txBody>
      </p:sp>
      <p:sp>
        <p:nvSpPr>
          <p:cNvPr id="40" name="椭圆 39">
            <a:extLst>
              <a:ext uri="{FF2B5EF4-FFF2-40B4-BE49-F238E27FC236}">
                <a16:creationId xmlns:a16="http://schemas.microsoft.com/office/drawing/2014/main" id="{9617C253-6312-764A-955D-C2551177FC03}"/>
              </a:ext>
            </a:extLst>
          </p:cNvPr>
          <p:cNvSpPr/>
          <p:nvPr userDrawn="1"/>
        </p:nvSpPr>
        <p:spPr>
          <a:xfrm>
            <a:off x="2012342" y="3275111"/>
            <a:ext cx="1592179" cy="1592179"/>
          </a:xfrm>
          <a:prstGeom prst="ellipse">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800" b="1" dirty="0">
              <a:solidFill>
                <a:schemeClr val="bg1"/>
              </a:solidFill>
              <a:latin typeface="FuturaBookC" charset="-52"/>
            </a:endParaRPr>
          </a:p>
        </p:txBody>
      </p:sp>
      <p:sp>
        <p:nvSpPr>
          <p:cNvPr id="48" name="文本占位符 47">
            <a:extLst>
              <a:ext uri="{FF2B5EF4-FFF2-40B4-BE49-F238E27FC236}">
                <a16:creationId xmlns:a16="http://schemas.microsoft.com/office/drawing/2014/main" id="{89EF16C5-C859-AF4F-8753-CFA4F3E5062A}"/>
              </a:ext>
            </a:extLst>
          </p:cNvPr>
          <p:cNvSpPr>
            <a:spLocks noGrp="1"/>
          </p:cNvSpPr>
          <p:nvPr>
            <p:ph type="body" sz="quarter" idx="10" hasCustomPrompt="1"/>
          </p:nvPr>
        </p:nvSpPr>
        <p:spPr>
          <a:xfrm>
            <a:off x="2283744" y="3225087"/>
            <a:ext cx="1172101" cy="1576955"/>
          </a:xfrm>
          <a:prstGeom prst="rect">
            <a:avLst/>
          </a:prstGeom>
        </p:spPr>
        <p:txBody>
          <a:bodyPr/>
          <a:lstStyle>
            <a:lvl1pPr marL="0" indent="0">
              <a:buNone/>
              <a:defRPr sz="11500" b="1" cap="none" spc="0">
                <a:ln w="10160">
                  <a:solidFill>
                    <a:schemeClr val="accent5"/>
                  </a:solidFill>
                  <a:prstDash val="solid"/>
                </a:ln>
                <a:solidFill>
                  <a:srgbClr val="FFFFFF"/>
                </a:solidFill>
                <a:effectLst>
                  <a:outerShdw blurRad="38100" dist="22860" dir="5400000" algn="tl" rotWithShape="0">
                    <a:srgbClr val="000000">
                      <a:alpha val="30000"/>
                    </a:srgbClr>
                  </a:outerShdw>
                </a:effectLst>
              </a:defRPr>
            </a:lvl1pPr>
          </a:lstStyle>
          <a:p>
            <a:pPr lvl="0"/>
            <a:r>
              <a:rPr kumimoji="1" lang="en-US" altLang="zh-CN" dirty="0"/>
              <a:t>1</a:t>
            </a:r>
            <a:endParaRPr kumimoji="1" lang="zh-CN" altLang="en-US" dirty="0"/>
          </a:p>
        </p:txBody>
      </p:sp>
      <p:sp>
        <p:nvSpPr>
          <p:cNvPr id="56" name="文本占位符 55">
            <a:extLst>
              <a:ext uri="{FF2B5EF4-FFF2-40B4-BE49-F238E27FC236}">
                <a16:creationId xmlns:a16="http://schemas.microsoft.com/office/drawing/2014/main" id="{4FF0EC35-7666-4F42-9437-F17874CDED68}"/>
              </a:ext>
            </a:extLst>
          </p:cNvPr>
          <p:cNvSpPr>
            <a:spLocks noGrp="1"/>
          </p:cNvSpPr>
          <p:nvPr>
            <p:ph type="body" sz="quarter" idx="12" hasCustomPrompt="1"/>
          </p:nvPr>
        </p:nvSpPr>
        <p:spPr>
          <a:xfrm>
            <a:off x="4795756" y="3429000"/>
            <a:ext cx="3309937" cy="576262"/>
          </a:xfrm>
          <a:prstGeom prst="rect">
            <a:avLst/>
          </a:prstGeom>
        </p:spPr>
        <p:txBody>
          <a:bodyPr/>
          <a:lstStyle>
            <a:lvl1pPr marL="0" indent="0">
              <a:buNone/>
              <a:defRPr sz="4400">
                <a:solidFill>
                  <a:schemeClr val="tx2">
                    <a:lumMod val="75000"/>
                  </a:schemeClr>
                </a:solidFill>
              </a:defRPr>
            </a:lvl1pPr>
          </a:lstStyle>
          <a:p>
            <a:pPr lvl="0"/>
            <a:r>
              <a:rPr kumimoji="1" lang="zh-CN" altLang="en-US" dirty="0"/>
              <a:t>标 题</a:t>
            </a:r>
          </a:p>
        </p:txBody>
      </p:sp>
      <p:sp>
        <p:nvSpPr>
          <p:cNvPr id="16" name="矩形 15">
            <a:extLst>
              <a:ext uri="{FF2B5EF4-FFF2-40B4-BE49-F238E27FC236}">
                <a16:creationId xmlns:a16="http://schemas.microsoft.com/office/drawing/2014/main" id="{7CF91E8E-0C35-094E-B867-D34E843D3F15}"/>
              </a:ext>
            </a:extLst>
          </p:cNvPr>
          <p:cNvSpPr/>
          <p:nvPr userDrawn="1"/>
        </p:nvSpPr>
        <p:spPr>
          <a:xfrm>
            <a:off x="238538" y="1605674"/>
            <a:ext cx="4444891" cy="153549"/>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 name="矩形 16">
            <a:extLst>
              <a:ext uri="{FF2B5EF4-FFF2-40B4-BE49-F238E27FC236}">
                <a16:creationId xmlns:a16="http://schemas.microsoft.com/office/drawing/2014/main" id="{76736845-7E5F-8F40-9311-C3F814754554}"/>
              </a:ext>
            </a:extLst>
          </p:cNvPr>
          <p:cNvSpPr/>
          <p:nvPr userDrawn="1"/>
        </p:nvSpPr>
        <p:spPr>
          <a:xfrm>
            <a:off x="4683429" y="1605673"/>
            <a:ext cx="7156356" cy="45719"/>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18" name="图片 17">
            <a:extLst>
              <a:ext uri="{FF2B5EF4-FFF2-40B4-BE49-F238E27FC236}">
                <a16:creationId xmlns:a16="http://schemas.microsoft.com/office/drawing/2014/main" id="{A7E24866-6E50-4F46-8CD5-EA1F65D187C3}"/>
              </a:ext>
            </a:extLst>
          </p:cNvPr>
          <p:cNvPicPr>
            <a:picLocks noChangeAspect="1"/>
          </p:cNvPicPr>
          <p:nvPr userDrawn="1"/>
        </p:nvPicPr>
        <p:blipFill>
          <a:blip r:embed="rId2"/>
          <a:stretch>
            <a:fillRect/>
          </a:stretch>
        </p:blipFill>
        <p:spPr>
          <a:xfrm>
            <a:off x="5588552" y="119414"/>
            <a:ext cx="5761935" cy="1293127"/>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
        <p:nvSpPr>
          <p:cNvPr id="33" name="文本框 32">
            <a:extLst>
              <a:ext uri="{FF2B5EF4-FFF2-40B4-BE49-F238E27FC236}">
                <a16:creationId xmlns:a16="http://schemas.microsoft.com/office/drawing/2014/main" id="{47FB409B-984E-9240-A35C-243B79C44866}"/>
              </a:ext>
            </a:extLst>
          </p:cNvPr>
          <p:cNvSpPr txBox="1"/>
          <p:nvPr userDrawn="1"/>
        </p:nvSpPr>
        <p:spPr>
          <a:xfrm>
            <a:off x="623297" y="676540"/>
            <a:ext cx="2251507" cy="307777"/>
          </a:xfrm>
          <a:prstGeom prst="rect">
            <a:avLst/>
          </a:prstGeom>
          <a:noFill/>
        </p:spPr>
        <p:txBody>
          <a:bodyPr wrap="square" rtlCol="0">
            <a:spAutoFit/>
          </a:bodyPr>
          <a:lstStyle/>
          <a:p>
            <a:pPr algn="dist"/>
            <a:r>
              <a:rPr lang="en-US" altLang="zh-CN" sz="1400" dirty="0">
                <a:solidFill>
                  <a:schemeClr val="tx1">
                    <a:lumMod val="85000"/>
                    <a:lumOff val="15000"/>
                  </a:schemeClr>
                </a:solidFill>
                <a:latin typeface="FuturaBookC" charset="-52"/>
                <a:ea typeface="微软雅黑" panose="020B0503020204020204" pitchFamily="34" charset="-122"/>
              </a:rPr>
              <a:t>YOUR ENGLISH TITLE</a:t>
            </a:r>
            <a:endParaRPr lang="zh-CN" altLang="en-US" sz="1400" dirty="0">
              <a:solidFill>
                <a:schemeClr val="tx1">
                  <a:lumMod val="85000"/>
                  <a:lumOff val="15000"/>
                </a:schemeClr>
              </a:solidFill>
              <a:latin typeface="FuturaBookC" charset="-52"/>
              <a:ea typeface="微软雅黑" panose="020B0503020204020204" pitchFamily="34" charset="-122"/>
            </a:endParaRPr>
          </a:p>
        </p:txBody>
      </p:sp>
      <p:cxnSp>
        <p:nvCxnSpPr>
          <p:cNvPr id="34" name="直接连接符 5">
            <a:extLst>
              <a:ext uri="{FF2B5EF4-FFF2-40B4-BE49-F238E27FC236}">
                <a16:creationId xmlns:a16="http://schemas.microsoft.com/office/drawing/2014/main" id="{8EB20A7C-6D56-B546-AC2B-2B59E1E9095B}"/>
              </a:ext>
            </a:extLst>
          </p:cNvPr>
          <p:cNvCxnSpPr/>
          <p:nvPr userDrawn="1"/>
        </p:nvCxnSpPr>
        <p:spPr>
          <a:xfrm>
            <a:off x="515061" y="293081"/>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pic>
        <p:nvPicPr>
          <p:cNvPr id="52" name="图片 51">
            <a:extLst>
              <a:ext uri="{FF2B5EF4-FFF2-40B4-BE49-F238E27FC236}">
                <a16:creationId xmlns:a16="http://schemas.microsoft.com/office/drawing/2014/main" id="{A78D07A0-BC75-FF41-B772-82AD9CB802C6}"/>
              </a:ext>
            </a:extLst>
          </p:cNvPr>
          <p:cNvPicPr>
            <a:picLocks noChangeAspect="1"/>
          </p:cNvPicPr>
          <p:nvPr userDrawn="1"/>
        </p:nvPicPr>
        <p:blipFill>
          <a:blip r:embed="rId2"/>
          <a:stretch>
            <a:fillRect/>
          </a:stretch>
        </p:blipFill>
        <p:spPr>
          <a:xfrm>
            <a:off x="11109117" y="184602"/>
            <a:ext cx="819876" cy="816080"/>
          </a:xfrm>
          <a:prstGeom prst="rect">
            <a:avLst/>
          </a:prstGeom>
        </p:spPr>
      </p:pic>
      <p:sp>
        <p:nvSpPr>
          <p:cNvPr id="55" name="文本占位符 54">
            <a:extLst>
              <a:ext uri="{FF2B5EF4-FFF2-40B4-BE49-F238E27FC236}">
                <a16:creationId xmlns:a16="http://schemas.microsoft.com/office/drawing/2014/main" id="{E9A43DC5-8C92-6644-8E8F-156E2AA13B4D}"/>
              </a:ext>
            </a:extLst>
          </p:cNvPr>
          <p:cNvSpPr>
            <a:spLocks noGrp="1"/>
          </p:cNvSpPr>
          <p:nvPr>
            <p:ph type="body" sz="quarter" idx="10" hasCustomPrompt="1"/>
          </p:nvPr>
        </p:nvSpPr>
        <p:spPr>
          <a:xfrm>
            <a:off x="623297" y="252015"/>
            <a:ext cx="3080932" cy="424525"/>
          </a:xfrm>
          <a:prstGeom prst="rect">
            <a:avLst/>
          </a:prstGeom>
        </p:spPr>
        <p:txBody>
          <a:bodyPr/>
          <a:lstStyle>
            <a:lvl1pPr marL="0" indent="0">
              <a:buNone/>
              <a:defRPr sz="2800" b="1"/>
            </a:lvl1pPr>
          </a:lstStyle>
          <a:p>
            <a:pPr lvl="0"/>
            <a:r>
              <a:rPr kumimoji="1" lang="zh-CN" altLang="en-US" dirty="0"/>
              <a:t>小节标题</a:t>
            </a:r>
          </a:p>
        </p:txBody>
      </p:sp>
    </p:spTree>
    <p:extLst>
      <p:ext uri="{BB962C8B-B14F-4D97-AF65-F5344CB8AC3E}">
        <p14:creationId xmlns:p14="http://schemas.microsoft.com/office/powerpoint/2010/main" val="13936221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sp>
        <p:nvSpPr>
          <p:cNvPr id="14" name="矩形 13">
            <a:extLst>
              <a:ext uri="{FF2B5EF4-FFF2-40B4-BE49-F238E27FC236}">
                <a16:creationId xmlns:a16="http://schemas.microsoft.com/office/drawing/2014/main" id="{22486631-A5C3-B746-ADD5-76ABB750F9C3}"/>
              </a:ext>
            </a:extLst>
          </p:cNvPr>
          <p:cNvSpPr/>
          <p:nvPr userDrawn="1"/>
        </p:nvSpPr>
        <p:spPr>
          <a:xfrm>
            <a:off x="238538" y="1605674"/>
            <a:ext cx="4444891" cy="153549"/>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 name="矩形 14">
            <a:extLst>
              <a:ext uri="{FF2B5EF4-FFF2-40B4-BE49-F238E27FC236}">
                <a16:creationId xmlns:a16="http://schemas.microsoft.com/office/drawing/2014/main" id="{513A9431-3A92-F340-81BC-9E4632EA5DEC}"/>
              </a:ext>
            </a:extLst>
          </p:cNvPr>
          <p:cNvSpPr/>
          <p:nvPr userDrawn="1"/>
        </p:nvSpPr>
        <p:spPr>
          <a:xfrm>
            <a:off x="4683429" y="1605673"/>
            <a:ext cx="7156356" cy="45719"/>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16" name="图片 15">
            <a:extLst>
              <a:ext uri="{FF2B5EF4-FFF2-40B4-BE49-F238E27FC236}">
                <a16:creationId xmlns:a16="http://schemas.microsoft.com/office/drawing/2014/main" id="{BC80F294-DCB8-C841-AF7E-C4885F74116D}"/>
              </a:ext>
            </a:extLst>
          </p:cNvPr>
          <p:cNvPicPr>
            <a:picLocks noChangeAspect="1"/>
          </p:cNvPicPr>
          <p:nvPr userDrawn="1"/>
        </p:nvPicPr>
        <p:blipFill>
          <a:blip r:embed="rId2"/>
          <a:stretch>
            <a:fillRect/>
          </a:stretch>
        </p:blipFill>
        <p:spPr>
          <a:xfrm>
            <a:off x="5588552" y="119414"/>
            <a:ext cx="5761935" cy="1293127"/>
          </a:xfrm>
          <a:prstGeom prst="rect">
            <a:avLst/>
          </a:prstGeom>
        </p:spPr>
      </p:pic>
      <p:sp>
        <p:nvSpPr>
          <p:cNvPr id="21" name="文本框 20">
            <a:extLst>
              <a:ext uri="{FF2B5EF4-FFF2-40B4-BE49-F238E27FC236}">
                <a16:creationId xmlns:a16="http://schemas.microsoft.com/office/drawing/2014/main" id="{677FB290-D5AA-C941-BBC7-D135AAF58076}"/>
              </a:ext>
            </a:extLst>
          </p:cNvPr>
          <p:cNvSpPr txBox="1"/>
          <p:nvPr userDrawn="1"/>
        </p:nvSpPr>
        <p:spPr>
          <a:xfrm>
            <a:off x="4231298" y="3444902"/>
            <a:ext cx="4813309" cy="830997"/>
          </a:xfrm>
          <a:prstGeom prst="rect">
            <a:avLst/>
          </a:prstGeom>
          <a:noFill/>
        </p:spPr>
        <p:txBody>
          <a:bodyPr wrap="square" rtlCol="0">
            <a:spAutoFit/>
          </a:bodyPr>
          <a:lstStyle/>
          <a:p>
            <a:r>
              <a:rPr kumimoji="1" lang="zh-CN" altLang="en-US" sz="4800" dirty="0">
                <a:solidFill>
                  <a:schemeClr val="accent1">
                    <a:lumMod val="50000"/>
                  </a:schemeClr>
                </a:solidFill>
              </a:rPr>
              <a:t>感  谢  聆  听</a:t>
            </a:r>
          </a:p>
        </p:txBody>
      </p:sp>
    </p:spTree>
    <p:extLst>
      <p:ext uri="{BB962C8B-B14F-4D97-AF65-F5344CB8AC3E}">
        <p14:creationId xmlns:p14="http://schemas.microsoft.com/office/powerpoint/2010/main" val="359320942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0" r:id="rId1"/>
    <p:sldLayoutId id="2147483649" r:id="rId2"/>
    <p:sldLayoutId id="2147483659" r:id="rId3"/>
    <p:sldLayoutId id="2147483660" r:id="rId4"/>
    <p:sldLayoutId id="2147483661" r:id="rId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55F0C3B6-15ED-6741-B806-9D2EC9383B75}"/>
              </a:ext>
            </a:extLst>
          </p:cNvPr>
          <p:cNvSpPr>
            <a:spLocks noGrp="1"/>
          </p:cNvSpPr>
          <p:nvPr>
            <p:ph type="body" sz="quarter" idx="11"/>
          </p:nvPr>
        </p:nvSpPr>
        <p:spPr>
          <a:xfrm>
            <a:off x="4363348" y="4754360"/>
            <a:ext cx="3240087" cy="615950"/>
          </a:xfrm>
        </p:spPr>
        <p:txBody>
          <a:bodyPr/>
          <a:lstStyle/>
          <a:p>
            <a:r>
              <a:rPr kumimoji="1" lang="zh-CN" altLang="en-US" dirty="0"/>
              <a:t>汇报人：胡帅</a:t>
            </a:r>
          </a:p>
        </p:txBody>
      </p:sp>
      <p:sp>
        <p:nvSpPr>
          <p:cNvPr id="3" name="文本占位符 2">
            <a:extLst>
              <a:ext uri="{FF2B5EF4-FFF2-40B4-BE49-F238E27FC236}">
                <a16:creationId xmlns:a16="http://schemas.microsoft.com/office/drawing/2014/main" id="{1731C715-A888-B549-AA46-B6994C2BAFE9}"/>
              </a:ext>
            </a:extLst>
          </p:cNvPr>
          <p:cNvSpPr>
            <a:spLocks noGrp="1"/>
          </p:cNvSpPr>
          <p:nvPr>
            <p:ph type="body" sz="quarter" idx="12"/>
          </p:nvPr>
        </p:nvSpPr>
        <p:spPr>
          <a:xfrm>
            <a:off x="2991289" y="2357306"/>
            <a:ext cx="6328879" cy="1820411"/>
          </a:xfrm>
        </p:spPr>
        <p:txBody>
          <a:bodyPr/>
          <a:lstStyle/>
          <a:p>
            <a:r>
              <a:rPr lang="en-US" altLang="zh-CN" sz="1800" dirty="0">
                <a:latin typeface="Times New Roman" panose="02020603050405020304" pitchFamily="18" charset="0"/>
                <a:cs typeface="Times New Roman" panose="02020603050405020304" pitchFamily="18" charset="0"/>
              </a:rPr>
              <a:t>Process Aspects and Social Dynamics of Contemporary Code Review: Insights from Open Source Development as well as Industrial Practice at Microsoft</a:t>
            </a:r>
          </a:p>
          <a:p>
            <a:endParaRPr lang="en-US" altLang="zh-CN" sz="1800" dirty="0"/>
          </a:p>
          <a:p>
            <a:r>
              <a:rPr lang="zh-CN" altLang="en-US" sz="1800" dirty="0"/>
              <a:t>当今</a:t>
            </a:r>
            <a:r>
              <a:rPr lang="zh-CN" altLang="zh-CN" sz="1800" dirty="0"/>
              <a:t>代码审查的过程方面和社会动态：来自开源开发和微软工业实践的见解</a:t>
            </a:r>
          </a:p>
        </p:txBody>
      </p:sp>
      <p:sp>
        <p:nvSpPr>
          <p:cNvPr id="4" name="文本占位符 3">
            <a:extLst>
              <a:ext uri="{FF2B5EF4-FFF2-40B4-BE49-F238E27FC236}">
                <a16:creationId xmlns:a16="http://schemas.microsoft.com/office/drawing/2014/main" id="{6E45B274-A46E-BC40-93E9-8DC8506C6746}"/>
              </a:ext>
            </a:extLst>
          </p:cNvPr>
          <p:cNvSpPr>
            <a:spLocks noGrp="1"/>
          </p:cNvSpPr>
          <p:nvPr>
            <p:ph type="body" sz="quarter" idx="4294967295"/>
          </p:nvPr>
        </p:nvSpPr>
        <p:spPr>
          <a:xfrm>
            <a:off x="9201246" y="5906363"/>
            <a:ext cx="2759626" cy="407987"/>
          </a:xfrm>
          <a:prstGeom prst="rect">
            <a:avLst/>
          </a:prstGeom>
        </p:spPr>
        <p:txBody>
          <a:bodyPr/>
          <a:lstStyle/>
          <a:p>
            <a:pPr marL="0" indent="0">
              <a:buNone/>
            </a:pPr>
            <a:r>
              <a:rPr kumimoji="1" lang="en-US" altLang="zh-CN" dirty="0"/>
              <a:t>2021</a:t>
            </a:r>
            <a:r>
              <a:rPr kumimoji="1" lang="zh-CN" altLang="en-US" dirty="0"/>
              <a:t>年</a:t>
            </a:r>
            <a:r>
              <a:rPr kumimoji="1" lang="en-US" altLang="zh-CN" dirty="0"/>
              <a:t>12</a:t>
            </a:r>
            <a:r>
              <a:rPr kumimoji="1" lang="zh-CN" altLang="en-US" dirty="0"/>
              <a:t>月</a:t>
            </a:r>
            <a:r>
              <a:rPr kumimoji="1" lang="en-US" altLang="zh-CN" dirty="0"/>
              <a:t>23</a:t>
            </a:r>
            <a:r>
              <a:rPr kumimoji="1" lang="zh-CN" altLang="en-US" dirty="0"/>
              <a:t>日</a:t>
            </a:r>
          </a:p>
        </p:txBody>
      </p:sp>
    </p:spTree>
    <p:extLst>
      <p:ext uri="{BB962C8B-B14F-4D97-AF65-F5344CB8AC3E}">
        <p14:creationId xmlns:p14="http://schemas.microsoft.com/office/powerpoint/2010/main" val="20351434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a:extLst>
              <a:ext uri="{FF2B5EF4-FFF2-40B4-BE49-F238E27FC236}">
                <a16:creationId xmlns:a16="http://schemas.microsoft.com/office/drawing/2014/main" id="{EF85128F-98DC-445B-A24D-5B3E886DB406}"/>
              </a:ext>
            </a:extLst>
          </p:cNvPr>
          <p:cNvSpPr/>
          <p:nvPr/>
        </p:nvSpPr>
        <p:spPr>
          <a:xfrm>
            <a:off x="615822" y="183601"/>
            <a:ext cx="1620957" cy="523220"/>
          </a:xfrm>
          <a:prstGeom prst="rect">
            <a:avLst/>
          </a:prstGeom>
        </p:spPr>
        <p:txBody>
          <a:bodyPr wrap="none">
            <a:spAutoFit/>
          </a:bodyPr>
          <a:lstStyle/>
          <a:p>
            <a:pPr lvl="0"/>
            <a:r>
              <a:rPr lang="zh-CN" altLang="en-US" sz="2800" b="1" dirty="0">
                <a:solidFill>
                  <a:srgbClr val="000000">
                    <a:lumMod val="75000"/>
                    <a:lumOff val="25000"/>
                  </a:srgbClr>
                </a:solidFill>
                <a:cs typeface="+mn-ea"/>
                <a:sym typeface="+mn-lt"/>
              </a:rPr>
              <a:t>结果分析</a:t>
            </a:r>
          </a:p>
        </p:txBody>
      </p:sp>
      <p:sp>
        <p:nvSpPr>
          <p:cNvPr id="2" name="矩形 1">
            <a:extLst>
              <a:ext uri="{FF2B5EF4-FFF2-40B4-BE49-F238E27FC236}">
                <a16:creationId xmlns:a16="http://schemas.microsoft.com/office/drawing/2014/main" id="{62E26F5C-E788-4A2D-BF3E-121BB0DB423D}"/>
              </a:ext>
            </a:extLst>
          </p:cNvPr>
          <p:cNvSpPr/>
          <p:nvPr/>
        </p:nvSpPr>
        <p:spPr>
          <a:xfrm>
            <a:off x="615822" y="1667204"/>
            <a:ext cx="4108817" cy="369332"/>
          </a:xfrm>
          <a:prstGeom prst="rect">
            <a:avLst/>
          </a:prstGeom>
        </p:spPr>
        <p:txBody>
          <a:bodyPr wrap="none">
            <a:spAutoFit/>
          </a:bodyPr>
          <a:lstStyle/>
          <a:p>
            <a:r>
              <a:rPr lang="zh-CN" altLang="en-US" dirty="0">
                <a:cs typeface="Times New Roman" panose="02020603050405020304" pitchFamily="18" charset="0"/>
              </a:rPr>
              <a:t>研究问题一：</a:t>
            </a:r>
            <a:r>
              <a:rPr lang="zh-CN" altLang="zh-CN" dirty="0">
                <a:cs typeface="Times New Roman" panose="02020603050405020304" pitchFamily="18" charset="0"/>
              </a:rPr>
              <a:t>为什么代码评审很重要？</a:t>
            </a:r>
            <a:endParaRPr lang="zh-CN" altLang="en-US" dirty="0"/>
          </a:p>
        </p:txBody>
      </p:sp>
      <p:sp>
        <p:nvSpPr>
          <p:cNvPr id="3" name="矩形 2">
            <a:extLst>
              <a:ext uri="{FF2B5EF4-FFF2-40B4-BE49-F238E27FC236}">
                <a16:creationId xmlns:a16="http://schemas.microsoft.com/office/drawing/2014/main" id="{2C55C9BE-2FF1-4B04-9E86-7C2ABF617D2F}"/>
              </a:ext>
            </a:extLst>
          </p:cNvPr>
          <p:cNvSpPr/>
          <p:nvPr/>
        </p:nvSpPr>
        <p:spPr>
          <a:xfrm>
            <a:off x="615822" y="2220715"/>
            <a:ext cx="6096000" cy="1200329"/>
          </a:xfrm>
          <a:prstGeom prst="rect">
            <a:avLst/>
          </a:prstGeom>
        </p:spPr>
        <p:txBody>
          <a:bodyPr>
            <a:spAutoFit/>
          </a:bodyPr>
          <a:lstStyle/>
          <a:p>
            <a:r>
              <a:rPr lang="en-US" altLang="zh-CN" dirty="0">
                <a:latin typeface="+mn-ea"/>
                <a:cs typeface="Times New Roman" panose="02020603050405020304" pitchFamily="18" charset="0"/>
              </a:rPr>
              <a:t>98.6%</a:t>
            </a:r>
            <a:r>
              <a:rPr lang="zh-CN" altLang="zh-CN" dirty="0">
                <a:latin typeface="+mn-ea"/>
                <a:cs typeface="Times New Roman" panose="02020603050405020304" pitchFamily="18" charset="0"/>
              </a:rPr>
              <a:t>的</a:t>
            </a:r>
            <a:r>
              <a:rPr lang="en-US" altLang="zh-CN" dirty="0">
                <a:latin typeface="+mn-ea"/>
                <a:cs typeface="Times New Roman" panose="02020603050405020304" pitchFamily="18" charset="0"/>
              </a:rPr>
              <a:t>OSS</a:t>
            </a:r>
            <a:r>
              <a:rPr lang="zh-CN" altLang="zh-CN" dirty="0">
                <a:latin typeface="+mn-ea"/>
                <a:cs typeface="Times New Roman" panose="02020603050405020304" pitchFamily="18" charset="0"/>
              </a:rPr>
              <a:t>受访者和</a:t>
            </a:r>
            <a:r>
              <a:rPr lang="en-US" altLang="zh-CN" dirty="0">
                <a:latin typeface="+mn-ea"/>
                <a:cs typeface="Times New Roman" panose="02020603050405020304" pitchFamily="18" charset="0"/>
              </a:rPr>
              <a:t>100%</a:t>
            </a:r>
            <a:r>
              <a:rPr lang="zh-CN" altLang="zh-CN" dirty="0">
                <a:latin typeface="+mn-ea"/>
                <a:cs typeface="Times New Roman" panose="02020603050405020304" pitchFamily="18" charset="0"/>
              </a:rPr>
              <a:t>的</a:t>
            </a:r>
            <a:r>
              <a:rPr lang="en-US" altLang="zh-CN" dirty="0">
                <a:latin typeface="+mn-ea"/>
                <a:cs typeface="Times New Roman" panose="02020603050405020304" pitchFamily="18" charset="0"/>
              </a:rPr>
              <a:t>Microsoft</a:t>
            </a:r>
            <a:r>
              <a:rPr lang="zh-CN" altLang="zh-CN" dirty="0">
                <a:latin typeface="+mn-ea"/>
                <a:cs typeface="Times New Roman" panose="02020603050405020304" pitchFamily="18" charset="0"/>
              </a:rPr>
              <a:t>受访者认为代码审查对他们的项目很重要。</a:t>
            </a:r>
            <a:r>
              <a:rPr lang="zh-CN" altLang="en-US" dirty="0">
                <a:latin typeface="+mn-ea"/>
                <a:cs typeface="Times New Roman" panose="02020603050405020304" pitchFamily="18" charset="0"/>
              </a:rPr>
              <a:t>下图</a:t>
            </a:r>
            <a:r>
              <a:rPr lang="zh-CN" altLang="zh-CN" dirty="0">
                <a:latin typeface="+mn-ea"/>
                <a:cs typeface="Times New Roman" panose="02020603050405020304" pitchFamily="18" charset="0"/>
              </a:rPr>
              <a:t>显示了受访者认为代码评审对代码质量很重要的原因</a:t>
            </a:r>
            <a:r>
              <a:rPr lang="zh-CN" altLang="en-US" dirty="0">
                <a:latin typeface="+mn-ea"/>
                <a:cs typeface="Times New Roman" panose="02020603050405020304" pitchFamily="18" charset="0"/>
              </a:rPr>
              <a:t>。</a:t>
            </a:r>
            <a:r>
              <a:rPr lang="zh-CN" altLang="zh-CN" dirty="0">
                <a:latin typeface="+mn-ea"/>
              </a:rPr>
              <a:t>但</a:t>
            </a:r>
            <a:r>
              <a:rPr lang="en-US" altLang="zh-CN" dirty="0">
                <a:latin typeface="+mn-ea"/>
              </a:rPr>
              <a:t>OSS</a:t>
            </a:r>
            <a:r>
              <a:rPr lang="zh-CN" altLang="zh-CN" dirty="0">
                <a:latin typeface="+mn-ea"/>
              </a:rPr>
              <a:t>受访者和微软受访者之间的回答分布存在显著差异</a:t>
            </a:r>
            <a:endParaRPr lang="zh-CN" altLang="en-US" dirty="0">
              <a:latin typeface="+mn-ea"/>
            </a:endParaRPr>
          </a:p>
        </p:txBody>
      </p:sp>
      <p:pic>
        <p:nvPicPr>
          <p:cNvPr id="51" name="图片 50">
            <a:extLst>
              <a:ext uri="{FF2B5EF4-FFF2-40B4-BE49-F238E27FC236}">
                <a16:creationId xmlns:a16="http://schemas.microsoft.com/office/drawing/2014/main" id="{330521E5-FE4C-46FE-98A4-437840C4A9D7}"/>
              </a:ext>
            </a:extLst>
          </p:cNvPr>
          <p:cNvPicPr/>
          <p:nvPr/>
        </p:nvPicPr>
        <p:blipFill>
          <a:blip r:embed="rId3"/>
          <a:stretch>
            <a:fillRect/>
          </a:stretch>
        </p:blipFill>
        <p:spPr>
          <a:xfrm>
            <a:off x="6711822" y="2220714"/>
            <a:ext cx="5217323" cy="3584467"/>
          </a:xfrm>
          <a:prstGeom prst="rect">
            <a:avLst/>
          </a:prstGeom>
        </p:spPr>
      </p:pic>
    </p:spTree>
    <p:extLst>
      <p:ext uri="{BB962C8B-B14F-4D97-AF65-F5344CB8AC3E}">
        <p14:creationId xmlns:p14="http://schemas.microsoft.com/office/powerpoint/2010/main" val="29717530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a:extLst>
              <a:ext uri="{FF2B5EF4-FFF2-40B4-BE49-F238E27FC236}">
                <a16:creationId xmlns:a16="http://schemas.microsoft.com/office/drawing/2014/main" id="{EF85128F-98DC-445B-A24D-5B3E886DB406}"/>
              </a:ext>
            </a:extLst>
          </p:cNvPr>
          <p:cNvSpPr/>
          <p:nvPr/>
        </p:nvSpPr>
        <p:spPr>
          <a:xfrm>
            <a:off x="615822" y="183601"/>
            <a:ext cx="1620957" cy="523220"/>
          </a:xfrm>
          <a:prstGeom prst="rect">
            <a:avLst/>
          </a:prstGeom>
        </p:spPr>
        <p:txBody>
          <a:bodyPr wrap="none">
            <a:spAutoFit/>
          </a:bodyPr>
          <a:lstStyle/>
          <a:p>
            <a:pPr lvl="0"/>
            <a:r>
              <a:rPr lang="zh-CN" altLang="en-US" sz="2800" b="1" dirty="0">
                <a:solidFill>
                  <a:srgbClr val="000000">
                    <a:lumMod val="75000"/>
                    <a:lumOff val="25000"/>
                  </a:srgbClr>
                </a:solidFill>
                <a:cs typeface="+mn-ea"/>
                <a:sym typeface="+mn-lt"/>
              </a:rPr>
              <a:t>结果分析</a:t>
            </a:r>
          </a:p>
        </p:txBody>
      </p:sp>
      <p:sp>
        <p:nvSpPr>
          <p:cNvPr id="2" name="矩形 1">
            <a:extLst>
              <a:ext uri="{FF2B5EF4-FFF2-40B4-BE49-F238E27FC236}">
                <a16:creationId xmlns:a16="http://schemas.microsoft.com/office/drawing/2014/main" id="{62E26F5C-E788-4A2D-BF3E-121BB0DB423D}"/>
              </a:ext>
            </a:extLst>
          </p:cNvPr>
          <p:cNvSpPr/>
          <p:nvPr/>
        </p:nvSpPr>
        <p:spPr>
          <a:xfrm>
            <a:off x="615822" y="1667204"/>
            <a:ext cx="4570482" cy="369332"/>
          </a:xfrm>
          <a:prstGeom prst="rect">
            <a:avLst/>
          </a:prstGeom>
        </p:spPr>
        <p:txBody>
          <a:bodyPr wrap="none">
            <a:spAutoFit/>
          </a:bodyPr>
          <a:lstStyle/>
          <a:p>
            <a:r>
              <a:rPr lang="zh-CN" altLang="en-US" dirty="0">
                <a:cs typeface="Times New Roman" panose="02020603050405020304" pitchFamily="18" charset="0"/>
              </a:rPr>
              <a:t>研究问题二：</a:t>
            </a:r>
            <a:r>
              <a:rPr lang="zh-CN" altLang="zh-CN" dirty="0"/>
              <a:t>代码评审花费了多少时间？</a:t>
            </a:r>
            <a:r>
              <a:rPr lang="zh-CN" altLang="zh-CN" dirty="0">
                <a:cs typeface="Times New Roman" panose="02020603050405020304" pitchFamily="18" charset="0"/>
              </a:rPr>
              <a:t>？</a:t>
            </a:r>
            <a:endParaRPr lang="zh-CN" altLang="en-US" dirty="0"/>
          </a:p>
        </p:txBody>
      </p:sp>
      <p:sp>
        <p:nvSpPr>
          <p:cNvPr id="3" name="矩形 2">
            <a:extLst>
              <a:ext uri="{FF2B5EF4-FFF2-40B4-BE49-F238E27FC236}">
                <a16:creationId xmlns:a16="http://schemas.microsoft.com/office/drawing/2014/main" id="{2C55C9BE-2FF1-4B04-9E86-7C2ABF617D2F}"/>
              </a:ext>
            </a:extLst>
          </p:cNvPr>
          <p:cNvSpPr/>
          <p:nvPr/>
        </p:nvSpPr>
        <p:spPr>
          <a:xfrm>
            <a:off x="615821" y="2220715"/>
            <a:ext cx="7717687" cy="923330"/>
          </a:xfrm>
          <a:prstGeom prst="rect">
            <a:avLst/>
          </a:prstGeom>
        </p:spPr>
        <p:txBody>
          <a:bodyPr wrap="square">
            <a:spAutoFit/>
          </a:bodyPr>
          <a:lstStyle/>
          <a:p>
            <a:r>
              <a:rPr lang="en-US" altLang="zh-CN" dirty="0"/>
              <a:t>OSS</a:t>
            </a:r>
            <a:r>
              <a:rPr lang="zh-CN" altLang="zh-CN" dirty="0"/>
              <a:t>开发者每周花在代码审查上的时间中位数为</a:t>
            </a:r>
            <a:r>
              <a:rPr lang="en-US" altLang="zh-CN" dirty="0"/>
              <a:t>5</a:t>
            </a:r>
            <a:r>
              <a:rPr lang="zh-CN" altLang="zh-CN" dirty="0"/>
              <a:t>小时，微软开发者为</a:t>
            </a:r>
            <a:r>
              <a:rPr lang="en-US" altLang="zh-CN" dirty="0"/>
              <a:t>4</a:t>
            </a:r>
            <a:r>
              <a:rPr lang="zh-CN" altLang="zh-CN" dirty="0"/>
              <a:t>小时。考虑到每周</a:t>
            </a:r>
            <a:r>
              <a:rPr lang="en-US" altLang="zh-CN" dirty="0"/>
              <a:t>40</a:t>
            </a:r>
            <a:r>
              <a:rPr lang="zh-CN" altLang="zh-CN" dirty="0"/>
              <a:t>个工作小时，这个结果表明开发人员将</a:t>
            </a:r>
            <a:r>
              <a:rPr lang="en-US" altLang="zh-CN" dirty="0"/>
              <a:t>10%-15%</a:t>
            </a:r>
            <a:r>
              <a:rPr lang="zh-CN" altLang="zh-CN" dirty="0"/>
              <a:t>的时间花在代码审查上。此外，</a:t>
            </a:r>
            <a:r>
              <a:rPr lang="en-US" altLang="zh-CN" dirty="0"/>
              <a:t>OSS</a:t>
            </a:r>
            <a:r>
              <a:rPr lang="zh-CN" altLang="zh-CN" dirty="0"/>
              <a:t>开发者花在代码审查上的时间明显比微软开发者多</a:t>
            </a:r>
            <a:r>
              <a:rPr lang="zh-CN" altLang="en-US" dirty="0"/>
              <a:t>。</a:t>
            </a:r>
            <a:endParaRPr lang="zh-CN" altLang="zh-CN" dirty="0"/>
          </a:p>
        </p:txBody>
      </p:sp>
      <p:pic>
        <p:nvPicPr>
          <p:cNvPr id="4" name="图片 3">
            <a:extLst>
              <a:ext uri="{FF2B5EF4-FFF2-40B4-BE49-F238E27FC236}">
                <a16:creationId xmlns:a16="http://schemas.microsoft.com/office/drawing/2014/main" id="{5A90F006-03B3-48FB-A406-813C9051D0E9}"/>
              </a:ext>
            </a:extLst>
          </p:cNvPr>
          <p:cNvPicPr>
            <a:picLocks noChangeAspect="1"/>
          </p:cNvPicPr>
          <p:nvPr/>
        </p:nvPicPr>
        <p:blipFill>
          <a:blip r:embed="rId3"/>
          <a:stretch>
            <a:fillRect/>
          </a:stretch>
        </p:blipFill>
        <p:spPr>
          <a:xfrm>
            <a:off x="503094" y="3562978"/>
            <a:ext cx="10615180" cy="981075"/>
          </a:xfrm>
          <a:prstGeom prst="rect">
            <a:avLst/>
          </a:prstGeom>
        </p:spPr>
      </p:pic>
    </p:spTree>
    <p:extLst>
      <p:ext uri="{BB962C8B-B14F-4D97-AF65-F5344CB8AC3E}">
        <p14:creationId xmlns:p14="http://schemas.microsoft.com/office/powerpoint/2010/main" val="16390224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a:extLst>
              <a:ext uri="{FF2B5EF4-FFF2-40B4-BE49-F238E27FC236}">
                <a16:creationId xmlns:a16="http://schemas.microsoft.com/office/drawing/2014/main" id="{EF85128F-98DC-445B-A24D-5B3E886DB406}"/>
              </a:ext>
            </a:extLst>
          </p:cNvPr>
          <p:cNvSpPr/>
          <p:nvPr/>
        </p:nvSpPr>
        <p:spPr>
          <a:xfrm>
            <a:off x="615822" y="183601"/>
            <a:ext cx="1620957" cy="523220"/>
          </a:xfrm>
          <a:prstGeom prst="rect">
            <a:avLst/>
          </a:prstGeom>
        </p:spPr>
        <p:txBody>
          <a:bodyPr wrap="none">
            <a:spAutoFit/>
          </a:bodyPr>
          <a:lstStyle/>
          <a:p>
            <a:pPr lvl="0"/>
            <a:r>
              <a:rPr lang="zh-CN" altLang="en-US" sz="2800" b="1" dirty="0">
                <a:solidFill>
                  <a:srgbClr val="000000">
                    <a:lumMod val="75000"/>
                    <a:lumOff val="25000"/>
                  </a:srgbClr>
                </a:solidFill>
                <a:cs typeface="+mn-ea"/>
                <a:sym typeface="+mn-lt"/>
              </a:rPr>
              <a:t>结果分析</a:t>
            </a:r>
          </a:p>
        </p:txBody>
      </p:sp>
      <p:sp>
        <p:nvSpPr>
          <p:cNvPr id="2" name="矩形 1">
            <a:extLst>
              <a:ext uri="{FF2B5EF4-FFF2-40B4-BE49-F238E27FC236}">
                <a16:creationId xmlns:a16="http://schemas.microsoft.com/office/drawing/2014/main" id="{62E26F5C-E788-4A2D-BF3E-121BB0DB423D}"/>
              </a:ext>
            </a:extLst>
          </p:cNvPr>
          <p:cNvSpPr/>
          <p:nvPr/>
        </p:nvSpPr>
        <p:spPr>
          <a:xfrm>
            <a:off x="615822" y="1667204"/>
            <a:ext cx="5262979" cy="369332"/>
          </a:xfrm>
          <a:prstGeom prst="rect">
            <a:avLst/>
          </a:prstGeom>
        </p:spPr>
        <p:txBody>
          <a:bodyPr wrap="none">
            <a:spAutoFit/>
          </a:bodyPr>
          <a:lstStyle/>
          <a:p>
            <a:r>
              <a:rPr lang="zh-CN" altLang="en-US" dirty="0">
                <a:cs typeface="Times New Roman" panose="02020603050405020304" pitchFamily="18" charset="0"/>
              </a:rPr>
              <a:t>研究问题三：</a:t>
            </a:r>
            <a:r>
              <a:rPr lang="zh-CN" altLang="zh-CN" dirty="0"/>
              <a:t>开发者如何决定是否接受审核请求？</a:t>
            </a:r>
            <a:endParaRPr lang="zh-CN" altLang="en-US" dirty="0"/>
          </a:p>
        </p:txBody>
      </p:sp>
      <p:sp>
        <p:nvSpPr>
          <p:cNvPr id="3" name="矩形 2">
            <a:extLst>
              <a:ext uri="{FF2B5EF4-FFF2-40B4-BE49-F238E27FC236}">
                <a16:creationId xmlns:a16="http://schemas.microsoft.com/office/drawing/2014/main" id="{2C55C9BE-2FF1-4B04-9E86-7C2ABF617D2F}"/>
              </a:ext>
            </a:extLst>
          </p:cNvPr>
          <p:cNvSpPr/>
          <p:nvPr/>
        </p:nvSpPr>
        <p:spPr>
          <a:xfrm>
            <a:off x="615821" y="2220715"/>
            <a:ext cx="7717687" cy="646331"/>
          </a:xfrm>
          <a:prstGeom prst="rect">
            <a:avLst/>
          </a:prstGeom>
        </p:spPr>
        <p:txBody>
          <a:bodyPr wrap="square">
            <a:spAutoFit/>
          </a:bodyPr>
          <a:lstStyle/>
          <a:p>
            <a:r>
              <a:rPr lang="zh-CN" altLang="zh-CN" dirty="0"/>
              <a:t>超过一半的开放源码软件受访者和三分之二的微软受访者表示，在接受代码审查请求时，作者的身份很重要</a:t>
            </a:r>
            <a:r>
              <a:rPr lang="zh-CN" altLang="en-US" dirty="0"/>
              <a:t>。</a:t>
            </a:r>
            <a:endParaRPr lang="zh-CN" altLang="zh-CN" dirty="0"/>
          </a:p>
        </p:txBody>
      </p:sp>
      <p:pic>
        <p:nvPicPr>
          <p:cNvPr id="5" name="图片 4">
            <a:extLst>
              <a:ext uri="{FF2B5EF4-FFF2-40B4-BE49-F238E27FC236}">
                <a16:creationId xmlns:a16="http://schemas.microsoft.com/office/drawing/2014/main" id="{EEA68569-2560-4E9E-A44E-65A73B5C4F05}"/>
              </a:ext>
            </a:extLst>
          </p:cNvPr>
          <p:cNvPicPr>
            <a:picLocks noChangeAspect="1"/>
          </p:cNvPicPr>
          <p:nvPr/>
        </p:nvPicPr>
        <p:blipFill>
          <a:blip r:embed="rId3"/>
          <a:stretch>
            <a:fillRect/>
          </a:stretch>
        </p:blipFill>
        <p:spPr>
          <a:xfrm>
            <a:off x="6096000" y="3154073"/>
            <a:ext cx="5181600" cy="2752725"/>
          </a:xfrm>
          <a:prstGeom prst="rect">
            <a:avLst/>
          </a:prstGeom>
        </p:spPr>
      </p:pic>
      <p:sp>
        <p:nvSpPr>
          <p:cNvPr id="6" name="矩形 5">
            <a:extLst>
              <a:ext uri="{FF2B5EF4-FFF2-40B4-BE49-F238E27FC236}">
                <a16:creationId xmlns:a16="http://schemas.microsoft.com/office/drawing/2014/main" id="{36E42E44-D21C-40AC-BDE4-7E0F083F8054}"/>
              </a:ext>
            </a:extLst>
          </p:cNvPr>
          <p:cNvSpPr/>
          <p:nvPr/>
        </p:nvSpPr>
        <p:spPr>
          <a:xfrm>
            <a:off x="481446" y="3780775"/>
            <a:ext cx="6096000" cy="369332"/>
          </a:xfrm>
          <a:prstGeom prst="rect">
            <a:avLst/>
          </a:prstGeom>
        </p:spPr>
        <p:txBody>
          <a:bodyPr>
            <a:spAutoFit/>
          </a:bodyPr>
          <a:lstStyle/>
          <a:p>
            <a:r>
              <a:rPr lang="zh-CN" altLang="en-US" dirty="0">
                <a:cs typeface="Times New Roman" panose="02020603050405020304" pitchFamily="18" charset="0"/>
              </a:rPr>
              <a:t>对于身份很重要的原因，</a:t>
            </a:r>
            <a:r>
              <a:rPr lang="zh-CN" altLang="zh-CN" dirty="0">
                <a:cs typeface="Times New Roman" panose="02020603050405020304" pitchFamily="18" charset="0"/>
              </a:rPr>
              <a:t>回答的分布存在显著差异</a:t>
            </a:r>
            <a:r>
              <a:rPr lang="zh-CN" altLang="en-US" dirty="0">
                <a:cs typeface="Times New Roman" panose="02020603050405020304" pitchFamily="18" charset="0"/>
              </a:rPr>
              <a:t>。</a:t>
            </a:r>
            <a:endParaRPr lang="zh-CN" altLang="en-US" dirty="0"/>
          </a:p>
        </p:txBody>
      </p:sp>
    </p:spTree>
    <p:extLst>
      <p:ext uri="{BB962C8B-B14F-4D97-AF65-F5344CB8AC3E}">
        <p14:creationId xmlns:p14="http://schemas.microsoft.com/office/powerpoint/2010/main" val="7507041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a:extLst>
              <a:ext uri="{FF2B5EF4-FFF2-40B4-BE49-F238E27FC236}">
                <a16:creationId xmlns:a16="http://schemas.microsoft.com/office/drawing/2014/main" id="{EF85128F-98DC-445B-A24D-5B3E886DB406}"/>
              </a:ext>
            </a:extLst>
          </p:cNvPr>
          <p:cNvSpPr/>
          <p:nvPr/>
        </p:nvSpPr>
        <p:spPr>
          <a:xfrm>
            <a:off x="615822" y="183601"/>
            <a:ext cx="1620957" cy="523220"/>
          </a:xfrm>
          <a:prstGeom prst="rect">
            <a:avLst/>
          </a:prstGeom>
        </p:spPr>
        <p:txBody>
          <a:bodyPr wrap="none">
            <a:spAutoFit/>
          </a:bodyPr>
          <a:lstStyle/>
          <a:p>
            <a:pPr lvl="0"/>
            <a:r>
              <a:rPr lang="zh-CN" altLang="en-US" sz="2800" b="1" dirty="0">
                <a:solidFill>
                  <a:srgbClr val="000000">
                    <a:lumMod val="75000"/>
                    <a:lumOff val="25000"/>
                  </a:srgbClr>
                </a:solidFill>
                <a:cs typeface="+mn-ea"/>
                <a:sym typeface="+mn-lt"/>
              </a:rPr>
              <a:t>结果分析</a:t>
            </a:r>
          </a:p>
        </p:txBody>
      </p:sp>
      <p:sp>
        <p:nvSpPr>
          <p:cNvPr id="2" name="矩形 1">
            <a:extLst>
              <a:ext uri="{FF2B5EF4-FFF2-40B4-BE49-F238E27FC236}">
                <a16:creationId xmlns:a16="http://schemas.microsoft.com/office/drawing/2014/main" id="{62E26F5C-E788-4A2D-BF3E-121BB0DB423D}"/>
              </a:ext>
            </a:extLst>
          </p:cNvPr>
          <p:cNvSpPr/>
          <p:nvPr/>
        </p:nvSpPr>
        <p:spPr>
          <a:xfrm>
            <a:off x="615822" y="1667204"/>
            <a:ext cx="4339650" cy="369332"/>
          </a:xfrm>
          <a:prstGeom prst="rect">
            <a:avLst/>
          </a:prstGeom>
        </p:spPr>
        <p:txBody>
          <a:bodyPr wrap="none">
            <a:spAutoFit/>
          </a:bodyPr>
          <a:lstStyle/>
          <a:p>
            <a:r>
              <a:rPr lang="zh-CN" altLang="en-US" dirty="0">
                <a:cs typeface="Times New Roman" panose="02020603050405020304" pitchFamily="18" charset="0"/>
              </a:rPr>
              <a:t>研究问题四：</a:t>
            </a:r>
            <a:r>
              <a:rPr lang="zh-CN" altLang="zh-CN" dirty="0"/>
              <a:t>代码评审花费了多少时间</a:t>
            </a:r>
            <a:r>
              <a:rPr lang="zh-CN" altLang="zh-CN" dirty="0">
                <a:cs typeface="Times New Roman" panose="02020603050405020304" pitchFamily="18" charset="0"/>
              </a:rPr>
              <a:t>？</a:t>
            </a:r>
            <a:endParaRPr lang="zh-CN" altLang="en-US" dirty="0"/>
          </a:p>
        </p:txBody>
      </p:sp>
      <p:sp>
        <p:nvSpPr>
          <p:cNvPr id="3" name="矩形 2">
            <a:extLst>
              <a:ext uri="{FF2B5EF4-FFF2-40B4-BE49-F238E27FC236}">
                <a16:creationId xmlns:a16="http://schemas.microsoft.com/office/drawing/2014/main" id="{2C55C9BE-2FF1-4B04-9E86-7C2ABF617D2F}"/>
              </a:ext>
            </a:extLst>
          </p:cNvPr>
          <p:cNvSpPr/>
          <p:nvPr/>
        </p:nvSpPr>
        <p:spPr>
          <a:xfrm>
            <a:off x="615821" y="2220715"/>
            <a:ext cx="7717687" cy="923330"/>
          </a:xfrm>
          <a:prstGeom prst="rect">
            <a:avLst/>
          </a:prstGeom>
        </p:spPr>
        <p:txBody>
          <a:bodyPr wrap="square">
            <a:spAutoFit/>
          </a:bodyPr>
          <a:lstStyle/>
          <a:p>
            <a:r>
              <a:rPr lang="en-US" altLang="zh-CN" dirty="0"/>
              <a:t>OSS</a:t>
            </a:r>
            <a:r>
              <a:rPr lang="zh-CN" altLang="zh-CN" dirty="0"/>
              <a:t>开发者每周花在代码审查上的时间中位数为</a:t>
            </a:r>
            <a:r>
              <a:rPr lang="en-US" altLang="zh-CN" dirty="0"/>
              <a:t>5</a:t>
            </a:r>
            <a:r>
              <a:rPr lang="zh-CN" altLang="zh-CN" dirty="0"/>
              <a:t>小时，微软开发者为</a:t>
            </a:r>
            <a:r>
              <a:rPr lang="en-US" altLang="zh-CN" dirty="0"/>
              <a:t>4</a:t>
            </a:r>
            <a:r>
              <a:rPr lang="zh-CN" altLang="zh-CN" dirty="0"/>
              <a:t>小时。考虑到每周</a:t>
            </a:r>
            <a:r>
              <a:rPr lang="en-US" altLang="zh-CN" dirty="0"/>
              <a:t>40</a:t>
            </a:r>
            <a:r>
              <a:rPr lang="zh-CN" altLang="zh-CN" dirty="0"/>
              <a:t>个工作小时，这个结果表明开发人员将</a:t>
            </a:r>
            <a:r>
              <a:rPr lang="en-US" altLang="zh-CN" dirty="0"/>
              <a:t>10%-15%</a:t>
            </a:r>
            <a:r>
              <a:rPr lang="zh-CN" altLang="zh-CN" dirty="0"/>
              <a:t>的时间花在代码审查上。此外，</a:t>
            </a:r>
            <a:r>
              <a:rPr lang="en-US" altLang="zh-CN" dirty="0"/>
              <a:t>OSS</a:t>
            </a:r>
            <a:r>
              <a:rPr lang="zh-CN" altLang="zh-CN" dirty="0"/>
              <a:t>开发者花在代码审查上的时间明显比微软开发者多</a:t>
            </a:r>
            <a:r>
              <a:rPr lang="zh-CN" altLang="en-US" dirty="0"/>
              <a:t>。</a:t>
            </a:r>
            <a:endParaRPr lang="zh-CN" altLang="zh-CN" dirty="0"/>
          </a:p>
        </p:txBody>
      </p:sp>
      <p:pic>
        <p:nvPicPr>
          <p:cNvPr id="4" name="图片 3">
            <a:extLst>
              <a:ext uri="{FF2B5EF4-FFF2-40B4-BE49-F238E27FC236}">
                <a16:creationId xmlns:a16="http://schemas.microsoft.com/office/drawing/2014/main" id="{5A90F006-03B3-48FB-A406-813C9051D0E9}"/>
              </a:ext>
            </a:extLst>
          </p:cNvPr>
          <p:cNvPicPr>
            <a:picLocks noChangeAspect="1"/>
          </p:cNvPicPr>
          <p:nvPr/>
        </p:nvPicPr>
        <p:blipFill>
          <a:blip r:embed="rId3"/>
          <a:stretch>
            <a:fillRect/>
          </a:stretch>
        </p:blipFill>
        <p:spPr>
          <a:xfrm>
            <a:off x="503094" y="3562978"/>
            <a:ext cx="10615180" cy="981075"/>
          </a:xfrm>
          <a:prstGeom prst="rect">
            <a:avLst/>
          </a:prstGeom>
        </p:spPr>
      </p:pic>
    </p:spTree>
    <p:extLst>
      <p:ext uri="{BB962C8B-B14F-4D97-AF65-F5344CB8AC3E}">
        <p14:creationId xmlns:p14="http://schemas.microsoft.com/office/powerpoint/2010/main" val="42921051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a:extLst>
              <a:ext uri="{FF2B5EF4-FFF2-40B4-BE49-F238E27FC236}">
                <a16:creationId xmlns:a16="http://schemas.microsoft.com/office/drawing/2014/main" id="{EF85128F-98DC-445B-A24D-5B3E886DB406}"/>
              </a:ext>
            </a:extLst>
          </p:cNvPr>
          <p:cNvSpPr/>
          <p:nvPr/>
        </p:nvSpPr>
        <p:spPr>
          <a:xfrm>
            <a:off x="615822" y="183601"/>
            <a:ext cx="1620957" cy="523220"/>
          </a:xfrm>
          <a:prstGeom prst="rect">
            <a:avLst/>
          </a:prstGeom>
        </p:spPr>
        <p:txBody>
          <a:bodyPr wrap="none">
            <a:spAutoFit/>
          </a:bodyPr>
          <a:lstStyle/>
          <a:p>
            <a:pPr lvl="0"/>
            <a:r>
              <a:rPr lang="zh-CN" altLang="en-US" sz="2800" b="1" dirty="0">
                <a:solidFill>
                  <a:srgbClr val="000000">
                    <a:lumMod val="75000"/>
                    <a:lumOff val="25000"/>
                  </a:srgbClr>
                </a:solidFill>
                <a:cs typeface="+mn-ea"/>
                <a:sym typeface="+mn-lt"/>
              </a:rPr>
              <a:t>结果分析</a:t>
            </a:r>
          </a:p>
        </p:txBody>
      </p:sp>
      <p:sp>
        <p:nvSpPr>
          <p:cNvPr id="2" name="矩形 1">
            <a:extLst>
              <a:ext uri="{FF2B5EF4-FFF2-40B4-BE49-F238E27FC236}">
                <a16:creationId xmlns:a16="http://schemas.microsoft.com/office/drawing/2014/main" id="{62E26F5C-E788-4A2D-BF3E-121BB0DB423D}"/>
              </a:ext>
            </a:extLst>
          </p:cNvPr>
          <p:cNvSpPr/>
          <p:nvPr/>
        </p:nvSpPr>
        <p:spPr>
          <a:xfrm>
            <a:off x="615822" y="1667204"/>
            <a:ext cx="4339650" cy="369332"/>
          </a:xfrm>
          <a:prstGeom prst="rect">
            <a:avLst/>
          </a:prstGeom>
        </p:spPr>
        <p:txBody>
          <a:bodyPr wrap="none">
            <a:spAutoFit/>
          </a:bodyPr>
          <a:lstStyle/>
          <a:p>
            <a:r>
              <a:rPr lang="zh-CN" altLang="en-US" dirty="0">
                <a:cs typeface="Times New Roman" panose="02020603050405020304" pitchFamily="18" charset="0"/>
              </a:rPr>
              <a:t>研究问题四：</a:t>
            </a:r>
            <a:r>
              <a:rPr lang="zh-CN" altLang="zh-CN" dirty="0"/>
              <a:t>哪些特征表示低质量代码？</a:t>
            </a:r>
            <a:endParaRPr lang="zh-CN" altLang="en-US" dirty="0"/>
          </a:p>
        </p:txBody>
      </p:sp>
      <p:sp>
        <p:nvSpPr>
          <p:cNvPr id="3" name="矩形 2">
            <a:extLst>
              <a:ext uri="{FF2B5EF4-FFF2-40B4-BE49-F238E27FC236}">
                <a16:creationId xmlns:a16="http://schemas.microsoft.com/office/drawing/2014/main" id="{2C55C9BE-2FF1-4B04-9E86-7C2ABF617D2F}"/>
              </a:ext>
            </a:extLst>
          </p:cNvPr>
          <p:cNvSpPr/>
          <p:nvPr/>
        </p:nvSpPr>
        <p:spPr>
          <a:xfrm>
            <a:off x="615822" y="2688306"/>
            <a:ext cx="7717687" cy="923330"/>
          </a:xfrm>
          <a:prstGeom prst="rect">
            <a:avLst/>
          </a:prstGeom>
        </p:spPr>
        <p:txBody>
          <a:bodyPr wrap="square">
            <a:spAutoFit/>
          </a:bodyPr>
          <a:lstStyle/>
          <a:p>
            <a:r>
              <a:rPr lang="zh-CN" altLang="en-US" dirty="0"/>
              <a:t>作者根据设置了九个特征，</a:t>
            </a:r>
            <a:r>
              <a:rPr lang="zh-CN" altLang="zh-CN" dirty="0"/>
              <a:t>九个特征中有八个特征的排名相似（相差不超过两个排名）。唯一的例外</a:t>
            </a:r>
            <a:r>
              <a:rPr lang="zh-CN" altLang="en-US" dirty="0"/>
              <a:t>的</a:t>
            </a:r>
            <a:r>
              <a:rPr lang="zh-CN" altLang="zh-CN" dirty="0"/>
              <a:t>特征：不遵循该项目的编码惯例（在开放源码软件中排名第四，在微软中排名第八）。</a:t>
            </a:r>
          </a:p>
        </p:txBody>
      </p:sp>
    </p:spTree>
    <p:extLst>
      <p:ext uri="{BB962C8B-B14F-4D97-AF65-F5344CB8AC3E}">
        <p14:creationId xmlns:p14="http://schemas.microsoft.com/office/powerpoint/2010/main" val="37505152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a:extLst>
              <a:ext uri="{FF2B5EF4-FFF2-40B4-BE49-F238E27FC236}">
                <a16:creationId xmlns:a16="http://schemas.microsoft.com/office/drawing/2014/main" id="{EF85128F-98DC-445B-A24D-5B3E886DB406}"/>
              </a:ext>
            </a:extLst>
          </p:cNvPr>
          <p:cNvSpPr/>
          <p:nvPr/>
        </p:nvSpPr>
        <p:spPr>
          <a:xfrm>
            <a:off x="615822" y="183601"/>
            <a:ext cx="1620957" cy="523220"/>
          </a:xfrm>
          <a:prstGeom prst="rect">
            <a:avLst/>
          </a:prstGeom>
        </p:spPr>
        <p:txBody>
          <a:bodyPr wrap="none">
            <a:spAutoFit/>
          </a:bodyPr>
          <a:lstStyle/>
          <a:p>
            <a:pPr lvl="0"/>
            <a:r>
              <a:rPr lang="zh-CN" altLang="en-US" sz="2800" b="1" dirty="0">
                <a:solidFill>
                  <a:srgbClr val="000000">
                    <a:lumMod val="75000"/>
                    <a:lumOff val="25000"/>
                  </a:srgbClr>
                </a:solidFill>
                <a:cs typeface="+mn-ea"/>
                <a:sym typeface="+mn-lt"/>
              </a:rPr>
              <a:t>结果分析</a:t>
            </a:r>
          </a:p>
        </p:txBody>
      </p:sp>
      <p:sp>
        <p:nvSpPr>
          <p:cNvPr id="2" name="矩形 1">
            <a:extLst>
              <a:ext uri="{FF2B5EF4-FFF2-40B4-BE49-F238E27FC236}">
                <a16:creationId xmlns:a16="http://schemas.microsoft.com/office/drawing/2014/main" id="{62E26F5C-E788-4A2D-BF3E-121BB0DB423D}"/>
              </a:ext>
            </a:extLst>
          </p:cNvPr>
          <p:cNvSpPr/>
          <p:nvPr/>
        </p:nvSpPr>
        <p:spPr>
          <a:xfrm>
            <a:off x="615822" y="1667204"/>
            <a:ext cx="5262979" cy="369332"/>
          </a:xfrm>
          <a:prstGeom prst="rect">
            <a:avLst/>
          </a:prstGeom>
        </p:spPr>
        <p:txBody>
          <a:bodyPr wrap="none">
            <a:spAutoFit/>
          </a:bodyPr>
          <a:lstStyle/>
          <a:p>
            <a:r>
              <a:rPr lang="zh-CN" altLang="en-US" dirty="0">
                <a:cs typeface="Times New Roman" panose="02020603050405020304" pitchFamily="18" charset="0"/>
              </a:rPr>
              <a:t>研究问题五：</a:t>
            </a:r>
            <a:r>
              <a:rPr lang="zh-CN" altLang="zh-CN" dirty="0"/>
              <a:t>开发人员如何帮助改进低质量代码？</a:t>
            </a:r>
            <a:endParaRPr lang="zh-CN" altLang="en-US" dirty="0"/>
          </a:p>
        </p:txBody>
      </p:sp>
      <p:sp>
        <p:nvSpPr>
          <p:cNvPr id="3" name="矩形 2">
            <a:extLst>
              <a:ext uri="{FF2B5EF4-FFF2-40B4-BE49-F238E27FC236}">
                <a16:creationId xmlns:a16="http://schemas.microsoft.com/office/drawing/2014/main" id="{2C55C9BE-2FF1-4B04-9E86-7C2ABF617D2F}"/>
              </a:ext>
            </a:extLst>
          </p:cNvPr>
          <p:cNvSpPr/>
          <p:nvPr/>
        </p:nvSpPr>
        <p:spPr>
          <a:xfrm>
            <a:off x="615822" y="2476087"/>
            <a:ext cx="5972014" cy="923330"/>
          </a:xfrm>
          <a:prstGeom prst="rect">
            <a:avLst/>
          </a:prstGeom>
        </p:spPr>
        <p:txBody>
          <a:bodyPr wrap="square">
            <a:spAutoFit/>
          </a:bodyPr>
          <a:lstStyle/>
          <a:p>
            <a:r>
              <a:rPr lang="zh-CN" altLang="zh-CN" dirty="0"/>
              <a:t>微软受访者更有可能使用其他渠道（即面对面、</a:t>
            </a:r>
            <a:r>
              <a:rPr lang="en-US" altLang="zh-CN" dirty="0"/>
              <a:t>Skype</a:t>
            </a:r>
            <a:r>
              <a:rPr lang="zh-CN" altLang="zh-CN" dirty="0"/>
              <a:t>、即时消息或电子邮件）与作者沟通。相反，在开放源码软件项目中，面对面的交流可能不是一种选择。</a:t>
            </a:r>
          </a:p>
        </p:txBody>
      </p:sp>
      <p:pic>
        <p:nvPicPr>
          <p:cNvPr id="4" name="图片 3">
            <a:extLst>
              <a:ext uri="{FF2B5EF4-FFF2-40B4-BE49-F238E27FC236}">
                <a16:creationId xmlns:a16="http://schemas.microsoft.com/office/drawing/2014/main" id="{3014AD34-2A04-4B5B-9C2A-7335183FE440}"/>
              </a:ext>
            </a:extLst>
          </p:cNvPr>
          <p:cNvPicPr>
            <a:picLocks noChangeAspect="1"/>
          </p:cNvPicPr>
          <p:nvPr/>
        </p:nvPicPr>
        <p:blipFill>
          <a:blip r:embed="rId3"/>
          <a:stretch>
            <a:fillRect/>
          </a:stretch>
        </p:blipFill>
        <p:spPr>
          <a:xfrm>
            <a:off x="6664037" y="2174135"/>
            <a:ext cx="5257800" cy="3429000"/>
          </a:xfrm>
          <a:prstGeom prst="rect">
            <a:avLst/>
          </a:prstGeom>
        </p:spPr>
      </p:pic>
      <p:sp>
        <p:nvSpPr>
          <p:cNvPr id="5" name="矩形 4">
            <a:extLst>
              <a:ext uri="{FF2B5EF4-FFF2-40B4-BE49-F238E27FC236}">
                <a16:creationId xmlns:a16="http://schemas.microsoft.com/office/drawing/2014/main" id="{3D6A8EDD-6048-4F54-9DC0-9ED1198DEA9D}"/>
              </a:ext>
            </a:extLst>
          </p:cNvPr>
          <p:cNvSpPr/>
          <p:nvPr/>
        </p:nvSpPr>
        <p:spPr>
          <a:xfrm>
            <a:off x="615822" y="3670721"/>
            <a:ext cx="6096000" cy="369332"/>
          </a:xfrm>
          <a:prstGeom prst="rect">
            <a:avLst/>
          </a:prstGeom>
        </p:spPr>
        <p:txBody>
          <a:bodyPr>
            <a:spAutoFit/>
          </a:bodyPr>
          <a:lstStyle/>
          <a:p>
            <a:r>
              <a:rPr lang="en-US" altLang="zh-CN" dirty="0">
                <a:latin typeface="等线" panose="02010600030101010101" pitchFamily="2" charset="-122"/>
                <a:cs typeface="Times New Roman" panose="02020603050405020304" pitchFamily="18" charset="0"/>
              </a:rPr>
              <a:t>OSS</a:t>
            </a:r>
            <a:r>
              <a:rPr lang="zh-CN" altLang="zh-CN" dirty="0">
                <a:cs typeface="Times New Roman" panose="02020603050405020304" pitchFamily="18" charset="0"/>
              </a:rPr>
              <a:t>受访者更有可能自己重写代码。</a:t>
            </a:r>
            <a:endParaRPr lang="zh-CN" altLang="en-US" dirty="0"/>
          </a:p>
        </p:txBody>
      </p:sp>
    </p:spTree>
    <p:extLst>
      <p:ext uri="{BB962C8B-B14F-4D97-AF65-F5344CB8AC3E}">
        <p14:creationId xmlns:p14="http://schemas.microsoft.com/office/powerpoint/2010/main" val="17695816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a:extLst>
              <a:ext uri="{FF2B5EF4-FFF2-40B4-BE49-F238E27FC236}">
                <a16:creationId xmlns:a16="http://schemas.microsoft.com/office/drawing/2014/main" id="{EF85128F-98DC-445B-A24D-5B3E886DB406}"/>
              </a:ext>
            </a:extLst>
          </p:cNvPr>
          <p:cNvSpPr/>
          <p:nvPr/>
        </p:nvSpPr>
        <p:spPr>
          <a:xfrm>
            <a:off x="615822" y="183601"/>
            <a:ext cx="1620957" cy="523220"/>
          </a:xfrm>
          <a:prstGeom prst="rect">
            <a:avLst/>
          </a:prstGeom>
        </p:spPr>
        <p:txBody>
          <a:bodyPr wrap="none">
            <a:spAutoFit/>
          </a:bodyPr>
          <a:lstStyle/>
          <a:p>
            <a:pPr lvl="0"/>
            <a:r>
              <a:rPr lang="zh-CN" altLang="en-US" sz="2800" b="1" dirty="0">
                <a:solidFill>
                  <a:srgbClr val="000000">
                    <a:lumMod val="75000"/>
                    <a:lumOff val="25000"/>
                  </a:srgbClr>
                </a:solidFill>
                <a:cs typeface="+mn-ea"/>
                <a:sym typeface="+mn-lt"/>
              </a:rPr>
              <a:t>结果分析</a:t>
            </a:r>
          </a:p>
        </p:txBody>
      </p:sp>
      <p:sp>
        <p:nvSpPr>
          <p:cNvPr id="2" name="矩形 1">
            <a:extLst>
              <a:ext uri="{FF2B5EF4-FFF2-40B4-BE49-F238E27FC236}">
                <a16:creationId xmlns:a16="http://schemas.microsoft.com/office/drawing/2014/main" id="{62E26F5C-E788-4A2D-BF3E-121BB0DB423D}"/>
              </a:ext>
            </a:extLst>
          </p:cNvPr>
          <p:cNvSpPr/>
          <p:nvPr/>
        </p:nvSpPr>
        <p:spPr>
          <a:xfrm>
            <a:off x="615822" y="1667204"/>
            <a:ext cx="4339650" cy="369332"/>
          </a:xfrm>
          <a:prstGeom prst="rect">
            <a:avLst/>
          </a:prstGeom>
        </p:spPr>
        <p:txBody>
          <a:bodyPr wrap="none">
            <a:spAutoFit/>
          </a:bodyPr>
          <a:lstStyle/>
          <a:p>
            <a:r>
              <a:rPr lang="zh-CN" altLang="en-US" dirty="0">
                <a:cs typeface="Times New Roman" panose="02020603050405020304" pitchFamily="18" charset="0"/>
              </a:rPr>
              <a:t>研究问题六：</a:t>
            </a:r>
            <a:r>
              <a:rPr lang="zh-CN" altLang="zh-CN" dirty="0"/>
              <a:t>高质量代码的影响是什么？</a:t>
            </a:r>
            <a:endParaRPr lang="zh-CN" altLang="en-US" dirty="0"/>
          </a:p>
        </p:txBody>
      </p:sp>
      <p:sp>
        <p:nvSpPr>
          <p:cNvPr id="3" name="矩形 2">
            <a:extLst>
              <a:ext uri="{FF2B5EF4-FFF2-40B4-BE49-F238E27FC236}">
                <a16:creationId xmlns:a16="http://schemas.microsoft.com/office/drawing/2014/main" id="{2C55C9BE-2FF1-4B04-9E86-7C2ABF617D2F}"/>
              </a:ext>
            </a:extLst>
          </p:cNvPr>
          <p:cNvSpPr/>
          <p:nvPr/>
        </p:nvSpPr>
        <p:spPr>
          <a:xfrm>
            <a:off x="615822" y="2476087"/>
            <a:ext cx="5972014" cy="646331"/>
          </a:xfrm>
          <a:prstGeom prst="rect">
            <a:avLst/>
          </a:prstGeom>
        </p:spPr>
        <p:txBody>
          <a:bodyPr wrap="square">
            <a:spAutoFit/>
          </a:bodyPr>
          <a:lstStyle/>
          <a:p>
            <a:r>
              <a:rPr lang="zh-CN" altLang="zh-CN" dirty="0"/>
              <a:t>对于开放源码软件的受访者来说，高质量代码的最大影响是对代码作者个人特征的积极印象的增加。</a:t>
            </a:r>
          </a:p>
        </p:txBody>
      </p:sp>
      <p:sp>
        <p:nvSpPr>
          <p:cNvPr id="5" name="矩形 4">
            <a:extLst>
              <a:ext uri="{FF2B5EF4-FFF2-40B4-BE49-F238E27FC236}">
                <a16:creationId xmlns:a16="http://schemas.microsoft.com/office/drawing/2014/main" id="{3D6A8EDD-6048-4F54-9DC0-9ED1198DEA9D}"/>
              </a:ext>
            </a:extLst>
          </p:cNvPr>
          <p:cNvSpPr/>
          <p:nvPr/>
        </p:nvSpPr>
        <p:spPr>
          <a:xfrm>
            <a:off x="615822" y="3670721"/>
            <a:ext cx="6096000" cy="646331"/>
          </a:xfrm>
          <a:prstGeom prst="rect">
            <a:avLst/>
          </a:prstGeom>
        </p:spPr>
        <p:txBody>
          <a:bodyPr>
            <a:spAutoFit/>
          </a:bodyPr>
          <a:lstStyle/>
          <a:p>
            <a:r>
              <a:rPr lang="zh-CN" altLang="zh-CN" dirty="0"/>
              <a:t>微软的受访者表示，高质量代码的最大影响是与代码作者建立更牢固的关系和未来的合作。</a:t>
            </a:r>
            <a:endParaRPr lang="zh-CN" altLang="en-US" dirty="0"/>
          </a:p>
        </p:txBody>
      </p:sp>
      <p:pic>
        <p:nvPicPr>
          <p:cNvPr id="7" name="图片 6">
            <a:extLst>
              <a:ext uri="{FF2B5EF4-FFF2-40B4-BE49-F238E27FC236}">
                <a16:creationId xmlns:a16="http://schemas.microsoft.com/office/drawing/2014/main" id="{61635D74-9D61-4B57-B3E4-DDA51C44CB2F}"/>
              </a:ext>
            </a:extLst>
          </p:cNvPr>
          <p:cNvPicPr/>
          <p:nvPr/>
        </p:nvPicPr>
        <p:blipFill>
          <a:blip r:embed="rId3"/>
          <a:stretch>
            <a:fillRect/>
          </a:stretch>
        </p:blipFill>
        <p:spPr>
          <a:xfrm>
            <a:off x="7013864" y="2476087"/>
            <a:ext cx="4562314" cy="2719368"/>
          </a:xfrm>
          <a:prstGeom prst="rect">
            <a:avLst/>
          </a:prstGeom>
        </p:spPr>
      </p:pic>
    </p:spTree>
    <p:extLst>
      <p:ext uri="{BB962C8B-B14F-4D97-AF65-F5344CB8AC3E}">
        <p14:creationId xmlns:p14="http://schemas.microsoft.com/office/powerpoint/2010/main" val="15022308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a:extLst>
              <a:ext uri="{FF2B5EF4-FFF2-40B4-BE49-F238E27FC236}">
                <a16:creationId xmlns:a16="http://schemas.microsoft.com/office/drawing/2014/main" id="{EF85128F-98DC-445B-A24D-5B3E886DB406}"/>
              </a:ext>
            </a:extLst>
          </p:cNvPr>
          <p:cNvSpPr/>
          <p:nvPr/>
        </p:nvSpPr>
        <p:spPr>
          <a:xfrm>
            <a:off x="615822" y="183601"/>
            <a:ext cx="1620957" cy="523220"/>
          </a:xfrm>
          <a:prstGeom prst="rect">
            <a:avLst/>
          </a:prstGeom>
        </p:spPr>
        <p:txBody>
          <a:bodyPr wrap="none">
            <a:spAutoFit/>
          </a:bodyPr>
          <a:lstStyle/>
          <a:p>
            <a:pPr lvl="0"/>
            <a:r>
              <a:rPr lang="zh-CN" altLang="en-US" sz="2800" b="1" dirty="0">
                <a:solidFill>
                  <a:srgbClr val="000000">
                    <a:lumMod val="75000"/>
                    <a:lumOff val="25000"/>
                  </a:srgbClr>
                </a:solidFill>
                <a:cs typeface="+mn-ea"/>
                <a:sym typeface="+mn-lt"/>
              </a:rPr>
              <a:t>结果分析</a:t>
            </a:r>
          </a:p>
        </p:txBody>
      </p:sp>
      <p:sp>
        <p:nvSpPr>
          <p:cNvPr id="2" name="矩形 1">
            <a:extLst>
              <a:ext uri="{FF2B5EF4-FFF2-40B4-BE49-F238E27FC236}">
                <a16:creationId xmlns:a16="http://schemas.microsoft.com/office/drawing/2014/main" id="{62E26F5C-E788-4A2D-BF3E-121BB0DB423D}"/>
              </a:ext>
            </a:extLst>
          </p:cNvPr>
          <p:cNvSpPr/>
          <p:nvPr/>
        </p:nvSpPr>
        <p:spPr>
          <a:xfrm>
            <a:off x="615822" y="1667204"/>
            <a:ext cx="4339650" cy="646331"/>
          </a:xfrm>
          <a:prstGeom prst="rect">
            <a:avLst/>
          </a:prstGeom>
        </p:spPr>
        <p:txBody>
          <a:bodyPr wrap="none">
            <a:spAutoFit/>
          </a:bodyPr>
          <a:lstStyle/>
          <a:p>
            <a:r>
              <a:rPr lang="zh-CN" altLang="en-US" dirty="0">
                <a:cs typeface="Times New Roman" panose="02020603050405020304" pitchFamily="18" charset="0"/>
              </a:rPr>
              <a:t>研究问题七：</a:t>
            </a:r>
            <a:r>
              <a:rPr lang="zh-CN" altLang="zh-CN" dirty="0"/>
              <a:t>低质量代码的影响是什么？</a:t>
            </a:r>
          </a:p>
          <a:p>
            <a:endParaRPr lang="zh-CN" altLang="en-US" dirty="0"/>
          </a:p>
        </p:txBody>
      </p:sp>
      <p:sp>
        <p:nvSpPr>
          <p:cNvPr id="3" name="矩形 2">
            <a:extLst>
              <a:ext uri="{FF2B5EF4-FFF2-40B4-BE49-F238E27FC236}">
                <a16:creationId xmlns:a16="http://schemas.microsoft.com/office/drawing/2014/main" id="{2C55C9BE-2FF1-4B04-9E86-7C2ABF617D2F}"/>
              </a:ext>
            </a:extLst>
          </p:cNvPr>
          <p:cNvSpPr/>
          <p:nvPr/>
        </p:nvSpPr>
        <p:spPr>
          <a:xfrm>
            <a:off x="615822" y="2476087"/>
            <a:ext cx="5972014" cy="1200329"/>
          </a:xfrm>
          <a:prstGeom prst="rect">
            <a:avLst/>
          </a:prstGeom>
        </p:spPr>
        <p:txBody>
          <a:bodyPr wrap="square">
            <a:spAutoFit/>
          </a:bodyPr>
          <a:lstStyle/>
          <a:p>
            <a:r>
              <a:rPr lang="zh-CN" altLang="zh-CN" dirty="0"/>
              <a:t>开放源码软件的受访者更有可能对写得很差的代码的作者的经验和个人工作习惯形成负面印象。微软的受访者认为低质量代码的作者是不称职的。他们不太可能在未来与这些作者合作，因为这种合作所需的时间和精力预计会增加。</a:t>
            </a:r>
          </a:p>
        </p:txBody>
      </p:sp>
      <p:pic>
        <p:nvPicPr>
          <p:cNvPr id="8" name="图片 7">
            <a:extLst>
              <a:ext uri="{FF2B5EF4-FFF2-40B4-BE49-F238E27FC236}">
                <a16:creationId xmlns:a16="http://schemas.microsoft.com/office/drawing/2014/main" id="{E88E525B-6D86-404F-A0F5-977F5C2288AF}"/>
              </a:ext>
            </a:extLst>
          </p:cNvPr>
          <p:cNvPicPr/>
          <p:nvPr/>
        </p:nvPicPr>
        <p:blipFill>
          <a:blip r:embed="rId3"/>
          <a:stretch>
            <a:fillRect/>
          </a:stretch>
        </p:blipFill>
        <p:spPr>
          <a:xfrm>
            <a:off x="6851073" y="2313535"/>
            <a:ext cx="4267200" cy="2695575"/>
          </a:xfrm>
          <a:prstGeom prst="rect">
            <a:avLst/>
          </a:prstGeom>
        </p:spPr>
      </p:pic>
    </p:spTree>
    <p:extLst>
      <p:ext uri="{BB962C8B-B14F-4D97-AF65-F5344CB8AC3E}">
        <p14:creationId xmlns:p14="http://schemas.microsoft.com/office/powerpoint/2010/main" val="2471587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a:extLst>
              <a:ext uri="{FF2B5EF4-FFF2-40B4-BE49-F238E27FC236}">
                <a16:creationId xmlns:a16="http://schemas.microsoft.com/office/drawing/2014/main" id="{EF85128F-98DC-445B-A24D-5B3E886DB406}"/>
              </a:ext>
            </a:extLst>
          </p:cNvPr>
          <p:cNvSpPr/>
          <p:nvPr/>
        </p:nvSpPr>
        <p:spPr>
          <a:xfrm>
            <a:off x="615822" y="183601"/>
            <a:ext cx="1620957" cy="523220"/>
          </a:xfrm>
          <a:prstGeom prst="rect">
            <a:avLst/>
          </a:prstGeom>
        </p:spPr>
        <p:txBody>
          <a:bodyPr wrap="none">
            <a:spAutoFit/>
          </a:bodyPr>
          <a:lstStyle/>
          <a:p>
            <a:pPr lvl="0"/>
            <a:r>
              <a:rPr lang="zh-CN" altLang="en-US" sz="2800" b="1" dirty="0">
                <a:solidFill>
                  <a:srgbClr val="000000">
                    <a:lumMod val="75000"/>
                    <a:lumOff val="25000"/>
                  </a:srgbClr>
                </a:solidFill>
                <a:cs typeface="+mn-ea"/>
                <a:sym typeface="+mn-lt"/>
              </a:rPr>
              <a:t>结果分析</a:t>
            </a:r>
          </a:p>
        </p:txBody>
      </p:sp>
      <p:sp>
        <p:nvSpPr>
          <p:cNvPr id="2" name="矩形 1">
            <a:extLst>
              <a:ext uri="{FF2B5EF4-FFF2-40B4-BE49-F238E27FC236}">
                <a16:creationId xmlns:a16="http://schemas.microsoft.com/office/drawing/2014/main" id="{C332FBB2-DE09-4048-8ED7-1D6D21E9DC9C}"/>
              </a:ext>
            </a:extLst>
          </p:cNvPr>
          <p:cNvSpPr/>
          <p:nvPr/>
        </p:nvSpPr>
        <p:spPr>
          <a:xfrm>
            <a:off x="615822" y="2341017"/>
            <a:ext cx="5877791" cy="2031325"/>
          </a:xfrm>
          <a:prstGeom prst="rect">
            <a:avLst/>
          </a:prstGeom>
        </p:spPr>
        <p:txBody>
          <a:bodyPr wrap="square">
            <a:spAutoFit/>
          </a:bodyPr>
          <a:lstStyle/>
          <a:p>
            <a:pPr indent="266700" algn="just">
              <a:spcAft>
                <a:spcPts val="0"/>
              </a:spcAft>
            </a:pPr>
            <a:r>
              <a:rPr lang="zh-CN" altLang="en-US" kern="100" dirty="0">
                <a:latin typeface="等线" panose="02010600030101010101" pitchFamily="2" charset="-122"/>
                <a:cs typeface="Times New Roman" panose="02020603050405020304" pitchFamily="18" charset="0"/>
              </a:rPr>
              <a:t>为了探究</a:t>
            </a:r>
            <a:r>
              <a:rPr lang="en-US" altLang="zh-CN" kern="100" dirty="0">
                <a:latin typeface="等线" panose="02010600030101010101" pitchFamily="2" charset="-122"/>
                <a:cs typeface="Times New Roman" panose="02020603050405020304" pitchFamily="18" charset="0"/>
              </a:rPr>
              <a:t>OSS</a:t>
            </a:r>
            <a:r>
              <a:rPr lang="zh-CN" altLang="zh-CN" kern="100" dirty="0">
                <a:latin typeface="等线" panose="02010600030101010101" pitchFamily="2" charset="-122"/>
                <a:cs typeface="Times New Roman" panose="02020603050405020304" pitchFamily="18" charset="0"/>
              </a:rPr>
              <a:t>项目的分布式性质在多大程度上影响了代码审查的理解和实践</a:t>
            </a:r>
            <a:r>
              <a:rPr lang="zh-CN" altLang="en-US" kern="100" dirty="0">
                <a:latin typeface="等线" panose="02010600030101010101" pitchFamily="2" charset="-122"/>
                <a:cs typeface="Times New Roman" panose="02020603050405020304" pitchFamily="18" charset="0"/>
              </a:rPr>
              <a:t>。</a:t>
            </a:r>
            <a:endParaRPr lang="en-US" altLang="zh-CN" kern="100" dirty="0">
              <a:latin typeface="等线" panose="02010600030101010101" pitchFamily="2" charset="-122"/>
              <a:cs typeface="Times New Roman" panose="02020603050405020304" pitchFamily="18" charset="0"/>
            </a:endParaRPr>
          </a:p>
          <a:p>
            <a:pPr indent="266700" algn="just">
              <a:spcAft>
                <a:spcPts val="0"/>
              </a:spcAft>
            </a:pPr>
            <a:r>
              <a:rPr lang="zh-CN" altLang="zh-CN" kern="100" dirty="0">
                <a:latin typeface="等线" panose="02010600030101010101" pitchFamily="2" charset="-122"/>
                <a:cs typeface="Times New Roman" panose="02020603050405020304" pitchFamily="18" charset="0"/>
              </a:rPr>
              <a:t>开放源码软件调查的受访者与微软调查的受访者之间的差异要大得多（无论受访者是在并置团队还是分布式团队）。因此，我们最初的假设，即来自微软分布式团队的受访者的回答与来自</a:t>
            </a:r>
            <a:r>
              <a:rPr lang="en-US" altLang="zh-CN" kern="100" dirty="0">
                <a:latin typeface="等线" panose="02010600030101010101" pitchFamily="2" charset="-122"/>
                <a:cs typeface="Times New Roman" panose="02020603050405020304" pitchFamily="18" charset="0"/>
              </a:rPr>
              <a:t>OSS</a:t>
            </a:r>
            <a:r>
              <a:rPr lang="zh-CN" altLang="zh-CN" kern="100" dirty="0">
                <a:latin typeface="等线" panose="02010600030101010101" pitchFamily="2" charset="-122"/>
                <a:cs typeface="Times New Roman" panose="02020603050405020304" pitchFamily="18" charset="0"/>
              </a:rPr>
              <a:t>团队的受访者的回答相似，是不被支持的。</a:t>
            </a:r>
          </a:p>
        </p:txBody>
      </p:sp>
      <p:pic>
        <p:nvPicPr>
          <p:cNvPr id="19" name="图片 18">
            <a:extLst>
              <a:ext uri="{FF2B5EF4-FFF2-40B4-BE49-F238E27FC236}">
                <a16:creationId xmlns:a16="http://schemas.microsoft.com/office/drawing/2014/main" id="{759CF482-CD03-4A86-8A69-1C3A47AC6554}"/>
              </a:ext>
            </a:extLst>
          </p:cNvPr>
          <p:cNvPicPr/>
          <p:nvPr/>
        </p:nvPicPr>
        <p:blipFill>
          <a:blip r:embed="rId3"/>
          <a:stretch>
            <a:fillRect/>
          </a:stretch>
        </p:blipFill>
        <p:spPr>
          <a:xfrm>
            <a:off x="7294418" y="2047010"/>
            <a:ext cx="4710545" cy="3137622"/>
          </a:xfrm>
          <a:prstGeom prst="rect">
            <a:avLst/>
          </a:prstGeom>
        </p:spPr>
      </p:pic>
    </p:spTree>
    <p:extLst>
      <p:ext uri="{BB962C8B-B14F-4D97-AF65-F5344CB8AC3E}">
        <p14:creationId xmlns:p14="http://schemas.microsoft.com/office/powerpoint/2010/main" val="24138910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a:extLst>
              <a:ext uri="{FF2B5EF4-FFF2-40B4-BE49-F238E27FC236}">
                <a16:creationId xmlns:a16="http://schemas.microsoft.com/office/drawing/2014/main" id="{44E8AA8E-D57B-4B20-B18A-AAA0F01623D0}"/>
              </a:ext>
            </a:extLst>
          </p:cNvPr>
          <p:cNvGrpSpPr/>
          <p:nvPr/>
        </p:nvGrpSpPr>
        <p:grpSpPr>
          <a:xfrm>
            <a:off x="3225407" y="2842760"/>
            <a:ext cx="1611338" cy="1835927"/>
            <a:chOff x="6791582" y="879197"/>
            <a:chExt cx="1611338" cy="1835927"/>
          </a:xfrm>
        </p:grpSpPr>
        <p:grpSp>
          <p:nvGrpSpPr>
            <p:cNvPr id="16" name="组合 15">
              <a:extLst>
                <a:ext uri="{FF2B5EF4-FFF2-40B4-BE49-F238E27FC236}">
                  <a16:creationId xmlns:a16="http://schemas.microsoft.com/office/drawing/2014/main" id="{3CE390DB-08A8-4DC9-9061-25684903AB54}"/>
                </a:ext>
              </a:extLst>
            </p:cNvPr>
            <p:cNvGrpSpPr/>
            <p:nvPr/>
          </p:nvGrpSpPr>
          <p:grpSpPr>
            <a:xfrm>
              <a:off x="6791582" y="879197"/>
              <a:ext cx="1611338" cy="1835927"/>
              <a:chOff x="6791582" y="879197"/>
              <a:chExt cx="1611338" cy="1835927"/>
            </a:xfrm>
          </p:grpSpPr>
          <p:sp>
            <p:nvSpPr>
              <p:cNvPr id="18" name="菱形 17">
                <a:extLst>
                  <a:ext uri="{FF2B5EF4-FFF2-40B4-BE49-F238E27FC236}">
                    <a16:creationId xmlns:a16="http://schemas.microsoft.com/office/drawing/2014/main" id="{8FB6CDCB-5F3D-46CB-B2B7-72615CA44E76}"/>
                  </a:ext>
                </a:extLst>
              </p:cNvPr>
              <p:cNvSpPr/>
              <p:nvPr/>
            </p:nvSpPr>
            <p:spPr>
              <a:xfrm>
                <a:off x="6791582" y="879197"/>
                <a:ext cx="1611338" cy="1611338"/>
              </a:xfrm>
              <a:prstGeom prst="diamond">
                <a:avLst/>
              </a:prstGeom>
              <a:solidFill>
                <a:srgbClr val="40AB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400" b="0" i="0" u="none" strike="noStrike" kern="1200" cap="none" spc="0" normalizeH="0" baseline="0" noProof="0" dirty="0">
                  <a:ln>
                    <a:noFill/>
                  </a:ln>
                  <a:solidFill>
                    <a:prstClr val="white"/>
                  </a:solidFill>
                  <a:effectLst/>
                  <a:uLnTx/>
                  <a:uFillTx/>
                  <a:cs typeface="+mn-ea"/>
                  <a:sym typeface="+mn-lt"/>
                </a:endParaRPr>
              </a:p>
            </p:txBody>
          </p:sp>
          <p:sp>
            <p:nvSpPr>
              <p:cNvPr id="19" name="菱形 18">
                <a:extLst>
                  <a:ext uri="{FF2B5EF4-FFF2-40B4-BE49-F238E27FC236}">
                    <a16:creationId xmlns:a16="http://schemas.microsoft.com/office/drawing/2014/main" id="{DFA0AA65-F03A-499B-8E1D-EA3D1D52674F}"/>
                  </a:ext>
                </a:extLst>
              </p:cNvPr>
              <p:cNvSpPr/>
              <p:nvPr/>
            </p:nvSpPr>
            <p:spPr>
              <a:xfrm>
                <a:off x="6791582" y="1103786"/>
                <a:ext cx="1611338" cy="1611338"/>
              </a:xfrm>
              <a:prstGeom prst="diamond">
                <a:avLst/>
              </a:prstGeom>
              <a:solidFill>
                <a:srgbClr val="3B5A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400" b="0" i="0" u="none" strike="noStrike" kern="1200" cap="none" spc="0" normalizeH="0" baseline="0" noProof="0" dirty="0">
                  <a:ln>
                    <a:noFill/>
                  </a:ln>
                  <a:solidFill>
                    <a:prstClr val="white"/>
                  </a:solidFill>
                  <a:effectLst/>
                  <a:uLnTx/>
                  <a:uFillTx/>
                  <a:cs typeface="+mn-ea"/>
                  <a:sym typeface="+mn-lt"/>
                </a:endParaRPr>
              </a:p>
            </p:txBody>
          </p:sp>
        </p:grpSp>
        <p:sp>
          <p:nvSpPr>
            <p:cNvPr id="17" name="矩形 16">
              <a:extLst>
                <a:ext uri="{FF2B5EF4-FFF2-40B4-BE49-F238E27FC236}">
                  <a16:creationId xmlns:a16="http://schemas.microsoft.com/office/drawing/2014/main" id="{1C3EB2C3-D39A-47E1-BC77-A98D1E6E5E0F}"/>
                </a:ext>
              </a:extLst>
            </p:cNvPr>
            <p:cNvSpPr/>
            <p:nvPr/>
          </p:nvSpPr>
          <p:spPr>
            <a:xfrm>
              <a:off x="7108478" y="1457657"/>
              <a:ext cx="995786" cy="1015663"/>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0" b="0" i="0" u="none" strike="noStrike" kern="1200" cap="none" spc="0" normalizeH="0" baseline="0" noProof="0" dirty="0">
                  <a:ln>
                    <a:noFill/>
                  </a:ln>
                  <a:solidFill>
                    <a:prstClr val="white"/>
                  </a:solidFill>
                  <a:effectLst/>
                  <a:uLnTx/>
                  <a:uFillTx/>
                  <a:cs typeface="+mn-ea"/>
                  <a:sym typeface="+mn-lt"/>
                </a:rPr>
                <a:t>04</a:t>
              </a:r>
              <a:endParaRPr kumimoji="0" lang="zh-CN" altLang="en-US" sz="3200" b="0" i="0" u="none" strike="noStrike" kern="1200" cap="none" spc="0" normalizeH="0" baseline="0" noProof="0" dirty="0">
                <a:ln>
                  <a:noFill/>
                </a:ln>
                <a:solidFill>
                  <a:prstClr val="white"/>
                </a:solidFill>
                <a:effectLst/>
                <a:uLnTx/>
                <a:uFillTx/>
                <a:cs typeface="+mn-ea"/>
                <a:sym typeface="+mn-lt"/>
              </a:endParaRPr>
            </a:p>
          </p:txBody>
        </p:sp>
      </p:grpSp>
      <p:sp>
        <p:nvSpPr>
          <p:cNvPr id="20" name="文本框 19">
            <a:extLst>
              <a:ext uri="{FF2B5EF4-FFF2-40B4-BE49-F238E27FC236}">
                <a16:creationId xmlns:a16="http://schemas.microsoft.com/office/drawing/2014/main" id="{38CDA2DC-4B4B-49DF-9004-802E423AC07A}"/>
              </a:ext>
            </a:extLst>
          </p:cNvPr>
          <p:cNvSpPr txBox="1"/>
          <p:nvPr/>
        </p:nvSpPr>
        <p:spPr>
          <a:xfrm>
            <a:off x="5208856" y="3013501"/>
            <a:ext cx="4523874" cy="830997"/>
          </a:xfrm>
          <a:prstGeom prst="rect">
            <a:avLst/>
          </a:prstGeom>
          <a:noFill/>
        </p:spPr>
        <p:txBody>
          <a:bodyPr wrap="square" rtlCol="0">
            <a:spAutoFit/>
          </a:bodyPr>
          <a:lstStyle/>
          <a:p>
            <a:pPr lvl="0" algn="ctr">
              <a:defRPr/>
            </a:pPr>
            <a:r>
              <a:rPr lang="zh-CN" altLang="en-US" sz="4800" b="1" dirty="0">
                <a:solidFill>
                  <a:srgbClr val="000000">
                    <a:lumMod val="75000"/>
                    <a:lumOff val="25000"/>
                  </a:srgbClr>
                </a:solidFill>
                <a:cs typeface="+mn-ea"/>
                <a:sym typeface="+mn-lt"/>
              </a:rPr>
              <a:t>结论</a:t>
            </a:r>
          </a:p>
        </p:txBody>
      </p:sp>
      <p:sp>
        <p:nvSpPr>
          <p:cNvPr id="21" name="矩形 20">
            <a:extLst>
              <a:ext uri="{FF2B5EF4-FFF2-40B4-BE49-F238E27FC236}">
                <a16:creationId xmlns:a16="http://schemas.microsoft.com/office/drawing/2014/main" id="{9AA60552-D171-4AE1-B352-1952790677C6}"/>
              </a:ext>
            </a:extLst>
          </p:cNvPr>
          <p:cNvSpPr/>
          <p:nvPr/>
        </p:nvSpPr>
        <p:spPr>
          <a:xfrm>
            <a:off x="5208856" y="3791986"/>
            <a:ext cx="5316781" cy="334194"/>
          </a:xfrm>
          <a:prstGeom prst="rect">
            <a:avLst/>
          </a:prstGeom>
        </p:spPr>
        <p:txBody>
          <a:bodyPr wrap="square">
            <a:spAutoFit/>
          </a:bodyPr>
          <a:lstStyle/>
          <a:p>
            <a:pPr marL="0" marR="0" lvl="0" indent="0" algn="l" defTabSz="914400" rtl="0" eaLnBrk="1" fontAlgn="auto" latinLnBrk="0" hangingPunct="1">
              <a:lnSpc>
                <a:spcPct val="12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lumMod val="75000"/>
                    <a:lumOff val="25000"/>
                  </a:prstClr>
                </a:solidFill>
                <a:effectLst/>
                <a:uLnTx/>
                <a:uFillTx/>
                <a:cs typeface="+mn-ea"/>
                <a:sym typeface="+mn-lt"/>
              </a:rPr>
              <a:t>. </a:t>
            </a:r>
          </a:p>
        </p:txBody>
      </p:sp>
    </p:spTree>
    <p:extLst>
      <p:ext uri="{BB962C8B-B14F-4D97-AF65-F5344CB8AC3E}">
        <p14:creationId xmlns:p14="http://schemas.microsoft.com/office/powerpoint/2010/main" val="3455558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ppt_w</p:attrName>
                                        </p:attrNameLst>
                                      </p:cBhvr>
                                      <p:tavLst>
                                        <p:tav tm="0">
                                          <p:val>
                                            <p:fltVal val="0"/>
                                          </p:val>
                                        </p:tav>
                                        <p:tav tm="100000">
                                          <p:val>
                                            <p:strVal val="#ppt_w"/>
                                          </p:val>
                                        </p:tav>
                                      </p:tavLst>
                                    </p:anim>
                                    <p:anim calcmode="lin" valueType="num">
                                      <p:cBhvr>
                                        <p:cTn id="8" dur="500" fill="hold"/>
                                        <p:tgtEl>
                                          <p:spTgt spid="15"/>
                                        </p:tgtEl>
                                        <p:attrNameLst>
                                          <p:attrName>ppt_h</p:attrName>
                                        </p:attrNameLst>
                                      </p:cBhvr>
                                      <p:tavLst>
                                        <p:tav tm="0">
                                          <p:val>
                                            <p:fltVal val="0"/>
                                          </p:val>
                                        </p:tav>
                                        <p:tav tm="100000">
                                          <p:val>
                                            <p:strVal val="#ppt_h"/>
                                          </p:val>
                                        </p:tav>
                                      </p:tavLst>
                                    </p:anim>
                                    <p:animEffect transition="in" filter="fade">
                                      <p:cBhvr>
                                        <p:cTn id="9" dur="500"/>
                                        <p:tgtEl>
                                          <p:spTgt spid="15"/>
                                        </p:tgtEl>
                                      </p:cBhvr>
                                    </p:animEffect>
                                  </p:childTnLst>
                                </p:cTn>
                              </p:par>
                            </p:childTnLst>
                          </p:cTn>
                        </p:par>
                        <p:par>
                          <p:cTn id="10" fill="hold">
                            <p:stCondLst>
                              <p:cond delay="500"/>
                            </p:stCondLst>
                            <p:childTnLst>
                              <p:par>
                                <p:cTn id="11" presetID="2" presetClass="entr" presetSubtype="2" accel="21000" decel="79000" fill="hold" grpId="0" nodeType="afterEffect">
                                  <p:stCondLst>
                                    <p:cond delay="0"/>
                                  </p:stCondLst>
                                  <p:childTnLst>
                                    <p:set>
                                      <p:cBhvr>
                                        <p:cTn id="12" dur="1" fill="hold">
                                          <p:stCondLst>
                                            <p:cond delay="0"/>
                                          </p:stCondLst>
                                        </p:cTn>
                                        <p:tgtEl>
                                          <p:spTgt spid="20"/>
                                        </p:tgtEl>
                                        <p:attrNameLst>
                                          <p:attrName>style.visibility</p:attrName>
                                        </p:attrNameLst>
                                      </p:cBhvr>
                                      <p:to>
                                        <p:strVal val="visible"/>
                                      </p:to>
                                    </p:set>
                                    <p:anim calcmode="lin" valueType="num">
                                      <p:cBhvr additive="base">
                                        <p:cTn id="13" dur="1500" fill="hold"/>
                                        <p:tgtEl>
                                          <p:spTgt spid="20"/>
                                        </p:tgtEl>
                                        <p:attrNameLst>
                                          <p:attrName>ppt_x</p:attrName>
                                        </p:attrNameLst>
                                      </p:cBhvr>
                                      <p:tavLst>
                                        <p:tav tm="0">
                                          <p:val>
                                            <p:strVal val="1+#ppt_w/2"/>
                                          </p:val>
                                        </p:tav>
                                        <p:tav tm="100000">
                                          <p:val>
                                            <p:strVal val="#ppt_x"/>
                                          </p:val>
                                        </p:tav>
                                      </p:tavLst>
                                    </p:anim>
                                    <p:anim calcmode="lin" valueType="num">
                                      <p:cBhvr additive="base">
                                        <p:cTn id="14" dur="1500" fill="hold"/>
                                        <p:tgtEl>
                                          <p:spTgt spid="20"/>
                                        </p:tgtEl>
                                        <p:attrNameLst>
                                          <p:attrName>ppt_y</p:attrName>
                                        </p:attrNameLst>
                                      </p:cBhvr>
                                      <p:tavLst>
                                        <p:tav tm="0">
                                          <p:val>
                                            <p:strVal val="#ppt_y"/>
                                          </p:val>
                                        </p:tav>
                                        <p:tav tm="100000">
                                          <p:val>
                                            <p:strVal val="#ppt_y"/>
                                          </p:val>
                                        </p:tav>
                                      </p:tavLst>
                                    </p:anim>
                                  </p:childTnLst>
                                </p:cTn>
                              </p:par>
                            </p:childTnLst>
                          </p:cTn>
                        </p:par>
                        <p:par>
                          <p:cTn id="15" fill="hold">
                            <p:stCondLst>
                              <p:cond delay="2000"/>
                            </p:stCondLst>
                            <p:childTnLst>
                              <p:par>
                                <p:cTn id="16" presetID="22" presetClass="entr" presetSubtype="8" fill="hold" grpId="0" nodeType="afterEffect">
                                  <p:stCondLst>
                                    <p:cond delay="0"/>
                                  </p:stCondLst>
                                  <p:childTnLst>
                                    <p:set>
                                      <p:cBhvr>
                                        <p:cTn id="17" dur="1" fill="hold">
                                          <p:stCondLst>
                                            <p:cond delay="0"/>
                                          </p:stCondLst>
                                        </p:cTn>
                                        <p:tgtEl>
                                          <p:spTgt spid="21"/>
                                        </p:tgtEl>
                                        <p:attrNameLst>
                                          <p:attrName>style.visibility</p:attrName>
                                        </p:attrNameLst>
                                      </p:cBhvr>
                                      <p:to>
                                        <p:strVal val="visible"/>
                                      </p:to>
                                    </p:set>
                                    <p:animEffect transition="in" filter="wipe(left)">
                                      <p:cBhvr>
                                        <p:cTn id="18"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8D2EC5A4-FF8F-4FCC-BECD-ADAFD18AE030}"/>
              </a:ext>
            </a:extLst>
          </p:cNvPr>
          <p:cNvSpPr>
            <a:spLocks noGrp="1"/>
          </p:cNvSpPr>
          <p:nvPr>
            <p:ph type="body" sz="quarter" idx="10"/>
          </p:nvPr>
        </p:nvSpPr>
        <p:spPr/>
        <p:txBody>
          <a:bodyPr/>
          <a:lstStyle/>
          <a:p>
            <a:r>
              <a:rPr lang="zh-CN" altLang="en-US" dirty="0"/>
              <a:t>背景</a:t>
            </a:r>
          </a:p>
        </p:txBody>
      </p:sp>
      <p:sp>
        <p:nvSpPr>
          <p:cNvPr id="3" name="文本占位符 2">
            <a:extLst>
              <a:ext uri="{FF2B5EF4-FFF2-40B4-BE49-F238E27FC236}">
                <a16:creationId xmlns:a16="http://schemas.microsoft.com/office/drawing/2014/main" id="{8879A9BC-B923-4D4C-9824-743CB2CC396B}"/>
              </a:ext>
            </a:extLst>
          </p:cNvPr>
          <p:cNvSpPr>
            <a:spLocks noGrp="1"/>
          </p:cNvSpPr>
          <p:nvPr>
            <p:ph type="body" sz="quarter" idx="11"/>
          </p:nvPr>
        </p:nvSpPr>
        <p:spPr/>
        <p:txBody>
          <a:bodyPr/>
          <a:lstStyle/>
          <a:p>
            <a:r>
              <a:rPr lang="zh-CN" altLang="en-US" dirty="0"/>
              <a:t>实验设计</a:t>
            </a:r>
          </a:p>
        </p:txBody>
      </p:sp>
      <p:sp>
        <p:nvSpPr>
          <p:cNvPr id="4" name="文本占位符 3">
            <a:extLst>
              <a:ext uri="{FF2B5EF4-FFF2-40B4-BE49-F238E27FC236}">
                <a16:creationId xmlns:a16="http://schemas.microsoft.com/office/drawing/2014/main" id="{6DC71AE1-00A9-47CC-A537-90CD6D24B4B3}"/>
              </a:ext>
            </a:extLst>
          </p:cNvPr>
          <p:cNvSpPr>
            <a:spLocks noGrp="1"/>
          </p:cNvSpPr>
          <p:nvPr>
            <p:ph type="body" sz="quarter" idx="12"/>
          </p:nvPr>
        </p:nvSpPr>
        <p:spPr/>
        <p:txBody>
          <a:bodyPr/>
          <a:lstStyle/>
          <a:p>
            <a:r>
              <a:rPr lang="zh-CN" altLang="en-US" dirty="0"/>
              <a:t>结果</a:t>
            </a:r>
          </a:p>
        </p:txBody>
      </p:sp>
      <p:sp>
        <p:nvSpPr>
          <p:cNvPr id="5" name="文本占位符 4">
            <a:extLst>
              <a:ext uri="{FF2B5EF4-FFF2-40B4-BE49-F238E27FC236}">
                <a16:creationId xmlns:a16="http://schemas.microsoft.com/office/drawing/2014/main" id="{28BD99B2-1041-4DCB-BB93-A882AF546CC0}"/>
              </a:ext>
            </a:extLst>
          </p:cNvPr>
          <p:cNvSpPr>
            <a:spLocks noGrp="1"/>
          </p:cNvSpPr>
          <p:nvPr>
            <p:ph type="body" sz="quarter" idx="13"/>
          </p:nvPr>
        </p:nvSpPr>
        <p:spPr/>
        <p:txBody>
          <a:bodyPr/>
          <a:lstStyle/>
          <a:p>
            <a:r>
              <a:rPr lang="zh-CN" altLang="en-US" dirty="0"/>
              <a:t>结论</a:t>
            </a:r>
          </a:p>
        </p:txBody>
      </p:sp>
    </p:spTree>
    <p:extLst>
      <p:ext uri="{BB962C8B-B14F-4D97-AF65-F5344CB8AC3E}">
        <p14:creationId xmlns:p14="http://schemas.microsoft.com/office/powerpoint/2010/main" val="33613778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a:extLst>
              <a:ext uri="{FF2B5EF4-FFF2-40B4-BE49-F238E27FC236}">
                <a16:creationId xmlns:a16="http://schemas.microsoft.com/office/drawing/2014/main" id="{EF85128F-98DC-445B-A24D-5B3E886DB406}"/>
              </a:ext>
            </a:extLst>
          </p:cNvPr>
          <p:cNvSpPr/>
          <p:nvPr/>
        </p:nvSpPr>
        <p:spPr>
          <a:xfrm>
            <a:off x="615822" y="183601"/>
            <a:ext cx="902811" cy="523220"/>
          </a:xfrm>
          <a:prstGeom prst="rect">
            <a:avLst/>
          </a:prstGeom>
        </p:spPr>
        <p:txBody>
          <a:bodyPr wrap="none">
            <a:spAutoFit/>
          </a:bodyPr>
          <a:lstStyle/>
          <a:p>
            <a:pPr lvl="0"/>
            <a:r>
              <a:rPr lang="zh-CN" altLang="en-US" sz="2800" b="1" dirty="0">
                <a:solidFill>
                  <a:srgbClr val="000000">
                    <a:lumMod val="75000"/>
                    <a:lumOff val="25000"/>
                  </a:srgbClr>
                </a:solidFill>
                <a:cs typeface="+mn-ea"/>
                <a:sym typeface="+mn-lt"/>
              </a:rPr>
              <a:t>结论</a:t>
            </a:r>
          </a:p>
        </p:txBody>
      </p:sp>
      <p:sp>
        <p:nvSpPr>
          <p:cNvPr id="2" name="矩形 1">
            <a:extLst>
              <a:ext uri="{FF2B5EF4-FFF2-40B4-BE49-F238E27FC236}">
                <a16:creationId xmlns:a16="http://schemas.microsoft.com/office/drawing/2014/main" id="{C332FBB2-DE09-4048-8ED7-1D6D21E9DC9C}"/>
              </a:ext>
            </a:extLst>
          </p:cNvPr>
          <p:cNvSpPr/>
          <p:nvPr/>
        </p:nvSpPr>
        <p:spPr>
          <a:xfrm>
            <a:off x="615822" y="1586856"/>
            <a:ext cx="9598442" cy="646331"/>
          </a:xfrm>
          <a:prstGeom prst="rect">
            <a:avLst/>
          </a:prstGeom>
        </p:spPr>
        <p:txBody>
          <a:bodyPr wrap="square">
            <a:spAutoFit/>
          </a:bodyPr>
          <a:lstStyle/>
          <a:p>
            <a:pPr indent="266700" algn="just">
              <a:spcAft>
                <a:spcPts val="0"/>
              </a:spcAft>
            </a:pPr>
            <a:r>
              <a:rPr lang="zh-CN" altLang="zh-CN" dirty="0"/>
              <a:t>尽管只有四分之一的代码审查意见是关于功能缺陷的，</a:t>
            </a:r>
            <a:r>
              <a:rPr lang="zh-CN" altLang="en-US" dirty="0"/>
              <a:t>但</a:t>
            </a:r>
            <a:r>
              <a:rPr lang="zh-CN" altLang="zh-CN" dirty="0"/>
              <a:t>代码审查</a:t>
            </a:r>
            <a:r>
              <a:rPr lang="zh-CN" altLang="en-US" dirty="0"/>
              <a:t>有</a:t>
            </a:r>
            <a:r>
              <a:rPr lang="zh-CN" altLang="zh-CN" dirty="0"/>
              <a:t>其他几个好处（即知识传播、关系建立、更好的设计和确保可维护的代码），这些好处对于大型或长期项目至关重要。</a:t>
            </a:r>
            <a:endParaRPr lang="zh-CN" altLang="zh-CN" kern="100" dirty="0">
              <a:latin typeface="等线" panose="02010600030101010101" pitchFamily="2" charset="-122"/>
              <a:cs typeface="Times New Roman" panose="02020603050405020304" pitchFamily="18" charset="0"/>
            </a:endParaRPr>
          </a:p>
        </p:txBody>
      </p:sp>
      <p:sp>
        <p:nvSpPr>
          <p:cNvPr id="3" name="矩形 2">
            <a:extLst>
              <a:ext uri="{FF2B5EF4-FFF2-40B4-BE49-F238E27FC236}">
                <a16:creationId xmlns:a16="http://schemas.microsoft.com/office/drawing/2014/main" id="{77D13589-D7C7-4B31-A8AB-6A568C8256C0}"/>
              </a:ext>
            </a:extLst>
          </p:cNvPr>
          <p:cNvSpPr/>
          <p:nvPr/>
        </p:nvSpPr>
        <p:spPr>
          <a:xfrm>
            <a:off x="615821" y="3020115"/>
            <a:ext cx="10793396" cy="646331"/>
          </a:xfrm>
          <a:prstGeom prst="rect">
            <a:avLst/>
          </a:prstGeom>
        </p:spPr>
        <p:txBody>
          <a:bodyPr wrap="square">
            <a:spAutoFit/>
          </a:bodyPr>
          <a:lstStyle/>
          <a:p>
            <a:r>
              <a:rPr lang="zh-CN" altLang="zh-CN" dirty="0">
                <a:latin typeface="PINGFANGM"/>
                <a:cs typeface="Times New Roman" panose="02020603050405020304" pitchFamily="18" charset="0"/>
              </a:rPr>
              <a:t>其次，这些调查的结果表明，代码审查对建立关系和未来的合作有很大的影响。审查意见的措辞粗心大意可能会导致代码作者的负面情绪，并阻碍未来的合作。</a:t>
            </a:r>
            <a:endParaRPr lang="zh-CN" altLang="en-US" dirty="0"/>
          </a:p>
        </p:txBody>
      </p:sp>
      <p:sp>
        <p:nvSpPr>
          <p:cNvPr id="4" name="矩形 3">
            <a:extLst>
              <a:ext uri="{FF2B5EF4-FFF2-40B4-BE49-F238E27FC236}">
                <a16:creationId xmlns:a16="http://schemas.microsoft.com/office/drawing/2014/main" id="{33EF8BAC-5C86-40FE-A116-05D74B841B19}"/>
              </a:ext>
            </a:extLst>
          </p:cNvPr>
          <p:cNvSpPr/>
          <p:nvPr/>
        </p:nvSpPr>
        <p:spPr>
          <a:xfrm>
            <a:off x="615821" y="4453374"/>
            <a:ext cx="10440105" cy="923330"/>
          </a:xfrm>
          <a:prstGeom prst="rect">
            <a:avLst/>
          </a:prstGeom>
        </p:spPr>
        <p:txBody>
          <a:bodyPr wrap="square">
            <a:spAutoFit/>
          </a:bodyPr>
          <a:lstStyle/>
          <a:p>
            <a:r>
              <a:rPr lang="zh-CN" altLang="zh-CN" dirty="0">
                <a:cs typeface="Times New Roman" panose="02020603050405020304" pitchFamily="18" charset="0"/>
              </a:rPr>
              <a:t>最后，有效的代码审查需要审查者付出大量的努力来彻底理解代码。这项研究的结果表明，审查人员更喜欢审查简单、自我记录和易于理解的代码更改。在提交代码更改以供审查时，作者应牢记这些代码特征</a:t>
            </a:r>
            <a:endParaRPr lang="zh-CN" altLang="en-US" dirty="0"/>
          </a:p>
        </p:txBody>
      </p:sp>
    </p:spTree>
    <p:extLst>
      <p:ext uri="{BB962C8B-B14F-4D97-AF65-F5344CB8AC3E}">
        <p14:creationId xmlns:p14="http://schemas.microsoft.com/office/powerpoint/2010/main" val="42397196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ADF87E9B-E66F-4616-8455-C15FF617F333}"/>
              </a:ext>
            </a:extLst>
          </p:cNvPr>
          <p:cNvSpPr txBox="1"/>
          <p:nvPr/>
        </p:nvSpPr>
        <p:spPr>
          <a:xfrm>
            <a:off x="3374669" y="3124934"/>
            <a:ext cx="5282770" cy="1107996"/>
          </a:xfrm>
          <a:prstGeom prst="rect">
            <a:avLst/>
          </a:prstGeom>
          <a:noFill/>
        </p:spPr>
        <p:txBody>
          <a:bodyPr wrap="square" rtlCol="0">
            <a:spAutoFit/>
          </a:bodyPr>
          <a:lstStyle/>
          <a:p>
            <a:pPr algn="ctr"/>
            <a:r>
              <a:rPr lang="zh-CN" altLang="en-US" sz="6600" dirty="0">
                <a:solidFill>
                  <a:schemeClr val="accent1">
                    <a:lumMod val="50000"/>
                  </a:schemeClr>
                </a:solidFill>
              </a:rPr>
              <a:t>谢谢！</a:t>
            </a:r>
          </a:p>
        </p:txBody>
      </p:sp>
    </p:spTree>
    <p:extLst>
      <p:ext uri="{BB962C8B-B14F-4D97-AF65-F5344CB8AC3E}">
        <p14:creationId xmlns:p14="http://schemas.microsoft.com/office/powerpoint/2010/main" val="19380098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组合 33">
            <a:extLst>
              <a:ext uri="{FF2B5EF4-FFF2-40B4-BE49-F238E27FC236}">
                <a16:creationId xmlns:a16="http://schemas.microsoft.com/office/drawing/2014/main" id="{116DB09F-CE3A-4E2A-9721-06B02BD7BC6A}"/>
              </a:ext>
            </a:extLst>
          </p:cNvPr>
          <p:cNvGrpSpPr/>
          <p:nvPr/>
        </p:nvGrpSpPr>
        <p:grpSpPr>
          <a:xfrm>
            <a:off x="2346518" y="3096513"/>
            <a:ext cx="1611338" cy="1835927"/>
            <a:chOff x="6791582" y="879197"/>
            <a:chExt cx="1611338" cy="1835927"/>
          </a:xfrm>
        </p:grpSpPr>
        <p:grpSp>
          <p:nvGrpSpPr>
            <p:cNvPr id="35" name="组合 34">
              <a:extLst>
                <a:ext uri="{FF2B5EF4-FFF2-40B4-BE49-F238E27FC236}">
                  <a16:creationId xmlns:a16="http://schemas.microsoft.com/office/drawing/2014/main" id="{9E13C856-B964-4028-A42F-830BFFBFB2FC}"/>
                </a:ext>
              </a:extLst>
            </p:cNvPr>
            <p:cNvGrpSpPr/>
            <p:nvPr/>
          </p:nvGrpSpPr>
          <p:grpSpPr>
            <a:xfrm>
              <a:off x="6791582" y="879197"/>
              <a:ext cx="1611338" cy="1835927"/>
              <a:chOff x="6791582" y="879197"/>
              <a:chExt cx="1611338" cy="1835927"/>
            </a:xfrm>
          </p:grpSpPr>
          <p:sp>
            <p:nvSpPr>
              <p:cNvPr id="37" name="菱形 36">
                <a:extLst>
                  <a:ext uri="{FF2B5EF4-FFF2-40B4-BE49-F238E27FC236}">
                    <a16:creationId xmlns:a16="http://schemas.microsoft.com/office/drawing/2014/main" id="{CD4586B7-CF04-4CB5-8AD9-81ED07D76A96}"/>
                  </a:ext>
                </a:extLst>
              </p:cNvPr>
              <p:cNvSpPr/>
              <p:nvPr/>
            </p:nvSpPr>
            <p:spPr>
              <a:xfrm>
                <a:off x="6791582" y="879197"/>
                <a:ext cx="1611338" cy="1611338"/>
              </a:xfrm>
              <a:prstGeom prst="diamond">
                <a:avLst/>
              </a:prstGeom>
              <a:solidFill>
                <a:srgbClr val="40AB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cs typeface="+mn-ea"/>
                  <a:sym typeface="+mn-lt"/>
                </a:endParaRPr>
              </a:p>
            </p:txBody>
          </p:sp>
          <p:sp>
            <p:nvSpPr>
              <p:cNvPr id="38" name="菱形 37">
                <a:extLst>
                  <a:ext uri="{FF2B5EF4-FFF2-40B4-BE49-F238E27FC236}">
                    <a16:creationId xmlns:a16="http://schemas.microsoft.com/office/drawing/2014/main" id="{AF8D6C7A-51FF-430C-9362-01A4A4ED94F3}"/>
                  </a:ext>
                </a:extLst>
              </p:cNvPr>
              <p:cNvSpPr/>
              <p:nvPr/>
            </p:nvSpPr>
            <p:spPr>
              <a:xfrm>
                <a:off x="6791582" y="1103786"/>
                <a:ext cx="1611338" cy="1611338"/>
              </a:xfrm>
              <a:prstGeom prst="diamond">
                <a:avLst/>
              </a:prstGeom>
              <a:solidFill>
                <a:srgbClr val="3B5A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cs typeface="+mn-ea"/>
                  <a:sym typeface="+mn-lt"/>
                </a:endParaRPr>
              </a:p>
            </p:txBody>
          </p:sp>
        </p:grpSp>
        <p:sp>
          <p:nvSpPr>
            <p:cNvPr id="36" name="矩形 35">
              <a:extLst>
                <a:ext uri="{FF2B5EF4-FFF2-40B4-BE49-F238E27FC236}">
                  <a16:creationId xmlns:a16="http://schemas.microsoft.com/office/drawing/2014/main" id="{F8BCCC6A-C0B3-47AD-8634-79614324FBFC}"/>
                </a:ext>
              </a:extLst>
            </p:cNvPr>
            <p:cNvSpPr/>
            <p:nvPr/>
          </p:nvSpPr>
          <p:spPr>
            <a:xfrm>
              <a:off x="7039549" y="1457657"/>
              <a:ext cx="1133645" cy="1015663"/>
            </a:xfrm>
            <a:prstGeom prst="rect">
              <a:avLst/>
            </a:prstGeom>
          </p:spPr>
          <p:txBody>
            <a:bodyPr wrap="none">
              <a:spAutoFit/>
            </a:bodyPr>
            <a:lstStyle/>
            <a:p>
              <a:pPr algn="ctr"/>
              <a:r>
                <a:rPr lang="en-US" altLang="zh-CN" sz="6000" b="1" dirty="0">
                  <a:solidFill>
                    <a:schemeClr val="bg1"/>
                  </a:solidFill>
                  <a:cs typeface="+mn-ea"/>
                  <a:sym typeface="+mn-lt"/>
                </a:rPr>
                <a:t>01</a:t>
              </a:r>
              <a:endParaRPr lang="zh-CN" altLang="en-US" sz="3200" b="1" dirty="0">
                <a:solidFill>
                  <a:schemeClr val="bg1"/>
                </a:solidFill>
                <a:cs typeface="+mn-ea"/>
                <a:sym typeface="+mn-lt"/>
              </a:endParaRPr>
            </a:p>
          </p:txBody>
        </p:sp>
      </p:grpSp>
      <p:sp>
        <p:nvSpPr>
          <p:cNvPr id="39" name="文本框 38">
            <a:extLst>
              <a:ext uri="{FF2B5EF4-FFF2-40B4-BE49-F238E27FC236}">
                <a16:creationId xmlns:a16="http://schemas.microsoft.com/office/drawing/2014/main" id="{4E8A3862-162F-4879-98D5-05656D0316EF}"/>
              </a:ext>
            </a:extLst>
          </p:cNvPr>
          <p:cNvSpPr txBox="1"/>
          <p:nvPr/>
        </p:nvSpPr>
        <p:spPr>
          <a:xfrm>
            <a:off x="4329967" y="3267254"/>
            <a:ext cx="4523874" cy="830997"/>
          </a:xfrm>
          <a:prstGeom prst="rect">
            <a:avLst/>
          </a:prstGeom>
          <a:noFill/>
        </p:spPr>
        <p:txBody>
          <a:bodyPr wrap="square" rtlCol="0">
            <a:spAutoFit/>
          </a:bodyPr>
          <a:lstStyle/>
          <a:p>
            <a:pPr algn="ctr">
              <a:defRPr/>
            </a:pPr>
            <a:r>
              <a:rPr lang="zh-CN" altLang="en-US" sz="4800" dirty="0">
                <a:solidFill>
                  <a:schemeClr val="tx1">
                    <a:lumMod val="75000"/>
                    <a:lumOff val="25000"/>
                  </a:schemeClr>
                </a:solidFill>
                <a:cs typeface="+mn-ea"/>
                <a:sym typeface="+mn-lt"/>
              </a:rPr>
              <a:t>背景</a:t>
            </a:r>
          </a:p>
        </p:txBody>
      </p:sp>
    </p:spTree>
    <p:extLst>
      <p:ext uri="{BB962C8B-B14F-4D97-AF65-F5344CB8AC3E}">
        <p14:creationId xmlns:p14="http://schemas.microsoft.com/office/powerpoint/2010/main" val="1916056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 calcmode="lin" valueType="num">
                                      <p:cBhvr>
                                        <p:cTn id="7" dur="500" fill="hold"/>
                                        <p:tgtEl>
                                          <p:spTgt spid="34"/>
                                        </p:tgtEl>
                                        <p:attrNameLst>
                                          <p:attrName>ppt_w</p:attrName>
                                        </p:attrNameLst>
                                      </p:cBhvr>
                                      <p:tavLst>
                                        <p:tav tm="0">
                                          <p:val>
                                            <p:fltVal val="0"/>
                                          </p:val>
                                        </p:tav>
                                        <p:tav tm="100000">
                                          <p:val>
                                            <p:strVal val="#ppt_w"/>
                                          </p:val>
                                        </p:tav>
                                      </p:tavLst>
                                    </p:anim>
                                    <p:anim calcmode="lin" valueType="num">
                                      <p:cBhvr>
                                        <p:cTn id="8" dur="500" fill="hold"/>
                                        <p:tgtEl>
                                          <p:spTgt spid="34"/>
                                        </p:tgtEl>
                                        <p:attrNameLst>
                                          <p:attrName>ppt_h</p:attrName>
                                        </p:attrNameLst>
                                      </p:cBhvr>
                                      <p:tavLst>
                                        <p:tav tm="0">
                                          <p:val>
                                            <p:fltVal val="0"/>
                                          </p:val>
                                        </p:tav>
                                        <p:tav tm="100000">
                                          <p:val>
                                            <p:strVal val="#ppt_h"/>
                                          </p:val>
                                        </p:tav>
                                      </p:tavLst>
                                    </p:anim>
                                    <p:animEffect transition="in" filter="fade">
                                      <p:cBhvr>
                                        <p:cTn id="9" dur="500"/>
                                        <p:tgtEl>
                                          <p:spTgt spid="34"/>
                                        </p:tgtEl>
                                      </p:cBhvr>
                                    </p:animEffect>
                                  </p:childTnLst>
                                </p:cTn>
                              </p:par>
                            </p:childTnLst>
                          </p:cTn>
                        </p:par>
                        <p:par>
                          <p:cTn id="10" fill="hold">
                            <p:stCondLst>
                              <p:cond delay="500"/>
                            </p:stCondLst>
                            <p:childTnLst>
                              <p:par>
                                <p:cTn id="11" presetID="2" presetClass="entr" presetSubtype="2" accel="21000" decel="79000" fill="hold" grpId="0" nodeType="afterEffect">
                                  <p:stCondLst>
                                    <p:cond delay="0"/>
                                  </p:stCondLst>
                                  <p:childTnLst>
                                    <p:set>
                                      <p:cBhvr>
                                        <p:cTn id="12" dur="1" fill="hold">
                                          <p:stCondLst>
                                            <p:cond delay="0"/>
                                          </p:stCondLst>
                                        </p:cTn>
                                        <p:tgtEl>
                                          <p:spTgt spid="39"/>
                                        </p:tgtEl>
                                        <p:attrNameLst>
                                          <p:attrName>style.visibility</p:attrName>
                                        </p:attrNameLst>
                                      </p:cBhvr>
                                      <p:to>
                                        <p:strVal val="visible"/>
                                      </p:to>
                                    </p:set>
                                    <p:anim calcmode="lin" valueType="num">
                                      <p:cBhvr additive="base">
                                        <p:cTn id="13" dur="1500" fill="hold"/>
                                        <p:tgtEl>
                                          <p:spTgt spid="39"/>
                                        </p:tgtEl>
                                        <p:attrNameLst>
                                          <p:attrName>ppt_x</p:attrName>
                                        </p:attrNameLst>
                                      </p:cBhvr>
                                      <p:tavLst>
                                        <p:tav tm="0">
                                          <p:val>
                                            <p:strVal val="1+#ppt_w/2"/>
                                          </p:val>
                                        </p:tav>
                                        <p:tav tm="100000">
                                          <p:val>
                                            <p:strVal val="#ppt_x"/>
                                          </p:val>
                                        </p:tav>
                                      </p:tavLst>
                                    </p:anim>
                                    <p:anim calcmode="lin" valueType="num">
                                      <p:cBhvr additive="base">
                                        <p:cTn id="14" dur="1500" fill="hold"/>
                                        <p:tgtEl>
                                          <p:spTgt spid="3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a:extLst>
              <a:ext uri="{FF2B5EF4-FFF2-40B4-BE49-F238E27FC236}">
                <a16:creationId xmlns:a16="http://schemas.microsoft.com/office/drawing/2014/main" id="{EF85128F-98DC-445B-A24D-5B3E886DB406}"/>
              </a:ext>
            </a:extLst>
          </p:cNvPr>
          <p:cNvSpPr/>
          <p:nvPr/>
        </p:nvSpPr>
        <p:spPr>
          <a:xfrm>
            <a:off x="615822" y="183601"/>
            <a:ext cx="1620957" cy="52322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000000">
                    <a:lumMod val="75000"/>
                    <a:lumOff val="25000"/>
                  </a:srgbClr>
                </a:solidFill>
                <a:effectLst/>
                <a:uLnTx/>
                <a:uFillTx/>
                <a:cs typeface="+mn-ea"/>
                <a:sym typeface="+mn-lt"/>
              </a:rPr>
              <a:t>问题背景</a:t>
            </a:r>
          </a:p>
        </p:txBody>
      </p:sp>
      <p:sp>
        <p:nvSpPr>
          <p:cNvPr id="58" name="矩形 57">
            <a:extLst>
              <a:ext uri="{FF2B5EF4-FFF2-40B4-BE49-F238E27FC236}">
                <a16:creationId xmlns:a16="http://schemas.microsoft.com/office/drawing/2014/main" id="{5C2A3762-D627-4098-97ED-2FE582551F3B}"/>
              </a:ext>
            </a:extLst>
          </p:cNvPr>
          <p:cNvSpPr/>
          <p:nvPr/>
        </p:nvSpPr>
        <p:spPr>
          <a:xfrm>
            <a:off x="615822" y="1513684"/>
            <a:ext cx="9987862" cy="465640"/>
          </a:xfrm>
          <a:prstGeom prst="rect">
            <a:avLst/>
          </a:prstGeom>
        </p:spPr>
        <p:txBody>
          <a:bodyPr wrap="square">
            <a:spAutoFit/>
          </a:bodyPr>
          <a:lstStyle/>
          <a:p>
            <a:pPr lvl="0" indent="457200" algn="just">
              <a:lnSpc>
                <a:spcPct val="150000"/>
              </a:lnSpc>
              <a:defRPr/>
            </a:pPr>
            <a:r>
              <a:rPr lang="zh-CN" altLang="zh-CN" dirty="0"/>
              <a:t>许多开源</a:t>
            </a:r>
            <a:r>
              <a:rPr lang="zh-CN" altLang="en-US" dirty="0"/>
              <a:t>项目</a:t>
            </a:r>
            <a:r>
              <a:rPr lang="zh-CN" altLang="zh-CN" dirty="0"/>
              <a:t>和商业</a:t>
            </a:r>
            <a:r>
              <a:rPr lang="zh-CN" altLang="en-US" dirty="0"/>
              <a:t>项目在提交之前都需要严格的</a:t>
            </a:r>
            <a:r>
              <a:rPr lang="zh-CN" altLang="zh-CN" dirty="0"/>
              <a:t>代码审查，</a:t>
            </a:r>
            <a:r>
              <a:rPr lang="zh-CN" altLang="en-US" dirty="0"/>
              <a:t>来发现代码的相关问题。</a:t>
            </a:r>
            <a:endParaRPr kumimoji="0" lang="zh-CN" altLang="en-US" sz="1600" i="0" u="none" strike="noStrike" kern="1200" cap="none" spc="0" normalizeH="0" baseline="0" noProof="0" dirty="0">
              <a:ln>
                <a:noFill/>
              </a:ln>
              <a:solidFill>
                <a:schemeClr val="tx1">
                  <a:lumMod val="75000"/>
                  <a:lumOff val="25000"/>
                </a:schemeClr>
              </a:solidFill>
              <a:effectLst/>
              <a:uLnTx/>
              <a:uFillTx/>
              <a:cs typeface="+mn-ea"/>
              <a:sym typeface="+mn-lt"/>
            </a:endParaRPr>
          </a:p>
        </p:txBody>
      </p:sp>
      <p:pic>
        <p:nvPicPr>
          <p:cNvPr id="2" name="图片 1">
            <a:extLst>
              <a:ext uri="{FF2B5EF4-FFF2-40B4-BE49-F238E27FC236}">
                <a16:creationId xmlns:a16="http://schemas.microsoft.com/office/drawing/2014/main" id="{907C2387-86D0-4A65-B2A6-83EB51ABB3CB}"/>
              </a:ext>
            </a:extLst>
          </p:cNvPr>
          <p:cNvPicPr>
            <a:picLocks noChangeAspect="1"/>
          </p:cNvPicPr>
          <p:nvPr/>
        </p:nvPicPr>
        <p:blipFill>
          <a:blip r:embed="rId3"/>
          <a:stretch>
            <a:fillRect/>
          </a:stretch>
        </p:blipFill>
        <p:spPr>
          <a:xfrm>
            <a:off x="2128183" y="2319322"/>
            <a:ext cx="6034305" cy="4151668"/>
          </a:xfrm>
          <a:prstGeom prst="rect">
            <a:avLst/>
          </a:prstGeom>
        </p:spPr>
      </p:pic>
    </p:spTree>
    <p:extLst>
      <p:ext uri="{BB962C8B-B14F-4D97-AF65-F5344CB8AC3E}">
        <p14:creationId xmlns:p14="http://schemas.microsoft.com/office/powerpoint/2010/main" val="27318587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a:extLst>
              <a:ext uri="{FF2B5EF4-FFF2-40B4-BE49-F238E27FC236}">
                <a16:creationId xmlns:a16="http://schemas.microsoft.com/office/drawing/2014/main" id="{EF85128F-98DC-445B-A24D-5B3E886DB406}"/>
              </a:ext>
            </a:extLst>
          </p:cNvPr>
          <p:cNvSpPr/>
          <p:nvPr/>
        </p:nvSpPr>
        <p:spPr>
          <a:xfrm>
            <a:off x="615822" y="183601"/>
            <a:ext cx="1620957" cy="52322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000000">
                    <a:lumMod val="75000"/>
                    <a:lumOff val="25000"/>
                  </a:srgbClr>
                </a:solidFill>
                <a:effectLst/>
                <a:uLnTx/>
                <a:uFillTx/>
                <a:cs typeface="+mn-ea"/>
                <a:sym typeface="+mn-lt"/>
              </a:rPr>
              <a:t>问题背景</a:t>
            </a:r>
          </a:p>
        </p:txBody>
      </p:sp>
      <p:sp>
        <p:nvSpPr>
          <p:cNvPr id="58" name="矩形 57">
            <a:extLst>
              <a:ext uri="{FF2B5EF4-FFF2-40B4-BE49-F238E27FC236}">
                <a16:creationId xmlns:a16="http://schemas.microsoft.com/office/drawing/2014/main" id="{5C2A3762-D627-4098-97ED-2FE582551F3B}"/>
              </a:ext>
            </a:extLst>
          </p:cNvPr>
          <p:cNvSpPr/>
          <p:nvPr/>
        </p:nvSpPr>
        <p:spPr>
          <a:xfrm>
            <a:off x="615822" y="1513684"/>
            <a:ext cx="9987862" cy="1296637"/>
          </a:xfrm>
          <a:prstGeom prst="rect">
            <a:avLst/>
          </a:prstGeom>
        </p:spPr>
        <p:txBody>
          <a:bodyPr wrap="square">
            <a:spAutoFit/>
          </a:bodyPr>
          <a:lstStyle/>
          <a:p>
            <a:pPr lvl="0" indent="457200" algn="just">
              <a:lnSpc>
                <a:spcPct val="150000"/>
              </a:lnSpc>
              <a:defRPr/>
            </a:pPr>
            <a:r>
              <a:rPr lang="zh-CN" altLang="zh-CN" dirty="0"/>
              <a:t>开发人员大约花费</a:t>
            </a:r>
            <a:r>
              <a:rPr lang="en-US" altLang="zh-CN" dirty="0"/>
              <a:t>10-15%</a:t>
            </a:r>
            <a:r>
              <a:rPr lang="zh-CN" altLang="zh-CN" dirty="0"/>
              <a:t>的时间在代码审查上。开发人员认为代码审查很重要，指出除了发现缺陷，代码审查还</a:t>
            </a:r>
            <a:r>
              <a:rPr lang="zh-CN" altLang="en-US" dirty="0"/>
              <a:t>有</a:t>
            </a:r>
            <a:r>
              <a:rPr lang="zh-CN" altLang="zh-CN" dirty="0"/>
              <a:t>好处，包括知识共享、社区建设和维护代码质量</a:t>
            </a:r>
            <a:r>
              <a:rPr lang="zh-CN" altLang="en-US" dirty="0"/>
              <a:t>等</a:t>
            </a:r>
            <a:r>
              <a:rPr lang="zh-CN" altLang="zh-CN" dirty="0"/>
              <a:t>。</a:t>
            </a:r>
            <a:r>
              <a:rPr lang="zh-CN" altLang="en-US" dirty="0"/>
              <a:t>代码质量</a:t>
            </a:r>
            <a:r>
              <a:rPr lang="zh-CN" altLang="zh-CN" dirty="0"/>
              <a:t>有助于评审者形成对其队友的印象，这可能会影响未来的合作</a:t>
            </a:r>
            <a:r>
              <a:rPr lang="zh-CN" altLang="en-US" dirty="0"/>
              <a:t>。</a:t>
            </a:r>
            <a:endParaRPr kumimoji="0" lang="zh-CN" altLang="en-US" sz="1600" i="0" u="none" strike="noStrike" kern="1200" cap="none" spc="0" normalizeH="0" baseline="0" noProof="0" dirty="0">
              <a:ln>
                <a:noFill/>
              </a:ln>
              <a:solidFill>
                <a:schemeClr val="tx1">
                  <a:lumMod val="75000"/>
                  <a:lumOff val="25000"/>
                </a:schemeClr>
              </a:solidFill>
              <a:effectLst/>
              <a:uLnTx/>
              <a:uFillTx/>
              <a:cs typeface="+mn-ea"/>
              <a:sym typeface="+mn-lt"/>
            </a:endParaRPr>
          </a:p>
        </p:txBody>
      </p:sp>
      <p:sp>
        <p:nvSpPr>
          <p:cNvPr id="3" name="矩形 2">
            <a:extLst>
              <a:ext uri="{FF2B5EF4-FFF2-40B4-BE49-F238E27FC236}">
                <a16:creationId xmlns:a16="http://schemas.microsoft.com/office/drawing/2014/main" id="{93071DF7-4E3E-4FB6-97E6-F318AAB450A5}"/>
              </a:ext>
            </a:extLst>
          </p:cNvPr>
          <p:cNvSpPr/>
          <p:nvPr/>
        </p:nvSpPr>
        <p:spPr>
          <a:xfrm>
            <a:off x="615822" y="3617184"/>
            <a:ext cx="9987862" cy="646331"/>
          </a:xfrm>
          <a:prstGeom prst="rect">
            <a:avLst/>
          </a:prstGeom>
        </p:spPr>
        <p:txBody>
          <a:bodyPr wrap="square">
            <a:spAutoFit/>
          </a:bodyPr>
          <a:lstStyle/>
          <a:p>
            <a:r>
              <a:rPr lang="en-US" altLang="zh-CN" dirty="0">
                <a:cs typeface="Times New Roman" panose="02020603050405020304" pitchFamily="18" charset="0"/>
              </a:rPr>
              <a:t>    </a:t>
            </a:r>
            <a:r>
              <a:rPr lang="zh-CN" altLang="en-US" dirty="0">
                <a:cs typeface="Times New Roman" panose="02020603050405020304" pitchFamily="18" charset="0"/>
              </a:rPr>
              <a:t>研究者发现</a:t>
            </a:r>
            <a:r>
              <a:rPr lang="en-US" altLang="zh-CN" dirty="0"/>
              <a:t>open source software (OSS)</a:t>
            </a:r>
            <a:r>
              <a:rPr lang="zh-CN" altLang="zh-CN" dirty="0"/>
              <a:t>和商业软件工程之间</a:t>
            </a:r>
            <a:r>
              <a:rPr lang="zh-CN" altLang="en-US" dirty="0"/>
              <a:t>对于代码审查存在</a:t>
            </a:r>
            <a:r>
              <a:rPr lang="zh-CN" altLang="zh-CN" dirty="0"/>
              <a:t>差异</a:t>
            </a:r>
            <a:r>
              <a:rPr lang="zh-CN" altLang="en-US" dirty="0"/>
              <a:t>，研究者为了深入了解这种不同之处，进行了一项问卷调查。</a:t>
            </a:r>
          </a:p>
        </p:txBody>
      </p:sp>
    </p:spTree>
    <p:extLst>
      <p:ext uri="{BB962C8B-B14F-4D97-AF65-F5344CB8AC3E}">
        <p14:creationId xmlns:p14="http://schemas.microsoft.com/office/powerpoint/2010/main" val="34235213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a:extLst>
              <a:ext uri="{FF2B5EF4-FFF2-40B4-BE49-F238E27FC236}">
                <a16:creationId xmlns:a16="http://schemas.microsoft.com/office/drawing/2014/main" id="{4A6B57A5-601F-4AA7-A31E-038900920CC1}"/>
              </a:ext>
            </a:extLst>
          </p:cNvPr>
          <p:cNvGrpSpPr/>
          <p:nvPr/>
        </p:nvGrpSpPr>
        <p:grpSpPr>
          <a:xfrm>
            <a:off x="2719380" y="3203045"/>
            <a:ext cx="1611338" cy="1835927"/>
            <a:chOff x="6791582" y="879197"/>
            <a:chExt cx="1611338" cy="1835927"/>
          </a:xfrm>
        </p:grpSpPr>
        <p:grpSp>
          <p:nvGrpSpPr>
            <p:cNvPr id="16" name="组合 15">
              <a:extLst>
                <a:ext uri="{FF2B5EF4-FFF2-40B4-BE49-F238E27FC236}">
                  <a16:creationId xmlns:a16="http://schemas.microsoft.com/office/drawing/2014/main" id="{D451BEFF-5F49-4A0E-A08D-07197F8C7C3F}"/>
                </a:ext>
              </a:extLst>
            </p:cNvPr>
            <p:cNvGrpSpPr/>
            <p:nvPr/>
          </p:nvGrpSpPr>
          <p:grpSpPr>
            <a:xfrm>
              <a:off x="6791582" y="879197"/>
              <a:ext cx="1611338" cy="1835927"/>
              <a:chOff x="6791582" y="879197"/>
              <a:chExt cx="1611338" cy="1835927"/>
            </a:xfrm>
          </p:grpSpPr>
          <p:sp>
            <p:nvSpPr>
              <p:cNvPr id="18" name="菱形 17">
                <a:extLst>
                  <a:ext uri="{FF2B5EF4-FFF2-40B4-BE49-F238E27FC236}">
                    <a16:creationId xmlns:a16="http://schemas.microsoft.com/office/drawing/2014/main" id="{E7713B84-5447-4618-8865-9C858AF5461C}"/>
                  </a:ext>
                </a:extLst>
              </p:cNvPr>
              <p:cNvSpPr/>
              <p:nvPr/>
            </p:nvSpPr>
            <p:spPr>
              <a:xfrm>
                <a:off x="6791582" y="879197"/>
                <a:ext cx="1611338" cy="1611338"/>
              </a:xfrm>
              <a:prstGeom prst="diamond">
                <a:avLst/>
              </a:prstGeom>
              <a:solidFill>
                <a:srgbClr val="40AB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400" b="0" i="0" u="none" strike="noStrike" kern="1200" cap="none" spc="0" normalizeH="0" baseline="0" noProof="0" dirty="0">
                  <a:ln>
                    <a:noFill/>
                  </a:ln>
                  <a:solidFill>
                    <a:prstClr val="white"/>
                  </a:solidFill>
                  <a:effectLst/>
                  <a:uLnTx/>
                  <a:uFillTx/>
                  <a:cs typeface="+mn-ea"/>
                  <a:sym typeface="+mn-lt"/>
                </a:endParaRPr>
              </a:p>
            </p:txBody>
          </p:sp>
          <p:sp>
            <p:nvSpPr>
              <p:cNvPr id="19" name="菱形 18">
                <a:extLst>
                  <a:ext uri="{FF2B5EF4-FFF2-40B4-BE49-F238E27FC236}">
                    <a16:creationId xmlns:a16="http://schemas.microsoft.com/office/drawing/2014/main" id="{5FB1944F-C569-4D80-BB56-6046F0BE2A6F}"/>
                  </a:ext>
                </a:extLst>
              </p:cNvPr>
              <p:cNvSpPr/>
              <p:nvPr/>
            </p:nvSpPr>
            <p:spPr>
              <a:xfrm>
                <a:off x="6791582" y="1103786"/>
                <a:ext cx="1611338" cy="1611338"/>
              </a:xfrm>
              <a:prstGeom prst="diamond">
                <a:avLst/>
              </a:prstGeom>
              <a:solidFill>
                <a:srgbClr val="3B5A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400" b="0" i="0" u="none" strike="noStrike" kern="1200" cap="none" spc="0" normalizeH="0" baseline="0" noProof="0" dirty="0">
                  <a:ln>
                    <a:noFill/>
                  </a:ln>
                  <a:solidFill>
                    <a:prstClr val="white"/>
                  </a:solidFill>
                  <a:effectLst/>
                  <a:uLnTx/>
                  <a:uFillTx/>
                  <a:cs typeface="+mn-ea"/>
                  <a:sym typeface="+mn-lt"/>
                </a:endParaRPr>
              </a:p>
            </p:txBody>
          </p:sp>
        </p:grpSp>
        <p:sp>
          <p:nvSpPr>
            <p:cNvPr id="17" name="矩形 16">
              <a:extLst>
                <a:ext uri="{FF2B5EF4-FFF2-40B4-BE49-F238E27FC236}">
                  <a16:creationId xmlns:a16="http://schemas.microsoft.com/office/drawing/2014/main" id="{C03BAB7F-A8AD-4174-8897-AF3AB54E2AFA}"/>
                </a:ext>
              </a:extLst>
            </p:cNvPr>
            <p:cNvSpPr/>
            <p:nvPr/>
          </p:nvSpPr>
          <p:spPr>
            <a:xfrm>
              <a:off x="7108478" y="1457657"/>
              <a:ext cx="995785" cy="1015663"/>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0" b="0" i="0" u="none" strike="noStrike" kern="1200" cap="none" spc="0" normalizeH="0" baseline="0" noProof="0" dirty="0">
                  <a:ln>
                    <a:noFill/>
                  </a:ln>
                  <a:solidFill>
                    <a:prstClr val="white"/>
                  </a:solidFill>
                  <a:effectLst/>
                  <a:uLnTx/>
                  <a:uFillTx/>
                  <a:cs typeface="+mn-ea"/>
                  <a:sym typeface="+mn-lt"/>
                </a:rPr>
                <a:t>02</a:t>
              </a:r>
              <a:endParaRPr kumimoji="0" lang="zh-CN" altLang="en-US" sz="3200" b="0" i="0" u="none" strike="noStrike" kern="1200" cap="none" spc="0" normalizeH="0" baseline="0" noProof="0" dirty="0">
                <a:ln>
                  <a:noFill/>
                </a:ln>
                <a:solidFill>
                  <a:prstClr val="white"/>
                </a:solidFill>
                <a:effectLst/>
                <a:uLnTx/>
                <a:uFillTx/>
                <a:cs typeface="+mn-ea"/>
                <a:sym typeface="+mn-lt"/>
              </a:endParaRPr>
            </a:p>
          </p:txBody>
        </p:sp>
      </p:grpSp>
      <p:sp>
        <p:nvSpPr>
          <p:cNvPr id="20" name="文本框 19">
            <a:extLst>
              <a:ext uri="{FF2B5EF4-FFF2-40B4-BE49-F238E27FC236}">
                <a16:creationId xmlns:a16="http://schemas.microsoft.com/office/drawing/2014/main" id="{9F9CAFEE-C205-4E16-80E4-4D5BD65D5660}"/>
              </a:ext>
            </a:extLst>
          </p:cNvPr>
          <p:cNvSpPr txBox="1"/>
          <p:nvPr/>
        </p:nvSpPr>
        <p:spPr>
          <a:xfrm>
            <a:off x="4702829" y="3373786"/>
            <a:ext cx="4523874" cy="830997"/>
          </a:xfrm>
          <a:prstGeom prst="rect">
            <a:avLst/>
          </a:prstGeom>
          <a:noFill/>
        </p:spPr>
        <p:txBody>
          <a:bodyPr wrap="square" rtlCol="0">
            <a:spAutoFit/>
          </a:bodyPr>
          <a:lstStyle/>
          <a:p>
            <a:pPr lvl="0" algn="ctr">
              <a:defRPr/>
            </a:pPr>
            <a:r>
              <a:rPr lang="zh-CN" altLang="en-US" sz="4800" dirty="0">
                <a:solidFill>
                  <a:prstClr val="black">
                    <a:lumMod val="75000"/>
                    <a:lumOff val="25000"/>
                  </a:prstClr>
                </a:solidFill>
                <a:cs typeface="+mn-ea"/>
                <a:sym typeface="+mn-lt"/>
              </a:rPr>
              <a:t>实验设计</a:t>
            </a:r>
          </a:p>
        </p:txBody>
      </p:sp>
      <p:sp>
        <p:nvSpPr>
          <p:cNvPr id="21" name="矩形 20">
            <a:extLst>
              <a:ext uri="{FF2B5EF4-FFF2-40B4-BE49-F238E27FC236}">
                <a16:creationId xmlns:a16="http://schemas.microsoft.com/office/drawing/2014/main" id="{F5646BE3-FC66-49F4-8554-BEBE9A618813}"/>
              </a:ext>
            </a:extLst>
          </p:cNvPr>
          <p:cNvSpPr/>
          <p:nvPr/>
        </p:nvSpPr>
        <p:spPr>
          <a:xfrm>
            <a:off x="4702829" y="4152271"/>
            <a:ext cx="5316781" cy="334194"/>
          </a:xfrm>
          <a:prstGeom prst="rect">
            <a:avLst/>
          </a:prstGeom>
        </p:spPr>
        <p:txBody>
          <a:bodyPr wrap="square">
            <a:spAutoFit/>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lumMod val="75000"/>
                    <a:lumOff val="25000"/>
                  </a:prstClr>
                </a:solidFill>
                <a:effectLst/>
                <a:uLnTx/>
                <a:uFillTx/>
                <a:cs typeface="+mn-ea"/>
                <a:sym typeface="+mn-lt"/>
              </a:rPr>
              <a:t>. </a:t>
            </a:r>
          </a:p>
        </p:txBody>
      </p:sp>
    </p:spTree>
    <p:extLst>
      <p:ext uri="{BB962C8B-B14F-4D97-AF65-F5344CB8AC3E}">
        <p14:creationId xmlns:p14="http://schemas.microsoft.com/office/powerpoint/2010/main" val="2109479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ppt_w</p:attrName>
                                        </p:attrNameLst>
                                      </p:cBhvr>
                                      <p:tavLst>
                                        <p:tav tm="0">
                                          <p:val>
                                            <p:fltVal val="0"/>
                                          </p:val>
                                        </p:tav>
                                        <p:tav tm="100000">
                                          <p:val>
                                            <p:strVal val="#ppt_w"/>
                                          </p:val>
                                        </p:tav>
                                      </p:tavLst>
                                    </p:anim>
                                    <p:anim calcmode="lin" valueType="num">
                                      <p:cBhvr>
                                        <p:cTn id="8" dur="500" fill="hold"/>
                                        <p:tgtEl>
                                          <p:spTgt spid="15"/>
                                        </p:tgtEl>
                                        <p:attrNameLst>
                                          <p:attrName>ppt_h</p:attrName>
                                        </p:attrNameLst>
                                      </p:cBhvr>
                                      <p:tavLst>
                                        <p:tav tm="0">
                                          <p:val>
                                            <p:fltVal val="0"/>
                                          </p:val>
                                        </p:tav>
                                        <p:tav tm="100000">
                                          <p:val>
                                            <p:strVal val="#ppt_h"/>
                                          </p:val>
                                        </p:tav>
                                      </p:tavLst>
                                    </p:anim>
                                    <p:animEffect transition="in" filter="fade">
                                      <p:cBhvr>
                                        <p:cTn id="9" dur="500"/>
                                        <p:tgtEl>
                                          <p:spTgt spid="15"/>
                                        </p:tgtEl>
                                      </p:cBhvr>
                                    </p:animEffect>
                                  </p:childTnLst>
                                </p:cTn>
                              </p:par>
                            </p:childTnLst>
                          </p:cTn>
                        </p:par>
                        <p:par>
                          <p:cTn id="10" fill="hold">
                            <p:stCondLst>
                              <p:cond delay="500"/>
                            </p:stCondLst>
                            <p:childTnLst>
                              <p:par>
                                <p:cTn id="11" presetID="2" presetClass="entr" presetSubtype="2" accel="21000" decel="79000" fill="hold" grpId="0" nodeType="afterEffect">
                                  <p:stCondLst>
                                    <p:cond delay="0"/>
                                  </p:stCondLst>
                                  <p:childTnLst>
                                    <p:set>
                                      <p:cBhvr>
                                        <p:cTn id="12" dur="1" fill="hold">
                                          <p:stCondLst>
                                            <p:cond delay="0"/>
                                          </p:stCondLst>
                                        </p:cTn>
                                        <p:tgtEl>
                                          <p:spTgt spid="20"/>
                                        </p:tgtEl>
                                        <p:attrNameLst>
                                          <p:attrName>style.visibility</p:attrName>
                                        </p:attrNameLst>
                                      </p:cBhvr>
                                      <p:to>
                                        <p:strVal val="visible"/>
                                      </p:to>
                                    </p:set>
                                    <p:anim calcmode="lin" valueType="num">
                                      <p:cBhvr additive="base">
                                        <p:cTn id="13" dur="1500" fill="hold"/>
                                        <p:tgtEl>
                                          <p:spTgt spid="20"/>
                                        </p:tgtEl>
                                        <p:attrNameLst>
                                          <p:attrName>ppt_x</p:attrName>
                                        </p:attrNameLst>
                                      </p:cBhvr>
                                      <p:tavLst>
                                        <p:tav tm="0">
                                          <p:val>
                                            <p:strVal val="1+#ppt_w/2"/>
                                          </p:val>
                                        </p:tav>
                                        <p:tav tm="100000">
                                          <p:val>
                                            <p:strVal val="#ppt_x"/>
                                          </p:val>
                                        </p:tav>
                                      </p:tavLst>
                                    </p:anim>
                                    <p:anim calcmode="lin" valueType="num">
                                      <p:cBhvr additive="base">
                                        <p:cTn id="14" dur="1500" fill="hold"/>
                                        <p:tgtEl>
                                          <p:spTgt spid="20"/>
                                        </p:tgtEl>
                                        <p:attrNameLst>
                                          <p:attrName>ppt_y</p:attrName>
                                        </p:attrNameLst>
                                      </p:cBhvr>
                                      <p:tavLst>
                                        <p:tav tm="0">
                                          <p:val>
                                            <p:strVal val="#ppt_y"/>
                                          </p:val>
                                        </p:tav>
                                        <p:tav tm="100000">
                                          <p:val>
                                            <p:strVal val="#ppt_y"/>
                                          </p:val>
                                        </p:tav>
                                      </p:tavLst>
                                    </p:anim>
                                  </p:childTnLst>
                                </p:cTn>
                              </p:par>
                            </p:childTnLst>
                          </p:cTn>
                        </p:par>
                        <p:par>
                          <p:cTn id="15" fill="hold">
                            <p:stCondLst>
                              <p:cond delay="2000"/>
                            </p:stCondLst>
                            <p:childTnLst>
                              <p:par>
                                <p:cTn id="16" presetID="22" presetClass="entr" presetSubtype="8" fill="hold" grpId="0" nodeType="afterEffect">
                                  <p:stCondLst>
                                    <p:cond delay="0"/>
                                  </p:stCondLst>
                                  <p:childTnLst>
                                    <p:set>
                                      <p:cBhvr>
                                        <p:cTn id="17" dur="1" fill="hold">
                                          <p:stCondLst>
                                            <p:cond delay="0"/>
                                          </p:stCondLst>
                                        </p:cTn>
                                        <p:tgtEl>
                                          <p:spTgt spid="21"/>
                                        </p:tgtEl>
                                        <p:attrNameLst>
                                          <p:attrName>style.visibility</p:attrName>
                                        </p:attrNameLst>
                                      </p:cBhvr>
                                      <p:to>
                                        <p:strVal val="visible"/>
                                      </p:to>
                                    </p:set>
                                    <p:animEffect transition="in" filter="wipe(left)">
                                      <p:cBhvr>
                                        <p:cTn id="18"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a:extLst>
              <a:ext uri="{FF2B5EF4-FFF2-40B4-BE49-F238E27FC236}">
                <a16:creationId xmlns:a16="http://schemas.microsoft.com/office/drawing/2014/main" id="{EF85128F-98DC-445B-A24D-5B3E886DB406}"/>
              </a:ext>
            </a:extLst>
          </p:cNvPr>
          <p:cNvSpPr/>
          <p:nvPr/>
        </p:nvSpPr>
        <p:spPr>
          <a:xfrm>
            <a:off x="615822" y="183601"/>
            <a:ext cx="1620957" cy="523220"/>
          </a:xfrm>
          <a:prstGeom prst="rect">
            <a:avLst/>
          </a:prstGeom>
        </p:spPr>
        <p:txBody>
          <a:bodyPr wrap="none">
            <a:spAutoFit/>
          </a:bodyPr>
          <a:lstStyle/>
          <a:p>
            <a:pPr lvl="0"/>
            <a:r>
              <a:rPr lang="zh-CN" altLang="en-US" sz="2800" b="1" dirty="0">
                <a:solidFill>
                  <a:srgbClr val="000000">
                    <a:lumMod val="75000"/>
                    <a:lumOff val="25000"/>
                  </a:srgbClr>
                </a:solidFill>
                <a:cs typeface="+mn-ea"/>
                <a:sym typeface="+mn-lt"/>
              </a:rPr>
              <a:t>实验设计</a:t>
            </a:r>
          </a:p>
        </p:txBody>
      </p:sp>
      <p:sp>
        <p:nvSpPr>
          <p:cNvPr id="12" name="文本框 11">
            <a:extLst>
              <a:ext uri="{FF2B5EF4-FFF2-40B4-BE49-F238E27FC236}">
                <a16:creationId xmlns:a16="http://schemas.microsoft.com/office/drawing/2014/main" id="{8F49261C-AEA6-4351-B827-9CE42D715877}"/>
              </a:ext>
            </a:extLst>
          </p:cNvPr>
          <p:cNvSpPr txBox="1"/>
          <p:nvPr/>
        </p:nvSpPr>
        <p:spPr>
          <a:xfrm>
            <a:off x="615822" y="1589935"/>
            <a:ext cx="5903489" cy="1624484"/>
          </a:xfrm>
          <a:prstGeom prst="rect">
            <a:avLst/>
          </a:prstGeom>
          <a:noFill/>
        </p:spPr>
        <p:txBody>
          <a:bodyPr wrap="square" rtlCol="0">
            <a:spAutoFit/>
          </a:bodyPr>
          <a:lstStyle/>
          <a:p>
            <a:pPr marL="342900" lvl="0" indent="-342900">
              <a:lnSpc>
                <a:spcPct val="150000"/>
              </a:lnSpc>
              <a:buClr>
                <a:srgbClr val="3B5AA7"/>
              </a:buClr>
              <a:buFont typeface="Wingdings" panose="05000000000000000000" pitchFamily="2" charset="2"/>
              <a:buChar char="u"/>
              <a:defRPr/>
            </a:pPr>
            <a:r>
              <a:rPr lang="zh-CN" altLang="en-US" sz="2000" kern="0" dirty="0">
                <a:solidFill>
                  <a:prstClr val="black">
                    <a:lumMod val="75000"/>
                    <a:lumOff val="25000"/>
                  </a:prstClr>
                </a:solidFill>
                <a:cs typeface="+mn-ea"/>
                <a:sym typeface="+mn-lt"/>
              </a:rPr>
              <a:t>提出方法</a:t>
            </a:r>
            <a:endParaRPr lang="en-US" altLang="zh-CN" sz="2000" kern="0" dirty="0">
              <a:solidFill>
                <a:prstClr val="black">
                  <a:lumMod val="75000"/>
                  <a:lumOff val="25000"/>
                </a:prstClr>
              </a:solidFill>
              <a:cs typeface="+mn-ea"/>
              <a:sym typeface="+mn-lt"/>
            </a:endParaRPr>
          </a:p>
          <a:p>
            <a:pPr lvl="0">
              <a:lnSpc>
                <a:spcPct val="150000"/>
              </a:lnSpc>
              <a:defRPr/>
            </a:pPr>
            <a:r>
              <a:rPr lang="zh-CN" altLang="zh-CN" sz="1600" dirty="0"/>
              <a:t>为了更深入地了解</a:t>
            </a:r>
            <a:r>
              <a:rPr lang="en-US" altLang="zh-CN" sz="1600" dirty="0"/>
              <a:t>OSS</a:t>
            </a:r>
            <a:r>
              <a:rPr lang="zh-CN" altLang="zh-CN" sz="1600" dirty="0"/>
              <a:t>和微软开发人员之间的相似或不同之处</a:t>
            </a:r>
            <a:r>
              <a:rPr lang="zh-CN" altLang="en-US" sz="1600" dirty="0"/>
              <a:t>，研究者</a:t>
            </a:r>
            <a:r>
              <a:rPr lang="zh-CN" altLang="zh-CN" sz="1600" dirty="0"/>
              <a:t>从微软招募了两种类型的调查参与者：从事</a:t>
            </a:r>
            <a:r>
              <a:rPr lang="zh-CN" altLang="en-US" sz="1600" dirty="0"/>
              <a:t>集群</a:t>
            </a:r>
            <a:r>
              <a:rPr lang="zh-CN" altLang="zh-CN" sz="1600" dirty="0"/>
              <a:t>项目的参与者和从事分布式项目的参与者</a:t>
            </a:r>
            <a:r>
              <a:rPr lang="zh-CN" altLang="en-US" sz="1600" dirty="0"/>
              <a:t>。</a:t>
            </a:r>
            <a:endParaRPr lang="zh-CN" altLang="en-US" sz="1600" kern="0" dirty="0">
              <a:solidFill>
                <a:prstClr val="black">
                  <a:lumMod val="75000"/>
                  <a:lumOff val="25000"/>
                </a:prstClr>
              </a:solidFill>
              <a:cs typeface="+mn-ea"/>
              <a:sym typeface="+mn-lt"/>
            </a:endParaRPr>
          </a:p>
        </p:txBody>
      </p:sp>
      <p:sp>
        <p:nvSpPr>
          <p:cNvPr id="13" name="文本框 12">
            <a:extLst>
              <a:ext uri="{FF2B5EF4-FFF2-40B4-BE49-F238E27FC236}">
                <a16:creationId xmlns:a16="http://schemas.microsoft.com/office/drawing/2014/main" id="{E57F82C2-6767-4953-9559-2F59FAE6D8C0}"/>
              </a:ext>
            </a:extLst>
          </p:cNvPr>
          <p:cNvSpPr txBox="1"/>
          <p:nvPr/>
        </p:nvSpPr>
        <p:spPr>
          <a:xfrm>
            <a:off x="613421" y="3754606"/>
            <a:ext cx="5903489" cy="1255152"/>
          </a:xfrm>
          <a:prstGeom prst="rect">
            <a:avLst/>
          </a:prstGeom>
          <a:noFill/>
        </p:spPr>
        <p:txBody>
          <a:bodyPr wrap="square" rtlCol="0">
            <a:spAutoFit/>
          </a:bodyPr>
          <a:lstStyle/>
          <a:p>
            <a:pPr marL="342900" lvl="0" indent="-342900">
              <a:lnSpc>
                <a:spcPct val="150000"/>
              </a:lnSpc>
              <a:buClr>
                <a:srgbClr val="40ABFA"/>
              </a:buClr>
              <a:buFont typeface="Wingdings" panose="05000000000000000000" pitchFamily="2" charset="2"/>
              <a:buChar char="u"/>
              <a:defRPr/>
            </a:pPr>
            <a:r>
              <a:rPr lang="zh-CN" altLang="en-US" sz="2000" kern="0" dirty="0">
                <a:solidFill>
                  <a:prstClr val="black">
                    <a:lumMod val="75000"/>
                    <a:lumOff val="25000"/>
                  </a:prstClr>
                </a:solidFill>
                <a:cs typeface="+mn-ea"/>
                <a:sym typeface="+mn-lt"/>
              </a:rPr>
              <a:t>方法描述</a:t>
            </a:r>
            <a:endParaRPr lang="en-US" altLang="zh-CN" sz="2000" kern="0" dirty="0">
              <a:solidFill>
                <a:prstClr val="black">
                  <a:lumMod val="75000"/>
                  <a:lumOff val="25000"/>
                </a:prstClr>
              </a:solidFill>
              <a:cs typeface="+mn-ea"/>
              <a:sym typeface="+mn-lt"/>
            </a:endParaRPr>
          </a:p>
          <a:p>
            <a:pPr lvl="0">
              <a:lnSpc>
                <a:spcPct val="150000"/>
              </a:lnSpc>
              <a:defRPr/>
            </a:pPr>
            <a:r>
              <a:rPr lang="zh-CN" altLang="zh-CN" sz="1600" dirty="0"/>
              <a:t>代码审查是一个互动的过程，我们假设从事项目的微软参与者对代码的看法与</a:t>
            </a:r>
            <a:r>
              <a:rPr lang="en-US" altLang="zh-CN" sz="1600" dirty="0"/>
              <a:t>OSS</a:t>
            </a:r>
            <a:r>
              <a:rPr lang="zh-CN" altLang="zh-CN" sz="1600" dirty="0"/>
              <a:t>参与者（其项目也是分布式的）相似</a:t>
            </a:r>
            <a:r>
              <a:rPr lang="zh-CN" altLang="en-US" sz="1600" dirty="0"/>
              <a:t>。</a:t>
            </a:r>
            <a:endParaRPr lang="zh-CN" altLang="en-US" sz="1400" kern="0" dirty="0">
              <a:solidFill>
                <a:prstClr val="black">
                  <a:lumMod val="75000"/>
                  <a:lumOff val="25000"/>
                </a:prstClr>
              </a:solidFill>
              <a:cs typeface="+mn-ea"/>
              <a:sym typeface="+mn-lt"/>
            </a:endParaRPr>
          </a:p>
        </p:txBody>
      </p:sp>
      <p:grpSp>
        <p:nvGrpSpPr>
          <p:cNvPr id="15" name="组合 14">
            <a:extLst>
              <a:ext uri="{FF2B5EF4-FFF2-40B4-BE49-F238E27FC236}">
                <a16:creationId xmlns:a16="http://schemas.microsoft.com/office/drawing/2014/main" id="{F4840C06-C04E-4E39-ADA2-D4C774D0B47F}"/>
              </a:ext>
            </a:extLst>
          </p:cNvPr>
          <p:cNvGrpSpPr/>
          <p:nvPr/>
        </p:nvGrpSpPr>
        <p:grpSpPr>
          <a:xfrm>
            <a:off x="7474591" y="2184768"/>
            <a:ext cx="3733101" cy="3162650"/>
            <a:chOff x="272715" y="1540043"/>
            <a:chExt cx="4769512" cy="4411579"/>
          </a:xfrm>
        </p:grpSpPr>
        <p:grpSp>
          <p:nvGrpSpPr>
            <p:cNvPr id="16" name="组合 15">
              <a:extLst>
                <a:ext uri="{FF2B5EF4-FFF2-40B4-BE49-F238E27FC236}">
                  <a16:creationId xmlns:a16="http://schemas.microsoft.com/office/drawing/2014/main" id="{E5D3B307-9B62-4E75-8880-451AFEC854FC}"/>
                </a:ext>
              </a:extLst>
            </p:cNvPr>
            <p:cNvGrpSpPr/>
            <p:nvPr/>
          </p:nvGrpSpPr>
          <p:grpSpPr>
            <a:xfrm>
              <a:off x="272715" y="1540043"/>
              <a:ext cx="4769512" cy="4411579"/>
              <a:chOff x="272715" y="1540043"/>
              <a:chExt cx="4769512" cy="4411579"/>
            </a:xfrm>
          </p:grpSpPr>
          <p:sp>
            <p:nvSpPr>
              <p:cNvPr id="18" name="椭圆 17">
                <a:extLst>
                  <a:ext uri="{FF2B5EF4-FFF2-40B4-BE49-F238E27FC236}">
                    <a16:creationId xmlns:a16="http://schemas.microsoft.com/office/drawing/2014/main" id="{4E6AA2A7-43C6-4092-AA02-7993C7DB5B10}"/>
                  </a:ext>
                </a:extLst>
              </p:cNvPr>
              <p:cNvSpPr/>
              <p:nvPr/>
            </p:nvSpPr>
            <p:spPr>
              <a:xfrm>
                <a:off x="272715" y="1540043"/>
                <a:ext cx="4411579" cy="4411579"/>
              </a:xfrm>
              <a:prstGeom prst="ellipse">
                <a:avLst/>
              </a:prstGeom>
              <a:noFill/>
              <a:ln>
                <a:gradFill>
                  <a:gsLst>
                    <a:gs pos="0">
                      <a:schemeClr val="bg1">
                        <a:alpha val="0"/>
                      </a:schemeClr>
                    </a:gs>
                    <a:gs pos="100000">
                      <a:srgbClr val="3B5AA7"/>
                    </a:gs>
                  </a:gsLst>
                  <a:lin ang="0" scaled="0"/>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400" dirty="0">
                  <a:cs typeface="+mn-ea"/>
                  <a:sym typeface="+mn-lt"/>
                </a:endParaRPr>
              </a:p>
            </p:txBody>
          </p:sp>
          <p:cxnSp>
            <p:nvCxnSpPr>
              <p:cNvPr id="19" name="直接连接符 18">
                <a:extLst>
                  <a:ext uri="{FF2B5EF4-FFF2-40B4-BE49-F238E27FC236}">
                    <a16:creationId xmlns:a16="http://schemas.microsoft.com/office/drawing/2014/main" id="{85C2874C-45F4-47EE-AD8A-6927D89604F5}"/>
                  </a:ext>
                </a:extLst>
              </p:cNvPr>
              <p:cNvCxnSpPr/>
              <p:nvPr/>
            </p:nvCxnSpPr>
            <p:spPr>
              <a:xfrm flipV="1">
                <a:off x="2930202" y="2313245"/>
                <a:ext cx="1298025" cy="979664"/>
              </a:xfrm>
              <a:prstGeom prst="line">
                <a:avLst/>
              </a:prstGeom>
              <a:noFill/>
              <a:ln w="15875" cap="flat" cmpd="sng" algn="ctr">
                <a:solidFill>
                  <a:srgbClr val="FFFFFF">
                    <a:alpha val="56000"/>
                  </a:srgbClr>
                </a:solidFill>
                <a:prstDash val="dash"/>
                <a:miter lim="800000"/>
              </a:ln>
              <a:effectLst/>
            </p:spPr>
          </p:cxnSp>
          <p:cxnSp>
            <p:nvCxnSpPr>
              <p:cNvPr id="20" name="直接连接符 19">
                <a:extLst>
                  <a:ext uri="{FF2B5EF4-FFF2-40B4-BE49-F238E27FC236}">
                    <a16:creationId xmlns:a16="http://schemas.microsoft.com/office/drawing/2014/main" id="{0F1229B6-296F-438C-ABF2-5286198D54B7}"/>
                  </a:ext>
                </a:extLst>
              </p:cNvPr>
              <p:cNvCxnSpPr/>
              <p:nvPr/>
            </p:nvCxnSpPr>
            <p:spPr>
              <a:xfrm>
                <a:off x="3037953" y="3670004"/>
                <a:ext cx="1356366" cy="0"/>
              </a:xfrm>
              <a:prstGeom prst="line">
                <a:avLst/>
              </a:prstGeom>
              <a:noFill/>
              <a:ln w="15875" cap="flat" cmpd="sng" algn="ctr">
                <a:solidFill>
                  <a:srgbClr val="FFFFFF">
                    <a:alpha val="56000"/>
                  </a:srgbClr>
                </a:solidFill>
                <a:prstDash val="dash"/>
                <a:miter lim="800000"/>
              </a:ln>
              <a:effectLst/>
            </p:spPr>
          </p:cxnSp>
          <p:cxnSp>
            <p:nvCxnSpPr>
              <p:cNvPr id="21" name="直接连接符 20">
                <a:extLst>
                  <a:ext uri="{FF2B5EF4-FFF2-40B4-BE49-F238E27FC236}">
                    <a16:creationId xmlns:a16="http://schemas.microsoft.com/office/drawing/2014/main" id="{27B53D11-628F-4871-861A-AEAF7B01C3AA}"/>
                  </a:ext>
                </a:extLst>
              </p:cNvPr>
              <p:cNvCxnSpPr/>
              <p:nvPr/>
            </p:nvCxnSpPr>
            <p:spPr>
              <a:xfrm>
                <a:off x="2874761" y="4047100"/>
                <a:ext cx="1256058" cy="966434"/>
              </a:xfrm>
              <a:prstGeom prst="line">
                <a:avLst/>
              </a:prstGeom>
              <a:noFill/>
              <a:ln w="15875" cap="flat" cmpd="sng" algn="ctr">
                <a:solidFill>
                  <a:srgbClr val="FFFFFF">
                    <a:alpha val="56000"/>
                  </a:srgbClr>
                </a:solidFill>
                <a:prstDash val="dash"/>
                <a:miter lim="800000"/>
              </a:ln>
              <a:effectLst/>
            </p:spPr>
          </p:cxnSp>
          <p:grpSp>
            <p:nvGrpSpPr>
              <p:cNvPr id="22" name="组合 21">
                <a:extLst>
                  <a:ext uri="{FF2B5EF4-FFF2-40B4-BE49-F238E27FC236}">
                    <a16:creationId xmlns:a16="http://schemas.microsoft.com/office/drawing/2014/main" id="{87AD2624-D4A3-4890-9585-088D3D04FE6C}"/>
                  </a:ext>
                </a:extLst>
              </p:cNvPr>
              <p:cNvGrpSpPr/>
              <p:nvPr/>
            </p:nvGrpSpPr>
            <p:grpSpPr>
              <a:xfrm>
                <a:off x="802105" y="2255767"/>
                <a:ext cx="2893747" cy="2893747"/>
                <a:chOff x="1167928" y="2541380"/>
                <a:chExt cx="2288584" cy="2288584"/>
              </a:xfrm>
            </p:grpSpPr>
            <p:sp>
              <p:nvSpPr>
                <p:cNvPr id="66" name="同心圆 38">
                  <a:extLst>
                    <a:ext uri="{FF2B5EF4-FFF2-40B4-BE49-F238E27FC236}">
                      <a16:creationId xmlns:a16="http://schemas.microsoft.com/office/drawing/2014/main" id="{52AF3D19-BD3D-4E18-9B57-713EE10CA43B}"/>
                    </a:ext>
                  </a:extLst>
                </p:cNvPr>
                <p:cNvSpPr/>
                <p:nvPr/>
              </p:nvSpPr>
              <p:spPr>
                <a:xfrm>
                  <a:off x="1167928" y="2541380"/>
                  <a:ext cx="2288584" cy="2288584"/>
                </a:xfrm>
                <a:prstGeom prst="donut">
                  <a:avLst>
                    <a:gd name="adj" fmla="val 7653"/>
                  </a:avLst>
                </a:prstGeom>
                <a:solidFill>
                  <a:schemeClr val="bg1">
                    <a:lumMod val="95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i="0" u="none" strike="noStrike" kern="0" cap="none" spc="0" normalizeH="0" baseline="0" noProof="0" dirty="0">
                    <a:ln>
                      <a:noFill/>
                    </a:ln>
                    <a:solidFill>
                      <a:prstClr val="black"/>
                    </a:solidFill>
                    <a:effectLst/>
                    <a:uLnTx/>
                    <a:uFillTx/>
                    <a:cs typeface="+mn-ea"/>
                    <a:sym typeface="+mn-lt"/>
                  </a:endParaRPr>
                </a:p>
              </p:txBody>
            </p:sp>
            <p:sp>
              <p:nvSpPr>
                <p:cNvPr id="67" name="椭圆 66">
                  <a:extLst>
                    <a:ext uri="{FF2B5EF4-FFF2-40B4-BE49-F238E27FC236}">
                      <a16:creationId xmlns:a16="http://schemas.microsoft.com/office/drawing/2014/main" id="{6A99586D-C1F6-48E5-AD9A-ED7789A4F580}"/>
                    </a:ext>
                  </a:extLst>
                </p:cNvPr>
                <p:cNvSpPr/>
                <p:nvPr/>
              </p:nvSpPr>
              <p:spPr>
                <a:xfrm>
                  <a:off x="1275880" y="2649333"/>
                  <a:ext cx="2072682" cy="2072680"/>
                </a:xfrm>
                <a:prstGeom prst="ellipse">
                  <a:avLst/>
                </a:prstGeom>
                <a:solidFill>
                  <a:schemeClr val="bg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i="0" u="none" strike="noStrike" kern="0" cap="none" spc="0" normalizeH="0" baseline="0" noProof="0" dirty="0">
                    <a:ln>
                      <a:noFill/>
                    </a:ln>
                    <a:solidFill>
                      <a:prstClr val="white"/>
                    </a:solidFill>
                    <a:effectLst/>
                    <a:uLnTx/>
                    <a:uFillTx/>
                    <a:cs typeface="+mn-ea"/>
                    <a:sym typeface="+mn-lt"/>
                  </a:endParaRPr>
                </a:p>
              </p:txBody>
            </p:sp>
          </p:grpSp>
          <p:grpSp>
            <p:nvGrpSpPr>
              <p:cNvPr id="23" name="组合 22">
                <a:extLst>
                  <a:ext uri="{FF2B5EF4-FFF2-40B4-BE49-F238E27FC236}">
                    <a16:creationId xmlns:a16="http://schemas.microsoft.com/office/drawing/2014/main" id="{42A6A199-5058-4C99-8252-F18DE24D2735}"/>
                  </a:ext>
                </a:extLst>
              </p:cNvPr>
              <p:cNvGrpSpPr/>
              <p:nvPr/>
            </p:nvGrpSpPr>
            <p:grpSpPr>
              <a:xfrm>
                <a:off x="3864223" y="1943144"/>
                <a:ext cx="745170" cy="745170"/>
                <a:chOff x="3864223" y="1943144"/>
                <a:chExt cx="745170" cy="745170"/>
              </a:xfrm>
            </p:grpSpPr>
            <p:sp>
              <p:nvSpPr>
                <p:cNvPr id="63" name="同心圆 71">
                  <a:extLst>
                    <a:ext uri="{FF2B5EF4-FFF2-40B4-BE49-F238E27FC236}">
                      <a16:creationId xmlns:a16="http://schemas.microsoft.com/office/drawing/2014/main" id="{52A1B81F-E0C6-4793-A68D-C1E1586F2B5E}"/>
                    </a:ext>
                  </a:extLst>
                </p:cNvPr>
                <p:cNvSpPr/>
                <p:nvPr/>
              </p:nvSpPr>
              <p:spPr>
                <a:xfrm>
                  <a:off x="3864223" y="1943144"/>
                  <a:ext cx="745170" cy="745170"/>
                </a:xfrm>
                <a:prstGeom prst="donut">
                  <a:avLst>
                    <a:gd name="adj" fmla="val 11402"/>
                  </a:avLst>
                </a:prstGeom>
                <a:solidFill>
                  <a:schemeClr val="bg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i="0" u="none" strike="noStrike" kern="0" cap="none" spc="0" normalizeH="0" baseline="0" noProof="0" dirty="0">
                    <a:ln>
                      <a:noFill/>
                    </a:ln>
                    <a:solidFill>
                      <a:prstClr val="black"/>
                    </a:solidFill>
                    <a:effectLst/>
                    <a:uLnTx/>
                    <a:uFillTx/>
                    <a:cs typeface="+mn-ea"/>
                    <a:sym typeface="+mn-lt"/>
                  </a:endParaRPr>
                </a:p>
              </p:txBody>
            </p:sp>
            <p:sp>
              <p:nvSpPr>
                <p:cNvPr id="64" name="椭圆 63">
                  <a:extLst>
                    <a:ext uri="{FF2B5EF4-FFF2-40B4-BE49-F238E27FC236}">
                      <a16:creationId xmlns:a16="http://schemas.microsoft.com/office/drawing/2014/main" id="{DD824BBB-DE52-4671-A002-4DD578A4311E}"/>
                    </a:ext>
                  </a:extLst>
                </p:cNvPr>
                <p:cNvSpPr/>
                <p:nvPr/>
              </p:nvSpPr>
              <p:spPr>
                <a:xfrm>
                  <a:off x="3930762" y="2009684"/>
                  <a:ext cx="612094" cy="612092"/>
                </a:xfrm>
                <a:prstGeom prst="ellipse">
                  <a:avLst/>
                </a:prstGeom>
                <a:solidFill>
                  <a:srgbClr val="3B5AA7"/>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i="0" u="none" strike="noStrike" kern="0" cap="none" spc="0" normalizeH="0" baseline="0" noProof="0" dirty="0">
                    <a:ln>
                      <a:noFill/>
                    </a:ln>
                    <a:solidFill>
                      <a:prstClr val="white"/>
                    </a:solidFill>
                    <a:effectLst/>
                    <a:uLnTx/>
                    <a:uFillTx/>
                    <a:cs typeface="+mn-ea"/>
                    <a:sym typeface="+mn-lt"/>
                  </a:endParaRPr>
                </a:p>
              </p:txBody>
            </p:sp>
            <p:sp>
              <p:nvSpPr>
                <p:cNvPr id="65" name="Freeform 8">
                  <a:extLst>
                    <a:ext uri="{FF2B5EF4-FFF2-40B4-BE49-F238E27FC236}">
                      <a16:creationId xmlns:a16="http://schemas.microsoft.com/office/drawing/2014/main" id="{BC6F589B-3C55-419F-8259-7A06B2C97C58}"/>
                    </a:ext>
                  </a:extLst>
                </p:cNvPr>
                <p:cNvSpPr>
                  <a:spLocks noEditPoints="1"/>
                </p:cNvSpPr>
                <p:nvPr/>
              </p:nvSpPr>
              <p:spPr bwMode="auto">
                <a:xfrm>
                  <a:off x="4093886" y="2174106"/>
                  <a:ext cx="285845" cy="283247"/>
                </a:xfrm>
                <a:custGeom>
                  <a:avLst/>
                  <a:gdLst>
                    <a:gd name="T0" fmla="*/ 18 w 138"/>
                    <a:gd name="T1" fmla="*/ 69 h 138"/>
                    <a:gd name="T2" fmla="*/ 0 w 138"/>
                    <a:gd name="T3" fmla="*/ 69 h 138"/>
                    <a:gd name="T4" fmla="*/ 0 w 138"/>
                    <a:gd name="T5" fmla="*/ 121 h 138"/>
                    <a:gd name="T6" fmla="*/ 18 w 138"/>
                    <a:gd name="T7" fmla="*/ 138 h 138"/>
                    <a:gd name="T8" fmla="*/ 69 w 138"/>
                    <a:gd name="T9" fmla="*/ 138 h 138"/>
                    <a:gd name="T10" fmla="*/ 69 w 138"/>
                    <a:gd name="T11" fmla="*/ 121 h 138"/>
                    <a:gd name="T12" fmla="*/ 18 w 138"/>
                    <a:gd name="T13" fmla="*/ 121 h 138"/>
                    <a:gd name="T14" fmla="*/ 18 w 138"/>
                    <a:gd name="T15" fmla="*/ 69 h 138"/>
                    <a:gd name="T16" fmla="*/ 121 w 138"/>
                    <a:gd name="T17" fmla="*/ 86 h 138"/>
                    <a:gd name="T18" fmla="*/ 52 w 138"/>
                    <a:gd name="T19" fmla="*/ 86 h 138"/>
                    <a:gd name="T20" fmla="*/ 52 w 138"/>
                    <a:gd name="T21" fmla="*/ 18 h 138"/>
                    <a:gd name="T22" fmla="*/ 121 w 138"/>
                    <a:gd name="T23" fmla="*/ 18 h 138"/>
                    <a:gd name="T24" fmla="*/ 121 w 138"/>
                    <a:gd name="T25" fmla="*/ 86 h 138"/>
                    <a:gd name="T26" fmla="*/ 121 w 138"/>
                    <a:gd name="T27" fmla="*/ 0 h 138"/>
                    <a:gd name="T28" fmla="*/ 52 w 138"/>
                    <a:gd name="T29" fmla="*/ 0 h 138"/>
                    <a:gd name="T30" fmla="*/ 35 w 138"/>
                    <a:gd name="T31" fmla="*/ 17 h 138"/>
                    <a:gd name="T32" fmla="*/ 35 w 138"/>
                    <a:gd name="T33" fmla="*/ 86 h 138"/>
                    <a:gd name="T34" fmla="*/ 52 w 138"/>
                    <a:gd name="T35" fmla="*/ 103 h 138"/>
                    <a:gd name="T36" fmla="*/ 121 w 138"/>
                    <a:gd name="T37" fmla="*/ 103 h 138"/>
                    <a:gd name="T38" fmla="*/ 138 w 138"/>
                    <a:gd name="T39" fmla="*/ 86 h 138"/>
                    <a:gd name="T40" fmla="*/ 138 w 138"/>
                    <a:gd name="T41" fmla="*/ 18 h 138"/>
                    <a:gd name="T42" fmla="*/ 121 w 138"/>
                    <a:gd name="T43" fmla="*/ 0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8" h="138">
                      <a:moveTo>
                        <a:pt x="18" y="69"/>
                      </a:moveTo>
                      <a:cubicBezTo>
                        <a:pt x="0" y="69"/>
                        <a:pt x="0" y="69"/>
                        <a:pt x="0" y="69"/>
                      </a:cubicBezTo>
                      <a:cubicBezTo>
                        <a:pt x="0" y="121"/>
                        <a:pt x="0" y="121"/>
                        <a:pt x="0" y="121"/>
                      </a:cubicBezTo>
                      <a:cubicBezTo>
                        <a:pt x="0" y="130"/>
                        <a:pt x="8" y="138"/>
                        <a:pt x="18" y="138"/>
                      </a:cubicBezTo>
                      <a:cubicBezTo>
                        <a:pt x="69" y="138"/>
                        <a:pt x="69" y="138"/>
                        <a:pt x="69" y="138"/>
                      </a:cubicBezTo>
                      <a:cubicBezTo>
                        <a:pt x="69" y="121"/>
                        <a:pt x="69" y="121"/>
                        <a:pt x="69" y="121"/>
                      </a:cubicBezTo>
                      <a:cubicBezTo>
                        <a:pt x="18" y="121"/>
                        <a:pt x="18" y="121"/>
                        <a:pt x="18" y="121"/>
                      </a:cubicBezTo>
                      <a:cubicBezTo>
                        <a:pt x="18" y="69"/>
                        <a:pt x="18" y="69"/>
                        <a:pt x="18" y="69"/>
                      </a:cubicBezTo>
                      <a:close/>
                      <a:moveTo>
                        <a:pt x="121" y="86"/>
                      </a:moveTo>
                      <a:cubicBezTo>
                        <a:pt x="52" y="86"/>
                        <a:pt x="52" y="86"/>
                        <a:pt x="52" y="86"/>
                      </a:cubicBezTo>
                      <a:cubicBezTo>
                        <a:pt x="52" y="18"/>
                        <a:pt x="52" y="18"/>
                        <a:pt x="52" y="18"/>
                      </a:cubicBezTo>
                      <a:cubicBezTo>
                        <a:pt x="121" y="18"/>
                        <a:pt x="121" y="18"/>
                        <a:pt x="121" y="18"/>
                      </a:cubicBezTo>
                      <a:cubicBezTo>
                        <a:pt x="121" y="86"/>
                        <a:pt x="121" y="86"/>
                        <a:pt x="121" y="86"/>
                      </a:cubicBezTo>
                      <a:close/>
                      <a:moveTo>
                        <a:pt x="121" y="0"/>
                      </a:moveTo>
                      <a:cubicBezTo>
                        <a:pt x="52" y="0"/>
                        <a:pt x="52" y="0"/>
                        <a:pt x="52" y="0"/>
                      </a:cubicBezTo>
                      <a:cubicBezTo>
                        <a:pt x="42" y="0"/>
                        <a:pt x="35" y="8"/>
                        <a:pt x="35" y="17"/>
                      </a:cubicBezTo>
                      <a:cubicBezTo>
                        <a:pt x="35" y="86"/>
                        <a:pt x="35" y="86"/>
                        <a:pt x="35" y="86"/>
                      </a:cubicBezTo>
                      <a:cubicBezTo>
                        <a:pt x="35" y="96"/>
                        <a:pt x="42" y="103"/>
                        <a:pt x="52" y="103"/>
                      </a:cubicBezTo>
                      <a:cubicBezTo>
                        <a:pt x="121" y="103"/>
                        <a:pt x="121" y="103"/>
                        <a:pt x="121" y="103"/>
                      </a:cubicBezTo>
                      <a:cubicBezTo>
                        <a:pt x="130" y="103"/>
                        <a:pt x="138" y="96"/>
                        <a:pt x="138" y="86"/>
                      </a:cubicBezTo>
                      <a:cubicBezTo>
                        <a:pt x="138" y="18"/>
                        <a:pt x="138" y="18"/>
                        <a:pt x="138" y="18"/>
                      </a:cubicBezTo>
                      <a:cubicBezTo>
                        <a:pt x="138" y="8"/>
                        <a:pt x="130" y="0"/>
                        <a:pt x="121" y="0"/>
                      </a:cubicBezTo>
                      <a:close/>
                    </a:path>
                  </a:pathLst>
                </a:custGeom>
                <a:solidFill>
                  <a:schemeClr val="bg1"/>
                </a:solidFill>
                <a:ln>
                  <a:noFill/>
                </a:ln>
              </p:spPr>
              <p:txBody>
                <a:bodyPr vert="horz" wrap="square" lIns="91440" tIns="45720" rIns="91440" bIns="45720" numCol="1" anchor="t" anchorCtr="0" compatLnSpc="1"/>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2200" i="0" u="none" strike="noStrike" kern="0" cap="none" spc="0" normalizeH="0" baseline="0" noProof="0" dirty="0">
                    <a:ln>
                      <a:noFill/>
                    </a:ln>
                    <a:solidFill>
                      <a:srgbClr val="000000"/>
                    </a:solidFill>
                    <a:effectLst/>
                    <a:uLnTx/>
                    <a:uFillTx/>
                    <a:cs typeface="+mn-ea"/>
                    <a:sym typeface="+mn-lt"/>
                  </a:endParaRPr>
                </a:p>
              </p:txBody>
            </p:sp>
          </p:grpSp>
          <p:grpSp>
            <p:nvGrpSpPr>
              <p:cNvPr id="24" name="组合 23">
                <a:extLst>
                  <a:ext uri="{FF2B5EF4-FFF2-40B4-BE49-F238E27FC236}">
                    <a16:creationId xmlns:a16="http://schemas.microsoft.com/office/drawing/2014/main" id="{BC56B66D-256E-4847-85B5-70A35C5AC04C}"/>
                  </a:ext>
                </a:extLst>
              </p:cNvPr>
              <p:cNvGrpSpPr/>
              <p:nvPr/>
            </p:nvGrpSpPr>
            <p:grpSpPr>
              <a:xfrm>
                <a:off x="3864223" y="4683909"/>
                <a:ext cx="745170" cy="745170"/>
                <a:chOff x="3864223" y="4683909"/>
                <a:chExt cx="745170" cy="745170"/>
              </a:xfrm>
            </p:grpSpPr>
            <p:sp>
              <p:nvSpPr>
                <p:cNvPr id="45" name="同心圆 74">
                  <a:extLst>
                    <a:ext uri="{FF2B5EF4-FFF2-40B4-BE49-F238E27FC236}">
                      <a16:creationId xmlns:a16="http://schemas.microsoft.com/office/drawing/2014/main" id="{FEF10D6D-03DD-4D32-AE4D-7FE39BC865C1}"/>
                    </a:ext>
                  </a:extLst>
                </p:cNvPr>
                <p:cNvSpPr/>
                <p:nvPr/>
              </p:nvSpPr>
              <p:spPr>
                <a:xfrm>
                  <a:off x="3864223" y="4683909"/>
                  <a:ext cx="745170" cy="745170"/>
                </a:xfrm>
                <a:prstGeom prst="donut">
                  <a:avLst>
                    <a:gd name="adj" fmla="val 11402"/>
                  </a:avLst>
                </a:prstGeom>
                <a:solidFill>
                  <a:schemeClr val="bg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i="0" u="none" strike="noStrike" kern="0" cap="none" spc="0" normalizeH="0" baseline="0" noProof="0" dirty="0">
                    <a:ln>
                      <a:noFill/>
                    </a:ln>
                    <a:solidFill>
                      <a:prstClr val="black"/>
                    </a:solidFill>
                    <a:effectLst/>
                    <a:uLnTx/>
                    <a:uFillTx/>
                    <a:cs typeface="+mn-ea"/>
                    <a:sym typeface="+mn-lt"/>
                  </a:endParaRPr>
                </a:p>
              </p:txBody>
            </p:sp>
            <p:sp>
              <p:nvSpPr>
                <p:cNvPr id="46" name="椭圆 45">
                  <a:extLst>
                    <a:ext uri="{FF2B5EF4-FFF2-40B4-BE49-F238E27FC236}">
                      <a16:creationId xmlns:a16="http://schemas.microsoft.com/office/drawing/2014/main" id="{3B52634C-1DAF-47E3-A00B-8E3998F5AC6E}"/>
                    </a:ext>
                  </a:extLst>
                </p:cNvPr>
                <p:cNvSpPr/>
                <p:nvPr/>
              </p:nvSpPr>
              <p:spPr>
                <a:xfrm>
                  <a:off x="3930762" y="4750449"/>
                  <a:ext cx="612094" cy="612092"/>
                </a:xfrm>
                <a:prstGeom prst="ellipse">
                  <a:avLst/>
                </a:prstGeom>
                <a:solidFill>
                  <a:srgbClr val="3B5AA7"/>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i="0" u="none" strike="noStrike" kern="0" cap="none" spc="0" normalizeH="0" baseline="0" noProof="0" dirty="0">
                    <a:ln>
                      <a:noFill/>
                    </a:ln>
                    <a:solidFill>
                      <a:prstClr val="white"/>
                    </a:solidFill>
                    <a:effectLst/>
                    <a:uLnTx/>
                    <a:uFillTx/>
                    <a:cs typeface="+mn-ea"/>
                    <a:sym typeface="+mn-lt"/>
                  </a:endParaRPr>
                </a:p>
              </p:txBody>
            </p:sp>
            <p:sp>
              <p:nvSpPr>
                <p:cNvPr id="47" name="Freeform 187">
                  <a:extLst>
                    <a:ext uri="{FF2B5EF4-FFF2-40B4-BE49-F238E27FC236}">
                      <a16:creationId xmlns:a16="http://schemas.microsoft.com/office/drawing/2014/main" id="{D3FF9454-D8BB-4009-89AA-F6F2327B6B82}"/>
                    </a:ext>
                  </a:extLst>
                </p:cNvPr>
                <p:cNvSpPr/>
                <p:nvPr/>
              </p:nvSpPr>
              <p:spPr bwMode="auto">
                <a:xfrm>
                  <a:off x="4170615" y="5083751"/>
                  <a:ext cx="200918" cy="119149"/>
                </a:xfrm>
                <a:custGeom>
                  <a:avLst/>
                  <a:gdLst>
                    <a:gd name="T0" fmla="*/ 76 w 109"/>
                    <a:gd name="T1" fmla="*/ 0 h 65"/>
                    <a:gd name="T2" fmla="*/ 54 w 109"/>
                    <a:gd name="T3" fmla="*/ 0 h 65"/>
                    <a:gd name="T4" fmla="*/ 69 w 109"/>
                    <a:gd name="T5" fmla="*/ 17 h 65"/>
                    <a:gd name="T6" fmla="*/ 76 w 109"/>
                    <a:gd name="T7" fmla="*/ 17 h 65"/>
                    <a:gd name="T8" fmla="*/ 91 w 109"/>
                    <a:gd name="T9" fmla="*/ 32 h 65"/>
                    <a:gd name="T10" fmla="*/ 76 w 109"/>
                    <a:gd name="T11" fmla="*/ 48 h 65"/>
                    <a:gd name="T12" fmla="*/ 32 w 109"/>
                    <a:gd name="T13" fmla="*/ 48 h 65"/>
                    <a:gd name="T14" fmla="*/ 17 w 109"/>
                    <a:gd name="T15" fmla="*/ 32 h 65"/>
                    <a:gd name="T16" fmla="*/ 20 w 109"/>
                    <a:gd name="T17" fmla="*/ 24 h 65"/>
                    <a:gd name="T18" fmla="*/ 1 w 109"/>
                    <a:gd name="T19" fmla="*/ 24 h 65"/>
                    <a:gd name="T20" fmla="*/ 0 w 109"/>
                    <a:gd name="T21" fmla="*/ 32 h 65"/>
                    <a:gd name="T22" fmla="*/ 32 w 109"/>
                    <a:gd name="T23" fmla="*/ 65 h 65"/>
                    <a:gd name="T24" fmla="*/ 76 w 109"/>
                    <a:gd name="T25" fmla="*/ 65 h 65"/>
                    <a:gd name="T26" fmla="*/ 109 w 109"/>
                    <a:gd name="T27" fmla="*/ 32 h 65"/>
                    <a:gd name="T28" fmla="*/ 76 w 109"/>
                    <a:gd name="T29"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9" h="65">
                      <a:moveTo>
                        <a:pt x="76" y="0"/>
                      </a:moveTo>
                      <a:cubicBezTo>
                        <a:pt x="54" y="0"/>
                        <a:pt x="54" y="0"/>
                        <a:pt x="54" y="0"/>
                      </a:cubicBezTo>
                      <a:cubicBezTo>
                        <a:pt x="61" y="4"/>
                        <a:pt x="66" y="10"/>
                        <a:pt x="69" y="17"/>
                      </a:cubicBezTo>
                      <a:cubicBezTo>
                        <a:pt x="76" y="17"/>
                        <a:pt x="76" y="17"/>
                        <a:pt x="76" y="17"/>
                      </a:cubicBezTo>
                      <a:cubicBezTo>
                        <a:pt x="85" y="17"/>
                        <a:pt x="91" y="24"/>
                        <a:pt x="91" y="32"/>
                      </a:cubicBezTo>
                      <a:cubicBezTo>
                        <a:pt x="91" y="41"/>
                        <a:pt x="85" y="48"/>
                        <a:pt x="76" y="48"/>
                      </a:cubicBezTo>
                      <a:cubicBezTo>
                        <a:pt x="32" y="48"/>
                        <a:pt x="32" y="48"/>
                        <a:pt x="32" y="48"/>
                      </a:cubicBezTo>
                      <a:cubicBezTo>
                        <a:pt x="24" y="48"/>
                        <a:pt x="17" y="41"/>
                        <a:pt x="17" y="32"/>
                      </a:cubicBezTo>
                      <a:cubicBezTo>
                        <a:pt x="17" y="29"/>
                        <a:pt x="18" y="26"/>
                        <a:pt x="20" y="24"/>
                      </a:cubicBezTo>
                      <a:cubicBezTo>
                        <a:pt x="1" y="24"/>
                        <a:pt x="1" y="24"/>
                        <a:pt x="1" y="24"/>
                      </a:cubicBezTo>
                      <a:cubicBezTo>
                        <a:pt x="0" y="27"/>
                        <a:pt x="0" y="30"/>
                        <a:pt x="0" y="32"/>
                      </a:cubicBezTo>
                      <a:cubicBezTo>
                        <a:pt x="0" y="50"/>
                        <a:pt x="14" y="65"/>
                        <a:pt x="32" y="65"/>
                      </a:cubicBezTo>
                      <a:cubicBezTo>
                        <a:pt x="76" y="65"/>
                        <a:pt x="76" y="65"/>
                        <a:pt x="76" y="65"/>
                      </a:cubicBezTo>
                      <a:cubicBezTo>
                        <a:pt x="94" y="65"/>
                        <a:pt x="109" y="50"/>
                        <a:pt x="109" y="32"/>
                      </a:cubicBezTo>
                      <a:cubicBezTo>
                        <a:pt x="109" y="15"/>
                        <a:pt x="94" y="0"/>
                        <a:pt x="76" y="0"/>
                      </a:cubicBezTo>
                      <a:close/>
                    </a:path>
                  </a:pathLst>
                </a:custGeom>
                <a:solidFill>
                  <a:schemeClr val="bg1"/>
                </a:solidFill>
                <a:ln>
                  <a:noFill/>
                </a:ln>
              </p:spPr>
              <p:txBody>
                <a:bodyPr vert="horz" wrap="square" lIns="68580" tIns="34290" rIns="68580" bIns="34290"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5" i="0" u="none" strike="noStrike" kern="0" cap="none" spc="0" normalizeH="0" baseline="0" noProof="0" dirty="0">
                    <a:ln>
                      <a:noFill/>
                    </a:ln>
                    <a:solidFill>
                      <a:srgbClr val="000000"/>
                    </a:solidFill>
                    <a:effectLst/>
                    <a:uLnTx/>
                    <a:uFillTx/>
                    <a:cs typeface="+mn-ea"/>
                    <a:sym typeface="+mn-lt"/>
                  </a:endParaRPr>
                </a:p>
              </p:txBody>
            </p:sp>
            <p:sp>
              <p:nvSpPr>
                <p:cNvPr id="48" name="Freeform 188">
                  <a:extLst>
                    <a:ext uri="{FF2B5EF4-FFF2-40B4-BE49-F238E27FC236}">
                      <a16:creationId xmlns:a16="http://schemas.microsoft.com/office/drawing/2014/main" id="{5648DD77-06E3-4215-93AA-56172729EEAF}"/>
                    </a:ext>
                  </a:extLst>
                </p:cNvPr>
                <p:cNvSpPr/>
                <p:nvPr/>
              </p:nvSpPr>
              <p:spPr bwMode="auto">
                <a:xfrm>
                  <a:off x="4089624" y="5083751"/>
                  <a:ext cx="200918" cy="119149"/>
                </a:xfrm>
                <a:custGeom>
                  <a:avLst/>
                  <a:gdLst>
                    <a:gd name="T0" fmla="*/ 41 w 109"/>
                    <a:gd name="T1" fmla="*/ 48 h 65"/>
                    <a:gd name="T2" fmla="*/ 33 w 109"/>
                    <a:gd name="T3" fmla="*/ 48 h 65"/>
                    <a:gd name="T4" fmla="*/ 18 w 109"/>
                    <a:gd name="T5" fmla="*/ 32 h 65"/>
                    <a:gd name="T6" fmla="*/ 33 w 109"/>
                    <a:gd name="T7" fmla="*/ 17 h 65"/>
                    <a:gd name="T8" fmla="*/ 37 w 109"/>
                    <a:gd name="T9" fmla="*/ 17 h 65"/>
                    <a:gd name="T10" fmla="*/ 77 w 109"/>
                    <a:gd name="T11" fmla="*/ 17 h 65"/>
                    <a:gd name="T12" fmla="*/ 92 w 109"/>
                    <a:gd name="T13" fmla="*/ 32 h 65"/>
                    <a:gd name="T14" fmla="*/ 92 w 109"/>
                    <a:gd name="T15" fmla="*/ 35 h 65"/>
                    <a:gd name="T16" fmla="*/ 89 w 109"/>
                    <a:gd name="T17" fmla="*/ 42 h 65"/>
                    <a:gd name="T18" fmla="*/ 108 w 109"/>
                    <a:gd name="T19" fmla="*/ 42 h 65"/>
                    <a:gd name="T20" fmla="*/ 109 w 109"/>
                    <a:gd name="T21" fmla="*/ 35 h 65"/>
                    <a:gd name="T22" fmla="*/ 109 w 109"/>
                    <a:gd name="T23" fmla="*/ 35 h 65"/>
                    <a:gd name="T24" fmla="*/ 109 w 109"/>
                    <a:gd name="T25" fmla="*/ 32 h 65"/>
                    <a:gd name="T26" fmla="*/ 77 w 109"/>
                    <a:gd name="T27" fmla="*/ 0 h 65"/>
                    <a:gd name="T28" fmla="*/ 37 w 109"/>
                    <a:gd name="T29" fmla="*/ 0 h 65"/>
                    <a:gd name="T30" fmla="*/ 33 w 109"/>
                    <a:gd name="T31" fmla="*/ 0 h 65"/>
                    <a:gd name="T32" fmla="*/ 0 w 109"/>
                    <a:gd name="T33" fmla="*/ 32 h 65"/>
                    <a:gd name="T34" fmla="*/ 33 w 109"/>
                    <a:gd name="T35" fmla="*/ 65 h 65"/>
                    <a:gd name="T36" fmla="*/ 56 w 109"/>
                    <a:gd name="T37" fmla="*/ 65 h 65"/>
                    <a:gd name="T38" fmla="*/ 41 w 109"/>
                    <a:gd name="T39" fmla="*/ 48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9" h="65">
                      <a:moveTo>
                        <a:pt x="41" y="48"/>
                      </a:moveTo>
                      <a:cubicBezTo>
                        <a:pt x="33" y="48"/>
                        <a:pt x="33" y="48"/>
                        <a:pt x="33" y="48"/>
                      </a:cubicBezTo>
                      <a:cubicBezTo>
                        <a:pt x="24" y="48"/>
                        <a:pt x="18" y="41"/>
                        <a:pt x="18" y="32"/>
                      </a:cubicBezTo>
                      <a:cubicBezTo>
                        <a:pt x="18" y="24"/>
                        <a:pt x="24" y="17"/>
                        <a:pt x="33" y="17"/>
                      </a:cubicBezTo>
                      <a:cubicBezTo>
                        <a:pt x="37" y="17"/>
                        <a:pt x="37" y="17"/>
                        <a:pt x="37" y="17"/>
                      </a:cubicBezTo>
                      <a:cubicBezTo>
                        <a:pt x="77" y="17"/>
                        <a:pt x="77" y="17"/>
                        <a:pt x="77" y="17"/>
                      </a:cubicBezTo>
                      <a:cubicBezTo>
                        <a:pt x="85" y="17"/>
                        <a:pt x="92" y="24"/>
                        <a:pt x="92" y="32"/>
                      </a:cubicBezTo>
                      <a:cubicBezTo>
                        <a:pt x="92" y="33"/>
                        <a:pt x="92" y="34"/>
                        <a:pt x="92" y="35"/>
                      </a:cubicBezTo>
                      <a:cubicBezTo>
                        <a:pt x="91" y="38"/>
                        <a:pt x="90" y="40"/>
                        <a:pt x="89" y="42"/>
                      </a:cubicBezTo>
                      <a:cubicBezTo>
                        <a:pt x="108" y="42"/>
                        <a:pt x="108" y="42"/>
                        <a:pt x="108" y="42"/>
                      </a:cubicBezTo>
                      <a:cubicBezTo>
                        <a:pt x="108" y="40"/>
                        <a:pt x="109" y="38"/>
                        <a:pt x="109" y="35"/>
                      </a:cubicBezTo>
                      <a:cubicBezTo>
                        <a:pt x="109" y="35"/>
                        <a:pt x="109" y="35"/>
                        <a:pt x="109" y="35"/>
                      </a:cubicBezTo>
                      <a:cubicBezTo>
                        <a:pt x="109" y="34"/>
                        <a:pt x="109" y="33"/>
                        <a:pt x="109" y="32"/>
                      </a:cubicBezTo>
                      <a:cubicBezTo>
                        <a:pt x="109" y="15"/>
                        <a:pt x="95" y="0"/>
                        <a:pt x="77" y="0"/>
                      </a:cubicBezTo>
                      <a:cubicBezTo>
                        <a:pt x="37" y="0"/>
                        <a:pt x="37" y="0"/>
                        <a:pt x="37" y="0"/>
                      </a:cubicBezTo>
                      <a:cubicBezTo>
                        <a:pt x="33" y="0"/>
                        <a:pt x="33" y="0"/>
                        <a:pt x="33" y="0"/>
                      </a:cubicBezTo>
                      <a:cubicBezTo>
                        <a:pt x="15" y="0"/>
                        <a:pt x="0" y="15"/>
                        <a:pt x="0" y="32"/>
                      </a:cubicBezTo>
                      <a:cubicBezTo>
                        <a:pt x="0" y="50"/>
                        <a:pt x="15" y="65"/>
                        <a:pt x="33" y="65"/>
                      </a:cubicBezTo>
                      <a:cubicBezTo>
                        <a:pt x="56" y="65"/>
                        <a:pt x="56" y="65"/>
                        <a:pt x="56" y="65"/>
                      </a:cubicBezTo>
                      <a:cubicBezTo>
                        <a:pt x="50" y="61"/>
                        <a:pt x="44" y="55"/>
                        <a:pt x="41" y="48"/>
                      </a:cubicBezTo>
                      <a:close/>
                    </a:path>
                  </a:pathLst>
                </a:custGeom>
                <a:solidFill>
                  <a:schemeClr val="bg1"/>
                </a:solidFill>
                <a:ln>
                  <a:noFill/>
                </a:ln>
              </p:spPr>
              <p:txBody>
                <a:bodyPr vert="horz" wrap="square" lIns="68580" tIns="34290" rIns="68580" bIns="34290"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5" i="0" u="none" strike="noStrike" kern="0" cap="none" spc="0" normalizeH="0" baseline="0" noProof="0" dirty="0">
                    <a:ln>
                      <a:noFill/>
                    </a:ln>
                    <a:solidFill>
                      <a:srgbClr val="000000"/>
                    </a:solidFill>
                    <a:effectLst/>
                    <a:uLnTx/>
                    <a:uFillTx/>
                    <a:cs typeface="+mn-ea"/>
                    <a:sym typeface="+mn-lt"/>
                  </a:endParaRPr>
                </a:p>
              </p:txBody>
            </p:sp>
            <p:sp>
              <p:nvSpPr>
                <p:cNvPr id="57" name="Freeform 189">
                  <a:extLst>
                    <a:ext uri="{FF2B5EF4-FFF2-40B4-BE49-F238E27FC236}">
                      <a16:creationId xmlns:a16="http://schemas.microsoft.com/office/drawing/2014/main" id="{5E69DCEA-A9C8-4457-B0EE-B1D2DCCF2EFD}"/>
                    </a:ext>
                  </a:extLst>
                </p:cNvPr>
                <p:cNvSpPr>
                  <a:spLocks noEditPoints="1"/>
                </p:cNvSpPr>
                <p:nvPr/>
              </p:nvSpPr>
              <p:spPr bwMode="auto">
                <a:xfrm>
                  <a:off x="4157375" y="4910089"/>
                  <a:ext cx="145627" cy="147184"/>
                </a:xfrm>
                <a:custGeom>
                  <a:avLst/>
                  <a:gdLst>
                    <a:gd name="T0" fmla="*/ 40 w 79"/>
                    <a:gd name="T1" fmla="*/ 0 h 80"/>
                    <a:gd name="T2" fmla="*/ 0 w 79"/>
                    <a:gd name="T3" fmla="*/ 40 h 80"/>
                    <a:gd name="T4" fmla="*/ 40 w 79"/>
                    <a:gd name="T5" fmla="*/ 80 h 80"/>
                    <a:gd name="T6" fmla="*/ 79 w 79"/>
                    <a:gd name="T7" fmla="*/ 40 h 80"/>
                    <a:gd name="T8" fmla="*/ 40 w 79"/>
                    <a:gd name="T9" fmla="*/ 0 h 80"/>
                    <a:gd name="T10" fmla="*/ 63 w 79"/>
                    <a:gd name="T11" fmla="*/ 46 h 80"/>
                    <a:gd name="T12" fmla="*/ 46 w 79"/>
                    <a:gd name="T13" fmla="*/ 46 h 80"/>
                    <a:gd name="T14" fmla="*/ 46 w 79"/>
                    <a:gd name="T15" fmla="*/ 63 h 80"/>
                    <a:gd name="T16" fmla="*/ 33 w 79"/>
                    <a:gd name="T17" fmla="*/ 63 h 80"/>
                    <a:gd name="T18" fmla="*/ 33 w 79"/>
                    <a:gd name="T19" fmla="*/ 46 h 80"/>
                    <a:gd name="T20" fmla="*/ 17 w 79"/>
                    <a:gd name="T21" fmla="*/ 46 h 80"/>
                    <a:gd name="T22" fmla="*/ 17 w 79"/>
                    <a:gd name="T23" fmla="*/ 34 h 80"/>
                    <a:gd name="T24" fmla="*/ 33 w 79"/>
                    <a:gd name="T25" fmla="*/ 34 h 80"/>
                    <a:gd name="T26" fmla="*/ 33 w 79"/>
                    <a:gd name="T27" fmla="*/ 17 h 80"/>
                    <a:gd name="T28" fmla="*/ 46 w 79"/>
                    <a:gd name="T29" fmla="*/ 17 h 80"/>
                    <a:gd name="T30" fmla="*/ 46 w 79"/>
                    <a:gd name="T31" fmla="*/ 34 h 80"/>
                    <a:gd name="T32" fmla="*/ 63 w 79"/>
                    <a:gd name="T33" fmla="*/ 34 h 80"/>
                    <a:gd name="T34" fmla="*/ 63 w 79"/>
                    <a:gd name="T35" fmla="*/ 46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9" h="80">
                      <a:moveTo>
                        <a:pt x="40" y="0"/>
                      </a:moveTo>
                      <a:cubicBezTo>
                        <a:pt x="18" y="0"/>
                        <a:pt x="0" y="18"/>
                        <a:pt x="0" y="40"/>
                      </a:cubicBezTo>
                      <a:cubicBezTo>
                        <a:pt x="0" y="62"/>
                        <a:pt x="18" y="80"/>
                        <a:pt x="40" y="80"/>
                      </a:cubicBezTo>
                      <a:cubicBezTo>
                        <a:pt x="62" y="80"/>
                        <a:pt x="79" y="62"/>
                        <a:pt x="79" y="40"/>
                      </a:cubicBezTo>
                      <a:cubicBezTo>
                        <a:pt x="79" y="18"/>
                        <a:pt x="62" y="0"/>
                        <a:pt x="40" y="0"/>
                      </a:cubicBezTo>
                      <a:close/>
                      <a:moveTo>
                        <a:pt x="63" y="46"/>
                      </a:moveTo>
                      <a:cubicBezTo>
                        <a:pt x="46" y="46"/>
                        <a:pt x="46" y="46"/>
                        <a:pt x="46" y="46"/>
                      </a:cubicBezTo>
                      <a:cubicBezTo>
                        <a:pt x="46" y="63"/>
                        <a:pt x="46" y="63"/>
                        <a:pt x="46" y="63"/>
                      </a:cubicBezTo>
                      <a:cubicBezTo>
                        <a:pt x="33" y="63"/>
                        <a:pt x="33" y="63"/>
                        <a:pt x="33" y="63"/>
                      </a:cubicBezTo>
                      <a:cubicBezTo>
                        <a:pt x="33" y="46"/>
                        <a:pt x="33" y="46"/>
                        <a:pt x="33" y="46"/>
                      </a:cubicBezTo>
                      <a:cubicBezTo>
                        <a:pt x="17" y="46"/>
                        <a:pt x="17" y="46"/>
                        <a:pt x="17" y="46"/>
                      </a:cubicBezTo>
                      <a:cubicBezTo>
                        <a:pt x="17" y="34"/>
                        <a:pt x="17" y="34"/>
                        <a:pt x="17" y="34"/>
                      </a:cubicBezTo>
                      <a:cubicBezTo>
                        <a:pt x="33" y="34"/>
                        <a:pt x="33" y="34"/>
                        <a:pt x="33" y="34"/>
                      </a:cubicBezTo>
                      <a:cubicBezTo>
                        <a:pt x="33" y="17"/>
                        <a:pt x="33" y="17"/>
                        <a:pt x="33" y="17"/>
                      </a:cubicBezTo>
                      <a:cubicBezTo>
                        <a:pt x="46" y="17"/>
                        <a:pt x="46" y="17"/>
                        <a:pt x="46" y="17"/>
                      </a:cubicBezTo>
                      <a:cubicBezTo>
                        <a:pt x="46" y="34"/>
                        <a:pt x="46" y="34"/>
                        <a:pt x="46" y="34"/>
                      </a:cubicBezTo>
                      <a:cubicBezTo>
                        <a:pt x="63" y="34"/>
                        <a:pt x="63" y="34"/>
                        <a:pt x="63" y="34"/>
                      </a:cubicBezTo>
                      <a:lnTo>
                        <a:pt x="63" y="46"/>
                      </a:lnTo>
                      <a:close/>
                    </a:path>
                  </a:pathLst>
                </a:custGeom>
                <a:solidFill>
                  <a:schemeClr val="bg1"/>
                </a:solidFill>
                <a:ln>
                  <a:noFill/>
                </a:ln>
              </p:spPr>
              <p:txBody>
                <a:bodyPr vert="horz" wrap="square" lIns="68580" tIns="34290" rIns="68580" bIns="34290"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5" i="0" u="none" strike="noStrike" kern="0" cap="none" spc="0" normalizeH="0" baseline="0" noProof="0" dirty="0">
                    <a:ln>
                      <a:noFill/>
                    </a:ln>
                    <a:solidFill>
                      <a:srgbClr val="000000"/>
                    </a:solidFill>
                    <a:effectLst/>
                    <a:uLnTx/>
                    <a:uFillTx/>
                    <a:cs typeface="+mn-ea"/>
                    <a:sym typeface="+mn-lt"/>
                  </a:endParaRPr>
                </a:p>
              </p:txBody>
            </p:sp>
            <p:sp>
              <p:nvSpPr>
                <p:cNvPr id="59" name="Rectangle 190">
                  <a:extLst>
                    <a:ext uri="{FF2B5EF4-FFF2-40B4-BE49-F238E27FC236}">
                      <a16:creationId xmlns:a16="http://schemas.microsoft.com/office/drawing/2014/main" id="{329C819E-ABCA-4524-91C7-B0CE394A7168}"/>
                    </a:ext>
                  </a:extLst>
                </p:cNvPr>
                <p:cNvSpPr>
                  <a:spLocks noChangeArrowheads="1"/>
                </p:cNvSpPr>
                <p:nvPr/>
              </p:nvSpPr>
              <p:spPr bwMode="auto">
                <a:xfrm>
                  <a:off x="4336489" y="4987964"/>
                  <a:ext cx="21805" cy="73203"/>
                </a:xfrm>
                <a:prstGeom prst="rect">
                  <a:avLst/>
                </a:prstGeom>
                <a:solidFill>
                  <a:schemeClr val="bg1"/>
                </a:solidFill>
                <a:ln>
                  <a:noFill/>
                </a:ln>
              </p:spPr>
              <p:txBody>
                <a:bodyPr vert="horz" wrap="square" lIns="68580" tIns="34290" rIns="68580" bIns="34290"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5" i="0" u="none" strike="noStrike" kern="0" cap="none" spc="0" normalizeH="0" baseline="0" noProof="0" dirty="0">
                    <a:ln>
                      <a:noFill/>
                    </a:ln>
                    <a:solidFill>
                      <a:srgbClr val="000000"/>
                    </a:solidFill>
                    <a:effectLst/>
                    <a:uLnTx/>
                    <a:uFillTx/>
                    <a:cs typeface="+mn-ea"/>
                    <a:sym typeface="+mn-lt"/>
                  </a:endParaRPr>
                </a:p>
              </p:txBody>
            </p:sp>
            <p:sp>
              <p:nvSpPr>
                <p:cNvPr id="60" name="Rectangle 191">
                  <a:extLst>
                    <a:ext uri="{FF2B5EF4-FFF2-40B4-BE49-F238E27FC236}">
                      <a16:creationId xmlns:a16="http://schemas.microsoft.com/office/drawing/2014/main" id="{9CE785DF-5D9D-44B8-9AF2-CF9EB2871045}"/>
                    </a:ext>
                  </a:extLst>
                </p:cNvPr>
                <p:cNvSpPr>
                  <a:spLocks noChangeArrowheads="1"/>
                </p:cNvSpPr>
                <p:nvPr/>
              </p:nvSpPr>
              <p:spPr bwMode="auto">
                <a:xfrm>
                  <a:off x="4310790" y="5013663"/>
                  <a:ext cx="73203" cy="21805"/>
                </a:xfrm>
                <a:prstGeom prst="rect">
                  <a:avLst/>
                </a:prstGeom>
                <a:solidFill>
                  <a:schemeClr val="bg1"/>
                </a:solidFill>
                <a:ln>
                  <a:noFill/>
                </a:ln>
              </p:spPr>
              <p:txBody>
                <a:bodyPr vert="horz" wrap="square" lIns="68580" tIns="34290" rIns="68580" bIns="34290"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5" i="0" u="none" strike="noStrike" kern="0" cap="none" spc="0" normalizeH="0" baseline="0" noProof="0" dirty="0">
                    <a:ln>
                      <a:noFill/>
                    </a:ln>
                    <a:solidFill>
                      <a:srgbClr val="000000"/>
                    </a:solidFill>
                    <a:effectLst/>
                    <a:uLnTx/>
                    <a:uFillTx/>
                    <a:cs typeface="+mn-ea"/>
                    <a:sym typeface="+mn-lt"/>
                  </a:endParaRPr>
                </a:p>
              </p:txBody>
            </p:sp>
            <p:sp>
              <p:nvSpPr>
                <p:cNvPr id="61" name="Rectangle 192">
                  <a:extLst>
                    <a:ext uri="{FF2B5EF4-FFF2-40B4-BE49-F238E27FC236}">
                      <a16:creationId xmlns:a16="http://schemas.microsoft.com/office/drawing/2014/main" id="{8BAF1479-D7D5-44B0-8785-7E8FF3D9E726}"/>
                    </a:ext>
                  </a:extLst>
                </p:cNvPr>
                <p:cNvSpPr>
                  <a:spLocks noChangeArrowheads="1"/>
                </p:cNvSpPr>
                <p:nvPr/>
              </p:nvSpPr>
              <p:spPr bwMode="auto">
                <a:xfrm>
                  <a:off x="4105978" y="5009769"/>
                  <a:ext cx="13239" cy="44389"/>
                </a:xfrm>
                <a:prstGeom prst="rect">
                  <a:avLst/>
                </a:prstGeom>
                <a:solidFill>
                  <a:schemeClr val="bg1"/>
                </a:solidFill>
                <a:ln>
                  <a:noFill/>
                </a:ln>
              </p:spPr>
              <p:txBody>
                <a:bodyPr vert="horz" wrap="square" lIns="68580" tIns="34290" rIns="68580" bIns="34290"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5" i="0" u="none" strike="noStrike" kern="0" cap="none" spc="0" normalizeH="0" baseline="0" noProof="0" dirty="0">
                    <a:ln>
                      <a:noFill/>
                    </a:ln>
                    <a:solidFill>
                      <a:srgbClr val="000000"/>
                    </a:solidFill>
                    <a:effectLst/>
                    <a:uLnTx/>
                    <a:uFillTx/>
                    <a:cs typeface="+mn-ea"/>
                    <a:sym typeface="+mn-lt"/>
                  </a:endParaRPr>
                </a:p>
              </p:txBody>
            </p:sp>
            <p:sp>
              <p:nvSpPr>
                <p:cNvPr id="62" name="Rectangle 193">
                  <a:extLst>
                    <a:ext uri="{FF2B5EF4-FFF2-40B4-BE49-F238E27FC236}">
                      <a16:creationId xmlns:a16="http://schemas.microsoft.com/office/drawing/2014/main" id="{5FF0A3E2-9412-49F7-BB2E-640FC10EE1AD}"/>
                    </a:ext>
                  </a:extLst>
                </p:cNvPr>
                <p:cNvSpPr>
                  <a:spLocks noChangeArrowheads="1"/>
                </p:cNvSpPr>
                <p:nvPr/>
              </p:nvSpPr>
              <p:spPr bwMode="auto">
                <a:xfrm>
                  <a:off x="4091182" y="5024565"/>
                  <a:ext cx="44389" cy="12460"/>
                </a:xfrm>
                <a:prstGeom prst="rect">
                  <a:avLst/>
                </a:prstGeom>
                <a:solidFill>
                  <a:schemeClr val="bg1"/>
                </a:solidFill>
                <a:ln>
                  <a:noFill/>
                </a:ln>
              </p:spPr>
              <p:txBody>
                <a:bodyPr vert="horz" wrap="square" lIns="68580" tIns="34290" rIns="68580" bIns="34290"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5" i="0" u="none" strike="noStrike" kern="0" cap="none" spc="0" normalizeH="0" baseline="0" noProof="0" dirty="0">
                    <a:ln>
                      <a:noFill/>
                    </a:ln>
                    <a:solidFill>
                      <a:srgbClr val="000000"/>
                    </a:solidFill>
                    <a:effectLst/>
                    <a:uLnTx/>
                    <a:uFillTx/>
                    <a:cs typeface="+mn-ea"/>
                    <a:sym typeface="+mn-lt"/>
                  </a:endParaRPr>
                </a:p>
              </p:txBody>
            </p:sp>
          </p:grpSp>
          <p:grpSp>
            <p:nvGrpSpPr>
              <p:cNvPr id="25" name="组合 24">
                <a:extLst>
                  <a:ext uri="{FF2B5EF4-FFF2-40B4-BE49-F238E27FC236}">
                    <a16:creationId xmlns:a16="http://schemas.microsoft.com/office/drawing/2014/main" id="{9965FF4A-EFA1-4DD5-9115-26231DE753C9}"/>
                  </a:ext>
                </a:extLst>
              </p:cNvPr>
              <p:cNvGrpSpPr/>
              <p:nvPr/>
            </p:nvGrpSpPr>
            <p:grpSpPr>
              <a:xfrm>
                <a:off x="4297057" y="3301930"/>
                <a:ext cx="745170" cy="745170"/>
                <a:chOff x="4297057" y="3301930"/>
                <a:chExt cx="745170" cy="745170"/>
              </a:xfrm>
            </p:grpSpPr>
            <p:sp>
              <p:nvSpPr>
                <p:cNvPr id="26" name="同心圆 77">
                  <a:extLst>
                    <a:ext uri="{FF2B5EF4-FFF2-40B4-BE49-F238E27FC236}">
                      <a16:creationId xmlns:a16="http://schemas.microsoft.com/office/drawing/2014/main" id="{847E64DB-5A01-4B14-A10F-33A8AFFBC9C5}"/>
                    </a:ext>
                  </a:extLst>
                </p:cNvPr>
                <p:cNvSpPr/>
                <p:nvPr/>
              </p:nvSpPr>
              <p:spPr>
                <a:xfrm>
                  <a:off x="4297057" y="3301930"/>
                  <a:ext cx="745170" cy="745170"/>
                </a:xfrm>
                <a:prstGeom prst="donut">
                  <a:avLst>
                    <a:gd name="adj" fmla="val 11402"/>
                  </a:avLst>
                </a:prstGeom>
                <a:solidFill>
                  <a:schemeClr val="bg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i="0" u="none" strike="noStrike" kern="0" cap="none" spc="0" normalizeH="0" baseline="0" noProof="0" dirty="0">
                    <a:ln>
                      <a:noFill/>
                    </a:ln>
                    <a:solidFill>
                      <a:prstClr val="black"/>
                    </a:solidFill>
                    <a:effectLst/>
                    <a:uLnTx/>
                    <a:uFillTx/>
                    <a:cs typeface="+mn-ea"/>
                    <a:sym typeface="+mn-lt"/>
                  </a:endParaRPr>
                </a:p>
              </p:txBody>
            </p:sp>
            <p:sp>
              <p:nvSpPr>
                <p:cNvPr id="27" name="椭圆 26">
                  <a:extLst>
                    <a:ext uri="{FF2B5EF4-FFF2-40B4-BE49-F238E27FC236}">
                      <a16:creationId xmlns:a16="http://schemas.microsoft.com/office/drawing/2014/main" id="{BA15C108-C6D4-4A94-B853-F4A19EFF0303}"/>
                    </a:ext>
                  </a:extLst>
                </p:cNvPr>
                <p:cNvSpPr/>
                <p:nvPr/>
              </p:nvSpPr>
              <p:spPr>
                <a:xfrm>
                  <a:off x="4363596" y="3368470"/>
                  <a:ext cx="612094" cy="612092"/>
                </a:xfrm>
                <a:prstGeom prst="ellipse">
                  <a:avLst/>
                </a:prstGeom>
                <a:solidFill>
                  <a:srgbClr val="40ABF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i="0" u="none" strike="noStrike" kern="0" cap="none" spc="0" normalizeH="0" baseline="0" noProof="0" dirty="0">
                    <a:ln>
                      <a:noFill/>
                    </a:ln>
                    <a:solidFill>
                      <a:prstClr val="white"/>
                    </a:solidFill>
                    <a:effectLst/>
                    <a:uLnTx/>
                    <a:uFillTx/>
                    <a:cs typeface="+mn-ea"/>
                    <a:sym typeface="+mn-lt"/>
                  </a:endParaRPr>
                </a:p>
              </p:txBody>
            </p:sp>
            <p:sp>
              <p:nvSpPr>
                <p:cNvPr id="28" name="Oval 302">
                  <a:extLst>
                    <a:ext uri="{FF2B5EF4-FFF2-40B4-BE49-F238E27FC236}">
                      <a16:creationId xmlns:a16="http://schemas.microsoft.com/office/drawing/2014/main" id="{9E48D1DE-7509-4B1C-82F9-B577E8DD719F}"/>
                    </a:ext>
                  </a:extLst>
                </p:cNvPr>
                <p:cNvSpPr>
                  <a:spLocks noChangeArrowheads="1"/>
                </p:cNvSpPr>
                <p:nvPr/>
              </p:nvSpPr>
              <p:spPr bwMode="auto">
                <a:xfrm>
                  <a:off x="4598463" y="3517799"/>
                  <a:ext cx="47656" cy="60487"/>
                </a:xfrm>
                <a:prstGeom prst="ellipse">
                  <a:avLst/>
                </a:prstGeom>
                <a:solidFill>
                  <a:schemeClr val="bg1"/>
                </a:solidFill>
                <a:ln>
                  <a:noFill/>
                </a:ln>
              </p:spPr>
              <p:txBody>
                <a:bodyPr vert="horz" wrap="square" lIns="68580" tIns="34290" rIns="68580" bIns="34290"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5" i="0" u="none" strike="noStrike" kern="0" cap="none" spc="0" normalizeH="0" baseline="0" noProof="0" dirty="0">
                    <a:ln>
                      <a:noFill/>
                    </a:ln>
                    <a:solidFill>
                      <a:srgbClr val="000000"/>
                    </a:solidFill>
                    <a:effectLst/>
                    <a:uLnTx/>
                    <a:uFillTx/>
                    <a:cs typeface="+mn-ea"/>
                    <a:sym typeface="+mn-lt"/>
                  </a:endParaRPr>
                </a:p>
              </p:txBody>
            </p:sp>
            <p:sp>
              <p:nvSpPr>
                <p:cNvPr id="29" name="Freeform 303">
                  <a:extLst>
                    <a:ext uri="{FF2B5EF4-FFF2-40B4-BE49-F238E27FC236}">
                      <a16:creationId xmlns:a16="http://schemas.microsoft.com/office/drawing/2014/main" id="{723A6752-A9BC-444D-811B-54668372742C}"/>
                    </a:ext>
                  </a:extLst>
                </p:cNvPr>
                <p:cNvSpPr>
                  <a:spLocks noEditPoints="1"/>
                </p:cNvSpPr>
                <p:nvPr/>
              </p:nvSpPr>
              <p:spPr bwMode="auto">
                <a:xfrm>
                  <a:off x="4533088" y="3583785"/>
                  <a:ext cx="174740" cy="247447"/>
                </a:xfrm>
                <a:custGeom>
                  <a:avLst/>
                  <a:gdLst>
                    <a:gd name="T0" fmla="*/ 121 w 121"/>
                    <a:gd name="T1" fmla="*/ 26 h 171"/>
                    <a:gd name="T2" fmla="*/ 120 w 121"/>
                    <a:gd name="T3" fmla="*/ 26 h 171"/>
                    <a:gd name="T4" fmla="*/ 114 w 121"/>
                    <a:gd name="T5" fmla="*/ 21 h 171"/>
                    <a:gd name="T6" fmla="*/ 90 w 121"/>
                    <a:gd name="T7" fmla="*/ 3 h 171"/>
                    <a:gd name="T8" fmla="*/ 84 w 121"/>
                    <a:gd name="T9" fmla="*/ 1 h 171"/>
                    <a:gd name="T10" fmla="*/ 76 w 121"/>
                    <a:gd name="T11" fmla="*/ 1 h 171"/>
                    <a:gd name="T12" fmla="*/ 74 w 121"/>
                    <a:gd name="T13" fmla="*/ 11 h 171"/>
                    <a:gd name="T14" fmla="*/ 67 w 121"/>
                    <a:gd name="T15" fmla="*/ 42 h 171"/>
                    <a:gd name="T16" fmla="*/ 67 w 121"/>
                    <a:gd name="T17" fmla="*/ 7 h 171"/>
                    <a:gd name="T18" fmla="*/ 58 w 121"/>
                    <a:gd name="T19" fmla="*/ 0 h 171"/>
                    <a:gd name="T20" fmla="*/ 58 w 121"/>
                    <a:gd name="T21" fmla="*/ 9 h 171"/>
                    <a:gd name="T22" fmla="*/ 45 w 121"/>
                    <a:gd name="T23" fmla="*/ 18 h 171"/>
                    <a:gd name="T24" fmla="*/ 40 w 121"/>
                    <a:gd name="T25" fmla="*/ 7 h 171"/>
                    <a:gd name="T26" fmla="*/ 47 w 121"/>
                    <a:gd name="T27" fmla="*/ 0 h 171"/>
                    <a:gd name="T28" fmla="*/ 38 w 121"/>
                    <a:gd name="T29" fmla="*/ 1 h 171"/>
                    <a:gd name="T30" fmla="*/ 3 w 121"/>
                    <a:gd name="T31" fmla="*/ 35 h 171"/>
                    <a:gd name="T32" fmla="*/ 3 w 121"/>
                    <a:gd name="T33" fmla="*/ 36 h 171"/>
                    <a:gd name="T34" fmla="*/ 1 w 121"/>
                    <a:gd name="T35" fmla="*/ 48 h 171"/>
                    <a:gd name="T36" fmla="*/ 2 w 121"/>
                    <a:gd name="T37" fmla="*/ 48 h 171"/>
                    <a:gd name="T38" fmla="*/ 2 w 121"/>
                    <a:gd name="T39" fmla="*/ 50 h 171"/>
                    <a:gd name="T40" fmla="*/ 6 w 121"/>
                    <a:gd name="T41" fmla="*/ 57 h 171"/>
                    <a:gd name="T42" fmla="*/ 20 w 121"/>
                    <a:gd name="T43" fmla="*/ 85 h 171"/>
                    <a:gd name="T44" fmla="*/ 33 w 121"/>
                    <a:gd name="T45" fmla="*/ 90 h 171"/>
                    <a:gd name="T46" fmla="*/ 35 w 121"/>
                    <a:gd name="T47" fmla="*/ 90 h 171"/>
                    <a:gd name="T48" fmla="*/ 60 w 121"/>
                    <a:gd name="T49" fmla="*/ 171 h 171"/>
                    <a:gd name="T50" fmla="*/ 56 w 121"/>
                    <a:gd name="T51" fmla="*/ 110 h 171"/>
                    <a:gd name="T52" fmla="*/ 89 w 121"/>
                    <a:gd name="T53" fmla="*/ 33 h 171"/>
                    <a:gd name="T54" fmla="*/ 93 w 121"/>
                    <a:gd name="T55" fmla="*/ 31 h 171"/>
                    <a:gd name="T56" fmla="*/ 75 w 121"/>
                    <a:gd name="T57" fmla="*/ 45 h 171"/>
                    <a:gd name="T58" fmla="*/ 89 w 121"/>
                    <a:gd name="T59" fmla="*/ 33 h 171"/>
                    <a:gd name="T60" fmla="*/ 30 w 121"/>
                    <a:gd name="T61" fmla="*/ 55 h 171"/>
                    <a:gd name="T62" fmla="*/ 24 w 121"/>
                    <a:gd name="T63" fmla="*/ 44 h 171"/>
                    <a:gd name="T64" fmla="*/ 33 w 121"/>
                    <a:gd name="T65" fmla="*/ 6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1" h="171">
                      <a:moveTo>
                        <a:pt x="120" y="42"/>
                      </a:moveTo>
                      <a:cubicBezTo>
                        <a:pt x="120" y="35"/>
                        <a:pt x="121" y="24"/>
                        <a:pt x="121" y="26"/>
                      </a:cubicBezTo>
                      <a:cubicBezTo>
                        <a:pt x="121" y="26"/>
                        <a:pt x="121" y="26"/>
                        <a:pt x="121" y="26"/>
                      </a:cubicBezTo>
                      <a:cubicBezTo>
                        <a:pt x="120" y="26"/>
                        <a:pt x="120" y="26"/>
                        <a:pt x="120" y="26"/>
                      </a:cubicBezTo>
                      <a:cubicBezTo>
                        <a:pt x="118" y="24"/>
                        <a:pt x="118" y="24"/>
                        <a:pt x="118" y="24"/>
                      </a:cubicBezTo>
                      <a:cubicBezTo>
                        <a:pt x="114" y="21"/>
                        <a:pt x="114" y="21"/>
                        <a:pt x="114" y="21"/>
                      </a:cubicBezTo>
                      <a:cubicBezTo>
                        <a:pt x="106" y="15"/>
                        <a:pt x="106" y="15"/>
                        <a:pt x="106" y="15"/>
                      </a:cubicBezTo>
                      <a:cubicBezTo>
                        <a:pt x="90" y="3"/>
                        <a:pt x="90" y="3"/>
                        <a:pt x="90" y="3"/>
                      </a:cubicBezTo>
                      <a:cubicBezTo>
                        <a:pt x="88" y="2"/>
                        <a:pt x="86" y="1"/>
                        <a:pt x="84" y="1"/>
                      </a:cubicBezTo>
                      <a:cubicBezTo>
                        <a:pt x="84" y="1"/>
                        <a:pt x="84" y="1"/>
                        <a:pt x="84" y="1"/>
                      </a:cubicBezTo>
                      <a:cubicBezTo>
                        <a:pt x="81" y="1"/>
                        <a:pt x="78" y="1"/>
                        <a:pt x="76" y="0"/>
                      </a:cubicBezTo>
                      <a:cubicBezTo>
                        <a:pt x="76" y="1"/>
                        <a:pt x="76" y="1"/>
                        <a:pt x="76" y="1"/>
                      </a:cubicBezTo>
                      <a:cubicBezTo>
                        <a:pt x="83" y="7"/>
                        <a:pt x="83" y="7"/>
                        <a:pt x="83" y="7"/>
                      </a:cubicBezTo>
                      <a:cubicBezTo>
                        <a:pt x="74" y="11"/>
                        <a:pt x="74" y="11"/>
                        <a:pt x="74" y="11"/>
                      </a:cubicBezTo>
                      <a:cubicBezTo>
                        <a:pt x="78" y="18"/>
                        <a:pt x="78" y="18"/>
                        <a:pt x="78" y="18"/>
                      </a:cubicBezTo>
                      <a:cubicBezTo>
                        <a:pt x="67" y="42"/>
                        <a:pt x="67" y="42"/>
                        <a:pt x="67" y="42"/>
                      </a:cubicBezTo>
                      <a:cubicBezTo>
                        <a:pt x="65" y="9"/>
                        <a:pt x="65" y="9"/>
                        <a:pt x="65" y="9"/>
                      </a:cubicBezTo>
                      <a:cubicBezTo>
                        <a:pt x="67" y="7"/>
                        <a:pt x="67" y="7"/>
                        <a:pt x="67" y="7"/>
                      </a:cubicBezTo>
                      <a:cubicBezTo>
                        <a:pt x="65" y="0"/>
                        <a:pt x="65" y="0"/>
                        <a:pt x="65" y="0"/>
                      </a:cubicBezTo>
                      <a:cubicBezTo>
                        <a:pt x="58" y="0"/>
                        <a:pt x="58" y="0"/>
                        <a:pt x="58" y="0"/>
                      </a:cubicBezTo>
                      <a:cubicBezTo>
                        <a:pt x="56" y="7"/>
                        <a:pt x="56" y="7"/>
                        <a:pt x="56" y="7"/>
                      </a:cubicBezTo>
                      <a:cubicBezTo>
                        <a:pt x="58" y="9"/>
                        <a:pt x="58" y="9"/>
                        <a:pt x="58" y="9"/>
                      </a:cubicBezTo>
                      <a:cubicBezTo>
                        <a:pt x="56" y="42"/>
                        <a:pt x="56" y="42"/>
                        <a:pt x="56" y="42"/>
                      </a:cubicBezTo>
                      <a:cubicBezTo>
                        <a:pt x="45" y="18"/>
                        <a:pt x="45" y="18"/>
                        <a:pt x="45" y="18"/>
                      </a:cubicBezTo>
                      <a:cubicBezTo>
                        <a:pt x="49" y="11"/>
                        <a:pt x="49" y="11"/>
                        <a:pt x="49" y="11"/>
                      </a:cubicBezTo>
                      <a:cubicBezTo>
                        <a:pt x="40" y="7"/>
                        <a:pt x="40" y="7"/>
                        <a:pt x="40" y="7"/>
                      </a:cubicBezTo>
                      <a:cubicBezTo>
                        <a:pt x="47" y="1"/>
                        <a:pt x="47" y="1"/>
                        <a:pt x="47" y="1"/>
                      </a:cubicBezTo>
                      <a:cubicBezTo>
                        <a:pt x="47" y="0"/>
                        <a:pt x="47" y="0"/>
                        <a:pt x="47" y="0"/>
                      </a:cubicBezTo>
                      <a:cubicBezTo>
                        <a:pt x="45" y="1"/>
                        <a:pt x="42" y="1"/>
                        <a:pt x="39" y="1"/>
                      </a:cubicBezTo>
                      <a:cubicBezTo>
                        <a:pt x="39" y="1"/>
                        <a:pt x="39" y="1"/>
                        <a:pt x="38" y="1"/>
                      </a:cubicBezTo>
                      <a:cubicBezTo>
                        <a:pt x="36" y="2"/>
                        <a:pt x="33" y="3"/>
                        <a:pt x="31" y="5"/>
                      </a:cubicBezTo>
                      <a:cubicBezTo>
                        <a:pt x="3" y="35"/>
                        <a:pt x="3" y="35"/>
                        <a:pt x="3" y="35"/>
                      </a:cubicBezTo>
                      <a:cubicBezTo>
                        <a:pt x="3" y="36"/>
                        <a:pt x="3" y="36"/>
                        <a:pt x="3" y="36"/>
                      </a:cubicBezTo>
                      <a:cubicBezTo>
                        <a:pt x="3" y="36"/>
                        <a:pt x="3" y="36"/>
                        <a:pt x="3" y="36"/>
                      </a:cubicBezTo>
                      <a:cubicBezTo>
                        <a:pt x="0" y="60"/>
                        <a:pt x="2" y="42"/>
                        <a:pt x="1" y="48"/>
                      </a:cubicBezTo>
                      <a:cubicBezTo>
                        <a:pt x="1" y="48"/>
                        <a:pt x="1" y="48"/>
                        <a:pt x="1" y="48"/>
                      </a:cubicBezTo>
                      <a:cubicBezTo>
                        <a:pt x="1" y="48"/>
                        <a:pt x="1" y="48"/>
                        <a:pt x="1" y="48"/>
                      </a:cubicBezTo>
                      <a:cubicBezTo>
                        <a:pt x="2" y="48"/>
                        <a:pt x="2" y="48"/>
                        <a:pt x="2" y="48"/>
                      </a:cubicBezTo>
                      <a:cubicBezTo>
                        <a:pt x="2" y="49"/>
                        <a:pt x="2" y="49"/>
                        <a:pt x="2" y="49"/>
                      </a:cubicBezTo>
                      <a:cubicBezTo>
                        <a:pt x="2" y="50"/>
                        <a:pt x="2" y="50"/>
                        <a:pt x="2" y="50"/>
                      </a:cubicBezTo>
                      <a:cubicBezTo>
                        <a:pt x="4" y="52"/>
                        <a:pt x="4" y="52"/>
                        <a:pt x="4" y="52"/>
                      </a:cubicBezTo>
                      <a:cubicBezTo>
                        <a:pt x="6" y="57"/>
                        <a:pt x="6" y="57"/>
                        <a:pt x="6" y="57"/>
                      </a:cubicBezTo>
                      <a:cubicBezTo>
                        <a:pt x="11" y="66"/>
                        <a:pt x="11" y="66"/>
                        <a:pt x="11" y="66"/>
                      </a:cubicBezTo>
                      <a:cubicBezTo>
                        <a:pt x="20" y="85"/>
                        <a:pt x="20" y="85"/>
                        <a:pt x="20" y="85"/>
                      </a:cubicBezTo>
                      <a:cubicBezTo>
                        <a:pt x="24" y="82"/>
                        <a:pt x="29" y="80"/>
                        <a:pt x="33" y="78"/>
                      </a:cubicBezTo>
                      <a:cubicBezTo>
                        <a:pt x="33" y="82"/>
                        <a:pt x="33" y="86"/>
                        <a:pt x="33" y="90"/>
                      </a:cubicBezTo>
                      <a:cubicBezTo>
                        <a:pt x="33" y="90"/>
                        <a:pt x="33" y="90"/>
                        <a:pt x="33" y="90"/>
                      </a:cubicBezTo>
                      <a:cubicBezTo>
                        <a:pt x="33" y="90"/>
                        <a:pt x="34" y="90"/>
                        <a:pt x="35" y="90"/>
                      </a:cubicBezTo>
                      <a:cubicBezTo>
                        <a:pt x="37" y="171"/>
                        <a:pt x="37" y="171"/>
                        <a:pt x="37" y="171"/>
                      </a:cubicBezTo>
                      <a:cubicBezTo>
                        <a:pt x="60" y="171"/>
                        <a:pt x="60" y="171"/>
                        <a:pt x="60" y="171"/>
                      </a:cubicBezTo>
                      <a:cubicBezTo>
                        <a:pt x="61" y="161"/>
                        <a:pt x="61" y="148"/>
                        <a:pt x="61" y="134"/>
                      </a:cubicBezTo>
                      <a:cubicBezTo>
                        <a:pt x="58" y="127"/>
                        <a:pt x="56" y="118"/>
                        <a:pt x="56" y="110"/>
                      </a:cubicBezTo>
                      <a:cubicBezTo>
                        <a:pt x="56" y="74"/>
                        <a:pt x="84" y="44"/>
                        <a:pt x="120" y="42"/>
                      </a:cubicBezTo>
                      <a:close/>
                      <a:moveTo>
                        <a:pt x="89" y="33"/>
                      </a:moveTo>
                      <a:cubicBezTo>
                        <a:pt x="89" y="31"/>
                        <a:pt x="89" y="29"/>
                        <a:pt x="89" y="27"/>
                      </a:cubicBezTo>
                      <a:cubicBezTo>
                        <a:pt x="93" y="31"/>
                        <a:pt x="93" y="31"/>
                        <a:pt x="93" y="31"/>
                      </a:cubicBezTo>
                      <a:cubicBezTo>
                        <a:pt x="96" y="33"/>
                        <a:pt x="96" y="33"/>
                        <a:pt x="96" y="33"/>
                      </a:cubicBezTo>
                      <a:cubicBezTo>
                        <a:pt x="75" y="45"/>
                        <a:pt x="75" y="45"/>
                        <a:pt x="75" y="45"/>
                      </a:cubicBezTo>
                      <a:cubicBezTo>
                        <a:pt x="74" y="42"/>
                        <a:pt x="74" y="42"/>
                        <a:pt x="74" y="42"/>
                      </a:cubicBezTo>
                      <a:lnTo>
                        <a:pt x="89" y="33"/>
                      </a:lnTo>
                      <a:close/>
                      <a:moveTo>
                        <a:pt x="33" y="60"/>
                      </a:moveTo>
                      <a:cubicBezTo>
                        <a:pt x="30" y="55"/>
                        <a:pt x="30" y="55"/>
                        <a:pt x="30" y="55"/>
                      </a:cubicBezTo>
                      <a:cubicBezTo>
                        <a:pt x="25" y="46"/>
                        <a:pt x="25" y="46"/>
                        <a:pt x="25" y="46"/>
                      </a:cubicBezTo>
                      <a:cubicBezTo>
                        <a:pt x="24" y="44"/>
                        <a:pt x="24" y="44"/>
                        <a:pt x="24" y="44"/>
                      </a:cubicBezTo>
                      <a:cubicBezTo>
                        <a:pt x="34" y="31"/>
                        <a:pt x="34" y="31"/>
                        <a:pt x="34" y="31"/>
                      </a:cubicBezTo>
                      <a:cubicBezTo>
                        <a:pt x="34" y="41"/>
                        <a:pt x="33" y="50"/>
                        <a:pt x="33" y="60"/>
                      </a:cubicBezTo>
                      <a:close/>
                    </a:path>
                  </a:pathLst>
                </a:custGeom>
                <a:solidFill>
                  <a:schemeClr val="bg1"/>
                </a:solidFill>
                <a:ln>
                  <a:noFill/>
                </a:ln>
              </p:spPr>
              <p:txBody>
                <a:bodyPr vert="horz" wrap="square" lIns="68580" tIns="34290" rIns="68580" bIns="34290"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5" i="0" u="none" strike="noStrike" kern="0" cap="none" spc="0" normalizeH="0" baseline="0" noProof="0" dirty="0">
                    <a:ln>
                      <a:noFill/>
                    </a:ln>
                    <a:solidFill>
                      <a:srgbClr val="000000"/>
                    </a:solidFill>
                    <a:effectLst/>
                    <a:uLnTx/>
                    <a:uFillTx/>
                    <a:cs typeface="+mn-ea"/>
                    <a:sym typeface="+mn-lt"/>
                  </a:endParaRPr>
                </a:p>
              </p:txBody>
            </p:sp>
            <p:sp>
              <p:nvSpPr>
                <p:cNvPr id="30" name="Freeform 304">
                  <a:extLst>
                    <a:ext uri="{FF2B5EF4-FFF2-40B4-BE49-F238E27FC236}">
                      <a16:creationId xmlns:a16="http://schemas.microsoft.com/office/drawing/2014/main" id="{B35406D8-AA9E-48AB-9EBA-10892F69A149}"/>
                    </a:ext>
                  </a:extLst>
                </p:cNvPr>
                <p:cNvSpPr/>
                <p:nvPr/>
              </p:nvSpPr>
              <p:spPr bwMode="auto">
                <a:xfrm>
                  <a:off x="4625957" y="3789074"/>
                  <a:ext cx="34215" cy="42158"/>
                </a:xfrm>
                <a:custGeom>
                  <a:avLst/>
                  <a:gdLst>
                    <a:gd name="T0" fmla="*/ 0 w 24"/>
                    <a:gd name="T1" fmla="*/ 0 h 29"/>
                    <a:gd name="T2" fmla="*/ 1 w 24"/>
                    <a:gd name="T3" fmla="*/ 29 h 29"/>
                    <a:gd name="T4" fmla="*/ 24 w 24"/>
                    <a:gd name="T5" fmla="*/ 29 h 29"/>
                    <a:gd name="T6" fmla="*/ 24 w 24"/>
                    <a:gd name="T7" fmla="*/ 26 h 29"/>
                    <a:gd name="T8" fmla="*/ 0 w 24"/>
                    <a:gd name="T9" fmla="*/ 0 h 29"/>
                  </a:gdLst>
                  <a:ahLst/>
                  <a:cxnLst>
                    <a:cxn ang="0">
                      <a:pos x="T0" y="T1"/>
                    </a:cxn>
                    <a:cxn ang="0">
                      <a:pos x="T2" y="T3"/>
                    </a:cxn>
                    <a:cxn ang="0">
                      <a:pos x="T4" y="T5"/>
                    </a:cxn>
                    <a:cxn ang="0">
                      <a:pos x="T6" y="T7"/>
                    </a:cxn>
                    <a:cxn ang="0">
                      <a:pos x="T8" y="T9"/>
                    </a:cxn>
                  </a:cxnLst>
                  <a:rect l="0" t="0" r="r" b="b"/>
                  <a:pathLst>
                    <a:path w="24" h="29">
                      <a:moveTo>
                        <a:pt x="0" y="0"/>
                      </a:moveTo>
                      <a:cubicBezTo>
                        <a:pt x="1" y="29"/>
                        <a:pt x="1" y="29"/>
                        <a:pt x="1" y="29"/>
                      </a:cubicBezTo>
                      <a:cubicBezTo>
                        <a:pt x="24" y="29"/>
                        <a:pt x="24" y="29"/>
                        <a:pt x="24" y="29"/>
                      </a:cubicBezTo>
                      <a:cubicBezTo>
                        <a:pt x="24" y="28"/>
                        <a:pt x="24" y="27"/>
                        <a:pt x="24" y="26"/>
                      </a:cubicBezTo>
                      <a:cubicBezTo>
                        <a:pt x="14" y="19"/>
                        <a:pt x="6" y="11"/>
                        <a:pt x="0" y="0"/>
                      </a:cubicBezTo>
                      <a:close/>
                    </a:path>
                  </a:pathLst>
                </a:custGeom>
                <a:solidFill>
                  <a:schemeClr val="bg1"/>
                </a:solidFill>
                <a:ln>
                  <a:noFill/>
                </a:ln>
              </p:spPr>
              <p:txBody>
                <a:bodyPr vert="horz" wrap="square" lIns="68580" tIns="34290" rIns="68580" bIns="34290"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5" i="0" u="none" strike="noStrike" kern="0" cap="none" spc="0" normalizeH="0" baseline="0" noProof="0" dirty="0">
                    <a:ln>
                      <a:noFill/>
                    </a:ln>
                    <a:solidFill>
                      <a:srgbClr val="000000"/>
                    </a:solidFill>
                    <a:effectLst/>
                    <a:uLnTx/>
                    <a:uFillTx/>
                    <a:cs typeface="+mn-ea"/>
                    <a:sym typeface="+mn-lt"/>
                  </a:endParaRPr>
                </a:p>
              </p:txBody>
            </p:sp>
            <p:sp>
              <p:nvSpPr>
                <p:cNvPr id="31" name="Freeform 305">
                  <a:extLst>
                    <a:ext uri="{FF2B5EF4-FFF2-40B4-BE49-F238E27FC236}">
                      <a16:creationId xmlns:a16="http://schemas.microsoft.com/office/drawing/2014/main" id="{BDF5D9D5-9E43-476C-8ED8-A621A823CF31}"/>
                    </a:ext>
                  </a:extLst>
                </p:cNvPr>
                <p:cNvSpPr/>
                <p:nvPr/>
              </p:nvSpPr>
              <p:spPr bwMode="auto">
                <a:xfrm>
                  <a:off x="4703552" y="3650381"/>
                  <a:ext cx="30549" cy="23217"/>
                </a:xfrm>
                <a:custGeom>
                  <a:avLst/>
                  <a:gdLst>
                    <a:gd name="T0" fmla="*/ 43 w 50"/>
                    <a:gd name="T1" fmla="*/ 0 h 38"/>
                    <a:gd name="T2" fmla="*/ 36 w 50"/>
                    <a:gd name="T3" fmla="*/ 0 h 38"/>
                    <a:gd name="T4" fmla="*/ 14 w 50"/>
                    <a:gd name="T5" fmla="*/ 0 h 38"/>
                    <a:gd name="T6" fmla="*/ 7 w 50"/>
                    <a:gd name="T7" fmla="*/ 0 h 38"/>
                    <a:gd name="T8" fmla="*/ 0 w 50"/>
                    <a:gd name="T9" fmla="*/ 38 h 38"/>
                    <a:gd name="T10" fmla="*/ 14 w 50"/>
                    <a:gd name="T11" fmla="*/ 38 h 38"/>
                    <a:gd name="T12" fmla="*/ 36 w 50"/>
                    <a:gd name="T13" fmla="*/ 38 h 38"/>
                    <a:gd name="T14" fmla="*/ 50 w 50"/>
                    <a:gd name="T15" fmla="*/ 38 h 38"/>
                    <a:gd name="T16" fmla="*/ 43 w 50"/>
                    <a:gd name="T17"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 h="38">
                      <a:moveTo>
                        <a:pt x="43" y="0"/>
                      </a:moveTo>
                      <a:lnTo>
                        <a:pt x="36" y="0"/>
                      </a:lnTo>
                      <a:lnTo>
                        <a:pt x="14" y="0"/>
                      </a:lnTo>
                      <a:lnTo>
                        <a:pt x="7" y="0"/>
                      </a:lnTo>
                      <a:lnTo>
                        <a:pt x="0" y="38"/>
                      </a:lnTo>
                      <a:lnTo>
                        <a:pt x="14" y="38"/>
                      </a:lnTo>
                      <a:lnTo>
                        <a:pt x="36" y="38"/>
                      </a:lnTo>
                      <a:lnTo>
                        <a:pt x="50" y="38"/>
                      </a:lnTo>
                      <a:lnTo>
                        <a:pt x="43" y="0"/>
                      </a:lnTo>
                      <a:close/>
                    </a:path>
                  </a:pathLst>
                </a:custGeom>
                <a:solidFill>
                  <a:schemeClr val="bg1"/>
                </a:solidFill>
                <a:ln>
                  <a:noFill/>
                </a:ln>
              </p:spPr>
              <p:txBody>
                <a:bodyPr vert="horz" wrap="square" lIns="68580" tIns="34290" rIns="68580" bIns="34290"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5" i="0" u="none" strike="noStrike" kern="0" cap="none" spc="0" normalizeH="0" baseline="0" noProof="0" dirty="0">
                    <a:ln>
                      <a:noFill/>
                    </a:ln>
                    <a:solidFill>
                      <a:srgbClr val="000000"/>
                    </a:solidFill>
                    <a:effectLst/>
                    <a:uLnTx/>
                    <a:uFillTx/>
                    <a:cs typeface="+mn-ea"/>
                    <a:sym typeface="+mn-lt"/>
                  </a:endParaRPr>
                </a:p>
              </p:txBody>
            </p:sp>
            <p:sp>
              <p:nvSpPr>
                <p:cNvPr id="32" name="Freeform 306">
                  <a:extLst>
                    <a:ext uri="{FF2B5EF4-FFF2-40B4-BE49-F238E27FC236}">
                      <a16:creationId xmlns:a16="http://schemas.microsoft.com/office/drawing/2014/main" id="{2D10D649-2D42-4BB0-9C76-B5F4209EABFF}"/>
                    </a:ext>
                  </a:extLst>
                </p:cNvPr>
                <p:cNvSpPr/>
                <p:nvPr/>
              </p:nvSpPr>
              <p:spPr bwMode="auto">
                <a:xfrm>
                  <a:off x="4663227" y="3654659"/>
                  <a:ext cx="34826" cy="33604"/>
                </a:xfrm>
                <a:custGeom>
                  <a:avLst/>
                  <a:gdLst>
                    <a:gd name="T0" fmla="*/ 33 w 57"/>
                    <a:gd name="T1" fmla="*/ 0 h 55"/>
                    <a:gd name="T2" fmla="*/ 26 w 57"/>
                    <a:gd name="T3" fmla="*/ 5 h 55"/>
                    <a:gd name="T4" fmla="*/ 7 w 57"/>
                    <a:gd name="T5" fmla="*/ 14 h 55"/>
                    <a:gd name="T6" fmla="*/ 0 w 57"/>
                    <a:gd name="T7" fmla="*/ 19 h 55"/>
                    <a:gd name="T8" fmla="*/ 14 w 57"/>
                    <a:gd name="T9" fmla="*/ 55 h 55"/>
                    <a:gd name="T10" fmla="*/ 28 w 57"/>
                    <a:gd name="T11" fmla="*/ 47 h 55"/>
                    <a:gd name="T12" fmla="*/ 45 w 57"/>
                    <a:gd name="T13" fmla="*/ 38 h 55"/>
                    <a:gd name="T14" fmla="*/ 57 w 57"/>
                    <a:gd name="T15" fmla="*/ 31 h 55"/>
                    <a:gd name="T16" fmla="*/ 33 w 57"/>
                    <a:gd name="T17"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55">
                      <a:moveTo>
                        <a:pt x="33" y="0"/>
                      </a:moveTo>
                      <a:lnTo>
                        <a:pt x="26" y="5"/>
                      </a:lnTo>
                      <a:lnTo>
                        <a:pt x="7" y="14"/>
                      </a:lnTo>
                      <a:lnTo>
                        <a:pt x="0" y="19"/>
                      </a:lnTo>
                      <a:lnTo>
                        <a:pt x="14" y="55"/>
                      </a:lnTo>
                      <a:lnTo>
                        <a:pt x="28" y="47"/>
                      </a:lnTo>
                      <a:lnTo>
                        <a:pt x="45" y="38"/>
                      </a:lnTo>
                      <a:lnTo>
                        <a:pt x="57" y="31"/>
                      </a:lnTo>
                      <a:lnTo>
                        <a:pt x="33" y="0"/>
                      </a:lnTo>
                      <a:close/>
                    </a:path>
                  </a:pathLst>
                </a:custGeom>
                <a:solidFill>
                  <a:schemeClr val="bg1"/>
                </a:solidFill>
                <a:ln>
                  <a:noFill/>
                </a:ln>
              </p:spPr>
              <p:txBody>
                <a:bodyPr vert="horz" wrap="square" lIns="68580" tIns="34290" rIns="68580" bIns="34290"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5" i="0" u="none" strike="noStrike" kern="0" cap="none" spc="0" normalizeH="0" baseline="0" noProof="0" dirty="0">
                    <a:ln>
                      <a:noFill/>
                    </a:ln>
                    <a:solidFill>
                      <a:srgbClr val="000000"/>
                    </a:solidFill>
                    <a:effectLst/>
                    <a:uLnTx/>
                    <a:uFillTx/>
                    <a:cs typeface="+mn-ea"/>
                    <a:sym typeface="+mn-lt"/>
                  </a:endParaRPr>
                </a:p>
              </p:txBody>
            </p:sp>
            <p:sp>
              <p:nvSpPr>
                <p:cNvPr id="33" name="Freeform 307">
                  <a:extLst>
                    <a:ext uri="{FF2B5EF4-FFF2-40B4-BE49-F238E27FC236}">
                      <a16:creationId xmlns:a16="http://schemas.microsoft.com/office/drawing/2014/main" id="{FCD61A93-80FD-42F8-BC5B-E9B9D43FDC55}"/>
                    </a:ext>
                  </a:extLst>
                </p:cNvPr>
                <p:cNvSpPr/>
                <p:nvPr/>
              </p:nvSpPr>
              <p:spPr bwMode="auto">
                <a:xfrm>
                  <a:off x="4632678" y="3682152"/>
                  <a:ext cx="34826" cy="34826"/>
                </a:xfrm>
                <a:custGeom>
                  <a:avLst/>
                  <a:gdLst>
                    <a:gd name="T0" fmla="*/ 19 w 57"/>
                    <a:gd name="T1" fmla="*/ 0 h 57"/>
                    <a:gd name="T2" fmla="*/ 15 w 57"/>
                    <a:gd name="T3" fmla="*/ 7 h 57"/>
                    <a:gd name="T4" fmla="*/ 5 w 57"/>
                    <a:gd name="T5" fmla="*/ 26 h 57"/>
                    <a:gd name="T6" fmla="*/ 0 w 57"/>
                    <a:gd name="T7" fmla="*/ 33 h 57"/>
                    <a:gd name="T8" fmla="*/ 31 w 57"/>
                    <a:gd name="T9" fmla="*/ 57 h 57"/>
                    <a:gd name="T10" fmla="*/ 38 w 57"/>
                    <a:gd name="T11" fmla="*/ 45 h 57"/>
                    <a:gd name="T12" fmla="*/ 50 w 57"/>
                    <a:gd name="T13" fmla="*/ 26 h 57"/>
                    <a:gd name="T14" fmla="*/ 57 w 57"/>
                    <a:gd name="T15" fmla="*/ 14 h 57"/>
                    <a:gd name="T16" fmla="*/ 19 w 57"/>
                    <a:gd name="T17"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57">
                      <a:moveTo>
                        <a:pt x="19" y="0"/>
                      </a:moveTo>
                      <a:lnTo>
                        <a:pt x="15" y="7"/>
                      </a:lnTo>
                      <a:lnTo>
                        <a:pt x="5" y="26"/>
                      </a:lnTo>
                      <a:lnTo>
                        <a:pt x="0" y="33"/>
                      </a:lnTo>
                      <a:lnTo>
                        <a:pt x="31" y="57"/>
                      </a:lnTo>
                      <a:lnTo>
                        <a:pt x="38" y="45"/>
                      </a:lnTo>
                      <a:lnTo>
                        <a:pt x="50" y="26"/>
                      </a:lnTo>
                      <a:lnTo>
                        <a:pt x="57" y="14"/>
                      </a:lnTo>
                      <a:lnTo>
                        <a:pt x="19" y="0"/>
                      </a:lnTo>
                      <a:close/>
                    </a:path>
                  </a:pathLst>
                </a:custGeom>
                <a:solidFill>
                  <a:schemeClr val="bg1"/>
                </a:solidFill>
                <a:ln>
                  <a:noFill/>
                </a:ln>
              </p:spPr>
              <p:txBody>
                <a:bodyPr vert="horz" wrap="square" lIns="68580" tIns="34290" rIns="68580" bIns="34290"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5" i="0" u="none" strike="noStrike" kern="0" cap="none" spc="0" normalizeH="0" baseline="0" noProof="0" dirty="0">
                    <a:ln>
                      <a:noFill/>
                    </a:ln>
                    <a:solidFill>
                      <a:srgbClr val="000000"/>
                    </a:solidFill>
                    <a:effectLst/>
                    <a:uLnTx/>
                    <a:uFillTx/>
                    <a:cs typeface="+mn-ea"/>
                    <a:sym typeface="+mn-lt"/>
                  </a:endParaRPr>
                </a:p>
              </p:txBody>
            </p:sp>
            <p:sp>
              <p:nvSpPr>
                <p:cNvPr id="34" name="Freeform 308">
                  <a:extLst>
                    <a:ext uri="{FF2B5EF4-FFF2-40B4-BE49-F238E27FC236}">
                      <a16:creationId xmlns:a16="http://schemas.microsoft.com/office/drawing/2014/main" id="{B6E829CF-4719-49CB-A905-EAEFE71DEA58}"/>
                    </a:ext>
                  </a:extLst>
                </p:cNvPr>
                <p:cNvSpPr/>
                <p:nvPr/>
              </p:nvSpPr>
              <p:spPr bwMode="auto">
                <a:xfrm>
                  <a:off x="4625957" y="3722477"/>
                  <a:ext cx="22607" cy="29327"/>
                </a:xfrm>
                <a:custGeom>
                  <a:avLst/>
                  <a:gdLst>
                    <a:gd name="T0" fmla="*/ 0 w 37"/>
                    <a:gd name="T1" fmla="*/ 5 h 48"/>
                    <a:gd name="T2" fmla="*/ 0 w 37"/>
                    <a:gd name="T3" fmla="*/ 14 h 48"/>
                    <a:gd name="T4" fmla="*/ 0 w 37"/>
                    <a:gd name="T5" fmla="*/ 33 h 48"/>
                    <a:gd name="T6" fmla="*/ 0 w 37"/>
                    <a:gd name="T7" fmla="*/ 43 h 48"/>
                    <a:gd name="T8" fmla="*/ 37 w 37"/>
                    <a:gd name="T9" fmla="*/ 48 h 48"/>
                    <a:gd name="T10" fmla="*/ 37 w 37"/>
                    <a:gd name="T11" fmla="*/ 33 h 48"/>
                    <a:gd name="T12" fmla="*/ 37 w 37"/>
                    <a:gd name="T13" fmla="*/ 14 h 48"/>
                    <a:gd name="T14" fmla="*/ 37 w 37"/>
                    <a:gd name="T15" fmla="*/ 0 h 48"/>
                    <a:gd name="T16" fmla="*/ 0 w 37"/>
                    <a:gd name="T17" fmla="*/ 5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 h="48">
                      <a:moveTo>
                        <a:pt x="0" y="5"/>
                      </a:moveTo>
                      <a:lnTo>
                        <a:pt x="0" y="14"/>
                      </a:lnTo>
                      <a:lnTo>
                        <a:pt x="0" y="33"/>
                      </a:lnTo>
                      <a:lnTo>
                        <a:pt x="0" y="43"/>
                      </a:lnTo>
                      <a:lnTo>
                        <a:pt x="37" y="48"/>
                      </a:lnTo>
                      <a:lnTo>
                        <a:pt x="37" y="33"/>
                      </a:lnTo>
                      <a:lnTo>
                        <a:pt x="37" y="14"/>
                      </a:lnTo>
                      <a:lnTo>
                        <a:pt x="37" y="0"/>
                      </a:lnTo>
                      <a:lnTo>
                        <a:pt x="0" y="5"/>
                      </a:lnTo>
                      <a:close/>
                    </a:path>
                  </a:pathLst>
                </a:custGeom>
                <a:solidFill>
                  <a:schemeClr val="bg1"/>
                </a:solidFill>
                <a:ln>
                  <a:noFill/>
                </a:ln>
              </p:spPr>
              <p:txBody>
                <a:bodyPr vert="horz" wrap="square" lIns="68580" tIns="34290" rIns="68580" bIns="34290"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5" i="0" u="none" strike="noStrike" kern="0" cap="none" spc="0" normalizeH="0" baseline="0" noProof="0" dirty="0">
                    <a:ln>
                      <a:noFill/>
                    </a:ln>
                    <a:solidFill>
                      <a:srgbClr val="000000"/>
                    </a:solidFill>
                    <a:effectLst/>
                    <a:uLnTx/>
                    <a:uFillTx/>
                    <a:cs typeface="+mn-ea"/>
                    <a:sym typeface="+mn-lt"/>
                  </a:endParaRPr>
                </a:p>
              </p:txBody>
            </p:sp>
            <p:sp>
              <p:nvSpPr>
                <p:cNvPr id="35" name="Freeform 309">
                  <a:extLst>
                    <a:ext uri="{FF2B5EF4-FFF2-40B4-BE49-F238E27FC236}">
                      <a16:creationId xmlns:a16="http://schemas.microsoft.com/office/drawing/2014/main" id="{87A602FD-49C3-4780-9FCC-510318A74F1D}"/>
                    </a:ext>
                  </a:extLst>
                </p:cNvPr>
                <p:cNvSpPr/>
                <p:nvPr/>
              </p:nvSpPr>
              <p:spPr bwMode="auto">
                <a:xfrm>
                  <a:off x="4630234" y="3757303"/>
                  <a:ext cx="32993" cy="34826"/>
                </a:xfrm>
                <a:custGeom>
                  <a:avLst/>
                  <a:gdLst>
                    <a:gd name="T0" fmla="*/ 0 w 54"/>
                    <a:gd name="T1" fmla="*/ 26 h 57"/>
                    <a:gd name="T2" fmla="*/ 4 w 54"/>
                    <a:gd name="T3" fmla="*/ 33 h 57"/>
                    <a:gd name="T4" fmla="*/ 14 w 54"/>
                    <a:gd name="T5" fmla="*/ 50 h 57"/>
                    <a:gd name="T6" fmla="*/ 19 w 54"/>
                    <a:gd name="T7" fmla="*/ 57 h 57"/>
                    <a:gd name="T8" fmla="*/ 54 w 54"/>
                    <a:gd name="T9" fmla="*/ 43 h 57"/>
                    <a:gd name="T10" fmla="*/ 47 w 54"/>
                    <a:gd name="T11" fmla="*/ 31 h 57"/>
                    <a:gd name="T12" fmla="*/ 37 w 54"/>
                    <a:gd name="T13" fmla="*/ 14 h 57"/>
                    <a:gd name="T14" fmla="*/ 30 w 54"/>
                    <a:gd name="T15" fmla="*/ 0 h 57"/>
                    <a:gd name="T16" fmla="*/ 0 w 54"/>
                    <a:gd name="T17" fmla="*/ 26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 h="57">
                      <a:moveTo>
                        <a:pt x="0" y="26"/>
                      </a:moveTo>
                      <a:lnTo>
                        <a:pt x="4" y="33"/>
                      </a:lnTo>
                      <a:lnTo>
                        <a:pt x="14" y="50"/>
                      </a:lnTo>
                      <a:lnTo>
                        <a:pt x="19" y="57"/>
                      </a:lnTo>
                      <a:lnTo>
                        <a:pt x="54" y="43"/>
                      </a:lnTo>
                      <a:lnTo>
                        <a:pt x="47" y="31"/>
                      </a:lnTo>
                      <a:lnTo>
                        <a:pt x="37" y="14"/>
                      </a:lnTo>
                      <a:lnTo>
                        <a:pt x="30" y="0"/>
                      </a:lnTo>
                      <a:lnTo>
                        <a:pt x="0" y="26"/>
                      </a:lnTo>
                      <a:close/>
                    </a:path>
                  </a:pathLst>
                </a:custGeom>
                <a:solidFill>
                  <a:schemeClr val="bg1"/>
                </a:solidFill>
                <a:ln>
                  <a:noFill/>
                </a:ln>
              </p:spPr>
              <p:txBody>
                <a:bodyPr vert="horz" wrap="square" lIns="68580" tIns="34290" rIns="68580" bIns="34290"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5" i="0" u="none" strike="noStrike" kern="0" cap="none" spc="0" normalizeH="0" baseline="0" noProof="0" dirty="0">
                    <a:ln>
                      <a:noFill/>
                    </a:ln>
                    <a:solidFill>
                      <a:srgbClr val="000000"/>
                    </a:solidFill>
                    <a:effectLst/>
                    <a:uLnTx/>
                    <a:uFillTx/>
                    <a:cs typeface="+mn-ea"/>
                    <a:sym typeface="+mn-lt"/>
                  </a:endParaRPr>
                </a:p>
              </p:txBody>
            </p:sp>
            <p:sp>
              <p:nvSpPr>
                <p:cNvPr id="36" name="Freeform 310">
                  <a:extLst>
                    <a:ext uri="{FF2B5EF4-FFF2-40B4-BE49-F238E27FC236}">
                      <a16:creationId xmlns:a16="http://schemas.microsoft.com/office/drawing/2014/main" id="{3435C212-8BAC-4F75-B855-340ECFF56E57}"/>
                    </a:ext>
                  </a:extLst>
                </p:cNvPr>
                <p:cNvSpPr/>
                <p:nvPr/>
              </p:nvSpPr>
              <p:spPr bwMode="auto">
                <a:xfrm>
                  <a:off x="4657728" y="3789074"/>
                  <a:ext cx="34215" cy="32993"/>
                </a:xfrm>
                <a:custGeom>
                  <a:avLst/>
                  <a:gdLst>
                    <a:gd name="T0" fmla="*/ 0 w 56"/>
                    <a:gd name="T1" fmla="*/ 35 h 54"/>
                    <a:gd name="T2" fmla="*/ 7 w 56"/>
                    <a:gd name="T3" fmla="*/ 40 h 54"/>
                    <a:gd name="T4" fmla="*/ 26 w 56"/>
                    <a:gd name="T5" fmla="*/ 50 h 54"/>
                    <a:gd name="T6" fmla="*/ 30 w 56"/>
                    <a:gd name="T7" fmla="*/ 54 h 54"/>
                    <a:gd name="T8" fmla="*/ 56 w 56"/>
                    <a:gd name="T9" fmla="*/ 24 h 54"/>
                    <a:gd name="T10" fmla="*/ 45 w 56"/>
                    <a:gd name="T11" fmla="*/ 17 h 54"/>
                    <a:gd name="T12" fmla="*/ 26 w 56"/>
                    <a:gd name="T13" fmla="*/ 7 h 54"/>
                    <a:gd name="T14" fmla="*/ 14 w 56"/>
                    <a:gd name="T15" fmla="*/ 0 h 54"/>
                    <a:gd name="T16" fmla="*/ 0 w 56"/>
                    <a:gd name="T17" fmla="*/ 35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 h="54">
                      <a:moveTo>
                        <a:pt x="0" y="35"/>
                      </a:moveTo>
                      <a:lnTo>
                        <a:pt x="7" y="40"/>
                      </a:lnTo>
                      <a:lnTo>
                        <a:pt x="26" y="50"/>
                      </a:lnTo>
                      <a:lnTo>
                        <a:pt x="30" y="54"/>
                      </a:lnTo>
                      <a:lnTo>
                        <a:pt x="56" y="24"/>
                      </a:lnTo>
                      <a:lnTo>
                        <a:pt x="45" y="17"/>
                      </a:lnTo>
                      <a:lnTo>
                        <a:pt x="26" y="7"/>
                      </a:lnTo>
                      <a:lnTo>
                        <a:pt x="14" y="0"/>
                      </a:lnTo>
                      <a:lnTo>
                        <a:pt x="0" y="35"/>
                      </a:lnTo>
                      <a:close/>
                    </a:path>
                  </a:pathLst>
                </a:custGeom>
                <a:solidFill>
                  <a:schemeClr val="bg1"/>
                </a:solidFill>
                <a:ln>
                  <a:noFill/>
                </a:ln>
              </p:spPr>
              <p:txBody>
                <a:bodyPr vert="horz" wrap="square" lIns="68580" tIns="34290" rIns="68580" bIns="34290"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5" i="0" u="none" strike="noStrike" kern="0" cap="none" spc="0" normalizeH="0" baseline="0" noProof="0" dirty="0">
                    <a:ln>
                      <a:noFill/>
                    </a:ln>
                    <a:solidFill>
                      <a:srgbClr val="000000"/>
                    </a:solidFill>
                    <a:effectLst/>
                    <a:uLnTx/>
                    <a:uFillTx/>
                    <a:cs typeface="+mn-ea"/>
                    <a:sym typeface="+mn-lt"/>
                  </a:endParaRPr>
                </a:p>
              </p:txBody>
            </p:sp>
            <p:sp>
              <p:nvSpPr>
                <p:cNvPr id="37" name="Freeform 311">
                  <a:extLst>
                    <a:ext uri="{FF2B5EF4-FFF2-40B4-BE49-F238E27FC236}">
                      <a16:creationId xmlns:a16="http://schemas.microsoft.com/office/drawing/2014/main" id="{540E19C0-2B85-45FD-B1AE-4351039D822F}"/>
                    </a:ext>
                  </a:extLst>
                </p:cNvPr>
                <p:cNvSpPr/>
                <p:nvPr/>
              </p:nvSpPr>
              <p:spPr bwMode="auto">
                <a:xfrm>
                  <a:off x="4696220" y="3806182"/>
                  <a:ext cx="30549" cy="25050"/>
                </a:xfrm>
                <a:custGeom>
                  <a:avLst/>
                  <a:gdLst>
                    <a:gd name="T0" fmla="*/ 8 w 50"/>
                    <a:gd name="T1" fmla="*/ 41 h 41"/>
                    <a:gd name="T2" fmla="*/ 15 w 50"/>
                    <a:gd name="T3" fmla="*/ 41 h 41"/>
                    <a:gd name="T4" fmla="*/ 36 w 50"/>
                    <a:gd name="T5" fmla="*/ 41 h 41"/>
                    <a:gd name="T6" fmla="*/ 43 w 50"/>
                    <a:gd name="T7" fmla="*/ 41 h 41"/>
                    <a:gd name="T8" fmla="*/ 50 w 50"/>
                    <a:gd name="T9" fmla="*/ 0 h 41"/>
                    <a:gd name="T10" fmla="*/ 36 w 50"/>
                    <a:gd name="T11" fmla="*/ 0 h 41"/>
                    <a:gd name="T12" fmla="*/ 15 w 50"/>
                    <a:gd name="T13" fmla="*/ 0 h 41"/>
                    <a:gd name="T14" fmla="*/ 0 w 50"/>
                    <a:gd name="T15" fmla="*/ 0 h 41"/>
                    <a:gd name="T16" fmla="*/ 8 w 50"/>
                    <a:gd name="T17" fmla="*/ 4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 h="41">
                      <a:moveTo>
                        <a:pt x="8" y="41"/>
                      </a:moveTo>
                      <a:lnTo>
                        <a:pt x="15" y="41"/>
                      </a:lnTo>
                      <a:lnTo>
                        <a:pt x="36" y="41"/>
                      </a:lnTo>
                      <a:lnTo>
                        <a:pt x="43" y="41"/>
                      </a:lnTo>
                      <a:lnTo>
                        <a:pt x="50" y="0"/>
                      </a:lnTo>
                      <a:lnTo>
                        <a:pt x="36" y="0"/>
                      </a:lnTo>
                      <a:lnTo>
                        <a:pt x="15" y="0"/>
                      </a:lnTo>
                      <a:lnTo>
                        <a:pt x="0" y="0"/>
                      </a:lnTo>
                      <a:lnTo>
                        <a:pt x="8" y="41"/>
                      </a:lnTo>
                      <a:close/>
                    </a:path>
                  </a:pathLst>
                </a:custGeom>
                <a:solidFill>
                  <a:schemeClr val="bg1"/>
                </a:solidFill>
                <a:ln>
                  <a:noFill/>
                </a:ln>
              </p:spPr>
              <p:txBody>
                <a:bodyPr vert="horz" wrap="square" lIns="68580" tIns="34290" rIns="68580" bIns="34290"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5" i="0" u="none" strike="noStrike" kern="0" cap="none" spc="0" normalizeH="0" baseline="0" noProof="0" dirty="0">
                    <a:ln>
                      <a:noFill/>
                    </a:ln>
                    <a:solidFill>
                      <a:srgbClr val="000000"/>
                    </a:solidFill>
                    <a:effectLst/>
                    <a:uLnTx/>
                    <a:uFillTx/>
                    <a:cs typeface="+mn-ea"/>
                    <a:sym typeface="+mn-lt"/>
                  </a:endParaRPr>
                </a:p>
              </p:txBody>
            </p:sp>
            <p:sp>
              <p:nvSpPr>
                <p:cNvPr id="38" name="Freeform 312">
                  <a:extLst>
                    <a:ext uri="{FF2B5EF4-FFF2-40B4-BE49-F238E27FC236}">
                      <a16:creationId xmlns:a16="http://schemas.microsoft.com/office/drawing/2014/main" id="{0384FECA-3245-42FC-ABBE-941DA2C83C22}"/>
                    </a:ext>
                  </a:extLst>
                </p:cNvPr>
                <p:cNvSpPr/>
                <p:nvPr/>
              </p:nvSpPr>
              <p:spPr bwMode="auto">
                <a:xfrm>
                  <a:off x="4732878" y="3792129"/>
                  <a:ext cx="34215" cy="32993"/>
                </a:xfrm>
                <a:custGeom>
                  <a:avLst/>
                  <a:gdLst>
                    <a:gd name="T0" fmla="*/ 26 w 56"/>
                    <a:gd name="T1" fmla="*/ 54 h 54"/>
                    <a:gd name="T2" fmla="*/ 30 w 56"/>
                    <a:gd name="T3" fmla="*/ 52 h 54"/>
                    <a:gd name="T4" fmla="*/ 49 w 56"/>
                    <a:gd name="T5" fmla="*/ 40 h 54"/>
                    <a:gd name="T6" fmla="*/ 56 w 56"/>
                    <a:gd name="T7" fmla="*/ 38 h 54"/>
                    <a:gd name="T8" fmla="*/ 42 w 56"/>
                    <a:gd name="T9" fmla="*/ 0 h 54"/>
                    <a:gd name="T10" fmla="*/ 30 w 56"/>
                    <a:gd name="T11" fmla="*/ 7 h 54"/>
                    <a:gd name="T12" fmla="*/ 11 w 56"/>
                    <a:gd name="T13" fmla="*/ 19 h 54"/>
                    <a:gd name="T14" fmla="*/ 0 w 56"/>
                    <a:gd name="T15" fmla="*/ 26 h 54"/>
                    <a:gd name="T16" fmla="*/ 26 w 56"/>
                    <a:gd name="T17"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 h="54">
                      <a:moveTo>
                        <a:pt x="26" y="54"/>
                      </a:moveTo>
                      <a:lnTo>
                        <a:pt x="30" y="52"/>
                      </a:lnTo>
                      <a:lnTo>
                        <a:pt x="49" y="40"/>
                      </a:lnTo>
                      <a:lnTo>
                        <a:pt x="56" y="38"/>
                      </a:lnTo>
                      <a:lnTo>
                        <a:pt x="42" y="0"/>
                      </a:lnTo>
                      <a:lnTo>
                        <a:pt x="30" y="7"/>
                      </a:lnTo>
                      <a:lnTo>
                        <a:pt x="11" y="19"/>
                      </a:lnTo>
                      <a:lnTo>
                        <a:pt x="0" y="26"/>
                      </a:lnTo>
                      <a:lnTo>
                        <a:pt x="26" y="54"/>
                      </a:lnTo>
                      <a:close/>
                    </a:path>
                  </a:pathLst>
                </a:custGeom>
                <a:solidFill>
                  <a:schemeClr val="bg1"/>
                </a:solidFill>
                <a:ln>
                  <a:noFill/>
                </a:ln>
              </p:spPr>
              <p:txBody>
                <a:bodyPr vert="horz" wrap="square" lIns="68580" tIns="34290" rIns="68580" bIns="34290"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5" i="0" u="none" strike="noStrike" kern="0" cap="none" spc="0" normalizeH="0" baseline="0" noProof="0" dirty="0">
                    <a:ln>
                      <a:noFill/>
                    </a:ln>
                    <a:solidFill>
                      <a:srgbClr val="000000"/>
                    </a:solidFill>
                    <a:effectLst/>
                    <a:uLnTx/>
                    <a:uFillTx/>
                    <a:cs typeface="+mn-ea"/>
                    <a:sym typeface="+mn-lt"/>
                  </a:endParaRPr>
                </a:p>
              </p:txBody>
            </p:sp>
            <p:sp>
              <p:nvSpPr>
                <p:cNvPr id="39" name="Freeform 313">
                  <a:extLst>
                    <a:ext uri="{FF2B5EF4-FFF2-40B4-BE49-F238E27FC236}">
                      <a16:creationId xmlns:a16="http://schemas.microsoft.com/office/drawing/2014/main" id="{5AD0B3A7-D41B-4939-B8E5-F13A24D8778F}"/>
                    </a:ext>
                  </a:extLst>
                </p:cNvPr>
                <p:cNvSpPr/>
                <p:nvPr/>
              </p:nvSpPr>
              <p:spPr bwMode="auto">
                <a:xfrm>
                  <a:off x="4764650" y="3764635"/>
                  <a:ext cx="32993" cy="32993"/>
                </a:xfrm>
                <a:custGeom>
                  <a:avLst/>
                  <a:gdLst>
                    <a:gd name="T0" fmla="*/ 35 w 54"/>
                    <a:gd name="T1" fmla="*/ 54 h 54"/>
                    <a:gd name="T2" fmla="*/ 40 w 54"/>
                    <a:gd name="T3" fmla="*/ 47 h 54"/>
                    <a:gd name="T4" fmla="*/ 49 w 54"/>
                    <a:gd name="T5" fmla="*/ 31 h 54"/>
                    <a:gd name="T6" fmla="*/ 54 w 54"/>
                    <a:gd name="T7" fmla="*/ 23 h 54"/>
                    <a:gd name="T8" fmla="*/ 23 w 54"/>
                    <a:gd name="T9" fmla="*/ 0 h 54"/>
                    <a:gd name="T10" fmla="*/ 16 w 54"/>
                    <a:gd name="T11" fmla="*/ 12 h 54"/>
                    <a:gd name="T12" fmla="*/ 7 w 54"/>
                    <a:gd name="T13" fmla="*/ 28 h 54"/>
                    <a:gd name="T14" fmla="*/ 0 w 54"/>
                    <a:gd name="T15" fmla="*/ 40 h 54"/>
                    <a:gd name="T16" fmla="*/ 35 w 54"/>
                    <a:gd name="T17"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 h="54">
                      <a:moveTo>
                        <a:pt x="35" y="54"/>
                      </a:moveTo>
                      <a:lnTo>
                        <a:pt x="40" y="47"/>
                      </a:lnTo>
                      <a:lnTo>
                        <a:pt x="49" y="31"/>
                      </a:lnTo>
                      <a:lnTo>
                        <a:pt x="54" y="23"/>
                      </a:lnTo>
                      <a:lnTo>
                        <a:pt x="23" y="0"/>
                      </a:lnTo>
                      <a:lnTo>
                        <a:pt x="16" y="12"/>
                      </a:lnTo>
                      <a:lnTo>
                        <a:pt x="7" y="28"/>
                      </a:lnTo>
                      <a:lnTo>
                        <a:pt x="0" y="40"/>
                      </a:lnTo>
                      <a:lnTo>
                        <a:pt x="35" y="54"/>
                      </a:lnTo>
                      <a:close/>
                    </a:path>
                  </a:pathLst>
                </a:custGeom>
                <a:solidFill>
                  <a:schemeClr val="bg1"/>
                </a:solidFill>
                <a:ln>
                  <a:noFill/>
                </a:ln>
              </p:spPr>
              <p:txBody>
                <a:bodyPr vert="horz" wrap="square" lIns="68580" tIns="34290" rIns="68580" bIns="34290"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5" i="0" u="none" strike="noStrike" kern="0" cap="none" spc="0" normalizeH="0" baseline="0" noProof="0" dirty="0">
                    <a:ln>
                      <a:noFill/>
                    </a:ln>
                    <a:solidFill>
                      <a:srgbClr val="000000"/>
                    </a:solidFill>
                    <a:effectLst/>
                    <a:uLnTx/>
                    <a:uFillTx/>
                    <a:cs typeface="+mn-ea"/>
                    <a:sym typeface="+mn-lt"/>
                  </a:endParaRPr>
                </a:p>
              </p:txBody>
            </p:sp>
            <p:sp>
              <p:nvSpPr>
                <p:cNvPr id="40" name="Freeform 314">
                  <a:extLst>
                    <a:ext uri="{FF2B5EF4-FFF2-40B4-BE49-F238E27FC236}">
                      <a16:creationId xmlns:a16="http://schemas.microsoft.com/office/drawing/2014/main" id="{A234E0D4-4740-45C0-B13D-76133D67044A}"/>
                    </a:ext>
                  </a:extLst>
                </p:cNvPr>
                <p:cNvSpPr/>
                <p:nvPr/>
              </p:nvSpPr>
              <p:spPr bwMode="auto">
                <a:xfrm>
                  <a:off x="4781757" y="3729809"/>
                  <a:ext cx="24439" cy="28716"/>
                </a:xfrm>
                <a:custGeom>
                  <a:avLst/>
                  <a:gdLst>
                    <a:gd name="T0" fmla="*/ 40 w 40"/>
                    <a:gd name="T1" fmla="*/ 43 h 47"/>
                    <a:gd name="T2" fmla="*/ 40 w 40"/>
                    <a:gd name="T3" fmla="*/ 33 h 47"/>
                    <a:gd name="T4" fmla="*/ 40 w 40"/>
                    <a:gd name="T5" fmla="*/ 14 h 47"/>
                    <a:gd name="T6" fmla="*/ 40 w 40"/>
                    <a:gd name="T7" fmla="*/ 5 h 47"/>
                    <a:gd name="T8" fmla="*/ 0 w 40"/>
                    <a:gd name="T9" fmla="*/ 0 h 47"/>
                    <a:gd name="T10" fmla="*/ 0 w 40"/>
                    <a:gd name="T11" fmla="*/ 14 h 47"/>
                    <a:gd name="T12" fmla="*/ 0 w 40"/>
                    <a:gd name="T13" fmla="*/ 33 h 47"/>
                    <a:gd name="T14" fmla="*/ 0 w 40"/>
                    <a:gd name="T15" fmla="*/ 47 h 47"/>
                    <a:gd name="T16" fmla="*/ 40 w 40"/>
                    <a:gd name="T17" fmla="*/ 43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 h="47">
                      <a:moveTo>
                        <a:pt x="40" y="43"/>
                      </a:moveTo>
                      <a:lnTo>
                        <a:pt x="40" y="33"/>
                      </a:lnTo>
                      <a:lnTo>
                        <a:pt x="40" y="14"/>
                      </a:lnTo>
                      <a:lnTo>
                        <a:pt x="40" y="5"/>
                      </a:lnTo>
                      <a:lnTo>
                        <a:pt x="0" y="0"/>
                      </a:lnTo>
                      <a:lnTo>
                        <a:pt x="0" y="14"/>
                      </a:lnTo>
                      <a:lnTo>
                        <a:pt x="0" y="33"/>
                      </a:lnTo>
                      <a:lnTo>
                        <a:pt x="0" y="47"/>
                      </a:lnTo>
                      <a:lnTo>
                        <a:pt x="40" y="43"/>
                      </a:lnTo>
                      <a:close/>
                    </a:path>
                  </a:pathLst>
                </a:custGeom>
                <a:solidFill>
                  <a:schemeClr val="bg1"/>
                </a:solidFill>
                <a:ln>
                  <a:noFill/>
                </a:ln>
              </p:spPr>
              <p:txBody>
                <a:bodyPr vert="horz" wrap="square" lIns="68580" tIns="34290" rIns="68580" bIns="34290"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5" i="0" u="none" strike="noStrike" kern="0" cap="none" spc="0" normalizeH="0" baseline="0" noProof="0" dirty="0">
                    <a:ln>
                      <a:noFill/>
                    </a:ln>
                    <a:solidFill>
                      <a:srgbClr val="000000"/>
                    </a:solidFill>
                    <a:effectLst/>
                    <a:uLnTx/>
                    <a:uFillTx/>
                    <a:cs typeface="+mn-ea"/>
                    <a:sym typeface="+mn-lt"/>
                  </a:endParaRPr>
                </a:p>
              </p:txBody>
            </p:sp>
            <p:sp>
              <p:nvSpPr>
                <p:cNvPr id="41" name="Freeform 315">
                  <a:extLst>
                    <a:ext uri="{FF2B5EF4-FFF2-40B4-BE49-F238E27FC236}">
                      <a16:creationId xmlns:a16="http://schemas.microsoft.com/office/drawing/2014/main" id="{63164B8F-0617-4EE5-8B7A-6A5F5A17544E}"/>
                    </a:ext>
                  </a:extLst>
                </p:cNvPr>
                <p:cNvSpPr/>
                <p:nvPr/>
              </p:nvSpPr>
              <p:spPr bwMode="auto">
                <a:xfrm>
                  <a:off x="4767093" y="3689484"/>
                  <a:ext cx="33604" cy="32993"/>
                </a:xfrm>
                <a:custGeom>
                  <a:avLst/>
                  <a:gdLst>
                    <a:gd name="T0" fmla="*/ 55 w 55"/>
                    <a:gd name="T1" fmla="*/ 31 h 54"/>
                    <a:gd name="T2" fmla="*/ 52 w 55"/>
                    <a:gd name="T3" fmla="*/ 24 h 54"/>
                    <a:gd name="T4" fmla="*/ 40 w 55"/>
                    <a:gd name="T5" fmla="*/ 7 h 54"/>
                    <a:gd name="T6" fmla="*/ 38 w 55"/>
                    <a:gd name="T7" fmla="*/ 0 h 54"/>
                    <a:gd name="T8" fmla="*/ 0 w 55"/>
                    <a:gd name="T9" fmla="*/ 14 h 54"/>
                    <a:gd name="T10" fmla="*/ 7 w 55"/>
                    <a:gd name="T11" fmla="*/ 26 h 54"/>
                    <a:gd name="T12" fmla="*/ 17 w 55"/>
                    <a:gd name="T13" fmla="*/ 42 h 54"/>
                    <a:gd name="T14" fmla="*/ 24 w 55"/>
                    <a:gd name="T15" fmla="*/ 54 h 54"/>
                    <a:gd name="T16" fmla="*/ 55 w 55"/>
                    <a:gd name="T17" fmla="*/ 31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5" h="54">
                      <a:moveTo>
                        <a:pt x="55" y="31"/>
                      </a:moveTo>
                      <a:lnTo>
                        <a:pt x="52" y="24"/>
                      </a:lnTo>
                      <a:lnTo>
                        <a:pt x="40" y="7"/>
                      </a:lnTo>
                      <a:lnTo>
                        <a:pt x="38" y="0"/>
                      </a:lnTo>
                      <a:lnTo>
                        <a:pt x="0" y="14"/>
                      </a:lnTo>
                      <a:lnTo>
                        <a:pt x="7" y="26"/>
                      </a:lnTo>
                      <a:lnTo>
                        <a:pt x="17" y="42"/>
                      </a:lnTo>
                      <a:lnTo>
                        <a:pt x="24" y="54"/>
                      </a:lnTo>
                      <a:lnTo>
                        <a:pt x="55" y="31"/>
                      </a:lnTo>
                      <a:close/>
                    </a:path>
                  </a:pathLst>
                </a:custGeom>
                <a:solidFill>
                  <a:schemeClr val="bg1"/>
                </a:solidFill>
                <a:ln>
                  <a:noFill/>
                </a:ln>
              </p:spPr>
              <p:txBody>
                <a:bodyPr vert="horz" wrap="square" lIns="68580" tIns="34290" rIns="68580" bIns="34290"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5" i="0" u="none" strike="noStrike" kern="0" cap="none" spc="0" normalizeH="0" baseline="0" noProof="0" dirty="0">
                    <a:ln>
                      <a:noFill/>
                    </a:ln>
                    <a:solidFill>
                      <a:srgbClr val="000000"/>
                    </a:solidFill>
                    <a:effectLst/>
                    <a:uLnTx/>
                    <a:uFillTx/>
                    <a:cs typeface="+mn-ea"/>
                    <a:sym typeface="+mn-lt"/>
                  </a:endParaRPr>
                </a:p>
              </p:txBody>
            </p:sp>
            <p:sp>
              <p:nvSpPr>
                <p:cNvPr id="42" name="Freeform 316">
                  <a:extLst>
                    <a:ext uri="{FF2B5EF4-FFF2-40B4-BE49-F238E27FC236}">
                      <a16:creationId xmlns:a16="http://schemas.microsoft.com/office/drawing/2014/main" id="{F61F9B3B-2528-4A4C-B21F-F2D65F9C368F}"/>
                    </a:ext>
                  </a:extLst>
                </p:cNvPr>
                <p:cNvSpPr/>
                <p:nvPr/>
              </p:nvSpPr>
              <p:spPr bwMode="auto">
                <a:xfrm>
                  <a:off x="4738378" y="3658935"/>
                  <a:ext cx="34826" cy="33604"/>
                </a:xfrm>
                <a:custGeom>
                  <a:avLst/>
                  <a:gdLst>
                    <a:gd name="T0" fmla="*/ 57 w 57"/>
                    <a:gd name="T1" fmla="*/ 17 h 55"/>
                    <a:gd name="T2" fmla="*/ 50 w 57"/>
                    <a:gd name="T3" fmla="*/ 14 h 55"/>
                    <a:gd name="T4" fmla="*/ 33 w 57"/>
                    <a:gd name="T5" fmla="*/ 3 h 55"/>
                    <a:gd name="T6" fmla="*/ 26 w 57"/>
                    <a:gd name="T7" fmla="*/ 0 h 55"/>
                    <a:gd name="T8" fmla="*/ 0 w 57"/>
                    <a:gd name="T9" fmla="*/ 31 h 55"/>
                    <a:gd name="T10" fmla="*/ 14 w 57"/>
                    <a:gd name="T11" fmla="*/ 38 h 55"/>
                    <a:gd name="T12" fmla="*/ 31 w 57"/>
                    <a:gd name="T13" fmla="*/ 48 h 55"/>
                    <a:gd name="T14" fmla="*/ 43 w 57"/>
                    <a:gd name="T15" fmla="*/ 55 h 55"/>
                    <a:gd name="T16" fmla="*/ 57 w 57"/>
                    <a:gd name="T17" fmla="*/ 17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55">
                      <a:moveTo>
                        <a:pt x="57" y="17"/>
                      </a:moveTo>
                      <a:lnTo>
                        <a:pt x="50" y="14"/>
                      </a:lnTo>
                      <a:lnTo>
                        <a:pt x="33" y="3"/>
                      </a:lnTo>
                      <a:lnTo>
                        <a:pt x="26" y="0"/>
                      </a:lnTo>
                      <a:lnTo>
                        <a:pt x="0" y="31"/>
                      </a:lnTo>
                      <a:lnTo>
                        <a:pt x="14" y="38"/>
                      </a:lnTo>
                      <a:lnTo>
                        <a:pt x="31" y="48"/>
                      </a:lnTo>
                      <a:lnTo>
                        <a:pt x="43" y="55"/>
                      </a:lnTo>
                      <a:lnTo>
                        <a:pt x="57" y="17"/>
                      </a:lnTo>
                      <a:close/>
                    </a:path>
                  </a:pathLst>
                </a:custGeom>
                <a:solidFill>
                  <a:schemeClr val="bg1"/>
                </a:solidFill>
                <a:ln>
                  <a:noFill/>
                </a:ln>
              </p:spPr>
              <p:txBody>
                <a:bodyPr vert="horz" wrap="square" lIns="68580" tIns="34290" rIns="68580" bIns="34290"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5" i="0" u="none" strike="noStrike" kern="0" cap="none" spc="0" normalizeH="0" baseline="0" noProof="0" dirty="0">
                    <a:ln>
                      <a:noFill/>
                    </a:ln>
                    <a:solidFill>
                      <a:srgbClr val="000000"/>
                    </a:solidFill>
                    <a:effectLst/>
                    <a:uLnTx/>
                    <a:uFillTx/>
                    <a:cs typeface="+mn-ea"/>
                    <a:sym typeface="+mn-lt"/>
                  </a:endParaRPr>
                </a:p>
              </p:txBody>
            </p:sp>
            <p:sp>
              <p:nvSpPr>
                <p:cNvPr id="43" name="Freeform 317">
                  <a:extLst>
                    <a:ext uri="{FF2B5EF4-FFF2-40B4-BE49-F238E27FC236}">
                      <a16:creationId xmlns:a16="http://schemas.microsoft.com/office/drawing/2014/main" id="{9B4D6A60-F424-42CF-927A-401F8CD838FA}"/>
                    </a:ext>
                  </a:extLst>
                </p:cNvPr>
                <p:cNvSpPr>
                  <a:spLocks noEditPoints="1"/>
                </p:cNvSpPr>
                <p:nvPr/>
              </p:nvSpPr>
              <p:spPr bwMode="auto">
                <a:xfrm>
                  <a:off x="4641843" y="3665045"/>
                  <a:ext cx="148468" cy="150301"/>
                </a:xfrm>
                <a:custGeom>
                  <a:avLst/>
                  <a:gdLst>
                    <a:gd name="T0" fmla="*/ 51 w 103"/>
                    <a:gd name="T1" fmla="*/ 104 h 104"/>
                    <a:gd name="T2" fmla="*/ 0 w 103"/>
                    <a:gd name="T3" fmla="*/ 52 h 104"/>
                    <a:gd name="T4" fmla="*/ 51 w 103"/>
                    <a:gd name="T5" fmla="*/ 0 h 104"/>
                    <a:gd name="T6" fmla="*/ 103 w 103"/>
                    <a:gd name="T7" fmla="*/ 52 h 104"/>
                    <a:gd name="T8" fmla="*/ 51 w 103"/>
                    <a:gd name="T9" fmla="*/ 104 h 104"/>
                    <a:gd name="T10" fmla="*/ 51 w 103"/>
                    <a:gd name="T11" fmla="*/ 16 h 104"/>
                    <a:gd name="T12" fmla="*/ 15 w 103"/>
                    <a:gd name="T13" fmla="*/ 52 h 104"/>
                    <a:gd name="T14" fmla="*/ 51 w 103"/>
                    <a:gd name="T15" fmla="*/ 89 h 104"/>
                    <a:gd name="T16" fmla="*/ 87 w 103"/>
                    <a:gd name="T17" fmla="*/ 52 h 104"/>
                    <a:gd name="T18" fmla="*/ 51 w 103"/>
                    <a:gd name="T19" fmla="*/ 16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3" h="104">
                      <a:moveTo>
                        <a:pt x="51" y="104"/>
                      </a:moveTo>
                      <a:cubicBezTo>
                        <a:pt x="23" y="104"/>
                        <a:pt x="0" y="81"/>
                        <a:pt x="0" y="52"/>
                      </a:cubicBezTo>
                      <a:cubicBezTo>
                        <a:pt x="0" y="24"/>
                        <a:pt x="23" y="0"/>
                        <a:pt x="51" y="0"/>
                      </a:cubicBezTo>
                      <a:cubicBezTo>
                        <a:pt x="80" y="0"/>
                        <a:pt x="103" y="24"/>
                        <a:pt x="103" y="52"/>
                      </a:cubicBezTo>
                      <a:cubicBezTo>
                        <a:pt x="103" y="81"/>
                        <a:pt x="80" y="104"/>
                        <a:pt x="51" y="104"/>
                      </a:cubicBezTo>
                      <a:close/>
                      <a:moveTo>
                        <a:pt x="51" y="16"/>
                      </a:moveTo>
                      <a:cubicBezTo>
                        <a:pt x="31" y="16"/>
                        <a:pt x="15" y="32"/>
                        <a:pt x="15" y="52"/>
                      </a:cubicBezTo>
                      <a:cubicBezTo>
                        <a:pt x="15" y="73"/>
                        <a:pt x="31" y="89"/>
                        <a:pt x="51" y="89"/>
                      </a:cubicBezTo>
                      <a:cubicBezTo>
                        <a:pt x="71" y="89"/>
                        <a:pt x="87" y="73"/>
                        <a:pt x="87" y="52"/>
                      </a:cubicBezTo>
                      <a:cubicBezTo>
                        <a:pt x="87" y="32"/>
                        <a:pt x="71" y="16"/>
                        <a:pt x="51" y="16"/>
                      </a:cubicBezTo>
                      <a:close/>
                    </a:path>
                  </a:pathLst>
                </a:custGeom>
                <a:solidFill>
                  <a:schemeClr val="bg1"/>
                </a:solidFill>
                <a:ln>
                  <a:noFill/>
                </a:ln>
              </p:spPr>
              <p:txBody>
                <a:bodyPr vert="horz" wrap="square" lIns="68580" tIns="34290" rIns="68580" bIns="34290"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5" i="0" u="none" strike="noStrike" kern="0" cap="none" spc="0" normalizeH="0" baseline="0" noProof="0" dirty="0">
                    <a:ln>
                      <a:noFill/>
                    </a:ln>
                    <a:solidFill>
                      <a:srgbClr val="000000"/>
                    </a:solidFill>
                    <a:effectLst/>
                    <a:uLnTx/>
                    <a:uFillTx/>
                    <a:cs typeface="+mn-ea"/>
                    <a:sym typeface="+mn-lt"/>
                  </a:endParaRPr>
                </a:p>
              </p:txBody>
            </p:sp>
            <p:sp>
              <p:nvSpPr>
                <p:cNvPr id="44" name="Oval 318">
                  <a:extLst>
                    <a:ext uri="{FF2B5EF4-FFF2-40B4-BE49-F238E27FC236}">
                      <a16:creationId xmlns:a16="http://schemas.microsoft.com/office/drawing/2014/main" id="{8B1C0C49-6430-4282-A279-C57361CA3203}"/>
                    </a:ext>
                  </a:extLst>
                </p:cNvPr>
                <p:cNvSpPr>
                  <a:spLocks noChangeArrowheads="1"/>
                </p:cNvSpPr>
                <p:nvPr/>
              </p:nvSpPr>
              <p:spPr bwMode="auto">
                <a:xfrm>
                  <a:off x="4683389" y="3708425"/>
                  <a:ext cx="63542" cy="63542"/>
                </a:xfrm>
                <a:prstGeom prst="ellipse">
                  <a:avLst/>
                </a:prstGeom>
                <a:solidFill>
                  <a:schemeClr val="bg1"/>
                </a:solidFill>
                <a:ln>
                  <a:noFill/>
                </a:ln>
              </p:spPr>
              <p:txBody>
                <a:bodyPr vert="horz" wrap="square" lIns="68580" tIns="34290" rIns="68580" bIns="34290"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5" i="0" u="none" strike="noStrike" kern="0" cap="none" spc="0" normalizeH="0" baseline="0" noProof="0" dirty="0">
                    <a:ln>
                      <a:noFill/>
                    </a:ln>
                    <a:solidFill>
                      <a:srgbClr val="000000"/>
                    </a:solidFill>
                    <a:effectLst/>
                    <a:uLnTx/>
                    <a:uFillTx/>
                    <a:cs typeface="+mn-ea"/>
                    <a:sym typeface="+mn-lt"/>
                  </a:endParaRPr>
                </a:p>
              </p:txBody>
            </p:sp>
          </p:grpSp>
        </p:grpSp>
        <p:pic>
          <p:nvPicPr>
            <p:cNvPr id="17" name="图片 16">
              <a:extLst>
                <a:ext uri="{FF2B5EF4-FFF2-40B4-BE49-F238E27FC236}">
                  <a16:creationId xmlns:a16="http://schemas.microsoft.com/office/drawing/2014/main" id="{70C61CCF-84AA-4993-817C-EBB368CF6FA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35171" y="2439741"/>
              <a:ext cx="2569144" cy="2806028"/>
            </a:xfrm>
            <a:prstGeom prst="rect">
              <a:avLst/>
            </a:prstGeom>
          </p:spPr>
        </p:pic>
      </p:grpSp>
    </p:spTree>
    <p:extLst>
      <p:ext uri="{BB962C8B-B14F-4D97-AF65-F5344CB8AC3E}">
        <p14:creationId xmlns:p14="http://schemas.microsoft.com/office/powerpoint/2010/main" val="2719726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1+#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13"/>
                                        </p:tgtEl>
                                        <p:attrNameLst>
                                          <p:attrName>style.visibility</p:attrName>
                                        </p:attrNameLst>
                                      </p:cBhvr>
                                      <p:to>
                                        <p:strVal val="visible"/>
                                      </p:to>
                                    </p:set>
                                    <p:anim calcmode="lin" valueType="num">
                                      <p:cBhvr additive="base">
                                        <p:cTn id="12" dur="500" fill="hold"/>
                                        <p:tgtEl>
                                          <p:spTgt spid="13"/>
                                        </p:tgtEl>
                                        <p:attrNameLst>
                                          <p:attrName>ppt_x</p:attrName>
                                        </p:attrNameLst>
                                      </p:cBhvr>
                                      <p:tavLst>
                                        <p:tav tm="0">
                                          <p:val>
                                            <p:strVal val="1+#ppt_w/2"/>
                                          </p:val>
                                        </p:tav>
                                        <p:tav tm="100000">
                                          <p:val>
                                            <p:strVal val="#ppt_x"/>
                                          </p:val>
                                        </p:tav>
                                      </p:tavLst>
                                    </p:anim>
                                    <p:anim calcmode="lin" valueType="num">
                                      <p:cBhvr additive="base">
                                        <p:cTn id="13" dur="500" fill="hold"/>
                                        <p:tgtEl>
                                          <p:spTgt spid="13"/>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4" presetClass="entr" presetSubtype="5" fill="hold" nodeType="after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randombar(vertical)">
                                      <p:cBhvr>
                                        <p:cTn id="1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a:extLst>
              <a:ext uri="{FF2B5EF4-FFF2-40B4-BE49-F238E27FC236}">
                <a16:creationId xmlns:a16="http://schemas.microsoft.com/office/drawing/2014/main" id="{EF85128F-98DC-445B-A24D-5B3E886DB406}"/>
              </a:ext>
            </a:extLst>
          </p:cNvPr>
          <p:cNvSpPr/>
          <p:nvPr/>
        </p:nvSpPr>
        <p:spPr>
          <a:xfrm>
            <a:off x="615822" y="183601"/>
            <a:ext cx="1620957" cy="523220"/>
          </a:xfrm>
          <a:prstGeom prst="rect">
            <a:avLst/>
          </a:prstGeom>
        </p:spPr>
        <p:txBody>
          <a:bodyPr wrap="none">
            <a:spAutoFit/>
          </a:bodyPr>
          <a:lstStyle/>
          <a:p>
            <a:pPr lvl="0"/>
            <a:r>
              <a:rPr lang="zh-CN" altLang="en-US" sz="2800" b="1" dirty="0">
                <a:solidFill>
                  <a:srgbClr val="000000">
                    <a:lumMod val="75000"/>
                    <a:lumOff val="25000"/>
                  </a:srgbClr>
                </a:solidFill>
                <a:cs typeface="+mn-ea"/>
                <a:sym typeface="+mn-lt"/>
              </a:rPr>
              <a:t>实验设计</a:t>
            </a:r>
          </a:p>
        </p:txBody>
      </p:sp>
      <p:sp>
        <p:nvSpPr>
          <p:cNvPr id="2" name="矩形 1">
            <a:extLst>
              <a:ext uri="{FF2B5EF4-FFF2-40B4-BE49-F238E27FC236}">
                <a16:creationId xmlns:a16="http://schemas.microsoft.com/office/drawing/2014/main" id="{A82AEC35-DD48-4D7C-A74B-06ED9C46C630}"/>
              </a:ext>
            </a:extLst>
          </p:cNvPr>
          <p:cNvSpPr/>
          <p:nvPr/>
        </p:nvSpPr>
        <p:spPr>
          <a:xfrm>
            <a:off x="615822" y="1516039"/>
            <a:ext cx="10348589" cy="923330"/>
          </a:xfrm>
          <a:prstGeom prst="rect">
            <a:avLst/>
          </a:prstGeom>
        </p:spPr>
        <p:txBody>
          <a:bodyPr wrap="square">
            <a:spAutoFit/>
          </a:bodyPr>
          <a:lstStyle/>
          <a:p>
            <a:r>
              <a:rPr lang="zh-CN" altLang="en-US" dirty="0">
                <a:cs typeface="Times New Roman" panose="02020603050405020304" pitchFamily="18" charset="0"/>
              </a:rPr>
              <a:t>实验设计了</a:t>
            </a:r>
            <a:r>
              <a:rPr lang="zh-CN" altLang="zh-CN" dirty="0"/>
              <a:t>四个多项选择题、十四个开放式问题和一个评级量表</a:t>
            </a:r>
            <a:r>
              <a:rPr lang="zh-CN" altLang="en-US" dirty="0"/>
              <a:t>研究问题。进行了两次实验调查，</a:t>
            </a:r>
            <a:r>
              <a:rPr lang="zh-CN" altLang="zh-CN" dirty="0">
                <a:cs typeface="Times New Roman" panose="02020603050405020304" pitchFamily="18" charset="0"/>
              </a:rPr>
              <a:t>并将</a:t>
            </a:r>
            <a:r>
              <a:rPr lang="en-US" altLang="zh-CN" dirty="0">
                <a:cs typeface="Times New Roman" panose="02020603050405020304" pitchFamily="18" charset="0"/>
              </a:rPr>
              <a:t>OSS</a:t>
            </a:r>
            <a:r>
              <a:rPr lang="zh-CN" altLang="zh-CN" dirty="0">
                <a:cs typeface="Times New Roman" panose="02020603050405020304" pitchFamily="18" charset="0"/>
              </a:rPr>
              <a:t>项目与商业项目进行比较。第一次调查针对的是</a:t>
            </a:r>
            <a:r>
              <a:rPr lang="en-US" altLang="zh-CN" dirty="0">
                <a:cs typeface="Times New Roman" panose="02020603050405020304" pitchFamily="18" charset="0"/>
              </a:rPr>
              <a:t>OSS</a:t>
            </a:r>
            <a:r>
              <a:rPr lang="zh-CN" altLang="zh-CN" dirty="0">
                <a:cs typeface="Times New Roman" panose="02020603050405020304" pitchFamily="18" charset="0"/>
              </a:rPr>
              <a:t>开发人员。第二项调查针对的是微软开发人员。</a:t>
            </a:r>
            <a:endParaRPr lang="zh-CN" altLang="en-US" dirty="0"/>
          </a:p>
        </p:txBody>
      </p:sp>
      <p:pic>
        <p:nvPicPr>
          <p:cNvPr id="50" name="图片 49">
            <a:extLst>
              <a:ext uri="{FF2B5EF4-FFF2-40B4-BE49-F238E27FC236}">
                <a16:creationId xmlns:a16="http://schemas.microsoft.com/office/drawing/2014/main" id="{AEF97BA8-3C33-4C0A-9013-321725AF9D80}"/>
              </a:ext>
            </a:extLst>
          </p:cNvPr>
          <p:cNvPicPr/>
          <p:nvPr/>
        </p:nvPicPr>
        <p:blipFill>
          <a:blip r:embed="rId3"/>
          <a:stretch>
            <a:fillRect/>
          </a:stretch>
        </p:blipFill>
        <p:spPr>
          <a:xfrm>
            <a:off x="615821" y="2439369"/>
            <a:ext cx="5390695" cy="3324771"/>
          </a:xfrm>
          <a:prstGeom prst="rect">
            <a:avLst/>
          </a:prstGeom>
        </p:spPr>
      </p:pic>
      <p:pic>
        <p:nvPicPr>
          <p:cNvPr id="51" name="图片 50">
            <a:extLst>
              <a:ext uri="{FF2B5EF4-FFF2-40B4-BE49-F238E27FC236}">
                <a16:creationId xmlns:a16="http://schemas.microsoft.com/office/drawing/2014/main" id="{0B024BC7-F4AA-45E6-AFEA-AF18C736FCBE}"/>
              </a:ext>
            </a:extLst>
          </p:cNvPr>
          <p:cNvPicPr/>
          <p:nvPr/>
        </p:nvPicPr>
        <p:blipFill>
          <a:blip r:embed="rId4"/>
          <a:stretch>
            <a:fillRect/>
          </a:stretch>
        </p:blipFill>
        <p:spPr>
          <a:xfrm>
            <a:off x="6006516" y="2445392"/>
            <a:ext cx="5274310" cy="4069715"/>
          </a:xfrm>
          <a:prstGeom prst="rect">
            <a:avLst/>
          </a:prstGeom>
        </p:spPr>
      </p:pic>
    </p:spTree>
    <p:extLst>
      <p:ext uri="{BB962C8B-B14F-4D97-AF65-F5344CB8AC3E}">
        <p14:creationId xmlns:p14="http://schemas.microsoft.com/office/powerpoint/2010/main" val="41126078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a:extLst>
              <a:ext uri="{FF2B5EF4-FFF2-40B4-BE49-F238E27FC236}">
                <a16:creationId xmlns:a16="http://schemas.microsoft.com/office/drawing/2014/main" id="{44E8AA8E-D57B-4B20-B18A-AAA0F01623D0}"/>
              </a:ext>
            </a:extLst>
          </p:cNvPr>
          <p:cNvGrpSpPr/>
          <p:nvPr/>
        </p:nvGrpSpPr>
        <p:grpSpPr>
          <a:xfrm>
            <a:off x="3225407" y="2842760"/>
            <a:ext cx="1611338" cy="1835927"/>
            <a:chOff x="6791582" y="879197"/>
            <a:chExt cx="1611338" cy="1835927"/>
          </a:xfrm>
        </p:grpSpPr>
        <p:grpSp>
          <p:nvGrpSpPr>
            <p:cNvPr id="16" name="组合 15">
              <a:extLst>
                <a:ext uri="{FF2B5EF4-FFF2-40B4-BE49-F238E27FC236}">
                  <a16:creationId xmlns:a16="http://schemas.microsoft.com/office/drawing/2014/main" id="{3CE390DB-08A8-4DC9-9061-25684903AB54}"/>
                </a:ext>
              </a:extLst>
            </p:cNvPr>
            <p:cNvGrpSpPr/>
            <p:nvPr/>
          </p:nvGrpSpPr>
          <p:grpSpPr>
            <a:xfrm>
              <a:off x="6791582" y="879197"/>
              <a:ext cx="1611338" cy="1835927"/>
              <a:chOff x="6791582" y="879197"/>
              <a:chExt cx="1611338" cy="1835927"/>
            </a:xfrm>
          </p:grpSpPr>
          <p:sp>
            <p:nvSpPr>
              <p:cNvPr id="18" name="菱形 17">
                <a:extLst>
                  <a:ext uri="{FF2B5EF4-FFF2-40B4-BE49-F238E27FC236}">
                    <a16:creationId xmlns:a16="http://schemas.microsoft.com/office/drawing/2014/main" id="{8FB6CDCB-5F3D-46CB-B2B7-72615CA44E76}"/>
                  </a:ext>
                </a:extLst>
              </p:cNvPr>
              <p:cNvSpPr/>
              <p:nvPr/>
            </p:nvSpPr>
            <p:spPr>
              <a:xfrm>
                <a:off x="6791582" y="879197"/>
                <a:ext cx="1611338" cy="1611338"/>
              </a:xfrm>
              <a:prstGeom prst="diamond">
                <a:avLst/>
              </a:prstGeom>
              <a:solidFill>
                <a:srgbClr val="40AB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400" b="0" i="0" u="none" strike="noStrike" kern="1200" cap="none" spc="0" normalizeH="0" baseline="0" noProof="0" dirty="0">
                  <a:ln>
                    <a:noFill/>
                  </a:ln>
                  <a:solidFill>
                    <a:prstClr val="white"/>
                  </a:solidFill>
                  <a:effectLst/>
                  <a:uLnTx/>
                  <a:uFillTx/>
                  <a:cs typeface="+mn-ea"/>
                  <a:sym typeface="+mn-lt"/>
                </a:endParaRPr>
              </a:p>
            </p:txBody>
          </p:sp>
          <p:sp>
            <p:nvSpPr>
              <p:cNvPr id="19" name="菱形 18">
                <a:extLst>
                  <a:ext uri="{FF2B5EF4-FFF2-40B4-BE49-F238E27FC236}">
                    <a16:creationId xmlns:a16="http://schemas.microsoft.com/office/drawing/2014/main" id="{DFA0AA65-F03A-499B-8E1D-EA3D1D52674F}"/>
                  </a:ext>
                </a:extLst>
              </p:cNvPr>
              <p:cNvSpPr/>
              <p:nvPr/>
            </p:nvSpPr>
            <p:spPr>
              <a:xfrm>
                <a:off x="6791582" y="1103786"/>
                <a:ext cx="1611338" cy="1611338"/>
              </a:xfrm>
              <a:prstGeom prst="diamond">
                <a:avLst/>
              </a:prstGeom>
              <a:solidFill>
                <a:srgbClr val="3B5A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400" b="0" i="0" u="none" strike="noStrike" kern="1200" cap="none" spc="0" normalizeH="0" baseline="0" noProof="0" dirty="0">
                  <a:ln>
                    <a:noFill/>
                  </a:ln>
                  <a:solidFill>
                    <a:prstClr val="white"/>
                  </a:solidFill>
                  <a:effectLst/>
                  <a:uLnTx/>
                  <a:uFillTx/>
                  <a:cs typeface="+mn-ea"/>
                  <a:sym typeface="+mn-lt"/>
                </a:endParaRPr>
              </a:p>
            </p:txBody>
          </p:sp>
        </p:grpSp>
        <p:sp>
          <p:nvSpPr>
            <p:cNvPr id="17" name="矩形 16">
              <a:extLst>
                <a:ext uri="{FF2B5EF4-FFF2-40B4-BE49-F238E27FC236}">
                  <a16:creationId xmlns:a16="http://schemas.microsoft.com/office/drawing/2014/main" id="{1C3EB2C3-D39A-47E1-BC77-A98D1E6E5E0F}"/>
                </a:ext>
              </a:extLst>
            </p:cNvPr>
            <p:cNvSpPr/>
            <p:nvPr/>
          </p:nvSpPr>
          <p:spPr>
            <a:xfrm>
              <a:off x="7063594" y="1457657"/>
              <a:ext cx="1085554" cy="1015663"/>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0" b="0" i="0" u="none" strike="noStrike" kern="1200" cap="none" spc="0" normalizeH="0" baseline="0" noProof="0" dirty="0">
                  <a:ln>
                    <a:noFill/>
                  </a:ln>
                  <a:solidFill>
                    <a:prstClr val="white"/>
                  </a:solidFill>
                  <a:effectLst/>
                  <a:uLnTx/>
                  <a:uFillTx/>
                  <a:cs typeface="+mn-ea"/>
                  <a:sym typeface="+mn-lt"/>
                </a:rPr>
                <a:t>03</a:t>
              </a:r>
              <a:endParaRPr kumimoji="0" lang="zh-CN" altLang="en-US" sz="3200" b="0" i="0" u="none" strike="noStrike" kern="1200" cap="none" spc="0" normalizeH="0" baseline="0" noProof="0" dirty="0">
                <a:ln>
                  <a:noFill/>
                </a:ln>
                <a:solidFill>
                  <a:prstClr val="white"/>
                </a:solidFill>
                <a:effectLst/>
                <a:uLnTx/>
                <a:uFillTx/>
                <a:cs typeface="+mn-ea"/>
                <a:sym typeface="+mn-lt"/>
              </a:endParaRPr>
            </a:p>
          </p:txBody>
        </p:sp>
      </p:grpSp>
      <p:sp>
        <p:nvSpPr>
          <p:cNvPr id="20" name="文本框 19">
            <a:extLst>
              <a:ext uri="{FF2B5EF4-FFF2-40B4-BE49-F238E27FC236}">
                <a16:creationId xmlns:a16="http://schemas.microsoft.com/office/drawing/2014/main" id="{38CDA2DC-4B4B-49DF-9004-802E423AC07A}"/>
              </a:ext>
            </a:extLst>
          </p:cNvPr>
          <p:cNvSpPr txBox="1"/>
          <p:nvPr/>
        </p:nvSpPr>
        <p:spPr>
          <a:xfrm>
            <a:off x="5208856" y="3013501"/>
            <a:ext cx="4523874" cy="830997"/>
          </a:xfrm>
          <a:prstGeom prst="rect">
            <a:avLst/>
          </a:prstGeom>
          <a:noFill/>
        </p:spPr>
        <p:txBody>
          <a:bodyPr wrap="square" rtlCol="0">
            <a:spAutoFit/>
          </a:bodyPr>
          <a:lstStyle/>
          <a:p>
            <a:pPr lvl="0" algn="ctr">
              <a:defRPr/>
            </a:pPr>
            <a:r>
              <a:rPr lang="zh-CN" altLang="en-US" sz="4800" b="1" dirty="0">
                <a:solidFill>
                  <a:srgbClr val="000000">
                    <a:lumMod val="75000"/>
                    <a:lumOff val="25000"/>
                  </a:srgbClr>
                </a:solidFill>
                <a:cs typeface="+mn-ea"/>
                <a:sym typeface="+mn-lt"/>
              </a:rPr>
              <a:t>结果分析</a:t>
            </a:r>
          </a:p>
        </p:txBody>
      </p:sp>
      <p:sp>
        <p:nvSpPr>
          <p:cNvPr id="21" name="矩形 20">
            <a:extLst>
              <a:ext uri="{FF2B5EF4-FFF2-40B4-BE49-F238E27FC236}">
                <a16:creationId xmlns:a16="http://schemas.microsoft.com/office/drawing/2014/main" id="{9AA60552-D171-4AE1-B352-1952790677C6}"/>
              </a:ext>
            </a:extLst>
          </p:cNvPr>
          <p:cNvSpPr/>
          <p:nvPr/>
        </p:nvSpPr>
        <p:spPr>
          <a:xfrm>
            <a:off x="5208856" y="3791986"/>
            <a:ext cx="5316781" cy="334194"/>
          </a:xfrm>
          <a:prstGeom prst="rect">
            <a:avLst/>
          </a:prstGeom>
        </p:spPr>
        <p:txBody>
          <a:bodyPr wrap="square">
            <a:spAutoFit/>
          </a:bodyPr>
          <a:lstStyle/>
          <a:p>
            <a:pPr marL="0" marR="0" lvl="0" indent="0" algn="l" defTabSz="914400" rtl="0" eaLnBrk="1" fontAlgn="auto" latinLnBrk="0" hangingPunct="1">
              <a:lnSpc>
                <a:spcPct val="12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lumMod val="75000"/>
                    <a:lumOff val="25000"/>
                  </a:prstClr>
                </a:solidFill>
                <a:effectLst/>
                <a:uLnTx/>
                <a:uFillTx/>
                <a:cs typeface="+mn-ea"/>
                <a:sym typeface="+mn-lt"/>
              </a:rPr>
              <a:t>. </a:t>
            </a:r>
          </a:p>
        </p:txBody>
      </p:sp>
    </p:spTree>
    <p:extLst>
      <p:ext uri="{BB962C8B-B14F-4D97-AF65-F5344CB8AC3E}">
        <p14:creationId xmlns:p14="http://schemas.microsoft.com/office/powerpoint/2010/main" val="2165689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ppt_w</p:attrName>
                                        </p:attrNameLst>
                                      </p:cBhvr>
                                      <p:tavLst>
                                        <p:tav tm="0">
                                          <p:val>
                                            <p:fltVal val="0"/>
                                          </p:val>
                                        </p:tav>
                                        <p:tav tm="100000">
                                          <p:val>
                                            <p:strVal val="#ppt_w"/>
                                          </p:val>
                                        </p:tav>
                                      </p:tavLst>
                                    </p:anim>
                                    <p:anim calcmode="lin" valueType="num">
                                      <p:cBhvr>
                                        <p:cTn id="8" dur="500" fill="hold"/>
                                        <p:tgtEl>
                                          <p:spTgt spid="15"/>
                                        </p:tgtEl>
                                        <p:attrNameLst>
                                          <p:attrName>ppt_h</p:attrName>
                                        </p:attrNameLst>
                                      </p:cBhvr>
                                      <p:tavLst>
                                        <p:tav tm="0">
                                          <p:val>
                                            <p:fltVal val="0"/>
                                          </p:val>
                                        </p:tav>
                                        <p:tav tm="100000">
                                          <p:val>
                                            <p:strVal val="#ppt_h"/>
                                          </p:val>
                                        </p:tav>
                                      </p:tavLst>
                                    </p:anim>
                                    <p:animEffect transition="in" filter="fade">
                                      <p:cBhvr>
                                        <p:cTn id="9" dur="500"/>
                                        <p:tgtEl>
                                          <p:spTgt spid="15"/>
                                        </p:tgtEl>
                                      </p:cBhvr>
                                    </p:animEffect>
                                  </p:childTnLst>
                                </p:cTn>
                              </p:par>
                            </p:childTnLst>
                          </p:cTn>
                        </p:par>
                        <p:par>
                          <p:cTn id="10" fill="hold">
                            <p:stCondLst>
                              <p:cond delay="500"/>
                            </p:stCondLst>
                            <p:childTnLst>
                              <p:par>
                                <p:cTn id="11" presetID="2" presetClass="entr" presetSubtype="2" accel="21000" decel="79000" fill="hold" grpId="0" nodeType="afterEffect">
                                  <p:stCondLst>
                                    <p:cond delay="0"/>
                                  </p:stCondLst>
                                  <p:childTnLst>
                                    <p:set>
                                      <p:cBhvr>
                                        <p:cTn id="12" dur="1" fill="hold">
                                          <p:stCondLst>
                                            <p:cond delay="0"/>
                                          </p:stCondLst>
                                        </p:cTn>
                                        <p:tgtEl>
                                          <p:spTgt spid="20"/>
                                        </p:tgtEl>
                                        <p:attrNameLst>
                                          <p:attrName>style.visibility</p:attrName>
                                        </p:attrNameLst>
                                      </p:cBhvr>
                                      <p:to>
                                        <p:strVal val="visible"/>
                                      </p:to>
                                    </p:set>
                                    <p:anim calcmode="lin" valueType="num">
                                      <p:cBhvr additive="base">
                                        <p:cTn id="13" dur="1500" fill="hold"/>
                                        <p:tgtEl>
                                          <p:spTgt spid="20"/>
                                        </p:tgtEl>
                                        <p:attrNameLst>
                                          <p:attrName>ppt_x</p:attrName>
                                        </p:attrNameLst>
                                      </p:cBhvr>
                                      <p:tavLst>
                                        <p:tav tm="0">
                                          <p:val>
                                            <p:strVal val="1+#ppt_w/2"/>
                                          </p:val>
                                        </p:tav>
                                        <p:tav tm="100000">
                                          <p:val>
                                            <p:strVal val="#ppt_x"/>
                                          </p:val>
                                        </p:tav>
                                      </p:tavLst>
                                    </p:anim>
                                    <p:anim calcmode="lin" valueType="num">
                                      <p:cBhvr additive="base">
                                        <p:cTn id="14" dur="1500" fill="hold"/>
                                        <p:tgtEl>
                                          <p:spTgt spid="20"/>
                                        </p:tgtEl>
                                        <p:attrNameLst>
                                          <p:attrName>ppt_y</p:attrName>
                                        </p:attrNameLst>
                                      </p:cBhvr>
                                      <p:tavLst>
                                        <p:tav tm="0">
                                          <p:val>
                                            <p:strVal val="#ppt_y"/>
                                          </p:val>
                                        </p:tav>
                                        <p:tav tm="100000">
                                          <p:val>
                                            <p:strVal val="#ppt_y"/>
                                          </p:val>
                                        </p:tav>
                                      </p:tavLst>
                                    </p:anim>
                                  </p:childTnLst>
                                </p:cTn>
                              </p:par>
                            </p:childTnLst>
                          </p:cTn>
                        </p:par>
                        <p:par>
                          <p:cTn id="15" fill="hold">
                            <p:stCondLst>
                              <p:cond delay="2000"/>
                            </p:stCondLst>
                            <p:childTnLst>
                              <p:par>
                                <p:cTn id="16" presetID="22" presetClass="entr" presetSubtype="8" fill="hold" grpId="0" nodeType="afterEffect">
                                  <p:stCondLst>
                                    <p:cond delay="0"/>
                                  </p:stCondLst>
                                  <p:childTnLst>
                                    <p:set>
                                      <p:cBhvr>
                                        <p:cTn id="17" dur="1" fill="hold">
                                          <p:stCondLst>
                                            <p:cond delay="0"/>
                                          </p:stCondLst>
                                        </p:cTn>
                                        <p:tgtEl>
                                          <p:spTgt spid="21"/>
                                        </p:tgtEl>
                                        <p:attrNameLst>
                                          <p:attrName>style.visibility</p:attrName>
                                        </p:attrNameLst>
                                      </p:cBhvr>
                                      <p:to>
                                        <p:strVal val="visible"/>
                                      </p:to>
                                    </p:set>
                                    <p:animEffect transition="in" filter="wipe(left)">
                                      <p:cBhvr>
                                        <p:cTn id="18"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3832</TotalTime>
  <Words>1871</Words>
  <Application>Microsoft Office PowerPoint</Application>
  <PresentationFormat>宽屏</PresentationFormat>
  <Paragraphs>89</Paragraphs>
  <Slides>21</Slides>
  <Notes>14</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21</vt:i4>
      </vt:variant>
    </vt:vector>
  </HeadingPairs>
  <TitlesOfParts>
    <vt:vector size="32" baseType="lpstr">
      <vt:lpstr>Wingdings</vt:lpstr>
      <vt:lpstr>FuturaBookC</vt:lpstr>
      <vt:lpstr>等线</vt:lpstr>
      <vt:lpstr>FZZhengHeiS-DB-GB</vt:lpstr>
      <vt:lpstr>PINGFANGM</vt:lpstr>
      <vt:lpstr>微软雅黑</vt:lpstr>
      <vt:lpstr>锐字逼格青春粗黑体简2.0</vt:lpstr>
      <vt:lpstr>Arial</vt:lpstr>
      <vt:lpstr>等线 Light</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Windows 用户</dc:creator>
  <cp:lastModifiedBy>DELL</cp:lastModifiedBy>
  <cp:revision>425</cp:revision>
  <dcterms:created xsi:type="dcterms:W3CDTF">2021-07-14T04:17:17Z</dcterms:created>
  <dcterms:modified xsi:type="dcterms:W3CDTF">2021-12-16T02:40:28Z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2052-3.7.0.5929</vt:lpwstr>
  </property>
  <property fmtid="{D5CDD505-2E9C-101B-9397-08002B2CF9AE}" pid="3" name="KSOTemplateUUID">
    <vt:lpwstr>v1.0_mb_ZWo+0Nm1dtP8UhmTMsHeZw==</vt:lpwstr>
  </property>
</Properties>
</file>