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60" r:id="rId3"/>
    <p:sldId id="278" r:id="rId4"/>
    <p:sldId id="274" r:id="rId5"/>
    <p:sldId id="261" r:id="rId6"/>
    <p:sldId id="262" r:id="rId7"/>
    <p:sldId id="263" r:id="rId8"/>
    <p:sldId id="264" r:id="rId9"/>
    <p:sldId id="265" r:id="rId10"/>
    <p:sldId id="275" r:id="rId11"/>
    <p:sldId id="276" r:id="rId12"/>
    <p:sldId id="27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DF199-46C8-4CBE-ABEA-98FB7C3F6754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A066-E406-4ACD-9355-4465E9AB6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6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主要作者：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Nastaran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Hajinazar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（纳斯塔兰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哈吉纳扎尔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西蒙弗雷泽大学）和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Geraldo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F.Oliveira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（杰拉尔多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·F·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奥利维拉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苏黎世大学）是共同的主要作者。会议举办地点纽约。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7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CA066-E406-4ACD-9355-4465E9AB6D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03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CA066-E406-4ACD-9355-4465E9AB6D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83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CA066-E406-4ACD-9355-4465E9AB6D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13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CA066-E406-4ACD-9355-4465E9AB6D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2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4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0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8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8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A066-E406-4ACD-9355-4465E9AB6D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1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CA066-E406-4ACD-9355-4465E9AB6D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86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CA066-E406-4ACD-9355-4465E9AB6D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0FF9B7-C11D-4F9B-8306-BBE3D0DEC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4500" y="346784"/>
            <a:ext cx="2667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556CB6-BF9B-4867-A842-F010687E02B2}"/>
              </a:ext>
            </a:extLst>
          </p:cNvPr>
          <p:cNvCxnSpPr>
            <a:cxnSpLocks/>
          </p:cNvCxnSpPr>
          <p:nvPr userDrawn="1"/>
        </p:nvCxnSpPr>
        <p:spPr>
          <a:xfrm>
            <a:off x="473825" y="1027906"/>
            <a:ext cx="11438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048CDD-8A9B-4064-8E0A-9D07100D7A9C}"/>
              </a:ext>
            </a:extLst>
          </p:cNvPr>
          <p:cNvSpPr/>
          <p:nvPr userDrawn="1"/>
        </p:nvSpPr>
        <p:spPr>
          <a:xfrm>
            <a:off x="473825" y="986287"/>
            <a:ext cx="4389120" cy="8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1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5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E7E8A14-5390-431B-A495-96AFA94A0D63}"/>
              </a:ext>
            </a:extLst>
          </p:cNvPr>
          <p:cNvCxnSpPr>
            <a:cxnSpLocks/>
          </p:cNvCxnSpPr>
          <p:nvPr userDrawn="1"/>
        </p:nvCxnSpPr>
        <p:spPr>
          <a:xfrm>
            <a:off x="473825" y="1027906"/>
            <a:ext cx="11438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C25619-1093-4A0E-BDF2-9139BDDFF96B}"/>
              </a:ext>
            </a:extLst>
          </p:cNvPr>
          <p:cNvSpPr/>
          <p:nvPr userDrawn="1"/>
        </p:nvSpPr>
        <p:spPr>
          <a:xfrm>
            <a:off x="473825" y="986287"/>
            <a:ext cx="4389120" cy="8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8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AD4C-6B98-4EC9-8A56-E6AB4858691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CF2C-7C3F-4DE8-965C-D2B56D0C7D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5902AC-DD6F-4691-A490-6686FAB18D7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34500" y="346784"/>
            <a:ext cx="2667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A955B-E28E-423C-9958-9431D63F0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530" y="1096316"/>
            <a:ext cx="9007876" cy="221505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SIMDRAM: A Framework for Bit-Serial SIMD Processing using DRAM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SIMDRAM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进行位串行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处理的框架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FA2E4-E25B-4BAC-A1B5-8B0994131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644" y="5173475"/>
            <a:ext cx="5154968" cy="42842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汇报人：钱泽曦 胡帅 黄时凯 俞万刚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02C20A-E10F-4E01-BA76-F3F97C99E668}"/>
              </a:ext>
            </a:extLst>
          </p:cNvPr>
          <p:cNvSpPr txBox="1"/>
          <p:nvPr/>
        </p:nvSpPr>
        <p:spPr>
          <a:xfrm>
            <a:off x="2420644" y="3557648"/>
            <a:ext cx="713764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作者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err="1"/>
              <a:t>Nastaran</a:t>
            </a:r>
            <a:r>
              <a:rPr lang="en-US" altLang="zh-CN" dirty="0"/>
              <a:t> </a:t>
            </a:r>
            <a:r>
              <a:rPr lang="en-US" altLang="zh-CN" dirty="0" err="1"/>
              <a:t>Hajinazar</a:t>
            </a:r>
            <a:r>
              <a:rPr lang="zh-CN" altLang="en-US" dirty="0"/>
              <a:t>、</a:t>
            </a:r>
            <a:r>
              <a:rPr lang="en-US" altLang="zh-CN" dirty="0"/>
              <a:t>Geraldo F. Oliveira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会议：</a:t>
            </a:r>
            <a:r>
              <a:rPr lang="en-US" altLang="zh-CN" dirty="0">
                <a:latin typeface="+mn-ea"/>
              </a:rPr>
              <a:t>26</a:t>
            </a:r>
            <a:r>
              <a:rPr lang="zh-CN" altLang="en-US" dirty="0">
                <a:latin typeface="+mn-ea"/>
              </a:rPr>
              <a:t>届</a:t>
            </a:r>
            <a:r>
              <a:rPr lang="en-US" altLang="zh-CN" dirty="0">
                <a:latin typeface="+mn-ea"/>
              </a:rPr>
              <a:t>ACM</a:t>
            </a:r>
            <a:r>
              <a:rPr lang="zh-CN" altLang="en-US" dirty="0">
                <a:latin typeface="+mn-ea"/>
              </a:rPr>
              <a:t>国际编程语言和操作系统架构支持会议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时间：</a:t>
            </a:r>
            <a:r>
              <a:rPr lang="en-US" altLang="zh-CN" dirty="0"/>
              <a:t>April 19–23, 2021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8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151509-3CBF-48BE-AF0C-80FF99B109D6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en-US" dirty="0"/>
              <a:t>框架概述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0A7A89-2712-4FA2-B53B-E5E12C258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8230" y="2292602"/>
            <a:ext cx="5880100" cy="28232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9759EB-1B7D-4520-93B5-DB0CB7B9CDC1}"/>
              </a:ext>
            </a:extLst>
          </p:cNvPr>
          <p:cNvSpPr/>
          <p:nvPr/>
        </p:nvSpPr>
        <p:spPr>
          <a:xfrm>
            <a:off x="284086" y="2694620"/>
            <a:ext cx="56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</a:rPr>
              <a:t>第二步将</a:t>
            </a:r>
            <a:r>
              <a:rPr lang="en-US" altLang="zh-CN" dirty="0">
                <a:latin typeface="+mn-ea"/>
              </a:rPr>
              <a:t>DRAM</a:t>
            </a:r>
            <a:r>
              <a:rPr lang="zh-CN" altLang="zh-CN" dirty="0">
                <a:latin typeface="+mn-ea"/>
              </a:rPr>
              <a:t>行分配给操作的输入和输出，并生成所需的</a:t>
            </a:r>
            <a:r>
              <a:rPr lang="en-US" altLang="zh-CN" dirty="0">
                <a:latin typeface="+mn-ea"/>
              </a:rPr>
              <a:t>DRAM</a:t>
            </a:r>
            <a:r>
              <a:rPr lang="zh-CN" altLang="zh-CN" dirty="0">
                <a:latin typeface="+mn-ea"/>
              </a:rPr>
              <a:t>命令序列来执行所需</a:t>
            </a:r>
            <a:r>
              <a:rPr lang="en-US" altLang="zh-CN" dirty="0">
                <a:latin typeface="+mn-ea"/>
              </a:rPr>
              <a:t>AAP/AP</a:t>
            </a:r>
            <a:r>
              <a:rPr lang="zh-CN" altLang="zh-CN" dirty="0">
                <a:latin typeface="+mn-ea"/>
              </a:rPr>
              <a:t>的优化序列。</a:t>
            </a:r>
          </a:p>
        </p:txBody>
      </p:sp>
    </p:spTree>
    <p:extLst>
      <p:ext uri="{BB962C8B-B14F-4D97-AF65-F5344CB8AC3E}">
        <p14:creationId xmlns:p14="http://schemas.microsoft.com/office/powerpoint/2010/main" val="8202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151509-3CBF-48BE-AF0C-80FF99B109D6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en-US" dirty="0"/>
              <a:t>框架概述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0A7A89-2712-4FA2-B53B-E5E12C258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8230" y="2292602"/>
            <a:ext cx="5880100" cy="28232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9759EB-1B7D-4520-93B5-DB0CB7B9CDC1}"/>
              </a:ext>
            </a:extLst>
          </p:cNvPr>
          <p:cNvSpPr/>
          <p:nvPr/>
        </p:nvSpPr>
        <p:spPr>
          <a:xfrm>
            <a:off x="284086" y="2694620"/>
            <a:ext cx="56284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>
                <a:latin typeface="+mn-ea"/>
              </a:rPr>
              <a:t>第三步</a:t>
            </a:r>
            <a:r>
              <a:rPr lang="zh-CN" altLang="en-US" dirty="0">
                <a:latin typeface="+mn-ea"/>
              </a:rPr>
              <a:t>执行第二步中的</a:t>
            </a:r>
            <a:r>
              <a:rPr lang="en-US" altLang="zh-CN" dirty="0">
                <a:latin typeface="+mn-ea"/>
              </a:rPr>
              <a:t>μ</a:t>
            </a:r>
            <a:r>
              <a:rPr lang="zh-CN" altLang="en-US" dirty="0">
                <a:latin typeface="+mn-ea"/>
              </a:rPr>
              <a:t>程序。具体来说，</a:t>
            </a:r>
            <a:r>
              <a:rPr lang="zh-CN" altLang="zh-CN" dirty="0">
                <a:latin typeface="+mn-ea"/>
              </a:rPr>
              <a:t>当用户程序遇到与</a:t>
            </a:r>
            <a:r>
              <a:rPr lang="en-US" altLang="zh-CN" dirty="0">
                <a:latin typeface="+mn-ea"/>
              </a:rPr>
              <a:t>SIMDRAM</a:t>
            </a:r>
            <a:r>
              <a:rPr lang="zh-CN" altLang="zh-CN" dirty="0">
                <a:latin typeface="+mn-ea"/>
              </a:rPr>
              <a:t>操作相关的</a:t>
            </a:r>
            <a:r>
              <a:rPr lang="en-US" altLang="zh-CN" dirty="0" err="1">
                <a:latin typeface="+mn-ea"/>
              </a:rPr>
              <a:t>bbop</a:t>
            </a:r>
            <a:r>
              <a:rPr lang="zh-CN" altLang="zh-CN" dirty="0">
                <a:latin typeface="+mn-ea"/>
              </a:rPr>
              <a:t>指令时，</a:t>
            </a:r>
            <a:r>
              <a:rPr lang="en-US" altLang="zh-CN" dirty="0" err="1">
                <a:latin typeface="+mn-ea"/>
              </a:rPr>
              <a:t>bbop</a:t>
            </a:r>
            <a:r>
              <a:rPr lang="zh-CN" altLang="zh-CN" dirty="0">
                <a:latin typeface="+mn-ea"/>
              </a:rPr>
              <a:t>指令通过</a:t>
            </a:r>
            <a:r>
              <a:rPr lang="zh-CN" altLang="en-US" dirty="0">
                <a:latin typeface="+mn-ea"/>
              </a:rPr>
              <a:t>执行</a:t>
            </a:r>
            <a:r>
              <a:rPr lang="zh-CN" altLang="zh-CN" dirty="0">
                <a:latin typeface="+mn-ea"/>
              </a:rPr>
              <a:t>在内存</a:t>
            </a:r>
            <a:r>
              <a:rPr lang="zh-CN" altLang="en-US" dirty="0">
                <a:latin typeface="+mn-ea"/>
              </a:rPr>
              <a:t>控制器中的</a:t>
            </a:r>
            <a:r>
              <a:rPr lang="en-US" altLang="zh-CN" dirty="0">
                <a:latin typeface="+mn-ea"/>
              </a:rPr>
              <a:t>μ</a:t>
            </a:r>
            <a:r>
              <a:rPr lang="zh-CN" altLang="en-US" dirty="0">
                <a:latin typeface="+mn-ea"/>
              </a:rPr>
              <a:t>程序来</a:t>
            </a:r>
            <a:r>
              <a:rPr lang="zh-CN" altLang="zh-CN" dirty="0">
                <a:latin typeface="+mn-ea"/>
              </a:rPr>
              <a:t>触发</a:t>
            </a:r>
            <a:r>
              <a:rPr lang="en-US" altLang="zh-CN" dirty="0">
                <a:latin typeface="+mn-ea"/>
              </a:rPr>
              <a:t>SIMDRAM</a:t>
            </a:r>
            <a:r>
              <a:rPr lang="zh-CN" altLang="zh-CN" dirty="0">
                <a:latin typeface="+mn-ea"/>
              </a:rPr>
              <a:t>操作的执行。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SIMDRAM</a:t>
            </a:r>
            <a:r>
              <a:rPr lang="zh-CN" altLang="zh-CN" dirty="0">
                <a:latin typeface="+mn-ea"/>
              </a:rPr>
              <a:t>在内存控制器中使用了一个控制单元，该单元按照</a:t>
            </a:r>
            <a:r>
              <a:rPr lang="en-US" altLang="zh-CN" dirty="0">
                <a:latin typeface="+mn-ea"/>
              </a:rPr>
              <a:t>μ</a:t>
            </a:r>
            <a:r>
              <a:rPr lang="zh-CN" altLang="en-US" dirty="0">
                <a:latin typeface="+mn-ea"/>
              </a:rPr>
              <a:t>程序</a:t>
            </a:r>
            <a:r>
              <a:rPr lang="zh-CN" altLang="zh-CN" dirty="0">
                <a:latin typeface="+mn-ea"/>
              </a:rPr>
              <a:t>的要求，透明地将</a:t>
            </a:r>
            <a:r>
              <a:rPr lang="en-US" altLang="zh-CN" dirty="0">
                <a:latin typeface="+mn-ea"/>
              </a:rPr>
              <a:t>AAP/AP</a:t>
            </a:r>
            <a:r>
              <a:rPr lang="zh-CN" altLang="zh-CN" dirty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操作序列</a:t>
            </a:r>
            <a:r>
              <a:rPr lang="zh-CN" altLang="zh-CN" dirty="0">
                <a:latin typeface="+mn-ea"/>
              </a:rPr>
              <a:t>发</a:t>
            </a:r>
            <a:r>
              <a:rPr lang="zh-CN" altLang="en-US" dirty="0">
                <a:latin typeface="+mn-ea"/>
              </a:rPr>
              <a:t>送</a:t>
            </a:r>
            <a:r>
              <a:rPr lang="zh-CN" altLang="zh-CN" dirty="0">
                <a:latin typeface="+mn-ea"/>
              </a:rPr>
              <a:t>给</a:t>
            </a:r>
            <a:r>
              <a:rPr lang="en-US" altLang="zh-CN" dirty="0">
                <a:latin typeface="+mn-ea"/>
              </a:rPr>
              <a:t>DRAM</a:t>
            </a:r>
            <a:r>
              <a:rPr lang="zh-CN" altLang="en-US" dirty="0">
                <a:latin typeface="+mn-ea"/>
              </a:rPr>
              <a:t>。当</a:t>
            </a:r>
            <a:r>
              <a:rPr lang="en-US" altLang="zh-CN" dirty="0">
                <a:latin typeface="+mn-ea"/>
              </a:rPr>
              <a:t>μ</a:t>
            </a:r>
            <a:r>
              <a:rPr lang="zh-CN" altLang="en-US" dirty="0">
                <a:latin typeface="+mn-ea"/>
              </a:rPr>
              <a:t>程序</a:t>
            </a:r>
            <a:r>
              <a:rPr lang="zh-CN" altLang="zh-CN" dirty="0">
                <a:latin typeface="+mn-ea"/>
              </a:rPr>
              <a:t>完成，操作的结果将被保存在</a:t>
            </a:r>
            <a:r>
              <a:rPr lang="en-US" altLang="zh-CN" dirty="0">
                <a:latin typeface="+mn-ea"/>
              </a:rPr>
              <a:t>DRAM</a:t>
            </a:r>
            <a:r>
              <a:rPr lang="zh-CN" altLang="zh-CN" dirty="0">
                <a:latin typeface="+mn-ea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65740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en-US" dirty="0"/>
              <a:t>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C84B96-0643-4660-93B4-8F1532260D8E}"/>
              </a:ext>
            </a:extLst>
          </p:cNvPr>
          <p:cNvSpPr/>
          <p:nvPr/>
        </p:nvSpPr>
        <p:spPr>
          <a:xfrm>
            <a:off x="603682" y="1822280"/>
            <a:ext cx="9201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dirty="0"/>
              <a:t>垂直数据布局</a:t>
            </a:r>
            <a:endParaRPr lang="zh-CN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47B650-71B4-414C-91F9-46010DFDE4B6}"/>
              </a:ext>
            </a:extLst>
          </p:cNvPr>
          <p:cNvSpPr txBox="1"/>
          <p:nvPr/>
        </p:nvSpPr>
        <p:spPr>
          <a:xfrm>
            <a:off x="603682" y="4471444"/>
            <a:ext cx="374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	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DD5571-56D4-4379-AACA-E3304D4566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7130" y="1544890"/>
            <a:ext cx="5074912" cy="252643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33A670C-8D33-441C-9CCA-E5D7FAEA2CC6}"/>
              </a:ext>
            </a:extLst>
          </p:cNvPr>
          <p:cNvSpPr/>
          <p:nvPr/>
        </p:nvSpPr>
        <p:spPr>
          <a:xfrm>
            <a:off x="926237" y="244317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sz="1600" dirty="0">
                <a:latin typeface="+mn-ea"/>
              </a:rPr>
              <a:t>在传统的水平数据布局中，数据元素存储在不同的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行中，每个数据元素的内容从最高有效位到最低有效位排列在一行中。相反，在垂直数据布局中，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行仅保存多个数据元素的第</a:t>
            </a:r>
            <a:r>
              <a:rPr lang="en-US" altLang="zh-CN" sz="1600" dirty="0" err="1">
                <a:latin typeface="+mn-ea"/>
              </a:rPr>
              <a:t>i</a:t>
            </a:r>
            <a:r>
              <a:rPr lang="zh-CN" altLang="zh-CN" sz="1600" dirty="0">
                <a:latin typeface="+mn-ea"/>
              </a:rPr>
              <a:t>位。</a:t>
            </a:r>
          </a:p>
          <a:p>
            <a:r>
              <a:rPr lang="en-US" altLang="zh-CN" sz="1600" dirty="0">
                <a:latin typeface="+mn-ea"/>
              </a:rPr>
              <a:t>	</a:t>
            </a:r>
            <a:r>
              <a:rPr lang="zh-CN" altLang="zh-CN" sz="1600" dirty="0">
                <a:latin typeface="+mn-ea"/>
              </a:rPr>
              <a:t>当激活垂直数据布局组织中的单个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行时，一次读取来自每个数据元素的单个数据位，从而启用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位内并行计算</a:t>
            </a:r>
            <a:r>
              <a:rPr lang="zh-CN" altLang="en-US" sz="1600" dirty="0">
                <a:latin typeface="+mn-ea"/>
              </a:rPr>
              <a:t>。大大提高并行度，加快处理速度。</a:t>
            </a:r>
            <a:endParaRPr lang="zh-CN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576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性能评估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0538" y="1740877"/>
            <a:ext cx="5913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个方面来评估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的性能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在大量操作中的吞吐量和能耗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在实际应用中的性能优势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SIMDRAM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的性能和能源优势相较于使用缓存处理架构</a:t>
            </a:r>
          </a:p>
        </p:txBody>
      </p:sp>
    </p:spTree>
    <p:extLst>
      <p:ext uri="{BB962C8B-B14F-4D97-AF65-F5344CB8AC3E}">
        <p14:creationId xmlns:p14="http://schemas.microsoft.com/office/powerpoint/2010/main" val="199205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吞吐量和能耗评估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60" y="2518611"/>
            <a:ext cx="9218247" cy="30638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4048" y="1762466"/>
            <a:ext cx="3854270" cy="371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基于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16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中不同操作的归一化吞吐量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58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吞吐量和能耗评估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69736" y="1617605"/>
            <a:ext cx="335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CACTI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标准对能耗进行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评估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08" y="2566737"/>
            <a:ext cx="8471639" cy="35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6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在实际模型上的性能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23" y="2735680"/>
            <a:ext cx="7704971" cy="27507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83270" y="1685671"/>
            <a:ext cx="37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在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不同的实际模型上的性能比较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7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与使用缓存处理的比较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65" y="2564730"/>
            <a:ext cx="7834061" cy="34292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35116" y="1892968"/>
            <a:ext cx="31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与使用缓存的处理架构比较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84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7280" y="2863697"/>
            <a:ext cx="2534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本文主要引入了一种大规模的并行使用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的处理框架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，能够很好的提升数据处理的性能和效率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962401" y="1332404"/>
            <a:ext cx="866273" cy="4539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9305" y="1332403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、支持以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方式在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中有效的实现各种操作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69305" y="3417695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、提供了一种灵活的机制来支持任意用户定义的操作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13685" y="5502987"/>
            <a:ext cx="445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SIMDRAM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框架设计了硬件和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ISA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57863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C84B96-0643-4660-93B4-8F1532260D8E}"/>
              </a:ext>
            </a:extLst>
          </p:cNvPr>
          <p:cNvSpPr/>
          <p:nvPr/>
        </p:nvSpPr>
        <p:spPr>
          <a:xfrm>
            <a:off x="537100" y="4441231"/>
            <a:ext cx="87045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PIM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主要采用方式是：</a:t>
            </a: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）在内存附近处理</a:t>
            </a:r>
            <a:r>
              <a:rPr lang="en-US" altLang="zh-CN" dirty="0"/>
              <a:t>       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）</a:t>
            </a:r>
            <a:r>
              <a:rPr lang="zh-CN" altLang="zh-CN" sz="1600" dirty="0">
                <a:latin typeface="+mn-ea"/>
              </a:rPr>
              <a:t>使用</a:t>
            </a:r>
            <a:r>
              <a:rPr lang="zh-CN" altLang="en-US" sz="1600" dirty="0">
                <a:latin typeface="+mn-ea"/>
              </a:rPr>
              <a:t>内存</a:t>
            </a:r>
            <a:r>
              <a:rPr lang="zh-CN" altLang="zh-CN" sz="1600" dirty="0">
                <a:latin typeface="+mn-ea"/>
              </a:rPr>
              <a:t>的处理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09831F-4D43-426D-8477-BA1DA69A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45" y="1287925"/>
            <a:ext cx="4090414" cy="30896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06D2A7-32C6-4B65-9526-0C840E59C851}"/>
              </a:ext>
            </a:extLst>
          </p:cNvPr>
          <p:cNvSpPr/>
          <p:nvPr/>
        </p:nvSpPr>
        <p:spPr>
          <a:xfrm>
            <a:off x="537100" y="1973934"/>
            <a:ext cx="59805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n-ea"/>
              </a:rPr>
              <a:t>大数据时代数据处理规模不断扩大，</a:t>
            </a:r>
            <a:r>
              <a:rPr lang="zh-CN" altLang="zh-CN" sz="1600" dirty="0">
                <a:latin typeface="+mn-ea"/>
              </a:rPr>
              <a:t>导致了传统计算机体系结构中计算的高能耗和延迟。在内存和</a:t>
            </a:r>
            <a:r>
              <a:rPr lang="en-US" altLang="zh-CN" sz="1600" dirty="0">
                <a:latin typeface="+mn-ea"/>
              </a:rPr>
              <a:t>CPU</a:t>
            </a:r>
            <a:r>
              <a:rPr lang="zh-CN" altLang="zh-CN" sz="1600" dirty="0">
                <a:latin typeface="+mn-ea"/>
              </a:rPr>
              <a:t>之间跨带宽有限的内存通道移动大量数据，会消耗现代系统总能量的</a:t>
            </a:r>
            <a:r>
              <a:rPr lang="en-US" altLang="zh-CN" sz="1600" dirty="0">
                <a:latin typeface="+mn-ea"/>
              </a:rPr>
              <a:t>60%</a:t>
            </a:r>
            <a:r>
              <a:rPr lang="zh-CN" altLang="zh-CN" sz="1600" dirty="0">
                <a:latin typeface="+mn-ea"/>
              </a:rPr>
              <a:t>以上。为了降低这种成本，内存处理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PIM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）</a:t>
            </a:r>
            <a:r>
              <a:rPr lang="zh-CN" altLang="zh-CN" sz="1600" dirty="0">
                <a:latin typeface="+mn-ea"/>
              </a:rPr>
              <a:t>范式将计算移到更靠近数据驻留的位置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44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使用内存处理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C84B96-0643-4660-93B4-8F1532260D8E}"/>
              </a:ext>
            </a:extLst>
          </p:cNvPr>
          <p:cNvSpPr/>
          <p:nvPr/>
        </p:nvSpPr>
        <p:spPr>
          <a:xfrm>
            <a:off x="537100" y="4441231"/>
            <a:ext cx="8704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</a:rPr>
              <a:t>	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09831F-4D43-426D-8477-BA1DA69A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45" y="1287925"/>
            <a:ext cx="4090414" cy="30896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06D2A7-32C6-4B65-9526-0C840E59C851}"/>
              </a:ext>
            </a:extLst>
          </p:cNvPr>
          <p:cNvSpPr/>
          <p:nvPr/>
        </p:nvSpPr>
        <p:spPr>
          <a:xfrm>
            <a:off x="537100" y="1924814"/>
            <a:ext cx="59805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1600" dirty="0"/>
              <a:t>使用内存体系结构处理的一种常见方法是使用位计算。许多广泛使用的数据密集型应用程序（如数据库、神经网络、图形分析）严重依赖于简单（如</a:t>
            </a:r>
            <a:r>
              <a:rPr lang="en-US" altLang="zh-CN" sz="1600" dirty="0"/>
              <a:t>AND</a:t>
            </a:r>
            <a:r>
              <a:rPr lang="zh-CN" altLang="zh-CN" sz="1600" dirty="0"/>
              <a:t>、</a:t>
            </a:r>
            <a:r>
              <a:rPr lang="en-US" altLang="zh-CN" sz="1600" dirty="0"/>
              <a:t>OR</a:t>
            </a:r>
            <a:r>
              <a:rPr lang="zh-CN" altLang="zh-CN" sz="1600" dirty="0"/>
              <a:t>、</a:t>
            </a:r>
            <a:r>
              <a:rPr lang="en-US" altLang="zh-CN" sz="1600" dirty="0"/>
              <a:t>XOR</a:t>
            </a:r>
            <a:r>
              <a:rPr lang="zh-CN" altLang="zh-CN" sz="1600" dirty="0"/>
              <a:t>）位运算。</a:t>
            </a:r>
            <a:r>
              <a:rPr lang="zh-CN" altLang="en-US" sz="1600" dirty="0"/>
              <a:t>许多以前的设计也</a:t>
            </a:r>
            <a:r>
              <a:rPr lang="zh-CN" altLang="zh-CN" sz="1600" dirty="0"/>
              <a:t>探索了能够执行内存位操作的</a:t>
            </a:r>
            <a:r>
              <a:rPr lang="en-US" altLang="zh-CN" sz="1600" dirty="0"/>
              <a:t>DRAM</a:t>
            </a:r>
            <a:r>
              <a:rPr lang="zh-CN" altLang="zh-CN" sz="1600" dirty="0"/>
              <a:t>。然而，一个主要的缺点阻碍了这些方案的广泛应用：它们只支持基本操作（例如布尔运算、加法），不能灵活方便地支持新的和更复杂的操作。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FD4831-3AA9-4CF8-BCD5-DFE44EF2E820}"/>
              </a:ext>
            </a:extLst>
          </p:cNvPr>
          <p:cNvSpPr/>
          <p:nvPr/>
        </p:nvSpPr>
        <p:spPr>
          <a:xfrm>
            <a:off x="537100" y="4779785"/>
            <a:ext cx="7395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因此作者本文提出了</a:t>
            </a:r>
            <a:r>
              <a:rPr lang="zh-CN" altLang="zh-CN" sz="1600" dirty="0">
                <a:latin typeface="+mn-ea"/>
                <a:cs typeface="Times New Roman" panose="02020603050405020304" pitchFamily="18" charset="0"/>
              </a:rPr>
              <a:t>一个框架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SIMDRAM</a:t>
            </a:r>
            <a:r>
              <a:rPr lang="zh-CN" altLang="zh-CN" sz="1600" dirty="0">
                <a:latin typeface="+mn-ea"/>
              </a:rPr>
              <a:t>。希望高效并灵活的来帮助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403423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DRAM</a:t>
            </a:r>
            <a:r>
              <a:rPr lang="zh-CN" altLang="en-US" dirty="0"/>
              <a:t>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83215-B19F-453C-942A-428CC31CA5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9012" y="2164217"/>
            <a:ext cx="5948040" cy="28202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C84B96-0643-4660-93B4-8F1532260D8E}"/>
              </a:ext>
            </a:extLst>
          </p:cNvPr>
          <p:cNvSpPr/>
          <p:nvPr/>
        </p:nvSpPr>
        <p:spPr>
          <a:xfrm>
            <a:off x="71022" y="1484790"/>
            <a:ext cx="6693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现代存储芯片主要由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DRAM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组成，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DARM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存储芯片内部由子阵列组成。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45CED-515D-417C-8B7D-29BE843B7D5B}"/>
              </a:ext>
            </a:extLst>
          </p:cNvPr>
          <p:cNvSpPr txBox="1"/>
          <p:nvPr/>
        </p:nvSpPr>
        <p:spPr>
          <a:xfrm>
            <a:off x="719092" y="5373210"/>
            <a:ext cx="523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中的读写操作包括三个步骤：</a:t>
            </a:r>
            <a:endParaRPr lang="en-US" altLang="zh-CN" sz="1600" dirty="0">
              <a:latin typeface="+mn-ea"/>
            </a:endParaRPr>
          </a:p>
          <a:p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）激活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 RD/WR 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>
                <a:latin typeface="+mn-ea"/>
              </a:rPr>
              <a:t>） 预充电</a:t>
            </a:r>
            <a:endParaRPr lang="en-US" altLang="zh-CN" sz="1600" dirty="0">
              <a:latin typeface="+mn-ea"/>
            </a:endParaRPr>
          </a:p>
          <a:p>
            <a:endParaRPr lang="zh-CN" altLang="en-US" sz="1200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FE3D86-E3AE-4924-887E-0069837F37B5}"/>
              </a:ext>
            </a:extLst>
          </p:cNvPr>
          <p:cNvCxnSpPr/>
          <p:nvPr/>
        </p:nvCxnSpPr>
        <p:spPr>
          <a:xfrm flipH="1">
            <a:off x="2095130" y="4083728"/>
            <a:ext cx="603682" cy="204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AA93C-B220-4100-A575-FE26012A821C}"/>
              </a:ext>
            </a:extLst>
          </p:cNvPr>
          <p:cNvSpPr txBox="1"/>
          <p:nvPr/>
        </p:nvSpPr>
        <p:spPr>
          <a:xfrm>
            <a:off x="1447060" y="4287915"/>
            <a:ext cx="10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子阵列</a:t>
            </a:r>
          </a:p>
        </p:txBody>
      </p:sp>
    </p:spTree>
    <p:extLst>
      <p:ext uri="{BB962C8B-B14F-4D97-AF65-F5344CB8AC3E}">
        <p14:creationId xmlns:p14="http://schemas.microsoft.com/office/powerpoint/2010/main" val="18778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DRAM</a:t>
            </a:r>
            <a:r>
              <a:rPr lang="zh-CN" altLang="en-US" dirty="0"/>
              <a:t>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C84B96-0643-4660-93B4-8F1532260D8E}"/>
              </a:ext>
            </a:extLst>
          </p:cNvPr>
          <p:cNvSpPr/>
          <p:nvPr/>
        </p:nvSpPr>
        <p:spPr>
          <a:xfrm>
            <a:off x="537100" y="3986968"/>
            <a:ext cx="9201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600" dirty="0"/>
              <a:t> </a:t>
            </a:r>
            <a:r>
              <a:rPr lang="zh-CN" altLang="en-US" sz="1600" dirty="0"/>
              <a:t>多数运算（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chemeClr val="accent2"/>
                </a:solidFill>
              </a:rPr>
              <a:t>MAJ</a:t>
            </a:r>
            <a:r>
              <a:rPr lang="en-US" altLang="zh-CN" sz="1600" dirty="0"/>
              <a:t> </a:t>
            </a:r>
            <a:r>
              <a:rPr lang="zh-CN" altLang="en-US" sz="1600" dirty="0"/>
              <a:t>）：通过命令</a:t>
            </a:r>
            <a:r>
              <a:rPr lang="en-US" altLang="zh-CN" sz="1600" dirty="0"/>
              <a:t>TRA</a:t>
            </a:r>
            <a:r>
              <a:rPr lang="zh-CN" altLang="en-US" sz="1600" dirty="0"/>
              <a:t>同时</a:t>
            </a:r>
            <a:r>
              <a:rPr lang="zh-CN" altLang="zh-CN" sz="1600" dirty="0"/>
              <a:t>激活三行。当激活三行时，连接到每个位线的三个单元同时共享电荷，并导致位线的扰动。如果三个</a:t>
            </a:r>
            <a:r>
              <a:rPr lang="en-US" altLang="zh-CN" sz="1600" dirty="0"/>
              <a:t>DRAM</a:t>
            </a:r>
            <a:r>
              <a:rPr lang="zh-CN" altLang="zh-CN" sz="1600" dirty="0"/>
              <a:t>单元的至少两个电容器分别充电或放电，则感测放大器将位线电压放大至</a:t>
            </a:r>
            <a:r>
              <a:rPr lang="en-US" altLang="zh-CN" sz="1600" dirty="0"/>
              <a:t>VDD</a:t>
            </a:r>
            <a:r>
              <a:rPr lang="zh-CN" altLang="zh-CN" sz="1600" dirty="0"/>
              <a:t>或</a:t>
            </a:r>
            <a:r>
              <a:rPr lang="en-US" altLang="zh-CN" sz="1600" dirty="0"/>
              <a:t>0</a:t>
            </a:r>
            <a:r>
              <a:rPr lang="zh-CN" altLang="zh-CN" sz="1600" dirty="0"/>
              <a:t>。因此，</a:t>
            </a:r>
            <a:r>
              <a:rPr lang="en-US" altLang="zh-CN" sz="1600" dirty="0"/>
              <a:t>TRA</a:t>
            </a:r>
            <a:r>
              <a:rPr lang="zh-CN" altLang="zh-CN" sz="1600" dirty="0"/>
              <a:t>在每个位线上的三个</a:t>
            </a:r>
            <a:r>
              <a:rPr lang="en-US" altLang="zh-CN" sz="1600" dirty="0"/>
              <a:t>DRAM</a:t>
            </a:r>
            <a:r>
              <a:rPr lang="zh-CN" altLang="zh-CN" sz="1600" dirty="0"/>
              <a:t>单元之间产生多数运算（</a:t>
            </a:r>
            <a:r>
              <a:rPr lang="en-US" altLang="zh-CN" sz="1600" dirty="0"/>
              <a:t>MAJ</a:t>
            </a:r>
            <a:r>
              <a:rPr lang="zh-CN" altLang="zh-CN" sz="1600" dirty="0"/>
              <a:t>）。多数运算</a:t>
            </a:r>
            <a:r>
              <a:rPr lang="en-US" altLang="zh-CN" sz="1600" dirty="0"/>
              <a:t>MAJ</a:t>
            </a:r>
            <a:r>
              <a:rPr lang="zh-CN" altLang="zh-CN" sz="1600" dirty="0"/>
              <a:t>仅当其一半以上的输入为</a:t>
            </a:r>
            <a:r>
              <a:rPr lang="en-US" altLang="zh-CN" sz="1600" dirty="0"/>
              <a:t>1</a:t>
            </a:r>
            <a:r>
              <a:rPr lang="zh-CN" altLang="zh-CN" sz="1600" dirty="0"/>
              <a:t>（</a:t>
            </a:r>
            <a:r>
              <a:rPr lang="en-US" altLang="zh-CN" sz="1600" dirty="0"/>
              <a:t>0</a:t>
            </a:r>
            <a:r>
              <a:rPr lang="zh-CN" altLang="zh-CN" sz="1600" dirty="0"/>
              <a:t>）时才输出</a:t>
            </a:r>
            <a:r>
              <a:rPr lang="en-US" altLang="zh-CN" sz="1600" dirty="0"/>
              <a:t>1</a:t>
            </a:r>
            <a:r>
              <a:rPr lang="zh-CN" altLang="zh-CN" sz="1600" dirty="0"/>
              <a:t>（</a:t>
            </a:r>
            <a:r>
              <a:rPr lang="en-US" altLang="zh-CN" sz="1600" dirty="0"/>
              <a:t>0</a:t>
            </a:r>
            <a:r>
              <a:rPr lang="zh-CN" altLang="zh-CN" sz="1600" dirty="0"/>
              <a:t>）。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zh-CN" sz="1600" dirty="0"/>
              <a:t>三输入多数运算可以表示为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MAJ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=A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·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B+A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·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C+B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·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zh-CN" altLang="zh-CN" sz="1600" dirty="0">
                <a:solidFill>
                  <a:schemeClr val="accent2">
                    <a:lumMod val="75000"/>
                  </a:schemeClr>
                </a:solidFill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6D2A7-32C6-4B65-9526-0C840E59C851}"/>
              </a:ext>
            </a:extLst>
          </p:cNvPr>
          <p:cNvSpPr/>
          <p:nvPr/>
        </p:nvSpPr>
        <p:spPr>
          <a:xfrm>
            <a:off x="537100" y="1973934"/>
            <a:ext cx="9201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600" dirty="0"/>
              <a:t> 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zh-CN" sz="1600" dirty="0">
                <a:latin typeface="+mn-ea"/>
              </a:rPr>
              <a:t>行复制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AAP </a:t>
            </a:r>
            <a:r>
              <a:rPr lang="zh-CN" altLang="en-US" sz="1600" dirty="0">
                <a:latin typeface="+mn-ea"/>
              </a:rPr>
              <a:t>）：</a:t>
            </a:r>
            <a:r>
              <a:rPr lang="zh-CN" altLang="zh-CN" sz="1600" dirty="0">
                <a:latin typeface="+mn-ea"/>
              </a:rPr>
              <a:t>通过向同一子阵列中的行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和行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发出两个连续的激活命令，可以将行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复制到行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</a:t>
            </a:r>
            <a:r>
              <a:rPr lang="zh-CN" altLang="zh-CN" sz="1600" dirty="0">
                <a:latin typeface="+mn-ea"/>
              </a:rPr>
              <a:t>第一个激活命令将行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的内容复制到行缓冲区中。第二个激活命令将行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中的单元格连接到位线。由于感测放大器在行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时已经感测并放大了源数据，因此行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的每个单元中的数据被存储在行缓冲器中的数据（即，行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的数据）覆盖。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5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CA2A99-120A-4025-9B08-12207A522FE8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DRAM</a:t>
            </a:r>
            <a:r>
              <a:rPr lang="zh-CN" altLang="en-US" dirty="0"/>
              <a:t>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C84B96-0643-4660-93B4-8F1532260D8E}"/>
              </a:ext>
            </a:extLst>
          </p:cNvPr>
          <p:cNvSpPr/>
          <p:nvPr/>
        </p:nvSpPr>
        <p:spPr>
          <a:xfrm>
            <a:off x="719092" y="2004977"/>
            <a:ext cx="9201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600" dirty="0"/>
              <a:t> </a:t>
            </a: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MAJ</a:t>
            </a:r>
            <a:r>
              <a:rPr lang="zh-CN" altLang="en-US" sz="1600" dirty="0">
                <a:latin typeface="+mn-ea"/>
              </a:rPr>
              <a:t>实现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en-US" sz="1600" dirty="0">
                <a:latin typeface="+mn-ea"/>
              </a:rPr>
              <a:t>运算：通过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AP</a:t>
            </a:r>
            <a:r>
              <a:rPr lang="zh-CN" altLang="zh-CN" sz="1600" dirty="0">
                <a:latin typeface="+mn-ea"/>
              </a:rPr>
              <a:t>命令序列简单地将一个输入（例如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zh-CN" sz="1600" dirty="0">
                <a:latin typeface="+mn-ea"/>
              </a:rPr>
              <a:t>）设置为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zh-CN" sz="1600" dirty="0">
                <a:latin typeface="+mn-ea"/>
              </a:rPr>
              <a:t>来实现布尔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zh-CN" sz="1600" dirty="0">
                <a:latin typeface="+mn-ea"/>
              </a:rPr>
              <a:t>运算。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</a:t>
            </a:r>
            <a:r>
              <a:rPr lang="zh-CN" altLang="zh-CN" sz="1600" dirty="0">
                <a:latin typeface="+mn-ea"/>
              </a:rPr>
              <a:t>通过将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zh-CN" sz="1600" dirty="0">
                <a:latin typeface="+mn-ea"/>
              </a:rPr>
              <a:t>设置为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zh-CN" sz="1600" dirty="0">
                <a:latin typeface="+mn-ea"/>
              </a:rPr>
              <a:t>（即，</a:t>
            </a:r>
            <a:r>
              <a:rPr lang="en-US" altLang="zh-CN" sz="1600" dirty="0">
                <a:latin typeface="+mn-ea"/>
              </a:rPr>
              <a:t>MAJ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zh-CN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=A AND B</a:t>
            </a:r>
            <a:r>
              <a:rPr lang="zh-CN" altLang="zh-CN" sz="1600" dirty="0">
                <a:latin typeface="+mn-ea"/>
              </a:rPr>
              <a:t>）来计算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zh-CN" sz="1600" dirty="0">
                <a:latin typeface="+mn-ea"/>
              </a:rPr>
              <a:t>运算。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zh-CN" sz="1600" dirty="0">
                <a:latin typeface="+mn-ea"/>
              </a:rPr>
              <a:t>运算通过将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zh-CN" sz="1600" dirty="0">
                <a:latin typeface="+mn-ea"/>
              </a:rPr>
              <a:t>设置为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（即，</a:t>
            </a:r>
            <a:r>
              <a:rPr lang="en-US" altLang="zh-CN" sz="1600" dirty="0">
                <a:latin typeface="+mn-ea"/>
              </a:rPr>
              <a:t>MAJ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=A OR B</a:t>
            </a:r>
            <a:r>
              <a:rPr lang="zh-CN" altLang="zh-CN" sz="1600" dirty="0">
                <a:latin typeface="+mn-ea"/>
              </a:rPr>
              <a:t>）来计算。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SIMDRAM</a:t>
            </a:r>
            <a:r>
              <a:rPr lang="zh-CN" altLang="zh-CN" sz="1600" dirty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构建</a:t>
            </a:r>
            <a:r>
              <a:rPr lang="zh-CN" altLang="zh-CN" sz="1600" dirty="0">
                <a:latin typeface="+mn-ea"/>
              </a:rPr>
              <a:t>逻辑上完整的多数集（</a:t>
            </a:r>
            <a:r>
              <a:rPr lang="en-US" altLang="zh-CN" sz="1600" dirty="0">
                <a:latin typeface="+mn-ea"/>
              </a:rPr>
              <a:t>MAJ</a:t>
            </a:r>
            <a:r>
              <a:rPr lang="zh-CN" altLang="zh-CN" sz="1600" dirty="0">
                <a:latin typeface="+mn-ea"/>
              </a:rPr>
              <a:t>），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与使用基本逻辑运算相比，使用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MAJ and NOT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进行计算需要更少的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DRAM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命令。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47B650-71B4-414C-91F9-46010DFDE4B6}"/>
              </a:ext>
            </a:extLst>
          </p:cNvPr>
          <p:cNvSpPr txBox="1"/>
          <p:nvPr/>
        </p:nvSpPr>
        <p:spPr>
          <a:xfrm>
            <a:off x="719092" y="3935403"/>
            <a:ext cx="9095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	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>
                <a:latin typeface="+mn-ea"/>
              </a:rPr>
              <a:t>SIMDRAM</a:t>
            </a:r>
            <a:r>
              <a:rPr lang="zh-CN" altLang="en-US" sz="1600" dirty="0">
                <a:latin typeface="+mn-ea"/>
              </a:rPr>
              <a:t>框架基于以上现有的操作，实现了</a:t>
            </a:r>
            <a:r>
              <a:rPr lang="zh-CN" altLang="zh-CN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DRAM</a:t>
            </a:r>
            <a:r>
              <a:rPr lang="zh-CN" altLang="en-US" sz="1600" dirty="0">
                <a:latin typeface="+mn-ea"/>
              </a:rPr>
              <a:t>处理的</a:t>
            </a:r>
            <a:r>
              <a:rPr lang="zh-CN" altLang="zh-CN" sz="1600" dirty="0">
                <a:latin typeface="+mn-ea"/>
              </a:rPr>
              <a:t>框架</a:t>
            </a:r>
            <a:r>
              <a:rPr lang="zh-CN" altLang="en-US" sz="1600" dirty="0">
                <a:latin typeface="+mn-ea"/>
              </a:rPr>
              <a:t>。</a:t>
            </a:r>
            <a:r>
              <a:rPr lang="zh-CN" altLang="zh-CN" sz="1600" dirty="0">
                <a:latin typeface="+mn-ea"/>
              </a:rPr>
              <a:t>目标是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）实现复杂操作的高效实现，（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）提供灵活的机制来支持任意用户定义操作的实现。我们介绍</a:t>
            </a:r>
            <a:r>
              <a:rPr lang="en-US" altLang="zh-CN" sz="1600" dirty="0">
                <a:latin typeface="+mn-ea"/>
              </a:rPr>
              <a:t>SIMDRAM</a:t>
            </a:r>
            <a:r>
              <a:rPr lang="zh-CN" altLang="zh-CN" sz="1600" dirty="0">
                <a:latin typeface="+mn-ea"/>
              </a:rPr>
              <a:t>中的子阵列组织，描述</a:t>
            </a:r>
            <a:r>
              <a:rPr lang="en-US" altLang="zh-CN" sz="1600" dirty="0">
                <a:latin typeface="+mn-ea"/>
              </a:rPr>
              <a:t>SIMDRAM</a:t>
            </a:r>
            <a:r>
              <a:rPr lang="zh-CN" altLang="zh-CN" sz="1600" dirty="0">
                <a:latin typeface="+mn-ea"/>
              </a:rPr>
              <a:t>框架的概述，并解释如何将</a:t>
            </a:r>
            <a:r>
              <a:rPr lang="en-US" altLang="zh-CN" sz="1600" dirty="0">
                <a:latin typeface="+mn-ea"/>
              </a:rPr>
              <a:t>SIMDRAM</a:t>
            </a:r>
            <a:r>
              <a:rPr lang="zh-CN" altLang="zh-CN" sz="1600" dirty="0">
                <a:latin typeface="+mn-ea"/>
              </a:rPr>
              <a:t>集成到系统中。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491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E577F-546B-4B27-8AC3-F4B6DC531D14}"/>
              </a:ext>
            </a:extLst>
          </p:cNvPr>
          <p:cNvGrpSpPr/>
          <p:nvPr/>
        </p:nvGrpSpPr>
        <p:grpSpPr>
          <a:xfrm>
            <a:off x="1373605" y="2772691"/>
            <a:ext cx="7291035" cy="3321829"/>
            <a:chOff x="-581424" y="2826295"/>
            <a:chExt cx="7291035" cy="33218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75A25E8-8C77-465E-97C4-C18435383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81424" y="2826295"/>
              <a:ext cx="7291035" cy="269908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C1E6D7A-9D31-4CBA-BC05-AC6B62CF16CF}"/>
                </a:ext>
              </a:extLst>
            </p:cNvPr>
            <p:cNvSpPr txBox="1"/>
            <p:nvPr/>
          </p:nvSpPr>
          <p:spPr>
            <a:xfrm>
              <a:off x="2021305" y="5778792"/>
              <a:ext cx="3224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SIMDRAM </a:t>
              </a:r>
              <a:r>
                <a:rPr lang="zh-CN" altLang="en-US" dirty="0"/>
                <a:t>子阵列组织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AFC4FEA-6DE5-4305-969F-F39429DE7E8E}"/>
              </a:ext>
            </a:extLst>
          </p:cNvPr>
          <p:cNvSpPr txBox="1"/>
          <p:nvPr/>
        </p:nvSpPr>
        <p:spPr>
          <a:xfrm>
            <a:off x="1373605" y="1653614"/>
            <a:ext cx="9444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zh-CN" dirty="0"/>
              <a:t>使用了一</a:t>
            </a:r>
            <a:r>
              <a:rPr lang="zh-CN" altLang="en-US" dirty="0"/>
              <a:t>种</a:t>
            </a:r>
            <a:r>
              <a:rPr lang="zh-CN" altLang="zh-CN" dirty="0"/>
              <a:t>子阵列组织，它包含了执行逻辑基元（即</a:t>
            </a:r>
            <a:r>
              <a:rPr lang="en-US" altLang="zh-CN" dirty="0"/>
              <a:t>MAJ</a:t>
            </a:r>
            <a:r>
              <a:rPr lang="zh-CN" altLang="zh-CN" dirty="0"/>
              <a:t>和</a:t>
            </a:r>
            <a:r>
              <a:rPr lang="en-US" altLang="zh-CN" dirty="0"/>
              <a:t>NOT</a:t>
            </a:r>
            <a:r>
              <a:rPr lang="zh-CN" altLang="zh-CN" dirty="0"/>
              <a:t>）的额外功能。 </a:t>
            </a:r>
            <a:endParaRPr lang="en-US" altLang="zh-CN" dirty="0"/>
          </a:p>
          <a:p>
            <a:r>
              <a:rPr lang="en-US" altLang="zh-CN" dirty="0"/>
              <a:t>SIMDRAM</a:t>
            </a:r>
            <a:r>
              <a:rPr lang="zh-CN" altLang="zh-CN" dirty="0"/>
              <a:t>只需要对</a:t>
            </a:r>
            <a:r>
              <a:rPr lang="en-US" altLang="zh-CN" dirty="0"/>
              <a:t>DRAM</a:t>
            </a:r>
            <a:r>
              <a:rPr lang="zh-CN" altLang="zh-CN" dirty="0"/>
              <a:t>子阵列</a:t>
            </a:r>
            <a:r>
              <a:rPr lang="zh-CN" altLang="en-US" dirty="0"/>
              <a:t>（</a:t>
            </a:r>
            <a:r>
              <a:rPr lang="zh-CN" altLang="zh-CN" dirty="0"/>
              <a:t>可以同时激活三行的小行解码器</a:t>
            </a:r>
            <a:r>
              <a:rPr lang="zh-CN" altLang="en-US" dirty="0"/>
              <a:t>）</a:t>
            </a:r>
            <a:r>
              <a:rPr lang="zh-CN" altLang="zh-CN" dirty="0"/>
              <a:t>进行最小的修改就可以实现计算。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54AB67-89C9-410F-AEAC-D263F9CDEF63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en-US" dirty="0"/>
              <a:t>子阵列组织</a:t>
            </a:r>
          </a:p>
        </p:txBody>
      </p:sp>
    </p:spTree>
    <p:extLst>
      <p:ext uri="{BB962C8B-B14F-4D97-AF65-F5344CB8AC3E}">
        <p14:creationId xmlns:p14="http://schemas.microsoft.com/office/powerpoint/2010/main" val="44284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15E00E-E576-457B-8C20-2B1963A8CA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8973" y="1949203"/>
            <a:ext cx="5274310" cy="36442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8298E4-2BFE-416F-84BA-78FD597843E4}"/>
              </a:ext>
            </a:extLst>
          </p:cNvPr>
          <p:cNvSpPr txBox="1"/>
          <p:nvPr/>
        </p:nvSpPr>
        <p:spPr>
          <a:xfrm>
            <a:off x="926976" y="2871433"/>
            <a:ext cx="427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SIMDRAM</a:t>
            </a:r>
            <a:r>
              <a:rPr lang="zh-CN" altLang="zh-CN" dirty="0"/>
              <a:t>框架包括三个关键步骤，如图所示。</a:t>
            </a:r>
            <a:r>
              <a:rPr lang="en-US" altLang="zh-CN" dirty="0"/>
              <a:t> </a:t>
            </a:r>
            <a:r>
              <a:rPr lang="zh-CN" altLang="zh-CN" dirty="0"/>
              <a:t>该框架的前两个步骤</a:t>
            </a:r>
            <a:r>
              <a:rPr lang="zh-CN" altLang="en-US" dirty="0"/>
              <a:t>可以使用户</a:t>
            </a:r>
            <a:r>
              <a:rPr lang="zh-CN" altLang="zh-CN" dirty="0"/>
              <a:t>在</a:t>
            </a:r>
            <a:r>
              <a:rPr lang="en-US" altLang="zh-CN" dirty="0"/>
              <a:t>DRAM</a:t>
            </a:r>
            <a:r>
              <a:rPr lang="zh-CN" altLang="zh-CN" dirty="0"/>
              <a:t>中实现任何操作，第三步</a:t>
            </a:r>
            <a:r>
              <a:rPr lang="zh-CN" altLang="en-US" dirty="0"/>
              <a:t>则根据前两步实现的命令</a:t>
            </a:r>
            <a:r>
              <a:rPr lang="zh-CN" altLang="zh-CN" dirty="0"/>
              <a:t>控制</a:t>
            </a:r>
            <a:r>
              <a:rPr lang="en-US" altLang="zh-CN" dirty="0"/>
              <a:t>DRAM</a:t>
            </a:r>
            <a:r>
              <a:rPr lang="zh-CN" altLang="zh-CN" dirty="0"/>
              <a:t>内计算的执行流程。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C2532-51F0-4B2D-8E0A-7CDFF5C39A35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en-US" dirty="0"/>
              <a:t>框架概述</a:t>
            </a:r>
          </a:p>
        </p:txBody>
      </p:sp>
    </p:spTree>
    <p:extLst>
      <p:ext uri="{BB962C8B-B14F-4D97-AF65-F5344CB8AC3E}">
        <p14:creationId xmlns:p14="http://schemas.microsoft.com/office/powerpoint/2010/main" val="418750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151509-3CBF-48BE-AF0C-80FF99B109D6}"/>
              </a:ext>
            </a:extLst>
          </p:cNvPr>
          <p:cNvSpPr txBox="1"/>
          <p:nvPr/>
        </p:nvSpPr>
        <p:spPr>
          <a:xfrm>
            <a:off x="719092" y="443883"/>
            <a:ext cx="2485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SIMDRAM</a:t>
            </a:r>
            <a:r>
              <a:rPr lang="zh-CN" altLang="en-US" dirty="0"/>
              <a:t>框架概述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0A7A89-2712-4FA2-B53B-E5E12C258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8230" y="2292602"/>
            <a:ext cx="5880100" cy="28232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9759EB-1B7D-4520-93B5-DB0CB7B9CDC1}"/>
              </a:ext>
            </a:extLst>
          </p:cNvPr>
          <p:cNvSpPr/>
          <p:nvPr/>
        </p:nvSpPr>
        <p:spPr>
          <a:xfrm>
            <a:off x="284086" y="2694620"/>
            <a:ext cx="562844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SIMDRAM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框架中第一步的目标是构建给定操作的优化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MAJ/NOT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实现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将给定操作的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AND/OR/NOT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表示转换为优化的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MAJ/NOT</a:t>
            </a:r>
            <a:r>
              <a:rPr lang="zh-CN" altLang="zh-CN" sz="1600" kern="100" dirty="0">
                <a:latin typeface="+mn-ea"/>
                <a:cs typeface="Times New Roman" panose="02020603050405020304" pitchFamily="18" charset="0"/>
              </a:rPr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867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</TotalTime>
  <Words>450</Words>
  <Application>Microsoft Office PowerPoint</Application>
  <PresentationFormat>宽屏</PresentationFormat>
  <Paragraphs>81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SIMDRAM: A Framework for Bit-Serial SIMD Processing using DRAM  SIMDRAM：使用DRAM进行位串行SIMD处理的框架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56</cp:revision>
  <dcterms:created xsi:type="dcterms:W3CDTF">2021-10-21T10:13:45Z</dcterms:created>
  <dcterms:modified xsi:type="dcterms:W3CDTF">2021-11-01T10:38:20Z</dcterms:modified>
</cp:coreProperties>
</file>