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DF199-46C8-4CBE-ABEA-98FB7C3F6754}"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CA066-E406-4ACD-9355-4465E9AB6D68}" type="slidenum">
              <a:rPr lang="zh-CN" altLang="en-US" smtClean="0"/>
              <a:t>‹#›</a:t>
            </a:fld>
            <a:endParaRPr lang="zh-CN" altLang="en-US"/>
          </a:p>
        </p:txBody>
      </p:sp>
    </p:spTree>
    <p:extLst>
      <p:ext uri="{BB962C8B-B14F-4D97-AF65-F5344CB8AC3E}">
        <p14:creationId xmlns:p14="http://schemas.microsoft.com/office/powerpoint/2010/main" val="167386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主要作者：</a:t>
            </a:r>
            <a:r>
              <a:rPr lang="en-US" altLang="zh-CN" sz="1200" b="0" i="0" kern="1200" dirty="0" err="1">
                <a:solidFill>
                  <a:schemeClr val="tx1"/>
                </a:solidFill>
                <a:effectLst/>
                <a:latin typeface="+mn-lt"/>
                <a:ea typeface="+mn-ea"/>
                <a:cs typeface="+mn-cs"/>
              </a:rPr>
              <a:t>Nastaran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Hajinazar</a:t>
            </a:r>
            <a:r>
              <a:rPr lang="zh-CN" altLang="en-US" sz="1200" b="0" i="0" kern="1200" dirty="0">
                <a:solidFill>
                  <a:schemeClr val="tx1"/>
                </a:solidFill>
                <a:effectLst/>
                <a:latin typeface="+mn-lt"/>
                <a:ea typeface="+mn-ea"/>
                <a:cs typeface="+mn-cs"/>
              </a:rPr>
              <a:t>（纳斯塔兰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哈吉纳扎尔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西蒙弗雷泽大学）和</a:t>
            </a:r>
            <a:r>
              <a:rPr lang="en-US" altLang="zh-CN" sz="1200" b="0" i="0" kern="1200" dirty="0">
                <a:solidFill>
                  <a:schemeClr val="tx1"/>
                </a:solidFill>
                <a:effectLst/>
                <a:latin typeface="+mn-lt"/>
                <a:ea typeface="+mn-ea"/>
                <a:cs typeface="+mn-cs"/>
              </a:rPr>
              <a:t>Geraldo </a:t>
            </a:r>
            <a:r>
              <a:rPr lang="en-US" altLang="zh-CN" sz="1200" b="0" i="0" kern="1200" dirty="0" err="1">
                <a:solidFill>
                  <a:schemeClr val="tx1"/>
                </a:solidFill>
                <a:effectLst/>
                <a:latin typeface="+mn-lt"/>
                <a:ea typeface="+mn-ea"/>
                <a:cs typeface="+mn-cs"/>
              </a:rPr>
              <a:t>F.Oliveira</a:t>
            </a:r>
            <a:r>
              <a:rPr lang="zh-CN" altLang="en-US" sz="1200" b="0" i="0" kern="1200" dirty="0">
                <a:solidFill>
                  <a:schemeClr val="tx1"/>
                </a:solidFill>
                <a:effectLst/>
                <a:latin typeface="+mn-lt"/>
                <a:ea typeface="+mn-ea"/>
                <a:cs typeface="+mn-cs"/>
              </a:rPr>
              <a:t>（杰拉尔多</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奥利维拉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苏黎世大学）是共同的主要作者。会议举办地点纽约。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1</a:t>
            </a:fld>
            <a:endParaRPr lang="zh-CN" altLang="en-US"/>
          </a:p>
        </p:txBody>
      </p:sp>
    </p:spTree>
    <p:extLst>
      <p:ext uri="{BB962C8B-B14F-4D97-AF65-F5344CB8AC3E}">
        <p14:creationId xmlns:p14="http://schemas.microsoft.com/office/powerpoint/2010/main" val="41887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58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413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532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主要作者：</a:t>
            </a:r>
            <a:r>
              <a:rPr lang="en-US" altLang="zh-CN" sz="1200" b="0" i="0" kern="1200" dirty="0" err="1">
                <a:solidFill>
                  <a:schemeClr val="tx1"/>
                </a:solidFill>
                <a:effectLst/>
                <a:latin typeface="+mn-lt"/>
                <a:ea typeface="+mn-ea"/>
                <a:cs typeface="+mn-cs"/>
              </a:rPr>
              <a:t>Nastaran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Hajinazar</a:t>
            </a:r>
            <a:r>
              <a:rPr lang="zh-CN" altLang="en-US" sz="1200" b="0" i="0" kern="1200" dirty="0">
                <a:solidFill>
                  <a:schemeClr val="tx1"/>
                </a:solidFill>
                <a:effectLst/>
                <a:latin typeface="+mn-lt"/>
                <a:ea typeface="+mn-ea"/>
                <a:cs typeface="+mn-cs"/>
              </a:rPr>
              <a:t>（纳斯塔兰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哈吉纳扎尔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西蒙弗雷泽大学）和</a:t>
            </a:r>
            <a:r>
              <a:rPr lang="en-US" altLang="zh-CN" sz="1200" b="0" i="0" kern="1200" dirty="0">
                <a:solidFill>
                  <a:schemeClr val="tx1"/>
                </a:solidFill>
                <a:effectLst/>
                <a:latin typeface="+mn-lt"/>
                <a:ea typeface="+mn-ea"/>
                <a:cs typeface="+mn-cs"/>
              </a:rPr>
              <a:t>Geraldo </a:t>
            </a:r>
            <a:r>
              <a:rPr lang="en-US" altLang="zh-CN" sz="1200" b="0" i="0" kern="1200" dirty="0" err="1">
                <a:solidFill>
                  <a:schemeClr val="tx1"/>
                </a:solidFill>
                <a:effectLst/>
                <a:latin typeface="+mn-lt"/>
                <a:ea typeface="+mn-ea"/>
                <a:cs typeface="+mn-cs"/>
              </a:rPr>
              <a:t>F.Oliveira</a:t>
            </a:r>
            <a:r>
              <a:rPr lang="zh-CN" altLang="en-US" sz="1200" b="0" i="0" kern="1200" dirty="0">
                <a:solidFill>
                  <a:schemeClr val="tx1"/>
                </a:solidFill>
                <a:effectLst/>
                <a:latin typeface="+mn-lt"/>
                <a:ea typeface="+mn-ea"/>
                <a:cs typeface="+mn-cs"/>
              </a:rPr>
              <a:t>（杰拉尔多</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奥利维拉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苏黎世大学）是共同的主要作者。会议举办地点纽约。</a:t>
            </a:r>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2</a:t>
            </a:fld>
            <a:endParaRPr lang="zh-CN" altLang="en-US"/>
          </a:p>
        </p:txBody>
      </p:sp>
    </p:spTree>
    <p:extLst>
      <p:ext uri="{BB962C8B-B14F-4D97-AF65-F5344CB8AC3E}">
        <p14:creationId xmlns:p14="http://schemas.microsoft.com/office/powerpoint/2010/main" val="74907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3</a:t>
            </a:fld>
            <a:endParaRPr lang="zh-CN" altLang="en-US"/>
          </a:p>
        </p:txBody>
      </p:sp>
    </p:spTree>
    <p:extLst>
      <p:ext uri="{BB962C8B-B14F-4D97-AF65-F5344CB8AC3E}">
        <p14:creationId xmlns:p14="http://schemas.microsoft.com/office/powerpoint/2010/main" val="288075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4</a:t>
            </a:fld>
            <a:endParaRPr lang="zh-CN" altLang="en-US"/>
          </a:p>
        </p:txBody>
      </p:sp>
    </p:spTree>
    <p:extLst>
      <p:ext uri="{BB962C8B-B14F-4D97-AF65-F5344CB8AC3E}">
        <p14:creationId xmlns:p14="http://schemas.microsoft.com/office/powerpoint/2010/main" val="333594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5</a:t>
            </a:fld>
            <a:endParaRPr lang="zh-CN" altLang="en-US"/>
          </a:p>
        </p:txBody>
      </p:sp>
    </p:spTree>
    <p:extLst>
      <p:ext uri="{BB962C8B-B14F-4D97-AF65-F5344CB8AC3E}">
        <p14:creationId xmlns:p14="http://schemas.microsoft.com/office/powerpoint/2010/main" val="414338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CA066-E406-4ACD-9355-4465E9AB6D68}" type="slidenum">
              <a:rPr lang="zh-CN" altLang="en-US" smtClean="0"/>
              <a:t>6</a:t>
            </a:fld>
            <a:endParaRPr lang="zh-CN" altLang="en-US"/>
          </a:p>
        </p:txBody>
      </p:sp>
    </p:spTree>
    <p:extLst>
      <p:ext uri="{BB962C8B-B14F-4D97-AF65-F5344CB8AC3E}">
        <p14:creationId xmlns:p14="http://schemas.microsoft.com/office/powerpoint/2010/main" val="305178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486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02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ACA066-E406-4ACD-9355-4465E9AB6D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003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08CF2C-7C3F-4DE8-965C-D2B56D0C7D09}" type="slidenum">
              <a:rPr lang="zh-CN" altLang="en-US" smtClean="0"/>
              <a:t>‹#›</a:t>
            </a:fld>
            <a:endParaRPr lang="zh-CN" altLang="en-US"/>
          </a:p>
        </p:txBody>
      </p:sp>
      <p:pic>
        <p:nvPicPr>
          <p:cNvPr id="7" name="图片 6">
            <a:extLst>
              <a:ext uri="{FF2B5EF4-FFF2-40B4-BE49-F238E27FC236}">
                <a16:creationId xmlns:a16="http://schemas.microsoft.com/office/drawing/2014/main" id="{B30FF9B7-C11D-4F9B-8306-BBE3D0DEC68C}"/>
              </a:ext>
            </a:extLst>
          </p:cNvPr>
          <p:cNvPicPr>
            <a:picLocks noChangeAspect="1"/>
          </p:cNvPicPr>
          <p:nvPr userDrawn="1"/>
        </p:nvPicPr>
        <p:blipFill>
          <a:blip r:embed="rId2"/>
          <a:stretch>
            <a:fillRect/>
          </a:stretch>
        </p:blipFill>
        <p:spPr>
          <a:xfrm>
            <a:off x="9334500" y="346784"/>
            <a:ext cx="2667000" cy="571500"/>
          </a:xfrm>
          <a:prstGeom prst="rect">
            <a:avLst/>
          </a:prstGeom>
        </p:spPr>
      </p:pic>
    </p:spTree>
    <p:extLst>
      <p:ext uri="{BB962C8B-B14F-4D97-AF65-F5344CB8AC3E}">
        <p14:creationId xmlns:p14="http://schemas.microsoft.com/office/powerpoint/2010/main" val="421380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167141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121822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31941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24433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346265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51296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208175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20205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271248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2D5AD4C-6B98-4EC9-8A56-E6AB48586910}" type="datetimeFigureOut">
              <a:rPr lang="zh-CN" altLang="en-US" smtClean="0"/>
              <a:t>2021/10/26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08CF2C-7C3F-4DE8-965C-D2B56D0C7D09}" type="slidenum">
              <a:rPr lang="zh-CN" altLang="en-US" smtClean="0"/>
              <a:t>‹#›</a:t>
            </a:fld>
            <a:endParaRPr lang="zh-CN" altLang="en-US"/>
          </a:p>
        </p:txBody>
      </p:sp>
    </p:spTree>
    <p:extLst>
      <p:ext uri="{BB962C8B-B14F-4D97-AF65-F5344CB8AC3E}">
        <p14:creationId xmlns:p14="http://schemas.microsoft.com/office/powerpoint/2010/main" val="8538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5AD4C-6B98-4EC9-8A56-E6AB48586910}" type="datetimeFigureOut">
              <a:rPr lang="zh-CN" altLang="en-US" smtClean="0"/>
              <a:t>2021/10/26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8CF2C-7C3F-4DE8-965C-D2B56D0C7D09}" type="slidenum">
              <a:rPr lang="zh-CN" altLang="en-US" smtClean="0"/>
              <a:t>‹#›</a:t>
            </a:fld>
            <a:endParaRPr lang="zh-CN" altLang="en-US"/>
          </a:p>
        </p:txBody>
      </p:sp>
      <p:pic>
        <p:nvPicPr>
          <p:cNvPr id="7" name="图片 6">
            <a:extLst>
              <a:ext uri="{FF2B5EF4-FFF2-40B4-BE49-F238E27FC236}">
                <a16:creationId xmlns:a16="http://schemas.microsoft.com/office/drawing/2014/main" id="{215902AC-DD6F-4691-A490-6686FAB18D79}"/>
              </a:ext>
            </a:extLst>
          </p:cNvPr>
          <p:cNvPicPr>
            <a:picLocks noChangeAspect="1"/>
          </p:cNvPicPr>
          <p:nvPr userDrawn="1"/>
        </p:nvPicPr>
        <p:blipFill>
          <a:blip r:embed="rId13"/>
          <a:stretch>
            <a:fillRect/>
          </a:stretch>
        </p:blipFill>
        <p:spPr>
          <a:xfrm>
            <a:off x="9334500" y="346784"/>
            <a:ext cx="2667000" cy="571500"/>
          </a:xfrm>
          <a:prstGeom prst="rect">
            <a:avLst/>
          </a:prstGeom>
        </p:spPr>
      </p:pic>
    </p:spTree>
    <p:extLst>
      <p:ext uri="{BB962C8B-B14F-4D97-AF65-F5344CB8AC3E}">
        <p14:creationId xmlns:p14="http://schemas.microsoft.com/office/powerpoint/2010/main" val="31909614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A955B-E28E-423C-9958-9431D63F0E2D}"/>
              </a:ext>
            </a:extLst>
          </p:cNvPr>
          <p:cNvSpPr>
            <a:spLocks noGrp="1"/>
          </p:cNvSpPr>
          <p:nvPr>
            <p:ph type="ctrTitle"/>
          </p:nvPr>
        </p:nvSpPr>
        <p:spPr>
          <a:xfrm>
            <a:off x="1485530" y="1096316"/>
            <a:ext cx="9007876" cy="2215055"/>
          </a:xfrm>
        </p:spPr>
        <p:txBody>
          <a:bodyPr>
            <a:noAutofit/>
          </a:bodyPr>
          <a:lstStyle/>
          <a:p>
            <a:r>
              <a:rPr lang="en-US" altLang="zh-CN" sz="2800" dirty="0">
                <a:latin typeface="Times New Roman" panose="02020603050405020304" pitchFamily="18" charset="0"/>
                <a:cs typeface="Times New Roman" panose="02020603050405020304" pitchFamily="18" charset="0"/>
              </a:rPr>
              <a:t>SIMDRAM: A Framework for Bit-Serial SIMD Processing using DRAM</a:t>
            </a:r>
            <a:br>
              <a:rPr lang="en-US" altLang="zh-CN" sz="2400" dirty="0">
                <a:latin typeface="Times New Roman" panose="02020603050405020304" pitchFamily="18" charset="0"/>
                <a:cs typeface="Times New Roman" panose="02020603050405020304" pitchFamily="18" charset="0"/>
              </a:rPr>
            </a:b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SIMDRAM</a:t>
            </a:r>
            <a:r>
              <a:rPr lang="zh-CN" altLang="zh-CN" sz="2400" dirty="0">
                <a:latin typeface="Times New Roman" panose="02020603050405020304" pitchFamily="18" charset="0"/>
                <a:cs typeface="Times New Roman" panose="02020603050405020304" pitchFamily="18" charset="0"/>
              </a:rPr>
              <a:t>：使用</a:t>
            </a:r>
            <a:r>
              <a:rPr lang="en-US" altLang="zh-CN" sz="2400" dirty="0">
                <a:latin typeface="Times New Roman" panose="02020603050405020304" pitchFamily="18" charset="0"/>
                <a:cs typeface="Times New Roman" panose="02020603050405020304" pitchFamily="18" charset="0"/>
              </a:rPr>
              <a:t>DRAM</a:t>
            </a:r>
            <a:r>
              <a:rPr lang="zh-CN" altLang="zh-CN" sz="2400" dirty="0">
                <a:latin typeface="Times New Roman" panose="02020603050405020304" pitchFamily="18" charset="0"/>
                <a:cs typeface="Times New Roman" panose="02020603050405020304" pitchFamily="18" charset="0"/>
              </a:rPr>
              <a:t>进行位串行</a:t>
            </a:r>
            <a:r>
              <a:rPr lang="en-US" altLang="zh-CN" sz="2400" dirty="0">
                <a:latin typeface="Times New Roman" panose="02020603050405020304" pitchFamily="18" charset="0"/>
                <a:cs typeface="Times New Roman" panose="02020603050405020304" pitchFamily="18" charset="0"/>
              </a:rPr>
              <a:t>SIMD</a:t>
            </a:r>
            <a:r>
              <a:rPr lang="zh-CN" altLang="zh-CN" sz="2400" dirty="0">
                <a:latin typeface="Times New Roman" panose="02020603050405020304" pitchFamily="18" charset="0"/>
                <a:cs typeface="Times New Roman" panose="02020603050405020304" pitchFamily="18" charset="0"/>
              </a:rPr>
              <a:t>处理的框架</a:t>
            </a:r>
            <a:endParaRPr lang="zh-CN" altLang="en-US" sz="2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E0AFA2E4-E25B-4BAC-A1B5-8B0994131FC5}"/>
              </a:ext>
            </a:extLst>
          </p:cNvPr>
          <p:cNvSpPr>
            <a:spLocks noGrp="1"/>
          </p:cNvSpPr>
          <p:nvPr>
            <p:ph type="subTitle" idx="1"/>
          </p:nvPr>
        </p:nvSpPr>
        <p:spPr>
          <a:xfrm>
            <a:off x="1781452" y="5271040"/>
            <a:ext cx="9144000" cy="428425"/>
          </a:xfrm>
        </p:spPr>
        <p:txBody>
          <a:bodyPr/>
          <a:lstStyle/>
          <a:p>
            <a:r>
              <a:rPr lang="zh-CN" altLang="en-US" dirty="0"/>
              <a:t>汇报人：俞万刚 胡帅 黄时凯 钱泽曦</a:t>
            </a:r>
          </a:p>
        </p:txBody>
      </p:sp>
      <p:sp>
        <p:nvSpPr>
          <p:cNvPr id="4" name="文本框 3">
            <a:extLst>
              <a:ext uri="{FF2B5EF4-FFF2-40B4-BE49-F238E27FC236}">
                <a16:creationId xmlns:a16="http://schemas.microsoft.com/office/drawing/2014/main" id="{8B02C20A-E10F-4E01-BA76-F3F97C99E668}"/>
              </a:ext>
            </a:extLst>
          </p:cNvPr>
          <p:cNvSpPr txBox="1"/>
          <p:nvPr/>
        </p:nvSpPr>
        <p:spPr>
          <a:xfrm>
            <a:off x="2610035" y="3648722"/>
            <a:ext cx="7137647" cy="1615827"/>
          </a:xfrm>
          <a:prstGeom prst="rect">
            <a:avLst/>
          </a:prstGeom>
          <a:noFill/>
        </p:spPr>
        <p:txBody>
          <a:bodyPr wrap="square" rtlCol="0">
            <a:spAutoFit/>
          </a:bodyPr>
          <a:lstStyle/>
          <a:p>
            <a:pPr>
              <a:lnSpc>
                <a:spcPct val="150000"/>
              </a:lnSpc>
            </a:pPr>
            <a:r>
              <a:rPr lang="zh-CN" altLang="en-US" dirty="0">
                <a:latin typeface="+mn-ea"/>
              </a:rPr>
              <a:t>作者</a:t>
            </a:r>
            <a:r>
              <a:rPr lang="en-US" altLang="zh-CN" dirty="0">
                <a:latin typeface="+mn-ea"/>
              </a:rPr>
              <a:t>: </a:t>
            </a:r>
            <a:r>
              <a:rPr lang="en-US" altLang="zh-CN" dirty="0" err="1"/>
              <a:t>Nastaran</a:t>
            </a:r>
            <a:r>
              <a:rPr lang="en-US" altLang="zh-CN" dirty="0"/>
              <a:t> </a:t>
            </a:r>
            <a:r>
              <a:rPr lang="en-US" altLang="zh-CN" dirty="0" err="1"/>
              <a:t>Hajinazar</a:t>
            </a:r>
            <a:r>
              <a:rPr lang="zh-CN" altLang="en-US" dirty="0"/>
              <a:t>、</a:t>
            </a:r>
            <a:r>
              <a:rPr lang="en-US" altLang="zh-CN" dirty="0"/>
              <a:t>Geraldo F. Oliveira</a:t>
            </a:r>
            <a:endParaRPr lang="en-US" altLang="zh-CN" dirty="0">
              <a:latin typeface="+mn-ea"/>
            </a:endParaRPr>
          </a:p>
          <a:p>
            <a:pPr>
              <a:lnSpc>
                <a:spcPct val="150000"/>
              </a:lnSpc>
            </a:pPr>
            <a:r>
              <a:rPr lang="zh-CN" altLang="en-US" dirty="0">
                <a:latin typeface="+mn-ea"/>
              </a:rPr>
              <a:t>会议：</a:t>
            </a:r>
            <a:r>
              <a:rPr lang="en-US" altLang="zh-CN" dirty="0">
                <a:latin typeface="+mn-ea"/>
              </a:rPr>
              <a:t>26</a:t>
            </a:r>
            <a:r>
              <a:rPr lang="zh-CN" altLang="en-US" dirty="0">
                <a:latin typeface="+mn-ea"/>
              </a:rPr>
              <a:t>届</a:t>
            </a:r>
            <a:r>
              <a:rPr lang="en-US" altLang="zh-CN" dirty="0">
                <a:latin typeface="+mn-ea"/>
              </a:rPr>
              <a:t>ACM</a:t>
            </a:r>
            <a:r>
              <a:rPr lang="zh-CN" altLang="en-US" dirty="0">
                <a:latin typeface="+mn-ea"/>
              </a:rPr>
              <a:t>国际编程语言和操作系统架构支持会议</a:t>
            </a:r>
            <a:endParaRPr lang="en-US" altLang="zh-CN" dirty="0">
              <a:latin typeface="+mn-ea"/>
            </a:endParaRPr>
          </a:p>
          <a:p>
            <a:pPr>
              <a:lnSpc>
                <a:spcPct val="150000"/>
              </a:lnSpc>
            </a:pPr>
            <a:r>
              <a:rPr lang="zh-CN" altLang="en-US" dirty="0"/>
              <a:t>时间：</a:t>
            </a:r>
            <a:r>
              <a:rPr lang="en-US" altLang="zh-CN" dirty="0"/>
              <a:t>April 19–23, 2021</a:t>
            </a:r>
          </a:p>
          <a:p>
            <a:endParaRPr lang="zh-CN" altLang="en-US" dirty="0"/>
          </a:p>
        </p:txBody>
      </p:sp>
    </p:spTree>
    <p:extLst>
      <p:ext uri="{BB962C8B-B14F-4D97-AF65-F5344CB8AC3E}">
        <p14:creationId xmlns:p14="http://schemas.microsoft.com/office/powerpoint/2010/main" val="58178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F57147-9E24-452B-AE14-03F09E2F5251}"/>
              </a:ext>
            </a:extLst>
          </p:cNvPr>
          <p:cNvPicPr>
            <a:picLocks noChangeAspect="1"/>
          </p:cNvPicPr>
          <p:nvPr/>
        </p:nvPicPr>
        <p:blipFill>
          <a:blip r:embed="rId2"/>
          <a:stretch>
            <a:fillRect/>
          </a:stretch>
        </p:blipFill>
        <p:spPr>
          <a:xfrm>
            <a:off x="690045" y="2007002"/>
            <a:ext cx="10557282" cy="3848366"/>
          </a:xfrm>
          <a:prstGeom prst="rect">
            <a:avLst/>
          </a:prstGeom>
        </p:spPr>
      </p:pic>
      <p:sp>
        <p:nvSpPr>
          <p:cNvPr id="5" name="文本框 4">
            <a:extLst>
              <a:ext uri="{FF2B5EF4-FFF2-40B4-BE49-F238E27FC236}">
                <a16:creationId xmlns:a16="http://schemas.microsoft.com/office/drawing/2014/main" id="{820D0951-A86F-44CD-9DCA-264A78C21D06}"/>
              </a:ext>
            </a:extLst>
          </p:cNvPr>
          <p:cNvSpPr txBox="1"/>
          <p:nvPr/>
        </p:nvSpPr>
        <p:spPr>
          <a:xfrm>
            <a:off x="1864894" y="7273340"/>
            <a:ext cx="7840579" cy="2031325"/>
          </a:xfrm>
          <a:prstGeom prst="rect">
            <a:avLst/>
          </a:prstGeom>
          <a:noFill/>
        </p:spPr>
        <p:txBody>
          <a:bodyPr wrap="square" rtlCol="0">
            <a:spAutoFit/>
          </a:bodyPr>
          <a:lstStyle/>
          <a:p>
            <a:r>
              <a:rPr lang="zh-CN" altLang="zh-CN" dirty="0"/>
              <a:t>第三步</a:t>
            </a:r>
            <a:r>
              <a:rPr lang="zh-CN" altLang="en-US" dirty="0"/>
              <a:t>执行第二步中的</a:t>
            </a:r>
            <a:r>
              <a:rPr lang="en-US" altLang="zh-CN" dirty="0" err="1"/>
              <a:t>μProgram</a:t>
            </a:r>
            <a:r>
              <a:rPr lang="zh-CN" altLang="en-US" dirty="0"/>
              <a:t>。具体来说，</a:t>
            </a:r>
            <a:r>
              <a:rPr lang="zh-CN" altLang="zh-CN" dirty="0"/>
              <a:t>当用户程序遇到与</a:t>
            </a:r>
            <a:r>
              <a:rPr lang="en-US" altLang="zh-CN" dirty="0"/>
              <a:t>SIMDRAM</a:t>
            </a:r>
            <a:r>
              <a:rPr lang="zh-CN" altLang="zh-CN" dirty="0"/>
              <a:t>操作相关的</a:t>
            </a:r>
            <a:r>
              <a:rPr lang="en-US" altLang="zh-CN" dirty="0" err="1"/>
              <a:t>bbop</a:t>
            </a:r>
            <a:r>
              <a:rPr lang="zh-CN" altLang="zh-CN" dirty="0"/>
              <a:t>指令时，</a:t>
            </a:r>
            <a:r>
              <a:rPr lang="en-US" altLang="zh-CN" dirty="0" err="1"/>
              <a:t>bbop</a:t>
            </a:r>
            <a:r>
              <a:rPr lang="zh-CN" altLang="zh-CN" dirty="0"/>
              <a:t>指令通过</a:t>
            </a:r>
            <a:r>
              <a:rPr lang="zh-CN" altLang="en-US" dirty="0"/>
              <a:t>执行</a:t>
            </a:r>
            <a:r>
              <a:rPr lang="zh-CN" altLang="zh-CN" dirty="0"/>
              <a:t>在内存</a:t>
            </a:r>
            <a:r>
              <a:rPr lang="zh-CN" altLang="en-US" dirty="0"/>
              <a:t>控制器中的</a:t>
            </a:r>
            <a:r>
              <a:rPr lang="en-US" altLang="zh-CN" dirty="0" err="1"/>
              <a:t>μProgram</a:t>
            </a:r>
            <a:r>
              <a:rPr lang="zh-CN" altLang="en-US" dirty="0"/>
              <a:t>来</a:t>
            </a:r>
            <a:r>
              <a:rPr lang="zh-CN" altLang="zh-CN" dirty="0"/>
              <a:t>触发</a:t>
            </a:r>
            <a:r>
              <a:rPr lang="en-US" altLang="zh-CN" dirty="0"/>
              <a:t>SIMDRAM</a:t>
            </a:r>
            <a:r>
              <a:rPr lang="zh-CN" altLang="zh-CN" dirty="0"/>
              <a:t>操作的执行。</a:t>
            </a:r>
            <a:endParaRPr lang="en-US" altLang="zh-CN" dirty="0"/>
          </a:p>
          <a:p>
            <a:r>
              <a:rPr lang="en-US" altLang="zh-CN" dirty="0"/>
              <a:t>SIMDRAM</a:t>
            </a:r>
            <a:r>
              <a:rPr lang="zh-CN" altLang="zh-CN" dirty="0"/>
              <a:t>在内存控制器中使用了一个控制单元，该单元按照</a:t>
            </a:r>
            <a:r>
              <a:rPr lang="en-US" altLang="zh-CN" dirty="0" err="1"/>
              <a:t>μProgram</a:t>
            </a:r>
            <a:r>
              <a:rPr lang="zh-CN" altLang="zh-CN" dirty="0"/>
              <a:t>的要求，透明地将</a:t>
            </a:r>
            <a:r>
              <a:rPr lang="en-US" altLang="zh-CN" dirty="0"/>
              <a:t>AAPs/APs</a:t>
            </a:r>
            <a:r>
              <a:rPr lang="zh-CN" altLang="zh-CN" dirty="0"/>
              <a:t>的</a:t>
            </a:r>
            <a:r>
              <a:rPr lang="zh-CN" altLang="en-US" dirty="0"/>
              <a:t>操作序列</a:t>
            </a:r>
            <a:r>
              <a:rPr lang="zh-CN" altLang="zh-CN" dirty="0"/>
              <a:t>发</a:t>
            </a:r>
            <a:r>
              <a:rPr lang="zh-CN" altLang="en-US" dirty="0"/>
              <a:t>送</a:t>
            </a:r>
            <a:r>
              <a:rPr lang="zh-CN" altLang="zh-CN" dirty="0"/>
              <a:t>给</a:t>
            </a:r>
            <a:r>
              <a:rPr lang="en-US" altLang="zh-CN" dirty="0"/>
              <a:t>DRAM</a:t>
            </a:r>
            <a:r>
              <a:rPr lang="zh-CN" altLang="zh-CN" dirty="0"/>
              <a:t>。 一旦</a:t>
            </a:r>
            <a:r>
              <a:rPr lang="en-US" altLang="zh-CN" dirty="0" err="1"/>
              <a:t>μProgram</a:t>
            </a:r>
            <a:r>
              <a:rPr lang="zh-CN" altLang="zh-CN" dirty="0"/>
              <a:t>完成，操作的结果将被保存在</a:t>
            </a:r>
            <a:r>
              <a:rPr lang="en-US" altLang="zh-CN" dirty="0"/>
              <a:t>DRAM</a:t>
            </a:r>
            <a:r>
              <a:rPr lang="zh-CN" altLang="zh-CN" dirty="0"/>
              <a:t>中。</a:t>
            </a:r>
          </a:p>
          <a:p>
            <a:endParaRPr lang="zh-CN" altLang="en-US" dirty="0"/>
          </a:p>
        </p:txBody>
      </p:sp>
      <p:sp>
        <p:nvSpPr>
          <p:cNvPr id="6" name="文本框 5">
            <a:extLst>
              <a:ext uri="{FF2B5EF4-FFF2-40B4-BE49-F238E27FC236}">
                <a16:creationId xmlns:a16="http://schemas.microsoft.com/office/drawing/2014/main" id="{D259FDBF-50EF-4B3C-B2BD-248974865AA2}"/>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en-US" altLang="zh-CN" dirty="0"/>
              <a:t>SIMDRAM</a:t>
            </a:r>
            <a:r>
              <a:rPr lang="zh-CN" altLang="en-US" dirty="0"/>
              <a:t>框架概述</a:t>
            </a:r>
          </a:p>
        </p:txBody>
      </p:sp>
    </p:spTree>
    <p:extLst>
      <p:ext uri="{BB962C8B-B14F-4D97-AF65-F5344CB8AC3E}">
        <p14:creationId xmlns:p14="http://schemas.microsoft.com/office/powerpoint/2010/main" val="181428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581F130-344D-4564-B5A2-DE07C9185C17}"/>
              </a:ext>
            </a:extLst>
          </p:cNvPr>
          <p:cNvPicPr/>
          <p:nvPr/>
        </p:nvPicPr>
        <p:blipFill>
          <a:blip r:embed="rId2"/>
          <a:stretch>
            <a:fillRect/>
          </a:stretch>
        </p:blipFill>
        <p:spPr>
          <a:xfrm>
            <a:off x="5974671" y="1764324"/>
            <a:ext cx="5074912" cy="2526430"/>
          </a:xfrm>
          <a:prstGeom prst="rect">
            <a:avLst/>
          </a:prstGeom>
        </p:spPr>
      </p:pic>
      <p:sp>
        <p:nvSpPr>
          <p:cNvPr id="4" name="文本框 3">
            <a:extLst>
              <a:ext uri="{FF2B5EF4-FFF2-40B4-BE49-F238E27FC236}">
                <a16:creationId xmlns:a16="http://schemas.microsoft.com/office/drawing/2014/main" id="{6F240B76-8C64-47B3-9C8F-3DB3A7728041}"/>
              </a:ext>
            </a:extLst>
          </p:cNvPr>
          <p:cNvSpPr txBox="1"/>
          <p:nvPr/>
        </p:nvSpPr>
        <p:spPr>
          <a:xfrm>
            <a:off x="2261937" y="7168315"/>
            <a:ext cx="6384758" cy="369332"/>
          </a:xfrm>
          <a:prstGeom prst="rect">
            <a:avLst/>
          </a:prstGeom>
          <a:noFill/>
        </p:spPr>
        <p:txBody>
          <a:bodyPr wrap="square" rtlCol="0">
            <a:spAutoFit/>
          </a:bodyPr>
          <a:lstStyle/>
          <a:p>
            <a:r>
              <a:rPr lang="zh-CN" altLang="zh-CN" dirty="0"/>
              <a:t>。</a:t>
            </a:r>
            <a:endParaRPr lang="zh-CN" altLang="en-US" dirty="0"/>
          </a:p>
        </p:txBody>
      </p:sp>
      <p:sp>
        <p:nvSpPr>
          <p:cNvPr id="5" name="文本框 4">
            <a:extLst>
              <a:ext uri="{FF2B5EF4-FFF2-40B4-BE49-F238E27FC236}">
                <a16:creationId xmlns:a16="http://schemas.microsoft.com/office/drawing/2014/main" id="{9E6EBFA7-E89D-47D7-BD76-4F83547AD6BA}"/>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zh-CN" altLang="zh-CN" dirty="0"/>
              <a:t>在系统中集</a:t>
            </a:r>
            <a:r>
              <a:rPr lang="en-US" altLang="zh-CN" dirty="0"/>
              <a:t>SIMDRAM</a:t>
            </a:r>
            <a:endParaRPr lang="zh-CN" altLang="en-US" dirty="0"/>
          </a:p>
        </p:txBody>
      </p:sp>
      <p:sp>
        <p:nvSpPr>
          <p:cNvPr id="2" name="文本框 1">
            <a:extLst>
              <a:ext uri="{FF2B5EF4-FFF2-40B4-BE49-F238E27FC236}">
                <a16:creationId xmlns:a16="http://schemas.microsoft.com/office/drawing/2014/main" id="{A6DDAD80-8AE0-41AC-8F34-894C01DF7592}"/>
              </a:ext>
            </a:extLst>
          </p:cNvPr>
          <p:cNvSpPr txBox="1"/>
          <p:nvPr/>
        </p:nvSpPr>
        <p:spPr>
          <a:xfrm>
            <a:off x="221941" y="2432482"/>
            <a:ext cx="5513033" cy="1569660"/>
          </a:xfrm>
          <a:prstGeom prst="rect">
            <a:avLst/>
          </a:prstGeom>
          <a:noFill/>
        </p:spPr>
        <p:txBody>
          <a:bodyPr wrap="square" rtlCol="0">
            <a:spAutoFit/>
          </a:bodyPr>
          <a:lstStyle/>
          <a:p>
            <a:r>
              <a:rPr lang="zh-CN" altLang="zh-CN" sz="1600" dirty="0"/>
              <a:t>在传统的水平数据布局中，数据元素存储在不同的</a:t>
            </a:r>
            <a:r>
              <a:rPr lang="en-US" altLang="zh-CN" sz="1600" dirty="0"/>
              <a:t>DRAM</a:t>
            </a:r>
            <a:r>
              <a:rPr lang="zh-CN" altLang="zh-CN" sz="1600" dirty="0"/>
              <a:t>行中，每个数据元素的内容从最高有效位到最低有效位（反之亦然）排列在一行中。相反，在垂直数据布局中，</a:t>
            </a:r>
            <a:r>
              <a:rPr lang="en-US" altLang="zh-CN" sz="1600" dirty="0"/>
              <a:t>DRAM</a:t>
            </a:r>
            <a:r>
              <a:rPr lang="zh-CN" altLang="zh-CN" sz="1600" dirty="0"/>
              <a:t>行仅保存多个数据元素的第</a:t>
            </a:r>
            <a:r>
              <a:rPr lang="en-US" altLang="zh-CN" sz="1600" dirty="0" err="1"/>
              <a:t>i</a:t>
            </a:r>
            <a:r>
              <a:rPr lang="zh-CN" altLang="zh-CN" sz="1600" dirty="0"/>
              <a:t>位。因此，当激活垂直数据布局组织中的单个</a:t>
            </a:r>
            <a:r>
              <a:rPr lang="en-US" altLang="zh-CN" sz="1600" dirty="0"/>
              <a:t>DRAM</a:t>
            </a:r>
            <a:r>
              <a:rPr lang="zh-CN" altLang="zh-CN" sz="1600" dirty="0"/>
              <a:t>行时，一次读取来自每个数据元素的单个数据位，从而启用</a:t>
            </a:r>
            <a:r>
              <a:rPr lang="en-US" altLang="zh-CN" sz="1600" dirty="0"/>
              <a:t>DRAM</a:t>
            </a:r>
            <a:r>
              <a:rPr lang="zh-CN" altLang="zh-CN" sz="1600" dirty="0"/>
              <a:t>位内串行并行计算</a:t>
            </a:r>
            <a:r>
              <a:rPr lang="zh-CN" altLang="en-US" sz="1600" dirty="0"/>
              <a:t>。</a:t>
            </a:r>
          </a:p>
        </p:txBody>
      </p:sp>
    </p:spTree>
    <p:extLst>
      <p:ext uri="{BB962C8B-B14F-4D97-AF65-F5344CB8AC3E}">
        <p14:creationId xmlns:p14="http://schemas.microsoft.com/office/powerpoint/2010/main" val="238251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性能评估</a:t>
            </a:r>
          </a:p>
        </p:txBody>
      </p:sp>
      <p:sp>
        <p:nvSpPr>
          <p:cNvPr id="4" name="文本框 3"/>
          <p:cNvSpPr txBox="1"/>
          <p:nvPr/>
        </p:nvSpPr>
        <p:spPr>
          <a:xfrm>
            <a:off x="1670538" y="1740877"/>
            <a:ext cx="5913798"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个方面来评估</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的性能</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在大量操作中的吞吐量和能耗</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在实际应用中的性能优势</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的性能和能源优势相较于使用缓存处理架构</a:t>
            </a:r>
          </a:p>
        </p:txBody>
      </p:sp>
    </p:spTree>
    <p:extLst>
      <p:ext uri="{BB962C8B-B14F-4D97-AF65-F5344CB8AC3E}">
        <p14:creationId xmlns:p14="http://schemas.microsoft.com/office/powerpoint/2010/main" val="199205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吞吐量和能耗评估</a:t>
            </a:r>
          </a:p>
        </p:txBody>
      </p:sp>
      <p:pic>
        <p:nvPicPr>
          <p:cNvPr id="3" name="图片 2"/>
          <p:cNvPicPr>
            <a:picLocks noChangeAspect="1"/>
          </p:cNvPicPr>
          <p:nvPr/>
        </p:nvPicPr>
        <p:blipFill>
          <a:blip r:embed="rId3"/>
          <a:stretch>
            <a:fillRect/>
          </a:stretch>
        </p:blipFill>
        <p:spPr>
          <a:xfrm>
            <a:off x="1872762" y="3081051"/>
            <a:ext cx="7815629" cy="2597680"/>
          </a:xfrm>
          <a:prstGeom prst="rect">
            <a:avLst/>
          </a:prstGeom>
        </p:spPr>
      </p:pic>
      <p:sp>
        <p:nvSpPr>
          <p:cNvPr id="5" name="文本框 4"/>
          <p:cNvSpPr txBox="1"/>
          <p:nvPr/>
        </p:nvSpPr>
        <p:spPr>
          <a:xfrm>
            <a:off x="1872762" y="1300801"/>
            <a:ext cx="8176845"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如图所示是</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16</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个操作的标准化吞吐量，可以看出，当使用</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通道的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时，</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的性能已经表现的与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Titan V GPU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差异不大，而多核</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只有在乘法和除法的表现上优于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，随着元素大小的增加，所有操作的吞吐量会下降，因为每个操作的延迟都会随着元素大小的增加而增加。因此得出结论，</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在广泛的操作范围内显著优于所有三个最先进的基线。</a:t>
            </a:r>
          </a:p>
        </p:txBody>
      </p:sp>
    </p:spTree>
    <p:extLst>
      <p:ext uri="{BB962C8B-B14F-4D97-AF65-F5344CB8AC3E}">
        <p14:creationId xmlns:p14="http://schemas.microsoft.com/office/powerpoint/2010/main" val="44158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吞吐量和能耗评估</a:t>
            </a:r>
          </a:p>
        </p:txBody>
      </p:sp>
      <p:sp>
        <p:nvSpPr>
          <p:cNvPr id="3" name="文本框 2"/>
          <p:cNvSpPr txBox="1"/>
          <p:nvPr/>
        </p:nvSpPr>
        <p:spPr>
          <a:xfrm>
            <a:off x="1828800" y="1239715"/>
            <a:ext cx="7860632"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采用</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CACTI</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标准对能耗进行评估，可以显著的看出，</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在所有操作上的能源效率有了很大的提升，平均下来分别是</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Ambit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257</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倍，</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倍，</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2.6</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倍。</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的节能源于以下几个原因，避免了从内存中加载和存储的昂贵的往返消耗，利用了内存设备中丰富的带宽，减少了执行时间，通过优化基于多数的操作实现，减少计算给定操作所需要的步骤。</a:t>
            </a:r>
          </a:p>
        </p:txBody>
      </p:sp>
      <p:pic>
        <p:nvPicPr>
          <p:cNvPr id="4" name="图片 3"/>
          <p:cNvPicPr>
            <a:picLocks noChangeAspect="1"/>
          </p:cNvPicPr>
          <p:nvPr/>
        </p:nvPicPr>
        <p:blipFill>
          <a:blip r:embed="rId3"/>
          <a:stretch>
            <a:fillRect/>
          </a:stretch>
        </p:blipFill>
        <p:spPr>
          <a:xfrm>
            <a:off x="2394804" y="3424971"/>
            <a:ext cx="6505575" cy="2733675"/>
          </a:xfrm>
          <a:prstGeom prst="rect">
            <a:avLst/>
          </a:prstGeom>
        </p:spPr>
      </p:pic>
    </p:spTree>
    <p:extLst>
      <p:ext uri="{BB962C8B-B14F-4D97-AF65-F5344CB8AC3E}">
        <p14:creationId xmlns:p14="http://schemas.microsoft.com/office/powerpoint/2010/main" val="248316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在实际模型上的性能</a:t>
            </a:r>
          </a:p>
        </p:txBody>
      </p:sp>
      <p:pic>
        <p:nvPicPr>
          <p:cNvPr id="3" name="图片 2"/>
          <p:cNvPicPr>
            <a:picLocks noChangeAspect="1"/>
          </p:cNvPicPr>
          <p:nvPr/>
        </p:nvPicPr>
        <p:blipFill>
          <a:blip r:embed="rId3"/>
          <a:stretch>
            <a:fillRect/>
          </a:stretch>
        </p:blipFill>
        <p:spPr>
          <a:xfrm>
            <a:off x="3204839" y="3666123"/>
            <a:ext cx="4962525" cy="1771650"/>
          </a:xfrm>
          <a:prstGeom prst="rect">
            <a:avLst/>
          </a:prstGeom>
        </p:spPr>
      </p:pic>
      <p:sp>
        <p:nvSpPr>
          <p:cNvPr id="5" name="文本框 4"/>
          <p:cNvSpPr txBox="1"/>
          <p:nvPr/>
        </p:nvSpPr>
        <p:spPr>
          <a:xfrm>
            <a:off x="1961965" y="1507958"/>
            <a:ext cx="8962709"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这里例举了几种不同的模型，例如</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kNN</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VGG16</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，等等卷积神经网络，分类算法，图像处理，来对</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在实际应用中的性能进行评估，可以看到，即使是一个通道的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模型，它的性能也总是接近</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的三倍，而四通道的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就已经能在</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BitWeaving</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brightness kernels</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上提供了</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倍和</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倍的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性能，</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利用自身的高</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带宽，避免了</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GPU</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的内存瓶颈，可以加速许多常用的实际应用程序。</a:t>
            </a:r>
          </a:p>
        </p:txBody>
      </p:sp>
    </p:spTree>
    <p:extLst>
      <p:ext uri="{BB962C8B-B14F-4D97-AF65-F5344CB8AC3E}">
        <p14:creationId xmlns:p14="http://schemas.microsoft.com/office/powerpoint/2010/main" val="354377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与使用缓存处理的比较</a:t>
            </a:r>
          </a:p>
        </p:txBody>
      </p:sp>
      <p:pic>
        <p:nvPicPr>
          <p:cNvPr id="3" name="图片 2"/>
          <p:cNvPicPr>
            <a:picLocks noChangeAspect="1"/>
          </p:cNvPicPr>
          <p:nvPr/>
        </p:nvPicPr>
        <p:blipFill>
          <a:blip r:embed="rId3"/>
          <a:stretch>
            <a:fillRect/>
          </a:stretch>
        </p:blipFill>
        <p:spPr>
          <a:xfrm>
            <a:off x="3459581" y="3318710"/>
            <a:ext cx="5048250" cy="2209800"/>
          </a:xfrm>
          <a:prstGeom prst="rect">
            <a:avLst/>
          </a:prstGeom>
        </p:spPr>
      </p:pic>
      <p:sp>
        <p:nvSpPr>
          <p:cNvPr id="4" name="文本框 3"/>
          <p:cNvSpPr txBox="1"/>
          <p:nvPr/>
        </p:nvSpPr>
        <p:spPr>
          <a:xfrm>
            <a:off x="2053390" y="1379621"/>
            <a:ext cx="8101264"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将</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与</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DualityCache</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进行了</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64M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数量级操作的比较，后者是一种与使用缓存处理的架构，如图所示，在执行</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64M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的加减乘除运算时，</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的延迟均优于</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DualityCache</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的实际延迟情况，在能量消耗上则与</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DualityCache</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的理想状况相差不大，这是由于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操作的是已经存在于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中的数据，从而消除了任何数据移动和开销的能耗，因此，</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更具有高效性。</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09484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结论</a:t>
            </a:r>
          </a:p>
        </p:txBody>
      </p:sp>
      <p:sp>
        <p:nvSpPr>
          <p:cNvPr id="3" name="文本框 2"/>
          <p:cNvSpPr txBox="1"/>
          <p:nvPr/>
        </p:nvSpPr>
        <p:spPr>
          <a:xfrm>
            <a:off x="1087280" y="2863697"/>
            <a:ext cx="2534654"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本文主要引入了一种大规模的并行使用</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的处理框架</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，能够很好的提升数据处理的性能和效率</a:t>
            </a:r>
          </a:p>
        </p:txBody>
      </p:sp>
      <p:sp>
        <p:nvSpPr>
          <p:cNvPr id="4" name="左大括号 3"/>
          <p:cNvSpPr/>
          <p:nvPr/>
        </p:nvSpPr>
        <p:spPr>
          <a:xfrm>
            <a:off x="3962401" y="1332404"/>
            <a:ext cx="866273" cy="45399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 name="文本框 4"/>
          <p:cNvSpPr txBox="1"/>
          <p:nvPr/>
        </p:nvSpPr>
        <p:spPr>
          <a:xfrm>
            <a:off x="5069305" y="1332403"/>
            <a:ext cx="532709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、支持以</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方式在</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中有效的实现各种操作</a:t>
            </a:r>
          </a:p>
        </p:txBody>
      </p:sp>
      <p:sp>
        <p:nvSpPr>
          <p:cNvPr id="6" name="文本框 5"/>
          <p:cNvSpPr txBox="1"/>
          <p:nvPr/>
        </p:nvSpPr>
        <p:spPr>
          <a:xfrm>
            <a:off x="5069305" y="3417695"/>
            <a:ext cx="56108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、提供了一种灵活的机制来支持任意用户定义的操作</a:t>
            </a:r>
          </a:p>
        </p:txBody>
      </p:sp>
      <p:sp>
        <p:nvSpPr>
          <p:cNvPr id="7" name="文本框 6"/>
          <p:cNvSpPr txBox="1"/>
          <p:nvPr/>
        </p:nvSpPr>
        <p:spPr>
          <a:xfrm>
            <a:off x="5213685" y="5502987"/>
            <a:ext cx="445339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、为</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SIMDRAM</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框架设计了硬件和</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ISA</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支持</a:t>
            </a:r>
          </a:p>
        </p:txBody>
      </p:sp>
    </p:spTree>
    <p:extLst>
      <p:ext uri="{BB962C8B-B14F-4D97-AF65-F5344CB8AC3E}">
        <p14:creationId xmlns:p14="http://schemas.microsoft.com/office/powerpoint/2010/main" val="57863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zh-CN" altLang="en-US" dirty="0"/>
              <a:t>论文简介</a:t>
            </a:r>
          </a:p>
        </p:txBody>
      </p:sp>
      <p:sp>
        <p:nvSpPr>
          <p:cNvPr id="3" name="文本框 2">
            <a:extLst>
              <a:ext uri="{FF2B5EF4-FFF2-40B4-BE49-F238E27FC236}">
                <a16:creationId xmlns:a16="http://schemas.microsoft.com/office/drawing/2014/main" id="{84C96EDE-672E-4040-A16A-8AA892E51891}"/>
              </a:ext>
            </a:extLst>
          </p:cNvPr>
          <p:cNvSpPr txBox="1"/>
          <p:nvPr/>
        </p:nvSpPr>
        <p:spPr>
          <a:xfrm>
            <a:off x="2944427" y="2512381"/>
            <a:ext cx="6303146" cy="1296445"/>
          </a:xfrm>
          <a:prstGeom prst="rect">
            <a:avLst/>
          </a:prstGeom>
          <a:noFill/>
        </p:spPr>
        <p:txBody>
          <a:bodyPr wrap="square" rtlCol="0">
            <a:spAutoFit/>
          </a:bodyPr>
          <a:lstStyle/>
          <a:p>
            <a:pPr>
              <a:lnSpc>
                <a:spcPct val="150000"/>
              </a:lnSpc>
            </a:pPr>
            <a:r>
              <a:rPr lang="zh-CN" altLang="en-US" dirty="0">
                <a:latin typeface="+mn-ea"/>
              </a:rPr>
              <a:t>作者</a:t>
            </a:r>
            <a:r>
              <a:rPr lang="en-US" altLang="zh-CN" dirty="0">
                <a:latin typeface="+mn-ea"/>
              </a:rPr>
              <a:t>: </a:t>
            </a:r>
            <a:r>
              <a:rPr lang="en-US" altLang="zh-CN" dirty="0" err="1"/>
              <a:t>Nastaran</a:t>
            </a:r>
            <a:r>
              <a:rPr lang="en-US" altLang="zh-CN" dirty="0"/>
              <a:t> </a:t>
            </a:r>
            <a:r>
              <a:rPr lang="en-US" altLang="zh-CN" dirty="0" err="1"/>
              <a:t>Hajinazar</a:t>
            </a:r>
            <a:r>
              <a:rPr lang="zh-CN" altLang="en-US" dirty="0"/>
              <a:t>、</a:t>
            </a:r>
            <a:r>
              <a:rPr lang="en-US" altLang="zh-CN" dirty="0"/>
              <a:t>Geraldo F. Oliveira</a:t>
            </a:r>
            <a:endParaRPr lang="en-US" altLang="zh-CN" dirty="0">
              <a:latin typeface="+mn-ea"/>
            </a:endParaRPr>
          </a:p>
          <a:p>
            <a:pPr>
              <a:lnSpc>
                <a:spcPct val="150000"/>
              </a:lnSpc>
            </a:pPr>
            <a:r>
              <a:rPr lang="zh-CN" altLang="en-US" dirty="0">
                <a:latin typeface="+mn-ea"/>
              </a:rPr>
              <a:t>会议：</a:t>
            </a:r>
            <a:r>
              <a:rPr lang="en-US" altLang="zh-CN" dirty="0">
                <a:latin typeface="+mn-ea"/>
              </a:rPr>
              <a:t>26</a:t>
            </a:r>
            <a:r>
              <a:rPr lang="zh-CN" altLang="en-US" dirty="0">
                <a:latin typeface="+mn-ea"/>
              </a:rPr>
              <a:t>届</a:t>
            </a:r>
            <a:r>
              <a:rPr lang="en-US" altLang="zh-CN" dirty="0">
                <a:latin typeface="+mn-ea"/>
              </a:rPr>
              <a:t>ACM</a:t>
            </a:r>
            <a:r>
              <a:rPr lang="zh-CN" altLang="en-US" dirty="0">
                <a:latin typeface="+mn-ea"/>
              </a:rPr>
              <a:t>国际编程语言和操作系统架构支持会议</a:t>
            </a:r>
            <a:endParaRPr lang="en-US" altLang="zh-CN" dirty="0">
              <a:latin typeface="+mn-ea"/>
            </a:endParaRPr>
          </a:p>
          <a:p>
            <a:pPr>
              <a:lnSpc>
                <a:spcPct val="150000"/>
              </a:lnSpc>
            </a:pPr>
            <a:r>
              <a:rPr lang="zh-CN" altLang="en-US" dirty="0"/>
              <a:t>时间：</a:t>
            </a:r>
            <a:r>
              <a:rPr lang="en-US" altLang="zh-CN" dirty="0"/>
              <a:t>April 19–23, 2021</a:t>
            </a:r>
          </a:p>
        </p:txBody>
      </p:sp>
    </p:spTree>
    <p:extLst>
      <p:ext uri="{BB962C8B-B14F-4D97-AF65-F5344CB8AC3E}">
        <p14:creationId xmlns:p14="http://schemas.microsoft.com/office/powerpoint/2010/main" val="391255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en-US" altLang="zh-CN" dirty="0"/>
              <a:t>DRAM</a:t>
            </a:r>
            <a:r>
              <a:rPr lang="zh-CN" altLang="en-US" dirty="0"/>
              <a:t>基础</a:t>
            </a:r>
          </a:p>
        </p:txBody>
      </p:sp>
      <p:pic>
        <p:nvPicPr>
          <p:cNvPr id="4" name="图片 3">
            <a:extLst>
              <a:ext uri="{FF2B5EF4-FFF2-40B4-BE49-F238E27FC236}">
                <a16:creationId xmlns:a16="http://schemas.microsoft.com/office/drawing/2014/main" id="{B8E83215-B19F-453C-942A-428CC31CA59D}"/>
              </a:ext>
            </a:extLst>
          </p:cNvPr>
          <p:cNvPicPr/>
          <p:nvPr/>
        </p:nvPicPr>
        <p:blipFill>
          <a:blip r:embed="rId3"/>
          <a:stretch>
            <a:fillRect/>
          </a:stretch>
        </p:blipFill>
        <p:spPr>
          <a:xfrm>
            <a:off x="5828698" y="1565798"/>
            <a:ext cx="5374921" cy="2642217"/>
          </a:xfrm>
          <a:prstGeom prst="rect">
            <a:avLst/>
          </a:prstGeom>
        </p:spPr>
      </p:pic>
      <p:sp>
        <p:nvSpPr>
          <p:cNvPr id="5" name="矩形 4">
            <a:extLst>
              <a:ext uri="{FF2B5EF4-FFF2-40B4-BE49-F238E27FC236}">
                <a16:creationId xmlns:a16="http://schemas.microsoft.com/office/drawing/2014/main" id="{B5C84B96-0643-4660-93B4-8F1532260D8E}"/>
              </a:ext>
            </a:extLst>
          </p:cNvPr>
          <p:cNvSpPr/>
          <p:nvPr/>
        </p:nvSpPr>
        <p:spPr>
          <a:xfrm>
            <a:off x="162758" y="1963576"/>
            <a:ext cx="5785281" cy="1569660"/>
          </a:xfrm>
          <a:prstGeom prst="rect">
            <a:avLst/>
          </a:prstGeom>
        </p:spPr>
        <p:txBody>
          <a:bodyPr wrap="square">
            <a:spAutoFit/>
          </a:bodyPr>
          <a:lstStyle/>
          <a:p>
            <a:r>
              <a:rPr lang="en-US" altLang="zh-CN" sz="1600" dirty="0">
                <a:latin typeface="+mn-ea"/>
                <a:cs typeface="Times New Roman" panose="02020603050405020304" pitchFamily="18" charset="0"/>
              </a:rPr>
              <a:t>	</a:t>
            </a:r>
            <a:r>
              <a:rPr lang="zh-CN" altLang="en-US" sz="1600" dirty="0">
                <a:latin typeface="+mn-ea"/>
                <a:cs typeface="Times New Roman" panose="02020603050405020304" pitchFamily="18" charset="0"/>
              </a:rPr>
              <a:t>现代存储芯片主要由</a:t>
            </a:r>
            <a:r>
              <a:rPr lang="en-US" altLang="zh-CN" sz="1600" dirty="0">
                <a:latin typeface="+mn-ea"/>
                <a:cs typeface="Times New Roman" panose="02020603050405020304" pitchFamily="18" charset="0"/>
              </a:rPr>
              <a:t>DRAM</a:t>
            </a:r>
            <a:r>
              <a:rPr lang="zh-CN" altLang="en-US" sz="1600" dirty="0">
                <a:latin typeface="+mn-ea"/>
                <a:cs typeface="Times New Roman" panose="02020603050405020304" pitchFamily="18" charset="0"/>
              </a:rPr>
              <a:t>组成，</a:t>
            </a:r>
            <a:r>
              <a:rPr lang="en-US" altLang="zh-CN" sz="1600" dirty="0">
                <a:latin typeface="+mn-ea"/>
                <a:cs typeface="Times New Roman" panose="02020603050405020304" pitchFamily="18" charset="0"/>
              </a:rPr>
              <a:t>DARM</a:t>
            </a:r>
            <a:r>
              <a:rPr lang="zh-CN" altLang="en-US" sz="1600" dirty="0">
                <a:latin typeface="+mn-ea"/>
                <a:cs typeface="Times New Roman" panose="02020603050405020304" pitchFamily="18" charset="0"/>
              </a:rPr>
              <a:t>存储芯片内部由子阵列组成。</a:t>
            </a:r>
            <a:r>
              <a:rPr lang="zh-CN" altLang="zh-CN" sz="1600" dirty="0">
                <a:latin typeface="+mn-ea"/>
                <a:cs typeface="Times New Roman" panose="02020603050405020304" pitchFamily="18" charset="0"/>
              </a:rPr>
              <a:t>子阵列中的单元被组织成多行</a:t>
            </a:r>
            <a:r>
              <a:rPr lang="zh-CN" altLang="en-US" sz="1600" dirty="0">
                <a:latin typeface="+mn-ea"/>
                <a:cs typeface="Times New Roman" panose="02020603050405020304" pitchFamily="18" charset="0"/>
              </a:rPr>
              <a:t>和多列</a:t>
            </a:r>
            <a:r>
              <a:rPr lang="zh-CN" altLang="zh-CN" sz="1600" dirty="0">
                <a:latin typeface="+mn-ea"/>
                <a:cs typeface="Times New Roman" panose="02020603050405020304" pitchFamily="18" charset="0"/>
              </a:rPr>
              <a:t>。一个单元由一个存取晶体管和一个存储电容组成，存储电容利用其电压电平对一个数据位进行编码</a:t>
            </a:r>
            <a:r>
              <a:rPr lang="zh-CN" altLang="en-US" sz="1600" dirty="0">
                <a:latin typeface="+mn-ea"/>
                <a:cs typeface="Times New Roman" panose="02020603050405020304" pitchFamily="18" charset="0"/>
              </a:rPr>
              <a:t>。</a:t>
            </a:r>
            <a:endParaRPr lang="en-US" altLang="zh-CN" sz="1600" dirty="0">
              <a:latin typeface="+mn-ea"/>
              <a:cs typeface="Times New Roman" panose="02020603050405020304" pitchFamily="18" charset="0"/>
            </a:endParaRPr>
          </a:p>
          <a:p>
            <a:r>
              <a:rPr lang="en-US" altLang="zh-CN" sz="1600" dirty="0">
                <a:latin typeface="+mn-ea"/>
                <a:cs typeface="Times New Roman" panose="02020603050405020304" pitchFamily="18" charset="0"/>
              </a:rPr>
              <a:t>	</a:t>
            </a:r>
            <a:r>
              <a:rPr lang="zh-CN" altLang="zh-CN" sz="1600" dirty="0"/>
              <a:t>同一列中所有单元的访问晶体管连接到同一位线。类似地，同一行中所有单元的访问晶体管连接到同一字线。</a:t>
            </a:r>
            <a:endParaRPr lang="zh-CN" altLang="en-US" sz="1600" dirty="0">
              <a:latin typeface="+mn-ea"/>
            </a:endParaRPr>
          </a:p>
        </p:txBody>
      </p:sp>
      <p:sp>
        <p:nvSpPr>
          <p:cNvPr id="6" name="文本框 5">
            <a:extLst>
              <a:ext uri="{FF2B5EF4-FFF2-40B4-BE49-F238E27FC236}">
                <a16:creationId xmlns:a16="http://schemas.microsoft.com/office/drawing/2014/main" id="{DF745CED-515D-417C-8B7D-29BE843B7D5B}"/>
              </a:ext>
            </a:extLst>
          </p:cNvPr>
          <p:cNvSpPr txBox="1"/>
          <p:nvPr/>
        </p:nvSpPr>
        <p:spPr>
          <a:xfrm>
            <a:off x="162758" y="4377586"/>
            <a:ext cx="10082073" cy="1508105"/>
          </a:xfrm>
          <a:prstGeom prst="rect">
            <a:avLst/>
          </a:prstGeom>
          <a:noFill/>
        </p:spPr>
        <p:txBody>
          <a:bodyPr wrap="square" rtlCol="0">
            <a:spAutoFit/>
          </a:bodyPr>
          <a:lstStyle/>
          <a:p>
            <a:r>
              <a:rPr lang="en-US" altLang="zh-CN" sz="1600" dirty="0">
                <a:latin typeface="+mn-ea"/>
              </a:rPr>
              <a:t>DRAM</a:t>
            </a:r>
            <a:r>
              <a:rPr lang="zh-CN" altLang="zh-CN" sz="1600" dirty="0">
                <a:latin typeface="+mn-ea"/>
              </a:rPr>
              <a:t>中的读写操作包括三个步骤：</a:t>
            </a:r>
            <a:endParaRPr lang="en-US" altLang="zh-CN" sz="1600" dirty="0">
              <a:latin typeface="+mn-ea"/>
            </a:endParaRPr>
          </a:p>
          <a:p>
            <a:r>
              <a:rPr lang="zh-CN" altLang="zh-CN" sz="1600" dirty="0">
                <a:latin typeface="+mn-ea"/>
              </a:rPr>
              <a:t>（</a:t>
            </a:r>
            <a:r>
              <a:rPr lang="en-US" altLang="zh-CN" sz="1600" dirty="0">
                <a:latin typeface="+mn-ea"/>
              </a:rPr>
              <a:t>1</a:t>
            </a:r>
            <a:r>
              <a:rPr lang="zh-CN" altLang="zh-CN" sz="1600" dirty="0">
                <a:latin typeface="+mn-ea"/>
              </a:rPr>
              <a:t>）激活。</a:t>
            </a:r>
            <a:r>
              <a:rPr lang="zh-CN" altLang="en-US" sz="1600" dirty="0">
                <a:latin typeface="+mn-ea"/>
              </a:rPr>
              <a:t>选中</a:t>
            </a:r>
            <a:r>
              <a:rPr lang="zh-CN" altLang="zh-CN" sz="1600" dirty="0">
                <a:latin typeface="+mn-ea"/>
              </a:rPr>
              <a:t>目标行的字线，该字线将行中的所有单元格连接到各自的位线。</a:t>
            </a:r>
            <a:r>
              <a:rPr lang="zh-CN" altLang="en-US" sz="1600" dirty="0">
                <a:latin typeface="+mn-ea"/>
              </a:rPr>
              <a:t>通过</a:t>
            </a:r>
            <a:r>
              <a:rPr lang="zh-CN" altLang="zh-CN" sz="1600" dirty="0">
                <a:latin typeface="+mn-ea"/>
              </a:rPr>
              <a:t>检测放大器</a:t>
            </a:r>
            <a:r>
              <a:rPr lang="zh-CN" altLang="en-US" sz="1600" dirty="0">
                <a:latin typeface="+mn-ea"/>
              </a:rPr>
              <a:t>对电压的</a:t>
            </a:r>
            <a:r>
              <a:rPr lang="zh-CN" altLang="zh-CN" sz="1600" dirty="0">
                <a:latin typeface="+mn-ea"/>
              </a:rPr>
              <a:t>检测和放大。</a:t>
            </a:r>
            <a:r>
              <a:rPr lang="zh-CN" altLang="en-US" sz="1600" dirty="0">
                <a:latin typeface="+mn-ea"/>
              </a:rPr>
              <a:t>将读出的数据放在行缓冲区内</a:t>
            </a:r>
            <a:r>
              <a:rPr lang="zh-CN" altLang="zh-CN" sz="1600" dirty="0">
                <a:latin typeface="+mn-ea"/>
              </a:rPr>
              <a:t>。</a:t>
            </a:r>
            <a:endParaRPr lang="en-US" altLang="zh-CN" sz="1600" dirty="0">
              <a:latin typeface="+mn-ea"/>
            </a:endParaRPr>
          </a:p>
          <a:p>
            <a:r>
              <a:rPr lang="zh-CN" altLang="zh-CN" sz="1600" dirty="0">
                <a:latin typeface="+mn-ea"/>
              </a:rPr>
              <a:t>（</a:t>
            </a:r>
            <a:r>
              <a:rPr lang="en-US" altLang="zh-CN" sz="1600" dirty="0">
                <a:latin typeface="+mn-ea"/>
              </a:rPr>
              <a:t>2</a:t>
            </a:r>
            <a:r>
              <a:rPr lang="zh-CN" altLang="zh-CN" sz="1600" dirty="0">
                <a:latin typeface="+mn-ea"/>
              </a:rPr>
              <a:t>）</a:t>
            </a:r>
            <a:r>
              <a:rPr lang="en-US" altLang="zh-CN" sz="1600" dirty="0">
                <a:latin typeface="+mn-ea"/>
              </a:rPr>
              <a:t> RD/WR</a:t>
            </a:r>
            <a:r>
              <a:rPr lang="zh-CN" altLang="zh-CN" sz="1600" dirty="0">
                <a:latin typeface="+mn-ea"/>
              </a:rPr>
              <a:t>。</a:t>
            </a:r>
            <a:r>
              <a:rPr lang="zh-CN" altLang="en-US" sz="1600" dirty="0">
                <a:latin typeface="+mn-ea"/>
              </a:rPr>
              <a:t>发出读写命令，</a:t>
            </a:r>
            <a:r>
              <a:rPr lang="zh-CN" altLang="zh-CN" sz="1600" dirty="0">
                <a:latin typeface="+mn-ea"/>
              </a:rPr>
              <a:t>然后，内存控制器向行缓冲区内的数据发出读或写命令。</a:t>
            </a:r>
            <a:endParaRPr lang="en-US" altLang="zh-CN" sz="1600" dirty="0">
              <a:latin typeface="+mn-ea"/>
            </a:endParaRPr>
          </a:p>
          <a:p>
            <a:r>
              <a:rPr lang="zh-CN" altLang="zh-CN" sz="1600" dirty="0">
                <a:latin typeface="+mn-ea"/>
              </a:rPr>
              <a:t>（</a:t>
            </a:r>
            <a:r>
              <a:rPr lang="en-US" altLang="zh-CN" sz="1600" dirty="0">
                <a:latin typeface="+mn-ea"/>
              </a:rPr>
              <a:t>3</a:t>
            </a:r>
            <a:r>
              <a:rPr lang="zh-CN" altLang="zh-CN" sz="1600" dirty="0">
                <a:latin typeface="+mn-ea"/>
              </a:rPr>
              <a:t>） 预充电。断开电容器与位线的连接，</a:t>
            </a:r>
            <a:r>
              <a:rPr lang="zh-CN" altLang="en-US" sz="1600" dirty="0">
                <a:latin typeface="+mn-ea"/>
              </a:rPr>
              <a:t>将</a:t>
            </a:r>
            <a:r>
              <a:rPr lang="zh-CN" altLang="zh-CN" sz="1600" dirty="0">
                <a:latin typeface="+mn-ea"/>
              </a:rPr>
              <a:t>位线电压恢复到其</a:t>
            </a:r>
            <a:r>
              <a:rPr lang="zh-CN" altLang="en-US" sz="1600" dirty="0">
                <a:latin typeface="+mn-ea"/>
              </a:rPr>
              <a:t>原始</a:t>
            </a:r>
            <a:r>
              <a:rPr lang="zh-CN" altLang="zh-CN" sz="1600" dirty="0">
                <a:latin typeface="+mn-ea"/>
              </a:rPr>
              <a:t>状态。</a:t>
            </a:r>
          </a:p>
          <a:p>
            <a:endParaRPr lang="zh-CN" altLang="en-US" sz="1200" dirty="0">
              <a:latin typeface="+mn-ea"/>
            </a:endParaRPr>
          </a:p>
        </p:txBody>
      </p:sp>
    </p:spTree>
    <p:extLst>
      <p:ext uri="{BB962C8B-B14F-4D97-AF65-F5344CB8AC3E}">
        <p14:creationId xmlns:p14="http://schemas.microsoft.com/office/powerpoint/2010/main" val="376280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zh-CN" altLang="en-US" dirty="0"/>
              <a:t>存在问题</a:t>
            </a:r>
          </a:p>
        </p:txBody>
      </p:sp>
      <p:sp>
        <p:nvSpPr>
          <p:cNvPr id="5" name="矩形 4">
            <a:extLst>
              <a:ext uri="{FF2B5EF4-FFF2-40B4-BE49-F238E27FC236}">
                <a16:creationId xmlns:a16="http://schemas.microsoft.com/office/drawing/2014/main" id="{B5C84B96-0643-4660-93B4-8F1532260D8E}"/>
              </a:ext>
            </a:extLst>
          </p:cNvPr>
          <p:cNvSpPr/>
          <p:nvPr/>
        </p:nvSpPr>
        <p:spPr>
          <a:xfrm>
            <a:off x="537099" y="4377586"/>
            <a:ext cx="8704555" cy="1323439"/>
          </a:xfrm>
          <a:prstGeom prst="rect">
            <a:avLst/>
          </a:prstGeom>
        </p:spPr>
        <p:txBody>
          <a:bodyPr wrap="square">
            <a:spAutoFit/>
          </a:bodyPr>
          <a:lstStyle/>
          <a:p>
            <a:r>
              <a:rPr lang="en-US" altLang="zh-CN" sz="1600" dirty="0">
                <a:latin typeface="+mn-ea"/>
                <a:cs typeface="Times New Roman" panose="02020603050405020304" pitchFamily="18" charset="0"/>
              </a:rPr>
              <a:t>	PIM</a:t>
            </a:r>
            <a:r>
              <a:rPr lang="zh-CN" altLang="en-US" sz="1600" dirty="0">
                <a:latin typeface="+mn-ea"/>
                <a:cs typeface="Times New Roman" panose="02020603050405020304" pitchFamily="18" charset="0"/>
              </a:rPr>
              <a:t>主要采用方式是：</a:t>
            </a:r>
            <a:r>
              <a:rPr lang="zh-CN" altLang="zh-CN" sz="1600" dirty="0">
                <a:latin typeface="+mn-ea"/>
              </a:rPr>
              <a:t>使用存储器的处理，利用存储器单元本身的操作原理，通过使单元之间能够相互作用来执行计算。</a:t>
            </a:r>
            <a:endParaRPr lang="en-US" altLang="zh-CN" sz="1600" dirty="0">
              <a:latin typeface="+mn-ea"/>
            </a:endParaRPr>
          </a:p>
          <a:p>
            <a:r>
              <a:rPr lang="en-US" altLang="zh-CN" sz="1600" dirty="0">
                <a:latin typeface="+mn-ea"/>
              </a:rPr>
              <a:t>	</a:t>
            </a:r>
            <a:r>
              <a:rPr lang="zh-CN" altLang="zh-CN" sz="1600" dirty="0"/>
              <a:t>使用内存体系结构进行处理的一种常见方法是使用位计算</a:t>
            </a:r>
            <a:r>
              <a:rPr lang="zh-CN" altLang="en-US" sz="1600" dirty="0"/>
              <a:t>。</a:t>
            </a:r>
            <a:r>
              <a:rPr lang="zh-CN" altLang="zh-CN" sz="1600" dirty="0"/>
              <a:t>许多广泛使用的数据密集型应用程序（如数据库、神经网络、图形分析）</a:t>
            </a:r>
            <a:r>
              <a:rPr lang="zh-CN" altLang="en-US" sz="1600" dirty="0"/>
              <a:t>很</a:t>
            </a:r>
            <a:r>
              <a:rPr lang="zh-CN" altLang="zh-CN" sz="1600" dirty="0"/>
              <a:t>依赖于简单（如</a:t>
            </a:r>
            <a:r>
              <a:rPr lang="en-US" altLang="zh-CN" sz="1600" dirty="0"/>
              <a:t>AND</a:t>
            </a:r>
            <a:r>
              <a:rPr lang="zh-CN" altLang="zh-CN" sz="1600" dirty="0"/>
              <a:t>、</a:t>
            </a:r>
            <a:r>
              <a:rPr lang="en-US" altLang="zh-CN" sz="1600" dirty="0"/>
              <a:t>OR</a:t>
            </a:r>
            <a:r>
              <a:rPr lang="zh-CN" altLang="zh-CN" sz="1600" dirty="0"/>
              <a:t>、</a:t>
            </a:r>
            <a:r>
              <a:rPr lang="en-US" altLang="zh-CN" sz="1600" dirty="0"/>
              <a:t>XOR</a:t>
            </a:r>
            <a:r>
              <a:rPr lang="zh-CN" altLang="zh-CN" sz="1600" dirty="0"/>
              <a:t>）和复杂（如等式检查、乘法、加法）位运算。</a:t>
            </a:r>
            <a:endParaRPr lang="zh-CN" altLang="en-US" sz="1600" dirty="0">
              <a:latin typeface="+mn-ea"/>
            </a:endParaRPr>
          </a:p>
        </p:txBody>
      </p:sp>
      <p:pic>
        <p:nvPicPr>
          <p:cNvPr id="7" name="图片 6">
            <a:extLst>
              <a:ext uri="{FF2B5EF4-FFF2-40B4-BE49-F238E27FC236}">
                <a16:creationId xmlns:a16="http://schemas.microsoft.com/office/drawing/2014/main" id="{3309831F-4D43-426D-8477-BA1DA69A2EAD}"/>
              </a:ext>
            </a:extLst>
          </p:cNvPr>
          <p:cNvPicPr>
            <a:picLocks noChangeAspect="1"/>
          </p:cNvPicPr>
          <p:nvPr/>
        </p:nvPicPr>
        <p:blipFill>
          <a:blip r:embed="rId3"/>
          <a:stretch>
            <a:fillRect/>
          </a:stretch>
        </p:blipFill>
        <p:spPr>
          <a:xfrm>
            <a:off x="7075845" y="1287925"/>
            <a:ext cx="4090414" cy="3089661"/>
          </a:xfrm>
          <a:prstGeom prst="rect">
            <a:avLst/>
          </a:prstGeom>
        </p:spPr>
      </p:pic>
      <p:sp>
        <p:nvSpPr>
          <p:cNvPr id="6" name="矩形 5">
            <a:extLst>
              <a:ext uri="{FF2B5EF4-FFF2-40B4-BE49-F238E27FC236}">
                <a16:creationId xmlns:a16="http://schemas.microsoft.com/office/drawing/2014/main" id="{4B06D2A7-32C6-4B65-9526-0C840E59C851}"/>
              </a:ext>
            </a:extLst>
          </p:cNvPr>
          <p:cNvSpPr/>
          <p:nvPr/>
        </p:nvSpPr>
        <p:spPr>
          <a:xfrm>
            <a:off x="537100" y="1973934"/>
            <a:ext cx="5980590" cy="1323439"/>
          </a:xfrm>
          <a:prstGeom prst="rect">
            <a:avLst/>
          </a:prstGeom>
        </p:spPr>
        <p:txBody>
          <a:bodyPr wrap="square">
            <a:spAutoFit/>
          </a:bodyPr>
          <a:lstStyle/>
          <a:p>
            <a:r>
              <a:rPr lang="en-US" altLang="zh-CN" sz="1600" dirty="0">
                <a:latin typeface="+mn-ea"/>
                <a:cs typeface="Times New Roman" panose="02020603050405020304" pitchFamily="18" charset="0"/>
              </a:rPr>
              <a:t>	</a:t>
            </a:r>
            <a:r>
              <a:rPr lang="zh-CN" altLang="zh-CN" sz="1600" dirty="0">
                <a:latin typeface="+mn-ea"/>
              </a:rPr>
              <a:t>现代应用中数据的日益普及和规模的不断扩大导致了传统计算机体系结构中计算的高能耗和延迟成本。在内存和</a:t>
            </a:r>
            <a:r>
              <a:rPr lang="en-US" altLang="zh-CN" sz="1600" dirty="0">
                <a:latin typeface="+mn-ea"/>
              </a:rPr>
              <a:t>CPU</a:t>
            </a:r>
            <a:r>
              <a:rPr lang="zh-CN" altLang="zh-CN" sz="1600" dirty="0">
                <a:latin typeface="+mn-ea"/>
              </a:rPr>
              <a:t>之间跨带宽有限的内存通道移动大量数据，会消耗现代系统总能量的</a:t>
            </a:r>
            <a:r>
              <a:rPr lang="en-US" altLang="zh-CN" sz="1600" dirty="0">
                <a:latin typeface="+mn-ea"/>
              </a:rPr>
              <a:t>60%</a:t>
            </a:r>
            <a:r>
              <a:rPr lang="zh-CN" altLang="zh-CN" sz="1600" dirty="0">
                <a:latin typeface="+mn-ea"/>
              </a:rPr>
              <a:t>以上。为了降低这种成本，内存处理</a:t>
            </a:r>
            <a:r>
              <a:rPr lang="zh-CN" altLang="zh-CN" sz="1600" dirty="0">
                <a:solidFill>
                  <a:schemeClr val="accent2">
                    <a:lumMod val="75000"/>
                  </a:schemeClr>
                </a:solidFill>
                <a:latin typeface="+mn-ea"/>
              </a:rPr>
              <a:t>（</a:t>
            </a:r>
            <a:r>
              <a:rPr lang="en-US" altLang="zh-CN" sz="1600" dirty="0">
                <a:solidFill>
                  <a:schemeClr val="accent2">
                    <a:lumMod val="75000"/>
                  </a:schemeClr>
                </a:solidFill>
                <a:latin typeface="+mn-ea"/>
              </a:rPr>
              <a:t>PIM</a:t>
            </a:r>
            <a:r>
              <a:rPr lang="zh-CN" altLang="zh-CN" sz="1600" dirty="0">
                <a:solidFill>
                  <a:schemeClr val="accent2">
                    <a:lumMod val="75000"/>
                  </a:schemeClr>
                </a:solidFill>
                <a:latin typeface="+mn-ea"/>
              </a:rPr>
              <a:t>）</a:t>
            </a:r>
            <a:r>
              <a:rPr lang="zh-CN" altLang="zh-CN" sz="1600" dirty="0">
                <a:latin typeface="+mn-ea"/>
              </a:rPr>
              <a:t>范式将计算移到更靠近数据驻留的位置</a:t>
            </a:r>
            <a:endParaRPr lang="zh-CN" altLang="en-US" sz="1600" dirty="0">
              <a:latin typeface="+mn-ea"/>
            </a:endParaRPr>
          </a:p>
        </p:txBody>
      </p:sp>
    </p:spTree>
    <p:extLst>
      <p:ext uri="{BB962C8B-B14F-4D97-AF65-F5344CB8AC3E}">
        <p14:creationId xmlns:p14="http://schemas.microsoft.com/office/powerpoint/2010/main" val="112440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zh-CN" altLang="en-US" dirty="0"/>
              <a:t>使用</a:t>
            </a:r>
            <a:r>
              <a:rPr lang="en-US" altLang="zh-CN" dirty="0"/>
              <a:t>DRAM</a:t>
            </a:r>
            <a:r>
              <a:rPr lang="zh-CN" altLang="en-US" dirty="0"/>
              <a:t>处理</a:t>
            </a:r>
          </a:p>
        </p:txBody>
      </p:sp>
      <p:sp>
        <p:nvSpPr>
          <p:cNvPr id="5" name="矩形 4">
            <a:extLst>
              <a:ext uri="{FF2B5EF4-FFF2-40B4-BE49-F238E27FC236}">
                <a16:creationId xmlns:a16="http://schemas.microsoft.com/office/drawing/2014/main" id="{B5C84B96-0643-4660-93B4-8F1532260D8E}"/>
              </a:ext>
            </a:extLst>
          </p:cNvPr>
          <p:cNvSpPr/>
          <p:nvPr/>
        </p:nvSpPr>
        <p:spPr>
          <a:xfrm>
            <a:off x="537100" y="3986968"/>
            <a:ext cx="9201704" cy="1569660"/>
          </a:xfrm>
          <a:prstGeom prst="rect">
            <a:avLst/>
          </a:prstGeom>
        </p:spPr>
        <p:txBody>
          <a:bodyPr wrap="square">
            <a:spAutoFit/>
          </a:bodyPr>
          <a:lstStyle/>
          <a:p>
            <a:r>
              <a:rPr lang="en-US" altLang="zh-CN" sz="1600" dirty="0">
                <a:latin typeface="+mn-ea"/>
                <a:cs typeface="Times New Roman" panose="02020603050405020304" pitchFamily="18" charset="0"/>
              </a:rPr>
              <a:t>	</a:t>
            </a:r>
            <a:r>
              <a:rPr lang="zh-CN" altLang="zh-CN" sz="1600" dirty="0"/>
              <a:t>激活三行（称为</a:t>
            </a:r>
            <a:r>
              <a:rPr lang="en-US" altLang="zh-CN" sz="1600" dirty="0"/>
              <a:t>Triple Row Activation</a:t>
            </a:r>
            <a:r>
              <a:rPr lang="zh-CN" altLang="zh-CN" sz="1600" dirty="0"/>
              <a:t>，</a:t>
            </a:r>
            <a:r>
              <a:rPr lang="en-US" altLang="zh-CN" sz="1600" dirty="0"/>
              <a:t>TRA</a:t>
            </a:r>
            <a:r>
              <a:rPr lang="zh-CN" altLang="zh-CN" sz="1600" dirty="0"/>
              <a:t>）可用于对三行单元格中包含的值执行逐位布尔</a:t>
            </a:r>
            <a:r>
              <a:rPr lang="en-US" altLang="zh-CN" sz="1600" dirty="0"/>
              <a:t>AND</a:t>
            </a:r>
            <a:r>
              <a:rPr lang="zh-CN" altLang="zh-CN" sz="1600" dirty="0"/>
              <a:t>、</a:t>
            </a:r>
            <a:r>
              <a:rPr lang="en-US" altLang="zh-CN" sz="1600" dirty="0"/>
              <a:t>OR</a:t>
            </a:r>
            <a:r>
              <a:rPr lang="zh-CN" altLang="zh-CN" sz="1600" dirty="0"/>
              <a:t>和</a:t>
            </a:r>
            <a:r>
              <a:rPr lang="en-US" altLang="zh-CN" sz="1600" dirty="0"/>
              <a:t>NOT</a:t>
            </a:r>
            <a:r>
              <a:rPr lang="zh-CN" altLang="zh-CN" sz="1600" dirty="0"/>
              <a:t>操作。当激活三行时，连接到每个位线的三个单元同时共享电荷，并导致位线的扰动。感测到扰动后，如果三个</a:t>
            </a:r>
            <a:r>
              <a:rPr lang="en-US" altLang="zh-CN" sz="1600" dirty="0"/>
              <a:t>DRAM</a:t>
            </a:r>
            <a:r>
              <a:rPr lang="zh-CN" altLang="zh-CN" sz="1600" dirty="0"/>
              <a:t>单元的至少两个电容器分别充电或放电，则感测放大器将位线电压放大至</a:t>
            </a:r>
            <a:r>
              <a:rPr lang="en-US" altLang="zh-CN" sz="1600" dirty="0"/>
              <a:t>VDD</a:t>
            </a:r>
            <a:r>
              <a:rPr lang="zh-CN" altLang="zh-CN" sz="1600" dirty="0"/>
              <a:t>或</a:t>
            </a:r>
            <a:r>
              <a:rPr lang="en-US" altLang="zh-CN" sz="1600" dirty="0"/>
              <a:t>0</a:t>
            </a:r>
            <a:r>
              <a:rPr lang="zh-CN" altLang="zh-CN" sz="1600" dirty="0"/>
              <a:t>。因此，</a:t>
            </a:r>
            <a:r>
              <a:rPr lang="en-US" altLang="zh-CN" sz="1600" dirty="0"/>
              <a:t>TRA</a:t>
            </a:r>
            <a:r>
              <a:rPr lang="zh-CN" altLang="zh-CN" sz="1600" dirty="0"/>
              <a:t>在每个位线上的三个</a:t>
            </a:r>
            <a:r>
              <a:rPr lang="en-US" altLang="zh-CN" sz="1600" dirty="0"/>
              <a:t>DRAM</a:t>
            </a:r>
            <a:r>
              <a:rPr lang="zh-CN" altLang="zh-CN" sz="1600" dirty="0"/>
              <a:t>单元之间产生多数运算（</a:t>
            </a:r>
            <a:r>
              <a:rPr lang="en-US" altLang="zh-CN" sz="1600" dirty="0"/>
              <a:t>MAJ</a:t>
            </a:r>
            <a:r>
              <a:rPr lang="zh-CN" altLang="zh-CN" sz="1600" dirty="0"/>
              <a:t>）。多数运算</a:t>
            </a:r>
            <a:r>
              <a:rPr lang="en-US" altLang="zh-CN" sz="1600" dirty="0"/>
              <a:t>MAJ</a:t>
            </a:r>
            <a:r>
              <a:rPr lang="zh-CN" altLang="zh-CN" sz="1600" dirty="0"/>
              <a:t>仅当其一半以上的输入为</a:t>
            </a:r>
            <a:r>
              <a:rPr lang="en-US" altLang="zh-CN" sz="1600" dirty="0"/>
              <a:t>1</a:t>
            </a:r>
            <a:r>
              <a:rPr lang="zh-CN" altLang="zh-CN" sz="1600" dirty="0"/>
              <a:t>（</a:t>
            </a:r>
            <a:r>
              <a:rPr lang="en-US" altLang="zh-CN" sz="1600" dirty="0"/>
              <a:t>0</a:t>
            </a:r>
            <a:r>
              <a:rPr lang="zh-CN" altLang="zh-CN" sz="1600" dirty="0"/>
              <a:t>）时才输出</a:t>
            </a:r>
            <a:r>
              <a:rPr lang="en-US" altLang="zh-CN" sz="1600" dirty="0"/>
              <a:t>1</a:t>
            </a:r>
            <a:r>
              <a:rPr lang="zh-CN" altLang="zh-CN" sz="1600" dirty="0"/>
              <a:t>（</a:t>
            </a:r>
            <a:r>
              <a:rPr lang="en-US" altLang="zh-CN" sz="1600" dirty="0"/>
              <a:t>0</a:t>
            </a:r>
            <a:r>
              <a:rPr lang="zh-CN" altLang="zh-CN" sz="1600" dirty="0"/>
              <a:t>）。根据</a:t>
            </a:r>
            <a:r>
              <a:rPr lang="en-US" altLang="zh-CN" sz="1600" dirty="0"/>
              <a:t>and</a:t>
            </a:r>
            <a:r>
              <a:rPr lang="zh-CN" altLang="zh-CN" sz="1600" dirty="0"/>
              <a:t>（·）和</a:t>
            </a:r>
            <a:r>
              <a:rPr lang="en-US" altLang="zh-CN" sz="1600" dirty="0"/>
              <a:t>OR</a:t>
            </a:r>
            <a:r>
              <a:rPr lang="zh-CN" altLang="zh-CN" sz="1600" dirty="0"/>
              <a:t>（</a:t>
            </a:r>
            <a:r>
              <a:rPr lang="en-US" altLang="zh-CN" sz="1600" dirty="0"/>
              <a:t>+</a:t>
            </a:r>
            <a:r>
              <a:rPr lang="zh-CN" altLang="zh-CN" sz="1600" dirty="0"/>
              <a:t>）运算，三输入多数运算可以表示为</a:t>
            </a:r>
            <a:r>
              <a:rPr lang="en-US" altLang="zh-CN" sz="1600" dirty="0">
                <a:solidFill>
                  <a:schemeClr val="accent2">
                    <a:lumMod val="75000"/>
                  </a:schemeClr>
                </a:solidFill>
              </a:rPr>
              <a:t>MAJ</a:t>
            </a:r>
            <a:r>
              <a:rPr lang="zh-CN" altLang="zh-CN" sz="1600" dirty="0">
                <a:solidFill>
                  <a:schemeClr val="accent2">
                    <a:lumMod val="75000"/>
                  </a:schemeClr>
                </a:solidFill>
              </a:rPr>
              <a:t>（</a:t>
            </a:r>
            <a:r>
              <a:rPr lang="en-US" altLang="zh-CN" sz="1600" dirty="0">
                <a:solidFill>
                  <a:schemeClr val="accent2">
                    <a:lumMod val="75000"/>
                  </a:schemeClr>
                </a:solidFill>
              </a:rPr>
              <a:t>A</a:t>
            </a:r>
            <a:r>
              <a:rPr lang="zh-CN" altLang="zh-CN" sz="1600" dirty="0">
                <a:solidFill>
                  <a:schemeClr val="accent2">
                    <a:lumMod val="75000"/>
                  </a:schemeClr>
                </a:solidFill>
              </a:rPr>
              <a:t>，</a:t>
            </a:r>
            <a:r>
              <a:rPr lang="en-US" altLang="zh-CN" sz="1600" dirty="0">
                <a:solidFill>
                  <a:schemeClr val="accent2">
                    <a:lumMod val="75000"/>
                  </a:schemeClr>
                </a:solidFill>
              </a:rPr>
              <a:t>B</a:t>
            </a:r>
            <a:r>
              <a:rPr lang="zh-CN" altLang="zh-CN" sz="1600" dirty="0">
                <a:solidFill>
                  <a:schemeClr val="accent2">
                    <a:lumMod val="75000"/>
                  </a:schemeClr>
                </a:solidFill>
              </a:rPr>
              <a:t>，</a:t>
            </a:r>
            <a:r>
              <a:rPr lang="en-US" altLang="zh-CN" sz="1600" dirty="0">
                <a:solidFill>
                  <a:schemeClr val="accent2">
                    <a:lumMod val="75000"/>
                  </a:schemeClr>
                </a:solidFill>
              </a:rPr>
              <a:t>C</a:t>
            </a:r>
            <a:r>
              <a:rPr lang="zh-CN" altLang="zh-CN" sz="1600" dirty="0">
                <a:solidFill>
                  <a:schemeClr val="accent2">
                    <a:lumMod val="75000"/>
                  </a:schemeClr>
                </a:solidFill>
              </a:rPr>
              <a:t>）</a:t>
            </a:r>
            <a:r>
              <a:rPr lang="en-US" altLang="zh-CN" sz="1600" dirty="0">
                <a:solidFill>
                  <a:schemeClr val="accent2">
                    <a:lumMod val="75000"/>
                  </a:schemeClr>
                </a:solidFill>
              </a:rPr>
              <a:t>=A</a:t>
            </a:r>
            <a:r>
              <a:rPr lang="zh-CN" altLang="zh-CN" sz="1600" dirty="0">
                <a:solidFill>
                  <a:schemeClr val="accent2">
                    <a:lumMod val="75000"/>
                  </a:schemeClr>
                </a:solidFill>
              </a:rPr>
              <a:t>·</a:t>
            </a:r>
            <a:r>
              <a:rPr lang="en-US" altLang="zh-CN" sz="1600" dirty="0">
                <a:solidFill>
                  <a:schemeClr val="accent2">
                    <a:lumMod val="75000"/>
                  </a:schemeClr>
                </a:solidFill>
              </a:rPr>
              <a:t>B+A</a:t>
            </a:r>
            <a:r>
              <a:rPr lang="zh-CN" altLang="zh-CN" sz="1600" dirty="0">
                <a:solidFill>
                  <a:schemeClr val="accent2">
                    <a:lumMod val="75000"/>
                  </a:schemeClr>
                </a:solidFill>
              </a:rPr>
              <a:t>·</a:t>
            </a:r>
            <a:r>
              <a:rPr lang="en-US" altLang="zh-CN" sz="1600" dirty="0">
                <a:solidFill>
                  <a:schemeClr val="accent2">
                    <a:lumMod val="75000"/>
                  </a:schemeClr>
                </a:solidFill>
              </a:rPr>
              <a:t>C+B</a:t>
            </a:r>
            <a:r>
              <a:rPr lang="zh-CN" altLang="zh-CN" sz="1600" dirty="0">
                <a:solidFill>
                  <a:schemeClr val="accent2">
                    <a:lumMod val="75000"/>
                  </a:schemeClr>
                </a:solidFill>
              </a:rPr>
              <a:t>·</a:t>
            </a:r>
            <a:r>
              <a:rPr lang="en-US" altLang="zh-CN" sz="1600" dirty="0">
                <a:solidFill>
                  <a:schemeClr val="accent2">
                    <a:lumMod val="75000"/>
                  </a:schemeClr>
                </a:solidFill>
              </a:rPr>
              <a:t>C</a:t>
            </a:r>
            <a:r>
              <a:rPr lang="zh-CN" altLang="zh-CN" sz="1600" dirty="0">
                <a:solidFill>
                  <a:schemeClr val="accent2">
                    <a:lumMod val="75000"/>
                  </a:schemeClr>
                </a:solidFill>
              </a:rPr>
              <a:t>。</a:t>
            </a:r>
          </a:p>
        </p:txBody>
      </p:sp>
      <p:sp>
        <p:nvSpPr>
          <p:cNvPr id="6" name="矩形 5">
            <a:extLst>
              <a:ext uri="{FF2B5EF4-FFF2-40B4-BE49-F238E27FC236}">
                <a16:creationId xmlns:a16="http://schemas.microsoft.com/office/drawing/2014/main" id="{4B06D2A7-32C6-4B65-9526-0C840E59C851}"/>
              </a:ext>
            </a:extLst>
          </p:cNvPr>
          <p:cNvSpPr/>
          <p:nvPr/>
        </p:nvSpPr>
        <p:spPr>
          <a:xfrm>
            <a:off x="537100" y="1973934"/>
            <a:ext cx="9201704" cy="1077218"/>
          </a:xfrm>
          <a:prstGeom prst="rect">
            <a:avLst/>
          </a:prstGeom>
        </p:spPr>
        <p:txBody>
          <a:bodyPr wrap="square">
            <a:spAutoFit/>
          </a:bodyPr>
          <a:lstStyle/>
          <a:p>
            <a:r>
              <a:rPr lang="en-US" altLang="zh-CN" sz="1600" dirty="0">
                <a:latin typeface="+mn-ea"/>
                <a:cs typeface="Times New Roman" panose="02020603050405020304" pitchFamily="18" charset="0"/>
              </a:rPr>
              <a:t>	</a:t>
            </a:r>
            <a:r>
              <a:rPr lang="en-US" altLang="zh-CN" sz="1600" dirty="0"/>
              <a:t> </a:t>
            </a:r>
            <a:r>
              <a:rPr lang="en-US" altLang="zh-CN" sz="1600" dirty="0">
                <a:latin typeface="+mn-ea"/>
              </a:rPr>
              <a:t>DRAM</a:t>
            </a:r>
            <a:r>
              <a:rPr lang="zh-CN" altLang="zh-CN" sz="1600" dirty="0">
                <a:latin typeface="+mn-ea"/>
              </a:rPr>
              <a:t>行复制</a:t>
            </a:r>
            <a:r>
              <a:rPr lang="zh-CN" altLang="en-US" sz="1600" dirty="0">
                <a:latin typeface="+mn-ea"/>
              </a:rPr>
              <a:t>（</a:t>
            </a:r>
            <a:r>
              <a:rPr lang="en-US" altLang="zh-CN" sz="1600" dirty="0">
                <a:solidFill>
                  <a:schemeClr val="accent2">
                    <a:lumMod val="75000"/>
                  </a:schemeClr>
                </a:solidFill>
                <a:latin typeface="+mn-ea"/>
              </a:rPr>
              <a:t> AAP </a:t>
            </a:r>
            <a:r>
              <a:rPr lang="zh-CN" altLang="en-US" sz="1600" dirty="0">
                <a:latin typeface="+mn-ea"/>
              </a:rPr>
              <a:t>）：</a:t>
            </a:r>
            <a:r>
              <a:rPr lang="zh-CN" altLang="zh-CN" sz="1600" dirty="0">
                <a:latin typeface="+mn-ea"/>
              </a:rPr>
              <a:t>通过向同一子阵列中的源行</a:t>
            </a:r>
            <a:r>
              <a:rPr lang="en-US" altLang="zh-CN" sz="1600" dirty="0">
                <a:latin typeface="+mn-ea"/>
              </a:rPr>
              <a:t>A</a:t>
            </a:r>
            <a:r>
              <a:rPr lang="zh-CN" altLang="zh-CN" sz="1600" dirty="0">
                <a:latin typeface="+mn-ea"/>
              </a:rPr>
              <a:t>和目标行</a:t>
            </a:r>
            <a:r>
              <a:rPr lang="en-US" altLang="zh-CN" sz="1600" dirty="0">
                <a:latin typeface="+mn-ea"/>
              </a:rPr>
              <a:t>B</a:t>
            </a:r>
            <a:r>
              <a:rPr lang="zh-CN" altLang="zh-CN" sz="1600" dirty="0">
                <a:latin typeface="+mn-ea"/>
              </a:rPr>
              <a:t>发出两个连续的激活命令，可以将源行</a:t>
            </a:r>
            <a:r>
              <a:rPr lang="en-US" altLang="zh-CN" sz="1600" dirty="0">
                <a:latin typeface="+mn-ea"/>
              </a:rPr>
              <a:t>A</a:t>
            </a:r>
            <a:r>
              <a:rPr lang="zh-CN" altLang="zh-CN" sz="1600" dirty="0">
                <a:latin typeface="+mn-ea"/>
              </a:rPr>
              <a:t>复制到目标行</a:t>
            </a:r>
            <a:r>
              <a:rPr lang="en-US" altLang="zh-CN" sz="1600" dirty="0">
                <a:latin typeface="+mn-ea"/>
              </a:rPr>
              <a:t>B</a:t>
            </a:r>
            <a:r>
              <a:rPr lang="zh-CN" altLang="zh-CN" sz="1600" dirty="0">
                <a:latin typeface="+mn-ea"/>
              </a:rPr>
              <a:t>。此命令序列称为</a:t>
            </a:r>
            <a:r>
              <a:rPr lang="en-US" altLang="zh-CN" sz="1600" dirty="0">
                <a:solidFill>
                  <a:schemeClr val="accent2">
                    <a:lumMod val="75000"/>
                  </a:schemeClr>
                </a:solidFill>
                <a:latin typeface="+mn-ea"/>
              </a:rPr>
              <a:t>AAP </a:t>
            </a:r>
            <a:r>
              <a:rPr lang="zh-CN" altLang="zh-CN" sz="1600" dirty="0">
                <a:latin typeface="+mn-ea"/>
              </a:rPr>
              <a:t>。第一个激活命令将源行</a:t>
            </a:r>
            <a:r>
              <a:rPr lang="en-US" altLang="zh-CN" sz="1600" dirty="0">
                <a:latin typeface="+mn-ea"/>
              </a:rPr>
              <a:t>A</a:t>
            </a:r>
            <a:r>
              <a:rPr lang="zh-CN" altLang="zh-CN" sz="1600" dirty="0">
                <a:latin typeface="+mn-ea"/>
              </a:rPr>
              <a:t>的内容复制到行缓冲区中。第二个激活命令将目标行</a:t>
            </a:r>
            <a:r>
              <a:rPr lang="en-US" altLang="zh-CN" sz="1600" dirty="0">
                <a:latin typeface="+mn-ea"/>
              </a:rPr>
              <a:t>B</a:t>
            </a:r>
            <a:r>
              <a:rPr lang="zh-CN" altLang="zh-CN" sz="1600" dirty="0">
                <a:latin typeface="+mn-ea"/>
              </a:rPr>
              <a:t>中的单元格连接到位线。由于感测放大器在激活行</a:t>
            </a:r>
            <a:r>
              <a:rPr lang="en-US" altLang="zh-CN" sz="1600" dirty="0">
                <a:latin typeface="+mn-ea"/>
              </a:rPr>
              <a:t>B</a:t>
            </a:r>
            <a:r>
              <a:rPr lang="zh-CN" altLang="zh-CN" sz="1600" dirty="0">
                <a:latin typeface="+mn-ea"/>
              </a:rPr>
              <a:t>时已经感测并放大了源数据，因此行</a:t>
            </a:r>
            <a:r>
              <a:rPr lang="en-US" altLang="zh-CN" sz="1600" dirty="0">
                <a:latin typeface="+mn-ea"/>
              </a:rPr>
              <a:t>B</a:t>
            </a:r>
            <a:r>
              <a:rPr lang="zh-CN" altLang="zh-CN" sz="1600" dirty="0">
                <a:latin typeface="+mn-ea"/>
              </a:rPr>
              <a:t>的每个单元中的数据被存储在行缓冲器中的数据（即，行</a:t>
            </a:r>
            <a:r>
              <a:rPr lang="en-US" altLang="zh-CN" sz="1600" dirty="0">
                <a:latin typeface="+mn-ea"/>
              </a:rPr>
              <a:t>A</a:t>
            </a:r>
            <a:r>
              <a:rPr lang="zh-CN" altLang="zh-CN" sz="1600" dirty="0">
                <a:latin typeface="+mn-ea"/>
              </a:rPr>
              <a:t>的数据）覆盖。</a:t>
            </a:r>
            <a:endParaRPr lang="zh-CN" altLang="en-US" sz="1600" dirty="0">
              <a:latin typeface="+mn-ea"/>
            </a:endParaRPr>
          </a:p>
        </p:txBody>
      </p:sp>
    </p:spTree>
    <p:extLst>
      <p:ext uri="{BB962C8B-B14F-4D97-AF65-F5344CB8AC3E}">
        <p14:creationId xmlns:p14="http://schemas.microsoft.com/office/powerpoint/2010/main" val="211759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A2A99-120A-4025-9B08-12207A522FE8}"/>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zh-CN" altLang="en-US" dirty="0"/>
              <a:t>使用</a:t>
            </a:r>
            <a:r>
              <a:rPr lang="en-US" altLang="zh-CN" dirty="0"/>
              <a:t>DRAM</a:t>
            </a:r>
            <a:r>
              <a:rPr lang="zh-CN" altLang="en-US" dirty="0"/>
              <a:t>处理</a:t>
            </a:r>
          </a:p>
        </p:txBody>
      </p:sp>
      <p:sp>
        <p:nvSpPr>
          <p:cNvPr id="5" name="矩形 4">
            <a:extLst>
              <a:ext uri="{FF2B5EF4-FFF2-40B4-BE49-F238E27FC236}">
                <a16:creationId xmlns:a16="http://schemas.microsoft.com/office/drawing/2014/main" id="{B5C84B96-0643-4660-93B4-8F1532260D8E}"/>
              </a:ext>
            </a:extLst>
          </p:cNvPr>
          <p:cNvSpPr/>
          <p:nvPr/>
        </p:nvSpPr>
        <p:spPr>
          <a:xfrm>
            <a:off x="719092" y="2004977"/>
            <a:ext cx="9201704" cy="1569660"/>
          </a:xfrm>
          <a:prstGeom prst="rect">
            <a:avLst/>
          </a:prstGeom>
        </p:spPr>
        <p:txBody>
          <a:bodyPr wrap="square">
            <a:spAutoFit/>
          </a:bodyPr>
          <a:lstStyle/>
          <a:p>
            <a:r>
              <a:rPr lang="en-US" altLang="zh-CN" sz="1600" dirty="0">
                <a:latin typeface="+mn-ea"/>
                <a:cs typeface="Times New Roman" panose="02020603050405020304" pitchFamily="18" charset="0"/>
              </a:rPr>
              <a:t>	</a:t>
            </a:r>
            <a:r>
              <a:rPr lang="en-US" altLang="zh-CN" sz="1600" dirty="0"/>
              <a:t> </a:t>
            </a:r>
            <a:r>
              <a:rPr lang="zh-CN" altLang="en-US" sz="1600" dirty="0"/>
              <a:t>使用</a:t>
            </a:r>
            <a:r>
              <a:rPr lang="en-US" altLang="zh-CN" sz="1600" dirty="0"/>
              <a:t>MAJ</a:t>
            </a:r>
            <a:r>
              <a:rPr lang="zh-CN" altLang="en-US" sz="1600" dirty="0"/>
              <a:t>实现</a:t>
            </a:r>
            <a:r>
              <a:rPr lang="en-US" altLang="zh-CN" sz="1600" dirty="0"/>
              <a:t>AND</a:t>
            </a:r>
            <a:r>
              <a:rPr lang="zh-CN" altLang="en-US" sz="1600" dirty="0"/>
              <a:t>和</a:t>
            </a:r>
            <a:r>
              <a:rPr lang="en-US" altLang="zh-CN" sz="1600" dirty="0"/>
              <a:t>OR</a:t>
            </a:r>
            <a:r>
              <a:rPr lang="zh-CN" altLang="en-US" sz="1600" dirty="0"/>
              <a:t>运算：</a:t>
            </a:r>
            <a:r>
              <a:rPr lang="en-US" altLang="zh-CN" sz="1600" dirty="0"/>
              <a:t>Ambit</a:t>
            </a:r>
            <a:r>
              <a:rPr lang="zh-CN" altLang="zh-CN" sz="1600" dirty="0"/>
              <a:t>通过引入自定义行解码器来实现</a:t>
            </a:r>
            <a:r>
              <a:rPr lang="en-US" altLang="zh-CN" sz="1600" dirty="0"/>
              <a:t>MAJ</a:t>
            </a:r>
            <a:r>
              <a:rPr lang="zh-CN" altLang="zh-CN" sz="1600" dirty="0"/>
              <a:t>，该解码器可以通过同时寻址三个字行来执行</a:t>
            </a:r>
            <a:r>
              <a:rPr lang="en-US" altLang="zh-CN" sz="1600" dirty="0"/>
              <a:t>TRA</a:t>
            </a:r>
            <a:r>
              <a:rPr lang="zh-CN" altLang="zh-CN" sz="1600" dirty="0"/>
              <a:t>。为了使用该解码器，</a:t>
            </a:r>
            <a:r>
              <a:rPr lang="en-US" altLang="zh-CN" sz="1600" dirty="0"/>
              <a:t>Ambit</a:t>
            </a:r>
            <a:r>
              <a:rPr lang="zh-CN" altLang="zh-CN" sz="1600" dirty="0"/>
              <a:t>定义了一个名为</a:t>
            </a:r>
            <a:r>
              <a:rPr lang="en-US" altLang="zh-CN" sz="1600" dirty="0">
                <a:solidFill>
                  <a:schemeClr val="accent2">
                    <a:lumMod val="75000"/>
                  </a:schemeClr>
                </a:solidFill>
              </a:rPr>
              <a:t>AP</a:t>
            </a:r>
            <a:r>
              <a:rPr lang="zh-CN" altLang="zh-CN" sz="1600" dirty="0"/>
              <a:t>的新命令序列，该序列发出（</a:t>
            </a:r>
            <a:r>
              <a:rPr lang="en-US" altLang="zh-CN" sz="1600" dirty="0"/>
              <a:t>1</a:t>
            </a:r>
            <a:r>
              <a:rPr lang="zh-CN" altLang="zh-CN" sz="1600" dirty="0"/>
              <a:t>）一个</a:t>
            </a:r>
            <a:r>
              <a:rPr lang="en-US" altLang="zh-CN" sz="1600" dirty="0"/>
              <a:t>TRA</a:t>
            </a:r>
            <a:r>
              <a:rPr lang="zh-CN" altLang="zh-CN" sz="1600" dirty="0"/>
              <a:t>以计算三行的</a:t>
            </a:r>
            <a:r>
              <a:rPr lang="en-US" altLang="zh-CN" sz="1600" dirty="0"/>
              <a:t>MAJ</a:t>
            </a:r>
            <a:r>
              <a:rPr lang="zh-CN" altLang="zh-CN" sz="1600" dirty="0"/>
              <a:t>，然后（</a:t>
            </a:r>
            <a:r>
              <a:rPr lang="en-US" altLang="zh-CN" sz="1600" dirty="0"/>
              <a:t>2</a:t>
            </a:r>
            <a:r>
              <a:rPr lang="zh-CN" altLang="zh-CN" sz="1600" dirty="0"/>
              <a:t>）一个预充电以关闭所有三行。</a:t>
            </a:r>
            <a:r>
              <a:rPr lang="en-US" altLang="zh-CN" sz="1600" dirty="0"/>
              <a:t>Ambit</a:t>
            </a:r>
            <a:r>
              <a:rPr lang="zh-CN" altLang="zh-CN" sz="1600" dirty="0"/>
              <a:t>使用</a:t>
            </a:r>
            <a:r>
              <a:rPr lang="en-US" altLang="zh-CN" sz="1600" dirty="0"/>
              <a:t>AP</a:t>
            </a:r>
            <a:r>
              <a:rPr lang="zh-CN" altLang="zh-CN" sz="1600" dirty="0"/>
              <a:t>命令序列通过简单地将一个输入（例如</a:t>
            </a:r>
            <a:r>
              <a:rPr lang="en-US" altLang="zh-CN" sz="1600" dirty="0"/>
              <a:t>C</a:t>
            </a:r>
            <a:r>
              <a:rPr lang="zh-CN" altLang="zh-CN" sz="1600" dirty="0"/>
              <a:t>）设置为</a:t>
            </a:r>
            <a:r>
              <a:rPr lang="en-US" altLang="zh-CN" sz="1600" dirty="0"/>
              <a:t>1</a:t>
            </a:r>
            <a:r>
              <a:rPr lang="zh-CN" altLang="zh-CN" sz="1600" dirty="0"/>
              <a:t>或</a:t>
            </a:r>
            <a:r>
              <a:rPr lang="en-US" altLang="zh-CN" sz="1600" dirty="0"/>
              <a:t>0</a:t>
            </a:r>
            <a:r>
              <a:rPr lang="zh-CN" altLang="zh-CN" sz="1600" dirty="0"/>
              <a:t>来实现布尔</a:t>
            </a:r>
            <a:r>
              <a:rPr lang="en-US" altLang="zh-CN" sz="1600" dirty="0"/>
              <a:t>AND</a:t>
            </a:r>
            <a:r>
              <a:rPr lang="zh-CN" altLang="zh-CN" sz="1600" dirty="0"/>
              <a:t>和</a:t>
            </a:r>
            <a:r>
              <a:rPr lang="en-US" altLang="zh-CN" sz="1600" dirty="0"/>
              <a:t>OR</a:t>
            </a:r>
            <a:r>
              <a:rPr lang="zh-CN" altLang="zh-CN" sz="1600" dirty="0"/>
              <a:t>运算。通过将</a:t>
            </a:r>
            <a:r>
              <a:rPr lang="en-US" altLang="zh-CN" sz="1600" dirty="0"/>
              <a:t>C</a:t>
            </a:r>
            <a:r>
              <a:rPr lang="zh-CN" altLang="zh-CN" sz="1600" dirty="0"/>
              <a:t>设置为</a:t>
            </a:r>
            <a:r>
              <a:rPr lang="en-US" altLang="zh-CN" sz="1600" dirty="0"/>
              <a:t>0</a:t>
            </a:r>
            <a:r>
              <a:rPr lang="zh-CN" altLang="zh-CN" sz="1600" dirty="0"/>
              <a:t>（即，</a:t>
            </a:r>
            <a:r>
              <a:rPr lang="en-US" altLang="zh-CN" sz="1600" dirty="0"/>
              <a:t>MAJ</a:t>
            </a:r>
            <a:r>
              <a:rPr lang="zh-CN" altLang="zh-CN" sz="1600" dirty="0"/>
              <a:t>（</a:t>
            </a:r>
            <a:r>
              <a:rPr lang="en-US" altLang="zh-CN" sz="1600" dirty="0"/>
              <a:t>A</a:t>
            </a:r>
            <a:r>
              <a:rPr lang="zh-CN" altLang="zh-CN" sz="1600" dirty="0"/>
              <a:t>，</a:t>
            </a:r>
            <a:r>
              <a:rPr lang="en-US" altLang="zh-CN" sz="1600" dirty="0"/>
              <a:t>B</a:t>
            </a:r>
            <a:r>
              <a:rPr lang="zh-CN" altLang="zh-CN" sz="1600" dirty="0"/>
              <a:t>，</a:t>
            </a:r>
            <a:r>
              <a:rPr lang="en-US" altLang="zh-CN" sz="1600" dirty="0"/>
              <a:t>0</a:t>
            </a:r>
            <a:r>
              <a:rPr lang="zh-CN" altLang="zh-CN" sz="1600" dirty="0"/>
              <a:t>）</a:t>
            </a:r>
            <a:r>
              <a:rPr lang="en-US" altLang="zh-CN" sz="1600" dirty="0"/>
              <a:t>=A AND B</a:t>
            </a:r>
            <a:r>
              <a:rPr lang="zh-CN" altLang="zh-CN" sz="1600" dirty="0"/>
              <a:t>）来计算</a:t>
            </a:r>
            <a:r>
              <a:rPr lang="en-US" altLang="zh-CN" sz="1600" dirty="0"/>
              <a:t>AND</a:t>
            </a:r>
            <a:r>
              <a:rPr lang="zh-CN" altLang="zh-CN" sz="1600" dirty="0"/>
              <a:t>运算。</a:t>
            </a:r>
            <a:r>
              <a:rPr lang="en-US" altLang="zh-CN" sz="1600" dirty="0"/>
              <a:t>OR</a:t>
            </a:r>
            <a:r>
              <a:rPr lang="zh-CN" altLang="zh-CN" sz="1600" dirty="0"/>
              <a:t>运算通过将</a:t>
            </a:r>
            <a:r>
              <a:rPr lang="en-US" altLang="zh-CN" sz="1600" dirty="0"/>
              <a:t>C</a:t>
            </a:r>
            <a:r>
              <a:rPr lang="zh-CN" altLang="zh-CN" sz="1600" dirty="0"/>
              <a:t>设置为</a:t>
            </a:r>
            <a:r>
              <a:rPr lang="en-US" altLang="zh-CN" sz="1600" dirty="0"/>
              <a:t>1</a:t>
            </a:r>
            <a:r>
              <a:rPr lang="zh-CN" altLang="zh-CN" sz="1600" dirty="0"/>
              <a:t>（即，</a:t>
            </a:r>
            <a:r>
              <a:rPr lang="en-US" altLang="zh-CN" sz="1600" dirty="0"/>
              <a:t>MAJ</a:t>
            </a:r>
            <a:r>
              <a:rPr lang="zh-CN" altLang="zh-CN" sz="1600" dirty="0"/>
              <a:t>（</a:t>
            </a:r>
            <a:r>
              <a:rPr lang="en-US" altLang="zh-CN" sz="1600" dirty="0"/>
              <a:t>A</a:t>
            </a:r>
            <a:r>
              <a:rPr lang="zh-CN" altLang="zh-CN" sz="1600" dirty="0"/>
              <a:t>，</a:t>
            </a:r>
            <a:r>
              <a:rPr lang="en-US" altLang="zh-CN" sz="1600" dirty="0"/>
              <a:t>B</a:t>
            </a:r>
            <a:r>
              <a:rPr lang="zh-CN" altLang="zh-CN" sz="1600" dirty="0"/>
              <a:t>，</a:t>
            </a:r>
            <a:r>
              <a:rPr lang="en-US" altLang="zh-CN" sz="1600" dirty="0"/>
              <a:t>1</a:t>
            </a:r>
            <a:r>
              <a:rPr lang="zh-CN" altLang="zh-CN" sz="1600" dirty="0"/>
              <a:t>）</a:t>
            </a:r>
            <a:r>
              <a:rPr lang="en-US" altLang="zh-CN" sz="1600" dirty="0"/>
              <a:t>=A OR B</a:t>
            </a:r>
            <a:r>
              <a:rPr lang="zh-CN" altLang="zh-CN" sz="1600" dirty="0"/>
              <a:t>）来计算。</a:t>
            </a:r>
          </a:p>
          <a:p>
            <a:endParaRPr lang="zh-CN" altLang="zh-CN" sz="1600" dirty="0"/>
          </a:p>
        </p:txBody>
      </p:sp>
      <p:sp>
        <p:nvSpPr>
          <p:cNvPr id="3" name="文本框 2">
            <a:extLst>
              <a:ext uri="{FF2B5EF4-FFF2-40B4-BE49-F238E27FC236}">
                <a16:creationId xmlns:a16="http://schemas.microsoft.com/office/drawing/2014/main" id="{0D47B650-71B4-414C-91F9-46010DFDE4B6}"/>
              </a:ext>
            </a:extLst>
          </p:cNvPr>
          <p:cNvSpPr txBox="1"/>
          <p:nvPr/>
        </p:nvSpPr>
        <p:spPr>
          <a:xfrm>
            <a:off x="825623" y="3764131"/>
            <a:ext cx="9095174" cy="584775"/>
          </a:xfrm>
          <a:prstGeom prst="rect">
            <a:avLst/>
          </a:prstGeom>
          <a:noFill/>
        </p:spPr>
        <p:txBody>
          <a:bodyPr wrap="square" rtlCol="0">
            <a:spAutoFit/>
          </a:bodyPr>
          <a:lstStyle/>
          <a:p>
            <a:r>
              <a:rPr lang="zh-CN" altLang="en-US" sz="1600" dirty="0"/>
              <a:t>基于以上现有的操作，作者设计了一个框架</a:t>
            </a:r>
            <a:r>
              <a:rPr lang="en-US" altLang="zh-CN" sz="1600" dirty="0"/>
              <a:t>SIMDRAM </a:t>
            </a:r>
            <a:r>
              <a:rPr lang="zh-CN" altLang="en-US" sz="1600" dirty="0"/>
              <a:t>。希望</a:t>
            </a:r>
            <a:r>
              <a:rPr lang="zh-CN" altLang="zh-CN" sz="1600" dirty="0"/>
              <a:t>高效地实现复杂的操作</a:t>
            </a:r>
            <a:r>
              <a:rPr lang="zh-CN" altLang="en-US" sz="1600" dirty="0"/>
              <a:t>并且提高灵活性来</a:t>
            </a:r>
            <a:r>
              <a:rPr lang="zh-CN" altLang="zh-CN" sz="1600" dirty="0"/>
              <a:t>帮助</a:t>
            </a:r>
            <a:r>
              <a:rPr lang="en-US" altLang="zh-CN" sz="1600" dirty="0"/>
              <a:t>DRAM</a:t>
            </a:r>
            <a:r>
              <a:rPr lang="zh-CN" altLang="zh-CN" sz="1600" dirty="0"/>
              <a:t>进行处理。</a:t>
            </a:r>
            <a:endParaRPr lang="zh-CN" altLang="en-US" sz="1600" dirty="0"/>
          </a:p>
        </p:txBody>
      </p:sp>
    </p:spTree>
    <p:extLst>
      <p:ext uri="{BB962C8B-B14F-4D97-AF65-F5344CB8AC3E}">
        <p14:creationId xmlns:p14="http://schemas.microsoft.com/office/powerpoint/2010/main" val="32649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15E577F-546B-4B27-8AC3-F4B6DC531D14}"/>
              </a:ext>
            </a:extLst>
          </p:cNvPr>
          <p:cNvGrpSpPr/>
          <p:nvPr/>
        </p:nvGrpSpPr>
        <p:grpSpPr>
          <a:xfrm>
            <a:off x="1373605" y="2772691"/>
            <a:ext cx="7291035" cy="3321829"/>
            <a:chOff x="-581424" y="2826295"/>
            <a:chExt cx="7291035" cy="3321829"/>
          </a:xfrm>
        </p:grpSpPr>
        <p:pic>
          <p:nvPicPr>
            <p:cNvPr id="3" name="图片 2">
              <a:extLst>
                <a:ext uri="{FF2B5EF4-FFF2-40B4-BE49-F238E27FC236}">
                  <a16:creationId xmlns:a16="http://schemas.microsoft.com/office/drawing/2014/main" id="{575A25E8-8C77-465E-97C4-C18435383840}"/>
                </a:ext>
              </a:extLst>
            </p:cNvPr>
            <p:cNvPicPr>
              <a:picLocks noChangeAspect="1"/>
            </p:cNvPicPr>
            <p:nvPr/>
          </p:nvPicPr>
          <p:blipFill>
            <a:blip r:embed="rId2"/>
            <a:stretch>
              <a:fillRect/>
            </a:stretch>
          </p:blipFill>
          <p:spPr>
            <a:xfrm>
              <a:off x="-581424" y="2826295"/>
              <a:ext cx="7291035" cy="2699085"/>
            </a:xfrm>
            <a:prstGeom prst="rect">
              <a:avLst/>
            </a:prstGeom>
          </p:spPr>
        </p:pic>
        <p:sp>
          <p:nvSpPr>
            <p:cNvPr id="4" name="文本框 3">
              <a:extLst>
                <a:ext uri="{FF2B5EF4-FFF2-40B4-BE49-F238E27FC236}">
                  <a16:creationId xmlns:a16="http://schemas.microsoft.com/office/drawing/2014/main" id="{BC1E6D7A-9D31-4CBA-BC05-AC6B62CF16CF}"/>
                </a:ext>
              </a:extLst>
            </p:cNvPr>
            <p:cNvSpPr txBox="1"/>
            <p:nvPr/>
          </p:nvSpPr>
          <p:spPr>
            <a:xfrm>
              <a:off x="2021305" y="5778792"/>
              <a:ext cx="3224464" cy="369332"/>
            </a:xfrm>
            <a:prstGeom prst="rect">
              <a:avLst/>
            </a:prstGeom>
            <a:noFill/>
          </p:spPr>
          <p:txBody>
            <a:bodyPr wrap="square" rtlCol="0">
              <a:spAutoFit/>
            </a:bodyPr>
            <a:lstStyle/>
            <a:p>
              <a:r>
                <a:rPr lang="en-US" altLang="zh-CN" dirty="0"/>
                <a:t>SIMDRAM </a:t>
              </a:r>
              <a:r>
                <a:rPr lang="zh-CN" altLang="en-US" dirty="0"/>
                <a:t>子阵列组织</a:t>
              </a:r>
            </a:p>
          </p:txBody>
        </p:sp>
      </p:grpSp>
      <p:sp>
        <p:nvSpPr>
          <p:cNvPr id="5" name="文本框 4">
            <a:extLst>
              <a:ext uri="{FF2B5EF4-FFF2-40B4-BE49-F238E27FC236}">
                <a16:creationId xmlns:a16="http://schemas.microsoft.com/office/drawing/2014/main" id="{6AFC4FEA-6DE5-4305-969F-F39429DE7E8E}"/>
              </a:ext>
            </a:extLst>
          </p:cNvPr>
          <p:cNvSpPr txBox="1"/>
          <p:nvPr/>
        </p:nvSpPr>
        <p:spPr>
          <a:xfrm>
            <a:off x="1373605" y="1653614"/>
            <a:ext cx="9444790" cy="923330"/>
          </a:xfrm>
          <a:prstGeom prst="rect">
            <a:avLst/>
          </a:prstGeom>
          <a:noFill/>
        </p:spPr>
        <p:txBody>
          <a:bodyPr wrap="square" rtlCol="0">
            <a:spAutoFit/>
          </a:bodyPr>
          <a:lstStyle/>
          <a:p>
            <a:r>
              <a:rPr lang="en-US" altLang="zh-CN" dirty="0"/>
              <a:t>SIMDRAM</a:t>
            </a:r>
            <a:r>
              <a:rPr lang="zh-CN" altLang="zh-CN" dirty="0"/>
              <a:t>使用了一</a:t>
            </a:r>
            <a:r>
              <a:rPr lang="zh-CN" altLang="en-US" dirty="0"/>
              <a:t>种</a:t>
            </a:r>
            <a:r>
              <a:rPr lang="zh-CN" altLang="zh-CN" dirty="0"/>
              <a:t>子阵列组织，它包含了执行逻辑基元（即</a:t>
            </a:r>
            <a:r>
              <a:rPr lang="en-US" altLang="zh-CN" dirty="0"/>
              <a:t>MAJ</a:t>
            </a:r>
            <a:r>
              <a:rPr lang="zh-CN" altLang="zh-CN" dirty="0"/>
              <a:t>和</a:t>
            </a:r>
            <a:r>
              <a:rPr lang="en-US" altLang="zh-CN" dirty="0"/>
              <a:t>NOT</a:t>
            </a:r>
            <a:r>
              <a:rPr lang="zh-CN" altLang="zh-CN" dirty="0"/>
              <a:t>）的额外功能。 </a:t>
            </a:r>
            <a:endParaRPr lang="en-US" altLang="zh-CN" dirty="0"/>
          </a:p>
          <a:p>
            <a:r>
              <a:rPr lang="en-US" altLang="zh-CN" dirty="0"/>
              <a:t>SIMDRAM</a:t>
            </a:r>
            <a:r>
              <a:rPr lang="zh-CN" altLang="zh-CN" dirty="0"/>
              <a:t>只需要对</a:t>
            </a:r>
            <a:r>
              <a:rPr lang="en-US" altLang="zh-CN" dirty="0"/>
              <a:t>DRAM</a:t>
            </a:r>
            <a:r>
              <a:rPr lang="zh-CN" altLang="zh-CN" dirty="0"/>
              <a:t>子阵列</a:t>
            </a:r>
            <a:r>
              <a:rPr lang="zh-CN" altLang="en-US" dirty="0"/>
              <a:t>（</a:t>
            </a:r>
            <a:r>
              <a:rPr lang="zh-CN" altLang="zh-CN" dirty="0"/>
              <a:t>可以同时激活三行的小行解码器</a:t>
            </a:r>
            <a:r>
              <a:rPr lang="zh-CN" altLang="en-US" dirty="0"/>
              <a:t>）</a:t>
            </a:r>
            <a:r>
              <a:rPr lang="zh-CN" altLang="zh-CN" dirty="0"/>
              <a:t>进行最小的修改就可以实现计算。</a:t>
            </a:r>
            <a:endParaRPr lang="zh-CN" altLang="en-US" dirty="0"/>
          </a:p>
        </p:txBody>
      </p:sp>
      <p:sp>
        <p:nvSpPr>
          <p:cNvPr id="8" name="文本框 7">
            <a:extLst>
              <a:ext uri="{FF2B5EF4-FFF2-40B4-BE49-F238E27FC236}">
                <a16:creationId xmlns:a16="http://schemas.microsoft.com/office/drawing/2014/main" id="{C8F7DA21-1213-4637-8358-138E2F4C9E01}"/>
              </a:ext>
            </a:extLst>
          </p:cNvPr>
          <p:cNvSpPr txBox="1"/>
          <p:nvPr/>
        </p:nvSpPr>
        <p:spPr>
          <a:xfrm>
            <a:off x="1309436" y="7102261"/>
            <a:ext cx="9679406" cy="1477328"/>
          </a:xfrm>
          <a:prstGeom prst="rect">
            <a:avLst/>
          </a:prstGeom>
          <a:noFill/>
        </p:spPr>
        <p:txBody>
          <a:bodyPr wrap="square" rtlCol="0">
            <a:spAutoFit/>
          </a:bodyPr>
          <a:lstStyle/>
          <a:p>
            <a:r>
              <a:rPr lang="en-US" altLang="zh-CN" dirty="0"/>
              <a:t>SIMDRAM</a:t>
            </a:r>
            <a:r>
              <a:rPr lang="zh-CN" altLang="zh-CN" dirty="0"/>
              <a:t>将</a:t>
            </a:r>
            <a:r>
              <a:rPr lang="en-US" altLang="zh-CN" dirty="0"/>
              <a:t>DRAM</a:t>
            </a:r>
            <a:r>
              <a:rPr lang="zh-CN" altLang="zh-CN" dirty="0"/>
              <a:t>行分为三组</a:t>
            </a:r>
            <a:r>
              <a:rPr lang="zh-CN" altLang="en-US" dirty="0"/>
              <a:t>：</a:t>
            </a:r>
            <a:r>
              <a:rPr lang="zh-CN" altLang="zh-CN" dirty="0"/>
              <a:t> 数据组（</a:t>
            </a:r>
            <a:r>
              <a:rPr lang="en-US" altLang="zh-CN" dirty="0"/>
              <a:t>D</a:t>
            </a:r>
            <a:r>
              <a:rPr lang="zh-CN" altLang="zh-CN" dirty="0"/>
              <a:t>组）、控制组（</a:t>
            </a:r>
            <a:r>
              <a:rPr lang="en-US" altLang="zh-CN" dirty="0"/>
              <a:t>C</a:t>
            </a:r>
            <a:r>
              <a:rPr lang="zh-CN" altLang="zh-CN" dirty="0"/>
              <a:t>组）和</a:t>
            </a:r>
            <a:r>
              <a:rPr lang="zh-CN" altLang="en-US" dirty="0"/>
              <a:t>计算</a:t>
            </a:r>
            <a:r>
              <a:rPr lang="zh-CN" altLang="zh-CN" dirty="0"/>
              <a:t>组（</a:t>
            </a:r>
            <a:r>
              <a:rPr lang="en-US" altLang="zh-CN" dirty="0"/>
              <a:t>B</a:t>
            </a:r>
            <a:r>
              <a:rPr lang="zh-CN" altLang="zh-CN" dirty="0"/>
              <a:t>组）。</a:t>
            </a:r>
            <a:endParaRPr lang="en-US" altLang="zh-CN" dirty="0"/>
          </a:p>
          <a:p>
            <a:r>
              <a:rPr lang="en-US" altLang="zh-CN" dirty="0"/>
              <a:t>D</a:t>
            </a:r>
            <a:r>
              <a:rPr lang="zh-CN" altLang="zh-CN" dirty="0"/>
              <a:t>组包含存储程序或系统数据的常规行。</a:t>
            </a:r>
            <a:r>
              <a:rPr lang="en-US" altLang="zh-CN" dirty="0"/>
              <a:t> C</a:t>
            </a:r>
            <a:r>
              <a:rPr lang="zh-CN" altLang="zh-CN" dirty="0"/>
              <a:t>组由两个常数行组成，称为</a:t>
            </a:r>
            <a:r>
              <a:rPr lang="en-US" altLang="zh-CN" dirty="0"/>
              <a:t>C0</a:t>
            </a:r>
            <a:r>
              <a:rPr lang="zh-CN" altLang="zh-CN" dirty="0"/>
              <a:t>和</a:t>
            </a:r>
            <a:r>
              <a:rPr lang="en-US" altLang="zh-CN" dirty="0"/>
              <a:t>C1</a:t>
            </a:r>
            <a:r>
              <a:rPr lang="zh-CN" altLang="zh-CN" dirty="0"/>
              <a:t>，分别包含所有</a:t>
            </a:r>
            <a:r>
              <a:rPr lang="en-US" altLang="zh-CN" dirty="0"/>
              <a:t>0</a:t>
            </a:r>
            <a:r>
              <a:rPr lang="zh-CN" altLang="zh-CN" dirty="0"/>
              <a:t>和所有</a:t>
            </a:r>
            <a:r>
              <a:rPr lang="en-US" altLang="zh-CN" dirty="0"/>
              <a:t>1</a:t>
            </a:r>
            <a:r>
              <a:rPr lang="zh-CN" altLang="zh-CN" dirty="0"/>
              <a:t>的值。</a:t>
            </a:r>
            <a:r>
              <a:rPr lang="en-US" altLang="zh-CN" dirty="0"/>
              <a:t>B</a:t>
            </a:r>
            <a:r>
              <a:rPr lang="zh-CN" altLang="zh-CN" dirty="0"/>
              <a:t>组行（称为计算行）被指定执行按位操作。它们都连接到一个特殊的行解码器，该解码器可以使用一个地址同时激活三行（即，执行</a:t>
            </a:r>
            <a:r>
              <a:rPr lang="en-US" altLang="zh-CN" dirty="0"/>
              <a:t>TRA</a:t>
            </a:r>
            <a:r>
              <a:rPr lang="zh-CN" altLang="zh-CN" dirty="0"/>
              <a:t>）</a:t>
            </a:r>
          </a:p>
          <a:p>
            <a:endParaRPr lang="zh-CN" altLang="en-US" dirty="0"/>
          </a:p>
        </p:txBody>
      </p:sp>
      <p:sp>
        <p:nvSpPr>
          <p:cNvPr id="9" name="文本框 8">
            <a:extLst>
              <a:ext uri="{FF2B5EF4-FFF2-40B4-BE49-F238E27FC236}">
                <a16:creationId xmlns:a16="http://schemas.microsoft.com/office/drawing/2014/main" id="{0B54AB67-89C9-410F-AEAC-D263F9CDEF63}"/>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en-US" altLang="zh-CN" dirty="0"/>
              <a:t>SIMDRAM</a:t>
            </a:r>
            <a:r>
              <a:rPr lang="zh-CN" altLang="en-US" dirty="0"/>
              <a:t>子阵列组织</a:t>
            </a:r>
          </a:p>
        </p:txBody>
      </p:sp>
    </p:spTree>
    <p:extLst>
      <p:ext uri="{BB962C8B-B14F-4D97-AF65-F5344CB8AC3E}">
        <p14:creationId xmlns:p14="http://schemas.microsoft.com/office/powerpoint/2010/main" val="44284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15E00E-E576-457B-8C20-2B1963A8CA8B}"/>
              </a:ext>
            </a:extLst>
          </p:cNvPr>
          <p:cNvPicPr/>
          <p:nvPr/>
        </p:nvPicPr>
        <p:blipFill>
          <a:blip r:embed="rId2"/>
          <a:stretch>
            <a:fillRect/>
          </a:stretch>
        </p:blipFill>
        <p:spPr>
          <a:xfrm>
            <a:off x="6079490" y="1975836"/>
            <a:ext cx="5274310" cy="3644265"/>
          </a:xfrm>
          <a:prstGeom prst="rect">
            <a:avLst/>
          </a:prstGeom>
        </p:spPr>
      </p:pic>
      <p:sp>
        <p:nvSpPr>
          <p:cNvPr id="4" name="文本框 3">
            <a:extLst>
              <a:ext uri="{FF2B5EF4-FFF2-40B4-BE49-F238E27FC236}">
                <a16:creationId xmlns:a16="http://schemas.microsoft.com/office/drawing/2014/main" id="{4E8298E4-2BFE-416F-84BA-78FD597843E4}"/>
              </a:ext>
            </a:extLst>
          </p:cNvPr>
          <p:cNvSpPr txBox="1"/>
          <p:nvPr/>
        </p:nvSpPr>
        <p:spPr>
          <a:xfrm>
            <a:off x="953609" y="2551837"/>
            <a:ext cx="4279232" cy="1477328"/>
          </a:xfrm>
          <a:prstGeom prst="rect">
            <a:avLst/>
          </a:prstGeom>
          <a:noFill/>
        </p:spPr>
        <p:txBody>
          <a:bodyPr wrap="square" rtlCol="0">
            <a:spAutoFit/>
          </a:bodyPr>
          <a:lstStyle/>
          <a:p>
            <a:r>
              <a:rPr lang="en-US" altLang="zh-CN" dirty="0"/>
              <a:t>SIMDRAM</a:t>
            </a:r>
            <a:r>
              <a:rPr lang="zh-CN" altLang="zh-CN" dirty="0"/>
              <a:t>是一个端到端的框架， 该框架包括三个关键步骤，如图所示。</a:t>
            </a:r>
            <a:r>
              <a:rPr lang="en-US" altLang="zh-CN" dirty="0"/>
              <a:t> </a:t>
            </a:r>
            <a:r>
              <a:rPr lang="zh-CN" altLang="zh-CN" dirty="0"/>
              <a:t>该框架的前两个步骤</a:t>
            </a:r>
            <a:r>
              <a:rPr lang="zh-CN" altLang="en-US" dirty="0"/>
              <a:t>可以使用户</a:t>
            </a:r>
            <a:r>
              <a:rPr lang="zh-CN" altLang="zh-CN" dirty="0"/>
              <a:t>在</a:t>
            </a:r>
            <a:r>
              <a:rPr lang="en-US" altLang="zh-CN" dirty="0"/>
              <a:t>DRAM</a:t>
            </a:r>
            <a:r>
              <a:rPr lang="zh-CN" altLang="zh-CN" dirty="0"/>
              <a:t>中实现任何操作，第三步</a:t>
            </a:r>
            <a:r>
              <a:rPr lang="zh-CN" altLang="en-US" dirty="0"/>
              <a:t>则根据前两步实现的命令</a:t>
            </a:r>
            <a:r>
              <a:rPr lang="zh-CN" altLang="zh-CN" dirty="0"/>
              <a:t>控制</a:t>
            </a:r>
            <a:r>
              <a:rPr lang="en-US" altLang="zh-CN" dirty="0"/>
              <a:t>DRAM</a:t>
            </a:r>
            <a:r>
              <a:rPr lang="zh-CN" altLang="zh-CN" dirty="0"/>
              <a:t>内计算的执行流程。</a:t>
            </a:r>
            <a:endParaRPr lang="zh-CN" altLang="en-US" dirty="0"/>
          </a:p>
        </p:txBody>
      </p:sp>
      <p:sp>
        <p:nvSpPr>
          <p:cNvPr id="6" name="文本框 5">
            <a:extLst>
              <a:ext uri="{FF2B5EF4-FFF2-40B4-BE49-F238E27FC236}">
                <a16:creationId xmlns:a16="http://schemas.microsoft.com/office/drawing/2014/main" id="{C73C2532-51F0-4B2D-8E0A-7CDFF5C39A35}"/>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en-US" altLang="zh-CN" dirty="0"/>
              <a:t>SIMDRAM</a:t>
            </a:r>
            <a:r>
              <a:rPr lang="zh-CN" altLang="en-US" dirty="0"/>
              <a:t>框架概述</a:t>
            </a:r>
          </a:p>
        </p:txBody>
      </p:sp>
    </p:spTree>
    <p:extLst>
      <p:ext uri="{BB962C8B-B14F-4D97-AF65-F5344CB8AC3E}">
        <p14:creationId xmlns:p14="http://schemas.microsoft.com/office/powerpoint/2010/main" val="418750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09E614-EB5E-44BD-BA31-DBCD89A36D91}"/>
              </a:ext>
            </a:extLst>
          </p:cNvPr>
          <p:cNvPicPr>
            <a:picLocks noChangeAspect="1"/>
          </p:cNvPicPr>
          <p:nvPr/>
        </p:nvPicPr>
        <p:blipFill>
          <a:blip r:embed="rId2"/>
          <a:stretch>
            <a:fillRect/>
          </a:stretch>
        </p:blipFill>
        <p:spPr>
          <a:xfrm>
            <a:off x="982579" y="2079393"/>
            <a:ext cx="10544682" cy="3487218"/>
          </a:xfrm>
          <a:prstGeom prst="rect">
            <a:avLst/>
          </a:prstGeom>
        </p:spPr>
      </p:pic>
      <p:sp>
        <p:nvSpPr>
          <p:cNvPr id="4" name="文本框 3">
            <a:extLst>
              <a:ext uri="{FF2B5EF4-FFF2-40B4-BE49-F238E27FC236}">
                <a16:creationId xmlns:a16="http://schemas.microsoft.com/office/drawing/2014/main" id="{DCC9DCD5-65BE-4AE1-8BC3-9F7D0AF46726}"/>
              </a:ext>
            </a:extLst>
          </p:cNvPr>
          <p:cNvSpPr txBox="1"/>
          <p:nvPr/>
        </p:nvSpPr>
        <p:spPr>
          <a:xfrm>
            <a:off x="661736" y="7442298"/>
            <a:ext cx="5001126" cy="1477328"/>
          </a:xfrm>
          <a:prstGeom prst="rect">
            <a:avLst/>
          </a:prstGeom>
          <a:noFill/>
        </p:spPr>
        <p:txBody>
          <a:bodyPr wrap="square" rtlCol="0">
            <a:spAutoFit/>
          </a:bodyPr>
          <a:lstStyle/>
          <a:p>
            <a:r>
              <a:rPr lang="zh-CN" altLang="zh-CN" dirty="0"/>
              <a:t>第一步将所需的操作作为输入，并使用逻辑优化来最小化执行该操作所需的逻辑基元的数量。 因此，对于用户输入到</a:t>
            </a:r>
            <a:r>
              <a:rPr lang="en-US" altLang="zh-CN" dirty="0"/>
              <a:t>SIMDRAM</a:t>
            </a:r>
            <a:r>
              <a:rPr lang="zh-CN" altLang="zh-CN" dirty="0"/>
              <a:t>框架中的所需操作，第一步得出其基于</a:t>
            </a:r>
            <a:r>
              <a:rPr lang="en-US" altLang="zh-CN" dirty="0"/>
              <a:t>MAJ/NOT</a:t>
            </a:r>
            <a:r>
              <a:rPr lang="zh-CN" altLang="zh-CN" dirty="0"/>
              <a:t>的优化实现。</a:t>
            </a:r>
            <a:endParaRPr lang="en-US" altLang="zh-CN" dirty="0"/>
          </a:p>
          <a:p>
            <a:r>
              <a:rPr lang="en-US" altLang="zh-CN" dirty="0"/>
              <a:t> </a:t>
            </a:r>
            <a:endParaRPr lang="zh-CN" altLang="en-US" dirty="0"/>
          </a:p>
        </p:txBody>
      </p:sp>
      <p:sp>
        <p:nvSpPr>
          <p:cNvPr id="5" name="文本框 4">
            <a:extLst>
              <a:ext uri="{FF2B5EF4-FFF2-40B4-BE49-F238E27FC236}">
                <a16:creationId xmlns:a16="http://schemas.microsoft.com/office/drawing/2014/main" id="{222505CE-AA43-4419-B803-932B4A0E1FFF}"/>
              </a:ext>
            </a:extLst>
          </p:cNvPr>
          <p:cNvSpPr txBox="1"/>
          <p:nvPr/>
        </p:nvSpPr>
        <p:spPr>
          <a:xfrm>
            <a:off x="6737686" y="7442298"/>
            <a:ext cx="4375483" cy="2585323"/>
          </a:xfrm>
          <a:prstGeom prst="rect">
            <a:avLst/>
          </a:prstGeom>
          <a:noFill/>
        </p:spPr>
        <p:txBody>
          <a:bodyPr wrap="square" rtlCol="0">
            <a:spAutoFit/>
          </a:bodyPr>
          <a:lstStyle/>
          <a:p>
            <a:r>
              <a:rPr lang="zh-CN" altLang="zh-CN" dirty="0"/>
              <a:t>第二步将</a:t>
            </a:r>
            <a:r>
              <a:rPr lang="en-US" altLang="zh-CN" dirty="0"/>
              <a:t>DRAM</a:t>
            </a:r>
            <a:r>
              <a:rPr lang="zh-CN" altLang="zh-CN" dirty="0"/>
              <a:t>行分配给操作的输入和输出，并生成所需的</a:t>
            </a:r>
            <a:r>
              <a:rPr lang="en-US" altLang="zh-CN" dirty="0"/>
              <a:t>DRAM</a:t>
            </a:r>
            <a:r>
              <a:rPr lang="zh-CN" altLang="zh-CN" dirty="0"/>
              <a:t>命令序列来执行所需的操作。具体来说，这一步将</a:t>
            </a:r>
            <a:r>
              <a:rPr lang="zh-CN" altLang="en-US" dirty="0"/>
              <a:t>上一步</a:t>
            </a:r>
            <a:r>
              <a:rPr lang="zh-CN" altLang="zh-CN" dirty="0"/>
              <a:t>基于</a:t>
            </a:r>
            <a:r>
              <a:rPr lang="en-US" altLang="zh-CN" dirty="0"/>
              <a:t>MAJ/NOT</a:t>
            </a:r>
            <a:r>
              <a:rPr lang="zh-CN" altLang="zh-CN" dirty="0"/>
              <a:t>的</a:t>
            </a:r>
            <a:r>
              <a:rPr lang="zh-CN" altLang="en-US" dirty="0"/>
              <a:t>优化结果</a:t>
            </a:r>
            <a:r>
              <a:rPr lang="zh-CN" altLang="zh-CN" dirty="0"/>
              <a:t>转化为</a:t>
            </a:r>
            <a:r>
              <a:rPr lang="en-US" altLang="zh-CN" dirty="0"/>
              <a:t>AAPs/Aps</a:t>
            </a:r>
            <a:r>
              <a:rPr lang="zh-CN" altLang="en-US" dirty="0"/>
              <a:t>的优化序列</a:t>
            </a:r>
            <a:r>
              <a:rPr lang="zh-CN" altLang="zh-CN" dirty="0"/>
              <a:t>。这一步的输出是一个</a:t>
            </a:r>
            <a:r>
              <a:rPr lang="en-US" altLang="zh-CN" dirty="0"/>
              <a:t>µProgram</a:t>
            </a:r>
            <a:r>
              <a:rPr lang="zh-CN" altLang="zh-CN" dirty="0"/>
              <a:t>，即存储在主存储器中的</a:t>
            </a:r>
            <a:r>
              <a:rPr lang="en-US" altLang="zh-CN" dirty="0"/>
              <a:t>AAPs/APs</a:t>
            </a:r>
            <a:r>
              <a:rPr lang="zh-CN" altLang="zh-CN" dirty="0"/>
              <a:t>的优化序列，并将在运行时用于执行操作。</a:t>
            </a:r>
          </a:p>
          <a:p>
            <a:endParaRPr lang="zh-CN" altLang="en-US" dirty="0"/>
          </a:p>
        </p:txBody>
      </p:sp>
      <p:sp>
        <p:nvSpPr>
          <p:cNvPr id="6" name="文本框 5">
            <a:extLst>
              <a:ext uri="{FF2B5EF4-FFF2-40B4-BE49-F238E27FC236}">
                <a16:creationId xmlns:a16="http://schemas.microsoft.com/office/drawing/2014/main" id="{C6151509-3CBF-48BE-AF0C-80FF99B109D6}"/>
              </a:ext>
            </a:extLst>
          </p:cNvPr>
          <p:cNvSpPr txBox="1"/>
          <p:nvPr/>
        </p:nvSpPr>
        <p:spPr>
          <a:xfrm>
            <a:off x="719092" y="443883"/>
            <a:ext cx="2485747" cy="369332"/>
          </a:xfrm>
          <a:prstGeom prst="rect">
            <a:avLst/>
          </a:prstGeom>
          <a:solidFill>
            <a:schemeClr val="accent1">
              <a:lumMod val="20000"/>
              <a:lumOff val="80000"/>
            </a:schemeClr>
          </a:solidFill>
        </p:spPr>
        <p:txBody>
          <a:bodyPr wrap="square" rtlCol="0">
            <a:spAutoFit/>
          </a:bodyPr>
          <a:lstStyle/>
          <a:p>
            <a:r>
              <a:rPr lang="en-US" altLang="zh-CN" dirty="0"/>
              <a:t>SIMDRAM</a:t>
            </a:r>
            <a:r>
              <a:rPr lang="zh-CN" altLang="en-US" dirty="0"/>
              <a:t>框架概述</a:t>
            </a:r>
          </a:p>
        </p:txBody>
      </p:sp>
    </p:spTree>
    <p:extLst>
      <p:ext uri="{BB962C8B-B14F-4D97-AF65-F5344CB8AC3E}">
        <p14:creationId xmlns:p14="http://schemas.microsoft.com/office/powerpoint/2010/main" val="18679631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194</TotalTime>
  <Words>2110</Words>
  <Application>Microsoft Office PowerPoint</Application>
  <PresentationFormat>宽屏</PresentationFormat>
  <Paragraphs>76</Paragraphs>
  <Slides>17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Arial</vt:lpstr>
      <vt:lpstr>Calibri</vt:lpstr>
      <vt:lpstr>Calibri Light</vt:lpstr>
      <vt:lpstr>Times New Roman</vt:lpstr>
      <vt:lpstr>Office Theme</vt:lpstr>
      <vt:lpstr>SIMDRAM: A Framework for Bit-Serial SIMD Processing using DRAM  SIMDRAM：使用DRAM进行位串行SIMD处理的框架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26</cp:revision>
  <dcterms:created xsi:type="dcterms:W3CDTF">2021-10-21T10:13:45Z</dcterms:created>
  <dcterms:modified xsi:type="dcterms:W3CDTF">2021-10-26T10:35:28Z</dcterms:modified>
</cp:coreProperties>
</file>