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81534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5613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508000" y="56769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8382000" y="7504261"/>
            <a:ext cx="4241800" cy="16143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" name="Shape 15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첫 번째 줄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두 번째 줄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세 번째 줄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네 번째 줄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666" y="440575"/>
            <a:ext cx="11999453" cy="5122025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508000" y="5664200"/>
            <a:ext cx="11999453" cy="2413000"/>
          </a:xfrm>
          <a:prstGeom prst="rect">
            <a:avLst/>
          </a:prstGeom>
        </p:spPr>
        <p:txBody>
          <a:bodyPr/>
          <a:lstStyle/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기업의 재무재표 분석을 통한</a:t>
            </a:r>
            <a:endParaRPr sz="6930">
              <a:solidFill>
                <a:srgbClr val="D93E2B"/>
              </a:solidFill>
            </a:endParaRPr>
          </a:p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부도 가능성 예측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216900" y="6513661"/>
            <a:ext cx="4241800" cy="1614339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이동수 2012310077</a:t>
            </a:r>
            <a:endParaRPr sz="2400">
              <a:solidFill>
                <a:srgbClr val="414141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주수빈 2016270308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3767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Backward selection</a:t>
            </a:r>
          </a:p>
        </p:txBody>
      </p:sp>
      <p:graphicFrame>
        <p:nvGraphicFramePr>
          <p:cNvPr id="75" name="Table 75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Ridge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6552803" y="2324100"/>
            <a:ext cx="5943997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lambda = 0.002977314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모든 변수가 선택됨</a:t>
            </a:r>
          </a:p>
        </p:txBody>
      </p:sp>
      <p:pic>
        <p:nvPicPr>
          <p:cNvPr id="7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717800"/>
            <a:ext cx="6096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Lasso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6552803" y="2324100"/>
            <a:ext cx="5943997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lambda = 0.001071593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선택된 변수 개수: 13개(factor별 질적변수=1개)</a:t>
            </a:r>
          </a:p>
        </p:txBody>
      </p:sp>
      <p:pic>
        <p:nvPicPr>
          <p:cNvPr id="8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717800"/>
            <a:ext cx="6096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분류 방법 비교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520700" y="2178050"/>
            <a:ext cx="11988800" cy="2740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변수 선택 방법으로 선택된 최종 모델을 이용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Logistic regression, LDA, QDA, KNN 분류 방법 비교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1943100" y="4584700"/>
          <a:ext cx="9044236" cy="45178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14745"/>
                <a:gridCol w="3014745"/>
                <a:gridCol w="3014745"/>
              </a:tblGrid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기업의 크기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-0.87~8151.25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부채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자기자본이익률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총자산순이익률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발생 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부담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감사 여부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데이터셋 설정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508000" y="2628900"/>
            <a:ext cx="11988800" cy="2111375"/>
          </a:xfrm>
          <a:prstGeom prst="rect">
            <a:avLst/>
          </a:prstGeom>
        </p:spPr>
        <p:txBody>
          <a:bodyPr/>
          <a:lstStyle>
            <a:lvl1pPr marL="443794" indent="-443794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랜덤으로 Training dataset과 Test dataset을 7:3비율로 설정</a:t>
            </a:r>
          </a:p>
        </p:txBody>
      </p:sp>
      <p:pic>
        <p:nvPicPr>
          <p:cNvPr id="9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591" y="5349874"/>
            <a:ext cx="11043955" cy="1936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Logistic Regression</a:t>
            </a:r>
          </a:p>
        </p:txBody>
      </p:sp>
      <p:pic>
        <p:nvPicPr>
          <p:cNvPr id="9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80" y="2963930"/>
            <a:ext cx="12786840" cy="351638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body" idx="1"/>
          </p:nvPr>
        </p:nvSpPr>
        <p:spPr>
          <a:xfrm>
            <a:off x="508000" y="6480311"/>
            <a:ext cx="11988800" cy="22445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Threshold=0.05</a:t>
            </a:r>
            <a:r>
              <a:rPr sz="3600">
                <a:solidFill>
                  <a:srgbClr val="414141"/>
                </a:solidFill>
              </a:rPr>
              <a:t>로 설정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Logistic Regression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0.08811189</a:t>
            </a:r>
          </a:p>
        </p:txBody>
      </p:sp>
      <p:graphicFrame>
        <p:nvGraphicFramePr>
          <p:cNvPr id="101" name="Table 101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654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03" name="Shape 103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LDA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0.05174825</a:t>
            </a:r>
          </a:p>
        </p:txBody>
      </p:sp>
      <p:graphicFrame>
        <p:nvGraphicFramePr>
          <p:cNvPr id="107" name="Table 107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688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" name="Shape 108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09" name="Shape 109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QDA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0.07132867</a:t>
            </a:r>
          </a:p>
        </p:txBody>
      </p:sp>
      <p:graphicFrame>
        <p:nvGraphicFramePr>
          <p:cNvPr id="113" name="Table 113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15" name="Shape 115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목적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기업별 재무제표와 상태정보 데이터를 분석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기업별 재무제표 상태로 부도 가능성 예측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14141"/>
                </a:solidFill>
              </a:rPr>
              <a:t>Logistic, LDA, QDA, KNN 중 가장 예측을 잘하는 방법 비교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KNN</a:t>
            </a:r>
          </a:p>
        </p:txBody>
      </p:sp>
      <p:pic>
        <p:nvPicPr>
          <p:cNvPr id="118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6313" y="2950816"/>
            <a:ext cx="6308353" cy="5102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2976907"/>
            <a:ext cx="6308353" cy="396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KNN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0.01958042</a:t>
            </a:r>
          </a:p>
        </p:txBody>
      </p:sp>
      <p:graphicFrame>
        <p:nvGraphicFramePr>
          <p:cNvPr id="123" name="Table 123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25" name="Shape 125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최종 비교</a:t>
            </a:r>
          </a:p>
        </p:txBody>
      </p:sp>
      <p:graphicFrame>
        <p:nvGraphicFramePr>
          <p:cNvPr id="128" name="Table 128"/>
          <p:cNvGraphicFramePr/>
          <p:nvPr/>
        </p:nvGraphicFramePr>
        <p:xfrm>
          <a:off x="664818" y="2913820"/>
          <a:ext cx="11646245" cy="2113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109378"/>
                <a:gridCol w="2544039"/>
                <a:gridCol w="2326709"/>
                <a:gridCol w="2326709"/>
                <a:gridCol w="2326709"/>
              </a:tblGrid>
              <a:tr h="66105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Logistic regression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LDA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QDA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KNN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39392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Error Rate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0.08811189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0.05174825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0.07132867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0.01958042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9" name="Shape 129"/>
          <p:cNvSpPr/>
          <p:nvPr>
            <p:ph type="body" idx="1"/>
          </p:nvPr>
        </p:nvSpPr>
        <p:spPr>
          <a:xfrm>
            <a:off x="673100" y="6366564"/>
            <a:ext cx="11988800" cy="1469336"/>
          </a:xfrm>
          <a:prstGeom prst="rect">
            <a:avLst/>
          </a:prstGeom>
        </p:spPr>
        <p:txBody>
          <a:bodyPr/>
          <a:lstStyle/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KNN</a:t>
            </a:r>
            <a:r>
              <a:rPr sz="3420">
                <a:solidFill>
                  <a:srgbClr val="414141"/>
                </a:solidFill>
              </a:rPr>
              <a:t>의 오류율이 제일 낮다</a:t>
            </a:r>
            <a:endParaRPr sz="3420">
              <a:solidFill>
                <a:srgbClr val="414141"/>
              </a:solidFill>
            </a:endParaRPr>
          </a:p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따라서 </a:t>
            </a:r>
            <a:r>
              <a:rPr sz="3420">
                <a:solidFill>
                  <a:srgbClr val="414141"/>
                </a:solidFill>
              </a:rPr>
              <a:t>KNN</a:t>
            </a:r>
            <a:r>
              <a:rPr sz="3420">
                <a:solidFill>
                  <a:srgbClr val="414141"/>
                </a:solidFill>
              </a:rPr>
              <a:t>이 부도여부 예측을 제일 잘한다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데이터 개요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스페인 소재의 기업을 대상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1998년 ~ 2003년 까지의 기업의 부도 여부를 나타냄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부채 비율,  자기자본이익률, 상품 회전율 등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총 34개의 변수: 8개의 질적 변수, 26개의 양적 변수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질적 변수</a:t>
            </a:r>
          </a:p>
        </p:txBody>
      </p:sp>
      <p:graphicFrame>
        <p:nvGraphicFramePr>
          <p:cNvPr id="53" name="Table 53"/>
          <p:cNvGraphicFramePr/>
          <p:nvPr/>
        </p:nvGraphicFramePr>
        <p:xfrm>
          <a:off x="3251200" y="25527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SOCIAL_CODE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Co, Ltd, other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LINKED_GROUP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PROVINCE_CODE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	1..52(4,5,19,34,42,44,51 제외)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DELAY_ACCOUNTS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AUDITORS_OPINION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nothing, positive, minor, negative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BANKRUPTCY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양적 변수</a:t>
            </a:r>
          </a:p>
        </p:txBody>
      </p:sp>
      <p:graphicFrame>
        <p:nvGraphicFramePr>
          <p:cNvPr id="56" name="Table 56"/>
          <p:cNvGraphicFramePr/>
          <p:nvPr/>
        </p:nvGraphicFramePr>
        <p:xfrm>
          <a:off x="4953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1998 ~ 2003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NUMBER_EMPLOYEES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2662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NUMBER_PARTNERS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CHANGES_LOCATION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DEBT_STRUCTURE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-99.07 ~ 134.48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-0.87 ~ 8151.25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DEBT_PAYING_AVAILABILITY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-7.27 ~ 345.05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DEBT_RATIO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-43094.47 ~ 17570.04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WORKING_CAPITAL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-14.92 ~ 24.23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-526.22 ~ 46836.93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OPERATING_INCOME_MARGIN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-45180.9 ~ 8791.51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RETURN_OPERATING_ASSETS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-68775792 ~ 2885.159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7"/>
          <p:cNvGraphicFramePr/>
          <p:nvPr/>
        </p:nvGraphicFramePr>
        <p:xfrm>
          <a:off x="65405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STOCK_TUNOVER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-481.08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-0.33 ~ 112.28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RECEIVABLE_TURNOVER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-905.96 ~ 17096.96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ASSET_ROTATION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-60947.59 ~ 90619.69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FINANCIAL_SOLVENCY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-343.43 ~ 5481.22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ACID_TEST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-315.79 ~ 5268.60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445476.7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NMBER_SERIOUS_INCIDENCES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분석 과정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데이터 설정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변수 선택: </a:t>
            </a:r>
            <a:r>
              <a:rPr sz="2800">
                <a:solidFill>
                  <a:srgbClr val="5E5E5E"/>
                </a:solidFill>
              </a:rPr>
              <a:t>총 5가지의 변수 선택 방법으로 모델을 선택</a:t>
            </a:r>
            <a:endParaRPr sz="2800">
              <a:solidFill>
                <a:srgbClr val="797979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최종 모델 선택: </a:t>
            </a:r>
            <a:r>
              <a:rPr sz="2800">
                <a:solidFill>
                  <a:srgbClr val="5E5E5E"/>
                </a:solidFill>
              </a:rPr>
              <a:t>선택된 모델 중 Cross-Validation 방법을 이용해서 오류율이 가장 낮은 모델 선택</a:t>
            </a:r>
            <a:endParaRPr sz="3600">
              <a:solidFill>
                <a:srgbClr val="424242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분류 방법 비교: </a:t>
            </a:r>
            <a:r>
              <a:rPr sz="2800">
                <a:solidFill>
                  <a:srgbClr val="5E5E5E"/>
                </a:solidFill>
              </a:rPr>
              <a:t>Logistic, LDA, QDA, KNN 간 오류율 비교</a:t>
            </a:r>
            <a:endParaRPr sz="2800">
              <a:solidFill>
                <a:srgbClr val="5E5E5E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Bootstrap</a:t>
            </a:r>
            <a:r>
              <a:rPr sz="2800">
                <a:solidFill>
                  <a:srgbClr val="414141"/>
                </a:solidFill>
              </a:rPr>
              <a:t>: </a:t>
            </a:r>
            <a:r>
              <a:rPr sz="2800">
                <a:solidFill>
                  <a:srgbClr val="5F5F5F"/>
                </a:solidFill>
              </a:rPr>
              <a:t>선택한 모델에서 임의의 2개의 X변수를 선택, 모수 추정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데이터 설정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기본 데이터 설정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SOCIAL_CODE, PROVINCE_CODE 제외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AGE가 -1 인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NA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데이터 수: 2859X34 -&gt; 2382X32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반응변수: BANKRUPTCY(YES, NO) - 기업의 부도 여부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8310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Best subset</a:t>
            </a:r>
          </a:p>
        </p:txBody>
      </p:sp>
      <p:graphicFrame>
        <p:nvGraphicFramePr>
          <p:cNvPr id="67" name="Table 67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8282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Forward selection</a:t>
            </a:r>
          </a:p>
        </p:txBody>
      </p:sp>
      <p:graphicFrame>
        <p:nvGraphicFramePr>
          <p:cNvPr id="71" name="Table 71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