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81534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508000" y="5613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9" name="Shape 9"/>
          <p:cNvSpPr/>
          <p:nvPr>
            <p:ph type="title"/>
          </p:nvPr>
        </p:nvSpPr>
        <p:spPr>
          <a:xfrm>
            <a:off x="508000" y="56769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8382000" y="7504261"/>
            <a:ext cx="4241800" cy="16143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첫 번째 줄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두 번째 줄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세 번째 줄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네 번째 줄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3" name="Shape 13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5" name="Shape 15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6" name="Shape 16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첫 번째 줄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두 번째 줄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세 번째 줄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네 번째 줄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제목 - 중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첫 번째 줄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두 번째 줄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세 번째 줄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네 번째 줄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첫 번째 줄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두 번째 줄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세 번째 줄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네 번째 줄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본문 첫 번째 줄</a:t>
            </a:r>
            <a:endParaRPr sz="3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본문 두 번째 줄</a:t>
            </a:r>
            <a:endParaRPr sz="3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본문 세 번째 줄</a:t>
            </a:r>
            <a:endParaRPr sz="3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본문 네 번째 줄</a:t>
            </a:r>
            <a:endParaRPr sz="3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첫 번째 줄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두 번째 줄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세 번째 줄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네 번째 줄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첫 번째 줄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두 번째 줄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세 번째 줄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네 번째 줄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3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666" y="440575"/>
            <a:ext cx="11999453" cy="5122025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43" name="Shape 43"/>
          <p:cNvSpPr/>
          <p:nvPr>
            <p:ph type="title"/>
          </p:nvPr>
        </p:nvSpPr>
        <p:spPr>
          <a:xfrm>
            <a:off x="508000" y="5664200"/>
            <a:ext cx="11999453" cy="2413000"/>
          </a:xfrm>
          <a:prstGeom prst="rect">
            <a:avLst/>
          </a:prstGeom>
        </p:spPr>
        <p:txBody>
          <a:bodyPr/>
          <a:lstStyle/>
          <a:p>
            <a:pPr lvl="0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기업의 재무재표 분석을 통한</a:t>
            </a:r>
            <a:endParaRPr sz="6930">
              <a:solidFill>
                <a:srgbClr val="D93E2B"/>
              </a:solidFill>
            </a:endParaRPr>
          </a:p>
          <a:p>
            <a:pPr lvl="0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부도 가능성 예측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8216900" y="6513661"/>
            <a:ext cx="4241800" cy="1614339"/>
          </a:xfrm>
          <a:prstGeom prst="rect">
            <a:avLst/>
          </a:prstGeom>
        </p:spPr>
        <p:txBody>
          <a:bodyPr/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14141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3767" y="2216150"/>
            <a:ext cx="6096001" cy="60960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변수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Backward selection</a:t>
            </a:r>
          </a:p>
        </p:txBody>
      </p:sp>
      <p:graphicFrame>
        <p:nvGraphicFramePr>
          <p:cNvPr id="75" name="Table 75"/>
          <p:cNvGraphicFramePr/>
          <p:nvPr/>
        </p:nvGraphicFramePr>
        <p:xfrm>
          <a:off x="1549400" y="8077200"/>
          <a:ext cx="8108355" cy="14605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2027088"/>
                <a:gridCol w="2027088"/>
                <a:gridCol w="2027088"/>
                <a:gridCol w="2027088"/>
              </a:tblGrid>
              <a:tr h="730250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BIC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AdjR^2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302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변수 개수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변수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subset election 요약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508000" y="2628900"/>
            <a:ext cx="11988800" cy="453995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Best subset, Forward, Backward 방법 모두 비슷한 결과가 나왔다.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계수가 약간 다르긴 하지만 거의 동일했다.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변수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Ridge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6552803" y="2324100"/>
            <a:ext cx="5943997" cy="6096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lambda = 0.002977314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모든 변수가 선택됨</a:t>
            </a:r>
          </a:p>
        </p:txBody>
      </p:sp>
      <p:pic>
        <p:nvPicPr>
          <p:cNvPr id="8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100" y="2717800"/>
            <a:ext cx="6096000" cy="609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변수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Lasso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6552803" y="2324100"/>
            <a:ext cx="5943997" cy="6096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lambda = 0.001071593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선택된 변수 개수: 13개(factor별 질적변수=1개)</a:t>
            </a:r>
          </a:p>
        </p:txBody>
      </p:sp>
      <p:pic>
        <p:nvPicPr>
          <p:cNvPr id="8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100" y="2717800"/>
            <a:ext cx="6096000" cy="609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spcBef>
                <a:spcPts val="1500"/>
              </a:spcBef>
              <a:defRPr sz="693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최종 모델 선택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508000" y="2628900"/>
            <a:ext cx="11988800" cy="453995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Cross-Validation 방법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Best subset, forward, backward 별 Cp, BIC, AdjR^2 비교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Ridge, Lasso 비교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Subset 의 베스트 모델과 Ridge, Lasso 비교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idx="1"/>
          </p:nvPr>
        </p:nvSpPr>
        <p:spPr>
          <a:xfrm>
            <a:off x="508000" y="2628900"/>
            <a:ext cx="11988800" cy="6644978"/>
          </a:xfrm>
          <a:prstGeom prst="rect">
            <a:avLst/>
          </a:prstGeom>
        </p:spPr>
        <p:txBody>
          <a:bodyPr/>
          <a:lstStyle/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Validation set approach: 랜덤으로 절반을 Validation dataset으로 사용</a:t>
            </a:r>
            <a:endParaRPr sz="3564">
              <a:solidFill>
                <a:srgbClr val="414141"/>
              </a:solidFill>
            </a:endParaRPr>
          </a:p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LOOCV(K=200): 데이터가 약 2300개 가량으로 LOOCV는 시간이 오래걸림</a:t>
            </a:r>
            <a:endParaRPr sz="3564">
              <a:solidFill>
                <a:srgbClr val="414141"/>
              </a:solidFill>
            </a:endParaRPr>
          </a:p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10-Fold(K=10): 랜덤으로 순서를 배열한 후 10개의 그룹을 번갈아가며 Validation dataset으로 사용</a:t>
            </a:r>
            <a:endParaRPr sz="3564">
              <a:solidFill>
                <a:srgbClr val="414141"/>
              </a:solidFill>
            </a:endParaRPr>
          </a:p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최종적으로 가장 좋은 모델 선정을 위해 세가지 방법 중 오류율이 가장 낮은 모델을 선택(비교시 동일한 Sample을 맞추기 위해서 같은 seed 번호를 설정함.)</a:t>
            </a:r>
          </a:p>
        </p:txBody>
      </p:sp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최종 모델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Cross-Validation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최종 모델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Subset selection</a:t>
            </a:r>
          </a:p>
        </p:txBody>
      </p:sp>
      <p:pic>
        <p:nvPicPr>
          <p:cNvPr id="9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00" y="2194917"/>
            <a:ext cx="6096000" cy="609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6005" y="2214413"/>
            <a:ext cx="6096001" cy="60960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7" name="Table 97"/>
          <p:cNvGraphicFramePr/>
          <p:nvPr/>
        </p:nvGraphicFramePr>
        <p:xfrm>
          <a:off x="317500" y="7874000"/>
          <a:ext cx="5737027" cy="170061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775613"/>
                <a:gridCol w="1653804"/>
                <a:gridCol w="1653804"/>
                <a:gridCol w="1653804"/>
              </a:tblGrid>
              <a:tr h="425152">
                <a:tc>
                  <a:txBody>
                    <a:bodyPr/>
                    <a:lstStyle/>
                    <a:p>
                      <a:pPr lvl="0" defTabSz="914400">
                        <a:defRPr sz="17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CV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LOOCV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10-fold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2515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Cp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0.05121746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0.05282276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0.05415730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42515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BIC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0.05289673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0.04977804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0.05005212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2515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Adjr2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0.05625525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0.05533741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0.05681556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Table 98"/>
          <p:cNvGraphicFramePr/>
          <p:nvPr/>
        </p:nvGraphicFramePr>
        <p:xfrm>
          <a:off x="6604000" y="7886700"/>
          <a:ext cx="5737027" cy="170061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775613"/>
                <a:gridCol w="1653804"/>
                <a:gridCol w="1653804"/>
                <a:gridCol w="1653804"/>
              </a:tblGrid>
              <a:tr h="425152">
                <a:tc>
                  <a:txBody>
                    <a:bodyPr/>
                    <a:lstStyle/>
                    <a:p>
                      <a:pPr lvl="0" defTabSz="914400">
                        <a:defRPr sz="17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CV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LOOCV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10-fold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2515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Cp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0.09068010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0.10039120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0.09987057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42515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BIC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0.08900084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0.09737829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0.09851889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2515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Adjr2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0.09487825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0.10381544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0.10444204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0423" y="2181324"/>
            <a:ext cx="6096001" cy="609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최종 모델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Ridge, Lasso</a:t>
            </a:r>
          </a:p>
        </p:txBody>
      </p:sp>
      <p:graphicFrame>
        <p:nvGraphicFramePr>
          <p:cNvPr id="102" name="Table 102"/>
          <p:cNvGraphicFramePr/>
          <p:nvPr/>
        </p:nvGraphicFramePr>
        <p:xfrm>
          <a:off x="3467100" y="7734300"/>
          <a:ext cx="5737027" cy="170061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775613"/>
                <a:gridCol w="1653804"/>
                <a:gridCol w="1653804"/>
                <a:gridCol w="1653804"/>
              </a:tblGrid>
              <a:tr h="566869">
                <a:tc>
                  <a:txBody>
                    <a:bodyPr/>
                    <a:lstStyle/>
                    <a:p>
                      <a:pPr lvl="0" defTabSz="914400">
                        <a:defRPr sz="17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CV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LOOCV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10-fold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66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Ridge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0.05541562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0.05776089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0.05765654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566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Lasso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0.05289673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0.05010032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0.05145151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2258" y="2178050"/>
            <a:ext cx="6096001" cy="609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스크린샷 2017-12-14 09.26.40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3674" y="7523857"/>
            <a:ext cx="9779001" cy="1943101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최종 모델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 최종 비교</a:t>
            </a:r>
          </a:p>
        </p:txBody>
      </p:sp>
      <p:sp>
        <p:nvSpPr>
          <p:cNvPr id="107" name="Shape 107"/>
          <p:cNvSpPr/>
          <p:nvPr/>
        </p:nvSpPr>
        <p:spPr>
          <a:xfrm>
            <a:off x="5930900" y="8470900"/>
            <a:ext cx="1418729" cy="499071"/>
          </a:xfrm>
          <a:prstGeom prst="rect">
            <a:avLst/>
          </a:prstGeom>
          <a:solidFill>
            <a:srgbClr val="FF2600">
              <a:alpha val="8000"/>
            </a:srgbClr>
          </a:solidFill>
          <a:ln w="254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최종 모델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 Best Model</a:t>
            </a:r>
          </a:p>
        </p:txBody>
      </p:sp>
      <p:graphicFrame>
        <p:nvGraphicFramePr>
          <p:cNvPr id="110" name="Table 110"/>
          <p:cNvGraphicFramePr/>
          <p:nvPr/>
        </p:nvGraphicFramePr>
        <p:xfrm>
          <a:off x="2057400" y="3479800"/>
          <a:ext cx="9044236" cy="451782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014745"/>
                <a:gridCol w="3014745"/>
                <a:gridCol w="3014745"/>
              </a:tblGrid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변수 이름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범위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설명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SIZE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small, medium, big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기업의 크기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DEBT_COST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-0.87~8151.25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부채 비용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RETURN_EQUITY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-1825426 ~ 9349.018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자기자본이익률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RETURN_ASSETS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-481.07 ~ 711.22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총자산순이익률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NUMBER_JUDICIAL_INCIDENCES_YEAR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0 ~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법적 분쟁 발생 수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SPENT_JUDICAL_INCIDENCES_TOTAL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0 ~ 448342.4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법적 분쟁 부담 비용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AUDITED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no, yes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감사 여부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목적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기업별 재무제표와 상태정보 데이터를 분석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기업별 재무제표 상태로 부도 가능성 예측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414141"/>
                </a:solidFill>
              </a:rPr>
              <a:t>Logistic, LDA, QDA, KNN 중 가장 예측을 잘하는 방법 비교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Bootstrap</a:t>
            </a:r>
          </a:p>
        </p:txBody>
      </p:sp>
      <p:sp>
        <p:nvSpPr>
          <p:cNvPr id="113" name="Shape 113"/>
          <p:cNvSpPr/>
          <p:nvPr/>
        </p:nvSpPr>
        <p:spPr>
          <a:xfrm>
            <a:off x="401960" y="6819899"/>
            <a:ext cx="8794552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         original        bias     std. error</a:t>
            </a:r>
            <a:endParaRPr sz="24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t1* -3.149042e+00 -2.176324e+13 1.538894e+14</a:t>
            </a:r>
            <a:endParaRPr sz="24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t2* -2.618635e-01 -9.641534e+09 6.817594e+10</a:t>
            </a:r>
            <a:endParaRPr sz="24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t3* -9.300784e-06 -6.317561e+07 4.467190e+08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508000" y="2628900"/>
            <a:ext cx="11988800" cy="453995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Formula: BANKRUPTCY ~ DEBT_COST+ RETURN_EQUITY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분류 방법 비교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520700" y="2178050"/>
            <a:ext cx="11988800" cy="27400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변수 선택 방법으로 선택된 최종 모델을 이용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Logistic regression, LDA, QDA, KNN 분류 방법 비교</a:t>
            </a:r>
          </a:p>
        </p:txBody>
      </p:sp>
      <p:graphicFrame>
        <p:nvGraphicFramePr>
          <p:cNvPr id="118" name="Table 118"/>
          <p:cNvGraphicFramePr/>
          <p:nvPr/>
        </p:nvGraphicFramePr>
        <p:xfrm>
          <a:off x="1943100" y="4584700"/>
          <a:ext cx="9044236" cy="451782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014745"/>
                <a:gridCol w="3014745"/>
                <a:gridCol w="3014745"/>
              </a:tblGrid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변수 이름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범위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설명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SIZE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small, medium, big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기업의 크기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DEBT_COST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-0.87~8151.25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부채 비용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RETURN_EQUITY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-1825426 ~ 9349.018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자기자본이익률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RETURN_ASSETS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-481.07 ~ 711.22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총자산순이익률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NUMBER_JUDICIAL_INCIDENCES_YEAR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0 ~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법적 분쟁 발생 수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SPENT_JUDICAL_INCIDENCES_TOTAL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0 ~ 448342.4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법적 분쟁 부담 비용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AUDITED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no, yes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감사 여부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데이터셋 설정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508000" y="2628900"/>
            <a:ext cx="11988800" cy="2111375"/>
          </a:xfrm>
          <a:prstGeom prst="rect">
            <a:avLst/>
          </a:prstGeom>
        </p:spPr>
        <p:txBody>
          <a:bodyPr/>
          <a:lstStyle>
            <a:lvl1pPr marL="443794" indent="-443794"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414141"/>
                </a:solidFill>
              </a:rPr>
              <a:t>랜덤으로 Training dataset과 Test dataset을 7:3비율로 설정</a:t>
            </a:r>
          </a:p>
        </p:txBody>
      </p:sp>
      <p:pic>
        <p:nvPicPr>
          <p:cNvPr id="122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591" y="5349875"/>
            <a:ext cx="11043955" cy="1936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Logistic Regression</a:t>
            </a:r>
          </a:p>
        </p:txBody>
      </p:sp>
      <p:pic>
        <p:nvPicPr>
          <p:cNvPr id="125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980" y="2963930"/>
            <a:ext cx="12786840" cy="3516383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>
            <p:ph type="body" idx="1"/>
          </p:nvPr>
        </p:nvSpPr>
        <p:spPr>
          <a:xfrm>
            <a:off x="508000" y="6480311"/>
            <a:ext cx="11988800" cy="224458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Threshold=0.05</a:t>
            </a:r>
            <a:r>
              <a:rPr sz="3600">
                <a:solidFill>
                  <a:srgbClr val="414141"/>
                </a:solidFill>
              </a:rPr>
              <a:t>로 설정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Logistic Regression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4037359" y="8183184"/>
            <a:ext cx="5765355" cy="107293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Error rate = 0.08811189</a:t>
            </a:r>
          </a:p>
        </p:txBody>
      </p:sp>
      <p:graphicFrame>
        <p:nvGraphicFramePr>
          <p:cNvPr id="130" name="Table 130"/>
          <p:cNvGraphicFramePr/>
          <p:nvPr/>
        </p:nvGraphicFramePr>
        <p:xfrm>
          <a:off x="4271516" y="3091557"/>
          <a:ext cx="4927402" cy="501947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1231850"/>
                <a:gridCol w="1231850"/>
                <a:gridCol w="1231850"/>
                <a:gridCol w="1231850"/>
              </a:tblGrid>
              <a:tr h="1254869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646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654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701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715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1" name="Shape 131"/>
          <p:cNvSpPr/>
          <p:nvPr/>
        </p:nvSpPr>
        <p:spPr>
          <a:xfrm>
            <a:off x="5734496" y="2374599"/>
            <a:ext cx="3172273" cy="520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실제 데이터 값</a:t>
            </a:r>
          </a:p>
        </p:txBody>
      </p:sp>
      <p:sp>
        <p:nvSpPr>
          <p:cNvPr id="132" name="Shape 132"/>
          <p:cNvSpPr/>
          <p:nvPr/>
        </p:nvSpPr>
        <p:spPr>
          <a:xfrm rot="16200000">
            <a:off x="2712342" y="5950923"/>
            <a:ext cx="2093716" cy="52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예측 데이터 값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LDA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4037359" y="8183184"/>
            <a:ext cx="5765355" cy="107293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Error rate = 0.05174825</a:t>
            </a:r>
          </a:p>
        </p:txBody>
      </p:sp>
      <p:graphicFrame>
        <p:nvGraphicFramePr>
          <p:cNvPr id="136" name="Table 136"/>
          <p:cNvGraphicFramePr/>
          <p:nvPr/>
        </p:nvGraphicFramePr>
        <p:xfrm>
          <a:off x="4271516" y="3091557"/>
          <a:ext cx="4927402" cy="501947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1231850"/>
                <a:gridCol w="1231850"/>
                <a:gridCol w="1231850"/>
                <a:gridCol w="1231850"/>
              </a:tblGrid>
              <a:tr h="1254869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676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688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27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701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715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7" name="Shape 137"/>
          <p:cNvSpPr/>
          <p:nvPr/>
        </p:nvSpPr>
        <p:spPr>
          <a:xfrm>
            <a:off x="5734496" y="2374599"/>
            <a:ext cx="3172273" cy="520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실제 데이터 값</a:t>
            </a:r>
          </a:p>
        </p:txBody>
      </p:sp>
      <p:sp>
        <p:nvSpPr>
          <p:cNvPr id="138" name="Shape 138"/>
          <p:cNvSpPr/>
          <p:nvPr/>
        </p:nvSpPr>
        <p:spPr>
          <a:xfrm rot="16200000">
            <a:off x="2712342" y="5950923"/>
            <a:ext cx="2093716" cy="52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예측 데이터 값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QDA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4037359" y="8183184"/>
            <a:ext cx="5765355" cy="107293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Error rate = 0.07132867</a:t>
            </a:r>
          </a:p>
        </p:txBody>
      </p:sp>
      <p:graphicFrame>
        <p:nvGraphicFramePr>
          <p:cNvPr id="142" name="Table 142"/>
          <p:cNvGraphicFramePr/>
          <p:nvPr/>
        </p:nvGraphicFramePr>
        <p:xfrm>
          <a:off x="4271516" y="3091557"/>
          <a:ext cx="4927402" cy="501947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1231850"/>
                <a:gridCol w="1231850"/>
                <a:gridCol w="1231850"/>
                <a:gridCol w="1231850"/>
              </a:tblGrid>
              <a:tr h="1254869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660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670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701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715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3" name="Shape 143"/>
          <p:cNvSpPr/>
          <p:nvPr/>
        </p:nvSpPr>
        <p:spPr>
          <a:xfrm>
            <a:off x="5734496" y="2374599"/>
            <a:ext cx="3172273" cy="520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실제 데이터 값</a:t>
            </a:r>
          </a:p>
        </p:txBody>
      </p:sp>
      <p:sp>
        <p:nvSpPr>
          <p:cNvPr id="144" name="Shape 144"/>
          <p:cNvSpPr/>
          <p:nvPr/>
        </p:nvSpPr>
        <p:spPr>
          <a:xfrm rot="16200000">
            <a:off x="2712342" y="5950923"/>
            <a:ext cx="2093716" cy="52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예측 데이터 값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KNN</a:t>
            </a:r>
          </a:p>
        </p:txBody>
      </p:sp>
      <p:pic>
        <p:nvPicPr>
          <p:cNvPr id="147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6313" y="2950816"/>
            <a:ext cx="6308353" cy="5102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00" y="2976907"/>
            <a:ext cx="6308353" cy="3968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KNN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xfrm>
            <a:off x="4037359" y="8183184"/>
            <a:ext cx="5765355" cy="107293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Error rate = 0.01958042</a:t>
            </a:r>
          </a:p>
        </p:txBody>
      </p:sp>
      <p:graphicFrame>
        <p:nvGraphicFramePr>
          <p:cNvPr id="152" name="Table 152"/>
          <p:cNvGraphicFramePr/>
          <p:nvPr/>
        </p:nvGraphicFramePr>
        <p:xfrm>
          <a:off x="4271516" y="3091557"/>
          <a:ext cx="4927402" cy="501947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1231850"/>
                <a:gridCol w="1231850"/>
                <a:gridCol w="1231850"/>
                <a:gridCol w="1231850"/>
              </a:tblGrid>
              <a:tr h="1254869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715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701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715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3" name="Shape 153"/>
          <p:cNvSpPr/>
          <p:nvPr/>
        </p:nvSpPr>
        <p:spPr>
          <a:xfrm>
            <a:off x="5734496" y="2374599"/>
            <a:ext cx="3172273" cy="520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실제 데이터 값</a:t>
            </a:r>
          </a:p>
        </p:txBody>
      </p:sp>
      <p:sp>
        <p:nvSpPr>
          <p:cNvPr id="154" name="Shape 154"/>
          <p:cNvSpPr/>
          <p:nvPr/>
        </p:nvSpPr>
        <p:spPr>
          <a:xfrm rot="16200000">
            <a:off x="2712342" y="5950923"/>
            <a:ext cx="2093716" cy="52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예측 데이터 값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최종 비교</a:t>
            </a:r>
          </a:p>
        </p:txBody>
      </p:sp>
      <p:graphicFrame>
        <p:nvGraphicFramePr>
          <p:cNvPr id="157" name="Table 157"/>
          <p:cNvGraphicFramePr/>
          <p:nvPr/>
        </p:nvGraphicFramePr>
        <p:xfrm>
          <a:off x="664818" y="2913820"/>
          <a:ext cx="11646245" cy="211314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2109378"/>
                <a:gridCol w="2544039"/>
                <a:gridCol w="2326709"/>
                <a:gridCol w="2326709"/>
                <a:gridCol w="2326709"/>
              </a:tblGrid>
              <a:tr h="66105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/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Logistic regression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LDA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QDA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KNN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39392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Error Rate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414141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0.08811189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414141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0.05174825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414141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0.07132867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414141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0.01958042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8" name="Shape 158"/>
          <p:cNvSpPr/>
          <p:nvPr>
            <p:ph type="body" idx="1"/>
          </p:nvPr>
        </p:nvSpPr>
        <p:spPr>
          <a:xfrm>
            <a:off x="673100" y="6366564"/>
            <a:ext cx="11988800" cy="1469336"/>
          </a:xfrm>
          <a:prstGeom prst="rect">
            <a:avLst/>
          </a:prstGeom>
        </p:spPr>
        <p:txBody>
          <a:bodyPr/>
          <a:lstStyle/>
          <a:p>
            <a:pPr lvl="0" marL="446404" indent="-446404" defTabSz="554990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414141"/>
                </a:solidFill>
              </a:rPr>
              <a:t>KNN</a:t>
            </a:r>
            <a:r>
              <a:rPr sz="3420">
                <a:solidFill>
                  <a:srgbClr val="414141"/>
                </a:solidFill>
              </a:rPr>
              <a:t>의 오류율이 제일 낮다</a:t>
            </a:r>
            <a:endParaRPr sz="3420">
              <a:solidFill>
                <a:srgbClr val="414141"/>
              </a:solidFill>
            </a:endParaRPr>
          </a:p>
          <a:p>
            <a:pPr lvl="0" marL="446404" indent="-446404" defTabSz="554990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414141"/>
                </a:solidFill>
              </a:rPr>
              <a:t>따라서 </a:t>
            </a:r>
            <a:r>
              <a:rPr sz="3420">
                <a:solidFill>
                  <a:srgbClr val="414141"/>
                </a:solidFill>
              </a:rPr>
              <a:t>KNN</a:t>
            </a:r>
            <a:r>
              <a:rPr sz="3420">
                <a:solidFill>
                  <a:srgbClr val="414141"/>
                </a:solidFill>
              </a:rPr>
              <a:t>이 부도여부 예측을 제일 잘한다 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데이터 개요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스페인 소재의 기업을 대상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1998년 ~ 2003년 까지의 기업의 부도 여부를 나타냄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부채 비율,  자기자본이익률, 상품 회전율 등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총 34개의 변수: 8개의 질적 변수, 26개의 양적 변수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데이터 개요: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질적 변수</a:t>
            </a:r>
          </a:p>
        </p:txBody>
      </p:sp>
      <p:graphicFrame>
        <p:nvGraphicFramePr>
          <p:cNvPr id="53" name="Table 53"/>
          <p:cNvGraphicFramePr/>
          <p:nvPr/>
        </p:nvGraphicFramePr>
        <p:xfrm>
          <a:off x="3251200" y="2552700"/>
          <a:ext cx="6009631" cy="62595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004815"/>
                <a:gridCol w="3004815"/>
              </a:tblGrid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변수 이름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범위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SIZE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small, medium, big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SOCIAL_CODE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Co, Ltd, other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LINKED_GROUP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no, 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PROVINCE_CODE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	1..52(4,5,19,34,42,44,51 제외)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DELAY_ACCOUNTS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no, 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AUDITED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no, 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AUDITORS_OPINION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414141"/>
                          </a:solidFill>
                        </a:rPr>
                        <a:t>nothing, positive, minor, negative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BANKRUPTCY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NO, 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데이터 개요: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양적 변수</a:t>
            </a:r>
          </a:p>
        </p:txBody>
      </p:sp>
      <p:graphicFrame>
        <p:nvGraphicFramePr>
          <p:cNvPr id="56" name="Table 56"/>
          <p:cNvGraphicFramePr/>
          <p:nvPr/>
        </p:nvGraphicFramePr>
        <p:xfrm>
          <a:off x="495300" y="2476500"/>
          <a:ext cx="6009631" cy="62595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004815"/>
                <a:gridCol w="3004815"/>
              </a:tblGrid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변수 이름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범위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YEAR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1998 ~ 2003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NUMBER_EMPLOYEES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2662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85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NUMBER_PARTNERS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75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CHANGES_LOCATION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DEBT_STRUCTURE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-99.07 ~ 134.48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DEBT_COST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-0.87 ~ 8151.25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414141"/>
                          </a:solidFill>
                        </a:rPr>
                        <a:t>DEBT_PAYING_AVAILABILITY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-7.27 ~ 345.05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DEBT_RATIO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-43094.47 ~ 17570.04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WORKING_CAPITAL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-14.92 ~ 24.23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WARRANTY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-526.22 ~ 46836.93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</a:rPr>
                        <a:t>OPERATING_INCOME_MARGIN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-45180.9 ~ 8791.51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</a:rPr>
                        <a:t>RETURN_OPERATING_ASSETS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-68775792 ~ 2885.159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57" name="Table 57"/>
          <p:cNvGraphicFramePr/>
          <p:nvPr/>
        </p:nvGraphicFramePr>
        <p:xfrm>
          <a:off x="6540500" y="2476500"/>
          <a:ext cx="6009631" cy="62595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004815"/>
                <a:gridCol w="3004815"/>
              </a:tblGrid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변수 이름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범위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414141"/>
                          </a:solidFill>
                        </a:rPr>
                        <a:t>RETURN_EQUITY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-1825426 ~ 9349.018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RETURN_ASSETS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-481.07 ~ 711.22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STOCK_TUNOVER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-481.08 ~ 711.22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ASSET_TURNOVER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-0.33 ~ 112.28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RECEIVABLE_TURNOVER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-905.96 ~ 17096.96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ASSET_ROTATION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-60947.59 ~ 90619.69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FINANCIAL_SOLVENCY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-343.43 ~ 5481.22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ACID_TEST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-315.79 ~ 5268.60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NUMBER_JUDICIAL_INCIDENCES_TOTAL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NUMBER_JUDICIAL_INCIDENCES_YEAR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SPENT_JUDICIAL_INCIDENCES_TOTAL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448342.4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SPENT_JUDICIAL_INCIDES_YEAR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445476.7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</a:rPr>
                        <a:t>NMBER_SERIOUS_INCIDENCES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spcBef>
                <a:spcPts val="1500"/>
              </a:spcBef>
              <a:defRPr sz="693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분석 과정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데이터 설정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변수 선택: </a:t>
            </a:r>
            <a:r>
              <a:rPr sz="2800">
                <a:solidFill>
                  <a:srgbClr val="5E5E5E"/>
                </a:solidFill>
              </a:rPr>
              <a:t>총 5가지의 변수 선택 방법으로 모델을 선택</a:t>
            </a:r>
            <a:endParaRPr sz="2800">
              <a:solidFill>
                <a:srgbClr val="797979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최종 모델 선택: </a:t>
            </a:r>
            <a:r>
              <a:rPr sz="2800">
                <a:solidFill>
                  <a:srgbClr val="5E5E5E"/>
                </a:solidFill>
              </a:rPr>
              <a:t>선택된 모델 중 Cross-Validation 방법을 이용해서 오류율이 가장 낮은 모델 선택</a:t>
            </a:r>
            <a:endParaRPr sz="2800">
              <a:solidFill>
                <a:srgbClr val="5E5E5E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Bootstrap</a:t>
            </a:r>
            <a:r>
              <a:rPr sz="2800">
                <a:solidFill>
                  <a:srgbClr val="414141"/>
                </a:solidFill>
              </a:rPr>
              <a:t>: </a:t>
            </a:r>
            <a:r>
              <a:rPr sz="2800">
                <a:solidFill>
                  <a:srgbClr val="5F5F5F"/>
                </a:solidFill>
              </a:rPr>
              <a:t>선택한 모델에서 임의의 2개의 X변수를 선택, 모수 추정</a:t>
            </a:r>
            <a:endParaRPr sz="3600">
              <a:solidFill>
                <a:srgbClr val="424242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분류 방법 비교: </a:t>
            </a:r>
            <a:r>
              <a:rPr sz="2800">
                <a:solidFill>
                  <a:srgbClr val="5E5E5E"/>
                </a:solidFill>
              </a:rPr>
              <a:t>Logistic, LDA, QDA, KNN 간 오류율 비교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데이터 설정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기본 데이터 설정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SOCIAL_CODE, PROVINCE_CODE 제외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AGE가 -1 인 행 제거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NA 행 제거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데이터 수: 2859X34 -&gt; 2382X32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반응변수: BANKRUPTCY(YES, NO) - 기업의 부도 여부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8310" y="2216150"/>
            <a:ext cx="6096001" cy="60960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변수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Best subset</a:t>
            </a:r>
          </a:p>
        </p:txBody>
      </p:sp>
      <p:graphicFrame>
        <p:nvGraphicFramePr>
          <p:cNvPr id="67" name="Table 67"/>
          <p:cNvGraphicFramePr/>
          <p:nvPr/>
        </p:nvGraphicFramePr>
        <p:xfrm>
          <a:off x="1549400" y="8077200"/>
          <a:ext cx="8108355" cy="14605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2027088"/>
                <a:gridCol w="2027088"/>
                <a:gridCol w="2027088"/>
                <a:gridCol w="2027088"/>
              </a:tblGrid>
              <a:tr h="730250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BIC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AdjR^2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302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변수 개수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8282" y="2216150"/>
            <a:ext cx="6096001" cy="6096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변수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Forward selection</a:t>
            </a:r>
          </a:p>
        </p:txBody>
      </p:sp>
      <p:graphicFrame>
        <p:nvGraphicFramePr>
          <p:cNvPr id="71" name="Table 71"/>
          <p:cNvGraphicFramePr/>
          <p:nvPr/>
        </p:nvGraphicFramePr>
        <p:xfrm>
          <a:off x="1549400" y="8077200"/>
          <a:ext cx="8108355" cy="14605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2027088"/>
                <a:gridCol w="2027088"/>
                <a:gridCol w="2027088"/>
                <a:gridCol w="2027088"/>
              </a:tblGrid>
              <a:tr h="730250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BIC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AdjR^2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302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변수 개수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