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58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77" r:id="rId21"/>
    <p:sldId id="281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Mathew" initials="DM" lastIdx="1" clrIdx="0">
    <p:extLst>
      <p:ext uri="{19B8F6BF-5375-455C-9EA6-DF929625EA0E}">
        <p15:presenceInfo xmlns:p15="http://schemas.microsoft.com/office/powerpoint/2012/main" userId="f291beaca6101e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8149-F11A-4CEA-B658-0660A4524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4261-604D-42FF-A775-58AEA094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48CC-6E45-4F58-B569-5E7CE3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8469-E48C-4199-B691-14101CDE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3B67-B8AD-4AC9-91B2-256E7928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BCE-28FD-4ED6-ABD6-9D663BF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F5C5-59D0-4113-8AD4-DB011D00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0D92-6307-48A5-8ECA-443C9325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0D4C-9A87-4BBE-B768-77C6FFC1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2DFB-E5FF-418D-ACFD-2268E29D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46D16-E08E-4F3C-91A9-E7047856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B48C-F018-4599-8E26-908BE42F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2B8E-1353-46C3-9838-D557C8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C11D-30A5-4798-A76C-49B09591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01BB-140D-4503-ABE1-C7AF73BF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4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2927-DA25-47E6-AC50-B98E4C23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11E2-0F31-4A88-93D4-12C3269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D7B7-84D9-4DB9-B26F-1948C5A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DF56-A61F-4B36-809F-119AF21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50A8-A492-43B2-BB34-C936D5C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A8E-D5DE-4A43-879B-B584585A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D10A-3FD5-48B1-839F-167E331D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3A1A-2288-413F-9321-128E927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DC51-AE25-4D86-80CB-747B4905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C418-A5E9-4580-ABF9-62FEBC9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4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D759-C20D-4759-95D4-05CDD60A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4A8B-5465-4169-B769-8C682EAB1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BC6E-5CC9-4AAF-A7F3-396CB49E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17C3-6EA4-47D7-A3DE-1D20C6C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0121-EA52-431D-80F3-1EE397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221DF-CD80-4FDE-B1ED-F3F4A4FA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0AC1-C6AF-4D27-B2F6-67EA27B1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9F4A-D67F-4507-869E-247F33C3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D9E0-0CDD-4EA3-8047-72922783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755D6-7271-418E-8B57-0E1A707D5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1AD1-BECB-4CE5-921F-14042FEC9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C2D72-16B1-432E-AE75-FE611AEA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8752-4601-4D30-B104-5B8013F5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D8B45-94EA-4EF6-8148-2ED21EA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34EE-8AB9-4B8E-97D6-98896FDB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E6792-8FA9-45A2-87E0-790669B4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17332-6A2E-4C26-9334-852ADAEC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0D5F2-A59A-490E-BAF4-E0FBF775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9F339-3338-47F5-B16C-1E967850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45AC-4350-4B85-B21C-E4A79FA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C7450-5BE9-49E3-94DE-3E1634E8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B063-00F6-41E0-AD35-9D0906C4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FFFF-06FA-434E-89CA-A724220C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D603-C6B6-4F64-9A88-FAA779FF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BB6E-1C45-47B6-8112-E88A11F5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6405-7083-4615-9000-23B602F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9DEF-5A49-4835-921E-96A715BD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7295-5AFF-4C26-86CF-7D8D810A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CD356-8EDB-4E41-A359-86797515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FB835-E8CA-425F-BAAA-30B42CAE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F0C7-9BDB-4019-AA5D-73058844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FA5C-3EFF-4731-BE5C-80FD6B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E3A4-C83A-4EC5-B004-A77A805B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08865-CD1C-42D3-8C2E-B495C9C7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6C1C-D46A-4DBC-A296-A77C968A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8547-D54D-42C6-A617-F170D2DFA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1079-F2DF-499E-A555-585D0DE5AD1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4D65-37CF-497D-9704-D7D1CB846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82A3-6DF0-4985-9F84-505B5751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F771-7E23-47F6-8B94-6392F6422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F3B0-8F9D-46CD-86FF-8F056330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635"/>
            <a:ext cx="9144000" cy="14166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99DF4-D01F-497C-8883-66F8C87F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3178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Phonetics, Phonetic Script and English Sounds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5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EF96-F86F-4C96-BEA3-82A1A80B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Consonants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09A5C1-8EC4-4A26-B0F4-594BB787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233969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21802-2CCB-477F-949E-A3C68201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The Word and its Units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E073F4-77FF-4ECA-95C3-14C7667C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0"/>
            <a:ext cx="6224335" cy="6857999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A word is made up of phonemes.</a:t>
            </a:r>
          </a:p>
          <a:p>
            <a:endParaRPr lang="en-IN" dirty="0"/>
          </a:p>
          <a:p>
            <a:r>
              <a:rPr lang="en-IN" dirty="0"/>
              <a:t>Phonemes are individual units of sound.</a:t>
            </a:r>
          </a:p>
          <a:p>
            <a:endParaRPr lang="en-IN" dirty="0"/>
          </a:p>
          <a:p>
            <a:r>
              <a:rPr lang="en-IN" dirty="0"/>
              <a:t>Therefore, the smallest unit of a word or sound is the phoneme.</a:t>
            </a:r>
          </a:p>
          <a:p>
            <a:endParaRPr lang="en-IN" dirty="0"/>
          </a:p>
          <a:p>
            <a:r>
              <a:rPr lang="en-IN" dirty="0"/>
              <a:t>Phonemes combine together to form another unit within the word called a </a:t>
            </a:r>
            <a:r>
              <a:rPr lang="en-IN" b="1" i="1" u="sng" dirty="0"/>
              <a:t>syllable.</a:t>
            </a:r>
          </a:p>
          <a:p>
            <a:endParaRPr lang="en-IN" dirty="0"/>
          </a:p>
          <a:p>
            <a:r>
              <a:rPr lang="en-IN" dirty="0"/>
              <a:t>A syllable is the number of phonemes that can be articulated in a single breath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6124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30892-1349-4BAA-896E-0D9A9F95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IN"/>
              <a:t>Syllables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5B7D-7C3F-4DE2-B4FE-7E0D588D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endParaRPr lang="en-IN" sz="2200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syllable is the total number of phonemes that can be pronounced together in a single breath.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sound that can be produced in a single breath.</a:t>
            </a:r>
          </a:p>
          <a:p>
            <a:pPr lvl="1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sound that can be produced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articulation, that is,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movement of the mouth (tongue and lips).</a:t>
            </a:r>
          </a:p>
        </p:txBody>
      </p:sp>
    </p:spTree>
    <p:extLst>
      <p:ext uri="{BB962C8B-B14F-4D97-AF65-F5344CB8AC3E}">
        <p14:creationId xmlns:p14="http://schemas.microsoft.com/office/powerpoint/2010/main" val="428220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ADF-C4B9-4387-A1CB-C8E50F28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115"/>
            <a:ext cx="10515600" cy="1325563"/>
          </a:xfrm>
        </p:spPr>
        <p:txBody>
          <a:bodyPr/>
          <a:lstStyle/>
          <a:p>
            <a:pPr algn="ctr"/>
            <a:r>
              <a:rPr lang="en-IN"/>
              <a:t>Syllables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1A5A-E705-4711-A370-AB0E121A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2011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		Happy	Computer		Information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		Paper		Important		Journalism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		Baby		Confusion		Engineering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		Maybe	Collision		Biology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		Doctor	Subtraction		Intimacy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		Lawyer	Incident		Identity</a:t>
            </a:r>
          </a:p>
        </p:txBody>
      </p:sp>
    </p:spTree>
    <p:extLst>
      <p:ext uri="{BB962C8B-B14F-4D97-AF65-F5344CB8AC3E}">
        <p14:creationId xmlns:p14="http://schemas.microsoft.com/office/powerpoint/2010/main" val="37471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AB56-C179-4692-8014-83CA344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Syllables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B106-55A1-4A38-8E1F-C7A54289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38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9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F588-52B6-4BE2-9638-CB68FF5F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Syllables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7C29-148B-4080-815F-03FEAE5A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Syllables in the English language will always have at least one vowel sound in it.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Therefore, a method to identify the number of syllables in a word is to count the number of vowel sounds in it.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number of vowel sounds in a word equals the number of syllables in that word. </a:t>
            </a:r>
          </a:p>
        </p:txBody>
      </p:sp>
    </p:spTree>
    <p:extLst>
      <p:ext uri="{BB962C8B-B14F-4D97-AF65-F5344CB8AC3E}">
        <p14:creationId xmlns:p14="http://schemas.microsoft.com/office/powerpoint/2010/main" val="75265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AC02-9B74-47BD-BF11-E9B6907B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IN" dirty="0"/>
              <a:t>Identifying Syllables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6CF-F2E6-4D5A-842A-53217D63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2"/>
            <a:ext cx="6028944" cy="6217737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of identifying syllables is the chin method </a:t>
            </a: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place your hand under your chin and very slowly articulate (pronounce) a word. </a:t>
            </a: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your chin falls on your hand is the number of syllables in that word.</a:t>
            </a:r>
          </a:p>
          <a:p>
            <a:pPr marL="457200" lvl="1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2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AC02-9B74-47BD-BF11-E9B6907B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IN" dirty="0"/>
              <a:t>Identifying Syllables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6CF-F2E6-4D5A-842A-53217D63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2"/>
            <a:ext cx="6028944" cy="6217737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Articulation is the process by which we use our mouth and lungs to produce phonemic sounds.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syllable, in this way, is the number of movements of the tongue and lips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constitutent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parts of our mouth) during the production of sounds. 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 very slowly, and feel the movement of your tongue as you speak; 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where your tongue begins, is at rest, as the word is spoken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where to the tongue moves as you keep saying the word slowly.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e.g., say ‘</a:t>
            </a:r>
            <a:r>
              <a:rPr lang="en-I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 o w l 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feel how your tongue moves backwards as you slowly say </a:t>
            </a:r>
            <a:r>
              <a:rPr lang="en-I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‘slow’,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 moves upwards and forwards as it articulates </a:t>
            </a:r>
            <a:r>
              <a:rPr lang="en-I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I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86607A-032C-425B-8CCB-FD808642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Stress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87AC-28C0-4C63-BF3F-66FADA14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6" y="2561771"/>
            <a:ext cx="10115550" cy="4077154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clearly when we speak English, it is important to stress the correct syllables in each word. </a:t>
            </a:r>
          </a:p>
          <a:p>
            <a:endParaRPr lang="en-IN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word stress.</a:t>
            </a:r>
          </a:p>
          <a:p>
            <a:endParaRPr lang="en-IN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means pronouncing one syllable of a multisyllabic word with greater emphasis (stress) than the other syllables in the word.</a:t>
            </a:r>
          </a:p>
        </p:txBody>
      </p:sp>
    </p:spTree>
    <p:extLst>
      <p:ext uri="{BB962C8B-B14F-4D97-AF65-F5344CB8AC3E}">
        <p14:creationId xmlns:p14="http://schemas.microsoft.com/office/powerpoint/2010/main" val="196365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F2B6D-F6DB-47C2-9C1F-F79B4BF9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Word Stress Exercise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EE6E-DA49-42B7-81C5-F4382DE6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Ganga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Handsome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3E3F-901E-4937-8042-385BD480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0704" y="1412488"/>
            <a:ext cx="3197701" cy="436384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690-836A-4A49-A9C0-5D4D16A4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Phonology and Phonetics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9C8F-1F36-493F-85DB-7F70F15D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72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Phonology is the linguistic study of sounds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Phonology involves the study of linguistic sounds, like the sounds within a word, and the sounds within a sentence etc.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involves the study of paralanguage – tone, pitch, stress, intonation and so on.  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Phonetics is the study of linguistic sounds, or the sounds made by alphabets.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Phonetics involve the study of phonemes- a phoneme is the smallest unit of sound, for example, /p/, /b/, /t/, /d/ etc.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7292-AB90-4EA9-99BF-4C952DDD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Stress - Transcribed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, document, receipt&#10;&#10;Description automatically generated">
            <a:extLst>
              <a:ext uri="{FF2B5EF4-FFF2-40B4-BE49-F238E27FC236}">
                <a16:creationId xmlns:a16="http://schemas.microsoft.com/office/drawing/2014/main" id="{2DA089EE-020D-43EF-B833-6C3D9CD96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1" y="1127464"/>
            <a:ext cx="5415378" cy="5730536"/>
          </a:xfrm>
        </p:spPr>
      </p:pic>
    </p:spTree>
    <p:extLst>
      <p:ext uri="{BB962C8B-B14F-4D97-AF65-F5344CB8AC3E}">
        <p14:creationId xmlns:p14="http://schemas.microsoft.com/office/powerpoint/2010/main" val="86373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7F94-69AF-4ACA-8756-E7C8FBED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Word Stress Rule 1 – Disyllabic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8BDE-2892-4697-AF80-5C589CA0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word is disyllabic, and is a: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Noun or Adjective – Stress is generally on first syllable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Verb – Stress is generally on second syllable</a:t>
            </a:r>
            <a:endParaRPr lang="en-IN" sz="2800" dirty="0">
              <a:solidFill>
                <a:schemeClr val="bg1"/>
              </a:solidFill>
            </a:endParaRPr>
          </a:p>
          <a:p>
            <a:pPr lvl="1"/>
            <a:endParaRPr lang="en-I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This rule is not definite, and there are plenty of exceptions to this rule.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95D6-1CCD-4707-BC28-9702C7AE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5"/>
            <a:ext cx="3675767" cy="3464335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Rule 2 –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Trisyllabic Words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No Rule (Stress can be on any syllable)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D516-2474-45E2-B64C-12A0EB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0368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‘A.ny.one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Beau.ti.ful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Pos.si.ble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pu.ter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mor.row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pen.sive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1D9A-0574-48CC-8645-411F25ED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7354" y="1412489"/>
            <a:ext cx="3168896" cy="436384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Common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.’noon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Ja.pa.’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60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15DE8-C1DF-4710-AD9C-62533560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Rule 3 – Longer Words are stressed in the middle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7067-57EA-4B9D-B8E9-4EFBE1D3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762000"/>
            <a:ext cx="3427283" cy="5591175"/>
          </a:xfrm>
        </p:spPr>
        <p:txBody>
          <a:bodyPr>
            <a:noAutofit/>
          </a:bodyPr>
          <a:lstStyle/>
          <a:p>
            <a:r>
              <a:rPr lang="en-US" sz="3200" dirty="0"/>
              <a:t>In.for.’</a:t>
            </a:r>
            <a:r>
              <a:rPr lang="en-US" sz="3200" dirty="0" err="1"/>
              <a:t>ma.tion</a:t>
            </a:r>
            <a:endParaRPr lang="en-US" sz="3200" dirty="0"/>
          </a:p>
          <a:p>
            <a:r>
              <a:rPr lang="en-US" sz="3200" dirty="0"/>
              <a:t>Dis.’</a:t>
            </a:r>
            <a:r>
              <a:rPr lang="en-US" sz="3200" dirty="0" err="1"/>
              <a:t>cus.sion</a:t>
            </a:r>
            <a:endParaRPr lang="en-US" sz="3200" dirty="0"/>
          </a:p>
          <a:p>
            <a:r>
              <a:rPr lang="en-US" sz="3200" dirty="0"/>
              <a:t>Po.li.’</a:t>
            </a:r>
            <a:r>
              <a:rPr lang="en-US" sz="3200" dirty="0" err="1"/>
              <a:t>ti.cian</a:t>
            </a:r>
            <a:endParaRPr lang="en-US" sz="3200" dirty="0"/>
          </a:p>
          <a:p>
            <a:r>
              <a:rPr lang="en-US" sz="3200" dirty="0"/>
              <a:t>Si.</a:t>
            </a:r>
            <a:r>
              <a:rPr lang="en-US" sz="3200" dirty="0" err="1"/>
              <a:t>tu</a:t>
            </a:r>
            <a:r>
              <a:rPr lang="en-US" sz="3200" dirty="0"/>
              <a:t>.’</a:t>
            </a:r>
            <a:r>
              <a:rPr lang="en-US" sz="3200" dirty="0" err="1"/>
              <a:t>a.tion</a:t>
            </a:r>
            <a:endParaRPr lang="en-US" sz="3200" dirty="0"/>
          </a:p>
          <a:p>
            <a:r>
              <a:rPr lang="en-US" sz="3200" dirty="0"/>
              <a:t>Re.’</a:t>
            </a:r>
            <a:r>
              <a:rPr lang="en-US" sz="3200" dirty="0" err="1"/>
              <a:t>vi.sion</a:t>
            </a:r>
            <a:endParaRPr lang="en-US" sz="3200" dirty="0"/>
          </a:p>
          <a:p>
            <a:r>
              <a:rPr lang="en-US" sz="3200" dirty="0"/>
              <a:t>E.</a:t>
            </a:r>
            <a:r>
              <a:rPr lang="en-US" sz="3200" dirty="0" err="1"/>
              <a:t>lec</a:t>
            </a:r>
            <a:r>
              <a:rPr lang="en-US" sz="3200" dirty="0"/>
              <a:t>.’</a:t>
            </a:r>
            <a:r>
              <a:rPr lang="en-US" sz="3200" dirty="0" err="1"/>
              <a:t>tri.cian</a:t>
            </a:r>
            <a:endParaRPr lang="en-US" sz="3200" dirty="0"/>
          </a:p>
          <a:p>
            <a:r>
              <a:rPr lang="en-US" sz="3200" dirty="0"/>
              <a:t>E.co.’</a:t>
            </a:r>
            <a:r>
              <a:rPr lang="en-US" sz="3200" dirty="0" err="1"/>
              <a:t>no.mic</a:t>
            </a:r>
            <a:endParaRPr lang="en-US" sz="3200" dirty="0"/>
          </a:p>
          <a:p>
            <a:r>
              <a:rPr lang="en-US" sz="3200" dirty="0"/>
              <a:t>Dra.’</a:t>
            </a:r>
            <a:r>
              <a:rPr lang="en-US" sz="3200" dirty="0" err="1"/>
              <a:t>ma.tic</a:t>
            </a:r>
            <a:endParaRPr lang="en-US" sz="3200" dirty="0"/>
          </a:p>
          <a:p>
            <a:r>
              <a:rPr lang="en-IN" sz="3200" dirty="0" err="1"/>
              <a:t>Scien</a:t>
            </a:r>
            <a:r>
              <a:rPr lang="en-IN" sz="3200" dirty="0"/>
              <a:t>.’</a:t>
            </a:r>
            <a:r>
              <a:rPr lang="en-IN" sz="3200" dirty="0" err="1"/>
              <a:t>ti.fic</a:t>
            </a:r>
            <a:endParaRPr lang="en-IN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AE471-61D3-447D-ABDF-3CFEC47C0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762001"/>
            <a:ext cx="3197701" cy="5014332"/>
          </a:xfrm>
        </p:spPr>
        <p:txBody>
          <a:bodyPr>
            <a:normAutofit/>
          </a:bodyPr>
          <a:lstStyle/>
          <a:p>
            <a:r>
              <a:rPr lang="en-US" sz="2400" dirty="0"/>
              <a:t>In words ending with: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-</a:t>
            </a:r>
            <a:r>
              <a:rPr lang="en-US" b="1" dirty="0" err="1"/>
              <a:t>tion</a:t>
            </a:r>
            <a:endParaRPr lang="en-US" b="1" dirty="0"/>
          </a:p>
          <a:p>
            <a:pPr lvl="1"/>
            <a:r>
              <a:rPr lang="en-US" b="1" dirty="0"/>
              <a:t>-</a:t>
            </a:r>
            <a:r>
              <a:rPr lang="en-US" b="1" dirty="0" err="1"/>
              <a:t>sion</a:t>
            </a:r>
            <a:endParaRPr lang="en-US" b="1" dirty="0"/>
          </a:p>
          <a:p>
            <a:pPr lvl="1"/>
            <a:r>
              <a:rPr lang="en-US" b="1" dirty="0"/>
              <a:t>-</a:t>
            </a:r>
            <a:r>
              <a:rPr lang="en-US" b="1" dirty="0" err="1"/>
              <a:t>cian</a:t>
            </a:r>
            <a:endParaRPr lang="en-US" b="1" dirty="0"/>
          </a:p>
          <a:p>
            <a:pPr lvl="1"/>
            <a:r>
              <a:rPr lang="en-US" b="1" dirty="0"/>
              <a:t>-</a:t>
            </a:r>
            <a:r>
              <a:rPr lang="en-US" b="1" dirty="0" err="1"/>
              <a:t>ic</a:t>
            </a:r>
            <a:endParaRPr lang="en-IN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Stress is always on the second to last syllable </a:t>
            </a:r>
          </a:p>
          <a:p>
            <a:pPr marL="457200" lvl="1" indent="0">
              <a:buNone/>
            </a:pPr>
            <a:r>
              <a:rPr lang="en-US" b="1" dirty="0"/>
              <a:t>(syllable before the last syllable)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869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12EC9-51DD-4E58-8E87-199DA268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Rule 4 – Words ending in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‘–y’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7884-3B65-41B2-81C8-A1A50EA46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3200" dirty="0"/>
              <a:t>Bi.’o.lo.gy</a:t>
            </a:r>
          </a:p>
          <a:p>
            <a:r>
              <a:rPr lang="en-US" sz="3200" dirty="0"/>
              <a:t>‘Lu.cki.ly</a:t>
            </a:r>
          </a:p>
          <a:p>
            <a:r>
              <a:rPr lang="en-US" sz="3200" dirty="0"/>
              <a:t>Ac.’</a:t>
            </a:r>
            <a:r>
              <a:rPr lang="en-US" sz="3200" dirty="0" err="1"/>
              <a:t>ti.vi.ty</a:t>
            </a:r>
            <a:endParaRPr lang="en-US" sz="3200" dirty="0"/>
          </a:p>
          <a:p>
            <a:r>
              <a:rPr lang="en-US" sz="3200" dirty="0"/>
              <a:t>Pos.</a:t>
            </a:r>
            <a:r>
              <a:rPr lang="en-US" sz="3200" dirty="0" err="1"/>
              <a:t>si</a:t>
            </a:r>
            <a:r>
              <a:rPr lang="en-US" sz="3200" dirty="0"/>
              <a:t>.’</a:t>
            </a:r>
            <a:r>
              <a:rPr lang="en-US" sz="3200" dirty="0" err="1"/>
              <a:t>bi.li.ty</a:t>
            </a:r>
            <a:endParaRPr lang="en-US" sz="3200" dirty="0"/>
          </a:p>
          <a:p>
            <a:r>
              <a:rPr lang="en-US" sz="3200" dirty="0"/>
              <a:t>‘</a:t>
            </a:r>
            <a:r>
              <a:rPr lang="en-US" sz="3200" dirty="0" err="1"/>
              <a:t>Che.mis.try</a:t>
            </a:r>
            <a:endParaRPr lang="en-US" sz="3200" dirty="0"/>
          </a:p>
          <a:p>
            <a:r>
              <a:rPr lang="en-US" sz="3200" dirty="0"/>
              <a:t>‘Preg.nan.cy</a:t>
            </a:r>
          </a:p>
          <a:p>
            <a:r>
              <a:rPr lang="en-US" sz="3200" dirty="0"/>
              <a:t>‘</a:t>
            </a:r>
            <a:r>
              <a:rPr lang="en-US" sz="3200" dirty="0" err="1"/>
              <a:t>Rob.be.ry</a:t>
            </a:r>
            <a:endParaRPr lang="en-IN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BC914-4267-40A9-9716-E7591F71E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3200" b="1" dirty="0"/>
              <a:t>If a word ends in ‘-y’,</a:t>
            </a:r>
          </a:p>
          <a:p>
            <a:endParaRPr lang="en-US" sz="3200" b="1" dirty="0"/>
          </a:p>
          <a:p>
            <a:r>
              <a:rPr lang="en-US" sz="3200" b="1" dirty="0"/>
              <a:t>Stressed syllable is two syllables before the last one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7457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F2185-B15D-4511-B438-D9A81556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Rule 5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B56-D765-4885-9C70-8EB56820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3200" dirty="0"/>
              <a:t>‘</a:t>
            </a:r>
            <a:r>
              <a:rPr lang="en-US" sz="3200" dirty="0" err="1"/>
              <a:t>Com.fort</a:t>
            </a:r>
            <a:endParaRPr lang="en-US" sz="3200" dirty="0"/>
          </a:p>
          <a:p>
            <a:r>
              <a:rPr lang="en-US" sz="3200" dirty="0"/>
              <a:t>‘</a:t>
            </a:r>
            <a:r>
              <a:rPr lang="en-US" sz="3200" dirty="0" err="1"/>
              <a:t>Com.for.ta.ble</a:t>
            </a:r>
            <a:endParaRPr lang="en-US" sz="3200" dirty="0"/>
          </a:p>
          <a:p>
            <a:r>
              <a:rPr lang="en-US" sz="3200" dirty="0"/>
              <a:t>Dis.’</a:t>
            </a:r>
            <a:r>
              <a:rPr lang="en-US" sz="3200" dirty="0" err="1"/>
              <a:t>com.fort</a:t>
            </a:r>
            <a:endParaRPr lang="en-US" sz="3200" dirty="0"/>
          </a:p>
          <a:p>
            <a:r>
              <a:rPr lang="en-US" sz="3200" dirty="0"/>
              <a:t>Un.’</a:t>
            </a:r>
            <a:r>
              <a:rPr lang="en-US" sz="3200" dirty="0" err="1"/>
              <a:t>com.for.ta.ble</a:t>
            </a:r>
            <a:endParaRPr lang="en-US" sz="3200" dirty="0"/>
          </a:p>
          <a:p>
            <a:r>
              <a:rPr lang="en-US" sz="3200" dirty="0"/>
              <a:t>‘</a:t>
            </a:r>
            <a:r>
              <a:rPr lang="en-US" sz="3200" dirty="0" err="1"/>
              <a:t>Com.for.ta.bly</a:t>
            </a:r>
            <a:r>
              <a:rPr lang="en-US" sz="3200" dirty="0"/>
              <a:t> </a:t>
            </a:r>
            <a:endParaRPr lang="en-IN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7252-D00C-4EBD-96B1-A47F73B1B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dirty="0"/>
              <a:t>‘Comfort’ is the root word</a:t>
            </a:r>
          </a:p>
          <a:p>
            <a:r>
              <a:rPr lang="en-US" dirty="0"/>
              <a:t>Other words are made using this root word</a:t>
            </a:r>
          </a:p>
          <a:p>
            <a:r>
              <a:rPr lang="en-US" dirty="0"/>
              <a:t>In this case, </a:t>
            </a:r>
            <a:r>
              <a:rPr lang="en-US" b="1" dirty="0"/>
              <a:t>stress is always on the syllable originally stressed in the root word</a:t>
            </a:r>
            <a:r>
              <a:rPr lang="en-US" sz="2000" b="1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400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0EAA-9AB3-4C5A-A9C4-8845A3F6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8" y="5546369"/>
            <a:ext cx="10906061" cy="671540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Alphabets in English</a:t>
            </a:r>
            <a:b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But there are 44 linguistic sounds in English</a:t>
            </a:r>
            <a:b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the alphabets: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256FE35-8315-49C5-8A76-A1910D37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" r="-3" b="415"/>
          <a:stretch/>
        </p:blipFill>
        <p:spPr>
          <a:xfrm>
            <a:off x="1295401" y="504825"/>
            <a:ext cx="9658350" cy="43176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809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8714-5736-4ADC-9B13-003D89D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lets look at the 44 sounds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FEA8FEF-842B-4F24-9CEB-3F641A68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10515599" cy="4727866"/>
          </a:xfrm>
        </p:spPr>
      </p:pic>
    </p:spTree>
    <p:extLst>
      <p:ext uri="{BB962C8B-B14F-4D97-AF65-F5344CB8AC3E}">
        <p14:creationId xmlns:p14="http://schemas.microsoft.com/office/powerpoint/2010/main" val="6630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25F6-3686-4521-B27E-7D4B2DC5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8"/>
            <a:ext cx="10515600" cy="84223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Phonemes - Vowels and Consonants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430-AAF4-4E41-BA77-8B21674A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1756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 are musical speech sounds. They are open speech sounds.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means, vowel sounds are made when the vocal cords and mouth remains open, as in the letter /a/, /e/, /o/ etc.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twelve vowel sounds in English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Consonants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Consonants are closed speech sounds, as in the air flow must be restricted at the mouth, or the throat, to produce consonants.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/p/, /b/, /g/, /r/ etc.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24 consonant sounds in English.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85E9F-75C2-4810-8CE4-A9CE2AD5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632"/>
            <a:ext cx="3580067" cy="572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12 Vowel Sounds.</a:t>
            </a: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twelve sounds are monophthongs.</a:t>
            </a: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monophthong (</a:t>
            </a:r>
            <a:r>
              <a:rPr lang="en-US" sz="2400" dirty="0" err="1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mono+phthongos</a:t>
            </a:r>
            <a: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pure vowel that has the same phonic property throughout its articulation.</a:t>
            </a: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12 vowel sounds combine to form 8 further vowel sounds – called diphthongs.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able, calendar&#10;&#10;Description automatically generated">
            <a:extLst>
              <a:ext uri="{FF2B5EF4-FFF2-40B4-BE49-F238E27FC236}">
                <a16:creationId xmlns:a16="http://schemas.microsoft.com/office/drawing/2014/main" id="{852D742D-7B27-4148-B51D-0537616DA3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r="5141" b="-1"/>
          <a:stretch/>
        </p:blipFill>
        <p:spPr>
          <a:xfrm>
            <a:off x="4820574" y="942538"/>
            <a:ext cx="6405611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890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5E9F-75C2-4810-8CE4-A9CE2AD5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/>
              <a:t>There are 8 diphthongs.</a:t>
            </a:r>
            <a:br>
              <a:rPr lang="en-US" sz="2500"/>
            </a:br>
            <a:br>
              <a:rPr lang="en-US" sz="2500"/>
            </a:br>
            <a:r>
              <a:rPr lang="en-US" sz="2500"/>
              <a:t>(Di-phthongos)</a:t>
            </a:r>
            <a:br>
              <a:rPr lang="en-US" sz="2500"/>
            </a:br>
            <a:br>
              <a:rPr lang="en-US" sz="2500"/>
            </a:br>
            <a:r>
              <a:rPr lang="en-US" sz="2500"/>
              <a:t>Monophthongs combine to form diphthongs.</a:t>
            </a:r>
            <a:br>
              <a:rPr lang="en-US" sz="2500"/>
            </a:br>
            <a:br>
              <a:rPr lang="en-US" sz="2500"/>
            </a:br>
            <a:r>
              <a:rPr lang="en-US" sz="2500"/>
              <a:t>That is, diphthongs are a combination of the 12 pure vowel sounds.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Table&#10;&#10;Description automatically generated">
            <a:extLst>
              <a:ext uri="{FF2B5EF4-FFF2-40B4-BE49-F238E27FC236}">
                <a16:creationId xmlns:a16="http://schemas.microsoft.com/office/drawing/2014/main" id="{128528C4-572C-473D-BC43-4B8A1E0CF0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332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Table, calendar&#10;&#10;Description automatically generated">
            <a:extLst>
              <a:ext uri="{FF2B5EF4-FFF2-40B4-BE49-F238E27FC236}">
                <a16:creationId xmlns:a16="http://schemas.microsoft.com/office/drawing/2014/main" id="{C3BE75E0-150E-4B0C-8303-4DD3BFF0D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9300"/>
            <a:ext cx="5664200" cy="4152900"/>
          </a:xfrm>
        </p:spPr>
      </p:pic>
      <p:pic>
        <p:nvPicPr>
          <p:cNvPr id="16" name="Content Placeholder 15" descr="Table&#10;&#10;Description automatically generated">
            <a:extLst>
              <a:ext uri="{FF2B5EF4-FFF2-40B4-BE49-F238E27FC236}">
                <a16:creationId xmlns:a16="http://schemas.microsoft.com/office/drawing/2014/main" id="{CF5EE002-6E18-48D4-8300-31CC5B0CC9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019300"/>
            <a:ext cx="4762500" cy="4152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7CF1C-A0EC-4765-9306-249D6DF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Monophthongs                      Diphthongs</a:t>
            </a:r>
          </a:p>
        </p:txBody>
      </p:sp>
    </p:spTree>
    <p:extLst>
      <p:ext uri="{BB962C8B-B14F-4D97-AF65-F5344CB8AC3E}">
        <p14:creationId xmlns:p14="http://schemas.microsoft.com/office/powerpoint/2010/main" val="69302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9EBCB-4A3B-481E-BB8E-ADD64F60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>Consonants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7954-B7F9-44AD-80A4-6E4AD48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080" y="500581"/>
            <a:ext cx="6074984" cy="213542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Consonants are closed sounds.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of air must be stopped either by the lips or the tongue (in some cases by the throat muscles) to create consonant sounds.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24 consonants in English.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64048B2B-9EF5-40A4-B434-C898BD13F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24"/>
          <a:stretch/>
        </p:blipFill>
        <p:spPr>
          <a:xfrm>
            <a:off x="629638" y="2790673"/>
            <a:ext cx="10848063" cy="374974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6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1346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Phonology</vt:lpstr>
      <vt:lpstr>Phonology and Phonetics</vt:lpstr>
      <vt:lpstr>There are 26 Alphabets in English  But there are 44 linguistic sounds in English  Let’s look at the alphabets:</vt:lpstr>
      <vt:lpstr>Now, lets look at the 44 sounds</vt:lpstr>
      <vt:lpstr>Two types of Phonemes - Vowels and Consonants</vt:lpstr>
      <vt:lpstr>There are 12 Vowel Sounds.  These twelve sounds are monophthongs.  A monophthong (mono+phthongos) is a pure vowel that has the same phonic property throughout its articulation.  These 12 vowel sounds combine to form 8 further vowel sounds – called diphthongs.</vt:lpstr>
      <vt:lpstr>There are 8 diphthongs.  (Di-phthongos)  Monophthongs combine to form diphthongs.  That is, diphthongs are a combination of the 12 pure vowel sounds.</vt:lpstr>
      <vt:lpstr>Monophthongs                      Diphthongs</vt:lpstr>
      <vt:lpstr>Consonants</vt:lpstr>
      <vt:lpstr>Consonants</vt:lpstr>
      <vt:lpstr>The Word and its Units</vt:lpstr>
      <vt:lpstr>Syllables</vt:lpstr>
      <vt:lpstr>Syllables</vt:lpstr>
      <vt:lpstr>Syllables Examples</vt:lpstr>
      <vt:lpstr>Identifying Syllables</vt:lpstr>
      <vt:lpstr>Identifying Syllables</vt:lpstr>
      <vt:lpstr>Identifying Syllables</vt:lpstr>
      <vt:lpstr>Word Stress</vt:lpstr>
      <vt:lpstr>Word Stress Exercise</vt:lpstr>
      <vt:lpstr>Word Stress - Transcribed</vt:lpstr>
      <vt:lpstr>Word Stress Rule 1 – Disyllabic Words</vt:lpstr>
      <vt:lpstr>Rule 2 –  Trisyllabic Words  No Rule (Stress can be on any syllable)</vt:lpstr>
      <vt:lpstr>Rule 3 – Longer Words are stressed in the middle</vt:lpstr>
      <vt:lpstr>Rule 4 – Words ending in  ‘–y’</vt:lpstr>
      <vt:lpstr>Rule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Phonology</dc:title>
  <dc:creator>Deepak Mathew</dc:creator>
  <cp:lastModifiedBy>Deepak Mathew</cp:lastModifiedBy>
  <cp:revision>5</cp:revision>
  <dcterms:created xsi:type="dcterms:W3CDTF">2021-01-18T04:43:47Z</dcterms:created>
  <dcterms:modified xsi:type="dcterms:W3CDTF">2021-06-25T01:21:54Z</dcterms:modified>
</cp:coreProperties>
</file>