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8" r:id="rId2"/>
    <p:sldId id="517" r:id="rId3"/>
    <p:sldId id="520" r:id="rId4"/>
    <p:sldId id="519" r:id="rId5"/>
    <p:sldId id="525" r:id="rId6"/>
    <p:sldId id="518" r:id="rId7"/>
    <p:sldId id="524" r:id="rId8"/>
    <p:sldId id="526" r:id="rId9"/>
    <p:sldId id="523" r:id="rId10"/>
    <p:sldId id="522" r:id="rId11"/>
    <p:sldId id="51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78D"/>
    <a:srgbClr val="AB0B29"/>
    <a:srgbClr val="1F5765"/>
    <a:srgbClr val="3366FF"/>
    <a:srgbClr val="1F497D"/>
    <a:srgbClr val="B00000"/>
    <a:srgbClr val="6F478D"/>
    <a:srgbClr val="006666"/>
    <a:srgbClr val="0B1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3594" autoAdjust="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C25C-8EC0-2140-90A5-D2D95F3D707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9C5-083A-C849-90F9-00F00DF2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3319B-6F59-0A47-AAA7-AE1A4A648E7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C21F-DE5B-7947-8673-DE5F459B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C21F-DE5B-7947-8673-DE5F459B8F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16F-468C-064B-B64D-650CDABD0D8E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2486-2706-874E-B065-BE23769ABB7D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D918-30FF-ED41-BC44-132BD6FC230B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3301-F9EB-1F45-8EF8-C7DA0C50903B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BB6-F1F7-4548-9DD7-EE4193FBC651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7ECD-6018-C747-8B8D-5020AB960725}" type="datetime1">
              <a:rPr lang="en-IN" smtClean="0"/>
              <a:t>24-06-2021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7C78-0FB7-F148-8F79-86BB929C7137}" type="datetime1">
              <a:rPr lang="en-IN" smtClean="0"/>
              <a:t>24-06-2021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571-B30A-9642-BFFA-DBE8C6ED67EC}" type="datetime1">
              <a:rPr lang="en-IN" smtClean="0"/>
              <a:t>24-06-2021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6C80-11F7-964B-AC84-24033F4BD8AF}" type="datetime1">
              <a:rPr lang="en-IN" smtClean="0"/>
              <a:t>24-06-2021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E9B-17A7-9248-BB95-D238F7917F04}" type="datetime1">
              <a:rPr lang="en-IN" smtClean="0"/>
              <a:t>24-06-2021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C442-143D-8748-B096-4C766F53CEEF}" type="datetime1">
              <a:rPr lang="en-IN" smtClean="0"/>
              <a:t>24-06-2021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7AF8-E568-5140-8E7D-94AD0C2A57DE}" type="datetime1">
              <a:rPr lang="en-IN" smtClean="0"/>
              <a:t>24-06-2021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F6B5-0DF3-8C49-8C29-2242E6B3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25" y="6321785"/>
            <a:ext cx="918000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9639" y="734506"/>
            <a:ext cx="9175414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10" y="1742498"/>
            <a:ext cx="850022" cy="9900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0669" y="3550722"/>
            <a:ext cx="5605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B478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Presented by</a:t>
            </a:r>
            <a:endParaRPr lang="en-IN" dirty="0">
              <a:solidFill>
                <a:srgbClr val="0B478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Minakshi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Indian Institute of Technology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Kharagpur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June,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2021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14233" y="1179308"/>
            <a:ext cx="3770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 smtClean="0">
                <a:solidFill>
                  <a:srgbClr val="AB0B29"/>
                </a:solidFill>
              </a:rPr>
              <a:t>1</a:t>
            </a:r>
            <a:r>
              <a:rPr lang="en-IN" sz="2000" i="1" baseline="30000" dirty="0" smtClean="0">
                <a:solidFill>
                  <a:srgbClr val="AB0B29"/>
                </a:solidFill>
              </a:rPr>
              <a:t>st</a:t>
            </a:r>
            <a:r>
              <a:rPr lang="en-IN" sz="2000" i="1" dirty="0" smtClean="0">
                <a:solidFill>
                  <a:srgbClr val="AB0B29"/>
                </a:solidFill>
              </a:rPr>
              <a:t> Year Organic Chemistry Tutorial</a:t>
            </a:r>
            <a:endParaRPr lang="en-IN" sz="2000" i="1" dirty="0">
              <a:solidFill>
                <a:srgbClr val="AB0B2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9260" y="2968831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Conformational Analysis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3" y="119148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Q. 9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364536"/>
              </p:ext>
            </p:extLst>
          </p:nvPr>
        </p:nvGraphicFramePr>
        <p:xfrm>
          <a:off x="1608138" y="1882775"/>
          <a:ext cx="55038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CS ChemDraw Drawing" r:id="rId5" imgW="4585296" imgH="1907985" progId="ChemDraw.Document.6.0">
                  <p:embed/>
                </p:oleObj>
              </mc:Choice>
              <mc:Fallback>
                <p:oleObj name="CS ChemDraw Drawing" r:id="rId5" imgW="4585296" imgH="19079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8138" y="1882775"/>
                        <a:ext cx="5503862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193" y="4516104"/>
            <a:ext cx="3901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Syn-1,3-diaxial interaction </a:t>
            </a:r>
            <a:r>
              <a:rPr lang="en-IN" dirty="0" smtClean="0"/>
              <a:t>present,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readily undergo elimination reaction </a:t>
            </a:r>
          </a:p>
          <a:p>
            <a:r>
              <a:rPr lang="en-IN" dirty="0"/>
              <a:t>t</a:t>
            </a:r>
            <a:r>
              <a:rPr lang="en-IN" dirty="0" smtClean="0"/>
              <a:t>o release </a:t>
            </a:r>
            <a:r>
              <a:rPr lang="en-IN" dirty="0"/>
              <a:t>the steric </a:t>
            </a:r>
            <a:r>
              <a:rPr lang="en-IN" dirty="0" err="1" smtClean="0"/>
              <a:t>effet</a:t>
            </a:r>
            <a:r>
              <a:rPr lang="en-IN" dirty="0" smtClean="0"/>
              <a:t>, rate is faster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18364" y="4668783"/>
            <a:ext cx="28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such steric effect is there</a:t>
            </a:r>
          </a:p>
        </p:txBody>
      </p:sp>
    </p:spTree>
    <p:extLst>
      <p:ext uri="{BB962C8B-B14F-4D97-AF65-F5344CB8AC3E}">
        <p14:creationId xmlns:p14="http://schemas.microsoft.com/office/powerpoint/2010/main" val="3714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pic>
        <p:nvPicPr>
          <p:cNvPr id="12" name="Picture 11" descr="C:\Users\RAJAT BARUA\Desktop\dj\il_fullxfull.783863695_l16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1750" y="-2257425"/>
            <a:ext cx="14287500" cy="1137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111" y="646720"/>
            <a:ext cx="8271428" cy="87786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713" y="10930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334682"/>
              </p:ext>
            </p:extLst>
          </p:nvPr>
        </p:nvGraphicFramePr>
        <p:xfrm>
          <a:off x="1445510" y="1751872"/>
          <a:ext cx="6489992" cy="359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7" name="CS ChemDraw Drawing" r:id="rId5" imgW="5408327" imgH="2994330" progId="ChemDraw.Document.6.0">
                  <p:embed/>
                </p:oleObj>
              </mc:Choice>
              <mc:Fallback>
                <p:oleObj name="CS ChemDraw Drawing" r:id="rId5" imgW="5408327" imgH="29943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5510" y="1751872"/>
                        <a:ext cx="6489992" cy="3593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5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144" y="106408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60289"/>
              </p:ext>
            </p:extLst>
          </p:nvPr>
        </p:nvGraphicFramePr>
        <p:xfrm>
          <a:off x="1262063" y="1292225"/>
          <a:ext cx="664368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CS ChemDraw Drawing" r:id="rId5" imgW="5537682" imgH="3756393" progId="ChemDraw.Document.6.0">
                  <p:embed/>
                </p:oleObj>
              </mc:Choice>
              <mc:Fallback>
                <p:oleObj name="CS ChemDraw Drawing" r:id="rId5" imgW="5537682" imgH="37563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2063" y="1292225"/>
                        <a:ext cx="6643687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796" y="87941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01142"/>
              </p:ext>
            </p:extLst>
          </p:nvPr>
        </p:nvGraphicFramePr>
        <p:xfrm>
          <a:off x="1698625" y="1362075"/>
          <a:ext cx="5164138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name="CS ChemDraw Drawing" r:id="rId5" imgW="4303135" imgH="3408732" progId="ChemDraw.Document.6.0">
                  <p:embed/>
                </p:oleObj>
              </mc:Choice>
              <mc:Fallback>
                <p:oleObj name="CS ChemDraw Drawing" r:id="rId5" imgW="4303135" imgH="340873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8625" y="1362075"/>
                        <a:ext cx="5164138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8962" y="9670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4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92117"/>
              </p:ext>
            </p:extLst>
          </p:nvPr>
        </p:nvGraphicFramePr>
        <p:xfrm>
          <a:off x="967127" y="1350284"/>
          <a:ext cx="3764912" cy="46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CS ChemDraw Drawing" r:id="rId5" imgW="3137427" imgH="3887614" progId="ChemDraw.Document.6.0">
                  <p:embed/>
                </p:oleObj>
              </mc:Choice>
              <mc:Fallback>
                <p:oleObj name="CS ChemDraw Drawing" r:id="rId5" imgW="3137427" imgH="388761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127" y="1350284"/>
                        <a:ext cx="3764912" cy="46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90065"/>
              </p:ext>
            </p:extLst>
          </p:nvPr>
        </p:nvGraphicFramePr>
        <p:xfrm>
          <a:off x="5267325" y="1671638"/>
          <a:ext cx="3154363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CS ChemDraw Drawing" r:id="rId7" imgW="2628328" imgH="3209261" progId="ChemDraw.Document.6.0">
                  <p:embed/>
                </p:oleObj>
              </mc:Choice>
              <mc:Fallback>
                <p:oleObj name="CS ChemDraw Drawing" r:id="rId7" imgW="2628328" imgH="320926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325" y="1671638"/>
                        <a:ext cx="3154363" cy="385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04500" y="10824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Q.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8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530" y="100189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6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116250"/>
              </p:ext>
            </p:extLst>
          </p:nvPr>
        </p:nvGraphicFramePr>
        <p:xfrm>
          <a:off x="1897968" y="1186565"/>
          <a:ext cx="4741656" cy="505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CS ChemDraw Drawing" r:id="rId5" imgW="3951380" imgH="4208880" progId="ChemDraw.Document.6.0">
                  <p:embed/>
                </p:oleObj>
              </mc:Choice>
              <mc:Fallback>
                <p:oleObj name="CS ChemDraw Drawing" r:id="rId5" imgW="3951380" imgH="42088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7968" y="1186565"/>
                        <a:ext cx="4741656" cy="5050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03" y="82229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95833"/>
              </p:ext>
            </p:extLst>
          </p:nvPr>
        </p:nvGraphicFramePr>
        <p:xfrm>
          <a:off x="1566871" y="2072266"/>
          <a:ext cx="5403850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CS ChemDraw Drawing" r:id="rId5" imgW="4504354" imgH="2329929" progId="ChemDraw.Document.6.0">
                  <p:embed/>
                </p:oleObj>
              </mc:Choice>
              <mc:Fallback>
                <p:oleObj name="CS ChemDraw Drawing" r:id="rId5" imgW="4504354" imgH="23299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6871" y="2072266"/>
                        <a:ext cx="5403850" cy="279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5127" y="1427018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Deamination of cis-2-aminocyclohexanol</a:t>
            </a:r>
          </a:p>
        </p:txBody>
      </p:sp>
    </p:spTree>
    <p:extLst>
      <p:ext uri="{BB962C8B-B14F-4D97-AF65-F5344CB8AC3E}">
        <p14:creationId xmlns:p14="http://schemas.microsoft.com/office/powerpoint/2010/main" val="3714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03" y="82229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35002"/>
              </p:ext>
            </p:extLst>
          </p:nvPr>
        </p:nvGraphicFramePr>
        <p:xfrm>
          <a:off x="1611313" y="2182813"/>
          <a:ext cx="52959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CS ChemDraw Drawing" r:id="rId5" imgW="4413201" imgH="2098030" progId="ChemDraw.Document.6.0">
                  <p:embed/>
                </p:oleObj>
              </mc:Choice>
              <mc:Fallback>
                <p:oleObj name="CS ChemDraw Drawing" r:id="rId5" imgW="4413201" imgH="20980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1313" y="2182813"/>
                        <a:ext cx="5295900" cy="251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427018"/>
            <a:ext cx="42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Deamination of trans-2-aminocyclohexanol</a:t>
            </a:r>
          </a:p>
        </p:txBody>
      </p:sp>
    </p:spTree>
    <p:extLst>
      <p:ext uri="{BB962C8B-B14F-4D97-AF65-F5344CB8AC3E}">
        <p14:creationId xmlns:p14="http://schemas.microsoft.com/office/powerpoint/2010/main" val="14940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F6B5-0DF3-8C49-8C29-2242E6B38774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11" y="734506"/>
            <a:ext cx="8509370" cy="0"/>
          </a:xfrm>
          <a:prstGeom prst="line">
            <a:avLst/>
          </a:prstGeom>
          <a:ln w="25400">
            <a:solidFill>
              <a:srgbClr val="0B47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39" y="11875"/>
            <a:ext cx="850022" cy="990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03" y="185055"/>
            <a:ext cx="294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B478D"/>
                </a:solidFill>
                <a:latin typeface="Times New Roman" pitchFamily="18" charset="0"/>
                <a:cs typeface="Times New Roman" pitchFamily="18" charset="0"/>
              </a:rPr>
              <a:t>Problems &amp; Answers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2834" y="98346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8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0788"/>
              </p:ext>
            </p:extLst>
          </p:nvPr>
        </p:nvGraphicFramePr>
        <p:xfrm>
          <a:off x="1160463" y="1384300"/>
          <a:ext cx="6015037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CS ChemDraw Drawing" r:id="rId5" imgW="5015344" imgH="3225852" progId="ChemDraw.Document.6.0">
                  <p:embed/>
                </p:oleObj>
              </mc:Choice>
              <mc:Fallback>
                <p:oleObj name="CS ChemDraw Drawing" r:id="rId5" imgW="5015344" imgH="32258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0463" y="1384300"/>
                        <a:ext cx="6015037" cy="387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23968</TotalTime>
  <Words>128</Words>
  <Application>Microsoft Office PowerPoint</Application>
  <PresentationFormat>On-screen Show 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LIKAT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Minakshi Ghosh</dc:creator>
  <cp:lastModifiedBy>MINAKSHI GHOSH</cp:lastModifiedBy>
  <cp:revision>1699</cp:revision>
  <cp:lastPrinted>2012-11-08T04:13:37Z</cp:lastPrinted>
  <dcterms:created xsi:type="dcterms:W3CDTF">2011-05-06T18:47:51Z</dcterms:created>
  <dcterms:modified xsi:type="dcterms:W3CDTF">2021-06-24T05:16:07Z</dcterms:modified>
</cp:coreProperties>
</file>