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535" r:id="rId4"/>
    <p:sldId id="536" r:id="rId5"/>
    <p:sldId id="537" r:id="rId6"/>
    <p:sldId id="538" r:id="rId7"/>
    <p:sldId id="539" r:id="rId8"/>
    <p:sldId id="543" r:id="rId9"/>
    <p:sldId id="540" r:id="rId10"/>
    <p:sldId id="544" r:id="rId11"/>
    <p:sldId id="545" r:id="rId12"/>
    <p:sldId id="551" r:id="rId13"/>
    <p:sldId id="546" r:id="rId14"/>
    <p:sldId id="552" r:id="rId15"/>
    <p:sldId id="547" r:id="rId16"/>
    <p:sldId id="553" r:id="rId17"/>
    <p:sldId id="548" r:id="rId18"/>
    <p:sldId id="554" r:id="rId19"/>
    <p:sldId id="549" r:id="rId20"/>
    <p:sldId id="550" r:id="rId21"/>
    <p:sldId id="555" r:id="rId22"/>
    <p:sldId id="556" r:id="rId23"/>
    <p:sldId id="557" r:id="rId24"/>
    <p:sldId id="565" r:id="rId25"/>
    <p:sldId id="561" r:id="rId26"/>
    <p:sldId id="562" r:id="rId27"/>
    <p:sldId id="563" r:id="rId28"/>
    <p:sldId id="564" r:id="rId29"/>
    <p:sldId id="500" r:id="rId30"/>
  </p:sldIdLst>
  <p:sldSz cx="12192000" cy="6858000"/>
  <p:notesSz cx="9296400" cy="701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6" roundtripDataSignature="AMtx7mid9NjDKxBcjsDUARoI5fR42Vkl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493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1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79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691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3215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77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162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9434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78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861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0367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996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20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66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217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5665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44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699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331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3677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14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23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059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19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353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001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082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743F8-C0A0-4FAC-955F-4BA88630D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A44D-5BF3-46CF-B70B-34192E17613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D6E2F545-3770-4305-818F-B18709C71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4C3FCE9D-59E4-4405-8247-78E52E494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1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latin typeface="Franklin Gothic Medium" panose="020B0603020102020204" pitchFamily="34" charset="0"/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9" name="Google Shape;19;p34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oogle Shape;22;p34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3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3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7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0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1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4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37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88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Franklin Gothic Medium" panose="020B0603020102020204" pitchFamily="34" charset="0"/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36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Google Shape;37;p36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latin typeface="Franklin Gothic Medium" panose="020B0603020102020204" pitchFamily="34" charset="0"/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latin typeface="Franklin Gothic Medium" panose="020B0603020102020204" pitchFamily="34" charset="0"/>
              </a:defRPr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Google Shape;71;p4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42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latin typeface="Franklin Gothic Medium" panose="020B0603020102020204" pitchFamily="34" charset="0"/>
              </a:defRPr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0" name="Google Shape;80;p4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43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latin typeface="Franklin Gothic Medium" panose="020B0603020102020204" pitchFamily="34" charset="0"/>
              </a:defRPr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84" name="Google Shape;84;p4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Franklin Gothic Medium" panose="020B06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latin typeface="Franklin Gothic Medium" panose="020B0603020102020204" pitchFamily="34" charset="0"/>
              </a:defRPr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D023-6BD6-4F9B-87F7-4EB0200A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4.</a:t>
            </a:r>
            <a:fld id="{4083F913-78A2-4E17-B194-6717C540C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n-IN" dirty="0"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n-IN" dirty="0"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Franklin Gothic Medium" panose="020B0603020102020204" pitchFamily="34" charset="0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Google Shape;15;p33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ranklin Gothic Medium" panose="020B0603020102020204" pitchFamily="34" charset="0"/>
          <a:ea typeface="Franklin Gothic Medium" panose="020B06030201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ranklin Gothic Medium" panose="020B0603020102020204" pitchFamily="34" charset="0"/>
          <a:ea typeface="Franklin Gothic Medium" panose="020B06030201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E953-A673-43E1-B6B6-265989E28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170877" y="1371600"/>
            <a:ext cx="10036098" cy="293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ibre Franklin"/>
              <a:buNone/>
            </a:pPr>
            <a:r>
              <a:rPr lang="en-US" sz="4400" dirty="0">
                <a:solidFill>
                  <a:srgbClr val="C00000"/>
                </a:solidFill>
              </a:rPr>
              <a:t>Numerical Questions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Computer Networks(CS31204)</a:t>
            </a: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>
                <a:solidFill>
                  <a:srgbClr val="C00000"/>
                </a:solidFill>
              </a:rPr>
            </a:br>
            <a:endParaRPr sz="4800" u="sng" cap="none" dirty="0">
              <a:solidFill>
                <a:srgbClr val="C00000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349298" y="4304371"/>
            <a:ext cx="8753707" cy="197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Sudip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Misra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1600"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Indian Institute of Technology </a:t>
            </a: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Kharagpur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Email: smisra@sit.iitkgp.ernet.in</a:t>
            </a:r>
            <a:b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Website: http://cse.iitkgp.ac.in/~smisra/</a:t>
            </a:r>
            <a:b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Research Lab: cse.iitkgp.ac.in/~</a:t>
            </a:r>
            <a:r>
              <a:rPr lang="en-IN" sz="1600" b="1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smisra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/swan/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br>
              <a:rPr lang="en-IN" sz="1200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7D0EF-46B0-44DC-9890-CCFF179F5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3" y="5221072"/>
            <a:ext cx="1472913" cy="16011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48985-7EFD-4E1F-B639-2D3FD0D7E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5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47854" y="1315844"/>
            <a:ext cx="103929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Assume that a voice channel occupies a bandwidth of 4 kHz. We need to multiplex 10 voice channels with guard bands of 500 Hz using FDM. Calculate the required bandwidth.</a:t>
            </a:r>
          </a:p>
        </p:txBody>
      </p:sp>
    </p:spTree>
    <p:extLst>
      <p:ext uri="{BB962C8B-B14F-4D97-AF65-F5344CB8AC3E}">
        <p14:creationId xmlns:p14="http://schemas.microsoft.com/office/powerpoint/2010/main" val="408856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4739D-E94B-A40A-4503-E64403EC8153}"/>
              </a:ext>
            </a:extLst>
          </p:cNvPr>
          <p:cNvSpPr txBox="1"/>
          <p:nvPr/>
        </p:nvSpPr>
        <p:spPr>
          <a:xfrm>
            <a:off x="1106759" y="1511433"/>
            <a:ext cx="99106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To multiplex 10 voice channels, we need nine guard bands. The required bandwidth is then B = (4 </a:t>
            </a:r>
            <a:r>
              <a:rPr lang="en-IN" sz="3200" dirty="0" err="1"/>
              <a:t>KHz</a:t>
            </a:r>
            <a:r>
              <a:rPr lang="en-IN" sz="3200" dirty="0"/>
              <a:t>) × 10 + (500 Hz) × 9 = 44.5 </a:t>
            </a:r>
            <a:r>
              <a:rPr lang="en-IN" sz="3200" dirty="0" err="1"/>
              <a:t>KHz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419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6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47854" y="1315844"/>
            <a:ext cx="10392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need to transmit 100 digitized voice channels using a passband channel of 20 KHz. Each digitized voice channel has a data rate of 64 Kbps. What should be the ratio of bits/Hz if we use no guard band?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161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47854" y="1315844"/>
            <a:ext cx="10392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bandwidth allocated to each voice channel is 20 </a:t>
            </a:r>
            <a:r>
              <a:rPr lang="en-US" sz="2800" dirty="0" err="1"/>
              <a:t>KHz</a:t>
            </a:r>
            <a:r>
              <a:rPr lang="en-US" sz="2800" dirty="0"/>
              <a:t> / 100 = 200 Hz. Each digitized voice channel has a data rate</a:t>
            </a:r>
          </a:p>
          <a:p>
            <a:r>
              <a:rPr lang="en-US" sz="2800" dirty="0"/>
              <a:t>of 64 Kbps. This means that our modulation technique uses 64,000/200 = 320 bits/Hz.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969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7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47854" y="1315844"/>
            <a:ext cx="103929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need to use synchronous TDM and combine 20 digital sources, each of 100 Kbps. Each output slot carries 1 bit from each digital source, but one extra bit is added to each frame for synchronization. Answer the following questions:</a:t>
            </a:r>
          </a:p>
          <a:p>
            <a:endParaRPr lang="en-US" sz="2800" dirty="0"/>
          </a:p>
          <a:p>
            <a:r>
              <a:rPr lang="en-US" sz="2800" dirty="0"/>
              <a:t>a. What is the size of an output frame in bits?</a:t>
            </a:r>
          </a:p>
          <a:p>
            <a:r>
              <a:rPr lang="en-US" sz="2800" dirty="0"/>
              <a:t>b. What is the output frame rate?</a:t>
            </a:r>
          </a:p>
          <a:p>
            <a:r>
              <a:rPr lang="en-US" sz="2800" dirty="0"/>
              <a:t>c. What is the duration of an output frame?</a:t>
            </a:r>
          </a:p>
          <a:p>
            <a:r>
              <a:rPr lang="en-US" sz="2800" dirty="0"/>
              <a:t>d. What is the output data rate?</a:t>
            </a:r>
          </a:p>
          <a:p>
            <a:r>
              <a:rPr lang="en-US" sz="2800" dirty="0"/>
              <a:t>e. What is the efficiency of the system (ratio of useful bits to the total bits)?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908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47854" y="1315844"/>
            <a:ext cx="10392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a. Each output frame carries 1 bit from each source plus one extra bit for synchronization. Frame size = 20 × 1 + 1 = 21 bits.</a:t>
            </a:r>
          </a:p>
          <a:p>
            <a:r>
              <a:rPr lang="en-US" sz="2800" dirty="0"/>
              <a:t>b. Each frame carries 1 bit from each source. Frame rate = 100,000 frames/s.</a:t>
            </a:r>
          </a:p>
          <a:p>
            <a:r>
              <a:rPr lang="en-US" sz="2800" dirty="0"/>
              <a:t>c. Frame duration = 1 /(frame rate) = 1 /100,000 = 10 </a:t>
            </a:r>
            <a:r>
              <a:rPr lang="en-US" sz="2800" dirty="0" err="1"/>
              <a:t>ms.</a:t>
            </a:r>
            <a:endParaRPr lang="en-US" sz="2800" dirty="0"/>
          </a:p>
          <a:p>
            <a:r>
              <a:rPr lang="en-US" sz="2800" dirty="0"/>
              <a:t>d. Data rate = (100,000 frames/s) × (21 bits/frame) = 2.1 Mbps</a:t>
            </a:r>
          </a:p>
          <a:p>
            <a:r>
              <a:rPr lang="en-US" sz="2800" dirty="0"/>
              <a:t>e. In each frame 20 bits out of 21 are useful. Efficiency = 20/21= 95%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85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8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81308" y="997585"/>
            <a:ext cx="103929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have 14 sources, each creating 500 8-bit characters per second. Since only some of these sources are active at any moment, we use statistical TDM to combine these sources using character interleaving. Each frame carries 6 slots at a time, but we need to add 4-bit addresses to each slot. Answer the following questions:</a:t>
            </a:r>
          </a:p>
          <a:p>
            <a:r>
              <a:rPr lang="en-US" sz="2800" dirty="0"/>
              <a:t>a. What is the size of an output frame in bits?</a:t>
            </a:r>
          </a:p>
          <a:p>
            <a:r>
              <a:rPr lang="en-US" sz="2800" dirty="0"/>
              <a:t>b. What is the output frame rate?</a:t>
            </a:r>
          </a:p>
          <a:p>
            <a:r>
              <a:rPr lang="en-US" sz="2800" dirty="0"/>
              <a:t>c. What is the duration of an output frame?</a:t>
            </a:r>
          </a:p>
          <a:p>
            <a:r>
              <a:rPr lang="en-US" sz="2800" dirty="0"/>
              <a:t>d. What is the output data rate?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815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981308" y="997585"/>
            <a:ext cx="10392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a. Frame size = 6 × (8 + 4) = 72 bits.</a:t>
            </a:r>
          </a:p>
          <a:p>
            <a:r>
              <a:rPr lang="en-US" sz="2800" dirty="0"/>
              <a:t>b. We can assume that we have only 6 input lines. Each frame needs to carry one character from each of these lines. This means that the frame rate is 500 frames/s.</a:t>
            </a:r>
          </a:p>
          <a:p>
            <a:r>
              <a:rPr lang="en-US" sz="2800" dirty="0"/>
              <a:t>c. Frame duration = 1 /(frame rate) = 1 /500 = 2 </a:t>
            </a:r>
            <a:r>
              <a:rPr lang="en-US" sz="2800" dirty="0" err="1"/>
              <a:t>ms.</a:t>
            </a:r>
            <a:endParaRPr lang="en-US" sz="2800" dirty="0"/>
          </a:p>
          <a:p>
            <a:r>
              <a:rPr lang="en-US" sz="2800" dirty="0"/>
              <a:t>d. Data rate = (500 frames/s) × (72 bits/frame) = 36 kbps.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093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9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1003611" y="1382305"/>
            <a:ext cx="10392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channels are multiplexed using TDM. If each channel sends 100 bytes/s and we multiplex 1 byte per channel, show the frame traveling on the link, the size of the frame, the duration of a frame, the frame rate, and the bit rate for the link.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207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899532" y="1069398"/>
            <a:ext cx="1039293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frame carries 1 byte from each channel; the size of each frame, therefore, is 4 bytes, or 32 bits. Because each channel is sending 100 bytes/s and a frame carries 1 byte from each channel, the frame rate must be 100 frames per second. 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duration of a frame is therefore 1/100 s. The link is carrying 100 frames per second, and since each frame contains 32 bits, the bit rate is 100 × 32, or 3200 bps. This is actually 4 times the bit rate of each channel, which is 100 × 8 = 800 bps.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4457-B1D8-B095-294C-2F88EB19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30" y="3264875"/>
            <a:ext cx="9874836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1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1E3F56B5-EC91-4D6B-BF44-EE339A0D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40" y="1463703"/>
            <a:ext cx="1108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3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Bit-stuff the following frame payload: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8FF1-EFF0-EAF4-956B-CA8D20EC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40" y="2955073"/>
            <a:ext cx="10694021" cy="12003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3861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10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899532" y="1069398"/>
            <a:ext cx="10392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 a device in a pure Aloha network is transmitting packets of data that are 1,000 bits in length. The speed of 500m channel is 2*10</a:t>
            </a:r>
            <a:r>
              <a:rPr lang="en-US" sz="28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m/s. What is the vulnerable time of the device's transmission?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6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899532" y="1069398"/>
            <a:ext cx="10392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Vulnerable Time = 2* (Distance) / (Speed)</a:t>
            </a:r>
          </a:p>
          <a:p>
            <a:pPr algn="l"/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Vulnerable Time = 2* (500m) / (2* 10</a:t>
            </a:r>
            <a:r>
              <a:rPr lang="en-US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5μs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the vulnerable time of the device's transmission is 5μs.</a:t>
            </a:r>
          </a:p>
        </p:txBody>
      </p:sp>
    </p:spTree>
    <p:extLst>
      <p:ext uri="{BB962C8B-B14F-4D97-AF65-F5344CB8AC3E}">
        <p14:creationId xmlns:p14="http://schemas.microsoft.com/office/powerpoint/2010/main" val="138945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3861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11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899532" y="1069398"/>
            <a:ext cx="10392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 a device in a slotted Aloha network is transmitting packets of data that are 1,000 bits in length. The speed of 1km channel is 2*10</a:t>
            </a:r>
            <a:r>
              <a:rPr lang="en-US" sz="28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m/s. What is the vulnerable time of the device's transmission?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1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1148-FA8C-5742-2C4F-4D4FA619CB64}"/>
              </a:ext>
            </a:extLst>
          </p:cNvPr>
          <p:cNvSpPr txBox="1"/>
          <p:nvPr/>
        </p:nvSpPr>
        <p:spPr>
          <a:xfrm>
            <a:off x="899532" y="1069398"/>
            <a:ext cx="10392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Vulnerable Time = Propagation Time= Distance / Speed</a:t>
            </a:r>
          </a:p>
          <a:p>
            <a:pPr algn="l"/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Vulnerable Time = (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00m) / (2* 10</a:t>
            </a:r>
            <a:r>
              <a:rPr lang="en-US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5μs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the vulnerable time of the device's transmission is 5μs.</a:t>
            </a:r>
          </a:p>
        </p:txBody>
      </p:sp>
    </p:spTree>
    <p:extLst>
      <p:ext uri="{BB962C8B-B14F-4D97-AF65-F5344CB8AC3E}">
        <p14:creationId xmlns:p14="http://schemas.microsoft.com/office/powerpoint/2010/main" val="109771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3861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12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CE55-B829-B59B-3AE7-744DB3191E6C}"/>
              </a:ext>
            </a:extLst>
          </p:cNvPr>
          <p:cNvSpPr txBox="1"/>
          <p:nvPr/>
        </p:nvSpPr>
        <p:spPr>
          <a:xfrm>
            <a:off x="1006396" y="1180688"/>
            <a:ext cx="9687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In a pure Aloha network with G = 1/2, how is the throughput affected in each of the following cases?</a:t>
            </a:r>
          </a:p>
          <a:p>
            <a:endParaRPr lang="en-IN" sz="3200" dirty="0"/>
          </a:p>
          <a:p>
            <a:pPr marL="514350" indent="-514350">
              <a:buAutoNum type="alphaLcPeriod"/>
            </a:pPr>
            <a:r>
              <a:rPr lang="en-US" sz="3200" dirty="0"/>
              <a:t>G is increased to 1.</a:t>
            </a:r>
          </a:p>
          <a:p>
            <a:pPr marL="514350" indent="-514350">
              <a:buAutoNum type="alphaLcPeriod"/>
            </a:pPr>
            <a:r>
              <a:rPr lang="en-US" sz="3200" dirty="0"/>
              <a:t> b. G is decreased to 1/4.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284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CE55-B829-B59B-3AE7-744DB3191E6C}"/>
              </a:ext>
            </a:extLst>
          </p:cNvPr>
          <p:cNvSpPr txBox="1"/>
          <p:nvPr/>
        </p:nvSpPr>
        <p:spPr>
          <a:xfrm>
            <a:off x="1006396" y="1180688"/>
            <a:ext cx="10378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pure Aloha, the throughput at G = 1/2 is 18.4% (maximum value).</a:t>
            </a:r>
          </a:p>
          <a:p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G = 1, the throughput is decreased to 13.5%.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G = 1/4, the throughput is decreased to 15.2%.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5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2450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No.13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CE55-B829-B59B-3AE7-744DB3191E6C}"/>
              </a:ext>
            </a:extLst>
          </p:cNvPr>
          <p:cNvSpPr txBox="1"/>
          <p:nvPr/>
        </p:nvSpPr>
        <p:spPr>
          <a:xfrm>
            <a:off x="1006396" y="1180688"/>
            <a:ext cx="10378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 the propagation delay in a broadcast network is 5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 frame transmission time is 10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long does it take for the first bit to reach the destination?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long does it take for the last bit to reach the destination after the first bit has arrived?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long is the network involved with this frame (vulnerable to collision)?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1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CE55-B829-B59B-3AE7-744DB3191E6C}"/>
              </a:ext>
            </a:extLst>
          </p:cNvPr>
          <p:cNvSpPr txBox="1"/>
          <p:nvPr/>
        </p:nvSpPr>
        <p:spPr>
          <a:xfrm>
            <a:off x="1006396" y="1180688"/>
            <a:ext cx="103789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bit is 10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behind the first bit.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takes 5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first bit to reach the destination.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bit arrives at the destination 10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the first bit.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network is involved with this frame for 5 + 10 = 15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μs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0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6636-8864-432A-A33E-E5576FA9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756589" cy="209822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 You!!!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FF678-FC7B-4AD2-9645-3FE3D8195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Google Shape;110;p2">
            <a:extLst>
              <a:ext uri="{FF2B5EF4-FFF2-40B4-BE49-F238E27FC236}">
                <a16:creationId xmlns:a16="http://schemas.microsoft.com/office/drawing/2014/main" id="{827F4BD7-D3F6-45EE-ACD5-19A1D92452B3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-15108"/>
            <a:ext cx="928872" cy="103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73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8FF1-EFF0-EAF4-956B-CA8D20EC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90" y="1349297"/>
            <a:ext cx="10694021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4D372-7D51-729E-4DE7-DC047C00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94" y="3506660"/>
            <a:ext cx="10883431" cy="1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0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2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D2B7A-813A-3400-40BB-72E23E6D8F78}"/>
              </a:ext>
            </a:extLst>
          </p:cNvPr>
          <p:cNvSpPr txBox="1"/>
          <p:nvPr/>
        </p:nvSpPr>
        <p:spPr>
          <a:xfrm>
            <a:off x="1003193" y="1503199"/>
            <a:ext cx="83861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42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Unstuff the following frame payload: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8B208-CE27-8F45-E80D-FB3F9B7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09" y="3134180"/>
            <a:ext cx="10277453" cy="10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8B208-CE27-8F45-E80D-FB3F9B7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59" y="1717975"/>
            <a:ext cx="10277453" cy="1039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FC4FA6-7818-AF0F-38A4-5488D7A3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13" y="3484954"/>
            <a:ext cx="11005283" cy="18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1953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3 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138A3-8B43-2E5B-28E6-48D86EE67C17}"/>
              </a:ext>
            </a:extLst>
          </p:cNvPr>
          <p:cNvSpPr txBox="1"/>
          <p:nvPr/>
        </p:nvSpPr>
        <p:spPr>
          <a:xfrm>
            <a:off x="961792" y="1228417"/>
            <a:ext cx="1029564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igure using the following scenario:</a:t>
            </a:r>
          </a:p>
          <a:p>
            <a:b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frame is sent and acknowledged.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second frame is sent and acknowledged, but the acknowledgment is lost.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second frame is resent, but it is timed-out.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second frame is resent and acknowledged.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33960-155E-AA77-0A0F-7AAB8D1B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525" y="640557"/>
            <a:ext cx="6753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4054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Question No. 4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138A3-8B43-2E5B-28E6-48D86EE67C17}"/>
              </a:ext>
            </a:extLst>
          </p:cNvPr>
          <p:cNvSpPr txBox="1"/>
          <p:nvPr/>
        </p:nvSpPr>
        <p:spPr>
          <a:xfrm>
            <a:off x="961793" y="1228416"/>
            <a:ext cx="106243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 figure using the following scenario: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 0 is sent, but lost.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 0 is resent and acknowledged.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 1 is sent and acknowledged, but the acknowledgment is lost.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 1 is resent and acknowledged.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6C0948F9-7784-4BAF-B15F-49C45805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69" y="0"/>
            <a:ext cx="24801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36B2218-08DA-41D9-9392-604EB595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b="1"/>
          </a:p>
        </p:txBody>
      </p:sp>
      <p:pic>
        <p:nvPicPr>
          <p:cNvPr id="10" name="Google Shape;110;p2">
            <a:extLst>
              <a:ext uri="{FF2B5EF4-FFF2-40B4-BE49-F238E27FC236}">
                <a16:creationId xmlns:a16="http://schemas.microsoft.com/office/drawing/2014/main" id="{959603AB-7EF2-44DF-9EDF-1EF37DFF621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57440" y="29496"/>
            <a:ext cx="928872" cy="1039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2">
            <a:extLst>
              <a:ext uri="{FF2B5EF4-FFF2-40B4-BE49-F238E27FC236}">
                <a16:creationId xmlns:a16="http://schemas.microsoft.com/office/drawing/2014/main" id="{ED84DE17-B9B6-4223-A824-2689372AA0FD}"/>
              </a:ext>
            </a:extLst>
          </p:cNvPr>
          <p:cNvSpPr txBox="1"/>
          <p:nvPr/>
        </p:nvSpPr>
        <p:spPr>
          <a:xfrm>
            <a:off x="680224" y="6488709"/>
            <a:ext cx="62688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Prof. Sudip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Misra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Franklin Gothic Medium" panose="020B0603020102020204" pitchFamily="34" charset="0"/>
                <a:ea typeface="Libre Franklin"/>
                <a:cs typeface="Libre Franklin"/>
                <a:sym typeface="Libre Franklin"/>
              </a:rPr>
              <a:t>, IIT Kharagpur</a:t>
            </a:r>
            <a:endParaRPr sz="1800" dirty="0">
              <a:solidFill>
                <a:srgbClr val="002060"/>
              </a:solidFill>
              <a:latin typeface="Franklin Gothic Medium" panose="020B0603020102020204" pitchFamily="34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D2AEE-37E9-E477-6EC9-745C8564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10" y="764584"/>
            <a:ext cx="6921190" cy="5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61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1622</Words>
  <Application>Microsoft Office PowerPoint</Application>
  <PresentationFormat>Widescreen</PresentationFormat>
  <Paragraphs>142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Franklin Gothic Medium</vt:lpstr>
      <vt:lpstr>Libre Franklin</vt:lpstr>
      <vt:lpstr>Times</vt:lpstr>
      <vt:lpstr>Crop</vt:lpstr>
      <vt:lpstr>Custom Design</vt:lpstr>
      <vt:lpstr>Numerical Questions Computer Networks(CS31204)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 e-Health: From Wearables to Diagnostic Systems</dc:title>
  <dc:creator>Arijit</dc:creator>
  <cp:lastModifiedBy>Riya Tapwal</cp:lastModifiedBy>
  <cp:revision>160</cp:revision>
  <dcterms:created xsi:type="dcterms:W3CDTF">2017-06-03T05:15:39Z</dcterms:created>
  <dcterms:modified xsi:type="dcterms:W3CDTF">2023-01-24T17:52:23Z</dcterms:modified>
</cp:coreProperties>
</file>