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1.jpeg" ContentType="image/jpeg"/>
  <Override PartName="/ppt/media/image18.jpeg" ContentType="image/jpeg"/>
  <Override PartName="/ppt/media/image17.jpeg" ContentType="image/jpeg"/>
  <Override PartName="/ppt/media/image15.jpeg" ContentType="image/jpeg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6.jpeg" ContentType="image/jpeg"/>
  <Override PartName="/ppt/media/image3.png" ContentType="image/png"/>
  <Override PartName="/ppt/media/image20.jpeg" ContentType="image/jpeg"/>
  <Override PartName="/ppt/media/image19.jpeg" ContentType="image/jpeg"/>
  <Override PartName="/ppt/media/image1.png" ContentType="image/png"/>
  <Override PartName="/ppt/media/image8.jpeg" ContentType="image/jpeg"/>
  <Override PartName="/ppt/media/image16.jpeg" ContentType="image/jpeg"/>
  <Override PartName="/ppt/media/image5.png" ContentType="image/png"/>
  <Override PartName="/ppt/media/image9.jpeg" ContentType="image/jpeg"/>
  <Override PartName="/ppt/media/image2.png" ContentType="image/png"/>
  <Override PartName="/ppt/media/image7.jpeg" ContentType="image/jpeg"/>
  <Override PartName="/ppt/media/image10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3994613-154F-420B-9F5C-57747E22B868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7555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140" spc="-1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Times New Roman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Times New Roman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Times New Roman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Times New Roman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Times New Roman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Times New Roman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40B8B73-FE7F-4E9A-B92A-D0D5BCE8D2B0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140" spc="-1">
                <a:latin typeface="Vazir"/>
              </a:rPr>
              <a:t>به نام خدا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3108960"/>
            <a:ext cx="9071640" cy="25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 rtl="1"/>
            <a:r>
              <a:rPr lang="en-US" sz="7200" spc="-1">
                <a:latin typeface="Vazir"/>
              </a:rPr>
              <a:t>مدل </a:t>
            </a:r>
            <a:r>
              <a:rPr lang="en-US" sz="7200" spc="-1">
                <a:latin typeface="Vazir"/>
              </a:rPr>
              <a:t>OSI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 rtl="1"/>
            <a:r>
              <a:rPr lang="en-US" sz="3600" spc="-1">
                <a:latin typeface="Vazir"/>
              </a:rPr>
              <a:t>۲</a:t>
            </a:r>
            <a:r>
              <a:rPr lang="en-US" sz="3600" spc="-1">
                <a:latin typeface="Vazir"/>
              </a:rPr>
              <a:t>- پیوند داده: کنترل جریان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04" name="TextShape 2"/>
          <p:cNvSpPr txBox="1"/>
          <p:nvPr/>
        </p:nvSpPr>
        <p:spPr>
          <a:xfrm>
            <a:off x="1828800" y="6400800"/>
            <a:ext cx="64008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انتقال داده در یک فرم منسجم و قابل رمز گشایی روی رسانه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کشف خطا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 rtl="1"/>
            <a:r>
              <a:rPr lang="en-US" sz="3600" spc="-1">
                <a:latin typeface="Vazir"/>
              </a:rPr>
              <a:t>۱</a:t>
            </a:r>
            <a:r>
              <a:rPr lang="en-US" sz="3600" spc="-1">
                <a:latin typeface="Vazir"/>
              </a:rPr>
              <a:t>- فیزیکی: ارسال از طریق رسانه‌های انتقال</a:t>
            </a:r>
            <a:endParaRPr/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07" name="TextShape 2"/>
          <p:cNvSpPr txBox="1"/>
          <p:nvPr/>
        </p:nvSpPr>
        <p:spPr>
          <a:xfrm>
            <a:off x="1828800" y="6400800"/>
            <a:ext cx="64008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انتقال از اجزای سخت افزاری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 rtl="1"/>
            <a:r>
              <a:rPr lang="en-US" sz="3600" spc="-1">
                <a:latin typeface="Vazir"/>
              </a:rPr>
              <a:t>۱</a:t>
            </a:r>
            <a:r>
              <a:rPr lang="en-US" sz="3600" spc="-1">
                <a:latin typeface="Vazir"/>
              </a:rPr>
              <a:t>- فیزیکی: دریافت</a:t>
            </a: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10" name="TextShape 2"/>
          <p:cNvSpPr txBox="1"/>
          <p:nvPr/>
        </p:nvSpPr>
        <p:spPr>
          <a:xfrm>
            <a:off x="1828800" y="6400800"/>
            <a:ext cx="64008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دریافت از اجزای سخت افزاری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 rtl="1"/>
            <a:r>
              <a:rPr lang="en-US" sz="3600" spc="-1">
                <a:latin typeface="Vazir"/>
              </a:rPr>
              <a:t>۲</a:t>
            </a:r>
            <a:r>
              <a:rPr lang="en-US" sz="3600" spc="-1">
                <a:latin typeface="Vazir"/>
              </a:rPr>
              <a:t>- پیوند داده: دریافت در یک فرم منسجم 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13" name="TextShape 2"/>
          <p:cNvSpPr txBox="1"/>
          <p:nvPr/>
        </p:nvSpPr>
        <p:spPr>
          <a:xfrm>
            <a:off x="1828800" y="6400800"/>
            <a:ext cx="64008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دریافت داده در یک فرم منسجم و قابل رمز گشایی روی رسانه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کشف خطا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 rtl="1"/>
            <a:r>
              <a:rPr lang="en-US" sz="3600" spc="-1">
                <a:latin typeface="Vazir"/>
              </a:rPr>
              <a:t>۳</a:t>
            </a:r>
            <a:r>
              <a:rPr lang="en-US" sz="3600" spc="-1">
                <a:latin typeface="Vazir"/>
              </a:rPr>
              <a:t>- شبکه: هدایت بسته</a:t>
            </a:r>
            <a:endParaRPr/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16" name="TextShape 2"/>
          <p:cNvSpPr txBox="1"/>
          <p:nvPr/>
        </p:nvSpPr>
        <p:spPr>
          <a:xfrm>
            <a:off x="1828800" y="6400800"/>
            <a:ext cx="64008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هدایت بسته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همگرایی روتر ها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 rtl="1"/>
            <a:r>
              <a:rPr lang="en-US" sz="3600" spc="-1">
                <a:latin typeface="Vazir"/>
              </a:rPr>
              <a:t>۴</a:t>
            </a:r>
            <a:r>
              <a:rPr lang="en-US" sz="3600" spc="-1">
                <a:latin typeface="Vazir"/>
              </a:rPr>
              <a:t>-ارسال: دریافت داده</a:t>
            </a:r>
            <a:endParaRPr/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19" name="TextShape 2"/>
          <p:cNvSpPr txBox="1"/>
          <p:nvPr/>
        </p:nvSpPr>
        <p:spPr>
          <a:xfrm>
            <a:off x="1828800" y="6400800"/>
            <a:ext cx="6400800" cy="88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دایرکردن اتصال نقطه به نقطه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انتقال اطلاعات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بازیابی خطا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 rtl="1"/>
            <a:r>
              <a:rPr lang="en-US" sz="3600" spc="-1">
                <a:latin typeface="Vazir"/>
              </a:rPr>
              <a:t>۵</a:t>
            </a:r>
            <a:r>
              <a:rPr lang="en-US" sz="3600" spc="-1">
                <a:latin typeface="Vazir"/>
              </a:rPr>
              <a:t>- نشست: اداره ی جلسه</a:t>
            </a:r>
            <a:endParaRPr/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22" name="TextShape 2"/>
          <p:cNvSpPr txBox="1"/>
          <p:nvPr/>
        </p:nvSpPr>
        <p:spPr>
          <a:xfrm>
            <a:off x="1828800" y="6400800"/>
            <a:ext cx="6400800" cy="88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زمان برقراری ارتباط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اداره و نگهداری جلسه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توقف جلسه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 rtl="1"/>
            <a:r>
              <a:rPr lang="en-US" sz="3600" spc="-1">
                <a:latin typeface="Vazir"/>
              </a:rPr>
              <a:t>۶</a:t>
            </a:r>
            <a:r>
              <a:rPr lang="en-US" sz="3600" spc="-1">
                <a:latin typeface="Vazir"/>
              </a:rPr>
              <a:t>- نمایش: رمزگشایی و فرمت دهی</a:t>
            </a:r>
            <a:endParaRPr/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25" name="TextShape 2"/>
          <p:cNvSpPr txBox="1"/>
          <p:nvPr/>
        </p:nvSpPr>
        <p:spPr>
          <a:xfrm>
            <a:off x="1828800" y="6400800"/>
            <a:ext cx="64008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تعیین فرمت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رمزگشایی داده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 rtl="1"/>
            <a:r>
              <a:rPr lang="en-US" sz="3600" spc="-1">
                <a:latin typeface="Vazir"/>
              </a:rPr>
              <a:t>۷</a:t>
            </a:r>
            <a:r>
              <a:rPr lang="en-US" sz="3600" spc="-1">
                <a:latin typeface="Vazir"/>
              </a:rPr>
              <a:t>- خروجی داده</a:t>
            </a:r>
            <a:endParaRPr/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28" name="TextShape 2"/>
          <p:cNvSpPr txBox="1"/>
          <p:nvPr/>
        </p:nvSpPr>
        <p:spPr>
          <a:xfrm>
            <a:off x="1828800" y="6400800"/>
            <a:ext cx="64008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پایان رویداد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 spc="-1">
                <a:latin typeface="Vazir"/>
              </a:rPr>
              <a:t>دریافت به وسیله ی نرم افزار</a:t>
            </a:r>
            <a:endParaRPr/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 rtl="1"/>
            <a:r>
              <a:rPr lang="en-US" sz="3600" spc="-1">
                <a:latin typeface="Vazir"/>
              </a:rPr>
              <a:t>مدل </a:t>
            </a:r>
            <a:r>
              <a:rPr lang="en-US" sz="3600" spc="-1">
                <a:latin typeface="Vazir"/>
              </a:rPr>
              <a:t>OSI</a:t>
            </a:r>
            <a:r>
              <a:rPr lang="en-US" sz="3600" spc="-1">
                <a:latin typeface="Vazir"/>
              </a:rPr>
              <a:t> چیست؟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r" rtl="1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1800" spc="-1">
                <a:latin typeface="Vazir"/>
              </a:rPr>
              <a:t>OSI</a:t>
            </a:r>
            <a:r>
              <a:rPr lang="en-US" sz="1800" spc="-1">
                <a:latin typeface="Vazir"/>
              </a:rPr>
              <a:t> مخفف </a:t>
            </a:r>
            <a:r>
              <a:rPr i="1" lang="en-US" sz="1800" spc="-1">
                <a:latin typeface="Vazir"/>
              </a:rPr>
              <a:t>Open Systems Interconnection</a:t>
            </a:r>
            <a:r>
              <a:rPr lang="en-US" sz="1800" spc="-1">
                <a:latin typeface="Vazir"/>
              </a:rPr>
              <a:t> به معنای </a:t>
            </a:r>
            <a:r>
              <a:rPr i="1" lang="en-US" sz="1800" spc="-1">
                <a:latin typeface="Vazir"/>
              </a:rPr>
              <a:t>اتصال متقابل سامانه‌های باز</a:t>
            </a:r>
            <a:r>
              <a:rPr lang="en-US" sz="1800" spc="-1">
                <a:latin typeface="Vazir"/>
              </a:rPr>
              <a:t> می‌باشد </a:t>
            </a:r>
            <a:endParaRPr/>
          </a:p>
          <a:p>
            <a:pPr marL="432000" indent="-324000" algn="r" rtl="1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1800" spc="-1">
                <a:latin typeface="Vazir"/>
              </a:rPr>
              <a:t>مدل </a:t>
            </a:r>
            <a:r>
              <a:rPr lang="en-US" sz="1800" spc="-1">
                <a:latin typeface="Vazir"/>
              </a:rPr>
              <a:t>OSI</a:t>
            </a:r>
            <a:r>
              <a:rPr lang="en-US" sz="1800" spc="-1">
                <a:latin typeface="Vazir"/>
              </a:rPr>
              <a:t> سعی بر توضیح چگونگی ارتباط دو سیستم انتقال اطلاعات بر پایه انواع رسانه ها در یک شبکه کامپیوتری را دارد.</a:t>
            </a:r>
            <a:endParaRPr/>
          </a:p>
          <a:p>
            <a:pPr marL="432000" indent="-324000" algn="r" rtl="1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1800" spc="-1">
                <a:latin typeface="Vazir"/>
              </a:rPr>
              <a:t>مدل </a:t>
            </a:r>
            <a:r>
              <a:rPr lang="en-US" sz="1800" spc="-1">
                <a:latin typeface="Vazir"/>
              </a:rPr>
              <a:t>OSI</a:t>
            </a:r>
            <a:r>
              <a:rPr lang="en-US" sz="1800" spc="-1">
                <a:latin typeface="Vazir"/>
              </a:rPr>
              <a:t> یک معماری شبکه نیست، چون هیچ سرویس یا پروتکلی در آن تعریف نمی‌شود. بلکه یکی از مدل‌های استاندارد و پذیرفته شده است که برای طراحی یا توصیف شبکه‌های مخابراتی به کار می‌رود.</a:t>
            </a:r>
            <a:endParaRPr/>
          </a:p>
          <a:p>
            <a:pPr marL="432000" indent="-324000" algn="r" rtl="1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1800" spc="-1">
                <a:latin typeface="Vazir"/>
              </a:rPr>
              <a:t>این مدل به هیچ وجه وجود نداشته و صرفاً برای یادگیری و رفع اشکال و همچنین طراحی ساختار شبکه به کار می‌رود.</a:t>
            </a:r>
            <a:endParaRPr/>
          </a:p>
          <a:p>
            <a:pPr marL="432000" indent="-324000" algn="r" rtl="1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1800" spc="-1">
                <a:latin typeface="Vazir"/>
              </a:rPr>
              <a:t>در این مدل شبکه را به هفت لایه تقسیم‌بندی می‌کنیم که هر لایه به لایه پایین خود سرویس ارائه می‌کند و این درحالی است که هر لایه وظیفه ی خاص خود را نیر بر عهده دارد.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140" spc="-1">
                <a:latin typeface="Vazir"/>
              </a:rPr>
              <a:t>سوال؟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38120" y="2286000"/>
            <a:ext cx="9071640" cy="469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 rtl="1"/>
            <a:r>
              <a:rPr lang="en-US" sz="24000" spc="-1">
                <a:latin typeface="Times New Roman"/>
              </a:rPr>
              <a:t>؟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140" spc="-1">
                <a:latin typeface="Vazir"/>
              </a:rPr>
              <a:t>باتشکر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529560" y="2930760"/>
            <a:ext cx="9071640" cy="356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 rtl="1"/>
            <a:r>
              <a:rPr lang="en-US" sz="3200" spc="-1">
                <a:latin typeface="Vazir"/>
              </a:rPr>
              <a:t>نویسنده: سالار مقدم</a:t>
            </a:r>
            <a:endParaRPr/>
          </a:p>
          <a:p>
            <a:pPr algn="ctr" rtl="1"/>
            <a:r>
              <a:rPr lang="en-US" sz="3200" spc="-1">
                <a:latin typeface="Vazir"/>
              </a:rPr>
              <a:t>گیت هاب: </a:t>
            </a:r>
            <a:r>
              <a:rPr lang="en-US" sz="3200" spc="-1">
                <a:latin typeface="Vazir"/>
              </a:rPr>
              <a:t>http://github.com/salarmgh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 rtl="1"/>
            <a:r>
              <a:rPr lang="en-US" sz="3600" spc="-1">
                <a:latin typeface="Vazir"/>
              </a:rPr>
              <a:t>چرا مدل </a:t>
            </a:r>
            <a:r>
              <a:rPr lang="en-US" sz="3600" spc="-1">
                <a:latin typeface="Vazir"/>
              </a:rPr>
              <a:t>OSI</a:t>
            </a:r>
            <a:r>
              <a:rPr lang="en-US" sz="3600" spc="-1">
                <a:latin typeface="Vazir"/>
              </a:rPr>
              <a:t> را باید بلد باشیم؟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3291840"/>
            <a:ext cx="9071640" cy="170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در صورت بروز مشکل می‌دانید باید در کجا دنبال مشکلات بگردید.</a:t>
            </a:r>
            <a:endParaRPr/>
          </a:p>
          <a:p>
            <a:pPr marL="432000" indent="-324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درک خوبی از شبکه و تبادل های شبکه ای بدست می آورید.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 spc="-1">
                <a:latin typeface="Vazir"/>
              </a:rPr>
              <a:t>ارسال به وسیله ی نرم افزار</a:t>
            </a: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 rtl="1"/>
            <a:r>
              <a:rPr lang="en-US" sz="3600" spc="-1">
                <a:latin typeface="Vazir"/>
              </a:rPr>
              <a:t>۷</a:t>
            </a:r>
            <a:r>
              <a:rPr lang="en-US" sz="3600" spc="-1">
                <a:latin typeface="Vazir"/>
              </a:rPr>
              <a:t>- کاربرد: رابط بین کاربر و سیستم عامل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89" name="TextShape 2"/>
          <p:cNvSpPr txBox="1"/>
          <p:nvPr/>
        </p:nvSpPr>
        <p:spPr>
          <a:xfrm>
            <a:off x="1828800" y="6400800"/>
            <a:ext cx="64008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آغاز رویداد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 rtl="1"/>
            <a:r>
              <a:rPr lang="en-US" sz="3600" spc="-1">
                <a:latin typeface="Vazir"/>
              </a:rPr>
              <a:t>۶</a:t>
            </a:r>
            <a:r>
              <a:rPr lang="en-US" sz="3600" spc="-1">
                <a:latin typeface="Vazir"/>
              </a:rPr>
              <a:t>- نمایش: نحوه ی نمایش اطلاعات</a:t>
            </a: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1828800" y="6400800"/>
            <a:ext cx="64008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تعیین فرمت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رمزنگاری و فشرده سازی داده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 rtl="1"/>
            <a:r>
              <a:rPr lang="en-US" sz="3600" spc="-1">
                <a:latin typeface="Vazir"/>
              </a:rPr>
              <a:t>۵</a:t>
            </a:r>
            <a:r>
              <a:rPr lang="en-US" sz="3600" spc="-1">
                <a:latin typeface="Vazir"/>
              </a:rPr>
              <a:t>- نشست: جزییاتی درباره ی اتصال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95" name="TextShape 2"/>
          <p:cNvSpPr txBox="1"/>
          <p:nvPr/>
        </p:nvSpPr>
        <p:spPr>
          <a:xfrm>
            <a:off x="1828800" y="6400800"/>
            <a:ext cx="6400800" cy="88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زمان برقراری ارتباط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اداره و نگهداری جلسه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توقف جلسه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 rtl="1"/>
            <a:r>
              <a:rPr lang="en-US" sz="3600" spc="-1">
                <a:latin typeface="Vazir"/>
              </a:rPr>
              <a:t>۴</a:t>
            </a:r>
            <a:r>
              <a:rPr lang="en-US" sz="3600" spc="-1">
                <a:latin typeface="Vazir"/>
              </a:rPr>
              <a:t>- ارسال: ایجاد اتصال منطقی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98" name="TextShape 2"/>
          <p:cNvSpPr txBox="1"/>
          <p:nvPr/>
        </p:nvSpPr>
        <p:spPr>
          <a:xfrm>
            <a:off x="1828800" y="6400800"/>
            <a:ext cx="6400800" cy="88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دایرکردن اتصال نقطه به نقطه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انتقال اطلاعات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بازیابی خطا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 rtl="1"/>
            <a:r>
              <a:rPr lang="en-US" sz="3600" spc="-1">
                <a:latin typeface="Vazir"/>
              </a:rPr>
              <a:t>۳</a:t>
            </a:r>
            <a:r>
              <a:rPr lang="en-US" sz="3600" spc="-1">
                <a:latin typeface="Vazir"/>
              </a:rPr>
              <a:t>- شبکه: مسیریابی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01" name="TextShape 2"/>
          <p:cNvSpPr txBox="1"/>
          <p:nvPr/>
        </p:nvSpPr>
        <p:spPr>
          <a:xfrm>
            <a:off x="1828800" y="6400800"/>
            <a:ext cx="64008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هدایت بسته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همگرایی روتر ها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Application>LibreOffice/5.0.3.1$Linux_X86_64 LibreOffice_project/00m0$Build-1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2015-10-23T22:52:27Z</dcterms:created>
  <dc:creator>Salar </dc:creator>
  <dc:language>en-US</dc:language>
  <cp:lastModifiedBy>Salar </cp:lastModifiedBy>
  <dcterms:modified xsi:type="dcterms:W3CDTF">2015-10-24T23:25:11Z</dcterms:modified>
  <cp:revision>8</cp:revision>
</cp:coreProperties>
</file>