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60" r:id="rId5"/>
    <p:sldId id="267" r:id="rId6"/>
    <p:sldId id="269" r:id="rId7"/>
    <p:sldId id="281" r:id="rId8"/>
    <p:sldId id="279" r:id="rId9"/>
    <p:sldId id="271" r:id="rId10"/>
    <p:sldId id="282" r:id="rId11"/>
    <p:sldId id="274" r:id="rId12"/>
    <p:sldId id="273" r:id="rId13"/>
    <p:sldId id="275" r:id="rId14"/>
    <p:sldId id="27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4B"/>
    <a:srgbClr val="FFBB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varScale="1">
        <p:scale>
          <a:sx n="91" d="100"/>
          <a:sy n="91"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tandard/Documents/Working/BarChartTFID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standard/Documents/Working/EDA2/Word2Vec_Tests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graphs!$B$1</c:f>
              <c:strCache>
                <c:ptCount val="1"/>
                <c:pt idx="0">
                  <c:v>TFIDF</c:v>
                </c:pt>
              </c:strCache>
            </c:strRef>
          </c:tx>
          <c:spPr>
            <a:solidFill>
              <a:schemeClr val="accent1">
                <a:lumMod val="60000"/>
                <a:lumOff val="40000"/>
              </a:schemeClr>
            </a:solidFill>
            <a:ln>
              <a:noFill/>
            </a:ln>
            <a:effectLst/>
          </c:spPr>
          <c:invertIfNegative val="0"/>
          <c:cat>
            <c:strRef>
              <c:f>graphs!$A$2:$A$12</c:f>
              <c:strCache>
                <c:ptCount val="11"/>
                <c:pt idx="0">
                  <c:v>1/2 Statement</c:v>
                </c:pt>
                <c:pt idx="1">
                  <c:v>1/5th Statement</c:v>
                </c:pt>
                <c:pt idx="2">
                  <c:v>1/2 Statement Rand.</c:v>
                </c:pt>
                <c:pt idx="3">
                  <c:v>1/5th Statement Rand.</c:v>
                </c:pt>
                <c:pt idx="5">
                  <c:v>1/2 Statement - 1/2 Random Words</c:v>
                </c:pt>
                <c:pt idx="6">
                  <c:v>1/4 Statement - 3/4 Random Words</c:v>
                </c:pt>
                <c:pt idx="7">
                  <c:v>1/10 Statement - 9/10 Random Words</c:v>
                </c:pt>
                <c:pt idx="9">
                  <c:v>1st WordNet Synonym</c:v>
                </c:pt>
                <c:pt idx="10">
                  <c:v>Synonyms Not Present in Statement</c:v>
                </c:pt>
              </c:strCache>
            </c:strRef>
          </c:cat>
          <c:val>
            <c:numRef>
              <c:f>graphs!$B$2:$B$12</c:f>
              <c:numCache>
                <c:formatCode>General</c:formatCode>
                <c:ptCount val="11"/>
                <c:pt idx="0">
                  <c:v>99.4</c:v>
                </c:pt>
                <c:pt idx="1">
                  <c:v>89.1</c:v>
                </c:pt>
                <c:pt idx="2">
                  <c:v>99.1</c:v>
                </c:pt>
                <c:pt idx="3">
                  <c:v>91.2</c:v>
                </c:pt>
                <c:pt idx="5">
                  <c:v>99.3</c:v>
                </c:pt>
                <c:pt idx="6">
                  <c:v>87.7</c:v>
                </c:pt>
                <c:pt idx="7">
                  <c:v>59.8</c:v>
                </c:pt>
                <c:pt idx="9">
                  <c:v>34.5</c:v>
                </c:pt>
                <c:pt idx="10">
                  <c:v>1.5</c:v>
                </c:pt>
              </c:numCache>
            </c:numRef>
          </c:val>
          <c:extLst>
            <c:ext xmlns:c16="http://schemas.microsoft.com/office/drawing/2014/chart" uri="{C3380CC4-5D6E-409C-BE32-E72D297353CC}">
              <c16:uniqueId val="{00000000-DBBC-A847-A9D8-E95FEC0CE34D}"/>
            </c:ext>
          </c:extLst>
        </c:ser>
        <c:dLbls>
          <c:showLegendKey val="0"/>
          <c:showVal val="0"/>
          <c:showCatName val="0"/>
          <c:showSerName val="0"/>
          <c:showPercent val="0"/>
          <c:showBubbleSize val="0"/>
        </c:dLbls>
        <c:gapWidth val="82"/>
        <c:axId val="1117751296"/>
        <c:axId val="1047402480"/>
      </c:barChart>
      <c:catAx>
        <c:axId val="111775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7402480"/>
        <c:crosses val="autoZero"/>
        <c:auto val="1"/>
        <c:lblAlgn val="ctr"/>
        <c:lblOffset val="100"/>
        <c:noMultiLvlLbl val="0"/>
      </c:catAx>
      <c:valAx>
        <c:axId val="1047402480"/>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751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82"/>
        <c:axId val="1117751296"/>
        <c:axId val="1047402480"/>
      </c:barChart>
      <c:catAx>
        <c:axId val="111775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7402480"/>
        <c:crosses val="autoZero"/>
        <c:auto val="1"/>
        <c:lblAlgn val="ctr"/>
        <c:lblOffset val="100"/>
        <c:noMultiLvlLbl val="0"/>
      </c:catAx>
      <c:valAx>
        <c:axId val="1047402480"/>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751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2">
                <a:lumMod val="75000"/>
              </a:schemeClr>
            </a:solidFill>
            <a:ln>
              <a:solidFill>
                <a:schemeClr val="bg2">
                  <a:lumMod val="75000"/>
                </a:schemeClr>
              </a:solidFill>
            </a:ln>
            <a:effectLst/>
          </c:spPr>
          <c:invertIfNegative val="0"/>
          <c:cat>
            <c:strRef>
              <c:f>graphs!$K$2:$K$6</c:f>
              <c:strCache>
                <c:ptCount val="5"/>
                <c:pt idx="0">
                  <c:v>1/2 Statement</c:v>
                </c:pt>
                <c:pt idx="1">
                  <c:v>1/10th Statement</c:v>
                </c:pt>
                <c:pt idx="3">
                  <c:v>1/2 Words of Statement at Random</c:v>
                </c:pt>
                <c:pt idx="4">
                  <c:v>1/10th Words of Statement at Random</c:v>
                </c:pt>
              </c:strCache>
            </c:strRef>
          </c:cat>
          <c:val>
            <c:numRef>
              <c:f>graphs!$L$2:$L$6</c:f>
              <c:numCache>
                <c:formatCode>General</c:formatCode>
                <c:ptCount val="5"/>
                <c:pt idx="0">
                  <c:v>100</c:v>
                </c:pt>
                <c:pt idx="1">
                  <c:v>68.2</c:v>
                </c:pt>
                <c:pt idx="3">
                  <c:v>8</c:v>
                </c:pt>
                <c:pt idx="4">
                  <c:v>5.7</c:v>
                </c:pt>
              </c:numCache>
            </c:numRef>
          </c:val>
          <c:extLst>
            <c:ext xmlns:c16="http://schemas.microsoft.com/office/drawing/2014/chart" uri="{C3380CC4-5D6E-409C-BE32-E72D297353CC}">
              <c16:uniqueId val="{00000000-C304-7A44-B9EF-788BB5220B37}"/>
            </c:ext>
          </c:extLst>
        </c:ser>
        <c:dLbls>
          <c:showLegendKey val="0"/>
          <c:showVal val="0"/>
          <c:showCatName val="0"/>
          <c:showSerName val="0"/>
          <c:showPercent val="0"/>
          <c:showBubbleSize val="0"/>
        </c:dLbls>
        <c:gapWidth val="100"/>
        <c:overlap val="-27"/>
        <c:axId val="1120926944"/>
        <c:axId val="1073642816"/>
      </c:barChart>
      <c:catAx>
        <c:axId val="112092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642816"/>
        <c:crosses val="autoZero"/>
        <c:auto val="1"/>
        <c:lblAlgn val="ctr"/>
        <c:lblOffset val="100"/>
        <c:noMultiLvlLbl val="0"/>
      </c:catAx>
      <c:valAx>
        <c:axId val="1073642816"/>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0926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33"/>
        <c:overlap val="4"/>
        <c:axId val="2011438064"/>
        <c:axId val="2012075264"/>
      </c:barChart>
      <c:catAx>
        <c:axId val="201143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2075264"/>
        <c:crosses val="autoZero"/>
        <c:auto val="1"/>
        <c:lblAlgn val="ctr"/>
        <c:lblOffset val="100"/>
        <c:noMultiLvlLbl val="0"/>
      </c:catAx>
      <c:valAx>
        <c:axId val="2012075264"/>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1438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6">
                <a:lumMod val="40000"/>
                <a:lumOff val="60000"/>
              </a:schemeClr>
            </a:solidFill>
            <a:ln>
              <a:noFill/>
            </a:ln>
            <a:effectLst/>
          </c:spPr>
          <c:invertIfNegative val="0"/>
          <c:cat>
            <c:strRef>
              <c:f>graphs!$M$53:$M$67</c:f>
              <c:strCache>
                <c:ptCount val="15"/>
                <c:pt idx="0">
                  <c:v>1/2 Statement</c:v>
                </c:pt>
                <c:pt idx="1">
                  <c:v>1/5th Statement</c:v>
                </c:pt>
                <c:pt idx="2">
                  <c:v>1/10th Statement</c:v>
                </c:pt>
                <c:pt idx="3">
                  <c:v>1/2 Words Ran Unique</c:v>
                </c:pt>
                <c:pt idx="4">
                  <c:v>1/10th Words Rand. Unique</c:v>
                </c:pt>
                <c:pt idx="5">
                  <c:v>1/2 Words Rand.</c:v>
                </c:pt>
                <c:pt idx="6">
                  <c:v>1/10th Rand.</c:v>
                </c:pt>
                <c:pt idx="8">
                  <c:v>1/2 Statement - 1/2 Random Words</c:v>
                </c:pt>
                <c:pt idx="9">
                  <c:v>1/4 Statement - 3/4 Random Words</c:v>
                </c:pt>
                <c:pt idx="10">
                  <c:v>1/4 Statement - 3/4 Random Words Shuffled</c:v>
                </c:pt>
                <c:pt idx="11">
                  <c:v>1/10 Statement - 9/10 Random Words</c:v>
                </c:pt>
                <c:pt idx="13">
                  <c:v>First Synonyms</c:v>
                </c:pt>
                <c:pt idx="14">
                  <c:v>Synonyms Not See in Statement</c:v>
                </c:pt>
              </c:strCache>
            </c:strRef>
          </c:cat>
          <c:val>
            <c:numRef>
              <c:f>graphs!$N$53:$N$67</c:f>
              <c:numCache>
                <c:formatCode>General</c:formatCode>
                <c:ptCount val="15"/>
                <c:pt idx="0">
                  <c:v>97.6</c:v>
                </c:pt>
                <c:pt idx="1">
                  <c:v>73.099999999999994</c:v>
                </c:pt>
                <c:pt idx="2">
                  <c:v>56.5</c:v>
                </c:pt>
                <c:pt idx="3">
                  <c:v>98</c:v>
                </c:pt>
                <c:pt idx="4">
                  <c:v>65</c:v>
                </c:pt>
                <c:pt idx="5">
                  <c:v>99</c:v>
                </c:pt>
                <c:pt idx="6">
                  <c:v>49</c:v>
                </c:pt>
                <c:pt idx="8">
                  <c:v>96</c:v>
                </c:pt>
                <c:pt idx="9">
                  <c:v>75</c:v>
                </c:pt>
                <c:pt idx="10">
                  <c:v>72</c:v>
                </c:pt>
                <c:pt idx="11">
                  <c:v>28</c:v>
                </c:pt>
                <c:pt idx="13">
                  <c:v>44</c:v>
                </c:pt>
                <c:pt idx="14">
                  <c:v>3</c:v>
                </c:pt>
              </c:numCache>
            </c:numRef>
          </c:val>
          <c:extLst>
            <c:ext xmlns:c16="http://schemas.microsoft.com/office/drawing/2014/chart" uri="{C3380CC4-5D6E-409C-BE32-E72D297353CC}">
              <c16:uniqueId val="{00000000-AFDB-9044-B5EE-C7C178C7B50C}"/>
            </c:ext>
          </c:extLst>
        </c:ser>
        <c:dLbls>
          <c:showLegendKey val="0"/>
          <c:showVal val="0"/>
          <c:showCatName val="0"/>
          <c:showSerName val="0"/>
          <c:showPercent val="0"/>
          <c:showBubbleSize val="0"/>
        </c:dLbls>
        <c:gapWidth val="59"/>
        <c:overlap val="-27"/>
        <c:axId val="1042892368"/>
        <c:axId val="1144388928"/>
      </c:barChart>
      <c:catAx>
        <c:axId val="104289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388928"/>
        <c:crosses val="autoZero"/>
        <c:auto val="1"/>
        <c:lblAlgn val="ctr"/>
        <c:lblOffset val="100"/>
        <c:noMultiLvlLbl val="0"/>
      </c:catAx>
      <c:valAx>
        <c:axId val="1144388928"/>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892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graphs!$B$51</c:f>
              <c:strCache>
                <c:ptCount val="1"/>
                <c:pt idx="0">
                  <c:v>GloVe</c:v>
                </c:pt>
              </c:strCache>
            </c:strRef>
          </c:tx>
          <c:spPr>
            <a:solidFill>
              <a:schemeClr val="accent2">
                <a:lumMod val="75000"/>
              </a:schemeClr>
            </a:solidFill>
            <a:ln>
              <a:noFill/>
            </a:ln>
            <a:effectLst/>
          </c:spPr>
          <c:invertIfNegative val="0"/>
          <c:cat>
            <c:strRef>
              <c:f>graphs!$A$52:$A$66</c:f>
              <c:strCache>
                <c:ptCount val="15"/>
                <c:pt idx="0">
                  <c:v>1/2 Statement</c:v>
                </c:pt>
                <c:pt idx="1">
                  <c:v>1/2 Statement 2nd Half</c:v>
                </c:pt>
                <c:pt idx="2">
                  <c:v>1/5th Statement</c:v>
                </c:pt>
                <c:pt idx="3">
                  <c:v>1/2 Words Rand. Unique</c:v>
                </c:pt>
                <c:pt idx="4">
                  <c:v>1/10th Words Rand. Unique</c:v>
                </c:pt>
                <c:pt idx="5">
                  <c:v>1/2 Words Rand</c:v>
                </c:pt>
                <c:pt idx="6">
                  <c:v>1/10th Words Rand.</c:v>
                </c:pt>
                <c:pt idx="8">
                  <c:v>1/2 Statement - 1/2 Random Words</c:v>
                </c:pt>
                <c:pt idx="9">
                  <c:v>1/4 Statement - 3/4 Random Words</c:v>
                </c:pt>
                <c:pt idx="10">
                  <c:v>1/4 Statement - 3/4 Random Words Shuffled</c:v>
                </c:pt>
                <c:pt idx="11">
                  <c:v>1/10 Statement - 9/10 Random Words</c:v>
                </c:pt>
                <c:pt idx="13">
                  <c:v>1st Synonyms</c:v>
                </c:pt>
                <c:pt idx="14">
                  <c:v>Synonyms Not in Statement</c:v>
                </c:pt>
              </c:strCache>
            </c:strRef>
          </c:cat>
          <c:val>
            <c:numRef>
              <c:f>graphs!$B$52:$B$66</c:f>
              <c:numCache>
                <c:formatCode>General</c:formatCode>
                <c:ptCount val="15"/>
                <c:pt idx="0">
                  <c:v>90.3</c:v>
                </c:pt>
                <c:pt idx="1">
                  <c:v>96.1</c:v>
                </c:pt>
                <c:pt idx="2">
                  <c:v>32.1</c:v>
                </c:pt>
                <c:pt idx="3">
                  <c:v>99</c:v>
                </c:pt>
                <c:pt idx="4">
                  <c:v>30.1</c:v>
                </c:pt>
                <c:pt idx="5">
                  <c:v>93.9</c:v>
                </c:pt>
                <c:pt idx="6">
                  <c:v>24.2</c:v>
                </c:pt>
                <c:pt idx="8">
                  <c:v>60</c:v>
                </c:pt>
                <c:pt idx="9">
                  <c:v>2.9</c:v>
                </c:pt>
                <c:pt idx="10">
                  <c:v>1.77</c:v>
                </c:pt>
                <c:pt idx="11">
                  <c:v>0</c:v>
                </c:pt>
                <c:pt idx="13">
                  <c:v>16</c:v>
                </c:pt>
                <c:pt idx="14">
                  <c:v>1.82</c:v>
                </c:pt>
              </c:numCache>
            </c:numRef>
          </c:val>
          <c:extLst>
            <c:ext xmlns:c16="http://schemas.microsoft.com/office/drawing/2014/chart" uri="{C3380CC4-5D6E-409C-BE32-E72D297353CC}">
              <c16:uniqueId val="{00000000-8C59-8E4D-8031-CD461BB43AF7}"/>
            </c:ext>
          </c:extLst>
        </c:ser>
        <c:ser>
          <c:idx val="1"/>
          <c:order val="1"/>
          <c:tx>
            <c:strRef>
              <c:f>graphs!$C$51</c:f>
              <c:strCache>
                <c:ptCount val="1"/>
                <c:pt idx="0">
                  <c:v>GloVe Corpus</c:v>
                </c:pt>
              </c:strCache>
            </c:strRef>
          </c:tx>
          <c:spPr>
            <a:solidFill>
              <a:schemeClr val="accent2">
                <a:lumMod val="60000"/>
                <a:lumOff val="40000"/>
              </a:schemeClr>
            </a:solidFill>
            <a:ln>
              <a:noFill/>
            </a:ln>
            <a:effectLst/>
          </c:spPr>
          <c:invertIfNegative val="0"/>
          <c:cat>
            <c:strRef>
              <c:f>graphs!$A$52:$A$66</c:f>
              <c:strCache>
                <c:ptCount val="15"/>
                <c:pt idx="0">
                  <c:v>1/2 Statement</c:v>
                </c:pt>
                <c:pt idx="1">
                  <c:v>1/2 Statement 2nd Half</c:v>
                </c:pt>
                <c:pt idx="2">
                  <c:v>1/5th Statement</c:v>
                </c:pt>
                <c:pt idx="3">
                  <c:v>1/2 Words Rand. Unique</c:v>
                </c:pt>
                <c:pt idx="4">
                  <c:v>1/10th Words Rand. Unique</c:v>
                </c:pt>
                <c:pt idx="5">
                  <c:v>1/2 Words Rand</c:v>
                </c:pt>
                <c:pt idx="6">
                  <c:v>1/10th Words Rand.</c:v>
                </c:pt>
                <c:pt idx="8">
                  <c:v>1/2 Statement - 1/2 Random Words</c:v>
                </c:pt>
                <c:pt idx="9">
                  <c:v>1/4 Statement - 3/4 Random Words</c:v>
                </c:pt>
                <c:pt idx="10">
                  <c:v>1/4 Statement - 3/4 Random Words Shuffled</c:v>
                </c:pt>
                <c:pt idx="11">
                  <c:v>1/10 Statement - 9/10 Random Words</c:v>
                </c:pt>
                <c:pt idx="13">
                  <c:v>1st Synonyms</c:v>
                </c:pt>
                <c:pt idx="14">
                  <c:v>Synonyms Not in Statement</c:v>
                </c:pt>
              </c:strCache>
            </c:strRef>
          </c:cat>
          <c:val>
            <c:numRef>
              <c:f>graphs!$C$52:$C$66</c:f>
              <c:numCache>
                <c:formatCode>General</c:formatCode>
                <c:ptCount val="15"/>
                <c:pt idx="0">
                  <c:v>74.3</c:v>
                </c:pt>
                <c:pt idx="1">
                  <c:v>78.8</c:v>
                </c:pt>
                <c:pt idx="2">
                  <c:v>11</c:v>
                </c:pt>
                <c:pt idx="3">
                  <c:v>93</c:v>
                </c:pt>
                <c:pt idx="4">
                  <c:v>18</c:v>
                </c:pt>
                <c:pt idx="5">
                  <c:v>81</c:v>
                </c:pt>
                <c:pt idx="6">
                  <c:v>14</c:v>
                </c:pt>
                <c:pt idx="8">
                  <c:v>76</c:v>
                </c:pt>
                <c:pt idx="9">
                  <c:v>23</c:v>
                </c:pt>
                <c:pt idx="10">
                  <c:v>19.399999999999999</c:v>
                </c:pt>
                <c:pt idx="11">
                  <c:v>1</c:v>
                </c:pt>
                <c:pt idx="13">
                  <c:v>5.3</c:v>
                </c:pt>
                <c:pt idx="14">
                  <c:v>0.33</c:v>
                </c:pt>
              </c:numCache>
            </c:numRef>
          </c:val>
          <c:extLst>
            <c:ext xmlns:c16="http://schemas.microsoft.com/office/drawing/2014/chart" uri="{C3380CC4-5D6E-409C-BE32-E72D297353CC}">
              <c16:uniqueId val="{00000001-8C59-8E4D-8031-CD461BB43AF7}"/>
            </c:ext>
          </c:extLst>
        </c:ser>
        <c:ser>
          <c:idx val="2"/>
          <c:order val="2"/>
          <c:tx>
            <c:strRef>
              <c:f>graphs!$D$51</c:f>
              <c:strCache>
                <c:ptCount val="1"/>
                <c:pt idx="0">
                  <c:v>GloVe Fine Tuned</c:v>
                </c:pt>
              </c:strCache>
            </c:strRef>
          </c:tx>
          <c:spPr>
            <a:solidFill>
              <a:schemeClr val="accent2">
                <a:lumMod val="50000"/>
              </a:schemeClr>
            </a:solidFill>
            <a:ln>
              <a:noFill/>
            </a:ln>
            <a:effectLst/>
          </c:spPr>
          <c:invertIfNegative val="0"/>
          <c:cat>
            <c:strRef>
              <c:f>graphs!$A$52:$A$66</c:f>
              <c:strCache>
                <c:ptCount val="15"/>
                <c:pt idx="0">
                  <c:v>1/2 Statement</c:v>
                </c:pt>
                <c:pt idx="1">
                  <c:v>1/2 Statement 2nd Half</c:v>
                </c:pt>
                <c:pt idx="2">
                  <c:v>1/5th Statement</c:v>
                </c:pt>
                <c:pt idx="3">
                  <c:v>1/2 Words Rand. Unique</c:v>
                </c:pt>
                <c:pt idx="4">
                  <c:v>1/10th Words Rand. Unique</c:v>
                </c:pt>
                <c:pt idx="5">
                  <c:v>1/2 Words Rand</c:v>
                </c:pt>
                <c:pt idx="6">
                  <c:v>1/10th Words Rand.</c:v>
                </c:pt>
                <c:pt idx="8">
                  <c:v>1/2 Statement - 1/2 Random Words</c:v>
                </c:pt>
                <c:pt idx="9">
                  <c:v>1/4 Statement - 3/4 Random Words</c:v>
                </c:pt>
                <c:pt idx="10">
                  <c:v>1/4 Statement - 3/4 Random Words Shuffled</c:v>
                </c:pt>
                <c:pt idx="11">
                  <c:v>1/10 Statement - 9/10 Random Words</c:v>
                </c:pt>
                <c:pt idx="13">
                  <c:v>1st Synonyms</c:v>
                </c:pt>
                <c:pt idx="14">
                  <c:v>Synonyms Not in Statement</c:v>
                </c:pt>
              </c:strCache>
            </c:strRef>
          </c:cat>
          <c:val>
            <c:numRef>
              <c:f>graphs!$D$52:$D$66</c:f>
              <c:numCache>
                <c:formatCode>General</c:formatCode>
                <c:ptCount val="15"/>
                <c:pt idx="0">
                  <c:v>94</c:v>
                </c:pt>
                <c:pt idx="1">
                  <c:v>98</c:v>
                </c:pt>
                <c:pt idx="2">
                  <c:v>21.9</c:v>
                </c:pt>
                <c:pt idx="3">
                  <c:v>93</c:v>
                </c:pt>
                <c:pt idx="4">
                  <c:v>36</c:v>
                </c:pt>
                <c:pt idx="5">
                  <c:v>92</c:v>
                </c:pt>
                <c:pt idx="6">
                  <c:v>16.7</c:v>
                </c:pt>
                <c:pt idx="8">
                  <c:v>91.7</c:v>
                </c:pt>
                <c:pt idx="9">
                  <c:v>35</c:v>
                </c:pt>
                <c:pt idx="10">
                  <c:v>36.5</c:v>
                </c:pt>
                <c:pt idx="11">
                  <c:v>2</c:v>
                </c:pt>
                <c:pt idx="13">
                  <c:v>9.8000000000000007</c:v>
                </c:pt>
                <c:pt idx="14">
                  <c:v>1</c:v>
                </c:pt>
              </c:numCache>
            </c:numRef>
          </c:val>
          <c:extLst>
            <c:ext xmlns:c16="http://schemas.microsoft.com/office/drawing/2014/chart" uri="{C3380CC4-5D6E-409C-BE32-E72D297353CC}">
              <c16:uniqueId val="{00000002-8C59-8E4D-8031-CD461BB43AF7}"/>
            </c:ext>
          </c:extLst>
        </c:ser>
        <c:dLbls>
          <c:showLegendKey val="0"/>
          <c:showVal val="0"/>
          <c:showCatName val="0"/>
          <c:showSerName val="0"/>
          <c:showPercent val="0"/>
          <c:showBubbleSize val="0"/>
        </c:dLbls>
        <c:gapWidth val="111"/>
        <c:overlap val="-27"/>
        <c:axId val="1144934656"/>
        <c:axId val="1117488592"/>
      </c:barChart>
      <c:catAx>
        <c:axId val="1144934656"/>
        <c:scaling>
          <c:orientation val="minMax"/>
        </c:scaling>
        <c:delete val="1"/>
        <c:axPos val="b"/>
        <c:numFmt formatCode="General" sourceLinked="1"/>
        <c:majorTickMark val="none"/>
        <c:minorTickMark val="none"/>
        <c:tickLblPos val="nextTo"/>
        <c:crossAx val="1117488592"/>
        <c:crosses val="autoZero"/>
        <c:auto val="1"/>
        <c:lblAlgn val="ctr"/>
        <c:lblOffset val="100"/>
        <c:noMultiLvlLbl val="0"/>
      </c:catAx>
      <c:valAx>
        <c:axId val="1117488592"/>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934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graphs!$C$104</c:f>
              <c:strCache>
                <c:ptCount val="1"/>
                <c:pt idx="0">
                  <c:v>TFIDF</c:v>
                </c:pt>
              </c:strCache>
            </c:strRef>
          </c:tx>
          <c:spPr>
            <a:solidFill>
              <a:schemeClr val="accent1">
                <a:lumMod val="40000"/>
                <a:lumOff val="60000"/>
              </a:schemeClr>
            </a:solidFill>
            <a:ln>
              <a:noFill/>
            </a:ln>
            <a:effectLst/>
          </c:spPr>
          <c:invertIfNegative val="0"/>
          <c:cat>
            <c:strRef>
              <c:f>graphs!$B$105:$B$115</c:f>
              <c:strCache>
                <c:ptCount val="11"/>
                <c:pt idx="0">
                  <c:v>1/2 Statement</c:v>
                </c:pt>
                <c:pt idx="1">
                  <c:v>1/5th Statement</c:v>
                </c:pt>
                <c:pt idx="2">
                  <c:v>1/2 Words Ran Unique</c:v>
                </c:pt>
                <c:pt idx="3">
                  <c:v>1/2 Words Rand.</c:v>
                </c:pt>
                <c:pt idx="5">
                  <c:v>1/2 Statement - 1/2 Random Words</c:v>
                </c:pt>
                <c:pt idx="6">
                  <c:v>1/4 Statement - 3/4 Random Words</c:v>
                </c:pt>
                <c:pt idx="7">
                  <c:v>1/10 Statement - 9/10 Random Words</c:v>
                </c:pt>
                <c:pt idx="9">
                  <c:v>First Synonyms</c:v>
                </c:pt>
                <c:pt idx="10">
                  <c:v>Synonyms Not See in Statement</c:v>
                </c:pt>
              </c:strCache>
            </c:strRef>
          </c:cat>
          <c:val>
            <c:numRef>
              <c:f>graphs!$C$105:$C$115</c:f>
              <c:numCache>
                <c:formatCode>General</c:formatCode>
                <c:ptCount val="11"/>
                <c:pt idx="0">
                  <c:v>99.4</c:v>
                </c:pt>
                <c:pt idx="1">
                  <c:v>89.1</c:v>
                </c:pt>
                <c:pt idx="2">
                  <c:v>99.1</c:v>
                </c:pt>
                <c:pt idx="3">
                  <c:v>99.1</c:v>
                </c:pt>
                <c:pt idx="5">
                  <c:v>99.3</c:v>
                </c:pt>
                <c:pt idx="6">
                  <c:v>87.7</c:v>
                </c:pt>
                <c:pt idx="7">
                  <c:v>59.8</c:v>
                </c:pt>
                <c:pt idx="9">
                  <c:v>34.5</c:v>
                </c:pt>
                <c:pt idx="10">
                  <c:v>1.5</c:v>
                </c:pt>
              </c:numCache>
            </c:numRef>
          </c:val>
          <c:extLst>
            <c:ext xmlns:c16="http://schemas.microsoft.com/office/drawing/2014/chart" uri="{C3380CC4-5D6E-409C-BE32-E72D297353CC}">
              <c16:uniqueId val="{00000000-A5CA-D446-9EF4-C336B65999E4}"/>
            </c:ext>
          </c:extLst>
        </c:ser>
        <c:ser>
          <c:idx val="1"/>
          <c:order val="1"/>
          <c:tx>
            <c:strRef>
              <c:f>graphs!$D$104</c:f>
              <c:strCache>
                <c:ptCount val="1"/>
                <c:pt idx="0">
                  <c:v>Word2Vec</c:v>
                </c:pt>
              </c:strCache>
            </c:strRef>
          </c:tx>
          <c:spPr>
            <a:solidFill>
              <a:schemeClr val="accent6">
                <a:lumMod val="40000"/>
                <a:lumOff val="60000"/>
              </a:schemeClr>
            </a:solidFill>
            <a:ln>
              <a:noFill/>
            </a:ln>
            <a:effectLst/>
          </c:spPr>
          <c:invertIfNegative val="0"/>
          <c:cat>
            <c:strRef>
              <c:f>graphs!$B$105:$B$115</c:f>
              <c:strCache>
                <c:ptCount val="11"/>
                <c:pt idx="0">
                  <c:v>1/2 Statement</c:v>
                </c:pt>
                <c:pt idx="1">
                  <c:v>1/5th Statement</c:v>
                </c:pt>
                <c:pt idx="2">
                  <c:v>1/2 Words Ran Unique</c:v>
                </c:pt>
                <c:pt idx="3">
                  <c:v>1/2 Words Rand.</c:v>
                </c:pt>
                <c:pt idx="5">
                  <c:v>1/2 Statement - 1/2 Random Words</c:v>
                </c:pt>
                <c:pt idx="6">
                  <c:v>1/4 Statement - 3/4 Random Words</c:v>
                </c:pt>
                <c:pt idx="7">
                  <c:v>1/10 Statement - 9/10 Random Words</c:v>
                </c:pt>
                <c:pt idx="9">
                  <c:v>First Synonyms</c:v>
                </c:pt>
                <c:pt idx="10">
                  <c:v>Synonyms Not See in Statement</c:v>
                </c:pt>
              </c:strCache>
            </c:strRef>
          </c:cat>
          <c:val>
            <c:numRef>
              <c:f>graphs!$D$105:$D$115</c:f>
              <c:numCache>
                <c:formatCode>General</c:formatCode>
                <c:ptCount val="11"/>
                <c:pt idx="0">
                  <c:v>97.6</c:v>
                </c:pt>
                <c:pt idx="1">
                  <c:v>73.099999999999994</c:v>
                </c:pt>
                <c:pt idx="2">
                  <c:v>98</c:v>
                </c:pt>
                <c:pt idx="3">
                  <c:v>99</c:v>
                </c:pt>
                <c:pt idx="5">
                  <c:v>96</c:v>
                </c:pt>
                <c:pt idx="6">
                  <c:v>75</c:v>
                </c:pt>
                <c:pt idx="7">
                  <c:v>28</c:v>
                </c:pt>
                <c:pt idx="9">
                  <c:v>44</c:v>
                </c:pt>
                <c:pt idx="10">
                  <c:v>3</c:v>
                </c:pt>
              </c:numCache>
            </c:numRef>
          </c:val>
          <c:extLst>
            <c:ext xmlns:c16="http://schemas.microsoft.com/office/drawing/2014/chart" uri="{C3380CC4-5D6E-409C-BE32-E72D297353CC}">
              <c16:uniqueId val="{00000001-A5CA-D446-9EF4-C336B65999E4}"/>
            </c:ext>
          </c:extLst>
        </c:ser>
        <c:ser>
          <c:idx val="2"/>
          <c:order val="2"/>
          <c:tx>
            <c:strRef>
              <c:f>graphs!$E$104</c:f>
              <c:strCache>
                <c:ptCount val="1"/>
                <c:pt idx="0">
                  <c:v>TFIDF + Word2Vec</c:v>
                </c:pt>
              </c:strCache>
            </c:strRef>
          </c:tx>
          <c:spPr>
            <a:solidFill>
              <a:schemeClr val="accent6">
                <a:lumMod val="75000"/>
              </a:schemeClr>
            </a:solidFill>
            <a:ln>
              <a:noFill/>
            </a:ln>
            <a:effectLst/>
          </c:spPr>
          <c:invertIfNegative val="0"/>
          <c:cat>
            <c:strRef>
              <c:f>graphs!$B$105:$B$115</c:f>
              <c:strCache>
                <c:ptCount val="11"/>
                <c:pt idx="0">
                  <c:v>1/2 Statement</c:v>
                </c:pt>
                <c:pt idx="1">
                  <c:v>1/5th Statement</c:v>
                </c:pt>
                <c:pt idx="2">
                  <c:v>1/2 Words Ran Unique</c:v>
                </c:pt>
                <c:pt idx="3">
                  <c:v>1/2 Words Rand.</c:v>
                </c:pt>
                <c:pt idx="5">
                  <c:v>1/2 Statement - 1/2 Random Words</c:v>
                </c:pt>
                <c:pt idx="6">
                  <c:v>1/4 Statement - 3/4 Random Words</c:v>
                </c:pt>
                <c:pt idx="7">
                  <c:v>1/10 Statement - 9/10 Random Words</c:v>
                </c:pt>
                <c:pt idx="9">
                  <c:v>First Synonyms</c:v>
                </c:pt>
                <c:pt idx="10">
                  <c:v>Synonyms Not See in Statement</c:v>
                </c:pt>
              </c:strCache>
            </c:strRef>
          </c:cat>
          <c:val>
            <c:numRef>
              <c:f>graphs!$E$105:$E$115</c:f>
              <c:numCache>
                <c:formatCode>General</c:formatCode>
                <c:ptCount val="11"/>
                <c:pt idx="0">
                  <c:v>99</c:v>
                </c:pt>
                <c:pt idx="1">
                  <c:v>90.3</c:v>
                </c:pt>
                <c:pt idx="2">
                  <c:v>99</c:v>
                </c:pt>
                <c:pt idx="3">
                  <c:v>99</c:v>
                </c:pt>
                <c:pt idx="5">
                  <c:v>98.9</c:v>
                </c:pt>
                <c:pt idx="6">
                  <c:v>93.4</c:v>
                </c:pt>
                <c:pt idx="7">
                  <c:v>66</c:v>
                </c:pt>
                <c:pt idx="9">
                  <c:v>54</c:v>
                </c:pt>
                <c:pt idx="10">
                  <c:v>9.6</c:v>
                </c:pt>
              </c:numCache>
            </c:numRef>
          </c:val>
          <c:extLst>
            <c:ext xmlns:c16="http://schemas.microsoft.com/office/drawing/2014/chart" uri="{C3380CC4-5D6E-409C-BE32-E72D297353CC}">
              <c16:uniqueId val="{00000002-A5CA-D446-9EF4-C336B65999E4}"/>
            </c:ext>
          </c:extLst>
        </c:ser>
        <c:dLbls>
          <c:showLegendKey val="0"/>
          <c:showVal val="0"/>
          <c:showCatName val="0"/>
          <c:showSerName val="0"/>
          <c:showPercent val="0"/>
          <c:showBubbleSize val="0"/>
        </c:dLbls>
        <c:gapWidth val="219"/>
        <c:overlap val="-27"/>
        <c:axId val="1124159264"/>
        <c:axId val="1124160944"/>
      </c:barChart>
      <c:catAx>
        <c:axId val="112415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4160944"/>
        <c:crosses val="autoZero"/>
        <c:auto val="1"/>
        <c:lblAlgn val="ctr"/>
        <c:lblOffset val="100"/>
        <c:noMultiLvlLbl val="0"/>
      </c:catAx>
      <c:valAx>
        <c:axId val="1124160944"/>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4159264"/>
        <c:crosses val="autoZero"/>
        <c:crossBetween val="between"/>
      </c:valAx>
      <c:spPr>
        <a:noFill/>
        <a:ln>
          <a:noFill/>
        </a:ln>
        <a:effectLst/>
      </c:spPr>
    </c:plotArea>
    <c:legend>
      <c:legendPos val="b"/>
      <c:layout>
        <c:manualLayout>
          <c:xMode val="edge"/>
          <c:yMode val="edge"/>
          <c:x val="0.71624137812149435"/>
          <c:y val="2.1545283211307973E-2"/>
          <c:w val="0.27175736721722443"/>
          <c:h val="6.614941232425802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6392-211C-0346-8F30-76F07FB12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F0852-3944-5B40-A3FE-78B3536A1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085B33-EADC-0B49-B566-530A2F8EE1D2}"/>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AB203D00-BBB8-294B-9A57-DB8ADD320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4336F-72AB-9944-A33C-E111F7BFA3C1}"/>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361383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8AA0-7B0A-F848-B8B8-007A3E9FFB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FEF435-5A66-524B-A319-B1346566CC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41FFA-4B85-BD4E-89AC-640383DEC383}"/>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D1A8A50B-660C-B24B-8EE5-30DDDCC79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467EA-FA75-D14D-B9EF-A8AC6C34A1AF}"/>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106349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458FD-3A86-D64D-BC2A-66DDB0E15A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DEF84-CCDE-DA4C-A66C-1FFAC724AE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93E83-3857-9D44-A3AE-0840C3528B2E}"/>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E6A4B51C-D420-DA40-A123-8CD235D01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C3F85-EA0D-0747-BAEB-E7B13BAA78CA}"/>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24843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FBF-D770-E047-A554-37EFDFF8ED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1091F-00EF-A84C-8BE9-713434703E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5CF11-A233-EF4E-A8E7-CF965E2C8792}"/>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97ABBE33-33F9-1E4C-93B8-65B0CC587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75A70-D1B5-2746-92F1-2F7498047C97}"/>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393579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7C2D-F0E3-A54C-9B5A-D65C5B8C3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926ADF-AE09-6F4B-954B-90C0E6A15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5B7EE0-544B-AD49-AC08-F2CA5B78EFA4}"/>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639CD3BA-E314-6E4F-8DAB-F28678ED6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7D798-31E1-4C47-83FA-5927D5F7AF36}"/>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275873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834D-61F6-9241-866F-ADF9B801B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40FCB-5DA8-2F4C-9B8E-99D9B86E5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124E9-E209-5F4C-95D8-604619229A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429DBD-C421-E44D-9D22-E04DF2052B44}"/>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6" name="Footer Placeholder 5">
            <a:extLst>
              <a:ext uri="{FF2B5EF4-FFF2-40B4-BE49-F238E27FC236}">
                <a16:creationId xmlns:a16="http://schemas.microsoft.com/office/drawing/2014/main" id="{9A0544F6-89DE-384D-BB60-7F9ABAE95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B57C0-E47B-DB40-A926-7E350D222C12}"/>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166201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59F6-E4BA-764C-AD0B-DA49DD1F1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2E60E3-B75B-6647-8E0C-E02A9346F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DD17E9-2301-3D40-B54B-810291ADA2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D8630-0613-8E48-9C1F-5522EE709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894BAA-943A-C148-80A2-9067BDBA11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51128-54BB-F946-A145-B1F42FB32BA4}"/>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8" name="Footer Placeholder 7">
            <a:extLst>
              <a:ext uri="{FF2B5EF4-FFF2-40B4-BE49-F238E27FC236}">
                <a16:creationId xmlns:a16="http://schemas.microsoft.com/office/drawing/2014/main" id="{C2D689F3-1A10-C541-B6E3-F7ACE3C4B8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F38BF-E7C9-2241-BB7A-EBD14D5E9FAD}"/>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267110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3C4D-93F3-3044-9078-021BE1A5A4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CA2C2D-E799-0F43-B014-1A031B7C4452}"/>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4" name="Footer Placeholder 3">
            <a:extLst>
              <a:ext uri="{FF2B5EF4-FFF2-40B4-BE49-F238E27FC236}">
                <a16:creationId xmlns:a16="http://schemas.microsoft.com/office/drawing/2014/main" id="{70C4FE13-68B3-924E-B379-B658BE866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13A44-2618-AF45-9F24-6049498E4034}"/>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149046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56B72-024E-5E44-AB1C-741739C0BE83}"/>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3" name="Footer Placeholder 2">
            <a:extLst>
              <a:ext uri="{FF2B5EF4-FFF2-40B4-BE49-F238E27FC236}">
                <a16:creationId xmlns:a16="http://schemas.microsoft.com/office/drawing/2014/main" id="{A7087C72-0B88-C344-85BE-DA3F0FE991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6AD28-7D62-5A46-8CD3-CDBC727CA161}"/>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16938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0548-B824-B746-B7A0-24BDF786B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A3447-F16D-3F4F-A782-AA61DA777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A666F-3F85-3742-B078-39C013CD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E42422-680B-BD47-8964-62A467762E68}"/>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6" name="Footer Placeholder 5">
            <a:extLst>
              <a:ext uri="{FF2B5EF4-FFF2-40B4-BE49-F238E27FC236}">
                <a16:creationId xmlns:a16="http://schemas.microsoft.com/office/drawing/2014/main" id="{311A6D50-1CB2-DF44-B02C-777E4A8A4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AD3B-7058-CA4F-81A7-C7A04F67A5C8}"/>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191731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CC31-067E-0C42-87E1-EB60B3363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234AB8-3E56-5B4A-997F-368CCB929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B3911-3173-6049-A692-A5B00C26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F1F99A-0852-ED47-8C99-96877D528BA7}"/>
              </a:ext>
            </a:extLst>
          </p:cNvPr>
          <p:cNvSpPr>
            <a:spLocks noGrp="1"/>
          </p:cNvSpPr>
          <p:nvPr>
            <p:ph type="dt" sz="half" idx="10"/>
          </p:nvPr>
        </p:nvSpPr>
        <p:spPr/>
        <p:txBody>
          <a:bodyPr/>
          <a:lstStyle/>
          <a:p>
            <a:fld id="{2BFB6644-6831-684E-8375-7327629AC831}" type="datetimeFigureOut">
              <a:rPr lang="en-US" smtClean="0"/>
              <a:t>8/23/20</a:t>
            </a:fld>
            <a:endParaRPr lang="en-US"/>
          </a:p>
        </p:txBody>
      </p:sp>
      <p:sp>
        <p:nvSpPr>
          <p:cNvPr id="6" name="Footer Placeholder 5">
            <a:extLst>
              <a:ext uri="{FF2B5EF4-FFF2-40B4-BE49-F238E27FC236}">
                <a16:creationId xmlns:a16="http://schemas.microsoft.com/office/drawing/2014/main" id="{AE438943-2E38-D94A-B150-0527A5513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23450-5255-A944-874E-2F9708EBAE03}"/>
              </a:ext>
            </a:extLst>
          </p:cNvPr>
          <p:cNvSpPr>
            <a:spLocks noGrp="1"/>
          </p:cNvSpPr>
          <p:nvPr>
            <p:ph type="sldNum" sz="quarter" idx="12"/>
          </p:nvPr>
        </p:nvSpPr>
        <p:spPr/>
        <p:txBody>
          <a:bodyPr/>
          <a:lstStyle/>
          <a:p>
            <a:fld id="{F9A6B262-8067-2B4D-93BA-80CA3B89CFFE}" type="slidenum">
              <a:rPr lang="en-US" smtClean="0"/>
              <a:t>‹#›</a:t>
            </a:fld>
            <a:endParaRPr lang="en-US"/>
          </a:p>
        </p:txBody>
      </p:sp>
    </p:spTree>
    <p:extLst>
      <p:ext uri="{BB962C8B-B14F-4D97-AF65-F5344CB8AC3E}">
        <p14:creationId xmlns:p14="http://schemas.microsoft.com/office/powerpoint/2010/main" val="292462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8B981-1276-BF42-B63D-0D5F495F7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19D2E3-B14F-714F-A367-00C7F37DF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E3F1D-1B3E-9449-9A70-2764DB1E9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B6644-6831-684E-8375-7327629AC831}" type="datetimeFigureOut">
              <a:rPr lang="en-US" smtClean="0"/>
              <a:t>8/23/20</a:t>
            </a:fld>
            <a:endParaRPr lang="en-US"/>
          </a:p>
        </p:txBody>
      </p:sp>
      <p:sp>
        <p:nvSpPr>
          <p:cNvPr id="5" name="Footer Placeholder 4">
            <a:extLst>
              <a:ext uri="{FF2B5EF4-FFF2-40B4-BE49-F238E27FC236}">
                <a16:creationId xmlns:a16="http://schemas.microsoft.com/office/drawing/2014/main" id="{CE60B577-46B6-2E47-8FFE-FA96BC432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E3A33-BE93-7A49-8CBE-803EA3F57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6B262-8067-2B4D-93BA-80CA3B89CFFE}" type="slidenum">
              <a:rPr lang="en-US" smtClean="0"/>
              <a:t>‹#›</a:t>
            </a:fld>
            <a:endParaRPr lang="en-US"/>
          </a:p>
        </p:txBody>
      </p:sp>
    </p:spTree>
    <p:extLst>
      <p:ext uri="{BB962C8B-B14F-4D97-AF65-F5344CB8AC3E}">
        <p14:creationId xmlns:p14="http://schemas.microsoft.com/office/powerpoint/2010/main" val="321687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4131-787E-3244-B1C0-B539335687E0}"/>
              </a:ext>
            </a:extLst>
          </p:cNvPr>
          <p:cNvSpPr>
            <a:spLocks noGrp="1"/>
          </p:cNvSpPr>
          <p:nvPr>
            <p:ph type="ctrTitle"/>
          </p:nvPr>
        </p:nvSpPr>
        <p:spPr>
          <a:xfrm>
            <a:off x="1524000" y="1122363"/>
            <a:ext cx="9144000" cy="1840294"/>
          </a:xfrm>
        </p:spPr>
        <p:txBody>
          <a:bodyPr/>
          <a:lstStyle/>
          <a:p>
            <a:r>
              <a:rPr lang="en-US" sz="5400" dirty="0">
                <a:solidFill>
                  <a:schemeClr val="accent6">
                    <a:lumMod val="50000"/>
                  </a:schemeClr>
                </a:solidFill>
              </a:rPr>
              <a:t>Charity Bot</a:t>
            </a:r>
            <a:br>
              <a:rPr lang="en-US" dirty="0"/>
            </a:br>
            <a:endParaRPr lang="en-US" dirty="0"/>
          </a:p>
        </p:txBody>
      </p:sp>
      <p:sp>
        <p:nvSpPr>
          <p:cNvPr id="3" name="TextBox 2">
            <a:extLst>
              <a:ext uri="{FF2B5EF4-FFF2-40B4-BE49-F238E27FC236}">
                <a16:creationId xmlns:a16="http://schemas.microsoft.com/office/drawing/2014/main" id="{296E96CC-D666-2049-BAA9-1B01D0B65BD6}"/>
              </a:ext>
            </a:extLst>
          </p:cNvPr>
          <p:cNvSpPr txBox="1"/>
          <p:nvPr/>
        </p:nvSpPr>
        <p:spPr>
          <a:xfrm>
            <a:off x="1524000" y="2962657"/>
            <a:ext cx="8863584" cy="523220"/>
          </a:xfrm>
          <a:prstGeom prst="rect">
            <a:avLst/>
          </a:prstGeom>
          <a:noFill/>
        </p:spPr>
        <p:txBody>
          <a:bodyPr wrap="square" rtlCol="0">
            <a:spAutoFit/>
          </a:bodyPr>
          <a:lstStyle/>
          <a:p>
            <a:pPr algn="ctr"/>
            <a:r>
              <a:rPr lang="en-US" sz="2800" dirty="0">
                <a:solidFill>
                  <a:schemeClr val="accent6">
                    <a:lumMod val="50000"/>
                  </a:schemeClr>
                </a:solidFill>
                <a:latin typeface="+mj-lt"/>
                <a:ea typeface="+mj-ea"/>
                <a:cs typeface="+mj-cs"/>
              </a:rPr>
              <a:t>A Bot That Recommends Charities Relevant to Reddit Posts</a:t>
            </a:r>
          </a:p>
        </p:txBody>
      </p:sp>
    </p:spTree>
    <p:extLst>
      <p:ext uri="{BB962C8B-B14F-4D97-AF65-F5344CB8AC3E}">
        <p14:creationId xmlns:p14="http://schemas.microsoft.com/office/powerpoint/2010/main" val="321110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498206"/>
          </a:xfrm>
        </p:spPr>
        <p:txBody>
          <a:bodyPr>
            <a:normAutofit fontScale="90000"/>
          </a:bodyPr>
          <a:lstStyle/>
          <a:p>
            <a:pPr algn="ctr"/>
            <a:r>
              <a:rPr lang="en-US" sz="3600" dirty="0">
                <a:solidFill>
                  <a:schemeClr val="accent6">
                    <a:lumMod val="50000"/>
                  </a:schemeClr>
                </a:solidFill>
              </a:rPr>
              <a:t>Tests: BERT</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endParaRPr lang="en-US" dirty="0"/>
          </a:p>
          <a:p>
            <a:endParaRPr lang="en-US" dirty="0"/>
          </a:p>
          <a:p>
            <a:endParaRPr lang="en-US" dirty="0"/>
          </a:p>
          <a:p>
            <a:pPr lvl="1"/>
            <a:endParaRPr lang="en-US" dirty="0"/>
          </a:p>
          <a:p>
            <a:endParaRPr lang="en-US" dirty="0"/>
          </a:p>
        </p:txBody>
      </p:sp>
      <p:sp>
        <p:nvSpPr>
          <p:cNvPr id="5" name="Rectangle 4">
            <a:extLst>
              <a:ext uri="{FF2B5EF4-FFF2-40B4-BE49-F238E27FC236}">
                <a16:creationId xmlns:a16="http://schemas.microsoft.com/office/drawing/2014/main" id="{2D08FB5A-6AB4-BD4A-8D5D-029568CF2C5C}"/>
              </a:ext>
            </a:extLst>
          </p:cNvPr>
          <p:cNvSpPr/>
          <p:nvPr/>
        </p:nvSpPr>
        <p:spPr>
          <a:xfrm>
            <a:off x="6084277" y="2063261"/>
            <a:ext cx="867508" cy="3814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2F075D93-AC71-0547-BC3C-58D9B2D55E9C}"/>
              </a:ext>
            </a:extLst>
          </p:cNvPr>
          <p:cNvGraphicFramePr>
            <a:graphicFrameLocks/>
          </p:cNvGraphicFramePr>
          <p:nvPr/>
        </p:nvGraphicFramePr>
        <p:xfrm>
          <a:off x="534571" y="777869"/>
          <a:ext cx="11234095" cy="53689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F7E003AF-43B5-4D45-BBE2-5C57A047EBDE}"/>
              </a:ext>
            </a:extLst>
          </p:cNvPr>
          <p:cNvGraphicFramePr>
            <a:graphicFrameLocks/>
          </p:cNvGraphicFramePr>
          <p:nvPr>
            <p:extLst>
              <p:ext uri="{D42A27DB-BD31-4B8C-83A1-F6EECF244321}">
                <p14:modId xmlns:p14="http://schemas.microsoft.com/office/powerpoint/2010/main" val="1286749758"/>
              </p:ext>
            </p:extLst>
          </p:nvPr>
        </p:nvGraphicFramePr>
        <p:xfrm>
          <a:off x="1351018" y="1274221"/>
          <a:ext cx="9601199" cy="4998127"/>
        </p:xfrm>
        <a:graphic>
          <a:graphicData uri="http://schemas.openxmlformats.org/drawingml/2006/chart">
            <c:chart xmlns:c="http://schemas.openxmlformats.org/drawingml/2006/chart" xmlns:r="http://schemas.openxmlformats.org/officeDocument/2006/relationships" r:id="rId3"/>
          </a:graphicData>
        </a:graphic>
      </p:graphicFrame>
      <p:sp>
        <p:nvSpPr>
          <p:cNvPr id="6" name="Left Brace 5">
            <a:extLst>
              <a:ext uri="{FF2B5EF4-FFF2-40B4-BE49-F238E27FC236}">
                <a16:creationId xmlns:a16="http://schemas.microsoft.com/office/drawing/2014/main" id="{6F4022D4-7438-F74F-BD0D-6676A890AE49}"/>
              </a:ext>
            </a:extLst>
          </p:cNvPr>
          <p:cNvSpPr/>
          <p:nvPr/>
        </p:nvSpPr>
        <p:spPr>
          <a:xfrm rot="16200000">
            <a:off x="8761246" y="5571445"/>
            <a:ext cx="240574" cy="16016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63B0818-7153-E44D-95D8-CCE63FE2812E}"/>
              </a:ext>
            </a:extLst>
          </p:cNvPr>
          <p:cNvSpPr txBox="1"/>
          <p:nvPr/>
        </p:nvSpPr>
        <p:spPr>
          <a:xfrm>
            <a:off x="7823200" y="6492558"/>
            <a:ext cx="2438400" cy="369332"/>
          </a:xfrm>
          <a:prstGeom prst="rect">
            <a:avLst/>
          </a:prstGeom>
          <a:noFill/>
        </p:spPr>
        <p:txBody>
          <a:bodyPr wrap="square" rtlCol="0">
            <a:spAutoFit/>
          </a:bodyPr>
          <a:lstStyle/>
          <a:p>
            <a:r>
              <a:rPr lang="en-US" dirty="0"/>
              <a:t>Sequence Disrupted</a:t>
            </a:r>
          </a:p>
        </p:txBody>
      </p:sp>
    </p:spTree>
    <p:extLst>
      <p:ext uri="{BB962C8B-B14F-4D97-AF65-F5344CB8AC3E}">
        <p14:creationId xmlns:p14="http://schemas.microsoft.com/office/powerpoint/2010/main" val="385352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09"/>
            <a:ext cx="10515600" cy="542242"/>
          </a:xfrm>
        </p:spPr>
        <p:txBody>
          <a:bodyPr>
            <a:noAutofit/>
          </a:bodyPr>
          <a:lstStyle/>
          <a:p>
            <a:pPr algn="ctr"/>
            <a:r>
              <a:rPr lang="en-US" sz="3200" dirty="0">
                <a:solidFill>
                  <a:schemeClr val="accent6">
                    <a:lumMod val="50000"/>
                  </a:schemeClr>
                </a:solidFill>
              </a:rPr>
              <a:t>Tests: Word2Vec</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endParaRPr lang="en-US" dirty="0"/>
          </a:p>
          <a:p>
            <a:endParaRPr lang="en-US" dirty="0"/>
          </a:p>
          <a:p>
            <a:endParaRPr lang="en-US" dirty="0"/>
          </a:p>
          <a:p>
            <a:pPr lvl="1"/>
            <a:endParaRPr lang="en-US" dirty="0"/>
          </a:p>
          <a:p>
            <a:endParaRPr lang="en-US" dirty="0"/>
          </a:p>
        </p:txBody>
      </p:sp>
      <p:graphicFrame>
        <p:nvGraphicFramePr>
          <p:cNvPr id="4" name="Chart 3">
            <a:extLst>
              <a:ext uri="{FF2B5EF4-FFF2-40B4-BE49-F238E27FC236}">
                <a16:creationId xmlns:a16="http://schemas.microsoft.com/office/drawing/2014/main" id="{71406D97-39A1-1445-9E2A-F5C3CEB83616}"/>
              </a:ext>
            </a:extLst>
          </p:cNvPr>
          <p:cNvGraphicFramePr>
            <a:graphicFrameLocks/>
          </p:cNvGraphicFramePr>
          <p:nvPr/>
        </p:nvGraphicFramePr>
        <p:xfrm>
          <a:off x="534572" y="1029870"/>
          <a:ext cx="10819228" cy="55678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916C426-D51E-8144-BE62-18F238D42946}"/>
              </a:ext>
            </a:extLst>
          </p:cNvPr>
          <p:cNvGraphicFramePr>
            <a:graphicFrameLocks/>
          </p:cNvGraphicFramePr>
          <p:nvPr>
            <p:extLst>
              <p:ext uri="{D42A27DB-BD31-4B8C-83A1-F6EECF244321}">
                <p14:modId xmlns:p14="http://schemas.microsoft.com/office/powerpoint/2010/main" val="1500486339"/>
              </p:ext>
            </p:extLst>
          </p:nvPr>
        </p:nvGraphicFramePr>
        <p:xfrm>
          <a:off x="534572" y="696351"/>
          <a:ext cx="11057206" cy="606425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121F991D-1CBA-A94A-90DC-261C36DEA61E}"/>
              </a:ext>
            </a:extLst>
          </p:cNvPr>
          <p:cNvSpPr/>
          <p:nvPr/>
        </p:nvSpPr>
        <p:spPr>
          <a:xfrm>
            <a:off x="6756400" y="956602"/>
            <a:ext cx="2658533" cy="5105531"/>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0E42CA9-E6D4-7444-8738-DC9FEDDFD105}"/>
              </a:ext>
            </a:extLst>
          </p:cNvPr>
          <p:cNvSpPr/>
          <p:nvPr/>
        </p:nvSpPr>
        <p:spPr>
          <a:xfrm>
            <a:off x="9284156" y="3079100"/>
            <a:ext cx="2658533" cy="3250840"/>
          </a:xfrm>
          <a:prstGeom prst="ellipse">
            <a:avLst/>
          </a:prstGeom>
          <a:no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83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455490"/>
          </a:xfrm>
        </p:spPr>
        <p:txBody>
          <a:bodyPr>
            <a:normAutofit fontScale="90000"/>
          </a:bodyPr>
          <a:lstStyle/>
          <a:p>
            <a:pPr algn="ctr"/>
            <a:r>
              <a:rPr lang="en-US" sz="3200" dirty="0">
                <a:solidFill>
                  <a:schemeClr val="accent6">
                    <a:lumMod val="50000"/>
                  </a:schemeClr>
                </a:solidFill>
              </a:rPr>
              <a:t>Tests: </a:t>
            </a:r>
            <a:r>
              <a:rPr lang="en-US" sz="3200" dirty="0" err="1">
                <a:solidFill>
                  <a:schemeClr val="accent6">
                    <a:lumMod val="50000"/>
                  </a:schemeClr>
                </a:solidFill>
              </a:rPr>
              <a:t>GloVe</a:t>
            </a:r>
            <a:endParaRPr lang="en-US" sz="3200" dirty="0">
              <a:solidFill>
                <a:schemeClr val="accent6">
                  <a:lumMod val="50000"/>
                </a:schemeClr>
              </a:solidFill>
            </a:endParaRPr>
          </a:p>
        </p:txBody>
      </p:sp>
      <p:sp>
        <p:nvSpPr>
          <p:cNvPr id="7" name="Rectangle 6">
            <a:extLst>
              <a:ext uri="{FF2B5EF4-FFF2-40B4-BE49-F238E27FC236}">
                <a16:creationId xmlns:a16="http://schemas.microsoft.com/office/drawing/2014/main" id="{EDC91A10-D591-6B48-B363-E6D313157A92}"/>
              </a:ext>
            </a:extLst>
          </p:cNvPr>
          <p:cNvSpPr/>
          <p:nvPr/>
        </p:nvSpPr>
        <p:spPr>
          <a:xfrm>
            <a:off x="5925312" y="804671"/>
            <a:ext cx="6266688" cy="5857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033B2F32-8474-F542-90AB-CD749950414D}"/>
              </a:ext>
            </a:extLst>
          </p:cNvPr>
          <p:cNvGraphicFramePr>
            <a:graphicFrameLocks/>
          </p:cNvGraphicFramePr>
          <p:nvPr>
            <p:extLst>
              <p:ext uri="{D42A27DB-BD31-4B8C-83A1-F6EECF244321}">
                <p14:modId xmlns:p14="http://schemas.microsoft.com/office/powerpoint/2010/main" val="3975541760"/>
              </p:ext>
            </p:extLst>
          </p:nvPr>
        </p:nvGraphicFramePr>
        <p:xfrm>
          <a:off x="491066" y="609600"/>
          <a:ext cx="11345333" cy="6052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458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453656"/>
          </a:xfrm>
        </p:spPr>
        <p:txBody>
          <a:bodyPr>
            <a:noAutofit/>
          </a:bodyPr>
          <a:lstStyle/>
          <a:p>
            <a:pPr algn="ctr"/>
            <a:r>
              <a:rPr lang="en-US" sz="3200" dirty="0">
                <a:solidFill>
                  <a:schemeClr val="accent6">
                    <a:lumMod val="50000"/>
                  </a:schemeClr>
                </a:solidFill>
              </a:rPr>
              <a:t>Tests: TFIDF + Word2Vec</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endParaRPr lang="en-US" dirty="0"/>
          </a:p>
          <a:p>
            <a:endParaRPr lang="en-US" dirty="0"/>
          </a:p>
          <a:p>
            <a:endParaRPr lang="en-US" dirty="0"/>
          </a:p>
          <a:p>
            <a:pPr lvl="1"/>
            <a:endParaRPr lang="en-US" dirty="0"/>
          </a:p>
          <a:p>
            <a:endParaRPr lang="en-US" dirty="0"/>
          </a:p>
        </p:txBody>
      </p:sp>
      <p:graphicFrame>
        <p:nvGraphicFramePr>
          <p:cNvPr id="6" name="Chart 5">
            <a:extLst>
              <a:ext uri="{FF2B5EF4-FFF2-40B4-BE49-F238E27FC236}">
                <a16:creationId xmlns:a16="http://schemas.microsoft.com/office/drawing/2014/main" id="{2FCF0200-AE6F-6443-84CB-1024A3DAB6A6}"/>
              </a:ext>
            </a:extLst>
          </p:cNvPr>
          <p:cNvGraphicFramePr>
            <a:graphicFrameLocks/>
          </p:cNvGraphicFramePr>
          <p:nvPr>
            <p:extLst>
              <p:ext uri="{D42A27DB-BD31-4B8C-83A1-F6EECF244321}">
                <p14:modId xmlns:p14="http://schemas.microsoft.com/office/powerpoint/2010/main" val="2176540139"/>
              </p:ext>
            </p:extLst>
          </p:nvPr>
        </p:nvGraphicFramePr>
        <p:xfrm>
          <a:off x="203201" y="880271"/>
          <a:ext cx="11768666" cy="5556162"/>
        </p:xfrm>
        <a:graphic>
          <a:graphicData uri="http://schemas.openxmlformats.org/drawingml/2006/chart">
            <c:chart xmlns:c="http://schemas.openxmlformats.org/drawingml/2006/chart" xmlns:r="http://schemas.openxmlformats.org/officeDocument/2006/relationships" r:id="rId2"/>
          </a:graphicData>
        </a:graphic>
      </p:graphicFrame>
      <p:sp>
        <p:nvSpPr>
          <p:cNvPr id="5" name="Left Brace 4">
            <a:extLst>
              <a:ext uri="{FF2B5EF4-FFF2-40B4-BE49-F238E27FC236}">
                <a16:creationId xmlns:a16="http://schemas.microsoft.com/office/drawing/2014/main" id="{7E92FDDA-A829-8D4C-80E2-5136973CE486}"/>
              </a:ext>
            </a:extLst>
          </p:cNvPr>
          <p:cNvSpPr/>
          <p:nvPr/>
        </p:nvSpPr>
        <p:spPr>
          <a:xfrm rot="16200000">
            <a:off x="2283686" y="4706430"/>
            <a:ext cx="306555" cy="30082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BAD0D48E-A096-8B45-B06A-F5628E99DB8B}"/>
              </a:ext>
            </a:extLst>
          </p:cNvPr>
          <p:cNvSpPr/>
          <p:nvPr/>
        </p:nvSpPr>
        <p:spPr>
          <a:xfrm rot="16200000">
            <a:off x="7120632" y="4999799"/>
            <a:ext cx="306555" cy="24214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D93135C8-CA51-6B44-AE6F-2E03B9A1885A}"/>
              </a:ext>
            </a:extLst>
          </p:cNvPr>
          <p:cNvSpPr/>
          <p:nvPr/>
        </p:nvSpPr>
        <p:spPr>
          <a:xfrm rot="16200000">
            <a:off x="10666939" y="5040685"/>
            <a:ext cx="306555" cy="23396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975EDD00-9348-C14F-A387-F77EF2CA42DE}"/>
              </a:ext>
            </a:extLst>
          </p:cNvPr>
          <p:cNvSpPr txBox="1"/>
          <p:nvPr/>
        </p:nvSpPr>
        <p:spPr>
          <a:xfrm>
            <a:off x="1561971" y="6554385"/>
            <a:ext cx="2133859" cy="369332"/>
          </a:xfrm>
          <a:prstGeom prst="rect">
            <a:avLst/>
          </a:prstGeom>
          <a:noFill/>
        </p:spPr>
        <p:txBody>
          <a:bodyPr wrap="square" rtlCol="0">
            <a:spAutoFit/>
          </a:bodyPr>
          <a:lstStyle/>
          <a:p>
            <a:r>
              <a:rPr lang="en-US" dirty="0"/>
              <a:t>Lack of Detail</a:t>
            </a:r>
          </a:p>
        </p:txBody>
      </p:sp>
      <p:sp>
        <p:nvSpPr>
          <p:cNvPr id="11" name="TextBox 10">
            <a:extLst>
              <a:ext uri="{FF2B5EF4-FFF2-40B4-BE49-F238E27FC236}">
                <a16:creationId xmlns:a16="http://schemas.microsoft.com/office/drawing/2014/main" id="{2F709AB6-48F2-6D4F-A271-92F276F5079C}"/>
              </a:ext>
            </a:extLst>
          </p:cNvPr>
          <p:cNvSpPr txBox="1"/>
          <p:nvPr/>
        </p:nvSpPr>
        <p:spPr>
          <a:xfrm>
            <a:off x="6873988" y="6577252"/>
            <a:ext cx="769815" cy="369332"/>
          </a:xfrm>
          <a:prstGeom prst="rect">
            <a:avLst/>
          </a:prstGeom>
          <a:noFill/>
        </p:spPr>
        <p:txBody>
          <a:bodyPr wrap="square" rtlCol="0">
            <a:spAutoFit/>
          </a:bodyPr>
          <a:lstStyle/>
          <a:p>
            <a:r>
              <a:rPr lang="en-US" dirty="0"/>
              <a:t>Noise</a:t>
            </a:r>
          </a:p>
        </p:txBody>
      </p:sp>
      <p:sp>
        <p:nvSpPr>
          <p:cNvPr id="12" name="TextBox 11">
            <a:extLst>
              <a:ext uri="{FF2B5EF4-FFF2-40B4-BE49-F238E27FC236}">
                <a16:creationId xmlns:a16="http://schemas.microsoft.com/office/drawing/2014/main" id="{CCB2E962-7713-D34C-AE97-6AB2CE2545F1}"/>
              </a:ext>
            </a:extLst>
          </p:cNvPr>
          <p:cNvSpPr txBox="1"/>
          <p:nvPr/>
        </p:nvSpPr>
        <p:spPr>
          <a:xfrm>
            <a:off x="9772493" y="6554385"/>
            <a:ext cx="2095445" cy="369332"/>
          </a:xfrm>
          <a:prstGeom prst="rect">
            <a:avLst/>
          </a:prstGeom>
          <a:noFill/>
        </p:spPr>
        <p:txBody>
          <a:bodyPr wrap="none" rtlCol="0">
            <a:spAutoFit/>
          </a:bodyPr>
          <a:lstStyle/>
          <a:p>
            <a:r>
              <a:rPr lang="en-US" dirty="0"/>
              <a:t>Semantic Meaning</a:t>
            </a:r>
          </a:p>
        </p:txBody>
      </p:sp>
      <p:sp>
        <p:nvSpPr>
          <p:cNvPr id="13" name="Oval 12">
            <a:extLst>
              <a:ext uri="{FF2B5EF4-FFF2-40B4-BE49-F238E27FC236}">
                <a16:creationId xmlns:a16="http://schemas.microsoft.com/office/drawing/2014/main" id="{E490138B-30D9-1249-9338-0C4FACE6ECE1}"/>
              </a:ext>
            </a:extLst>
          </p:cNvPr>
          <p:cNvSpPr/>
          <p:nvPr/>
        </p:nvSpPr>
        <p:spPr>
          <a:xfrm>
            <a:off x="6508797" y="956602"/>
            <a:ext cx="2270012" cy="34544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BFE749-C3C0-4641-A8AE-666ADD8A98AA}"/>
              </a:ext>
            </a:extLst>
          </p:cNvPr>
          <p:cNvSpPr/>
          <p:nvPr/>
        </p:nvSpPr>
        <p:spPr>
          <a:xfrm>
            <a:off x="9720102" y="2564690"/>
            <a:ext cx="2270012" cy="34544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1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09"/>
            <a:ext cx="10515600" cy="802493"/>
          </a:xfrm>
        </p:spPr>
        <p:txBody>
          <a:bodyPr/>
          <a:lstStyle/>
          <a:p>
            <a:pPr algn="ctr"/>
            <a:r>
              <a:rPr lang="en-US" dirty="0">
                <a:solidFill>
                  <a:schemeClr val="accent6">
                    <a:lumMod val="50000"/>
                  </a:schemeClr>
                </a:solidFill>
              </a:rPr>
              <a:t>In Practice: Quality &amp; Relevance</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r>
              <a:rPr lang="en-US" dirty="0"/>
              <a:t>10 Posts: Charity Recommendation (Indexed Charities)</a:t>
            </a:r>
          </a:p>
          <a:p>
            <a:pPr marL="0" indent="0">
              <a:buNone/>
            </a:pPr>
            <a:endParaRPr lang="en-US" dirty="0"/>
          </a:p>
          <a:p>
            <a:pPr lvl="1"/>
            <a:r>
              <a:rPr lang="en-US" dirty="0"/>
              <a:t>Average Rating (Evaluation Scale Charity Navigator 0-100) :</a:t>
            </a:r>
          </a:p>
          <a:p>
            <a:pPr lvl="2"/>
            <a:r>
              <a:rPr lang="en-US" dirty="0"/>
              <a:t>Comment: 75</a:t>
            </a:r>
          </a:p>
          <a:p>
            <a:pPr lvl="2"/>
            <a:r>
              <a:rPr lang="en-US" dirty="0"/>
              <a:t>Bot: 90</a:t>
            </a:r>
          </a:p>
          <a:p>
            <a:pPr marL="457200" lvl="1" indent="0">
              <a:buNone/>
            </a:pPr>
            <a:endParaRPr lang="en-US" dirty="0"/>
          </a:p>
          <a:p>
            <a:pPr lvl="1"/>
            <a:r>
              <a:rPr lang="en-US" dirty="0"/>
              <a:t>Average Time:</a:t>
            </a:r>
          </a:p>
          <a:p>
            <a:pPr lvl="2"/>
            <a:r>
              <a:rPr lang="en-US" dirty="0"/>
              <a:t>Comment: 153 minutes </a:t>
            </a:r>
          </a:p>
          <a:p>
            <a:pPr lvl="2"/>
            <a:r>
              <a:rPr lang="en-US" dirty="0"/>
              <a:t>Bot: 5 Seconds</a:t>
            </a:r>
          </a:p>
          <a:p>
            <a:pPr marL="914400" lvl="2" indent="0">
              <a:buNone/>
            </a:pPr>
            <a:endParaRPr lang="en-US" dirty="0"/>
          </a:p>
          <a:p>
            <a:pPr lvl="1"/>
            <a:r>
              <a:rPr lang="en-US" dirty="0"/>
              <a:t>Relevance: </a:t>
            </a:r>
          </a:p>
          <a:p>
            <a:pPr lvl="2"/>
            <a:r>
              <a:rPr lang="en-US" dirty="0"/>
              <a:t>Subjective Evaluation</a:t>
            </a:r>
          </a:p>
          <a:p>
            <a:pPr lvl="2"/>
            <a:r>
              <a:rPr lang="en-US" dirty="0"/>
              <a:t>Comment: 72%</a:t>
            </a:r>
          </a:p>
          <a:p>
            <a:pPr lvl="2"/>
            <a:r>
              <a:rPr lang="en-US" dirty="0"/>
              <a:t>Bot: 82%</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55178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4CC8-3B81-DD44-9BEC-065D3EB5A9BC}"/>
              </a:ext>
            </a:extLst>
          </p:cNvPr>
          <p:cNvSpPr>
            <a:spLocks noGrp="1"/>
          </p:cNvSpPr>
          <p:nvPr>
            <p:ph type="title"/>
          </p:nvPr>
        </p:nvSpPr>
        <p:spPr>
          <a:xfrm>
            <a:off x="838200" y="143692"/>
            <a:ext cx="10515600" cy="692965"/>
          </a:xfrm>
        </p:spPr>
        <p:txBody>
          <a:bodyPr>
            <a:normAutofit fontScale="90000"/>
          </a:bodyPr>
          <a:lstStyle/>
          <a:p>
            <a:pPr algn="ctr"/>
            <a:r>
              <a:rPr lang="en-US" dirty="0">
                <a:solidFill>
                  <a:schemeClr val="accent6">
                    <a:lumMod val="50000"/>
                  </a:schemeClr>
                </a:solidFill>
              </a:rPr>
              <a:t>About Me</a:t>
            </a:r>
          </a:p>
        </p:txBody>
      </p:sp>
      <p:sp>
        <p:nvSpPr>
          <p:cNvPr id="3" name="Content Placeholder 2">
            <a:extLst>
              <a:ext uri="{FF2B5EF4-FFF2-40B4-BE49-F238E27FC236}">
                <a16:creationId xmlns:a16="http://schemas.microsoft.com/office/drawing/2014/main" id="{ABCF93B3-F593-3441-BFB3-1ED199BE508A}"/>
              </a:ext>
            </a:extLst>
          </p:cNvPr>
          <p:cNvSpPr>
            <a:spLocks noGrp="1"/>
          </p:cNvSpPr>
          <p:nvPr>
            <p:ph idx="1"/>
          </p:nvPr>
        </p:nvSpPr>
        <p:spPr>
          <a:xfrm>
            <a:off x="465513" y="836656"/>
            <a:ext cx="11238807" cy="5747023"/>
          </a:xfrm>
        </p:spPr>
        <p:txBody>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BA in Economics</a:t>
            </a: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chemeClr val="accent1">
                    <a:lumMod val="75000"/>
                  </a:schemeClr>
                </a:solidFill>
                <a:latin typeface="Times New Roman" panose="02020603050405020304" pitchFamily="18" charset="0"/>
                <a:cs typeface="Times New Roman" panose="02020603050405020304" pitchFamily="18" charset="0"/>
              </a:rPr>
              <a:t>MSc in Philosophy &amp; Public Policy</a:t>
            </a:r>
          </a:p>
          <a:p>
            <a:r>
              <a:rPr lang="en-US" dirty="0">
                <a:solidFill>
                  <a:schemeClr val="accent1">
                    <a:lumMod val="75000"/>
                  </a:schemeClr>
                </a:solidFill>
                <a:latin typeface="Times New Roman" panose="02020603050405020304" pitchFamily="18" charset="0"/>
                <a:cs typeface="Times New Roman" panose="02020603050405020304" pitchFamily="18" charset="0"/>
              </a:rPr>
              <a:t>PhD in Philosophy: Research Reproducibility</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Cognitive Evolution Lab</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Non-Replications</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Problems &amp; Solution</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E35B509F-08A8-104B-A74F-B38237ECD76E}"/>
              </a:ext>
            </a:extLst>
          </p:cNvPr>
          <p:cNvPicPr>
            <a:picLocks noChangeAspect="1"/>
          </p:cNvPicPr>
          <p:nvPr/>
        </p:nvPicPr>
        <p:blipFill>
          <a:blip r:embed="rId2"/>
          <a:stretch>
            <a:fillRect/>
          </a:stretch>
        </p:blipFill>
        <p:spPr>
          <a:xfrm>
            <a:off x="7442200" y="4896615"/>
            <a:ext cx="3911600" cy="1393508"/>
          </a:xfrm>
          <a:prstGeom prst="rect">
            <a:avLst/>
          </a:prstGeom>
        </p:spPr>
      </p:pic>
      <p:pic>
        <p:nvPicPr>
          <p:cNvPr id="7" name="Picture 6">
            <a:extLst>
              <a:ext uri="{FF2B5EF4-FFF2-40B4-BE49-F238E27FC236}">
                <a16:creationId xmlns:a16="http://schemas.microsoft.com/office/drawing/2014/main" id="{58476E87-F8B4-EE4D-B712-1F6B6C46AD75}"/>
              </a:ext>
            </a:extLst>
          </p:cNvPr>
          <p:cNvPicPr>
            <a:picLocks noChangeAspect="1"/>
          </p:cNvPicPr>
          <p:nvPr/>
        </p:nvPicPr>
        <p:blipFill>
          <a:blip r:embed="rId3"/>
          <a:stretch>
            <a:fillRect/>
          </a:stretch>
        </p:blipFill>
        <p:spPr>
          <a:xfrm>
            <a:off x="838200" y="4498030"/>
            <a:ext cx="2378166" cy="2378166"/>
          </a:xfrm>
          <a:prstGeom prst="rect">
            <a:avLst/>
          </a:prstGeom>
        </p:spPr>
      </p:pic>
    </p:spTree>
    <p:extLst>
      <p:ext uri="{BB962C8B-B14F-4D97-AF65-F5344CB8AC3E}">
        <p14:creationId xmlns:p14="http://schemas.microsoft.com/office/powerpoint/2010/main" val="74851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55F6-DA31-FE48-A889-004ECA6686B0}"/>
              </a:ext>
            </a:extLst>
          </p:cNvPr>
          <p:cNvSpPr>
            <a:spLocks noGrp="1"/>
          </p:cNvSpPr>
          <p:nvPr>
            <p:ph type="title"/>
          </p:nvPr>
        </p:nvSpPr>
        <p:spPr>
          <a:xfrm>
            <a:off x="886325" y="124495"/>
            <a:ext cx="10515600" cy="645528"/>
          </a:xfrm>
        </p:spPr>
        <p:txBody>
          <a:bodyPr>
            <a:noAutofit/>
          </a:bodyPr>
          <a:lstStyle/>
          <a:p>
            <a:pPr algn="ctr"/>
            <a:r>
              <a:rPr lang="en-US" dirty="0">
                <a:solidFill>
                  <a:schemeClr val="accent6">
                    <a:lumMod val="50000"/>
                  </a:schemeClr>
                </a:solidFill>
              </a:rPr>
              <a:t>The Other Side of Social Media</a:t>
            </a:r>
          </a:p>
        </p:txBody>
      </p:sp>
      <p:sp>
        <p:nvSpPr>
          <p:cNvPr id="3" name="Content Placeholder 2">
            <a:extLst>
              <a:ext uri="{FF2B5EF4-FFF2-40B4-BE49-F238E27FC236}">
                <a16:creationId xmlns:a16="http://schemas.microsoft.com/office/drawing/2014/main" id="{66DF6E63-C4C2-BA4F-8F20-A4A1B51B37CF}"/>
              </a:ext>
            </a:extLst>
          </p:cNvPr>
          <p:cNvSpPr>
            <a:spLocks noGrp="1"/>
          </p:cNvSpPr>
          <p:nvPr>
            <p:ph idx="1"/>
          </p:nvPr>
        </p:nvSpPr>
        <p:spPr>
          <a:xfrm>
            <a:off x="272715" y="1010654"/>
            <a:ext cx="11742821" cy="5710988"/>
          </a:xfrm>
        </p:spPr>
        <p:txBody>
          <a:bodyPr/>
          <a:lstStyle/>
          <a:p>
            <a:r>
              <a:rPr lang="en-US" dirty="0"/>
              <a:t>Subreddit where interactions/questions are encouraged/prerequisite</a:t>
            </a:r>
          </a:p>
          <a:p>
            <a:r>
              <a:rPr lang="en-US" dirty="0"/>
              <a:t>Questions on how to help/contribute are common</a:t>
            </a:r>
          </a:p>
          <a:p>
            <a:pPr marL="0" indent="0">
              <a:buNone/>
            </a:pPr>
            <a:endParaRPr lang="en-US" dirty="0"/>
          </a:p>
        </p:txBody>
      </p:sp>
      <p:pic>
        <p:nvPicPr>
          <p:cNvPr id="7" name="Picture 6">
            <a:extLst>
              <a:ext uri="{FF2B5EF4-FFF2-40B4-BE49-F238E27FC236}">
                <a16:creationId xmlns:a16="http://schemas.microsoft.com/office/drawing/2014/main" id="{66DF5361-8811-B14F-A6B6-1BA454E552A0}"/>
              </a:ext>
            </a:extLst>
          </p:cNvPr>
          <p:cNvPicPr>
            <a:picLocks noChangeAspect="1"/>
          </p:cNvPicPr>
          <p:nvPr/>
        </p:nvPicPr>
        <p:blipFill>
          <a:blip r:embed="rId2"/>
          <a:stretch>
            <a:fillRect/>
          </a:stretch>
        </p:blipFill>
        <p:spPr>
          <a:xfrm>
            <a:off x="272715" y="2086477"/>
            <a:ext cx="8115300" cy="1562100"/>
          </a:xfrm>
          <a:prstGeom prst="rect">
            <a:avLst/>
          </a:prstGeom>
        </p:spPr>
      </p:pic>
      <p:pic>
        <p:nvPicPr>
          <p:cNvPr id="8" name="Picture 7">
            <a:extLst>
              <a:ext uri="{FF2B5EF4-FFF2-40B4-BE49-F238E27FC236}">
                <a16:creationId xmlns:a16="http://schemas.microsoft.com/office/drawing/2014/main" id="{F6F80821-D354-5A49-84BA-2D59B0247C30}"/>
              </a:ext>
            </a:extLst>
          </p:cNvPr>
          <p:cNvPicPr>
            <a:picLocks noChangeAspect="1"/>
          </p:cNvPicPr>
          <p:nvPr/>
        </p:nvPicPr>
        <p:blipFill>
          <a:blip r:embed="rId3"/>
          <a:stretch>
            <a:fillRect/>
          </a:stretch>
        </p:blipFill>
        <p:spPr>
          <a:xfrm>
            <a:off x="679003" y="3648577"/>
            <a:ext cx="11144030" cy="2005660"/>
          </a:xfrm>
          <a:prstGeom prst="rect">
            <a:avLst/>
          </a:prstGeom>
        </p:spPr>
      </p:pic>
    </p:spTree>
    <p:extLst>
      <p:ext uri="{BB962C8B-B14F-4D97-AF65-F5344CB8AC3E}">
        <p14:creationId xmlns:p14="http://schemas.microsoft.com/office/powerpoint/2010/main" val="66587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C2D2-B637-704A-B7E4-489F98A909E7}"/>
              </a:ext>
            </a:extLst>
          </p:cNvPr>
          <p:cNvSpPr>
            <a:spLocks noGrp="1"/>
          </p:cNvSpPr>
          <p:nvPr>
            <p:ph type="title"/>
          </p:nvPr>
        </p:nvSpPr>
        <p:spPr>
          <a:xfrm>
            <a:off x="336884" y="365126"/>
            <a:ext cx="11518232" cy="725738"/>
          </a:xfrm>
        </p:spPr>
        <p:txBody>
          <a:bodyPr>
            <a:normAutofit/>
          </a:bodyPr>
          <a:lstStyle/>
          <a:p>
            <a:pPr algn="ctr"/>
            <a:r>
              <a:rPr lang="en-US" dirty="0">
                <a:solidFill>
                  <a:schemeClr val="accent6">
                    <a:lumMod val="50000"/>
                  </a:schemeClr>
                </a:solidFill>
              </a:rPr>
              <a:t>Many Similar Examples</a:t>
            </a:r>
          </a:p>
        </p:txBody>
      </p:sp>
      <p:pic>
        <p:nvPicPr>
          <p:cNvPr id="5" name="Content Placeholder 4">
            <a:extLst>
              <a:ext uri="{FF2B5EF4-FFF2-40B4-BE49-F238E27FC236}">
                <a16:creationId xmlns:a16="http://schemas.microsoft.com/office/drawing/2014/main" id="{92C2148D-836E-2047-9D31-89A6273A340D}"/>
              </a:ext>
            </a:extLst>
          </p:cNvPr>
          <p:cNvPicPr>
            <a:picLocks noGrp="1" noChangeAspect="1"/>
          </p:cNvPicPr>
          <p:nvPr>
            <p:ph idx="1"/>
          </p:nvPr>
        </p:nvPicPr>
        <p:blipFill>
          <a:blip r:embed="rId2"/>
          <a:stretch>
            <a:fillRect/>
          </a:stretch>
        </p:blipFill>
        <p:spPr>
          <a:xfrm>
            <a:off x="336884" y="1090864"/>
            <a:ext cx="4210974" cy="806700"/>
          </a:xfrm>
        </p:spPr>
      </p:pic>
      <p:pic>
        <p:nvPicPr>
          <p:cNvPr id="7" name="Picture 6">
            <a:extLst>
              <a:ext uri="{FF2B5EF4-FFF2-40B4-BE49-F238E27FC236}">
                <a16:creationId xmlns:a16="http://schemas.microsoft.com/office/drawing/2014/main" id="{0712EFE7-18AF-7643-9664-EA39A22198B0}"/>
              </a:ext>
            </a:extLst>
          </p:cNvPr>
          <p:cNvPicPr>
            <a:picLocks noChangeAspect="1"/>
          </p:cNvPicPr>
          <p:nvPr/>
        </p:nvPicPr>
        <p:blipFill>
          <a:blip r:embed="rId3"/>
          <a:stretch>
            <a:fillRect/>
          </a:stretch>
        </p:blipFill>
        <p:spPr>
          <a:xfrm>
            <a:off x="177800" y="1897564"/>
            <a:ext cx="11836400" cy="2374900"/>
          </a:xfrm>
          <a:prstGeom prst="rect">
            <a:avLst/>
          </a:prstGeom>
        </p:spPr>
      </p:pic>
      <p:pic>
        <p:nvPicPr>
          <p:cNvPr id="12" name="Picture 11">
            <a:extLst>
              <a:ext uri="{FF2B5EF4-FFF2-40B4-BE49-F238E27FC236}">
                <a16:creationId xmlns:a16="http://schemas.microsoft.com/office/drawing/2014/main" id="{7235D890-A63E-DF40-945B-44FF1E30B780}"/>
              </a:ext>
            </a:extLst>
          </p:cNvPr>
          <p:cNvPicPr>
            <a:picLocks noChangeAspect="1"/>
          </p:cNvPicPr>
          <p:nvPr/>
        </p:nvPicPr>
        <p:blipFill>
          <a:blip r:embed="rId4"/>
          <a:stretch>
            <a:fillRect/>
          </a:stretch>
        </p:blipFill>
        <p:spPr>
          <a:xfrm>
            <a:off x="177800" y="4440461"/>
            <a:ext cx="9730316" cy="989134"/>
          </a:xfrm>
          <a:prstGeom prst="rect">
            <a:avLst/>
          </a:prstGeom>
        </p:spPr>
      </p:pic>
      <p:pic>
        <p:nvPicPr>
          <p:cNvPr id="13" name="Picture 12">
            <a:extLst>
              <a:ext uri="{FF2B5EF4-FFF2-40B4-BE49-F238E27FC236}">
                <a16:creationId xmlns:a16="http://schemas.microsoft.com/office/drawing/2014/main" id="{F3298913-8149-3447-B46F-61AAE124E2DA}"/>
              </a:ext>
            </a:extLst>
          </p:cNvPr>
          <p:cNvPicPr>
            <a:picLocks noChangeAspect="1"/>
          </p:cNvPicPr>
          <p:nvPr/>
        </p:nvPicPr>
        <p:blipFill>
          <a:blip r:embed="rId5"/>
          <a:stretch>
            <a:fillRect/>
          </a:stretch>
        </p:blipFill>
        <p:spPr>
          <a:xfrm>
            <a:off x="504325" y="5429595"/>
            <a:ext cx="7277100" cy="889000"/>
          </a:xfrm>
          <a:prstGeom prst="rect">
            <a:avLst/>
          </a:prstGeom>
        </p:spPr>
      </p:pic>
      <p:pic>
        <p:nvPicPr>
          <p:cNvPr id="14" name="Picture 13">
            <a:extLst>
              <a:ext uri="{FF2B5EF4-FFF2-40B4-BE49-F238E27FC236}">
                <a16:creationId xmlns:a16="http://schemas.microsoft.com/office/drawing/2014/main" id="{FE4B884C-5A3C-7445-A09D-75C1B8C17899}"/>
              </a:ext>
            </a:extLst>
          </p:cNvPr>
          <p:cNvPicPr>
            <a:picLocks noChangeAspect="1"/>
          </p:cNvPicPr>
          <p:nvPr/>
        </p:nvPicPr>
        <p:blipFill>
          <a:blip r:embed="rId6"/>
          <a:stretch>
            <a:fillRect/>
          </a:stretch>
        </p:blipFill>
        <p:spPr>
          <a:xfrm>
            <a:off x="504325" y="2065561"/>
            <a:ext cx="9328774" cy="1400945"/>
          </a:xfrm>
          <a:prstGeom prst="rect">
            <a:avLst/>
          </a:prstGeom>
        </p:spPr>
      </p:pic>
      <p:pic>
        <p:nvPicPr>
          <p:cNvPr id="15" name="Picture 14">
            <a:extLst>
              <a:ext uri="{FF2B5EF4-FFF2-40B4-BE49-F238E27FC236}">
                <a16:creationId xmlns:a16="http://schemas.microsoft.com/office/drawing/2014/main" id="{29666354-2E86-0740-93B5-6F02FCFE0DED}"/>
              </a:ext>
            </a:extLst>
          </p:cNvPr>
          <p:cNvPicPr>
            <a:picLocks noChangeAspect="1"/>
          </p:cNvPicPr>
          <p:nvPr/>
        </p:nvPicPr>
        <p:blipFill>
          <a:blip r:embed="rId7"/>
          <a:stretch>
            <a:fillRect/>
          </a:stretch>
        </p:blipFill>
        <p:spPr>
          <a:xfrm>
            <a:off x="2882813" y="3251953"/>
            <a:ext cx="6814625" cy="1613431"/>
          </a:xfrm>
          <a:prstGeom prst="rect">
            <a:avLst/>
          </a:prstGeom>
        </p:spPr>
      </p:pic>
    </p:spTree>
    <p:extLst>
      <p:ext uri="{BB962C8B-B14F-4D97-AF65-F5344CB8AC3E}">
        <p14:creationId xmlns:p14="http://schemas.microsoft.com/office/powerpoint/2010/main" val="353566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34F2-4A05-0143-99B1-9DA3CB88A4D5}"/>
              </a:ext>
            </a:extLst>
          </p:cNvPr>
          <p:cNvSpPr>
            <a:spLocks noGrp="1"/>
          </p:cNvSpPr>
          <p:nvPr>
            <p:ph type="title"/>
          </p:nvPr>
        </p:nvSpPr>
        <p:spPr>
          <a:xfrm>
            <a:off x="662777" y="121124"/>
            <a:ext cx="10515600" cy="921808"/>
          </a:xfrm>
        </p:spPr>
        <p:txBody>
          <a:bodyPr>
            <a:normAutofit/>
          </a:bodyPr>
          <a:lstStyle/>
          <a:p>
            <a:pPr algn="ctr"/>
            <a:r>
              <a:rPr lang="en-US" dirty="0">
                <a:solidFill>
                  <a:schemeClr val="accent6">
                    <a:lumMod val="50000"/>
                  </a:schemeClr>
                </a:solidFill>
              </a:rPr>
              <a:t>Bot: Suggest Relevant Charities</a:t>
            </a:r>
          </a:p>
        </p:txBody>
      </p:sp>
      <p:sp>
        <p:nvSpPr>
          <p:cNvPr id="3" name="Content Placeholder 2">
            <a:extLst>
              <a:ext uri="{FF2B5EF4-FFF2-40B4-BE49-F238E27FC236}">
                <a16:creationId xmlns:a16="http://schemas.microsoft.com/office/drawing/2014/main" id="{055849E9-1C9B-E847-B23A-D1FE55EB4663}"/>
              </a:ext>
            </a:extLst>
          </p:cNvPr>
          <p:cNvSpPr>
            <a:spLocks noGrp="1"/>
          </p:cNvSpPr>
          <p:nvPr>
            <p:ph idx="1"/>
          </p:nvPr>
        </p:nvSpPr>
        <p:spPr>
          <a:xfrm>
            <a:off x="436097" y="1151468"/>
            <a:ext cx="11408899" cy="5544754"/>
          </a:xfrm>
        </p:spPr>
        <p:txBody>
          <a:bodyPr>
            <a:normAutofit/>
          </a:bodyPr>
          <a:lstStyle/>
          <a:p>
            <a:endParaRPr lang="en-US" dirty="0"/>
          </a:p>
          <a:p>
            <a:r>
              <a:rPr lang="en-US" dirty="0"/>
              <a:t>Bot: When invoked (!</a:t>
            </a:r>
            <a:r>
              <a:rPr lang="en-US" dirty="0" err="1"/>
              <a:t>charitybot</a:t>
            </a:r>
            <a:r>
              <a:rPr lang="en-US" dirty="0"/>
              <a:t>)</a:t>
            </a:r>
          </a:p>
          <a:p>
            <a:pPr lvl="1"/>
            <a:r>
              <a:rPr lang="en-US" dirty="0"/>
              <a:t>Charities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Demonstration</a:t>
            </a:r>
          </a:p>
          <a:p>
            <a:pPr lvl="1"/>
            <a:endParaRPr lang="en-US" dirty="0"/>
          </a:p>
          <a:p>
            <a:pPr marL="0" indent="0">
              <a:buNone/>
            </a:pPr>
            <a:endParaRPr lang="en-US" dirty="0"/>
          </a:p>
          <a:p>
            <a:pPr marL="457200" lvl="1" indent="0">
              <a:buNone/>
            </a:pPr>
            <a:endParaRPr lang="en-US" dirty="0"/>
          </a:p>
          <a:p>
            <a:pPr marL="457200" lvl="1" indent="0">
              <a:buNone/>
            </a:pPr>
            <a:endParaRPr lang="en-US" dirty="0"/>
          </a:p>
          <a:p>
            <a:pPr marL="914400" lvl="2" indent="0">
              <a:buNone/>
            </a:pPr>
            <a:endParaRPr lang="en-US" dirty="0"/>
          </a:p>
          <a:p>
            <a:endParaRPr lang="en-US" dirty="0"/>
          </a:p>
        </p:txBody>
      </p:sp>
      <p:pic>
        <p:nvPicPr>
          <p:cNvPr id="8" name="Picture 7">
            <a:extLst>
              <a:ext uri="{FF2B5EF4-FFF2-40B4-BE49-F238E27FC236}">
                <a16:creationId xmlns:a16="http://schemas.microsoft.com/office/drawing/2014/main" id="{1ADA9CEA-A8EE-AB4B-BD86-DEA65DC1C439}"/>
              </a:ext>
            </a:extLst>
          </p:cNvPr>
          <p:cNvPicPr>
            <a:picLocks noChangeAspect="1"/>
          </p:cNvPicPr>
          <p:nvPr/>
        </p:nvPicPr>
        <p:blipFill>
          <a:blip r:embed="rId2"/>
          <a:stretch>
            <a:fillRect/>
          </a:stretch>
        </p:blipFill>
        <p:spPr>
          <a:xfrm>
            <a:off x="10400864" y="5537200"/>
            <a:ext cx="1170267" cy="965200"/>
          </a:xfrm>
          <a:prstGeom prst="rect">
            <a:avLst/>
          </a:prstGeom>
        </p:spPr>
      </p:pic>
      <p:sp>
        <p:nvSpPr>
          <p:cNvPr id="5" name="Rounded Rectangle 4">
            <a:extLst>
              <a:ext uri="{FF2B5EF4-FFF2-40B4-BE49-F238E27FC236}">
                <a16:creationId xmlns:a16="http://schemas.microsoft.com/office/drawing/2014/main" id="{47536C79-3A61-A64E-AC15-2DC28D3258B3}"/>
              </a:ext>
            </a:extLst>
          </p:cNvPr>
          <p:cNvSpPr/>
          <p:nvPr/>
        </p:nvSpPr>
        <p:spPr>
          <a:xfrm>
            <a:off x="436097" y="3448660"/>
            <a:ext cx="2805332" cy="1266092"/>
          </a:xfrm>
          <a:prstGeom prst="round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C00000"/>
                </a:solidFill>
              </a:rPr>
              <a:t>Reddit Post</a:t>
            </a:r>
          </a:p>
        </p:txBody>
      </p:sp>
      <p:sp>
        <p:nvSpPr>
          <p:cNvPr id="6" name="Rounded Rectangle 5">
            <a:extLst>
              <a:ext uri="{FF2B5EF4-FFF2-40B4-BE49-F238E27FC236}">
                <a16:creationId xmlns:a16="http://schemas.microsoft.com/office/drawing/2014/main" id="{C5DD328E-95C5-354D-B45B-E182CC8052DC}"/>
              </a:ext>
            </a:extLst>
          </p:cNvPr>
          <p:cNvSpPr/>
          <p:nvPr/>
        </p:nvSpPr>
        <p:spPr>
          <a:xfrm>
            <a:off x="8765799" y="3350186"/>
            <a:ext cx="2805332" cy="1266092"/>
          </a:xfrm>
          <a:prstGeom prst="round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solidFill>
              </a:rPr>
              <a:t>Charity Navigator</a:t>
            </a:r>
          </a:p>
          <a:p>
            <a:pPr algn="ctr"/>
            <a:r>
              <a:rPr lang="en-US" dirty="0">
                <a:solidFill>
                  <a:schemeClr val="accent1"/>
                </a:solidFill>
              </a:rPr>
              <a:t>Mission Statements</a:t>
            </a:r>
          </a:p>
          <a:p>
            <a:pPr algn="ctr"/>
            <a:r>
              <a:rPr lang="en-US" dirty="0">
                <a:solidFill>
                  <a:schemeClr val="accent1"/>
                </a:solidFill>
              </a:rPr>
              <a:t>8000</a:t>
            </a:r>
          </a:p>
        </p:txBody>
      </p:sp>
      <p:sp>
        <p:nvSpPr>
          <p:cNvPr id="7" name="Rounded Rectangle 6">
            <a:extLst>
              <a:ext uri="{FF2B5EF4-FFF2-40B4-BE49-F238E27FC236}">
                <a16:creationId xmlns:a16="http://schemas.microsoft.com/office/drawing/2014/main" id="{A065C301-0198-4943-B793-4135D83B4988}"/>
              </a:ext>
            </a:extLst>
          </p:cNvPr>
          <p:cNvSpPr/>
          <p:nvPr/>
        </p:nvSpPr>
        <p:spPr>
          <a:xfrm>
            <a:off x="4731857" y="2458814"/>
            <a:ext cx="2377440" cy="293130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accent6"/>
                </a:solidFill>
              </a:rPr>
              <a:t>Matching</a:t>
            </a:r>
          </a:p>
          <a:p>
            <a:pPr algn="ctr"/>
            <a:r>
              <a:rPr lang="en-US" sz="2000" dirty="0">
                <a:solidFill>
                  <a:schemeClr val="accent6"/>
                </a:solidFill>
              </a:rPr>
              <a:t>Procedure</a:t>
            </a:r>
          </a:p>
        </p:txBody>
      </p:sp>
      <p:sp>
        <p:nvSpPr>
          <p:cNvPr id="9" name="Right Arrow 8">
            <a:extLst>
              <a:ext uri="{FF2B5EF4-FFF2-40B4-BE49-F238E27FC236}">
                <a16:creationId xmlns:a16="http://schemas.microsoft.com/office/drawing/2014/main" id="{E46A8660-D67E-D940-97DB-92E606DD0898}"/>
              </a:ext>
            </a:extLst>
          </p:cNvPr>
          <p:cNvSpPr/>
          <p:nvPr/>
        </p:nvSpPr>
        <p:spPr>
          <a:xfrm>
            <a:off x="3497439" y="3983232"/>
            <a:ext cx="978408" cy="196948"/>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a:extLst>
              <a:ext uri="{FF2B5EF4-FFF2-40B4-BE49-F238E27FC236}">
                <a16:creationId xmlns:a16="http://schemas.microsoft.com/office/drawing/2014/main" id="{8995FA7B-B452-5D45-80DB-674241AB2A3C}"/>
              </a:ext>
            </a:extLst>
          </p:cNvPr>
          <p:cNvSpPr/>
          <p:nvPr/>
        </p:nvSpPr>
        <p:spPr>
          <a:xfrm rot="10800000">
            <a:off x="7479296" y="3924468"/>
            <a:ext cx="978408" cy="196948"/>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04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9" grpId="1" animBg="1"/>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09"/>
            <a:ext cx="10515600" cy="802493"/>
          </a:xfrm>
        </p:spPr>
        <p:txBody>
          <a:bodyPr/>
          <a:lstStyle/>
          <a:p>
            <a:pPr algn="ctr"/>
            <a:r>
              <a:rPr lang="en-US" dirty="0">
                <a:solidFill>
                  <a:schemeClr val="accent6">
                    <a:lumMod val="50000"/>
                  </a:schemeClr>
                </a:solidFill>
              </a:rPr>
              <a:t>Matching Procedures</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r>
              <a:rPr lang="en-US" dirty="0">
                <a:latin typeface="+mj-lt"/>
              </a:rPr>
              <a:t>Starting Point:</a:t>
            </a:r>
          </a:p>
          <a:p>
            <a:pPr lvl="1"/>
            <a:endParaRPr lang="en-US" dirty="0">
              <a:latin typeface="+mj-lt"/>
            </a:endParaRPr>
          </a:p>
          <a:p>
            <a:pPr lvl="1"/>
            <a:r>
              <a:rPr lang="en-US" dirty="0">
                <a:latin typeface="+mj-lt"/>
              </a:rPr>
              <a:t>TFIDF – Cosine Similarity</a:t>
            </a:r>
          </a:p>
          <a:p>
            <a:pPr lvl="1"/>
            <a:r>
              <a:rPr lang="en-US" dirty="0">
                <a:latin typeface="+mj-lt"/>
              </a:rPr>
              <a:t>Subjectively: Matching Well</a:t>
            </a:r>
          </a:p>
          <a:p>
            <a:pPr marL="0" indent="0">
              <a:buNone/>
            </a:pPr>
            <a:endParaRPr lang="en-US" dirty="0">
              <a:latin typeface="+mj-lt"/>
            </a:endParaRPr>
          </a:p>
          <a:p>
            <a:pPr marL="0" indent="0">
              <a:buNone/>
            </a:pPr>
            <a:r>
              <a:rPr lang="en-US" dirty="0">
                <a:latin typeface="+mj-lt"/>
              </a:rPr>
              <a:t>Tests</a:t>
            </a:r>
          </a:p>
          <a:p>
            <a:endParaRPr lang="en-US" dirty="0">
              <a:latin typeface="+mj-lt"/>
            </a:endParaRPr>
          </a:p>
          <a:p>
            <a:endParaRPr lang="en-US" dirty="0">
              <a:latin typeface="+mj-lt"/>
            </a:endParaRPr>
          </a:p>
          <a:p>
            <a:pPr lvl="1"/>
            <a:endParaRPr lang="en-US" dirty="0">
              <a:latin typeface="+mj-lt"/>
            </a:endParaRPr>
          </a:p>
          <a:p>
            <a:endParaRPr lang="en-US" dirty="0">
              <a:latin typeface="+mj-lt"/>
            </a:endParaRPr>
          </a:p>
        </p:txBody>
      </p:sp>
    </p:spTree>
    <p:extLst>
      <p:ext uri="{BB962C8B-B14F-4D97-AF65-F5344CB8AC3E}">
        <p14:creationId xmlns:p14="http://schemas.microsoft.com/office/powerpoint/2010/main" val="336895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605546"/>
          </a:xfrm>
        </p:spPr>
        <p:txBody>
          <a:bodyPr>
            <a:normAutofit fontScale="90000"/>
          </a:bodyPr>
          <a:lstStyle/>
          <a:p>
            <a:pPr algn="ctr"/>
            <a:r>
              <a:rPr lang="en-US" dirty="0">
                <a:solidFill>
                  <a:schemeClr val="accent6">
                    <a:lumMod val="50000"/>
                  </a:schemeClr>
                </a:solidFill>
              </a:rPr>
              <a:t>Tests</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182880" y="956602"/>
            <a:ext cx="11901268" cy="5795890"/>
          </a:xfrm>
        </p:spPr>
        <p:txBody>
          <a:bodyPr>
            <a:normAutofit/>
          </a:bodyPr>
          <a:lstStyle/>
          <a:p>
            <a:pPr marL="0" indent="0">
              <a:buNone/>
            </a:pPr>
            <a:r>
              <a:rPr lang="en-US" dirty="0">
                <a:latin typeface="+mj-lt"/>
                <a:cs typeface="Times New Roman" panose="02020603050405020304" pitchFamily="18" charset="0"/>
              </a:rPr>
              <a:t>Sample Mission Statement</a:t>
            </a:r>
          </a:p>
          <a:p>
            <a:pPr marL="0" indent="0">
              <a:buNone/>
            </a:pPr>
            <a:endParaRPr lang="en-US" dirty="0">
              <a:latin typeface="+mj-lt"/>
              <a:cs typeface="Times New Roman" panose="02020603050405020304" pitchFamily="18" charset="0"/>
            </a:endParaRPr>
          </a:p>
          <a:p>
            <a:r>
              <a:rPr lang="en-US" dirty="0">
                <a:latin typeface="+mj-lt"/>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p>
          <a:p>
            <a:endParaRPr lang="en-US" dirty="0">
              <a:latin typeface="+mj-lt"/>
              <a:cs typeface="Times New Roman" panose="02020603050405020304" pitchFamily="18" charset="0"/>
            </a:endParaRPr>
          </a:p>
          <a:p>
            <a:r>
              <a:rPr lang="en-US" dirty="0">
                <a:latin typeface="+mj-lt"/>
                <a:cs typeface="Times New Roman" panose="02020603050405020304" pitchFamily="18" charset="0"/>
              </a:rPr>
              <a:t>If user writes:</a:t>
            </a:r>
          </a:p>
          <a:p>
            <a:pPr lvl="1"/>
            <a:r>
              <a:rPr lang="en-US" sz="2800" dirty="0">
                <a:latin typeface="+mj-lt"/>
                <a:cs typeface="Times New Roman" panose="02020603050405020304" pitchFamily="18" charset="0"/>
              </a:rPr>
              <a:t>How do I contribute to a “Museum [that] is dedicated to the conservation of the Sonoran Desert.”</a:t>
            </a:r>
          </a:p>
        </p:txBody>
      </p:sp>
    </p:spTree>
    <p:extLst>
      <p:ext uri="{BB962C8B-B14F-4D97-AF65-F5344CB8AC3E}">
        <p14:creationId xmlns:p14="http://schemas.microsoft.com/office/powerpoint/2010/main" val="326066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605546"/>
          </a:xfrm>
        </p:spPr>
        <p:txBody>
          <a:bodyPr>
            <a:normAutofit fontScale="90000"/>
          </a:bodyPr>
          <a:lstStyle/>
          <a:p>
            <a:pPr algn="ctr"/>
            <a:r>
              <a:rPr lang="en-US" dirty="0">
                <a:solidFill>
                  <a:schemeClr val="accent6">
                    <a:lumMod val="50000"/>
                  </a:schemeClr>
                </a:solidFill>
              </a:rPr>
              <a:t>Tests Approach</a:t>
            </a:r>
          </a:p>
        </p:txBody>
      </p:sp>
      <p:cxnSp>
        <p:nvCxnSpPr>
          <p:cNvPr id="6" name="Straight Arrow Connector 5">
            <a:extLst>
              <a:ext uri="{FF2B5EF4-FFF2-40B4-BE49-F238E27FC236}">
                <a16:creationId xmlns:a16="http://schemas.microsoft.com/office/drawing/2014/main" id="{DEC72995-2EB6-D645-9876-7EC0EA3C5919}"/>
              </a:ext>
            </a:extLst>
          </p:cNvPr>
          <p:cNvCxnSpPr/>
          <p:nvPr/>
        </p:nvCxnSpPr>
        <p:spPr>
          <a:xfrm>
            <a:off x="3122762" y="3364302"/>
            <a:ext cx="0" cy="127670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C682CFB-5C2F-7247-AD70-4BBA697B675C}"/>
              </a:ext>
            </a:extLst>
          </p:cNvPr>
          <p:cNvSpPr/>
          <p:nvPr/>
        </p:nvSpPr>
        <p:spPr>
          <a:xfrm>
            <a:off x="440265" y="759656"/>
            <a:ext cx="5563719" cy="369332"/>
          </a:xfrm>
          <a:prstGeom prst="rect">
            <a:avLst/>
          </a:prstGeom>
        </p:spPr>
        <p:txBody>
          <a:bodyPr wrap="square">
            <a:spAutoFit/>
          </a:bodyPr>
          <a:lstStyle/>
          <a:p>
            <a:r>
              <a:rPr lang="en-US" dirty="0">
                <a:solidFill>
                  <a:schemeClr val="accent1">
                    <a:lumMod val="75000"/>
                  </a:schemeClr>
                </a:solidFill>
              </a:rPr>
              <a:t>Take mission statement (</a:t>
            </a:r>
            <a:r>
              <a:rPr lang="en-US" dirty="0" err="1">
                <a:solidFill>
                  <a:schemeClr val="accent1">
                    <a:lumMod val="75000"/>
                  </a:schemeClr>
                </a:solidFill>
              </a:rPr>
              <a:t>orgID</a:t>
            </a:r>
            <a:r>
              <a:rPr lang="en-US" dirty="0">
                <a:solidFill>
                  <a:schemeClr val="accent1">
                    <a:lumMod val="75000"/>
                  </a:schemeClr>
                </a:solidFill>
              </a:rPr>
              <a:t>: 9731)</a:t>
            </a:r>
          </a:p>
        </p:txBody>
      </p:sp>
      <p:sp>
        <p:nvSpPr>
          <p:cNvPr id="16" name="TextBox 15">
            <a:extLst>
              <a:ext uri="{FF2B5EF4-FFF2-40B4-BE49-F238E27FC236}">
                <a16:creationId xmlns:a16="http://schemas.microsoft.com/office/drawing/2014/main" id="{B37C1FC5-7FFB-A343-A250-A38C0E1B29C6}"/>
              </a:ext>
            </a:extLst>
          </p:cNvPr>
          <p:cNvSpPr txBox="1"/>
          <p:nvPr/>
        </p:nvSpPr>
        <p:spPr>
          <a:xfrm>
            <a:off x="7159925" y="1259457"/>
            <a:ext cx="4364966" cy="2031325"/>
          </a:xfrm>
          <a:prstGeom prst="rect">
            <a:avLst/>
          </a:prstGeom>
          <a:noFill/>
        </p:spPr>
        <p:txBody>
          <a:bodyPr wrap="square" rtlCol="0">
            <a:spAutoFit/>
          </a:bodyPr>
          <a:lstStyle/>
          <a:p>
            <a:r>
              <a:rPr lang="en-US" dirty="0">
                <a:solidFill>
                  <a:schemeClr val="accent1">
                    <a:lumMod val="75000"/>
                  </a:schemeClr>
                </a:solidFill>
              </a:rPr>
              <a:t>        Mission Statement </a:t>
            </a:r>
            <a:r>
              <a:rPr lang="en-US" dirty="0" err="1">
                <a:solidFill>
                  <a:schemeClr val="accent1">
                    <a:lumMod val="75000"/>
                  </a:schemeClr>
                </a:solidFill>
              </a:rPr>
              <a:t>orgID</a:t>
            </a:r>
            <a:r>
              <a:rPr lang="en-US" dirty="0">
                <a:solidFill>
                  <a:schemeClr val="accent1">
                    <a:lumMod val="75000"/>
                  </a:schemeClr>
                </a:solidFill>
              </a:rPr>
              <a:t>: 1</a:t>
            </a:r>
          </a:p>
          <a:p>
            <a:endParaRPr lang="en-US" dirty="0">
              <a:solidFill>
                <a:schemeClr val="accent1">
                  <a:lumMod val="75000"/>
                </a:schemeClr>
              </a:solidFill>
            </a:endParaRPr>
          </a:p>
          <a:p>
            <a:r>
              <a:rPr lang="en-US" dirty="0">
                <a:solidFill>
                  <a:schemeClr val="accent1">
                    <a:lumMod val="75000"/>
                  </a:schemeClr>
                </a:solidFill>
              </a:rPr>
              <a:t>        Mission Statement </a:t>
            </a:r>
            <a:r>
              <a:rPr lang="en-US" dirty="0" err="1">
                <a:solidFill>
                  <a:schemeClr val="accent1">
                    <a:lumMod val="75000"/>
                  </a:schemeClr>
                </a:solidFill>
              </a:rPr>
              <a:t>orgID</a:t>
            </a:r>
            <a:r>
              <a:rPr lang="en-US" dirty="0">
                <a:solidFill>
                  <a:schemeClr val="accent1">
                    <a:lumMod val="75000"/>
                  </a:schemeClr>
                </a:solidFill>
              </a:rPr>
              <a:t>: 2</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Mission Statement </a:t>
            </a:r>
            <a:r>
              <a:rPr lang="en-US" dirty="0" err="1">
                <a:solidFill>
                  <a:schemeClr val="accent1">
                    <a:lumMod val="75000"/>
                  </a:schemeClr>
                </a:solidFill>
              </a:rPr>
              <a:t>orgID</a:t>
            </a:r>
            <a:r>
              <a:rPr lang="en-US" dirty="0">
                <a:solidFill>
                  <a:schemeClr val="accent1">
                    <a:lumMod val="75000"/>
                  </a:schemeClr>
                </a:solidFill>
              </a:rPr>
              <a:t> N</a:t>
            </a:r>
          </a:p>
        </p:txBody>
      </p:sp>
      <p:cxnSp>
        <p:nvCxnSpPr>
          <p:cNvPr id="17" name="Straight Arrow Connector 16">
            <a:extLst>
              <a:ext uri="{FF2B5EF4-FFF2-40B4-BE49-F238E27FC236}">
                <a16:creationId xmlns:a16="http://schemas.microsoft.com/office/drawing/2014/main" id="{774C17F3-B0CB-494F-B5EB-0E51E65B9BD7}"/>
              </a:ext>
            </a:extLst>
          </p:cNvPr>
          <p:cNvCxnSpPr/>
          <p:nvPr/>
        </p:nvCxnSpPr>
        <p:spPr>
          <a:xfrm>
            <a:off x="9123871" y="3290782"/>
            <a:ext cx="0" cy="127670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C4BC17-3AFC-D34B-896C-2D21CBA0B8E2}"/>
              </a:ext>
            </a:extLst>
          </p:cNvPr>
          <p:cNvSpPr txBox="1"/>
          <p:nvPr/>
        </p:nvSpPr>
        <p:spPr>
          <a:xfrm>
            <a:off x="7694762" y="4968815"/>
            <a:ext cx="2950234" cy="369332"/>
          </a:xfrm>
          <a:prstGeom prst="rect">
            <a:avLst/>
          </a:prstGeom>
          <a:noFill/>
        </p:spPr>
        <p:txBody>
          <a:bodyPr wrap="square" rtlCol="0">
            <a:spAutoFit/>
          </a:bodyPr>
          <a:lstStyle/>
          <a:p>
            <a:pPr algn="ctr"/>
            <a:r>
              <a:rPr lang="en-US" dirty="0" err="1">
                <a:solidFill>
                  <a:schemeClr val="accent1">
                    <a:lumMod val="75000"/>
                  </a:schemeClr>
                </a:solidFill>
              </a:rPr>
              <a:t>orgID</a:t>
            </a:r>
            <a:r>
              <a:rPr lang="en-US" dirty="0">
                <a:solidFill>
                  <a:schemeClr val="accent1">
                    <a:lumMod val="75000"/>
                  </a:schemeClr>
                </a:solidFill>
              </a:rPr>
              <a:t>: 9731</a:t>
            </a:r>
            <a:endParaRPr lang="en-US" dirty="0"/>
          </a:p>
        </p:txBody>
      </p:sp>
      <p:sp>
        <p:nvSpPr>
          <p:cNvPr id="20" name="TextBox 19">
            <a:extLst>
              <a:ext uri="{FF2B5EF4-FFF2-40B4-BE49-F238E27FC236}">
                <a16:creationId xmlns:a16="http://schemas.microsoft.com/office/drawing/2014/main" id="{A659B7B5-E462-944F-963A-5B1DEF14F2B7}"/>
              </a:ext>
            </a:extLst>
          </p:cNvPr>
          <p:cNvSpPr txBox="1"/>
          <p:nvPr/>
        </p:nvSpPr>
        <p:spPr>
          <a:xfrm>
            <a:off x="440265" y="4835769"/>
            <a:ext cx="5977788" cy="646331"/>
          </a:xfrm>
          <a:prstGeom prst="rect">
            <a:avLst/>
          </a:prstGeom>
          <a:noFill/>
        </p:spPr>
        <p:txBody>
          <a:bodyPr wrap="square" rtlCol="0">
            <a:spAutoFit/>
          </a:bodyPr>
          <a:lstStyle/>
          <a:p>
            <a:pPr algn="just"/>
            <a:r>
              <a:rPr lang="en-US" b="1" dirty="0">
                <a:solidFill>
                  <a:schemeClr val="accent1">
                    <a:lumMod val="75000"/>
                  </a:schemeClr>
                </a:solidFill>
                <a:cs typeface="Times New Roman" panose="02020603050405020304" pitchFamily="18" charset="0"/>
              </a:rPr>
              <a:t>Museum is dedicated to the conservation of the Sonoran Desert</a:t>
            </a:r>
          </a:p>
        </p:txBody>
      </p:sp>
      <p:sp>
        <p:nvSpPr>
          <p:cNvPr id="22" name="TextBox 21">
            <a:extLst>
              <a:ext uri="{FF2B5EF4-FFF2-40B4-BE49-F238E27FC236}">
                <a16:creationId xmlns:a16="http://schemas.microsoft.com/office/drawing/2014/main" id="{56560070-2746-274A-B2BF-B4B45AA63A8A}"/>
              </a:ext>
            </a:extLst>
          </p:cNvPr>
          <p:cNvSpPr txBox="1"/>
          <p:nvPr/>
        </p:nvSpPr>
        <p:spPr>
          <a:xfrm>
            <a:off x="440265" y="1424354"/>
            <a:ext cx="5977788" cy="1754326"/>
          </a:xfrm>
          <a:prstGeom prst="rect">
            <a:avLst/>
          </a:prstGeom>
          <a:noFill/>
        </p:spPr>
        <p:txBody>
          <a:bodyPr wrap="square" rtlCol="0">
            <a:spAutoFit/>
          </a:bodyPr>
          <a:lstStyle/>
          <a:p>
            <a:pPr algn="just"/>
            <a:r>
              <a:rPr lang="en-US" dirty="0">
                <a:solidFill>
                  <a:schemeClr val="accent1">
                    <a:lumMod val="75000"/>
                  </a:schemeClr>
                </a:solidFill>
                <a:cs typeface="Times New Roman" panose="02020603050405020304" pitchFamily="18" charset="0"/>
              </a:rPr>
              <a:t>“</a:t>
            </a:r>
            <a:r>
              <a:rPr lang="en-US" b="1" dirty="0">
                <a:solidFill>
                  <a:schemeClr val="accent1">
                    <a:lumMod val="75000"/>
                  </a:schemeClr>
                </a:solidFill>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p>
        </p:txBody>
      </p:sp>
      <p:sp>
        <p:nvSpPr>
          <p:cNvPr id="27" name="L-Shape 26">
            <a:extLst>
              <a:ext uri="{FF2B5EF4-FFF2-40B4-BE49-F238E27FC236}">
                <a16:creationId xmlns:a16="http://schemas.microsoft.com/office/drawing/2014/main" id="{CD22F4A6-2C99-4548-8769-E2713E1E9C3E}"/>
              </a:ext>
            </a:extLst>
          </p:cNvPr>
          <p:cNvSpPr/>
          <p:nvPr/>
        </p:nvSpPr>
        <p:spPr>
          <a:xfrm rot="5400000">
            <a:off x="3144635" y="-969833"/>
            <a:ext cx="569048" cy="5977788"/>
          </a:xfrm>
          <a:prstGeom prst="corner">
            <a:avLst>
              <a:gd name="adj1" fmla="val 343567"/>
              <a:gd name="adj2" fmla="val 58270"/>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DB06F62-63E7-2045-8657-604168A3A20F}"/>
              </a:ext>
            </a:extLst>
          </p:cNvPr>
          <p:cNvSpPr/>
          <p:nvPr/>
        </p:nvSpPr>
        <p:spPr>
          <a:xfrm>
            <a:off x="2954215" y="759656"/>
            <a:ext cx="1459523" cy="4998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7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6CAD3509-E54D-C04F-AAD6-1F9419A70A1C}"/>
              </a:ext>
            </a:extLst>
          </p:cNvPr>
          <p:cNvSpPr txBox="1"/>
          <p:nvPr/>
        </p:nvSpPr>
        <p:spPr>
          <a:xfrm>
            <a:off x="3494666" y="717602"/>
            <a:ext cx="7794656" cy="1200329"/>
          </a:xfrm>
          <a:prstGeom prst="rect">
            <a:avLst/>
          </a:prstGeom>
          <a:noFill/>
        </p:spPr>
        <p:txBody>
          <a:bodyPr wrap="square" rtlCol="0">
            <a:spAutoFit/>
          </a:bodyPr>
          <a:lstStyle/>
          <a:p>
            <a:pPr algn="just"/>
            <a:r>
              <a:rPr lang="en-US" dirty="0">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endParaRPr lang="en-US" dirty="0"/>
          </a:p>
        </p:txBody>
      </p:sp>
      <p:sp>
        <p:nvSpPr>
          <p:cNvPr id="35" name="L-Shape 34">
            <a:extLst>
              <a:ext uri="{FF2B5EF4-FFF2-40B4-BE49-F238E27FC236}">
                <a16:creationId xmlns:a16="http://schemas.microsoft.com/office/drawing/2014/main" id="{34A6533F-4741-B946-81DE-30CCEE5B548E}"/>
              </a:ext>
            </a:extLst>
          </p:cNvPr>
          <p:cNvSpPr/>
          <p:nvPr/>
        </p:nvSpPr>
        <p:spPr>
          <a:xfrm rot="16200000">
            <a:off x="6960269" y="-2411121"/>
            <a:ext cx="880439" cy="7777666"/>
          </a:xfrm>
          <a:prstGeom prst="corner">
            <a:avLst>
              <a:gd name="adj1" fmla="val 256041"/>
              <a:gd name="adj2" fmla="val 673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6A236FC-2C1C-B14B-A32C-25FCE13A6B7D}"/>
              </a:ext>
            </a:extLst>
          </p:cNvPr>
          <p:cNvSpPr/>
          <p:nvPr/>
        </p:nvSpPr>
        <p:spPr>
          <a:xfrm>
            <a:off x="3494666" y="717602"/>
            <a:ext cx="7794656" cy="1200329"/>
          </a:xfrm>
          <a:prstGeom prst="rect">
            <a:avLst/>
          </a:prstGeom>
        </p:spPr>
        <p:txBody>
          <a:bodyPr wrap="square">
            <a:spAutoFit/>
          </a:bodyPr>
          <a:lstStyle/>
          <a:p>
            <a:pPr algn="just"/>
            <a:r>
              <a:rPr lang="en-US" dirty="0">
                <a:cs typeface="Times New Roman" panose="02020603050405020304" pitchFamily="18" charset="0"/>
              </a:rPr>
              <a:t>Founded </a:t>
            </a:r>
            <a:r>
              <a:rPr lang="en-US" dirty="0">
                <a:solidFill>
                  <a:schemeClr val="bg1"/>
                </a:solidFill>
                <a:cs typeface="Times New Roman" panose="02020603050405020304" pitchFamily="18" charset="0"/>
              </a:rPr>
              <a:t>in</a:t>
            </a:r>
            <a:r>
              <a:rPr lang="en-US" dirty="0">
                <a:cs typeface="Times New Roman" panose="02020603050405020304" pitchFamily="18" charset="0"/>
              </a:rPr>
              <a:t> 1952</a:t>
            </a:r>
            <a:r>
              <a:rPr lang="en-US" dirty="0">
                <a:solidFill>
                  <a:schemeClr val="bg1"/>
                </a:solidFill>
                <a:cs typeface="Times New Roman" panose="02020603050405020304" pitchFamily="18" charset="0"/>
              </a:rPr>
              <a:t>, the</a:t>
            </a:r>
            <a:r>
              <a:rPr lang="en-US" dirty="0">
                <a:cs typeface="Times New Roman" panose="02020603050405020304" pitchFamily="18" charset="0"/>
              </a:rPr>
              <a:t> Arizona-Sonora </a:t>
            </a:r>
            <a:r>
              <a:rPr lang="en-US" dirty="0">
                <a:solidFill>
                  <a:schemeClr val="bg1"/>
                </a:solidFill>
                <a:cs typeface="Times New Roman" panose="02020603050405020304" pitchFamily="18" charset="0"/>
              </a:rPr>
              <a:t>Desert</a:t>
            </a:r>
            <a:r>
              <a:rPr lang="en-US" dirty="0">
                <a:cs typeface="Times New Roman" panose="02020603050405020304" pitchFamily="18" charset="0"/>
              </a:rPr>
              <a:t> Museum </a:t>
            </a:r>
            <a:r>
              <a:rPr lang="en-US" dirty="0">
                <a:solidFill>
                  <a:schemeClr val="bg1"/>
                </a:solidFill>
                <a:cs typeface="Times New Roman" panose="02020603050405020304" pitchFamily="18" charset="0"/>
              </a:rPr>
              <a:t>is</a:t>
            </a:r>
            <a:r>
              <a:rPr lang="en-US" dirty="0">
                <a:cs typeface="Times New Roman" panose="02020603050405020304" pitchFamily="18" charset="0"/>
              </a:rPr>
              <a:t> dedicated </a:t>
            </a:r>
            <a:r>
              <a:rPr lang="en-US" dirty="0">
                <a:solidFill>
                  <a:schemeClr val="bg1"/>
                </a:solidFill>
                <a:cs typeface="Times New Roman" panose="02020603050405020304" pitchFamily="18" charset="0"/>
              </a:rPr>
              <a:t>to</a:t>
            </a:r>
            <a:r>
              <a:rPr lang="en-US" dirty="0">
                <a:cs typeface="Times New Roman" panose="02020603050405020304" pitchFamily="18" charset="0"/>
              </a:rPr>
              <a:t> the </a:t>
            </a:r>
            <a:r>
              <a:rPr lang="en-US" dirty="0">
                <a:solidFill>
                  <a:schemeClr val="bg1"/>
                </a:solidFill>
                <a:cs typeface="Times New Roman" panose="02020603050405020304" pitchFamily="18" charset="0"/>
              </a:rPr>
              <a:t>conservation</a:t>
            </a:r>
            <a:r>
              <a:rPr lang="en-US" dirty="0">
                <a:cs typeface="Times New Roman" panose="02020603050405020304" pitchFamily="18" charset="0"/>
              </a:rPr>
              <a:t> of </a:t>
            </a:r>
            <a:r>
              <a:rPr lang="en-US" dirty="0">
                <a:solidFill>
                  <a:schemeClr val="bg1"/>
                </a:solidFill>
                <a:cs typeface="Times New Roman" panose="02020603050405020304" pitchFamily="18" charset="0"/>
              </a:rPr>
              <a:t>the</a:t>
            </a:r>
            <a:r>
              <a:rPr lang="en-US" dirty="0">
                <a:cs typeface="Times New Roman" panose="02020603050405020304" pitchFamily="18" charset="0"/>
              </a:rPr>
              <a:t> Sonoran </a:t>
            </a:r>
            <a:r>
              <a:rPr lang="en-US" dirty="0">
                <a:solidFill>
                  <a:schemeClr val="bg1"/>
                </a:solidFill>
                <a:cs typeface="Times New Roman" panose="02020603050405020304" pitchFamily="18" charset="0"/>
              </a:rPr>
              <a:t>Desert.</a:t>
            </a:r>
            <a:r>
              <a:rPr lang="en-US" dirty="0">
                <a:cs typeface="Times New Roman" panose="02020603050405020304" pitchFamily="18" charset="0"/>
              </a:rPr>
              <a:t> Its </a:t>
            </a:r>
            <a:r>
              <a:rPr lang="en-US" dirty="0">
                <a:solidFill>
                  <a:schemeClr val="bg1"/>
                </a:solidFill>
                <a:cs typeface="Times New Roman" panose="02020603050405020304" pitchFamily="18" charset="0"/>
              </a:rPr>
              <a:t>mission</a:t>
            </a:r>
            <a:r>
              <a:rPr lang="en-US" dirty="0">
                <a:cs typeface="Times New Roman" panose="02020603050405020304" pitchFamily="18" charset="0"/>
              </a:rPr>
              <a:t> is </a:t>
            </a:r>
            <a:r>
              <a:rPr lang="en-US" dirty="0">
                <a:solidFill>
                  <a:schemeClr val="bg1"/>
                </a:solidFill>
                <a:cs typeface="Times New Roman" panose="02020603050405020304" pitchFamily="18" charset="0"/>
              </a:rPr>
              <a:t>to</a:t>
            </a:r>
            <a:r>
              <a:rPr lang="en-US" dirty="0">
                <a:cs typeface="Times New Roman" panose="02020603050405020304" pitchFamily="18" charset="0"/>
              </a:rPr>
              <a:t> inspire </a:t>
            </a:r>
            <a:r>
              <a:rPr lang="en-US" dirty="0">
                <a:solidFill>
                  <a:schemeClr val="bg1"/>
                </a:solidFill>
                <a:cs typeface="Times New Roman" panose="02020603050405020304" pitchFamily="18" charset="0"/>
              </a:rPr>
              <a:t>people</a:t>
            </a:r>
            <a:r>
              <a:rPr lang="en-US" dirty="0">
                <a:cs typeface="Times New Roman" panose="02020603050405020304" pitchFamily="18" charset="0"/>
              </a:rPr>
              <a:t> to </a:t>
            </a:r>
            <a:r>
              <a:rPr lang="en-US" dirty="0">
                <a:solidFill>
                  <a:schemeClr val="bg1"/>
                </a:solidFill>
                <a:cs typeface="Times New Roman" panose="02020603050405020304" pitchFamily="18" charset="0"/>
              </a:rPr>
              <a:t>live</a:t>
            </a:r>
            <a:r>
              <a:rPr lang="en-US" dirty="0">
                <a:cs typeface="Times New Roman" panose="02020603050405020304" pitchFamily="18" charset="0"/>
              </a:rPr>
              <a:t> in </a:t>
            </a:r>
            <a:r>
              <a:rPr lang="en-US" dirty="0">
                <a:solidFill>
                  <a:schemeClr val="bg1"/>
                </a:solidFill>
                <a:cs typeface="Times New Roman" panose="02020603050405020304" pitchFamily="18" charset="0"/>
              </a:rPr>
              <a:t>harmony</a:t>
            </a:r>
            <a:r>
              <a:rPr lang="en-US" dirty="0">
                <a:cs typeface="Times New Roman" panose="02020603050405020304" pitchFamily="18" charset="0"/>
              </a:rPr>
              <a:t> with </a:t>
            </a:r>
            <a:r>
              <a:rPr lang="en-US" dirty="0">
                <a:solidFill>
                  <a:schemeClr val="bg1"/>
                </a:solidFill>
                <a:cs typeface="Times New Roman" panose="02020603050405020304" pitchFamily="18" charset="0"/>
              </a:rPr>
              <a:t>the</a:t>
            </a:r>
            <a:r>
              <a:rPr lang="en-US" dirty="0">
                <a:cs typeface="Times New Roman" panose="02020603050405020304" pitchFamily="18" charset="0"/>
              </a:rPr>
              <a:t> natural </a:t>
            </a:r>
            <a:r>
              <a:rPr lang="en-US" dirty="0">
                <a:solidFill>
                  <a:schemeClr val="bg1"/>
                </a:solidFill>
                <a:cs typeface="Times New Roman" panose="02020603050405020304" pitchFamily="18" charset="0"/>
              </a:rPr>
              <a:t>world</a:t>
            </a:r>
            <a:r>
              <a:rPr lang="en-US" dirty="0">
                <a:cs typeface="Times New Roman" panose="02020603050405020304" pitchFamily="18" charset="0"/>
              </a:rPr>
              <a:t> by </a:t>
            </a:r>
            <a:r>
              <a:rPr lang="en-US" dirty="0">
                <a:solidFill>
                  <a:schemeClr val="bg1"/>
                </a:solidFill>
                <a:cs typeface="Times New Roman" panose="02020603050405020304" pitchFamily="18" charset="0"/>
              </a:rPr>
              <a:t>fostering</a:t>
            </a:r>
            <a:r>
              <a:rPr lang="en-US" dirty="0">
                <a:cs typeface="Times New Roman" panose="02020603050405020304" pitchFamily="18" charset="0"/>
              </a:rPr>
              <a:t> love</a:t>
            </a:r>
            <a:r>
              <a:rPr lang="en-US" dirty="0">
                <a:solidFill>
                  <a:schemeClr val="bg1"/>
                </a:solidFill>
                <a:cs typeface="Times New Roman" panose="02020603050405020304" pitchFamily="18" charset="0"/>
              </a:rPr>
              <a:t>,</a:t>
            </a:r>
            <a:r>
              <a:rPr lang="en-US" dirty="0">
                <a:cs typeface="Times New Roman" panose="02020603050405020304" pitchFamily="18" charset="0"/>
              </a:rPr>
              <a:t> appreciation</a:t>
            </a:r>
            <a:r>
              <a:rPr lang="en-US" dirty="0">
                <a:solidFill>
                  <a:schemeClr val="bg1"/>
                </a:solidFill>
                <a:cs typeface="Times New Roman" panose="02020603050405020304" pitchFamily="18" charset="0"/>
              </a:rPr>
              <a:t>, and </a:t>
            </a:r>
            <a:r>
              <a:rPr lang="en-US" dirty="0">
                <a:cs typeface="Times New Roman" panose="02020603050405020304" pitchFamily="18" charset="0"/>
              </a:rPr>
              <a:t>understanding </a:t>
            </a:r>
            <a:r>
              <a:rPr lang="en-US" dirty="0">
                <a:solidFill>
                  <a:schemeClr val="bg1"/>
                </a:solidFill>
                <a:cs typeface="Times New Roman" panose="02020603050405020304" pitchFamily="18" charset="0"/>
              </a:rPr>
              <a:t>of</a:t>
            </a:r>
            <a:r>
              <a:rPr lang="en-US" dirty="0">
                <a:cs typeface="Times New Roman" panose="02020603050405020304" pitchFamily="18" charset="0"/>
              </a:rPr>
              <a:t> the </a:t>
            </a:r>
            <a:r>
              <a:rPr lang="en-US" dirty="0">
                <a:solidFill>
                  <a:schemeClr val="bg1"/>
                </a:solidFill>
                <a:cs typeface="Times New Roman" panose="02020603050405020304" pitchFamily="18" charset="0"/>
              </a:rPr>
              <a:t>Sonoran</a:t>
            </a:r>
            <a:r>
              <a:rPr lang="en-US" dirty="0">
                <a:cs typeface="Times New Roman" panose="02020603050405020304" pitchFamily="18" charset="0"/>
              </a:rPr>
              <a:t> Desert.</a:t>
            </a:r>
            <a:endParaRPr lang="en-US" dirty="0"/>
          </a:p>
        </p:txBody>
      </p:sp>
      <p:grpSp>
        <p:nvGrpSpPr>
          <p:cNvPr id="51" name="Group 50">
            <a:extLst>
              <a:ext uri="{FF2B5EF4-FFF2-40B4-BE49-F238E27FC236}">
                <a16:creationId xmlns:a16="http://schemas.microsoft.com/office/drawing/2014/main" id="{1EA56A6D-1F97-6447-8207-00F953224677}"/>
              </a:ext>
            </a:extLst>
          </p:cNvPr>
          <p:cNvGrpSpPr/>
          <p:nvPr/>
        </p:nvGrpSpPr>
        <p:grpSpPr>
          <a:xfrm>
            <a:off x="3494665" y="690031"/>
            <a:ext cx="8004313" cy="1227898"/>
            <a:chOff x="4314089" y="877196"/>
            <a:chExt cx="8004313" cy="1227898"/>
          </a:xfrm>
        </p:grpSpPr>
        <p:sp>
          <p:nvSpPr>
            <p:cNvPr id="44" name="Rectangle 43">
              <a:extLst>
                <a:ext uri="{FF2B5EF4-FFF2-40B4-BE49-F238E27FC236}">
                  <a16:creationId xmlns:a16="http://schemas.microsoft.com/office/drawing/2014/main" id="{DA853A12-6D8D-9246-9FF8-48787189F7EE}"/>
                </a:ext>
              </a:extLst>
            </p:cNvPr>
            <p:cNvSpPr/>
            <p:nvPr/>
          </p:nvSpPr>
          <p:spPr>
            <a:xfrm>
              <a:off x="4331079" y="877196"/>
              <a:ext cx="7777667" cy="1200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11289E-6DFA-E140-9457-9E4F0385204F}"/>
                </a:ext>
              </a:extLst>
            </p:cNvPr>
            <p:cNvSpPr/>
            <p:nvPr/>
          </p:nvSpPr>
          <p:spPr>
            <a:xfrm>
              <a:off x="4314089" y="904765"/>
              <a:ext cx="8004313" cy="1200329"/>
            </a:xfrm>
            <a:prstGeom prst="rect">
              <a:avLst/>
            </a:prstGeom>
          </p:spPr>
          <p:txBody>
            <a:bodyPr wrap="square">
              <a:spAutoFit/>
            </a:bodyPr>
            <a:lstStyle/>
            <a:p>
              <a:pPr algn="just"/>
              <a:r>
                <a:rPr lang="en-US" dirty="0">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endParaRPr lang="en-US" dirty="0"/>
            </a:p>
          </p:txBody>
        </p:sp>
      </p:grpSp>
      <p:sp>
        <p:nvSpPr>
          <p:cNvPr id="37" name="Rectangle 36">
            <a:extLst>
              <a:ext uri="{FF2B5EF4-FFF2-40B4-BE49-F238E27FC236}">
                <a16:creationId xmlns:a16="http://schemas.microsoft.com/office/drawing/2014/main" id="{898D6F10-ED93-1A42-9FCC-C2BF4C7362E8}"/>
              </a:ext>
            </a:extLst>
          </p:cNvPr>
          <p:cNvSpPr/>
          <p:nvPr/>
        </p:nvSpPr>
        <p:spPr>
          <a:xfrm>
            <a:off x="3494666" y="2874155"/>
            <a:ext cx="8275302" cy="1200329"/>
          </a:xfrm>
          <a:prstGeom prst="rect">
            <a:avLst/>
          </a:prstGeom>
        </p:spPr>
        <p:txBody>
          <a:bodyPr wrap="square">
            <a:spAutoFit/>
          </a:bodyPr>
          <a:lstStyle/>
          <a:p>
            <a:r>
              <a:rPr lang="en-US" dirty="0">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endParaRPr lang="en-US" dirty="0"/>
          </a:p>
        </p:txBody>
      </p:sp>
      <p:sp>
        <p:nvSpPr>
          <p:cNvPr id="42" name="L-Shape 41">
            <a:extLst>
              <a:ext uri="{FF2B5EF4-FFF2-40B4-BE49-F238E27FC236}">
                <a16:creationId xmlns:a16="http://schemas.microsoft.com/office/drawing/2014/main" id="{BD3FC16C-9952-BA42-9341-87E4FDDD5FB3}"/>
              </a:ext>
            </a:extLst>
          </p:cNvPr>
          <p:cNvSpPr/>
          <p:nvPr/>
        </p:nvSpPr>
        <p:spPr>
          <a:xfrm rot="16200000">
            <a:off x="6979776" y="-268314"/>
            <a:ext cx="841427" cy="7777667"/>
          </a:xfrm>
          <a:prstGeom prst="corner">
            <a:avLst>
              <a:gd name="adj1" fmla="val 281112"/>
              <a:gd name="adj2" fmla="val 656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A292F64-B5AA-1945-AB75-5FA354AD4FCE}"/>
              </a:ext>
            </a:extLst>
          </p:cNvPr>
          <p:cNvSpPr/>
          <p:nvPr/>
        </p:nvSpPr>
        <p:spPr>
          <a:xfrm>
            <a:off x="3494666" y="2874153"/>
            <a:ext cx="8275302" cy="1200329"/>
          </a:xfrm>
          <a:prstGeom prst="rect">
            <a:avLst/>
          </a:prstGeom>
        </p:spPr>
        <p:txBody>
          <a:bodyPr wrap="square">
            <a:spAutoFit/>
          </a:bodyPr>
          <a:lstStyle/>
          <a:p>
            <a:r>
              <a:rPr lang="en-US" dirty="0">
                <a:cs typeface="Times New Roman" panose="02020603050405020304" pitchFamily="18" charset="0"/>
              </a:rPr>
              <a:t>Founded in 1952, the Arizona-Sonora Desert Museum is dedicated to the conservation of the Sonoran Desert. Its mission is to </a:t>
            </a:r>
            <a:r>
              <a:rPr lang="en-US" dirty="0"/>
              <a:t>bus symptom choice release boat technology destruction game royalty fountain tract national tool justice muggy broken promotion yard tasty debut</a:t>
            </a:r>
          </a:p>
        </p:txBody>
      </p:sp>
      <p:sp>
        <p:nvSpPr>
          <p:cNvPr id="5" name="TextBox 4">
            <a:extLst>
              <a:ext uri="{FF2B5EF4-FFF2-40B4-BE49-F238E27FC236}">
                <a16:creationId xmlns:a16="http://schemas.microsoft.com/office/drawing/2014/main" id="{0BE15EC7-ADAA-1F40-B905-2EF76D86F20B}"/>
              </a:ext>
            </a:extLst>
          </p:cNvPr>
          <p:cNvSpPr txBox="1"/>
          <p:nvPr/>
        </p:nvSpPr>
        <p:spPr>
          <a:xfrm>
            <a:off x="0" y="1456266"/>
            <a:ext cx="738664" cy="4216401"/>
          </a:xfrm>
          <a:prstGeom prst="rect">
            <a:avLst/>
          </a:prstGeom>
          <a:noFill/>
        </p:spPr>
        <p:txBody>
          <a:bodyPr vert="vert270" wrap="square" rtlCol="0">
            <a:spAutoFit/>
          </a:bodyPr>
          <a:lstStyle/>
          <a:p>
            <a:pPr algn="ctr"/>
            <a:r>
              <a:rPr lang="en-US" sz="3600" dirty="0">
                <a:solidFill>
                  <a:schemeClr val="accent1"/>
                </a:solidFill>
                <a:latin typeface="+mj-lt"/>
              </a:rPr>
              <a:t>3 TYPES of TESTS</a:t>
            </a:r>
          </a:p>
        </p:txBody>
      </p:sp>
      <p:sp>
        <p:nvSpPr>
          <p:cNvPr id="8" name="Rectangle 7">
            <a:extLst>
              <a:ext uri="{FF2B5EF4-FFF2-40B4-BE49-F238E27FC236}">
                <a16:creationId xmlns:a16="http://schemas.microsoft.com/office/drawing/2014/main" id="{855BFE3C-DF53-F348-B09B-DB253DFEFF2E}"/>
              </a:ext>
            </a:extLst>
          </p:cNvPr>
          <p:cNvSpPr/>
          <p:nvPr/>
        </p:nvSpPr>
        <p:spPr>
          <a:xfrm>
            <a:off x="1049865" y="888866"/>
            <a:ext cx="2133600" cy="685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mj-lt"/>
              </a:rPr>
              <a:t>Lack of Detail</a:t>
            </a:r>
          </a:p>
        </p:txBody>
      </p:sp>
      <p:sp>
        <p:nvSpPr>
          <p:cNvPr id="9" name="Rectangle 8">
            <a:extLst>
              <a:ext uri="{FF2B5EF4-FFF2-40B4-BE49-F238E27FC236}">
                <a16:creationId xmlns:a16="http://schemas.microsoft.com/office/drawing/2014/main" id="{0045F813-CF75-5942-A4B8-D9F7E002E2DC}"/>
              </a:ext>
            </a:extLst>
          </p:cNvPr>
          <p:cNvSpPr/>
          <p:nvPr/>
        </p:nvSpPr>
        <p:spPr>
          <a:xfrm>
            <a:off x="1049865" y="3111499"/>
            <a:ext cx="2133600" cy="6858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mj-lt"/>
              </a:rPr>
              <a:t>Noise</a:t>
            </a:r>
          </a:p>
        </p:txBody>
      </p:sp>
      <p:sp>
        <p:nvSpPr>
          <p:cNvPr id="10" name="Rectangle 9">
            <a:extLst>
              <a:ext uri="{FF2B5EF4-FFF2-40B4-BE49-F238E27FC236}">
                <a16:creationId xmlns:a16="http://schemas.microsoft.com/office/drawing/2014/main" id="{06404BC8-BA31-3C40-9A80-9EC53A5DAA34}"/>
              </a:ext>
            </a:extLst>
          </p:cNvPr>
          <p:cNvSpPr/>
          <p:nvPr/>
        </p:nvSpPr>
        <p:spPr>
          <a:xfrm>
            <a:off x="1049865" y="5450378"/>
            <a:ext cx="2252134" cy="6773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latin typeface="+mj-lt"/>
              </a:rPr>
              <a:t>Semantic Meaning</a:t>
            </a:r>
          </a:p>
        </p:txBody>
      </p:sp>
      <p:sp>
        <p:nvSpPr>
          <p:cNvPr id="43" name="Rectangle 42">
            <a:extLst>
              <a:ext uri="{FF2B5EF4-FFF2-40B4-BE49-F238E27FC236}">
                <a16:creationId xmlns:a16="http://schemas.microsoft.com/office/drawing/2014/main" id="{77159825-A8A0-DF4B-A381-F6E880E9C6A2}"/>
              </a:ext>
            </a:extLst>
          </p:cNvPr>
          <p:cNvSpPr/>
          <p:nvPr/>
        </p:nvSpPr>
        <p:spPr>
          <a:xfrm>
            <a:off x="3494664" y="5188879"/>
            <a:ext cx="8275302" cy="1200329"/>
          </a:xfrm>
          <a:prstGeom prst="rect">
            <a:avLst/>
          </a:prstGeom>
        </p:spPr>
        <p:txBody>
          <a:bodyPr wrap="square">
            <a:spAutoFit/>
          </a:bodyPr>
          <a:lstStyle/>
          <a:p>
            <a:pPr algn="just"/>
            <a:r>
              <a:rPr lang="en-US" dirty="0">
                <a:cs typeface="Times New Roman" panose="02020603050405020304" pitchFamily="18" charset="0"/>
              </a:rPr>
              <a:t>Founded in 1952, the Arizona-Sonora Desert Museum is dedicated to the conservation of the Sonoran Desert. Its mission is to inspire people to live in harmony with the natural world by fostering love, appreciation, and understanding of the Sonoran Desert.</a:t>
            </a:r>
            <a:endParaRPr lang="en-US" dirty="0"/>
          </a:p>
        </p:txBody>
      </p:sp>
      <p:sp>
        <p:nvSpPr>
          <p:cNvPr id="49" name="L-Shape 48">
            <a:extLst>
              <a:ext uri="{FF2B5EF4-FFF2-40B4-BE49-F238E27FC236}">
                <a16:creationId xmlns:a16="http://schemas.microsoft.com/office/drawing/2014/main" id="{EF4E5082-662B-FB43-9405-50FFD6BD5A72}"/>
              </a:ext>
            </a:extLst>
          </p:cNvPr>
          <p:cNvSpPr/>
          <p:nvPr/>
        </p:nvSpPr>
        <p:spPr>
          <a:xfrm rot="16200000">
            <a:off x="7032151" y="-2836848"/>
            <a:ext cx="1200329" cy="8275303"/>
          </a:xfrm>
          <a:prstGeom prst="corner">
            <a:avLst>
              <a:gd name="adj1" fmla="val 486409"/>
              <a:gd name="adj2" fmla="val 73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Shape 51">
            <a:extLst>
              <a:ext uri="{FF2B5EF4-FFF2-40B4-BE49-F238E27FC236}">
                <a16:creationId xmlns:a16="http://schemas.microsoft.com/office/drawing/2014/main" id="{14528896-E4B9-3B41-B597-13BAD9558353}"/>
              </a:ext>
            </a:extLst>
          </p:cNvPr>
          <p:cNvSpPr/>
          <p:nvPr/>
        </p:nvSpPr>
        <p:spPr>
          <a:xfrm rot="16200000">
            <a:off x="6962785" y="-268318"/>
            <a:ext cx="841428" cy="7777669"/>
          </a:xfrm>
          <a:prstGeom prst="corner">
            <a:avLst>
              <a:gd name="adj1" fmla="val 314724"/>
              <a:gd name="adj2" fmla="val 65381"/>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B6CCD11-7649-AE48-B0C5-646C50566374}"/>
              </a:ext>
            </a:extLst>
          </p:cNvPr>
          <p:cNvSpPr/>
          <p:nvPr/>
        </p:nvSpPr>
        <p:spPr>
          <a:xfrm>
            <a:off x="3301999" y="2676699"/>
            <a:ext cx="8119688" cy="1397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C249A154-C932-C14D-9159-61B626E4BB74}"/>
              </a:ext>
            </a:extLst>
          </p:cNvPr>
          <p:cNvGrpSpPr/>
          <p:nvPr/>
        </p:nvGrpSpPr>
        <p:grpSpPr>
          <a:xfrm>
            <a:off x="3494664" y="5376210"/>
            <a:ext cx="8275302" cy="1477328"/>
            <a:chOff x="3494664" y="5356353"/>
            <a:chExt cx="8275302" cy="1477328"/>
          </a:xfrm>
        </p:grpSpPr>
        <p:sp>
          <p:nvSpPr>
            <p:cNvPr id="59" name="Rectangle 58">
              <a:extLst>
                <a:ext uri="{FF2B5EF4-FFF2-40B4-BE49-F238E27FC236}">
                  <a16:creationId xmlns:a16="http://schemas.microsoft.com/office/drawing/2014/main" id="{B2AE6346-83EB-8D40-8C84-E0F359FA178D}"/>
                </a:ext>
              </a:extLst>
            </p:cNvPr>
            <p:cNvSpPr/>
            <p:nvPr/>
          </p:nvSpPr>
          <p:spPr>
            <a:xfrm>
              <a:off x="3494664" y="5356353"/>
              <a:ext cx="8275302" cy="1477328"/>
            </a:xfrm>
            <a:prstGeom prst="rect">
              <a:avLst/>
            </a:prstGeom>
          </p:spPr>
          <p:txBody>
            <a:bodyPr wrap="square">
              <a:spAutoFit/>
            </a:bodyPr>
            <a:lstStyle/>
            <a:p>
              <a:pPr algn="just"/>
              <a:r>
                <a:rPr lang="en-US" dirty="0"/>
                <a:t>established chic affecting arid building abide committed directed toward affecting care about affecting arid owned aim abide directed toward affect community directed toward alive chic conformity along affecting common earth aside advance admire acknowledgment along with compassionate about affecting arid</a:t>
              </a:r>
            </a:p>
          </p:txBody>
        </p:sp>
        <p:sp>
          <p:nvSpPr>
            <p:cNvPr id="62" name="Rectangle 61">
              <a:extLst>
                <a:ext uri="{FF2B5EF4-FFF2-40B4-BE49-F238E27FC236}">
                  <a16:creationId xmlns:a16="http://schemas.microsoft.com/office/drawing/2014/main" id="{59D0DB0F-D111-C64D-9F5B-37627C038974}"/>
                </a:ext>
              </a:extLst>
            </p:cNvPr>
            <p:cNvSpPr/>
            <p:nvPr/>
          </p:nvSpPr>
          <p:spPr>
            <a:xfrm>
              <a:off x="3494664" y="5425447"/>
              <a:ext cx="8275302" cy="138330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796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1.45833E-6 -2.96296E-6 L -1.45833E-6 -0.16065 " pathEditMode="relative" rAng="0" ptsTypes="AA">
                                      <p:cBhvr>
                                        <p:cTn id="54" dur="2000" fill="hold"/>
                                        <p:tgtEl>
                                          <p:spTgt spid="43"/>
                                        </p:tgtEl>
                                        <p:attrNameLst>
                                          <p:attrName>ppt_x</p:attrName>
                                          <p:attrName>ppt_y</p:attrName>
                                        </p:attrNameLst>
                                      </p:cBhvr>
                                      <p:rCtr x="0" y="-8032"/>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5" grpId="1" animBg="1"/>
      <p:bldP spid="36" grpId="0"/>
      <p:bldP spid="37" grpId="0"/>
      <p:bldP spid="42" grpId="0" animBg="1"/>
      <p:bldP spid="39" grpId="0"/>
      <p:bldP spid="43" grpId="0"/>
      <p:bldP spid="43" grpId="1"/>
      <p:bldP spid="49" grpId="0" animBg="1"/>
      <p:bldP spid="52"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64B-FCB7-1148-B202-A1E3BCAA7E7D}"/>
              </a:ext>
            </a:extLst>
          </p:cNvPr>
          <p:cNvSpPr>
            <a:spLocks noGrp="1"/>
          </p:cNvSpPr>
          <p:nvPr>
            <p:ph type="title"/>
          </p:nvPr>
        </p:nvSpPr>
        <p:spPr>
          <a:xfrm>
            <a:off x="838200" y="154110"/>
            <a:ext cx="10515600" cy="498206"/>
          </a:xfrm>
        </p:spPr>
        <p:txBody>
          <a:bodyPr>
            <a:normAutofit fontScale="90000"/>
          </a:bodyPr>
          <a:lstStyle/>
          <a:p>
            <a:pPr algn="ctr"/>
            <a:r>
              <a:rPr lang="en-US" sz="3600" dirty="0">
                <a:solidFill>
                  <a:schemeClr val="accent6">
                    <a:lumMod val="50000"/>
                  </a:schemeClr>
                </a:solidFill>
              </a:rPr>
              <a:t>Tests: TFIDF</a:t>
            </a:r>
          </a:p>
        </p:txBody>
      </p:sp>
      <p:sp>
        <p:nvSpPr>
          <p:cNvPr id="3" name="Content Placeholder 2">
            <a:extLst>
              <a:ext uri="{FF2B5EF4-FFF2-40B4-BE49-F238E27FC236}">
                <a16:creationId xmlns:a16="http://schemas.microsoft.com/office/drawing/2014/main" id="{B0A6A958-F60D-A545-B2FC-0F5565497CB4}"/>
              </a:ext>
            </a:extLst>
          </p:cNvPr>
          <p:cNvSpPr>
            <a:spLocks noGrp="1"/>
          </p:cNvSpPr>
          <p:nvPr>
            <p:ph idx="1"/>
          </p:nvPr>
        </p:nvSpPr>
        <p:spPr>
          <a:xfrm>
            <a:off x="534572" y="956602"/>
            <a:ext cx="11057206" cy="5641146"/>
          </a:xfrm>
        </p:spPr>
        <p:txBody>
          <a:bodyPr>
            <a:normAutofit/>
          </a:bodyPr>
          <a:lstStyle/>
          <a:p>
            <a:endParaRPr lang="en-US" dirty="0"/>
          </a:p>
          <a:p>
            <a:endParaRPr lang="en-US" dirty="0"/>
          </a:p>
          <a:p>
            <a:endParaRPr lang="en-US" dirty="0"/>
          </a:p>
          <a:p>
            <a:pPr lvl="1"/>
            <a:endParaRPr lang="en-US" dirty="0"/>
          </a:p>
          <a:p>
            <a:endParaRPr lang="en-US" dirty="0"/>
          </a:p>
        </p:txBody>
      </p:sp>
      <p:sp>
        <p:nvSpPr>
          <p:cNvPr id="5" name="Rectangle 4">
            <a:extLst>
              <a:ext uri="{FF2B5EF4-FFF2-40B4-BE49-F238E27FC236}">
                <a16:creationId xmlns:a16="http://schemas.microsoft.com/office/drawing/2014/main" id="{2D08FB5A-6AB4-BD4A-8D5D-029568CF2C5C}"/>
              </a:ext>
            </a:extLst>
          </p:cNvPr>
          <p:cNvSpPr/>
          <p:nvPr/>
        </p:nvSpPr>
        <p:spPr>
          <a:xfrm>
            <a:off x="6084277" y="2063261"/>
            <a:ext cx="867508" cy="3814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2F075D93-AC71-0547-BC3C-58D9B2D55E9C}"/>
              </a:ext>
            </a:extLst>
          </p:cNvPr>
          <p:cNvGraphicFramePr>
            <a:graphicFrameLocks/>
          </p:cNvGraphicFramePr>
          <p:nvPr>
            <p:extLst>
              <p:ext uri="{D42A27DB-BD31-4B8C-83A1-F6EECF244321}">
                <p14:modId xmlns:p14="http://schemas.microsoft.com/office/powerpoint/2010/main" val="432076711"/>
              </p:ext>
            </p:extLst>
          </p:nvPr>
        </p:nvGraphicFramePr>
        <p:xfrm>
          <a:off x="534571" y="777869"/>
          <a:ext cx="11234095" cy="5368926"/>
        </p:xfrm>
        <a:graphic>
          <a:graphicData uri="http://schemas.openxmlformats.org/drawingml/2006/chart">
            <c:chart xmlns:c="http://schemas.openxmlformats.org/drawingml/2006/chart" xmlns:r="http://schemas.openxmlformats.org/officeDocument/2006/relationships" r:id="rId2"/>
          </a:graphicData>
        </a:graphic>
      </p:graphicFrame>
      <p:sp>
        <p:nvSpPr>
          <p:cNvPr id="10" name="Left Brace 9">
            <a:extLst>
              <a:ext uri="{FF2B5EF4-FFF2-40B4-BE49-F238E27FC236}">
                <a16:creationId xmlns:a16="http://schemas.microsoft.com/office/drawing/2014/main" id="{9D32130A-D04D-9C49-BA5B-11B9F8830DCE}"/>
              </a:ext>
            </a:extLst>
          </p:cNvPr>
          <p:cNvSpPr/>
          <p:nvPr/>
        </p:nvSpPr>
        <p:spPr>
          <a:xfrm rot="16200000">
            <a:off x="2638079" y="5124822"/>
            <a:ext cx="383217" cy="24014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BE33A33D-7B4F-604F-A19F-737EB0913272}"/>
              </a:ext>
            </a:extLst>
          </p:cNvPr>
          <p:cNvSpPr/>
          <p:nvPr/>
        </p:nvSpPr>
        <p:spPr>
          <a:xfrm rot="16200000">
            <a:off x="7072271" y="5124823"/>
            <a:ext cx="383217" cy="24014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BE5C0A8-67AE-4041-B750-60A289CA3B31}"/>
              </a:ext>
            </a:extLst>
          </p:cNvPr>
          <p:cNvSpPr/>
          <p:nvPr/>
        </p:nvSpPr>
        <p:spPr>
          <a:xfrm rot="16200000">
            <a:off x="10527328" y="5283972"/>
            <a:ext cx="407689" cy="20749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80BEAD9-534D-044A-948A-98636517543D}"/>
              </a:ext>
            </a:extLst>
          </p:cNvPr>
          <p:cNvSpPr txBox="1"/>
          <p:nvPr/>
        </p:nvSpPr>
        <p:spPr>
          <a:xfrm>
            <a:off x="2103838" y="6532703"/>
            <a:ext cx="2133859" cy="369332"/>
          </a:xfrm>
          <a:prstGeom prst="rect">
            <a:avLst/>
          </a:prstGeom>
          <a:noFill/>
        </p:spPr>
        <p:txBody>
          <a:bodyPr wrap="square" rtlCol="0">
            <a:spAutoFit/>
          </a:bodyPr>
          <a:lstStyle/>
          <a:p>
            <a:r>
              <a:rPr lang="en-US" dirty="0"/>
              <a:t>Lack of Detail</a:t>
            </a:r>
          </a:p>
        </p:txBody>
      </p:sp>
      <p:sp>
        <p:nvSpPr>
          <p:cNvPr id="15" name="TextBox 14">
            <a:extLst>
              <a:ext uri="{FF2B5EF4-FFF2-40B4-BE49-F238E27FC236}">
                <a16:creationId xmlns:a16="http://schemas.microsoft.com/office/drawing/2014/main" id="{D32849C2-7CAE-DC40-B2C8-FF21C19D83DD}"/>
              </a:ext>
            </a:extLst>
          </p:cNvPr>
          <p:cNvSpPr txBox="1"/>
          <p:nvPr/>
        </p:nvSpPr>
        <p:spPr>
          <a:xfrm>
            <a:off x="6951785" y="6577251"/>
            <a:ext cx="769815" cy="369332"/>
          </a:xfrm>
          <a:prstGeom prst="rect">
            <a:avLst/>
          </a:prstGeom>
          <a:noFill/>
        </p:spPr>
        <p:txBody>
          <a:bodyPr wrap="square" rtlCol="0">
            <a:spAutoFit/>
          </a:bodyPr>
          <a:lstStyle/>
          <a:p>
            <a:r>
              <a:rPr lang="en-US" dirty="0"/>
              <a:t>Noise</a:t>
            </a:r>
          </a:p>
        </p:txBody>
      </p:sp>
      <p:sp>
        <p:nvSpPr>
          <p:cNvPr id="16" name="TextBox 15">
            <a:extLst>
              <a:ext uri="{FF2B5EF4-FFF2-40B4-BE49-F238E27FC236}">
                <a16:creationId xmlns:a16="http://schemas.microsoft.com/office/drawing/2014/main" id="{3841B9C5-434D-2742-96DE-0234CB15450D}"/>
              </a:ext>
            </a:extLst>
          </p:cNvPr>
          <p:cNvSpPr txBox="1"/>
          <p:nvPr/>
        </p:nvSpPr>
        <p:spPr>
          <a:xfrm>
            <a:off x="9702146" y="6516860"/>
            <a:ext cx="2095445" cy="369332"/>
          </a:xfrm>
          <a:prstGeom prst="rect">
            <a:avLst/>
          </a:prstGeom>
          <a:noFill/>
        </p:spPr>
        <p:txBody>
          <a:bodyPr wrap="none" rtlCol="0">
            <a:spAutoFit/>
          </a:bodyPr>
          <a:lstStyle/>
          <a:p>
            <a:r>
              <a:rPr lang="en-US" dirty="0"/>
              <a:t>Semantic Meaning</a:t>
            </a:r>
          </a:p>
        </p:txBody>
      </p:sp>
      <p:sp>
        <p:nvSpPr>
          <p:cNvPr id="17" name="Oval 16">
            <a:extLst>
              <a:ext uri="{FF2B5EF4-FFF2-40B4-BE49-F238E27FC236}">
                <a16:creationId xmlns:a16="http://schemas.microsoft.com/office/drawing/2014/main" id="{90D1BB98-199F-A84B-9D23-6D613AC124FE}"/>
              </a:ext>
            </a:extLst>
          </p:cNvPr>
          <p:cNvSpPr/>
          <p:nvPr/>
        </p:nvSpPr>
        <p:spPr>
          <a:xfrm>
            <a:off x="9373251" y="2399190"/>
            <a:ext cx="2498321" cy="3973081"/>
          </a:xfrm>
          <a:prstGeom prst="ellipse">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5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15262</TotalTime>
  <Words>673</Words>
  <Application>Microsoft Macintosh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Office Theme</vt:lpstr>
      <vt:lpstr>Charity Bot </vt:lpstr>
      <vt:lpstr>The Other Side of Social Media</vt:lpstr>
      <vt:lpstr>Many Similar Examples</vt:lpstr>
      <vt:lpstr>Bot: Suggest Relevant Charities</vt:lpstr>
      <vt:lpstr>Matching Procedures</vt:lpstr>
      <vt:lpstr>Tests</vt:lpstr>
      <vt:lpstr>Tests Approach</vt:lpstr>
      <vt:lpstr>PowerPoint Presentation</vt:lpstr>
      <vt:lpstr>Tests: TFIDF</vt:lpstr>
      <vt:lpstr>Tests: BERT</vt:lpstr>
      <vt:lpstr>Tests: Word2Vec</vt:lpstr>
      <vt:lpstr>Tests: GloVe</vt:lpstr>
      <vt:lpstr>Tests: TFIDF + Word2Vec</vt:lpstr>
      <vt:lpstr>In Practice: Quality &amp; Relevance</vt:lpstr>
      <vt:lpstr>About 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 Bot</dc:title>
  <dc:creator>Standard</dc:creator>
  <cp:lastModifiedBy>Standard</cp:lastModifiedBy>
  <cp:revision>101</cp:revision>
  <dcterms:created xsi:type="dcterms:W3CDTF">2020-06-12T07:52:31Z</dcterms:created>
  <dcterms:modified xsi:type="dcterms:W3CDTF">2020-08-23T09:46:02Z</dcterms:modified>
</cp:coreProperties>
</file>