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9" r:id="rId4"/>
    <p:sldId id="274" r:id="rId5"/>
    <p:sldId id="260" r:id="rId6"/>
    <p:sldId id="275" r:id="rId7"/>
    <p:sldId id="276" r:id="rId8"/>
    <p:sldId id="277" r:id="rId9"/>
    <p:sldId id="278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1887200" cy="6858000"/>
  <p:notesSz cx="118872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8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9590" y="684657"/>
            <a:ext cx="3208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840480"/>
            <a:ext cx="83210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577340"/>
            <a:ext cx="517093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577340"/>
            <a:ext cx="517093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" y="0"/>
            <a:ext cx="11878056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645" y="2431796"/>
            <a:ext cx="6121908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527" y="2043506"/>
            <a:ext cx="8788145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6377940"/>
            <a:ext cx="38039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6377940"/>
            <a:ext cx="273405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6377940"/>
            <a:ext cx="273405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0"/>
            <a:ext cx="11879580" cy="647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2416" y="682751"/>
            <a:ext cx="3825240" cy="344966"/>
          </a:xfrm>
          <a:prstGeom prst="rect">
            <a:avLst/>
          </a:prstGeom>
          <a:solidFill>
            <a:srgbClr val="009595"/>
          </a:solidFill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b="1" spc="-5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9975" y="2197353"/>
            <a:ext cx="7666355" cy="19367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5"/>
              </a:spcBef>
            </a:pP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600" spc="-3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600" spc="-38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30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6600" spc="-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600" spc="-3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66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spc="-3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6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66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spc="-3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6600" spc="-2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6600" spc="-3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600" spc="-305" dirty="0">
                <a:solidFill>
                  <a:srgbClr val="FFFFFF"/>
                </a:solidFill>
                <a:latin typeface="Calibri"/>
                <a:cs typeface="Calibri"/>
              </a:rPr>
              <a:t>hin</a:t>
            </a:r>
            <a:r>
              <a:rPr sz="66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6600" spc="-26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4333747"/>
            <a:ext cx="277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487" y="457200"/>
            <a:ext cx="484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Machine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2023872"/>
            <a:ext cx="9688068" cy="2810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684657"/>
            <a:ext cx="3764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Supervised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9439" y="2743200"/>
            <a:ext cx="81407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486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333333"/>
                </a:solidFill>
                <a:latin typeface="Arial"/>
                <a:cs typeface="Arial"/>
              </a:rPr>
              <a:t>Supervised</a:t>
            </a:r>
            <a:r>
              <a:rPr sz="24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33"/>
                </a:solidFill>
                <a:latin typeface="Arial"/>
                <a:cs typeface="Arial"/>
              </a:rPr>
              <a:t>learning</a:t>
            </a:r>
            <a:r>
              <a:rPr sz="24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algorithms</a:t>
            </a:r>
            <a:r>
              <a:rPr sz="24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trained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using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33"/>
                </a:solidFill>
                <a:latin typeface="Arial"/>
                <a:cs typeface="Arial"/>
              </a:rPr>
              <a:t>labeled</a:t>
            </a:r>
            <a:r>
              <a:rPr sz="2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examples,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such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as</a:t>
            </a: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an</a:t>
            </a:r>
            <a:r>
              <a:rPr sz="2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input</a:t>
            </a:r>
            <a:r>
              <a:rPr sz="24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where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desired </a:t>
            </a:r>
            <a:r>
              <a:rPr sz="2400" spc="-6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output </a:t>
            </a:r>
            <a:r>
              <a:rPr sz="2400" spc="-10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known.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684657"/>
            <a:ext cx="3764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Supervised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957" y="2081529"/>
            <a:ext cx="87972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Through methods like classification, regression, prediction and </a:t>
            </a:r>
            <a:r>
              <a:rPr sz="2400" spc="-6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gradient boosting, supervised learning uses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patterns to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predict </a:t>
            </a:r>
            <a:r>
              <a:rPr sz="2400" spc="-6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the values</a:t>
            </a:r>
            <a:r>
              <a:rPr sz="24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label</a:t>
            </a:r>
            <a:r>
              <a:rPr sz="24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additional</a:t>
            </a:r>
            <a:r>
              <a:rPr sz="24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unlabeled</a:t>
            </a:r>
            <a:r>
              <a:rPr sz="24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Supervised</a:t>
            </a:r>
            <a:r>
              <a:rPr sz="24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learning</a:t>
            </a:r>
            <a:r>
              <a:rPr sz="24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commonly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sz="24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2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where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historical</a:t>
            </a:r>
            <a:r>
              <a:rPr sz="24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predicts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likely</a:t>
            </a:r>
            <a:r>
              <a:rPr sz="24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future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events.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0" y="684657"/>
            <a:ext cx="3764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Supervised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603" y="1793493"/>
            <a:ext cx="9938385" cy="21164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anticipate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credit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transactions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fraudulent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which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insurance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claim.</a:t>
            </a:r>
            <a:endParaRPr sz="2800">
              <a:latin typeface="Calibri"/>
              <a:cs typeface="Calibri"/>
            </a:endParaRPr>
          </a:p>
          <a:p>
            <a:pPr marL="241300" marR="6223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attempt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houses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historical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684657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Unsupervised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55295" algn="l"/>
                <a:tab pos="455930" algn="l"/>
              </a:tabLst>
            </a:pPr>
            <a:r>
              <a:rPr b="1" spc="-5" dirty="0">
                <a:latin typeface="Arial"/>
                <a:cs typeface="Arial"/>
              </a:rPr>
              <a:t>Unsupervised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learning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used</a:t>
            </a:r>
            <a:r>
              <a:rPr spc="10" dirty="0"/>
              <a:t> </a:t>
            </a:r>
            <a:r>
              <a:rPr spc="-5" dirty="0"/>
              <a:t>against</a:t>
            </a:r>
            <a:r>
              <a:rPr spc="1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that</a:t>
            </a:r>
            <a:r>
              <a:rPr spc="-15" dirty="0"/>
              <a:t> </a:t>
            </a:r>
            <a:r>
              <a:rPr spc="-5" dirty="0"/>
              <a:t>has</a:t>
            </a:r>
            <a:r>
              <a:rPr spc="30" dirty="0"/>
              <a:t> </a:t>
            </a:r>
            <a:r>
              <a:rPr spc="-5" dirty="0"/>
              <a:t>no</a:t>
            </a:r>
          </a:p>
          <a:p>
            <a:pPr marL="454659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historical labels.</a:t>
            </a:r>
          </a:p>
          <a:p>
            <a:pPr marL="155575">
              <a:lnSpc>
                <a:spcPct val="100000"/>
              </a:lnSpc>
            </a:pPr>
            <a:endParaRPr sz="2500"/>
          </a:p>
          <a:p>
            <a:pPr marL="454659" marR="11176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455295" algn="l"/>
                <a:tab pos="455930" algn="l"/>
              </a:tabLst>
            </a:pPr>
            <a:r>
              <a:rPr spc="-5" dirty="0"/>
              <a:t>The</a:t>
            </a:r>
            <a:r>
              <a:rPr dirty="0"/>
              <a:t> system</a:t>
            </a:r>
            <a:r>
              <a:rPr spc="10"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dirty="0"/>
              <a:t>not</a:t>
            </a:r>
            <a:r>
              <a:rPr spc="5" dirty="0"/>
              <a:t> </a:t>
            </a:r>
            <a:r>
              <a:rPr spc="-5" dirty="0"/>
              <a:t>told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"right</a:t>
            </a:r>
            <a:r>
              <a:rPr spc="5" dirty="0"/>
              <a:t> </a:t>
            </a:r>
            <a:r>
              <a:rPr spc="-5" dirty="0"/>
              <a:t>answer."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algorithm</a:t>
            </a:r>
            <a:r>
              <a:rPr spc="25" dirty="0"/>
              <a:t> </a:t>
            </a:r>
            <a:r>
              <a:rPr dirty="0"/>
              <a:t>must </a:t>
            </a:r>
            <a:r>
              <a:rPr spc="-650" dirty="0"/>
              <a:t> </a:t>
            </a:r>
            <a:r>
              <a:rPr spc="-5" dirty="0"/>
              <a:t>figure</a:t>
            </a:r>
            <a:r>
              <a:rPr dirty="0"/>
              <a:t> </a:t>
            </a:r>
            <a:r>
              <a:rPr spc="-5" dirty="0"/>
              <a:t>out</a:t>
            </a:r>
            <a:r>
              <a:rPr spc="5" dirty="0"/>
              <a:t> </a:t>
            </a:r>
            <a:r>
              <a:rPr spc="-5" dirty="0"/>
              <a:t>what</a:t>
            </a:r>
            <a:r>
              <a:rPr dirty="0"/>
              <a:t> is </a:t>
            </a:r>
            <a:r>
              <a:rPr spc="-5" dirty="0"/>
              <a:t>being</a:t>
            </a:r>
            <a:r>
              <a:rPr spc="20" dirty="0"/>
              <a:t> </a:t>
            </a:r>
            <a:r>
              <a:rPr spc="-5" dirty="0"/>
              <a:t>shown.</a:t>
            </a:r>
          </a:p>
          <a:p>
            <a:pPr marL="155575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/>
          </a:p>
          <a:p>
            <a:pPr marL="454659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455295" algn="l"/>
                <a:tab pos="45593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goal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to </a:t>
            </a:r>
            <a:r>
              <a:rPr spc="-5" dirty="0"/>
              <a:t>explore</a:t>
            </a:r>
            <a:r>
              <a:rPr spc="35" dirty="0"/>
              <a:t> </a:t>
            </a:r>
            <a:r>
              <a:rPr dirty="0"/>
              <a:t>the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find</a:t>
            </a:r>
            <a:r>
              <a:rPr spc="10" dirty="0"/>
              <a:t> </a:t>
            </a:r>
            <a:r>
              <a:rPr spc="-5" dirty="0"/>
              <a:t>some</a:t>
            </a:r>
            <a:r>
              <a:rPr spc="5" dirty="0"/>
              <a:t> </a:t>
            </a:r>
            <a:r>
              <a:rPr dirty="0"/>
              <a:t>structure </a:t>
            </a:r>
            <a:r>
              <a:rPr spc="-5" dirty="0"/>
              <a:t>within.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684657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Unsupervised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2948" y="2076703"/>
            <a:ext cx="81654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3591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find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main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attributes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separate</a:t>
            </a:r>
            <a:r>
              <a:rPr sz="24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customer </a:t>
            </a:r>
            <a:r>
              <a:rPr sz="2400" spc="-6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segments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from</a:t>
            </a:r>
            <a:r>
              <a:rPr sz="24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each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other.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Popular</a:t>
            </a:r>
            <a:r>
              <a:rPr sz="24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techniques</a:t>
            </a:r>
            <a:r>
              <a:rPr sz="24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include</a:t>
            </a:r>
            <a:r>
              <a:rPr sz="24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self-organizing</a:t>
            </a:r>
            <a:r>
              <a:rPr sz="24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maps,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nearest- </a:t>
            </a:r>
            <a:r>
              <a:rPr sz="2400" spc="-6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neighbor</a:t>
            </a:r>
            <a:r>
              <a:rPr sz="24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mapping,</a:t>
            </a:r>
            <a:r>
              <a:rPr sz="24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k-means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clustering</a:t>
            </a:r>
            <a:r>
              <a:rPr sz="24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24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singular</a:t>
            </a:r>
            <a:r>
              <a:rPr sz="24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value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decomposition.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684657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libri"/>
                <a:cs typeface="Calibri"/>
              </a:rPr>
              <a:t>Unsupervised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729" y="2045589"/>
            <a:ext cx="7700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These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algorithms</a:t>
            </a:r>
            <a:r>
              <a:rPr sz="24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are also</a:t>
            </a:r>
            <a:r>
              <a:rPr sz="24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used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segment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text</a:t>
            </a:r>
            <a:r>
              <a:rPr sz="24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topics, </a:t>
            </a:r>
            <a:r>
              <a:rPr sz="2400" spc="-6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recommend</a:t>
            </a:r>
            <a:r>
              <a:rPr sz="24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items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identify</a:t>
            </a:r>
            <a:r>
              <a:rPr sz="24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 MT"/>
                <a:cs typeface="Arial MT"/>
              </a:rPr>
              <a:t>outliers.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178" y="684657"/>
            <a:ext cx="446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Reinforcement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514600"/>
            <a:ext cx="9658350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latin typeface="Calibri"/>
                <a:cs typeface="Calibri"/>
              </a:rPr>
              <a:t>Reinforcement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learning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robotics, gaming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navigation.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reinforcement </a:t>
            </a:r>
            <a:r>
              <a:rPr sz="2400" dirty="0">
                <a:latin typeface="Calibri"/>
                <a:cs typeface="Calibri"/>
              </a:rPr>
              <a:t>learning, the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spc="-15" dirty="0">
                <a:latin typeface="Calibri"/>
                <a:cs typeface="Calibri"/>
              </a:rPr>
              <a:t>discovers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trial and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yield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greatest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rewards.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178" y="684657"/>
            <a:ext cx="446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Reinforcement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667000"/>
            <a:ext cx="985456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learner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spc="-10" dirty="0">
                <a:latin typeface="Calibri"/>
                <a:cs typeface="Calibri"/>
              </a:rPr>
              <a:t>maker),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environment </a:t>
            </a:r>
            <a:r>
              <a:rPr sz="2400" spc="-5" dirty="0">
                <a:latin typeface="Calibri"/>
                <a:cs typeface="Calibri"/>
              </a:rPr>
              <a:t>(everything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agent interacts </a:t>
            </a:r>
            <a:r>
              <a:rPr sz="2400" dirty="0">
                <a:latin typeface="Calibri"/>
                <a:cs typeface="Calibri"/>
              </a:rPr>
              <a:t>with)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178" y="684657"/>
            <a:ext cx="446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Reinforcement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603" y="1802638"/>
            <a:ext cx="9572625" cy="2546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 actions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maximize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reward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amount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reach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20" dirty="0">
                <a:latin typeface="Calibri"/>
                <a:cs typeface="Calibri"/>
              </a:rPr>
              <a:t> faster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policy.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reinforcement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policy.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F2EB-039E-7CCC-EFA9-369E2306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457200"/>
            <a:ext cx="2438400" cy="553998"/>
          </a:xfrm>
        </p:spPr>
        <p:txBody>
          <a:bodyPr/>
          <a:lstStyle/>
          <a:p>
            <a:pPr algn="ctr"/>
            <a:r>
              <a:rPr lang="en-US" dirty="0"/>
              <a:t>Why ML 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8E92-1167-CB03-561E-8FD7B046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2460786"/>
            <a:ext cx="8788145" cy="1936428"/>
          </a:xfrm>
        </p:spPr>
        <p:txBody>
          <a:bodyPr/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spc="-110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are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growing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at a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very faster level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demands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are also 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increasing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require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an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automated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centralized  system.</a:t>
            </a: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do very </a:t>
            </a:r>
            <a:r>
              <a:rPr lang="en-US"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difficult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computations</a:t>
            </a:r>
            <a:r>
              <a:rPr lang="en-US"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manually?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2431796"/>
            <a:ext cx="538797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Let’s</a:t>
            </a:r>
            <a:r>
              <a:rPr spc="-100" dirty="0"/>
              <a:t> </a:t>
            </a:r>
            <a:r>
              <a:rPr spc="-55" dirty="0"/>
              <a:t>start</a:t>
            </a:r>
            <a:r>
              <a:rPr spc="-95" dirty="0"/>
              <a:t> </a:t>
            </a:r>
            <a:r>
              <a:rPr spc="-60" dirty="0"/>
              <a:t>using</a:t>
            </a:r>
            <a:r>
              <a:rPr spc="-110" dirty="0"/>
              <a:t> </a:t>
            </a:r>
            <a:r>
              <a:rPr spc="-80" dirty="0"/>
              <a:t>Python</a:t>
            </a:r>
            <a:r>
              <a:rPr spc="-100" dirty="0"/>
              <a:t> </a:t>
            </a:r>
            <a:r>
              <a:rPr spc="-30" dirty="0"/>
              <a:t>for</a:t>
            </a: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pc="-40" dirty="0"/>
              <a:t>Machine</a:t>
            </a:r>
            <a:r>
              <a:rPr spc="-130" dirty="0"/>
              <a:t> </a:t>
            </a:r>
            <a:r>
              <a:rPr spc="-60" dirty="0"/>
              <a:t>Learning!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960" y="304800"/>
            <a:ext cx="505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What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Machine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Learning?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3062E4-D67A-4417-0210-528F7A0AE3A9}"/>
              </a:ext>
            </a:extLst>
          </p:cNvPr>
          <p:cNvSpPr txBox="1"/>
          <p:nvPr/>
        </p:nvSpPr>
        <p:spPr>
          <a:xfrm>
            <a:off x="1981200" y="1600200"/>
            <a:ext cx="8077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 MT"/>
                <a:cs typeface="Arial MT"/>
              </a:rPr>
              <a:t>It is the Field of study that gives computer the capability to learn without being explicitly programmed.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4C72844-B983-41D5-667F-EA818EC90FA5}"/>
              </a:ext>
            </a:extLst>
          </p:cNvPr>
          <p:cNvSpPr/>
          <p:nvPr/>
        </p:nvSpPr>
        <p:spPr>
          <a:xfrm>
            <a:off x="1752600" y="2514600"/>
            <a:ext cx="8305800" cy="320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7729-1DF0-F632-BFC0-CE717764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228600"/>
            <a:ext cx="2362200" cy="553998"/>
          </a:xfrm>
        </p:spPr>
        <p:txBody>
          <a:bodyPr/>
          <a:lstStyle/>
          <a:p>
            <a:r>
              <a:rPr lang="en-US" dirty="0"/>
              <a:t>Goal of ML</a:t>
            </a:r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620550A-9B5B-0B0E-EC2D-1BF3CA8A7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0069" y="1143000"/>
            <a:ext cx="3886200" cy="9015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Removal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redundancies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Dimensionality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Reduction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8451B40-9B05-E2D3-DEDB-C92AB3E25FC0}"/>
              </a:ext>
            </a:extLst>
          </p:cNvPr>
          <p:cNvSpPr/>
          <p:nvPr/>
        </p:nvSpPr>
        <p:spPr>
          <a:xfrm>
            <a:off x="1340069" y="2044529"/>
            <a:ext cx="9404131" cy="3670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08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278" y="684657"/>
            <a:ext cx="362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What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used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0310" y="1577086"/>
            <a:ext cx="327025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333333"/>
                </a:solidFill>
                <a:latin typeface="Roboto Bk"/>
                <a:cs typeface="Roboto Bk"/>
              </a:rPr>
              <a:t>Fraud</a:t>
            </a:r>
            <a:r>
              <a:rPr sz="2000" b="1" spc="-5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detection.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333333"/>
                </a:solidFill>
                <a:latin typeface="Roboto Bk"/>
                <a:cs typeface="Roboto Bk"/>
              </a:rPr>
              <a:t>Web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333333"/>
                </a:solidFill>
                <a:latin typeface="Roboto Bk"/>
                <a:cs typeface="Roboto Bk"/>
              </a:rPr>
              <a:t>search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results.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0" dirty="0">
                <a:solidFill>
                  <a:srgbClr val="333333"/>
                </a:solidFill>
                <a:latin typeface="Roboto Bk"/>
                <a:cs typeface="Roboto Bk"/>
              </a:rPr>
              <a:t>Real-time</a:t>
            </a:r>
            <a:r>
              <a:rPr sz="2000" b="1" spc="-3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15" dirty="0">
                <a:solidFill>
                  <a:srgbClr val="333333"/>
                </a:solidFill>
                <a:latin typeface="Roboto Bk"/>
                <a:cs typeface="Roboto Bk"/>
              </a:rPr>
              <a:t>ads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on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20" dirty="0">
                <a:solidFill>
                  <a:srgbClr val="333333"/>
                </a:solidFill>
                <a:latin typeface="Roboto Bk"/>
                <a:cs typeface="Roboto Bk"/>
              </a:rPr>
              <a:t>web</a:t>
            </a:r>
            <a:endParaRPr sz="2000" dirty="0">
              <a:latin typeface="Roboto Bk"/>
              <a:cs typeface="Roboto Bk"/>
            </a:endParaRPr>
          </a:p>
          <a:p>
            <a:pPr marL="299085">
              <a:lnSpc>
                <a:spcPct val="100000"/>
              </a:lnSpc>
            </a:pPr>
            <a:r>
              <a:rPr sz="2000" b="1" spc="5" dirty="0">
                <a:solidFill>
                  <a:srgbClr val="333333"/>
                </a:solidFill>
                <a:latin typeface="Roboto Bk"/>
                <a:cs typeface="Roboto Bk"/>
              </a:rPr>
              <a:t>pages</a:t>
            </a:r>
            <a:endParaRPr sz="2000" dirty="0">
              <a:latin typeface="Roboto Bk"/>
              <a:cs typeface="Roboto Bk"/>
            </a:endParaRPr>
          </a:p>
          <a:p>
            <a:pPr marL="299085" marR="28321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Credit</a:t>
            </a:r>
            <a:r>
              <a:rPr sz="2000" b="1" spc="-4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scoring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Roboto Bk"/>
                <a:cs typeface="Roboto Bk"/>
              </a:rPr>
              <a:t>and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85" dirty="0">
                <a:solidFill>
                  <a:srgbClr val="333333"/>
                </a:solidFill>
                <a:latin typeface="Roboto Bk"/>
                <a:cs typeface="Roboto Bk"/>
              </a:rPr>
              <a:t>next- </a:t>
            </a:r>
            <a:r>
              <a:rPr sz="2000" b="1" spc="-48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best</a:t>
            </a:r>
            <a:r>
              <a:rPr sz="2000" b="1" spc="-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offers.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Prediction</a:t>
            </a:r>
            <a:r>
              <a:rPr sz="2000" b="1" spc="-4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Roboto Bk"/>
                <a:cs typeface="Roboto Bk"/>
              </a:rPr>
              <a:t>of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equipment</a:t>
            </a:r>
            <a:endParaRPr sz="2000" dirty="0">
              <a:latin typeface="Roboto Bk"/>
              <a:cs typeface="Roboto Bk"/>
            </a:endParaRPr>
          </a:p>
          <a:p>
            <a:pPr marL="299085">
              <a:lnSpc>
                <a:spcPct val="100000"/>
              </a:lnSpc>
            </a:pPr>
            <a:r>
              <a:rPr sz="2000" b="1" spc="-30" dirty="0">
                <a:solidFill>
                  <a:srgbClr val="333333"/>
                </a:solidFill>
                <a:latin typeface="Roboto Bk"/>
                <a:cs typeface="Roboto Bk"/>
              </a:rPr>
              <a:t>failures.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25" dirty="0">
                <a:solidFill>
                  <a:srgbClr val="333333"/>
                </a:solidFill>
                <a:latin typeface="Roboto Bk"/>
                <a:cs typeface="Roboto Bk"/>
              </a:rPr>
              <a:t>New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pricing </a:t>
            </a:r>
            <a:r>
              <a:rPr sz="2000" b="1" spc="-15" dirty="0">
                <a:solidFill>
                  <a:srgbClr val="333333"/>
                </a:solidFill>
                <a:latin typeface="Roboto Bk"/>
                <a:cs typeface="Roboto Bk"/>
              </a:rPr>
              <a:t>models.</a:t>
            </a:r>
            <a:endParaRPr sz="2000" dirty="0">
              <a:latin typeface="Roboto Bk"/>
              <a:cs typeface="Roboto Bk"/>
            </a:endParaRPr>
          </a:p>
          <a:p>
            <a:pPr marL="299085" marR="9594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Network</a:t>
            </a:r>
            <a:r>
              <a:rPr sz="2000" b="1" spc="-8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30" dirty="0">
                <a:solidFill>
                  <a:srgbClr val="333333"/>
                </a:solidFill>
                <a:latin typeface="Roboto Bk"/>
                <a:cs typeface="Roboto Bk"/>
              </a:rPr>
              <a:t>intrusion </a:t>
            </a:r>
            <a:r>
              <a:rPr sz="2000" b="1" spc="-484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detection.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333333"/>
                </a:solidFill>
                <a:latin typeface="Roboto Bk"/>
                <a:cs typeface="Roboto Bk"/>
              </a:rPr>
              <a:t>Recommendation</a:t>
            </a:r>
            <a:r>
              <a:rPr sz="2000" b="1" spc="-7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Roboto Bk"/>
                <a:cs typeface="Roboto Bk"/>
              </a:rPr>
              <a:t>Engines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333333"/>
                </a:solidFill>
                <a:latin typeface="Roboto Bk"/>
                <a:cs typeface="Roboto Bk"/>
              </a:rPr>
              <a:t>Customer</a:t>
            </a:r>
            <a:r>
              <a:rPr sz="2000" b="1" spc="-5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Roboto Bk"/>
                <a:cs typeface="Roboto Bk"/>
              </a:rPr>
              <a:t>Segmentation</a:t>
            </a:r>
            <a:endParaRPr sz="2000" dirty="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333333"/>
                </a:solidFill>
                <a:latin typeface="Roboto Bk"/>
                <a:cs typeface="Roboto Bk"/>
              </a:rPr>
              <a:t>Text</a:t>
            </a:r>
            <a:r>
              <a:rPr sz="2000" b="1" spc="-4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Sentiment</a:t>
            </a:r>
            <a:r>
              <a:rPr sz="2000" b="1" spc="-5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Analysis</a:t>
            </a:r>
            <a:endParaRPr sz="2000" dirty="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171" y="1577086"/>
            <a:ext cx="3365500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Predicting</a:t>
            </a:r>
            <a:r>
              <a:rPr sz="2000" b="1" spc="-5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333333"/>
                </a:solidFill>
                <a:latin typeface="Roboto Bk"/>
                <a:cs typeface="Roboto Bk"/>
              </a:rPr>
              <a:t>Customer</a:t>
            </a:r>
            <a:r>
              <a:rPr sz="2000" b="1" spc="-6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Roboto Bk"/>
                <a:cs typeface="Roboto Bk"/>
              </a:rPr>
              <a:t>Churn</a:t>
            </a:r>
            <a:endParaRPr sz="200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Pattern</a:t>
            </a:r>
            <a:r>
              <a:rPr sz="2000" b="1" spc="-4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5" dirty="0">
                <a:solidFill>
                  <a:srgbClr val="333333"/>
                </a:solidFill>
                <a:latin typeface="Roboto Bk"/>
                <a:cs typeface="Roboto Bk"/>
              </a:rPr>
              <a:t>and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dirty="0">
                <a:solidFill>
                  <a:srgbClr val="333333"/>
                </a:solidFill>
                <a:latin typeface="Roboto Bk"/>
                <a:cs typeface="Roboto Bk"/>
              </a:rPr>
              <a:t>image</a:t>
            </a:r>
            <a:endParaRPr sz="2000">
              <a:latin typeface="Roboto Bk"/>
              <a:cs typeface="Roboto Bk"/>
            </a:endParaRPr>
          </a:p>
          <a:p>
            <a:pPr marL="299085">
              <a:lnSpc>
                <a:spcPct val="100000"/>
              </a:lnSpc>
            </a:pP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recognition.</a:t>
            </a:r>
            <a:endParaRPr sz="200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solidFill>
                  <a:srgbClr val="333333"/>
                </a:solidFill>
                <a:latin typeface="Roboto Bk"/>
                <a:cs typeface="Roboto Bk"/>
              </a:rPr>
              <a:t>Email</a:t>
            </a:r>
            <a:r>
              <a:rPr sz="2000" b="1" spc="-2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15" dirty="0">
                <a:solidFill>
                  <a:srgbClr val="333333"/>
                </a:solidFill>
                <a:latin typeface="Roboto Bk"/>
                <a:cs typeface="Roboto Bk"/>
              </a:rPr>
              <a:t>spam</a:t>
            </a: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40" dirty="0">
                <a:solidFill>
                  <a:srgbClr val="333333"/>
                </a:solidFill>
                <a:latin typeface="Roboto Bk"/>
                <a:cs typeface="Roboto Bk"/>
              </a:rPr>
              <a:t>filtering.</a:t>
            </a:r>
            <a:endParaRPr sz="2000">
              <a:latin typeface="Roboto Bk"/>
              <a:cs typeface="Roboto Bk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20" dirty="0">
                <a:solidFill>
                  <a:srgbClr val="333333"/>
                </a:solidFill>
                <a:latin typeface="Roboto Bk"/>
                <a:cs typeface="Roboto Bk"/>
              </a:rPr>
              <a:t>Financial</a:t>
            </a:r>
            <a:r>
              <a:rPr sz="2000" b="1" spc="-55" dirty="0">
                <a:solidFill>
                  <a:srgbClr val="333333"/>
                </a:solidFill>
                <a:latin typeface="Roboto Bk"/>
                <a:cs typeface="Roboto Bk"/>
              </a:rPr>
              <a:t> </a:t>
            </a:r>
            <a:r>
              <a:rPr sz="2000" b="1" spc="-15" dirty="0">
                <a:solidFill>
                  <a:srgbClr val="333333"/>
                </a:solidFill>
                <a:latin typeface="Roboto Bk"/>
                <a:cs typeface="Roboto Bk"/>
              </a:rPr>
              <a:t>Modeling</a:t>
            </a:r>
            <a:endParaRPr sz="20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E4B6-4B19-C29D-3EE0-79AEAE78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338" y="192087"/>
            <a:ext cx="6121908" cy="1124585"/>
          </a:xfrm>
        </p:spPr>
        <p:txBody>
          <a:bodyPr/>
          <a:lstStyle/>
          <a:p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1E009AD-573D-2F1C-0AE2-055BD858363B}"/>
              </a:ext>
            </a:extLst>
          </p:cNvPr>
          <p:cNvSpPr txBox="1"/>
          <p:nvPr/>
        </p:nvSpPr>
        <p:spPr>
          <a:xfrm>
            <a:off x="1752600" y="1316672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MI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2400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banking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9A33BEF-7BDA-E0F2-05E1-D6CDBD4C1785}"/>
              </a:ext>
            </a:extLst>
          </p:cNvPr>
          <p:cNvSpPr txBox="1">
            <a:spLocks/>
          </p:cNvSpPr>
          <p:nvPr/>
        </p:nvSpPr>
        <p:spPr>
          <a:xfrm>
            <a:off x="3581400" y="399770"/>
            <a:ext cx="4064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kern="0"/>
              <a:t>Applications </a:t>
            </a:r>
            <a:r>
              <a:rPr lang="en-IN" kern="0" spc="-5"/>
              <a:t>of</a:t>
            </a:r>
            <a:r>
              <a:rPr lang="en-IN" kern="0" spc="-70"/>
              <a:t> </a:t>
            </a:r>
            <a:r>
              <a:rPr lang="en-IN" kern="0" spc="-5"/>
              <a:t>ML</a:t>
            </a:r>
            <a:endParaRPr lang="en-IN" kern="0" spc="-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6330787-312B-92D4-9478-DC1C3AB8BBDD}"/>
              </a:ext>
            </a:extLst>
          </p:cNvPr>
          <p:cNvSpPr/>
          <p:nvPr/>
        </p:nvSpPr>
        <p:spPr>
          <a:xfrm>
            <a:off x="1752600" y="1989734"/>
            <a:ext cx="8382000" cy="389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3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4C3C5C9-726C-C32D-DD54-6BEC48F19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1282" y="228600"/>
            <a:ext cx="4064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 </a:t>
            </a:r>
            <a:r>
              <a:rPr spc="-5" dirty="0"/>
              <a:t>of</a:t>
            </a:r>
            <a:r>
              <a:rPr spc="-70" dirty="0"/>
              <a:t> </a:t>
            </a:r>
            <a:r>
              <a:rPr spc="-5" dirty="0"/>
              <a:t>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53C9DE8-55AA-DBF1-17D5-8A8595C88AD5}"/>
              </a:ext>
            </a:extLst>
          </p:cNvPr>
          <p:cNvSpPr txBox="1"/>
          <p:nvPr/>
        </p:nvSpPr>
        <p:spPr>
          <a:xfrm>
            <a:off x="1230312" y="990600"/>
            <a:ext cx="536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Map building according to current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traffic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56FB880-303A-3E18-44FF-32FF052D01A1}"/>
              </a:ext>
            </a:extLst>
          </p:cNvPr>
          <p:cNvSpPr/>
          <p:nvPr/>
        </p:nvSpPr>
        <p:spPr>
          <a:xfrm>
            <a:off x="3538727" y="1611376"/>
            <a:ext cx="4809744" cy="438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29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4EFCB2D-DB03-11C7-AE55-12FA0D333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1282" y="304800"/>
            <a:ext cx="4064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B07E788-B5E8-10B0-41C1-EFE2D23A8E12}"/>
              </a:ext>
            </a:extLst>
          </p:cNvPr>
          <p:cNvSpPr txBox="1"/>
          <p:nvPr/>
        </p:nvSpPr>
        <p:spPr>
          <a:xfrm>
            <a:off x="2483094" y="1143000"/>
            <a:ext cx="466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Email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Spam and Malware</a:t>
            </a: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Filtering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3E2B373-F419-DB99-12AF-CC9EB990896F}"/>
              </a:ext>
            </a:extLst>
          </p:cNvPr>
          <p:cNvSpPr/>
          <p:nvPr/>
        </p:nvSpPr>
        <p:spPr>
          <a:xfrm>
            <a:off x="2490977" y="1737360"/>
            <a:ext cx="6905244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01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B802E34-177F-C5E7-DC83-5C29E9436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1282" y="304800"/>
            <a:ext cx="4064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spc="-5" dirty="0"/>
              <a:t>ML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AC73874-43F2-94C1-76F3-288696CC26B3}"/>
              </a:ext>
            </a:extLst>
          </p:cNvPr>
          <p:cNvSpPr txBox="1"/>
          <p:nvPr/>
        </p:nvSpPr>
        <p:spPr>
          <a:xfrm>
            <a:off x="2382773" y="955565"/>
            <a:ext cx="343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Product</a:t>
            </a:r>
            <a:r>
              <a:rPr sz="24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recommendation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DB5A115-220B-0128-764C-6F3D3FDB812C}"/>
              </a:ext>
            </a:extLst>
          </p:cNvPr>
          <p:cNvSpPr/>
          <p:nvPr/>
        </p:nvSpPr>
        <p:spPr>
          <a:xfrm>
            <a:off x="2382773" y="1559035"/>
            <a:ext cx="7121652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67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511</Words>
  <Application>Microsoft Office PowerPoint</Application>
  <PresentationFormat>Custom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Roboto</vt:lpstr>
      <vt:lpstr>Roboto Bk</vt:lpstr>
      <vt:lpstr>Times New Roman</vt:lpstr>
      <vt:lpstr>Wingdings</vt:lpstr>
      <vt:lpstr>Office Theme</vt:lpstr>
      <vt:lpstr>Introduction to Machine  Learning</vt:lpstr>
      <vt:lpstr>Why ML ?</vt:lpstr>
      <vt:lpstr>What is Machine Learning?</vt:lpstr>
      <vt:lpstr>Goal of ML</vt:lpstr>
      <vt:lpstr>What is it used for?</vt:lpstr>
      <vt:lpstr> </vt:lpstr>
      <vt:lpstr>Applications of ML</vt:lpstr>
      <vt:lpstr>Applications of ML</vt:lpstr>
      <vt:lpstr>Applications of ML</vt:lpstr>
      <vt:lpstr>Machine Learning Process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Reinforcement Learning</vt:lpstr>
      <vt:lpstr>Reinforcement Learning</vt:lpstr>
      <vt:lpstr>Let’s start using Python for Machine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Himanshu Suryavanshi</cp:lastModifiedBy>
  <cp:revision>1</cp:revision>
  <dcterms:created xsi:type="dcterms:W3CDTF">2024-02-18T16:52:35Z</dcterms:created>
  <dcterms:modified xsi:type="dcterms:W3CDTF">2024-02-18T17:54:51Z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2024-02-18T00:00:00Z</vt:filetime>
  </property>
</Properties>
</file>