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413" r:id="rId8"/>
    <p:sldId id="294" r:id="rId9"/>
    <p:sldId id="285" r:id="rId10"/>
    <p:sldId id="286" r:id="rId11"/>
    <p:sldId id="414" r:id="rId12"/>
    <p:sldId id="288" r:id="rId13"/>
    <p:sldId id="415" r:id="rId14"/>
    <p:sldId id="289" r:id="rId15"/>
    <p:sldId id="290" r:id="rId16"/>
    <p:sldId id="297" r:id="rId17"/>
    <p:sldId id="298" r:id="rId18"/>
    <p:sldId id="299" r:id="rId19"/>
    <p:sldId id="295" r:id="rId20"/>
    <p:sldId id="302" r:id="rId21"/>
    <p:sldId id="416" r:id="rId22"/>
    <p:sldId id="293" r:id="rId23"/>
    <p:sldId id="303" r:id="rId24"/>
    <p:sldId id="417" r:id="rId25"/>
    <p:sldId id="306" r:id="rId26"/>
    <p:sldId id="418" r:id="rId27"/>
    <p:sldId id="308" r:id="rId28"/>
    <p:sldId id="309" r:id="rId29"/>
    <p:sldId id="310" r:id="rId30"/>
    <p:sldId id="321" r:id="rId31"/>
    <p:sldId id="324" r:id="rId32"/>
    <p:sldId id="325" r:id="rId33"/>
    <p:sldId id="328" r:id="rId34"/>
    <p:sldId id="329" r:id="rId35"/>
    <p:sldId id="332" r:id="rId36"/>
    <p:sldId id="333" r:id="rId37"/>
    <p:sldId id="334" r:id="rId38"/>
    <p:sldId id="337" r:id="rId39"/>
    <p:sldId id="312" r:id="rId40"/>
    <p:sldId id="315" r:id="rId41"/>
    <p:sldId id="318" r:id="rId42"/>
    <p:sldId id="338" r:id="rId43"/>
    <p:sldId id="340" r:id="rId44"/>
    <p:sldId id="342" r:id="rId45"/>
    <p:sldId id="343" r:id="rId46"/>
    <p:sldId id="344" r:id="rId47"/>
    <p:sldId id="347" r:id="rId48"/>
    <p:sldId id="348" r:id="rId49"/>
    <p:sldId id="351" r:id="rId50"/>
    <p:sldId id="352" r:id="rId51"/>
    <p:sldId id="355" r:id="rId52"/>
    <p:sldId id="356" r:id="rId53"/>
    <p:sldId id="368" r:id="rId54"/>
    <p:sldId id="369" r:id="rId55"/>
    <p:sldId id="370" r:id="rId56"/>
    <p:sldId id="372" r:id="rId57"/>
    <p:sldId id="373" r:id="rId58"/>
    <p:sldId id="375" r:id="rId59"/>
    <p:sldId id="376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4" r:id="rId86"/>
    <p:sldId id="405" r:id="rId87"/>
    <p:sldId id="406" r:id="rId88"/>
    <p:sldId id="408" r:id="rId89"/>
    <p:sldId id="410" r:id="rId90"/>
    <p:sldId id="412" r:id="rId9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0739" y="1319828"/>
            <a:ext cx="3121660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79975" y="1319828"/>
            <a:ext cx="3121659" cy="345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5056" y="46431"/>
            <a:ext cx="13738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70" y="1319828"/>
            <a:ext cx="7617459" cy="283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1" y="3023438"/>
            <a:ext cx="4327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Statistic</a:t>
            </a:r>
            <a:r>
              <a:rPr sz="4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essentials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546" y="122631"/>
            <a:ext cx="116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9828"/>
            <a:ext cx="7402830" cy="16363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 methods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Probability sampling(Probability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population</a:t>
            </a:r>
            <a:r>
              <a:rPr sz="20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element)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Non-probability sampling(No probability of population</a:t>
            </a:r>
            <a:r>
              <a:rPr sz="2000" spc="-20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element)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Inferential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Statistics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078479"/>
            <a:ext cx="6096000" cy="3116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BF42-70A9-03E5-C417-F2EE806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4953000" cy="867969"/>
          </a:xfrm>
        </p:spPr>
        <p:txBody>
          <a:bodyPr/>
          <a:lstStyle/>
          <a:p>
            <a:pPr algn="ctr"/>
            <a:r>
              <a:rPr lang="en-US" dirty="0"/>
              <a:t>Sampling methods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FAAC-298E-83FF-3D41-7B9550E8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2400299"/>
            <a:ext cx="6324600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Sampling : </a:t>
            </a:r>
            <a:r>
              <a:rPr lang="en-US" sz="2000" dirty="0" err="1"/>
              <a:t>eg.</a:t>
            </a:r>
            <a:r>
              <a:rPr lang="en-US" sz="2000" dirty="0"/>
              <a:t> Tossing Coin , Rolling 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Systematic Sampling : </a:t>
            </a:r>
            <a:r>
              <a:rPr lang="en-US" sz="2000" dirty="0" err="1"/>
              <a:t>eg.</a:t>
            </a:r>
            <a:r>
              <a:rPr lang="en-US" sz="2000" dirty="0"/>
              <a:t> We select every nth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Stratified Sampling : </a:t>
            </a:r>
            <a:r>
              <a:rPr lang="en-US" sz="2000" dirty="0" err="1"/>
              <a:t>eg.</a:t>
            </a:r>
            <a:r>
              <a:rPr lang="en-US" sz="2000" dirty="0"/>
              <a:t> Stratum.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87A8F-3FC3-5033-27DC-4CC251C4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476499"/>
            <a:ext cx="1800476" cy="17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36" y="304800"/>
            <a:ext cx="604532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Normal</a:t>
            </a:r>
            <a:r>
              <a:rPr sz="2000" spc="-50" dirty="0"/>
              <a:t> </a:t>
            </a:r>
            <a:r>
              <a:rPr sz="2000" dirty="0"/>
              <a:t>Distribution</a:t>
            </a:r>
            <a:r>
              <a:rPr lang="en-US" sz="2000" dirty="0"/>
              <a:t> / Gaussian </a:t>
            </a:r>
            <a:r>
              <a:rPr lang="en-US" sz="2000" dirty="0" err="1"/>
              <a:t>Ditribution</a:t>
            </a:r>
            <a:r>
              <a:rPr lang="en-US" sz="2000" dirty="0"/>
              <a:t> / Bell Curve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62541"/>
            <a:ext cx="3057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dirty="0">
                <a:solidFill>
                  <a:srgbClr val="001F5F"/>
                </a:solidFill>
                <a:latin typeface="Times New Roman"/>
                <a:cs typeface="Times New Roman"/>
              </a:rPr>
              <a:t>Standard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Normal</a:t>
            </a:r>
            <a:r>
              <a:rPr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1F5F"/>
                </a:solidFill>
                <a:latin typeface="Times New Roman"/>
                <a:cs typeface="Times New Roman"/>
              </a:rPr>
              <a:t>distribution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1F0A5-B284-CC05-9E84-AB499351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1" y="1522867"/>
            <a:ext cx="7306695" cy="37152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89813-27F2-A2F9-56BE-AB4CCD7A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905000"/>
            <a:ext cx="3962400" cy="2410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76BD-5698-A1BA-6C19-6D94ED0C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29699"/>
            <a:ext cx="3733800" cy="2237501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93CF190-EF57-37CA-F967-7BE305EC2E7E}"/>
              </a:ext>
            </a:extLst>
          </p:cNvPr>
          <p:cNvSpPr txBox="1"/>
          <p:nvPr/>
        </p:nvSpPr>
        <p:spPr>
          <a:xfrm>
            <a:off x="5202555" y="1600200"/>
            <a:ext cx="33318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IN" dirty="0">
                <a:solidFill>
                  <a:srgbClr val="001F5F"/>
                </a:solidFill>
                <a:latin typeface="Times New Roman"/>
                <a:cs typeface="Times New Roman"/>
              </a:rPr>
              <a:t>Std deviation is scale parameter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5B7FC5D-97BD-546E-F42E-AB4C0F617464}"/>
              </a:ext>
            </a:extLst>
          </p:cNvPr>
          <p:cNvSpPr txBox="1"/>
          <p:nvPr/>
        </p:nvSpPr>
        <p:spPr>
          <a:xfrm>
            <a:off x="594852" y="1600200"/>
            <a:ext cx="33318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IN" dirty="0">
                <a:solidFill>
                  <a:srgbClr val="001F5F"/>
                </a:solidFill>
                <a:latin typeface="Times New Roman"/>
                <a:cs typeface="Times New Roman"/>
              </a:rPr>
              <a:t>Mean is location parameter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96E64-85A2-97CA-13B0-7161708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12" y="381000"/>
            <a:ext cx="618797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201" y="84531"/>
            <a:ext cx="4401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Skewness &amp;</a:t>
            </a:r>
            <a:r>
              <a:rPr spc="-10" dirty="0"/>
              <a:t> </a:t>
            </a:r>
            <a:r>
              <a:rPr spc="-5" dirty="0"/>
              <a:t>Kurtosis</a:t>
            </a:r>
          </a:p>
        </p:txBody>
      </p:sp>
      <p:sp>
        <p:nvSpPr>
          <p:cNvPr id="3" name="object 3"/>
          <p:cNvSpPr/>
          <p:nvPr/>
        </p:nvSpPr>
        <p:spPr>
          <a:xfrm>
            <a:off x="771461" y="871728"/>
            <a:ext cx="7598664" cy="511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182" y="84531"/>
            <a:ext cx="1660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Z</a:t>
            </a:r>
            <a:r>
              <a:rPr spc="-5" dirty="0"/>
              <a:t>-Score</a:t>
            </a:r>
          </a:p>
        </p:txBody>
      </p:sp>
      <p:sp>
        <p:nvSpPr>
          <p:cNvPr id="3" name="object 3"/>
          <p:cNvSpPr/>
          <p:nvPr/>
        </p:nvSpPr>
        <p:spPr>
          <a:xfrm>
            <a:off x="1329689" y="1761745"/>
            <a:ext cx="6560820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1018768"/>
            <a:ext cx="7538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Converts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frequency distribution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mean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0 and  standard deviation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1.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1226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Confidence</a:t>
            </a:r>
            <a:r>
              <a:rPr spc="-80" dirty="0"/>
              <a:t> </a:t>
            </a:r>
            <a:r>
              <a:rPr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71853"/>
            <a:ext cx="65633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Provides the true value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unknown</a:t>
            </a:r>
            <a:r>
              <a:rPr sz="24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67711"/>
            <a:ext cx="4572000" cy="400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245" y="122631"/>
            <a:ext cx="2919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Z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71853"/>
            <a:ext cx="74644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2250440" algn="l"/>
                <a:tab pos="2658745" algn="l"/>
                <a:tab pos="3420745" algn="l"/>
                <a:tab pos="3862704" algn="l"/>
                <a:tab pos="4591050" algn="l"/>
                <a:tab pos="5284470" algn="l"/>
                <a:tab pos="7010400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-di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trib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n	is	used	to	h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lp	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	proba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ies	and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percentiles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for regular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normal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distributions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5127" y="2555748"/>
            <a:ext cx="6443472" cy="371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122631"/>
            <a:ext cx="2908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</a:t>
            </a:r>
            <a:r>
              <a:rPr spc="-170" dirty="0"/>
              <a:t> </a:t>
            </a:r>
            <a:r>
              <a:rPr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96564"/>
            <a:ext cx="5729605" cy="835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Utilized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Unknown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standard deviation /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Small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sample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5127" y="2555748"/>
            <a:ext cx="6443472" cy="371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641" y="122631"/>
            <a:ext cx="421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Correlation</a:t>
            </a:r>
            <a:r>
              <a:rPr spc="-30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293875"/>
            <a:ext cx="5867400" cy="495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250" y="84531"/>
            <a:ext cx="1336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pc="-465" dirty="0"/>
              <a:t>A</a:t>
            </a:r>
            <a:r>
              <a:rPr spc="-340" dirty="0"/>
              <a:t>T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89729"/>
            <a:ext cx="4106545" cy="14922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Qualitative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is observed</a:t>
            </a:r>
            <a:r>
              <a:rPr sz="16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subjectively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Quantitative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4139" y="2807588"/>
            <a:ext cx="2413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  <a:tab pos="1825625" algn="l"/>
                <a:tab pos="2152015" algn="l"/>
              </a:tabLst>
            </a:pPr>
            <a:r>
              <a:rPr sz="1600" spc="-2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ea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acc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rdi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2807588"/>
            <a:ext cx="1243965" cy="1027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41300" algn="l"/>
                <a:tab pos="949325" algn="l"/>
              </a:tabLst>
            </a:pPr>
            <a:r>
              <a:rPr sz="1600" spc="-15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ch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can  number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Wingdings"/>
              <a:buChar char=""/>
              <a:tabLst>
                <a:tab pos="241300" algn="l"/>
              </a:tabLst>
            </a:pPr>
            <a:r>
              <a:rPr sz="1600" spc="-30" dirty="0">
                <a:solidFill>
                  <a:srgbClr val="001F5F"/>
                </a:solidFill>
                <a:latin typeface="Times New Roman"/>
                <a:cs typeface="Times New Roman"/>
              </a:rPr>
              <a:t>Types</a:t>
            </a:r>
            <a:endParaRPr sz="16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698500" algn="l"/>
              </a:tabLst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Discrete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594" y="3845814"/>
            <a:ext cx="957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41300" algn="l"/>
              </a:tabLst>
            </a:pP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Continuous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8611" y="1485900"/>
            <a:ext cx="3485386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9C06C-9080-CE8A-76C7-D0594D38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9" y="4212011"/>
            <a:ext cx="4647460" cy="19057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8331"/>
            <a:ext cx="5037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Pre-program</a:t>
            </a:r>
            <a:r>
              <a:rPr spc="-70" dirty="0"/>
              <a:t> </a:t>
            </a:r>
            <a:r>
              <a:rPr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45231"/>
            <a:ext cx="7227570" cy="3536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collection(collecting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from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some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source)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exploration and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profiling(checking for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incomplete)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Formatting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consistent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Improve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quality(checking erroneous</a:t>
            </a:r>
            <a:r>
              <a:rPr sz="24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Feature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engineering(convert raw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 into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features)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Splitting data into training, evaluation</a:t>
            </a:r>
            <a:r>
              <a:rPr sz="24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sets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How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achieve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them?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7C78564-2E93-39B9-76FE-57BB2B72C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1685" y="8331"/>
            <a:ext cx="5037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Pre-program</a:t>
            </a:r>
            <a:r>
              <a:rPr spc="-70" dirty="0"/>
              <a:t> </a:t>
            </a:r>
            <a:r>
              <a:rPr dirty="0"/>
              <a:t>preparation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2A73C7D-3787-8A1C-E646-6F29F08620A4}"/>
              </a:ext>
            </a:extLst>
          </p:cNvPr>
          <p:cNvSpPr txBox="1"/>
          <p:nvPr/>
        </p:nvSpPr>
        <p:spPr>
          <a:xfrm>
            <a:off x="840739" y="1245231"/>
            <a:ext cx="7227570" cy="257121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IN" sz="240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lang="en-IN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collection(collecting </a:t>
            </a:r>
            <a:r>
              <a:rPr lang="en-IN" sz="2400" dirty="0">
                <a:solidFill>
                  <a:srgbClr val="001F5F"/>
                </a:solidFill>
                <a:latin typeface="Times New Roman"/>
                <a:cs typeface="Times New Roman"/>
              </a:rPr>
              <a:t>data We don’t’ process the target variable , we can only make target variable as factors.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IN" sz="2400" dirty="0">
                <a:solidFill>
                  <a:srgbClr val="001F5F"/>
                </a:solidFill>
                <a:latin typeface="Times New Roman"/>
                <a:cs typeface="Times New Roman"/>
              </a:rPr>
              <a:t>Train – Holds maximum data and used for algorithms.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IN" sz="2400" dirty="0">
                <a:solidFill>
                  <a:srgbClr val="001F5F"/>
                </a:solidFill>
                <a:latin typeface="Times New Roman"/>
                <a:cs typeface="Times New Roman"/>
              </a:rPr>
              <a:t>Test  - Holds minimum data and used for prediction.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endParaRPr lang="en-IN" sz="240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78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892" y="-52726"/>
            <a:ext cx="248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Distri</a:t>
            </a:r>
            <a:r>
              <a:rPr spc="5" dirty="0"/>
              <a:t>b</a:t>
            </a:r>
            <a:r>
              <a:rPr spc="-5" dirty="0"/>
              <a:t>ut</a:t>
            </a:r>
            <a:r>
              <a:rPr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014098"/>
            <a:ext cx="287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Poisson</a:t>
            </a:r>
            <a:r>
              <a:rPr sz="24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Distribution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81" y="2709581"/>
            <a:ext cx="3423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Logarithmic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Distribution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81" y="4208531"/>
            <a:ext cx="3052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Binomial</a:t>
            </a:r>
            <a:r>
              <a:rPr sz="24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Distribution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529569"/>
            <a:ext cx="3581400" cy="180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2195957"/>
            <a:ext cx="3505200" cy="1809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85489" y="4114800"/>
            <a:ext cx="3944111" cy="1435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8331"/>
            <a:ext cx="157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8005"/>
            <a:ext cx="250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Confusion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matrix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635122"/>
            <a:ext cx="1148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Recall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3952113"/>
            <a:ext cx="150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Prec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5269229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F-Score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9500" y="838200"/>
            <a:ext cx="5524500" cy="155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8011" y="3886200"/>
            <a:ext cx="4475987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2144" y="2790444"/>
            <a:ext cx="4181855" cy="56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1244" y="5067300"/>
            <a:ext cx="3762755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AB50222-1FFA-584C-9C3A-55252B7FB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9050" y="457200"/>
            <a:ext cx="4525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Machine Learning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B849B-5F4E-18F5-EF0C-1DF868EBF0DF}"/>
              </a:ext>
            </a:extLst>
          </p:cNvPr>
          <p:cNvSpPr txBox="1"/>
          <p:nvPr/>
        </p:nvSpPr>
        <p:spPr>
          <a:xfrm>
            <a:off x="1219200" y="2187476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 is the conversion of past experience into expertise or knowledge. It’s an algorithm based on technology to solve any problem.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is the field of study that gives computer, The capability to learn without being explicitly programmed.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1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73" y="8331"/>
            <a:ext cx="409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Requirement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spc="-5" dirty="0"/>
              <a:t>ML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433705" algn="l"/>
              </a:tabLst>
            </a:pPr>
            <a:r>
              <a:rPr spc="-5" dirty="0"/>
              <a:t>Programming </a:t>
            </a:r>
            <a:r>
              <a:rPr dirty="0"/>
              <a:t>too </a:t>
            </a:r>
            <a:r>
              <a:rPr spc="-5" dirty="0"/>
              <a:t>complex</a:t>
            </a:r>
            <a:r>
              <a:rPr spc="5" dirty="0"/>
              <a:t> </a:t>
            </a:r>
            <a:r>
              <a:rPr dirty="0"/>
              <a:t>task</a:t>
            </a:r>
          </a:p>
          <a:p>
            <a:pPr marL="833119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834390" algn="l"/>
              </a:tabLst>
            </a:pP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performed by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humans</a:t>
            </a:r>
            <a:endParaRPr sz="2000">
              <a:latin typeface="Times New Roman"/>
              <a:cs typeface="Times New Roman"/>
            </a:endParaRPr>
          </a:p>
          <a:p>
            <a:pPr marL="1232535" marR="5080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"/>
              <a:tabLst>
                <a:tab pos="123380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task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do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routine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are not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easy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elaborate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well to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transform 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into a</a:t>
            </a:r>
            <a:r>
              <a:rPr sz="16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program.</a:t>
            </a:r>
            <a:endParaRPr sz="1600">
              <a:latin typeface="Times New Roman"/>
              <a:cs typeface="Times New Roman"/>
            </a:endParaRPr>
          </a:p>
          <a:p>
            <a:pPr marL="833119" lvl="1" indent="-287020">
              <a:lnSpc>
                <a:spcPct val="100000"/>
              </a:lnSpc>
              <a:spcBef>
                <a:spcPts val="459"/>
              </a:spcBef>
              <a:buFont typeface="Wingdings"/>
              <a:buChar char=""/>
              <a:tabLst>
                <a:tab pos="834390" algn="l"/>
              </a:tabLst>
            </a:pP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beyond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capacities</a:t>
            </a:r>
            <a:endParaRPr sz="2000">
              <a:latin typeface="Times New Roman"/>
              <a:cs typeface="Times New Roman"/>
            </a:endParaRPr>
          </a:p>
          <a:p>
            <a:pPr marL="1232535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23380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Highly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16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  <a:p>
            <a:pPr marL="432434" indent="-343535">
              <a:lnSpc>
                <a:spcPct val="100000"/>
              </a:lnSpc>
              <a:spcBef>
                <a:spcPts val="545"/>
              </a:spcBef>
              <a:buFont typeface="Wingdings"/>
              <a:buChar char=""/>
              <a:tabLst>
                <a:tab pos="433705" algn="l"/>
              </a:tabLst>
            </a:pPr>
            <a:r>
              <a:rPr dirty="0"/>
              <a:t>Adaptivity</a:t>
            </a:r>
          </a:p>
          <a:p>
            <a:pPr marL="833119" lvl="1" indent="-28702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83439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Changes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 prediction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per the change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A3B8B9-EEF0-0773-20F2-87E0CEA23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122631"/>
            <a:ext cx="2819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ML</a:t>
            </a:r>
            <a:r>
              <a:rPr lang="en-US" spc="-5" dirty="0"/>
              <a:t> Example</a:t>
            </a:r>
            <a:endParaRPr spc="-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574984-1B9D-C1E4-8FBA-E008C7A991DC}"/>
              </a:ext>
            </a:extLst>
          </p:cNvPr>
          <p:cNvSpPr txBox="1"/>
          <p:nvPr/>
        </p:nvSpPr>
        <p:spPr>
          <a:xfrm>
            <a:off x="840739" y="1318005"/>
            <a:ext cx="76161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It is a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branch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artificial intelligence,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focus on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design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development of algorithm that allow computers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evolve behaviours based on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empirical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Example: The person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interested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buying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T-shirt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can also buy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jeans(</a:t>
            </a: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www.amazon.in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0FA2D32-EFBD-E7BB-4EF8-96FF2BF69365}"/>
              </a:ext>
            </a:extLst>
          </p:cNvPr>
          <p:cNvSpPr/>
          <p:nvPr/>
        </p:nvSpPr>
        <p:spPr>
          <a:xfrm>
            <a:off x="2133600" y="3276600"/>
            <a:ext cx="5362956" cy="3026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41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428" y="46431"/>
            <a:ext cx="571957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Over-fitting &amp; under-fitting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945885" y="3457194"/>
            <a:ext cx="2592705" cy="1943100"/>
          </a:xfrm>
          <a:custGeom>
            <a:avLst/>
            <a:gdLst/>
            <a:ahLst/>
            <a:cxnLst/>
            <a:rect l="l" t="t" r="r" b="b"/>
            <a:pathLst>
              <a:path w="2592704" h="1943100">
                <a:moveTo>
                  <a:pt x="0" y="1943099"/>
                </a:moveTo>
                <a:lnTo>
                  <a:pt x="2592323" y="1943099"/>
                </a:lnTo>
                <a:lnTo>
                  <a:pt x="2592323" y="0"/>
                </a:lnTo>
                <a:lnTo>
                  <a:pt x="0" y="0"/>
                </a:lnTo>
                <a:lnTo>
                  <a:pt x="0" y="19430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1296161"/>
            <a:ext cx="2592705" cy="1945005"/>
          </a:xfrm>
          <a:custGeom>
            <a:avLst/>
            <a:gdLst/>
            <a:ahLst/>
            <a:cxnLst/>
            <a:rect l="l" t="t" r="r" b="b"/>
            <a:pathLst>
              <a:path w="2592704" h="1945005">
                <a:moveTo>
                  <a:pt x="0" y="1944624"/>
                </a:moveTo>
                <a:lnTo>
                  <a:pt x="2592324" y="1944624"/>
                </a:lnTo>
                <a:lnTo>
                  <a:pt x="259232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37" y="3428238"/>
            <a:ext cx="2592705" cy="1945005"/>
          </a:xfrm>
          <a:custGeom>
            <a:avLst/>
            <a:gdLst/>
            <a:ahLst/>
            <a:cxnLst/>
            <a:rect l="l" t="t" r="r" b="b"/>
            <a:pathLst>
              <a:path w="2592704" h="1945004">
                <a:moveTo>
                  <a:pt x="0" y="1944624"/>
                </a:moveTo>
                <a:lnTo>
                  <a:pt x="2592324" y="1944624"/>
                </a:lnTo>
                <a:lnTo>
                  <a:pt x="259232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587" y="3737102"/>
            <a:ext cx="173304" cy="17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6763" y="3880611"/>
            <a:ext cx="174243" cy="174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8519" y="3665346"/>
            <a:ext cx="173990" cy="173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524" y="3952366"/>
            <a:ext cx="173431" cy="173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419" y="3880739"/>
            <a:ext cx="173482" cy="173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3172" y="4097020"/>
            <a:ext cx="174244" cy="174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3497" y="4169028"/>
            <a:ext cx="174485" cy="17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0427" y="4422647"/>
            <a:ext cx="170688" cy="170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5544" y="4639055"/>
            <a:ext cx="16764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8464" y="4422647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2055" y="4639055"/>
            <a:ext cx="170687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0229" y="486841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72389" y="0"/>
                </a:move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5685" y="100578"/>
                </a:lnTo>
                <a:lnTo>
                  <a:pt x="21193" y="123586"/>
                </a:lnTo>
                <a:lnTo>
                  <a:pt x="44201" y="139094"/>
                </a:lnTo>
                <a:lnTo>
                  <a:pt x="72389" y="144779"/>
                </a:lnTo>
                <a:lnTo>
                  <a:pt x="100578" y="139094"/>
                </a:lnTo>
                <a:lnTo>
                  <a:pt x="123586" y="123586"/>
                </a:lnTo>
                <a:lnTo>
                  <a:pt x="139094" y="100578"/>
                </a:lnTo>
                <a:lnTo>
                  <a:pt x="144780" y="72389"/>
                </a:lnTo>
                <a:lnTo>
                  <a:pt x="139094" y="44201"/>
                </a:lnTo>
                <a:lnTo>
                  <a:pt x="123586" y="21193"/>
                </a:lnTo>
                <a:lnTo>
                  <a:pt x="100578" y="5685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0229" y="486841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89" y="0"/>
                </a:lnTo>
                <a:lnTo>
                  <a:pt x="100578" y="5685"/>
                </a:lnTo>
                <a:lnTo>
                  <a:pt x="123586" y="21193"/>
                </a:lnTo>
                <a:lnTo>
                  <a:pt x="139094" y="44201"/>
                </a:lnTo>
                <a:lnTo>
                  <a:pt x="144780" y="72389"/>
                </a:lnTo>
                <a:lnTo>
                  <a:pt x="139094" y="100578"/>
                </a:lnTo>
                <a:lnTo>
                  <a:pt x="123586" y="123586"/>
                </a:lnTo>
                <a:lnTo>
                  <a:pt x="100578" y="139094"/>
                </a:lnTo>
                <a:lnTo>
                  <a:pt x="72389" y="144779"/>
                </a:lnTo>
                <a:lnTo>
                  <a:pt x="44201" y="139094"/>
                </a:lnTo>
                <a:lnTo>
                  <a:pt x="21193" y="123586"/>
                </a:lnTo>
                <a:lnTo>
                  <a:pt x="5685" y="100578"/>
                </a:lnTo>
                <a:lnTo>
                  <a:pt x="0" y="7238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1616" y="4639055"/>
            <a:ext cx="16764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9789" y="486841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72390" y="0"/>
                </a:move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5685" y="100578"/>
                </a:lnTo>
                <a:lnTo>
                  <a:pt x="21193" y="123586"/>
                </a:lnTo>
                <a:lnTo>
                  <a:pt x="44201" y="139094"/>
                </a:lnTo>
                <a:lnTo>
                  <a:pt x="72390" y="144779"/>
                </a:lnTo>
                <a:lnTo>
                  <a:pt x="100578" y="139094"/>
                </a:lnTo>
                <a:lnTo>
                  <a:pt x="123586" y="123586"/>
                </a:lnTo>
                <a:lnTo>
                  <a:pt x="139094" y="100578"/>
                </a:lnTo>
                <a:lnTo>
                  <a:pt x="144780" y="72389"/>
                </a:lnTo>
                <a:lnTo>
                  <a:pt x="139094" y="44201"/>
                </a:lnTo>
                <a:lnTo>
                  <a:pt x="123586" y="21193"/>
                </a:lnTo>
                <a:lnTo>
                  <a:pt x="100578" y="5685"/>
                </a:lnTo>
                <a:lnTo>
                  <a:pt x="723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9789" y="486841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100578" y="5685"/>
                </a:lnTo>
                <a:lnTo>
                  <a:pt x="123586" y="21193"/>
                </a:lnTo>
                <a:lnTo>
                  <a:pt x="139094" y="44201"/>
                </a:lnTo>
                <a:lnTo>
                  <a:pt x="144780" y="72389"/>
                </a:lnTo>
                <a:lnTo>
                  <a:pt x="139094" y="100578"/>
                </a:lnTo>
                <a:lnTo>
                  <a:pt x="123586" y="123586"/>
                </a:lnTo>
                <a:lnTo>
                  <a:pt x="100578" y="139094"/>
                </a:lnTo>
                <a:lnTo>
                  <a:pt x="72390" y="144779"/>
                </a:lnTo>
                <a:lnTo>
                  <a:pt x="44201" y="139094"/>
                </a:lnTo>
                <a:lnTo>
                  <a:pt x="21193" y="123586"/>
                </a:lnTo>
                <a:lnTo>
                  <a:pt x="5685" y="100578"/>
                </a:lnTo>
                <a:lnTo>
                  <a:pt x="0" y="7238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5010" y="5013197"/>
            <a:ext cx="144780" cy="142240"/>
          </a:xfrm>
          <a:custGeom>
            <a:avLst/>
            <a:gdLst/>
            <a:ahLst/>
            <a:cxnLst/>
            <a:rect l="l" t="t" r="r" b="b"/>
            <a:pathLst>
              <a:path w="144780" h="142239">
                <a:moveTo>
                  <a:pt x="72389" y="0"/>
                </a:moveTo>
                <a:lnTo>
                  <a:pt x="44201" y="5572"/>
                </a:lnTo>
                <a:lnTo>
                  <a:pt x="21193" y="20764"/>
                </a:lnTo>
                <a:lnTo>
                  <a:pt x="5685" y="43291"/>
                </a:lnTo>
                <a:lnTo>
                  <a:pt x="0" y="70865"/>
                </a:lnTo>
                <a:lnTo>
                  <a:pt x="5685" y="98440"/>
                </a:lnTo>
                <a:lnTo>
                  <a:pt x="21193" y="120967"/>
                </a:lnTo>
                <a:lnTo>
                  <a:pt x="44201" y="136159"/>
                </a:lnTo>
                <a:lnTo>
                  <a:pt x="72389" y="141731"/>
                </a:lnTo>
                <a:lnTo>
                  <a:pt x="100578" y="136159"/>
                </a:lnTo>
                <a:lnTo>
                  <a:pt x="123586" y="120967"/>
                </a:lnTo>
                <a:lnTo>
                  <a:pt x="139094" y="98440"/>
                </a:lnTo>
                <a:lnTo>
                  <a:pt x="144779" y="70865"/>
                </a:lnTo>
                <a:lnTo>
                  <a:pt x="139094" y="43291"/>
                </a:lnTo>
                <a:lnTo>
                  <a:pt x="123586" y="20764"/>
                </a:lnTo>
                <a:lnTo>
                  <a:pt x="100578" y="5572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5010" y="5013197"/>
            <a:ext cx="144780" cy="142240"/>
          </a:xfrm>
          <a:custGeom>
            <a:avLst/>
            <a:gdLst/>
            <a:ahLst/>
            <a:cxnLst/>
            <a:rect l="l" t="t" r="r" b="b"/>
            <a:pathLst>
              <a:path w="144780" h="142239">
                <a:moveTo>
                  <a:pt x="0" y="70865"/>
                </a:moveTo>
                <a:lnTo>
                  <a:pt x="5685" y="43291"/>
                </a:lnTo>
                <a:lnTo>
                  <a:pt x="21193" y="20764"/>
                </a:lnTo>
                <a:lnTo>
                  <a:pt x="44201" y="5572"/>
                </a:lnTo>
                <a:lnTo>
                  <a:pt x="72389" y="0"/>
                </a:lnTo>
                <a:lnTo>
                  <a:pt x="100578" y="5572"/>
                </a:lnTo>
                <a:lnTo>
                  <a:pt x="123586" y="20764"/>
                </a:lnTo>
                <a:lnTo>
                  <a:pt x="139094" y="43291"/>
                </a:lnTo>
                <a:lnTo>
                  <a:pt x="144779" y="70865"/>
                </a:lnTo>
                <a:lnTo>
                  <a:pt x="139094" y="98440"/>
                </a:lnTo>
                <a:lnTo>
                  <a:pt x="123586" y="120967"/>
                </a:lnTo>
                <a:lnTo>
                  <a:pt x="100578" y="136159"/>
                </a:lnTo>
                <a:lnTo>
                  <a:pt x="72389" y="141731"/>
                </a:lnTo>
                <a:lnTo>
                  <a:pt x="44201" y="136159"/>
                </a:lnTo>
                <a:lnTo>
                  <a:pt x="21193" y="120967"/>
                </a:lnTo>
                <a:lnTo>
                  <a:pt x="5685" y="98440"/>
                </a:lnTo>
                <a:lnTo>
                  <a:pt x="0" y="7086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6271" y="1533271"/>
            <a:ext cx="2008123" cy="1575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540" y="5426760"/>
            <a:ext cx="26314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Training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(observed)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Overfitting</a:t>
            </a:r>
            <a:endParaRPr sz="2000" u="sng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1422" y="3266313"/>
            <a:ext cx="2059166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Universal set  (unob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ed)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u="sng" dirty="0">
                <a:latin typeface="Arial"/>
                <a:cs typeface="Arial"/>
              </a:rPr>
              <a:t>Appropriate fitting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720588" y="5436819"/>
            <a:ext cx="2808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Testing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(unobserved)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Underfitting</a:t>
            </a:r>
            <a:endParaRPr sz="2000" u="sng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7711" y="3477895"/>
            <a:ext cx="1826133" cy="1804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9454" y="2222880"/>
            <a:ext cx="735330" cy="1090295"/>
          </a:xfrm>
          <a:custGeom>
            <a:avLst/>
            <a:gdLst/>
            <a:ahLst/>
            <a:cxnLst/>
            <a:rect l="l" t="t" r="r" b="b"/>
            <a:pathLst>
              <a:path w="735330" h="1090295">
                <a:moveTo>
                  <a:pt x="29971" y="907542"/>
                </a:moveTo>
                <a:lnTo>
                  <a:pt x="0" y="1090168"/>
                </a:lnTo>
                <a:lnTo>
                  <a:pt x="42790" y="1069213"/>
                </a:lnTo>
                <a:lnTo>
                  <a:pt x="36702" y="1069213"/>
                </a:lnTo>
                <a:lnTo>
                  <a:pt x="5079" y="1048131"/>
                </a:lnTo>
                <a:lnTo>
                  <a:pt x="44063" y="989613"/>
                </a:lnTo>
                <a:lnTo>
                  <a:pt x="47751" y="927735"/>
                </a:lnTo>
                <a:lnTo>
                  <a:pt x="46706" y="920222"/>
                </a:lnTo>
                <a:lnTo>
                  <a:pt x="43005" y="913923"/>
                </a:lnTo>
                <a:lnTo>
                  <a:pt x="37232" y="909482"/>
                </a:lnTo>
                <a:lnTo>
                  <a:pt x="29971" y="907542"/>
                </a:lnTo>
                <a:close/>
              </a:path>
              <a:path w="735330" h="1090295">
                <a:moveTo>
                  <a:pt x="44063" y="989613"/>
                </a:moveTo>
                <a:lnTo>
                  <a:pt x="5079" y="1048131"/>
                </a:lnTo>
                <a:lnTo>
                  <a:pt x="36702" y="1069213"/>
                </a:lnTo>
                <a:lnTo>
                  <a:pt x="42963" y="1059815"/>
                </a:lnTo>
                <a:lnTo>
                  <a:pt x="39877" y="1059815"/>
                </a:lnTo>
                <a:lnTo>
                  <a:pt x="12572" y="1041527"/>
                </a:lnTo>
                <a:lnTo>
                  <a:pt x="41821" y="1027215"/>
                </a:lnTo>
                <a:lnTo>
                  <a:pt x="44063" y="989613"/>
                </a:lnTo>
                <a:close/>
              </a:path>
              <a:path w="735330" h="1090295">
                <a:moveTo>
                  <a:pt x="138735" y="981479"/>
                </a:moveTo>
                <a:lnTo>
                  <a:pt x="131444" y="983361"/>
                </a:lnTo>
                <a:lnTo>
                  <a:pt x="75736" y="1010620"/>
                </a:lnTo>
                <a:lnTo>
                  <a:pt x="36702" y="1069213"/>
                </a:lnTo>
                <a:lnTo>
                  <a:pt x="42790" y="1069213"/>
                </a:lnTo>
                <a:lnTo>
                  <a:pt x="148081" y="1017651"/>
                </a:lnTo>
                <a:lnTo>
                  <a:pt x="154130" y="1013001"/>
                </a:lnTo>
                <a:lnTo>
                  <a:pt x="157797" y="1006649"/>
                </a:lnTo>
                <a:lnTo>
                  <a:pt x="158797" y="999416"/>
                </a:lnTo>
                <a:lnTo>
                  <a:pt x="156844" y="992124"/>
                </a:lnTo>
                <a:lnTo>
                  <a:pt x="152269" y="986147"/>
                </a:lnTo>
                <a:lnTo>
                  <a:pt x="145954" y="982503"/>
                </a:lnTo>
                <a:lnTo>
                  <a:pt x="138735" y="981479"/>
                </a:lnTo>
                <a:close/>
              </a:path>
              <a:path w="735330" h="1090295">
                <a:moveTo>
                  <a:pt x="41821" y="1027215"/>
                </a:moveTo>
                <a:lnTo>
                  <a:pt x="12572" y="1041527"/>
                </a:lnTo>
                <a:lnTo>
                  <a:pt x="39877" y="1059815"/>
                </a:lnTo>
                <a:lnTo>
                  <a:pt x="41821" y="1027215"/>
                </a:lnTo>
                <a:close/>
              </a:path>
              <a:path w="735330" h="1090295">
                <a:moveTo>
                  <a:pt x="75736" y="1010620"/>
                </a:moveTo>
                <a:lnTo>
                  <a:pt x="41821" y="1027215"/>
                </a:lnTo>
                <a:lnTo>
                  <a:pt x="39877" y="1059815"/>
                </a:lnTo>
                <a:lnTo>
                  <a:pt x="42963" y="1059815"/>
                </a:lnTo>
                <a:lnTo>
                  <a:pt x="75736" y="1010620"/>
                </a:lnTo>
                <a:close/>
              </a:path>
              <a:path w="735330" h="1090295">
                <a:moveTo>
                  <a:pt x="703326" y="0"/>
                </a:moveTo>
                <a:lnTo>
                  <a:pt x="44063" y="989613"/>
                </a:lnTo>
                <a:lnTo>
                  <a:pt x="41821" y="1027215"/>
                </a:lnTo>
                <a:lnTo>
                  <a:pt x="75736" y="1010620"/>
                </a:lnTo>
                <a:lnTo>
                  <a:pt x="734948" y="21082"/>
                </a:lnTo>
                <a:lnTo>
                  <a:pt x="70332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5045" y="2222500"/>
            <a:ext cx="771525" cy="1090930"/>
          </a:xfrm>
          <a:custGeom>
            <a:avLst/>
            <a:gdLst/>
            <a:ahLst/>
            <a:cxnLst/>
            <a:rect l="l" t="t" r="r" b="b"/>
            <a:pathLst>
              <a:path w="771525" h="1090929">
                <a:moveTo>
                  <a:pt x="630070" y="985079"/>
                </a:moveTo>
                <a:lnTo>
                  <a:pt x="622871" y="986250"/>
                </a:lnTo>
                <a:lnTo>
                  <a:pt x="616624" y="990040"/>
                </a:lnTo>
                <a:lnTo>
                  <a:pt x="612139" y="996188"/>
                </a:lnTo>
                <a:lnTo>
                  <a:pt x="610429" y="1003530"/>
                </a:lnTo>
                <a:lnTo>
                  <a:pt x="611600" y="1010729"/>
                </a:lnTo>
                <a:lnTo>
                  <a:pt x="615390" y="1016976"/>
                </a:lnTo>
                <a:lnTo>
                  <a:pt x="621537" y="1021461"/>
                </a:lnTo>
                <a:lnTo>
                  <a:pt x="771271" y="1090549"/>
                </a:lnTo>
                <a:lnTo>
                  <a:pt x="769613" y="1070483"/>
                </a:lnTo>
                <a:lnTo>
                  <a:pt x="734059" y="1070483"/>
                </a:lnTo>
                <a:lnTo>
                  <a:pt x="693601" y="1012686"/>
                </a:lnTo>
                <a:lnTo>
                  <a:pt x="637412" y="986789"/>
                </a:lnTo>
                <a:lnTo>
                  <a:pt x="630070" y="985079"/>
                </a:lnTo>
                <a:close/>
              </a:path>
              <a:path w="771525" h="1090929">
                <a:moveTo>
                  <a:pt x="693601" y="1012686"/>
                </a:moveTo>
                <a:lnTo>
                  <a:pt x="734059" y="1070483"/>
                </a:lnTo>
                <a:lnTo>
                  <a:pt x="747501" y="1061085"/>
                </a:lnTo>
                <a:lnTo>
                  <a:pt x="730630" y="1061085"/>
                </a:lnTo>
                <a:lnTo>
                  <a:pt x="727932" y="1028509"/>
                </a:lnTo>
                <a:lnTo>
                  <a:pt x="693601" y="1012686"/>
                </a:lnTo>
                <a:close/>
              </a:path>
              <a:path w="771525" h="1090929">
                <a:moveTo>
                  <a:pt x="737107" y="908685"/>
                </a:moveTo>
                <a:lnTo>
                  <a:pt x="729870" y="910792"/>
                </a:lnTo>
                <a:lnTo>
                  <a:pt x="724169" y="915352"/>
                </a:lnTo>
                <a:lnTo>
                  <a:pt x="720588" y="921722"/>
                </a:lnTo>
                <a:lnTo>
                  <a:pt x="719708" y="929259"/>
                </a:lnTo>
                <a:lnTo>
                  <a:pt x="724806" y="990789"/>
                </a:lnTo>
                <a:lnTo>
                  <a:pt x="765301" y="1048639"/>
                </a:lnTo>
                <a:lnTo>
                  <a:pt x="734059" y="1070483"/>
                </a:lnTo>
                <a:lnTo>
                  <a:pt x="769613" y="1070483"/>
                </a:lnTo>
                <a:lnTo>
                  <a:pt x="757681" y="926084"/>
                </a:lnTo>
                <a:lnTo>
                  <a:pt x="755574" y="918793"/>
                </a:lnTo>
                <a:lnTo>
                  <a:pt x="751014" y="913098"/>
                </a:lnTo>
                <a:lnTo>
                  <a:pt x="744644" y="909546"/>
                </a:lnTo>
                <a:lnTo>
                  <a:pt x="737107" y="908685"/>
                </a:lnTo>
                <a:close/>
              </a:path>
              <a:path w="771525" h="1090929">
                <a:moveTo>
                  <a:pt x="727932" y="1028509"/>
                </a:moveTo>
                <a:lnTo>
                  <a:pt x="730630" y="1061085"/>
                </a:lnTo>
                <a:lnTo>
                  <a:pt x="757554" y="1042162"/>
                </a:lnTo>
                <a:lnTo>
                  <a:pt x="727932" y="1028509"/>
                </a:lnTo>
                <a:close/>
              </a:path>
              <a:path w="771525" h="1090929">
                <a:moveTo>
                  <a:pt x="724806" y="990789"/>
                </a:moveTo>
                <a:lnTo>
                  <a:pt x="727932" y="1028509"/>
                </a:lnTo>
                <a:lnTo>
                  <a:pt x="757554" y="1042162"/>
                </a:lnTo>
                <a:lnTo>
                  <a:pt x="730630" y="1061085"/>
                </a:lnTo>
                <a:lnTo>
                  <a:pt x="747501" y="1061085"/>
                </a:lnTo>
                <a:lnTo>
                  <a:pt x="765301" y="1048639"/>
                </a:lnTo>
                <a:lnTo>
                  <a:pt x="724806" y="990789"/>
                </a:lnTo>
                <a:close/>
              </a:path>
              <a:path w="771525" h="1090929">
                <a:moveTo>
                  <a:pt x="31241" y="0"/>
                </a:moveTo>
                <a:lnTo>
                  <a:pt x="0" y="21844"/>
                </a:lnTo>
                <a:lnTo>
                  <a:pt x="693601" y="1012686"/>
                </a:lnTo>
                <a:lnTo>
                  <a:pt x="727932" y="1028509"/>
                </a:lnTo>
                <a:lnTo>
                  <a:pt x="724806" y="990789"/>
                </a:lnTo>
                <a:lnTo>
                  <a:pt x="312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017" y="3644646"/>
            <a:ext cx="1800225" cy="1295400"/>
          </a:xfrm>
          <a:custGeom>
            <a:avLst/>
            <a:gdLst/>
            <a:ahLst/>
            <a:cxnLst/>
            <a:rect l="l" t="t" r="r" b="b"/>
            <a:pathLst>
              <a:path w="1800225" h="1295400">
                <a:moveTo>
                  <a:pt x="1800225" y="0"/>
                </a:moveTo>
                <a:lnTo>
                  <a:pt x="0" y="1295399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8871" y="3499865"/>
            <a:ext cx="502284" cy="1742439"/>
          </a:xfrm>
          <a:custGeom>
            <a:avLst/>
            <a:gdLst/>
            <a:ahLst/>
            <a:cxnLst/>
            <a:rect l="l" t="t" r="r" b="b"/>
            <a:pathLst>
              <a:path w="502285" h="1742439">
                <a:moveTo>
                  <a:pt x="125684" y="0"/>
                </a:moveTo>
                <a:lnTo>
                  <a:pt x="174866" y="20702"/>
                </a:lnTo>
                <a:lnTo>
                  <a:pt x="223299" y="41802"/>
                </a:lnTo>
                <a:lnTo>
                  <a:pt x="270231" y="63704"/>
                </a:lnTo>
                <a:lnTo>
                  <a:pt x="314914" y="86811"/>
                </a:lnTo>
                <a:lnTo>
                  <a:pt x="356595" y="111527"/>
                </a:lnTo>
                <a:lnTo>
                  <a:pt x="394527" y="138255"/>
                </a:lnTo>
                <a:lnTo>
                  <a:pt x="427958" y="167399"/>
                </a:lnTo>
                <a:lnTo>
                  <a:pt x="456138" y="199361"/>
                </a:lnTo>
                <a:lnTo>
                  <a:pt x="478317" y="234547"/>
                </a:lnTo>
                <a:lnTo>
                  <a:pt x="493746" y="273358"/>
                </a:lnTo>
                <a:lnTo>
                  <a:pt x="501673" y="316199"/>
                </a:lnTo>
                <a:lnTo>
                  <a:pt x="501350" y="363474"/>
                </a:lnTo>
                <a:lnTo>
                  <a:pt x="484519" y="428632"/>
                </a:lnTo>
                <a:lnTo>
                  <a:pt x="468568" y="465030"/>
                </a:lnTo>
                <a:lnTo>
                  <a:pt x="448358" y="503604"/>
                </a:lnTo>
                <a:lnTo>
                  <a:pt x="424461" y="544077"/>
                </a:lnTo>
                <a:lnTo>
                  <a:pt x="397450" y="586172"/>
                </a:lnTo>
                <a:lnTo>
                  <a:pt x="367897" y="629611"/>
                </a:lnTo>
                <a:lnTo>
                  <a:pt x="336376" y="674118"/>
                </a:lnTo>
                <a:lnTo>
                  <a:pt x="303458" y="719414"/>
                </a:lnTo>
                <a:lnTo>
                  <a:pt x="269718" y="765222"/>
                </a:lnTo>
                <a:lnTo>
                  <a:pt x="235726" y="811266"/>
                </a:lnTo>
                <a:lnTo>
                  <a:pt x="202057" y="857268"/>
                </a:lnTo>
                <a:lnTo>
                  <a:pt x="169283" y="902950"/>
                </a:lnTo>
                <a:lnTo>
                  <a:pt x="137977" y="948036"/>
                </a:lnTo>
                <a:lnTo>
                  <a:pt x="108711" y="992249"/>
                </a:lnTo>
                <a:lnTo>
                  <a:pt x="82059" y="1035310"/>
                </a:lnTo>
                <a:lnTo>
                  <a:pt x="58592" y="1076942"/>
                </a:lnTo>
                <a:lnTo>
                  <a:pt x="38884" y="1116869"/>
                </a:lnTo>
                <a:lnTo>
                  <a:pt x="23507" y="1154814"/>
                </a:lnTo>
                <a:lnTo>
                  <a:pt x="3347" y="1246539"/>
                </a:lnTo>
                <a:lnTo>
                  <a:pt x="0" y="1299951"/>
                </a:lnTo>
                <a:lnTo>
                  <a:pt x="2414" y="1350972"/>
                </a:lnTo>
                <a:lnTo>
                  <a:pt x="10015" y="1399841"/>
                </a:lnTo>
                <a:lnTo>
                  <a:pt x="22225" y="1446795"/>
                </a:lnTo>
                <a:lnTo>
                  <a:pt x="38466" y="1492075"/>
                </a:lnTo>
                <a:lnTo>
                  <a:pt x="58164" y="1535918"/>
                </a:lnTo>
                <a:lnTo>
                  <a:pt x="80740" y="1578562"/>
                </a:lnTo>
                <a:lnTo>
                  <a:pt x="105618" y="1620248"/>
                </a:lnTo>
                <a:lnTo>
                  <a:pt x="132221" y="1661212"/>
                </a:lnTo>
                <a:lnTo>
                  <a:pt x="159972" y="1701694"/>
                </a:lnTo>
                <a:lnTo>
                  <a:pt x="188295" y="1741932"/>
                </a:lnTo>
              </a:path>
            </a:pathLst>
          </a:custGeom>
          <a:ln w="25908">
            <a:solidFill>
              <a:srgbClr val="585858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B24C5F6C-F805-1F8F-042A-8D2DEE68E9BA}"/>
              </a:ext>
            </a:extLst>
          </p:cNvPr>
          <p:cNvSpPr txBox="1">
            <a:spLocks/>
          </p:cNvSpPr>
          <p:nvPr/>
        </p:nvSpPr>
        <p:spPr>
          <a:xfrm>
            <a:off x="466596" y="939623"/>
            <a:ext cx="27810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000" u="sng" kern="0" spc="-2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IN" sz="2000" u="sng" kern="0" spc="-20" dirty="0" err="1">
                <a:solidFill>
                  <a:schemeClr val="accent1">
                    <a:lumMod val="50000"/>
                  </a:schemeClr>
                </a:solidFill>
              </a:rPr>
              <a:t>eature</a:t>
            </a:r>
            <a:r>
              <a:rPr lang="en-IN" sz="2000" u="sng" kern="0" spc="-20" dirty="0">
                <a:solidFill>
                  <a:schemeClr val="accent1">
                    <a:lumMod val="50000"/>
                  </a:schemeClr>
                </a:solidFill>
              </a:rPr>
              <a:t> Engineering in ML</a:t>
            </a:r>
            <a:endParaRPr lang="en-IN" sz="2000" u="sng" kern="0" spc="-5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8331"/>
            <a:ext cx="5764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Over-fitting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spc="-10" dirty="0"/>
              <a:t>Under-fitting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682751" y="1370075"/>
            <a:ext cx="7851648" cy="404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704" y="46431"/>
            <a:ext cx="357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Types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79033"/>
            <a:ext cx="5659755" cy="13468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Supervised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Classification(For dataset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binary dependent</a:t>
            </a:r>
            <a:r>
              <a:rPr sz="1600" spc="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variable)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Font typeface="Wingdings"/>
              <a:buChar char=""/>
              <a:tabLst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Regression(For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continuous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dependent</a:t>
            </a:r>
            <a:r>
              <a:rPr sz="16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variable)</a:t>
            </a:r>
            <a:endParaRPr sz="1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Unsupervised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7561" y="2896361"/>
            <a:ext cx="3744595" cy="2016760"/>
          </a:xfrm>
          <a:custGeom>
            <a:avLst/>
            <a:gdLst/>
            <a:ahLst/>
            <a:cxnLst/>
            <a:rect l="l" t="t" r="r" b="b"/>
            <a:pathLst>
              <a:path w="3744595" h="2016760">
                <a:moveTo>
                  <a:pt x="0" y="2016252"/>
                </a:moveTo>
                <a:lnTo>
                  <a:pt x="3744467" y="2016252"/>
                </a:lnTo>
                <a:lnTo>
                  <a:pt x="3744467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761" y="2896361"/>
            <a:ext cx="3744595" cy="2016760"/>
          </a:xfrm>
          <a:custGeom>
            <a:avLst/>
            <a:gdLst/>
            <a:ahLst/>
            <a:cxnLst/>
            <a:rect l="l" t="t" r="r" b="b"/>
            <a:pathLst>
              <a:path w="3744595" h="2016760">
                <a:moveTo>
                  <a:pt x="0" y="2016252"/>
                </a:moveTo>
                <a:lnTo>
                  <a:pt x="3744467" y="2016252"/>
                </a:lnTo>
                <a:lnTo>
                  <a:pt x="3744467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4914900"/>
            <a:ext cx="3124200" cy="370840"/>
          </a:xfrm>
          <a:custGeom>
            <a:avLst/>
            <a:gdLst/>
            <a:ahLst/>
            <a:cxnLst/>
            <a:rect l="l" t="t" r="r" b="b"/>
            <a:pathLst>
              <a:path w="3124200" h="370839">
                <a:moveTo>
                  <a:pt x="0" y="370331"/>
                </a:moveTo>
                <a:lnTo>
                  <a:pt x="3124200" y="370331"/>
                </a:lnTo>
                <a:lnTo>
                  <a:pt x="3124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6171" y="4942713"/>
            <a:ext cx="311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Supervised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4911852"/>
            <a:ext cx="3200400" cy="370840"/>
          </a:xfrm>
          <a:custGeom>
            <a:avLst/>
            <a:gdLst/>
            <a:ahLst/>
            <a:cxnLst/>
            <a:rect l="l" t="t" r="r" b="b"/>
            <a:pathLst>
              <a:path w="3200400" h="370839">
                <a:moveTo>
                  <a:pt x="0" y="370332"/>
                </a:moveTo>
                <a:lnTo>
                  <a:pt x="3200400" y="370332"/>
                </a:lnTo>
                <a:lnTo>
                  <a:pt x="32004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4172" y="4939665"/>
            <a:ext cx="319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Unsupervised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2644" y="2958083"/>
            <a:ext cx="3243960" cy="1895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587" y="2955035"/>
            <a:ext cx="3391201" cy="1947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250" y="84531"/>
            <a:ext cx="1336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pc="-465" dirty="0"/>
              <a:t>A</a:t>
            </a:r>
            <a:r>
              <a:rPr spc="-340" dirty="0"/>
              <a:t>T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89729"/>
            <a:ext cx="5670550" cy="31038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Levels: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Nominal(Qualitative)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Data measure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according to words, </a:t>
            </a:r>
            <a:r>
              <a:rPr sz="1600" spc="-15" dirty="0">
                <a:solidFill>
                  <a:srgbClr val="001F5F"/>
                </a:solidFill>
                <a:latin typeface="Times New Roman"/>
                <a:cs typeface="Times New Roman"/>
              </a:rPr>
              <a:t>letter,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symbol</a:t>
            </a:r>
            <a:r>
              <a:rPr sz="1600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Ordinal(Qualitative)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placing in an order according to their</a:t>
            </a:r>
            <a:r>
              <a:rPr sz="1600" spc="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Interval(Quantitative)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 ordering on the basis of a</a:t>
            </a:r>
            <a:r>
              <a:rPr sz="16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interval.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Ratio(Quantitative)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15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as interval excluding it don't consider zero</a:t>
            </a:r>
            <a:r>
              <a:rPr sz="16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Logistic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4823841"/>
            <a:ext cx="212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2559" y="838200"/>
            <a:ext cx="3625595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3742944"/>
            <a:ext cx="3124200" cy="2534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1711" y="2286000"/>
            <a:ext cx="5047488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85242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Multi linear</a:t>
            </a:r>
            <a:r>
              <a:rPr sz="1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2362200"/>
            <a:ext cx="4782311" cy="3534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Random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Forest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8244" y="2514600"/>
            <a:ext cx="4829556" cy="3372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Poisson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3267455"/>
            <a:ext cx="8237220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966720" cy="9975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  <a:tab pos="1684655" algn="l"/>
                <a:tab pos="2408555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	and	Rid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9355" y="2971800"/>
            <a:ext cx="5914643" cy="332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96672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Zero Inflated</a:t>
            </a:r>
            <a:r>
              <a:rPr sz="1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877311"/>
            <a:ext cx="6371844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9975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marR="73723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Mult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667000"/>
            <a:ext cx="6115811" cy="330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Survival</a:t>
            </a:r>
            <a:r>
              <a:rPr sz="18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7267" y="2514600"/>
            <a:ext cx="582320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91084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Classification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Decision</a:t>
            </a:r>
            <a:r>
              <a:rPr sz="1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4165472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GI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990600"/>
            <a:ext cx="3186683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3581400"/>
            <a:ext cx="42291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250" y="122631"/>
            <a:ext cx="1336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pc="-465" dirty="0"/>
              <a:t>A</a:t>
            </a:r>
            <a:r>
              <a:rPr spc="-340" dirty="0"/>
              <a:t>T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9828"/>
            <a:ext cx="6928484" cy="28111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Random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Variable: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function whose every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outcome is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new</a:t>
            </a:r>
            <a:r>
              <a:rPr sz="20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5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Discrete(</a:t>
            </a: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tossing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a</a:t>
            </a:r>
            <a:r>
              <a:rPr sz="16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coin)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Continuous(floating interest</a:t>
            </a:r>
            <a:r>
              <a:rPr sz="16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rate)</a:t>
            </a:r>
            <a:endParaRPr sz="1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Probability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 chance of happening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some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event.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Discrete probability(list possible value of random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number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1600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1,2,3,4)</a:t>
            </a:r>
            <a:endParaRPr sz="16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Continuous probability(listing possible value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continuous</a:t>
            </a:r>
            <a:r>
              <a:rPr sz="16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91084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Classification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Entropy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4494657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KNN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5655" y="762000"/>
            <a:ext cx="5038344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3718559"/>
            <a:ext cx="3429000" cy="260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91084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Classification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SVM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377" y="4907356"/>
            <a:ext cx="111252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ssifi</a:t>
            </a:r>
            <a:r>
              <a:rPr sz="2200" spc="-1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Ba</a:t>
            </a:r>
            <a:r>
              <a:rPr sz="2200" spc="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200" spc="-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907356"/>
            <a:ext cx="131826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Linear  Naïve  cla</a:t>
            </a:r>
            <a:r>
              <a:rPr sz="2200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sifier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0771" y="914400"/>
            <a:ext cx="5253228" cy="2996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3962400"/>
            <a:ext cx="3704844" cy="230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6431"/>
            <a:ext cx="312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Web</a:t>
            </a:r>
            <a:r>
              <a:rPr spc="-45" dirty="0"/>
              <a:t> </a:t>
            </a:r>
            <a:r>
              <a:rPr spc="-5" dirty="0"/>
              <a:t>Scrapping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1950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Web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Extraction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0379" y="2286000"/>
            <a:ext cx="5951220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2737485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  <a:tab pos="25273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tr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odu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on	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 Clustering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learning strategy</a:t>
            </a:r>
            <a:r>
              <a:rPr sz="16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570" y="3063367"/>
            <a:ext cx="11766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" algn="r">
              <a:lnSpc>
                <a:spcPct val="100000"/>
              </a:lnSpc>
              <a:spcBef>
                <a:spcPts val="95"/>
              </a:spcBef>
              <a:tabLst>
                <a:tab pos="483234" algn="l"/>
                <a:tab pos="102743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	p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obl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m  dependent/  v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able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705" y="3063367"/>
            <a:ext cx="711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037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use	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or  whose 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target  </a:t>
            </a:r>
            <a:r>
              <a:rPr sz="1600" spc="-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issin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200" y="2209799"/>
            <a:ext cx="4953000" cy="353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2280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Euclidean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distance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209544"/>
            <a:ext cx="5609844" cy="121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2687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Hierarchical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5844" y="2264664"/>
            <a:ext cx="5058155" cy="383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447800"/>
            <a:ext cx="7405116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1453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nha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  Distance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657725"/>
            <a:ext cx="14274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5080" indent="-343535" algn="r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35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K-M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doid</a:t>
            </a:r>
            <a:endParaRPr sz="2000">
              <a:latin typeface="Times New Roman"/>
              <a:cs typeface="Times New Roman"/>
            </a:endParaRPr>
          </a:p>
          <a:p>
            <a:pPr marR="60325" algn="r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uster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4064" y="1985772"/>
            <a:ext cx="3221736" cy="144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4976" y="3733800"/>
            <a:ext cx="6211824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1401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DBSCAN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1600200"/>
            <a:ext cx="496824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12519"/>
            <a:ext cx="7543800" cy="51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073" y="46431"/>
            <a:ext cx="1861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Stati</a:t>
            </a:r>
            <a:r>
              <a:rPr spc="5" dirty="0"/>
              <a:t>s</a:t>
            </a:r>
            <a:r>
              <a:rPr spc="-5" dirty="0"/>
              <a:t>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43628"/>
            <a:ext cx="7541259" cy="29819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 of Central 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Tendency(It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represent central point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typical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Mean(u=Ex/N)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Median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Wingdings"/>
              <a:buChar char=""/>
              <a:tabLst>
                <a:tab pos="115633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Font typeface="Wingdings"/>
              <a:buChar char=""/>
              <a:tabLst>
                <a:tab pos="756920" algn="l"/>
                <a:tab pos="1774189" algn="l"/>
                <a:tab pos="2129155" algn="l"/>
                <a:tab pos="3611245" algn="l"/>
                <a:tab pos="3921760" algn="l"/>
                <a:tab pos="4685665" algn="l"/>
                <a:tab pos="5027295" algn="l"/>
                <a:tab pos="5790565" algn="l"/>
                <a:tab pos="6046470" algn="l"/>
                <a:tab pos="735901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ea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isp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(It	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	ext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nt	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wh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	a	di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	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stretched and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squeezed)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1156335" algn="l"/>
                <a:tab pos="4585335" algn="l"/>
              </a:tabLst>
            </a:pPr>
            <a:r>
              <a:rPr sz="1600" spc="-25" dirty="0">
                <a:solidFill>
                  <a:srgbClr val="001F5F"/>
                </a:solidFill>
                <a:latin typeface="Times New Roman"/>
                <a:cs typeface="Times New Roman"/>
              </a:rPr>
              <a:t>Variance	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Standard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Deviation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4495800"/>
            <a:ext cx="1647444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419600"/>
            <a:ext cx="1609344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8331"/>
            <a:ext cx="447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Dimension</a:t>
            </a:r>
            <a:r>
              <a:rPr spc="-55" dirty="0"/>
              <a:t> </a:t>
            </a:r>
            <a:r>
              <a:rPr spc="-5" dirty="0"/>
              <a:t>Reduction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2514600"/>
            <a:ext cx="899922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1318005"/>
            <a:ext cx="5549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Reduction of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random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6794" y="8331"/>
            <a:ext cx="101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Times New Roman"/>
                <a:cs typeface="Times New Roman"/>
              </a:rPr>
              <a:t>PCA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02080"/>
            <a:ext cx="731520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8331"/>
            <a:ext cx="251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Word</a:t>
            </a:r>
            <a:r>
              <a:rPr spc="-60" dirty="0"/>
              <a:t> </a:t>
            </a:r>
            <a:r>
              <a:rPr spc="-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8005"/>
            <a:ext cx="540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244060"/>
                </a:solidFill>
                <a:latin typeface="Times New Roman"/>
                <a:cs typeface="Times New Roman"/>
              </a:rPr>
              <a:t>Novelty visual </a:t>
            </a:r>
            <a:r>
              <a:rPr sz="2400" spc="-5" dirty="0">
                <a:solidFill>
                  <a:srgbClr val="24406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solidFill>
                  <a:srgbClr val="244060"/>
                </a:solidFill>
                <a:latin typeface="Times New Roman"/>
                <a:cs typeface="Times New Roman"/>
              </a:rPr>
              <a:t>of text</a:t>
            </a:r>
            <a:r>
              <a:rPr sz="2400" spc="-90" dirty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406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901952"/>
            <a:ext cx="5562600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T</a:t>
            </a:r>
            <a:r>
              <a:rPr spc="-5" dirty="0"/>
              <a:t>op</a:t>
            </a:r>
            <a:r>
              <a:rPr spc="5" dirty="0"/>
              <a:t>i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7631"/>
            <a:ext cx="6621145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Numpy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&gt;&gt;&gt;import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numpy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&gt;&gt;&gt;np.sum([1,2,34,5,6,7,8])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Pandas(Library for data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manipulation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analysis)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Matplotlib(Library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making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graphical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display)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73" y="46431"/>
            <a:ext cx="3937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35756"/>
            <a:ext cx="6976745" cy="47809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collection(collection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source)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&gt;&gt;&gt;import pandas as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&gt;&gt;&gt;df=pd.read_excel(open(‘fileName.xlsx’,’rb’))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&gt;&gt;&gt;x=df.iloc[:,:-1]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&gt;&gt;&gt;y=df.iloc[:,-1]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Imputer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and Dropna(filling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missing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value or dropping the</a:t>
            </a:r>
            <a:r>
              <a:rPr sz="20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tuples)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&gt;&gt;&gt;from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sklearn.preprocessing import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Imputer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&gt;&gt;&gt;imp=Imputer()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&gt;&gt;&gt;array=imp.fit_transform(array)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Label encoder(converting strings into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labels)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&gt;&gt;&gt;from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sklearn.preprocessing import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LabelEncoder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&gt;&gt;&gt;lbl=LabelEncoder()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&gt;&gt;&gt;array=lbl.fit_transform(array)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73" y="46431"/>
            <a:ext cx="3937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35756"/>
            <a:ext cx="6296660" cy="4049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One hot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encoder(making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dummies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variables)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&gt;&gt;&gt;from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sklearn.preprocessing import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OneHotEncoder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&gt;&gt;&gt;ohe=OneHotEncoder(categorical_features=[attribute</a:t>
            </a:r>
            <a:r>
              <a:rPr sz="2000" spc="-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&gt;&gt;&gt;array=ohe.fit_transform(array)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Standard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scaler(Normalizing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&gt;&gt;&gt;from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sklearn.preprocessing import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StandardScaler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&gt;&gt;&gt;sc=StandardScaler()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&gt;&gt;&gt;array=sc.fit_transform(array)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Train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test split(splitting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 into training and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testing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set)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&gt;&gt;&gt;from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sklearn.model_validation import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train_test_split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&gt;&gt;&gt;res=train_test_split(input, output,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test_size=0.20)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Logistic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4823841"/>
            <a:ext cx="212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2559" y="838200"/>
            <a:ext cx="3625595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3742944"/>
            <a:ext cx="3124200" cy="2534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6431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Supervised</a:t>
            </a:r>
            <a:r>
              <a:rPr spc="-4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96011"/>
            <a:ext cx="264541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1711" y="2286000"/>
            <a:ext cx="5047488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58111"/>
            <a:ext cx="2687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Hierarchical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5844" y="2264664"/>
            <a:ext cx="5058155" cy="383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46431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9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447800"/>
            <a:ext cx="7405116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234" y="125951"/>
            <a:ext cx="46295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Data Visualization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243628"/>
            <a:ext cx="2608580" cy="8337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Graphical</a:t>
            </a:r>
            <a:r>
              <a:rPr sz="24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Bar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graph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3209670"/>
            <a:ext cx="138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Histo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038420"/>
            <a:ext cx="1196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Box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plot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0498" y="1358322"/>
            <a:ext cx="2070543" cy="175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0498" y="3209670"/>
            <a:ext cx="2275841" cy="1487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8345" y="4876800"/>
            <a:ext cx="2014727" cy="152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338" y="2871038"/>
            <a:ext cx="1144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NLP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741" y="84531"/>
            <a:ext cx="4145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 </a:t>
            </a:r>
            <a:r>
              <a:rPr spc="-5" dirty="0"/>
              <a:t>to</a:t>
            </a:r>
            <a:r>
              <a:rPr spc="-85" dirty="0"/>
              <a:t> </a:t>
            </a:r>
            <a:r>
              <a:rPr spc="-5" dirty="0"/>
              <a:t>NLP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295400"/>
            <a:ext cx="6781800" cy="476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180" y="84531"/>
            <a:ext cx="456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Libraries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1637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Download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955160"/>
            <a:ext cx="6909434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Import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using python tool and download rest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packages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&gt;&gt;&gt;import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nltk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&gt;&gt;&gt;nltk.download()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133600"/>
            <a:ext cx="81153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653" y="46431"/>
            <a:ext cx="2486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</a:t>
            </a:r>
            <a:r>
              <a:rPr spc="-60" dirty="0"/>
              <a:t> </a:t>
            </a:r>
            <a:r>
              <a:rPr spc="-5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5730"/>
            <a:ext cx="754062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process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extracting important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information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 natural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text.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is unstructured, amorphous and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difficult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deal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 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algorithmically.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Goal: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turn the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text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into data for analysis using natural language 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2971800"/>
            <a:ext cx="4287011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703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Sentimental analysis(Positive,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negative, neutral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views)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2133600"/>
            <a:ext cx="5620511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416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Chat-bot(chatting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with a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robot)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2209800"/>
            <a:ext cx="6361176" cy="403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650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Speech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recognition(speech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understandable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text)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6963" y="2133599"/>
            <a:ext cx="6387084" cy="411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512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Machine translation(Google</a:t>
            </a:r>
            <a:r>
              <a:rPr sz="24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translator)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4207" y="2209800"/>
            <a:ext cx="6193536" cy="405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652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extraction(from website or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document)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133600"/>
            <a:ext cx="6562343" cy="409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8331"/>
            <a:ext cx="542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</a:t>
            </a:r>
            <a:r>
              <a:rPr spc="-5" dirty="0"/>
              <a:t>of text</a:t>
            </a:r>
            <a:r>
              <a:rPr spc="-80" dirty="0"/>
              <a:t> </a:t>
            </a:r>
            <a:r>
              <a:rPr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7539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Advertising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machine(recommendation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adds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per your  history)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819400"/>
            <a:ext cx="7077456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F1FB80D6-5517-670C-D284-0BA1DDB26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7234" y="125951"/>
            <a:ext cx="46295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Data Visualization</a:t>
            </a:r>
            <a:endParaRPr spc="-5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650014A-B09A-E565-1687-A64771F5EAB7}"/>
              </a:ext>
            </a:extLst>
          </p:cNvPr>
          <p:cNvSpPr txBox="1"/>
          <p:nvPr/>
        </p:nvSpPr>
        <p:spPr>
          <a:xfrm>
            <a:off x="840739" y="1243628"/>
            <a:ext cx="2608580" cy="8337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Graphical</a:t>
            </a:r>
            <a:r>
              <a:rPr sz="24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Line Chart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1D6D709-9404-BA75-C548-E0C7048A405C}"/>
              </a:ext>
            </a:extLst>
          </p:cNvPr>
          <p:cNvSpPr txBox="1"/>
          <p:nvPr/>
        </p:nvSpPr>
        <p:spPr>
          <a:xfrm>
            <a:off x="1237530" y="3444325"/>
            <a:ext cx="159740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solidFill>
                  <a:srgbClr val="001F5F"/>
                </a:solidFill>
                <a:latin typeface="Times New Roman"/>
                <a:cs typeface="Times New Roman"/>
              </a:rPr>
              <a:t>Scatter Plot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BDF6EAF9-13B8-5CBE-9BB5-4D20B34173D1}"/>
              </a:ext>
            </a:extLst>
          </p:cNvPr>
          <p:cNvSpPr txBox="1"/>
          <p:nvPr/>
        </p:nvSpPr>
        <p:spPr>
          <a:xfrm>
            <a:off x="1321868" y="5453751"/>
            <a:ext cx="152120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dirty="0">
                <a:solidFill>
                  <a:srgbClr val="001F5F"/>
                </a:solidFill>
                <a:latin typeface="Times New Roman"/>
                <a:cs typeface="Times New Roman"/>
              </a:rPr>
              <a:t>Pie Chart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1B7D4E-2D5E-FFF2-83E1-22DEE8E1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0" y="1255290"/>
            <a:ext cx="2652142" cy="16441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49CE1-B75A-B079-2801-2AE9C137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8" y="3260626"/>
            <a:ext cx="2397065" cy="1281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BA3333-7B3D-D79E-874B-126905561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89" y="4730960"/>
            <a:ext cx="2351843" cy="17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15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43628"/>
            <a:ext cx="5485765" cy="12001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Tokenization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Covert a string into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small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tokens.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Library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import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nltk.tokenize.word_tokenize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19" y="2667000"/>
            <a:ext cx="7697724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05143"/>
            <a:ext cx="3031490" cy="1183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Stemming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PORTERSTEMMER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LANCASTERSTEMMER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048000"/>
            <a:ext cx="8228076" cy="253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02856"/>
            <a:ext cx="4643755" cy="7607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0"/>
              </a:spcBef>
              <a:buFont typeface="Wingdings"/>
              <a:buChar char=""/>
              <a:tabLst>
                <a:tab pos="356235" algn="l"/>
              </a:tabLst>
            </a:pP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Lemmanization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Wingdings"/>
              <a:buChar char=""/>
              <a:tabLst>
                <a:tab pos="75692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produces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proper word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POS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tags.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048000"/>
            <a:ext cx="8228076" cy="253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70405"/>
            <a:ext cx="221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Parts of</a:t>
            </a:r>
            <a:r>
              <a:rPr sz="24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speech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133599"/>
            <a:ext cx="8305800" cy="3845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70405"/>
            <a:ext cx="3329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entity</a:t>
            </a:r>
            <a:r>
              <a:rPr sz="24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recognition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438400"/>
            <a:ext cx="75438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84531"/>
            <a:ext cx="4140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Text </a:t>
            </a:r>
            <a:r>
              <a:rPr dirty="0"/>
              <a:t>mining</a:t>
            </a:r>
            <a:r>
              <a:rPr spc="1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70405"/>
            <a:ext cx="157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Chunking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421579"/>
            <a:ext cx="4578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using a case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study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209800"/>
            <a:ext cx="7620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2871038"/>
            <a:ext cx="3366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Deep</a:t>
            </a:r>
            <a:r>
              <a:rPr sz="44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imes New Roman"/>
                <a:cs typeface="Times New Roman"/>
              </a:rPr>
              <a:t>learning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545" y="84531"/>
            <a:ext cx="2539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</a:t>
            </a:r>
            <a:r>
              <a:rPr spc="5" dirty="0"/>
              <a:t>o</a:t>
            </a:r>
            <a:r>
              <a:rPr spc="-5" dirty="0"/>
              <a:t>duc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75406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Today’s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real time problems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high dimensions, so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they  are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very complex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handle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and process.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Like image data.  ML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not capable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solving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these use-case so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deep  learning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came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rescue.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3048000"/>
            <a:ext cx="4668011" cy="321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073" y="8331"/>
            <a:ext cx="262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</a:t>
            </a:r>
            <a:r>
              <a:rPr dirty="0"/>
              <a:t>c</a:t>
            </a:r>
            <a:r>
              <a:rPr spc="-5" dirty="0"/>
              <a:t>ati</a:t>
            </a:r>
            <a:r>
              <a:rPr spc="5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600200"/>
            <a:ext cx="7162800" cy="22403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Future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predictions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– </a:t>
            </a:r>
            <a:r>
              <a:rPr lang="en-US" sz="2400" spc="-5" dirty="0" err="1">
                <a:solidFill>
                  <a:srgbClr val="001F5F"/>
                </a:solidFill>
                <a:latin typeface="Times New Roman"/>
                <a:cs typeface="Times New Roman"/>
              </a:rPr>
              <a:t>eg.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based on past data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Stock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Market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Banking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 – </a:t>
            </a:r>
            <a:r>
              <a:rPr lang="en-US" sz="2400" dirty="0" err="1">
                <a:solidFill>
                  <a:srgbClr val="001F5F"/>
                </a:solidFill>
                <a:latin typeface="Times New Roman"/>
                <a:cs typeface="Times New Roman"/>
              </a:rPr>
              <a:t>eg.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 loan prediction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Sequence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detection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 – </a:t>
            </a:r>
            <a:r>
              <a:rPr lang="en-US" sz="2400" dirty="0" err="1">
                <a:solidFill>
                  <a:srgbClr val="001F5F"/>
                </a:solidFill>
                <a:latin typeface="Times New Roman"/>
                <a:cs typeface="Times New Roman"/>
              </a:rPr>
              <a:t>eg.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 barcode </a:t>
            </a:r>
            <a:r>
              <a:rPr lang="en-US" sz="2400" dirty="0" err="1">
                <a:solidFill>
                  <a:srgbClr val="001F5F"/>
                </a:solidFill>
                <a:latin typeface="Times New Roman"/>
                <a:cs typeface="Times New Roman"/>
              </a:rPr>
              <a:t>etc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Complexity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Modelling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650" y="46431"/>
            <a:ext cx="17900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5" dirty="0"/>
              <a:t>ork</a:t>
            </a:r>
            <a:r>
              <a:rPr spc="5" dirty="0"/>
              <a:t>i</a:t>
            </a:r>
            <a:r>
              <a:rPr spc="-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75393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Deep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Learning uses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 Neural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imitate animal  intelligence.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286000"/>
            <a:ext cx="6426708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122631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Scatter</a:t>
            </a:r>
            <a:r>
              <a:rPr spc="-55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295400"/>
            <a:ext cx="5439156" cy="498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84531"/>
            <a:ext cx="319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Neural</a:t>
            </a:r>
            <a:r>
              <a:rPr spc="-4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21431"/>
            <a:ext cx="6689090" cy="200278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like a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brain 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4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ANN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CNN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RNN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905000"/>
            <a:ext cx="62484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033" y="46431"/>
            <a:ext cx="296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80" dirty="0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295400"/>
            <a:ext cx="5638800" cy="404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46431"/>
            <a:ext cx="320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 </a:t>
            </a:r>
            <a:r>
              <a:rPr spc="-5" dirty="0"/>
              <a:t>of NN</a:t>
            </a:r>
          </a:p>
        </p:txBody>
      </p:sp>
      <p:sp>
        <p:nvSpPr>
          <p:cNvPr id="3" name="object 3"/>
          <p:cNvSpPr/>
          <p:nvPr/>
        </p:nvSpPr>
        <p:spPr>
          <a:xfrm>
            <a:off x="4648200" y="1981200"/>
            <a:ext cx="41148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981200"/>
            <a:ext cx="41148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286000"/>
            <a:ext cx="1447800" cy="1828800"/>
          </a:xfrm>
          <a:custGeom>
            <a:avLst/>
            <a:gdLst/>
            <a:ahLst/>
            <a:cxnLst/>
            <a:rect l="l" t="t" r="r" b="b"/>
            <a:pathLst>
              <a:path w="1447800" h="1828800">
                <a:moveTo>
                  <a:pt x="1447800" y="0"/>
                </a:moveTo>
                <a:lnTo>
                  <a:pt x="0" y="1828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9466" y="1486280"/>
            <a:ext cx="138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NON NN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1732" y="1474978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NN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1600" y="1981200"/>
            <a:ext cx="1295400" cy="2209800"/>
          </a:xfrm>
          <a:custGeom>
            <a:avLst/>
            <a:gdLst/>
            <a:ahLst/>
            <a:cxnLst/>
            <a:rect l="l" t="t" r="r" b="b"/>
            <a:pathLst>
              <a:path w="1295400" h="2209800">
                <a:moveTo>
                  <a:pt x="1295400" y="0"/>
                </a:moveTo>
                <a:lnTo>
                  <a:pt x="0" y="2209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81200"/>
            <a:ext cx="2438400" cy="2362200"/>
          </a:xfrm>
          <a:custGeom>
            <a:avLst/>
            <a:gdLst/>
            <a:ahLst/>
            <a:cxnLst/>
            <a:rect l="l" t="t" r="r" b="b"/>
            <a:pathLst>
              <a:path w="2438400" h="2362200">
                <a:moveTo>
                  <a:pt x="0" y="0"/>
                </a:moveTo>
                <a:lnTo>
                  <a:pt x="2438400" y="2362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0" y="1676400"/>
            <a:ext cx="228600" cy="3581400"/>
          </a:xfrm>
          <a:custGeom>
            <a:avLst/>
            <a:gdLst/>
            <a:ahLst/>
            <a:cxnLst/>
            <a:rect l="l" t="t" r="r" b="b"/>
            <a:pathLst>
              <a:path w="228600" h="3581400">
                <a:moveTo>
                  <a:pt x="228600" y="0"/>
                </a:moveTo>
                <a:lnTo>
                  <a:pt x="0" y="3581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0" y="3733800"/>
            <a:ext cx="4038600" cy="685800"/>
          </a:xfrm>
          <a:custGeom>
            <a:avLst/>
            <a:gdLst/>
            <a:ahLst/>
            <a:cxnLst/>
            <a:rect l="l" t="t" r="r" b="b"/>
            <a:pathLst>
              <a:path w="4038600" h="685800">
                <a:moveTo>
                  <a:pt x="40386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1828800"/>
            <a:ext cx="1143000" cy="3124200"/>
          </a:xfrm>
          <a:custGeom>
            <a:avLst/>
            <a:gdLst/>
            <a:ahLst/>
            <a:cxnLst/>
            <a:rect l="l" t="t" r="r" b="b"/>
            <a:pathLst>
              <a:path w="1143000" h="3124200">
                <a:moveTo>
                  <a:pt x="0" y="0"/>
                </a:moveTo>
                <a:lnTo>
                  <a:pt x="1143000" y="3124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200" y="2667000"/>
            <a:ext cx="4038600" cy="76200"/>
          </a:xfrm>
          <a:custGeom>
            <a:avLst/>
            <a:gdLst/>
            <a:ahLst/>
            <a:cxnLst/>
            <a:rect l="l" t="t" r="r" b="b"/>
            <a:pathLst>
              <a:path w="4038600" h="76200">
                <a:moveTo>
                  <a:pt x="0" y="76200"/>
                </a:moveTo>
                <a:lnTo>
                  <a:pt x="4038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3733800"/>
            <a:ext cx="4114800" cy="838200"/>
          </a:xfrm>
          <a:custGeom>
            <a:avLst/>
            <a:gdLst/>
            <a:ahLst/>
            <a:cxnLst/>
            <a:rect l="l" t="t" r="r" b="b"/>
            <a:pathLst>
              <a:path w="4114800" h="838200">
                <a:moveTo>
                  <a:pt x="41148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9400" y="2286000"/>
            <a:ext cx="228600" cy="3124200"/>
          </a:xfrm>
          <a:custGeom>
            <a:avLst/>
            <a:gdLst/>
            <a:ahLst/>
            <a:cxnLst/>
            <a:rect l="l" t="t" r="r" b="b"/>
            <a:pathLst>
              <a:path w="228600" h="3124200">
                <a:moveTo>
                  <a:pt x="228600" y="0"/>
                </a:moveTo>
                <a:lnTo>
                  <a:pt x="0" y="3124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845" y="84531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6028"/>
            <a:ext cx="2132330" cy="4931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Layers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HIDDEN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355600" marR="482600" indent="-343535">
              <a:lnSpc>
                <a:spcPct val="100000"/>
              </a:lnSpc>
              <a:spcBef>
                <a:spcPts val="56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Activ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on 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Unit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Relu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Leaky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Relu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TanH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Sigmoid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Softmax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066800"/>
            <a:ext cx="2514600" cy="2199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6964" y="966216"/>
            <a:ext cx="3717035" cy="2615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3657600"/>
            <a:ext cx="5600700" cy="2638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845" y="84531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NN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858011"/>
            <a:ext cx="7239000" cy="542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580" y="84531"/>
            <a:ext cx="5483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 </a:t>
            </a:r>
            <a:r>
              <a:rPr spc="-5" dirty="0"/>
              <a:t>to</a:t>
            </a:r>
            <a:r>
              <a:rPr spc="-150" dirty="0"/>
              <a:t> </a:t>
            </a:r>
            <a:r>
              <a:rPr spc="-30" dirty="0"/>
              <a:t>Tensorflow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70405"/>
            <a:ext cx="7537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developed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by google brain team of google in 2015 for 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computation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purpose. Uses to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the algorithm</a:t>
            </a:r>
            <a:r>
              <a:rPr sz="24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fast.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286000"/>
            <a:ext cx="82296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848" y="84531"/>
            <a:ext cx="4700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 </a:t>
            </a:r>
            <a:r>
              <a:rPr spc="-5" dirty="0"/>
              <a:t>to</a:t>
            </a:r>
            <a:r>
              <a:rPr spc="-145" dirty="0"/>
              <a:t> </a:t>
            </a:r>
            <a:r>
              <a:rPr spc="-5" dirty="0"/>
              <a:t>Theano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4205"/>
            <a:ext cx="7538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developed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LISA(now MILA)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group at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university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Montreal, Quebec, Canada (home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Yoshua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Bengio)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314955"/>
            <a:ext cx="5638800" cy="393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405" y="84531"/>
            <a:ext cx="112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9828"/>
            <a:ext cx="3566795" cy="8337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For classification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Case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1949195"/>
            <a:ext cx="5676900" cy="422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405" y="84531"/>
            <a:ext cx="112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19828"/>
            <a:ext cx="3215005" cy="8337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4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Case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2048255"/>
            <a:ext cx="5190744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121" y="84531"/>
            <a:ext cx="1097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21431"/>
            <a:ext cx="7539990" cy="16351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LSTM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solves the problems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sequence of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  matters as such problem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 not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possible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solve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through 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ANN.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012948"/>
            <a:ext cx="7839456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409" y="46431"/>
            <a:ext cx="197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43628"/>
            <a:ext cx="3320415" cy="26631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Population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frame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Simple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random</a:t>
            </a:r>
            <a:r>
              <a:rPr sz="20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sampling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9244" y="1371600"/>
            <a:ext cx="4524756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14" y="84531"/>
            <a:ext cx="290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ANN </a:t>
            </a:r>
            <a:r>
              <a:rPr spc="-5" dirty="0"/>
              <a:t>vs</a:t>
            </a:r>
            <a:r>
              <a:rPr spc="-60" dirty="0"/>
              <a:t> </a:t>
            </a:r>
            <a:r>
              <a:rPr spc="-5" dirty="0"/>
              <a:t>RNN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pc="-10" dirty="0"/>
              <a:t>ANN</a:t>
            </a: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No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000" spc="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changing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/>
              <a:t>sequence of</a:t>
            </a:r>
            <a:r>
              <a:rPr sz="2000" spc="-65" dirty="0"/>
              <a:t> </a:t>
            </a:r>
            <a:r>
              <a:rPr sz="2000" dirty="0"/>
              <a:t>data.</a:t>
            </a:r>
            <a:endParaRPr sz="2000"/>
          </a:p>
          <a:p>
            <a:pPr marL="756285" marR="635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  <a:tab pos="1216660" algn="l"/>
                <a:tab pos="2205990" algn="l"/>
              </a:tabLst>
            </a:pP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	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y	e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ents  are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there.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"/>
            </a:pPr>
            <a:endParaRPr sz="2900"/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  <a:tab pos="1595755" algn="l"/>
                <a:tab pos="2040889" algn="l"/>
                <a:tab pos="257175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Ut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ze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fo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	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/>
              <a:t>data</a:t>
            </a:r>
            <a:endParaRPr sz="2000"/>
          </a:p>
          <a:p>
            <a:pPr marL="756285" marR="69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756920" algn="l"/>
                <a:tab pos="1510665" algn="l"/>
                <a:tab pos="267081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Less	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pl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x	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n  RNN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356235" algn="l"/>
              </a:tabLst>
            </a:pPr>
            <a:r>
              <a:rPr spc="-10" dirty="0"/>
              <a:t>RNN</a:t>
            </a:r>
          </a:p>
          <a:p>
            <a:pPr marL="812800" lvl="1" indent="-343535" algn="just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Changing</a:t>
            </a:r>
            <a:r>
              <a:rPr sz="2000" spc="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/>
              <a:t>effect</a:t>
            </a:r>
            <a:r>
              <a:rPr sz="2000" spc="-35" dirty="0"/>
              <a:t> </a:t>
            </a:r>
            <a:r>
              <a:rPr sz="2000" dirty="0"/>
              <a:t>results.</a:t>
            </a:r>
            <a:endParaRPr sz="2000"/>
          </a:p>
          <a:p>
            <a:pPr marL="812800" marR="6350" lvl="1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Memory element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use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predict the next  state.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Utilize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video,</a:t>
            </a:r>
            <a:r>
              <a:rPr sz="2000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text,</a:t>
            </a:r>
            <a:endParaRPr sz="20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</a:pPr>
            <a:r>
              <a:rPr sz="2000" spc="-5" dirty="0"/>
              <a:t>image</a:t>
            </a:r>
            <a:r>
              <a:rPr sz="2000" dirty="0"/>
              <a:t> </a:t>
            </a:r>
            <a:r>
              <a:rPr sz="2000" spc="-5" dirty="0"/>
              <a:t>etc.</a:t>
            </a:r>
            <a:endParaRPr sz="2000"/>
          </a:p>
          <a:p>
            <a:pPr marL="812800" marR="6985" lvl="1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813435" algn="l"/>
              </a:tabLst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complex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than 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ANN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1593</Words>
  <Application>Microsoft Office PowerPoint</Application>
  <PresentationFormat>On-screen Show (4:3)</PresentationFormat>
  <Paragraphs>350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Times New Roman</vt:lpstr>
      <vt:lpstr>Wingdings</vt:lpstr>
      <vt:lpstr>Office Theme</vt:lpstr>
      <vt:lpstr>Statistic essentials</vt:lpstr>
      <vt:lpstr>DATA</vt:lpstr>
      <vt:lpstr>DATA</vt:lpstr>
      <vt:lpstr>DATA</vt:lpstr>
      <vt:lpstr>Statistics</vt:lpstr>
      <vt:lpstr>Data Visualization</vt:lpstr>
      <vt:lpstr>Data Visualization</vt:lpstr>
      <vt:lpstr>Scatter Plot</vt:lpstr>
      <vt:lpstr>Sampling</vt:lpstr>
      <vt:lpstr>conti.</vt:lpstr>
      <vt:lpstr>Sampling methods </vt:lpstr>
      <vt:lpstr>Normal Distribution / Gaussian Ditribution / Bell Curve</vt:lpstr>
      <vt:lpstr>PowerPoint Presentation</vt:lpstr>
      <vt:lpstr>Skewness &amp; Kurtosis</vt:lpstr>
      <vt:lpstr>Z-Score</vt:lpstr>
      <vt:lpstr>Confidence Interval</vt:lpstr>
      <vt:lpstr>Z Distribution</vt:lpstr>
      <vt:lpstr>T Distribution</vt:lpstr>
      <vt:lpstr>Correlation Analysis</vt:lpstr>
      <vt:lpstr>Pre-program preparation</vt:lpstr>
      <vt:lpstr>Pre-program preparation</vt:lpstr>
      <vt:lpstr>Distribution</vt:lpstr>
      <vt:lpstr>Metrics</vt:lpstr>
      <vt:lpstr>Machine Learning</vt:lpstr>
      <vt:lpstr>Requirement of ML</vt:lpstr>
      <vt:lpstr>ML Example</vt:lpstr>
      <vt:lpstr>Over-fitting &amp; under-fitting</vt:lpstr>
      <vt:lpstr>Over-fitting &amp; Under-fitting</vt:lpstr>
      <vt:lpstr>Types of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Web Scrapping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Dimension Reduction</vt:lpstr>
      <vt:lpstr>PowerPoint Presentation</vt:lpstr>
      <vt:lpstr>Word Cloud</vt:lpstr>
      <vt:lpstr>Topics</vt:lpstr>
      <vt:lpstr>Data preprocessing</vt:lpstr>
      <vt:lpstr>Data preprocessing</vt:lpstr>
      <vt:lpstr>Supervised learning</vt:lpstr>
      <vt:lpstr>Supervised learning</vt:lpstr>
      <vt:lpstr>Unsupervised learning</vt:lpstr>
      <vt:lpstr>Unsupervised learning</vt:lpstr>
      <vt:lpstr>PowerPoint Presentation</vt:lpstr>
      <vt:lpstr>Introduction to NLP</vt:lpstr>
      <vt:lpstr>Libraries and modules</vt:lpstr>
      <vt:lpstr>Text mining</vt:lpstr>
      <vt:lpstr>Application of text mining</vt:lpstr>
      <vt:lpstr>Application of text mining</vt:lpstr>
      <vt:lpstr>Application of text mining</vt:lpstr>
      <vt:lpstr>Application of text mining</vt:lpstr>
      <vt:lpstr>Application of text mining</vt:lpstr>
      <vt:lpstr>Application of text mining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Deep learning</vt:lpstr>
      <vt:lpstr>Introduction</vt:lpstr>
      <vt:lpstr>Applications</vt:lpstr>
      <vt:lpstr>Working</vt:lpstr>
      <vt:lpstr>Neural network</vt:lpstr>
      <vt:lpstr>Working Flow</vt:lpstr>
      <vt:lpstr>Working of NN</vt:lpstr>
      <vt:lpstr>Components of NN</vt:lpstr>
      <vt:lpstr>Components of NN</vt:lpstr>
      <vt:lpstr>Introduction to Tensorflow</vt:lpstr>
      <vt:lpstr>Introduction to Theano</vt:lpstr>
      <vt:lpstr>ANN</vt:lpstr>
      <vt:lpstr>ANN</vt:lpstr>
      <vt:lpstr>RNN</vt:lpstr>
      <vt:lpstr>ANN vs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Vijesh</dc:creator>
  <cp:lastModifiedBy>Himanshu Suryavanshi</cp:lastModifiedBy>
  <cp:revision>41</cp:revision>
  <dcterms:created xsi:type="dcterms:W3CDTF">2020-03-07T03:49:00Z</dcterms:created>
  <dcterms:modified xsi:type="dcterms:W3CDTF">2024-03-11T13:10:25Z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2020-03-07T00:00:00Z</vt:filetime>
  </property>
</Properties>
</file>