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68" r:id="rId2"/>
    <p:sldId id="257" r:id="rId3"/>
    <p:sldId id="258" r:id="rId4"/>
    <p:sldId id="260" r:id="rId5"/>
    <p:sldId id="261" r:id="rId6"/>
    <p:sldId id="267" r:id="rId7"/>
    <p:sldId id="262" r:id="rId8"/>
    <p:sldId id="266" r:id="rId9"/>
    <p:sldId id="263" r:id="rId10"/>
    <p:sldId id="264" r:id="rId11"/>
    <p:sldId id="265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4FD1D-5ACF-49D6-8F5D-85636D0F527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F5D42-9F20-444C-93CA-D84AD2E24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4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F5D42-9F20-444C-93CA-D84AD2E244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4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BBF3-E91D-44D0-9657-307D251E5064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36E5-D45E-4E69-B826-19E0AC3BF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7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BBF3-E91D-44D0-9657-307D251E5064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36E5-D45E-4E69-B826-19E0AC3BF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8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BBF3-E91D-44D0-9657-307D251E5064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36E5-D45E-4E69-B826-19E0AC3BF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4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BBF3-E91D-44D0-9657-307D251E5064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36E5-D45E-4E69-B826-19E0AC3BF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9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BBF3-E91D-44D0-9657-307D251E5064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36E5-D45E-4E69-B826-19E0AC3BF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3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BBF3-E91D-44D0-9657-307D251E5064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36E5-D45E-4E69-B826-19E0AC3BF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3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BBF3-E91D-44D0-9657-307D251E5064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36E5-D45E-4E69-B826-19E0AC3BF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3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BBF3-E91D-44D0-9657-307D251E5064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36E5-D45E-4E69-B826-19E0AC3BF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9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BBF3-E91D-44D0-9657-307D251E5064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36E5-D45E-4E69-B826-19E0AC3BF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1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BBF3-E91D-44D0-9657-307D251E5064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36E5-D45E-4E69-B826-19E0AC3BF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9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BBF3-E91D-44D0-9657-307D251E5064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36E5-D45E-4E69-B826-19E0AC3BF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9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5BBF3-E91D-44D0-9657-307D251E5064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636E5-D45E-4E69-B826-19E0AC3BF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5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vbgupta.davv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8953"/>
            <a:ext cx="8799576" cy="1572768"/>
          </a:xfrm>
        </p:spPr>
        <p:txBody>
          <a:bodyPr>
            <a:normAutofit/>
          </a:bodyPr>
          <a:lstStyle/>
          <a:p>
            <a:r>
              <a:rPr lang="en-US" sz="5000" b="1" dirty="0" smtClean="0"/>
              <a:t>INTRODUCTION TO </a:t>
            </a:r>
            <a:br>
              <a:rPr lang="en-US" sz="5000" b="1" dirty="0" smtClean="0"/>
            </a:br>
            <a:r>
              <a:rPr lang="en-US" sz="5000" b="1" dirty="0" smtClean="0"/>
              <a:t>OPERATIONS RESEARCH</a:t>
            </a:r>
            <a:endParaRPr lang="en-US" sz="5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4272" y="5421694"/>
            <a:ext cx="9019032" cy="8602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SCHOOL OF DATA SCIENCE AND FORECASTING</a:t>
            </a:r>
          </a:p>
          <a:p>
            <a:r>
              <a:rPr lang="en-US" dirty="0"/>
              <a:t>DEVI AHILYA VISHWAVIDYALAYA, INDORE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88" y="4232974"/>
            <a:ext cx="1125903" cy="10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4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-Roman"/>
              </a:rPr>
              <a:t>Advantages</a:t>
            </a:r>
            <a:endParaRPr lang="en-US" dirty="0">
              <a:latin typeface="Times-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The </a:t>
            </a:r>
            <a:r>
              <a:rPr lang="en-US" b="1" dirty="0"/>
              <a:t>advantages of operations research</a:t>
            </a:r>
            <a:r>
              <a:rPr lang="en-US" dirty="0"/>
              <a:t> include enhancing daily </a:t>
            </a:r>
            <a:r>
              <a:rPr lang="en-US" b="1" dirty="0"/>
              <a:t>operations</a:t>
            </a:r>
            <a:r>
              <a:rPr lang="en-US" dirty="0"/>
              <a:t>, fair comparison, building a high-level strategy, and smoother inventory planning and </a:t>
            </a:r>
            <a:r>
              <a:rPr lang="en-US" b="1" dirty="0"/>
              <a:t>management</a:t>
            </a:r>
            <a:r>
              <a:rPr lang="en-US" dirty="0"/>
              <a:t>. It also helps design company processes, tells how to allocate assets, and solves </a:t>
            </a:r>
            <a:r>
              <a:rPr lang="en-US" b="1" dirty="0"/>
              <a:t>management</a:t>
            </a:r>
            <a:r>
              <a:rPr lang="en-US" dirty="0"/>
              <a:t> problems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b="1" dirty="0"/>
              <a:t>1. Effective </a:t>
            </a:r>
            <a:r>
              <a:rPr lang="en-US" b="1" dirty="0" smtClean="0"/>
              <a:t>Decisions: </a:t>
            </a:r>
            <a:r>
              <a:rPr lang="en-US" dirty="0" smtClean="0"/>
              <a:t>Identification and Assessment of Alternatives, Better </a:t>
            </a:r>
            <a:r>
              <a:rPr lang="en-US" dirty="0"/>
              <a:t>and </a:t>
            </a:r>
            <a:r>
              <a:rPr lang="en-US" dirty="0" smtClean="0"/>
              <a:t>Quicker </a:t>
            </a:r>
            <a:r>
              <a:rPr lang="en-US" dirty="0" smtClean="0"/>
              <a:t>decisions</a:t>
            </a:r>
            <a:endParaRPr lang="en-US" dirty="0"/>
          </a:p>
          <a:p>
            <a:pPr marL="0" indent="0" algn="just">
              <a:buNone/>
            </a:pPr>
            <a:r>
              <a:rPr lang="en-US" b="1" dirty="0"/>
              <a:t>2. Better Coordination</a:t>
            </a:r>
          </a:p>
          <a:p>
            <a:pPr marL="0" indent="0" algn="just">
              <a:buNone/>
            </a:pPr>
            <a:r>
              <a:rPr lang="en-US" b="1" dirty="0"/>
              <a:t>3. Facilitates Control</a:t>
            </a:r>
          </a:p>
          <a:p>
            <a:pPr marL="0" indent="0" algn="just">
              <a:buNone/>
            </a:pPr>
            <a:r>
              <a:rPr lang="en-US" b="1" dirty="0"/>
              <a:t>4. Improves Productivity</a:t>
            </a:r>
          </a:p>
          <a:p>
            <a:pPr marL="0" indent="0" algn="just">
              <a:buNone/>
            </a:pPr>
            <a:endParaRPr lang="en-US" dirty="0"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1493169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-Roman"/>
              </a:rPr>
              <a:t>Limitations (Disadvantages)</a:t>
            </a:r>
            <a:endParaRPr lang="en-US" sz="4000" dirty="0">
              <a:latin typeface="Times-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2768"/>
            <a:ext cx="10515600" cy="4604195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-Roman"/>
              </a:rPr>
              <a:t>Operations research </a:t>
            </a:r>
            <a:r>
              <a:rPr lang="en-US" dirty="0" smtClean="0">
                <a:latin typeface="Times-Roman"/>
              </a:rPr>
              <a:t>is </a:t>
            </a:r>
            <a:r>
              <a:rPr lang="en-US" dirty="0">
                <a:latin typeface="Times-Roman"/>
              </a:rPr>
              <a:t>an interdisciplinary of mathematical </a:t>
            </a:r>
            <a:r>
              <a:rPr lang="en-US" dirty="0" smtClean="0">
                <a:latin typeface="Times-Roman"/>
              </a:rPr>
              <a:t>sciences </a:t>
            </a:r>
          </a:p>
          <a:p>
            <a:pPr marL="457200" lvl="1" indent="0" algn="just">
              <a:buNone/>
            </a:pPr>
            <a:r>
              <a:rPr lang="en-US" dirty="0" smtClean="0">
                <a:latin typeface="Times-Roman"/>
              </a:rPr>
              <a:t>● </a:t>
            </a:r>
            <a:r>
              <a:rPr lang="en-US" dirty="0">
                <a:latin typeface="Times-Roman"/>
              </a:rPr>
              <a:t>Need a personnel to have skills of statistics, and mathematics </a:t>
            </a:r>
            <a:endParaRPr lang="en-US" dirty="0" smtClean="0">
              <a:latin typeface="Times-Roman"/>
            </a:endParaRPr>
          </a:p>
          <a:p>
            <a:pPr marL="457200" lvl="1" indent="0" algn="just">
              <a:buNone/>
            </a:pPr>
            <a:r>
              <a:rPr lang="en-US" dirty="0" smtClean="0">
                <a:latin typeface="Times-Roman"/>
              </a:rPr>
              <a:t>● </a:t>
            </a:r>
            <a:r>
              <a:rPr lang="en-US" dirty="0">
                <a:latin typeface="Times-Roman"/>
              </a:rPr>
              <a:t>Most of managers are not well proficient in such activities </a:t>
            </a:r>
            <a:endParaRPr lang="en-US" dirty="0" smtClean="0">
              <a:latin typeface="Times-Roman"/>
            </a:endParaRPr>
          </a:p>
          <a:p>
            <a:pPr marL="457200" lvl="1" indent="0" algn="just">
              <a:buNone/>
            </a:pPr>
            <a:r>
              <a:rPr lang="en-US" dirty="0" smtClean="0">
                <a:latin typeface="Times-Roman"/>
              </a:rPr>
              <a:t>● </a:t>
            </a:r>
            <a:r>
              <a:rPr lang="en-US" dirty="0">
                <a:latin typeface="Times-Roman"/>
              </a:rPr>
              <a:t>They depend of </a:t>
            </a:r>
            <a:r>
              <a:rPr lang="en-US" dirty="0" smtClean="0">
                <a:latin typeface="Times-Roman"/>
              </a:rPr>
              <a:t>OR specialist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-Roman"/>
              </a:rPr>
              <a:t>Operations research itself is very costly </a:t>
            </a:r>
            <a:endParaRPr lang="en-US" dirty="0" smtClean="0">
              <a:latin typeface="Times-Roman"/>
            </a:endParaRPr>
          </a:p>
          <a:p>
            <a:pPr marL="457200" lvl="1" indent="0" algn="just">
              <a:buNone/>
            </a:pPr>
            <a:r>
              <a:rPr lang="en-US" dirty="0" smtClean="0">
                <a:latin typeface="Times-Roman"/>
              </a:rPr>
              <a:t>● </a:t>
            </a:r>
            <a:r>
              <a:rPr lang="en-US" dirty="0">
                <a:latin typeface="Times-Roman"/>
              </a:rPr>
              <a:t>An </a:t>
            </a:r>
            <a:r>
              <a:rPr lang="en-US" dirty="0" smtClean="0">
                <a:latin typeface="Times-Roman"/>
              </a:rPr>
              <a:t>Organization </a:t>
            </a:r>
            <a:r>
              <a:rPr lang="en-US" dirty="0">
                <a:latin typeface="Times-Roman"/>
              </a:rPr>
              <a:t>needs to invest a lot of money and effort into OR in order to make it effective </a:t>
            </a:r>
            <a:endParaRPr lang="en-US" dirty="0" smtClean="0">
              <a:latin typeface="Times-Roman"/>
            </a:endParaRPr>
          </a:p>
          <a:p>
            <a:pPr marL="457200" lvl="1" indent="0" algn="just">
              <a:buNone/>
            </a:pPr>
            <a:r>
              <a:rPr lang="en-US" dirty="0" smtClean="0">
                <a:latin typeface="Times-Roman"/>
              </a:rPr>
              <a:t>● </a:t>
            </a:r>
            <a:r>
              <a:rPr lang="en-US" dirty="0">
                <a:latin typeface="Times-Roman"/>
              </a:rPr>
              <a:t>It is suitable to large companies </a:t>
            </a:r>
            <a:endParaRPr lang="en-US" dirty="0" smtClean="0">
              <a:latin typeface="Times-Roman"/>
            </a:endParaRPr>
          </a:p>
          <a:p>
            <a:pPr marL="457200" lvl="1" indent="0" algn="just">
              <a:buNone/>
            </a:pPr>
            <a:r>
              <a:rPr lang="en-US" dirty="0" smtClean="0">
                <a:latin typeface="Times-Roman"/>
              </a:rPr>
              <a:t>● </a:t>
            </a:r>
            <a:r>
              <a:rPr lang="en-US" dirty="0">
                <a:latin typeface="Times-Roman"/>
              </a:rPr>
              <a:t>May not be a viable option for small or midsize companies, as it is a costly affair </a:t>
            </a:r>
            <a:endParaRPr lang="en-US" dirty="0" smtClean="0">
              <a:latin typeface="Times-Roman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-Roman"/>
              </a:rPr>
              <a:t>Coordination issues between OR Specialist and Business Operation Teams </a:t>
            </a:r>
            <a:endParaRPr lang="en-US" dirty="0" smtClean="0">
              <a:latin typeface="Times-Roman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-Roman"/>
              </a:rPr>
              <a:t>Analysis is only based on Quantifiable factors and expressed in terms of numbers and expressions only. It does not consider Human </a:t>
            </a:r>
            <a:r>
              <a:rPr lang="en-US" dirty="0" err="1" smtClean="0">
                <a:latin typeface="Times-Roman"/>
              </a:rPr>
              <a:t>behavioural</a:t>
            </a:r>
            <a:r>
              <a:rPr lang="en-US" dirty="0" smtClean="0">
                <a:latin typeface="Times-Roman"/>
              </a:rPr>
              <a:t> </a:t>
            </a:r>
            <a:r>
              <a:rPr lang="en-US" dirty="0">
                <a:latin typeface="Times-Roman"/>
              </a:rPr>
              <a:t>issues. </a:t>
            </a:r>
            <a:endParaRPr lang="en-US" dirty="0" smtClean="0">
              <a:latin typeface="Times-Roman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-Roman"/>
              </a:rPr>
              <a:t>Time </a:t>
            </a:r>
            <a:r>
              <a:rPr lang="en-US" dirty="0">
                <a:latin typeface="Times-Roman"/>
              </a:rPr>
              <a:t>consuming </a:t>
            </a:r>
            <a:r>
              <a:rPr lang="en-US" dirty="0" smtClean="0">
                <a:latin typeface="Times-Roman"/>
              </a:rPr>
              <a:t>process.</a:t>
            </a:r>
            <a:endParaRPr lang="en-US" dirty="0"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1036480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IN" dirty="0"/>
              <a:t>Thank You!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 algn="ctr">
              <a:buNone/>
            </a:pPr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V.B.Gupta</a:t>
            </a:r>
            <a:endParaRPr lang="en-IN" dirty="0"/>
          </a:p>
          <a:p>
            <a:pPr algn="ctr">
              <a:buNone/>
            </a:pPr>
            <a:r>
              <a:rPr lang="en-IN" dirty="0"/>
              <a:t> + 91 99933 50547</a:t>
            </a:r>
          </a:p>
          <a:p>
            <a:pPr algn="ctr">
              <a:buNone/>
            </a:pPr>
            <a:r>
              <a:rPr lang="en-IN" dirty="0">
                <a:hlinkClick r:id="rId2"/>
              </a:rPr>
              <a:t>vbgupta.davv@gmail.com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9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904" y="1856233"/>
            <a:ext cx="10180320" cy="42245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Operations Research: It is an decision making approach based on the scientific method. It makes extensive use of quantitative analysis.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Operations Research is also known as: </a:t>
            </a:r>
          </a:p>
          <a:p>
            <a:r>
              <a:rPr lang="en-US" dirty="0" smtClean="0"/>
              <a:t>Management Science</a:t>
            </a:r>
          </a:p>
          <a:p>
            <a:r>
              <a:rPr lang="en-US" dirty="0" smtClean="0"/>
              <a:t>Quantitative Techniques </a:t>
            </a:r>
          </a:p>
          <a:p>
            <a:r>
              <a:rPr lang="en-US" dirty="0" smtClean="0"/>
              <a:t>Decision Science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Today, many use the terms </a:t>
            </a:r>
            <a:r>
              <a:rPr lang="en-US" dirty="0" smtClean="0"/>
              <a:t>M</a:t>
            </a:r>
            <a:r>
              <a:rPr lang="en-US" i="1" dirty="0" smtClean="0"/>
              <a:t>anagement Science</a:t>
            </a:r>
            <a:r>
              <a:rPr lang="en-US" i="1" dirty="0"/>
              <a:t>, </a:t>
            </a:r>
            <a:r>
              <a:rPr lang="en-US" i="1" dirty="0" smtClean="0"/>
              <a:t>Operations Research</a:t>
            </a:r>
            <a:r>
              <a:rPr lang="en-US" i="1" dirty="0"/>
              <a:t>,</a:t>
            </a:r>
          </a:p>
          <a:p>
            <a:pPr marL="0" indent="0">
              <a:buNone/>
            </a:pPr>
            <a:r>
              <a:rPr lang="en-US" dirty="0" smtClean="0"/>
              <a:t>Quantitative Techniques, and </a:t>
            </a:r>
            <a:r>
              <a:rPr lang="en-US" i="1" dirty="0" smtClean="0"/>
              <a:t>Decision Science </a:t>
            </a:r>
            <a:r>
              <a:rPr lang="en-US" dirty="0" smtClean="0"/>
              <a:t>interchangeably.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86384" y="521208"/>
            <a:ext cx="10149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OPERATIONS RESEARCH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7721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5619"/>
          </a:xfrm>
        </p:spPr>
        <p:txBody>
          <a:bodyPr/>
          <a:lstStyle/>
          <a:p>
            <a:r>
              <a:rPr lang="en-US" dirty="0" smtClean="0">
                <a:latin typeface="Times-Roman"/>
              </a:rPr>
              <a:t>History:</a:t>
            </a:r>
            <a:endParaRPr lang="en-US" dirty="0">
              <a:latin typeface="Times-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3895"/>
            <a:ext cx="10515600" cy="4723067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-Roman"/>
              </a:rPr>
              <a:t>The scientific management revolution of the early 1900s, initiated by Frederic </a:t>
            </a:r>
            <a:r>
              <a:rPr lang="en-US" dirty="0" smtClean="0">
                <a:latin typeface="Times-Roman"/>
              </a:rPr>
              <a:t>W. Taylor</a:t>
            </a:r>
            <a:r>
              <a:rPr lang="en-US" dirty="0">
                <a:latin typeface="Times-Roman"/>
              </a:rPr>
              <a:t>, provided the foundation for the use of quantitative methods in management</a:t>
            </a:r>
            <a:r>
              <a:rPr lang="en-US" dirty="0" smtClean="0">
                <a:latin typeface="Times-Roman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-Roman"/>
              </a:rPr>
              <a:t>Operations Research </a:t>
            </a:r>
            <a:r>
              <a:rPr lang="en-US" dirty="0">
                <a:latin typeface="Times-Roman"/>
              </a:rPr>
              <a:t>is generally considered to have originated during </a:t>
            </a:r>
            <a:r>
              <a:rPr lang="en-US" dirty="0" smtClean="0">
                <a:latin typeface="Times-Roman"/>
              </a:rPr>
              <a:t>the World </a:t>
            </a:r>
            <a:r>
              <a:rPr lang="en-US" dirty="0">
                <a:latin typeface="Times-Roman"/>
              </a:rPr>
              <a:t>War II period, when teams were formed to deal with strategic and tactical </a:t>
            </a:r>
            <a:r>
              <a:rPr lang="en-US" dirty="0" smtClean="0">
                <a:latin typeface="Times-Roman"/>
              </a:rPr>
              <a:t>problems faced </a:t>
            </a:r>
            <a:r>
              <a:rPr lang="en-US" dirty="0">
                <a:latin typeface="Times-Roman"/>
              </a:rPr>
              <a:t>by the military. These teams, </a:t>
            </a:r>
            <a:r>
              <a:rPr lang="en-US" dirty="0" smtClean="0">
                <a:latin typeface="Times-Roman"/>
              </a:rPr>
              <a:t>involving the people </a:t>
            </a:r>
            <a:r>
              <a:rPr lang="en-US" dirty="0">
                <a:latin typeface="Times-Roman"/>
              </a:rPr>
              <a:t>with diverse </a:t>
            </a:r>
            <a:r>
              <a:rPr lang="en-US" dirty="0" smtClean="0">
                <a:latin typeface="Times-Roman"/>
              </a:rPr>
              <a:t>backgrounds (</a:t>
            </a:r>
            <a:r>
              <a:rPr lang="en-US" dirty="0">
                <a:latin typeface="Times-Roman"/>
              </a:rPr>
              <a:t>e.g., </a:t>
            </a:r>
            <a:r>
              <a:rPr lang="en-US" dirty="0" smtClean="0">
                <a:latin typeface="Times-Roman"/>
              </a:rPr>
              <a:t>mathematics</a:t>
            </a:r>
            <a:r>
              <a:rPr lang="en-US" dirty="0">
                <a:latin typeface="Times-Roman"/>
              </a:rPr>
              <a:t>, </a:t>
            </a:r>
            <a:r>
              <a:rPr lang="en-US" dirty="0" smtClean="0">
                <a:latin typeface="Times-Roman"/>
              </a:rPr>
              <a:t>statistics, engineering, </a:t>
            </a:r>
            <a:r>
              <a:rPr lang="en-US" dirty="0">
                <a:latin typeface="Times-Roman"/>
              </a:rPr>
              <a:t>and behavioral </a:t>
            </a:r>
            <a:r>
              <a:rPr lang="en-US" dirty="0" smtClean="0">
                <a:latin typeface="Times-Roman"/>
              </a:rPr>
              <a:t>science), </a:t>
            </a:r>
            <a:r>
              <a:rPr lang="en-US" dirty="0">
                <a:latin typeface="Times-Roman"/>
              </a:rPr>
              <a:t>were joined together to </a:t>
            </a:r>
            <a:r>
              <a:rPr lang="en-US" dirty="0" smtClean="0">
                <a:latin typeface="Times-Roman"/>
              </a:rPr>
              <a:t>solve a </a:t>
            </a:r>
            <a:r>
              <a:rPr lang="en-US" dirty="0">
                <a:latin typeface="Times-Roman"/>
              </a:rPr>
              <a:t>common problem by utilizing the scientific method. </a:t>
            </a:r>
            <a:endParaRPr lang="en-US" dirty="0" smtClean="0">
              <a:latin typeface="Times-Roman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-Roman"/>
              </a:rPr>
              <a:t>After the war, </a:t>
            </a:r>
            <a:r>
              <a:rPr lang="en-US" dirty="0" smtClean="0">
                <a:latin typeface="Times-Roman"/>
              </a:rPr>
              <a:t>different techniques were developed and applied </a:t>
            </a:r>
            <a:r>
              <a:rPr lang="en-US" dirty="0">
                <a:latin typeface="Times-Roman"/>
              </a:rPr>
              <a:t>to addressing problems in business, the government and society.</a:t>
            </a:r>
          </a:p>
        </p:txBody>
      </p:sp>
    </p:spTree>
    <p:extLst>
      <p:ext uri="{BB962C8B-B14F-4D97-AF65-F5344CB8AC3E}">
        <p14:creationId xmlns:p14="http://schemas.microsoft.com/office/powerpoint/2010/main" val="18201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latin typeface="Times-Roman"/>
              </a:rPr>
              <a:t>Developments </a:t>
            </a:r>
            <a:r>
              <a:rPr lang="en-US" sz="3600" dirty="0" smtClean="0">
                <a:latin typeface="Times-Roman"/>
              </a:rPr>
              <a:t>in Operations Research during </a:t>
            </a:r>
            <a:r>
              <a:rPr lang="en-US" sz="3600" dirty="0">
                <a:latin typeface="Times-Roman"/>
              </a:rPr>
              <a:t>the post–World War II period </a:t>
            </a:r>
            <a:r>
              <a:rPr lang="en-US" sz="3600" dirty="0" smtClean="0">
                <a:latin typeface="Times-Roman"/>
              </a:rPr>
              <a:t>for non-military applications</a:t>
            </a:r>
            <a:r>
              <a:rPr lang="en-US" dirty="0">
                <a:latin typeface="Times-Roman"/>
              </a:rPr>
              <a:t/>
            </a:r>
            <a:br>
              <a:rPr lang="en-US" dirty="0">
                <a:latin typeface="Times-Roman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-Roman"/>
                <a:cs typeface="Times New Roman" panose="02020603050405020304" pitchFamily="18" charset="0"/>
              </a:rPr>
              <a:t>Continued research resulted in numerous methodological developments. Probably the most significant development was the discovery by George </a:t>
            </a:r>
            <a:r>
              <a:rPr lang="en-US" sz="3200" dirty="0" err="1">
                <a:latin typeface="Times-Roman"/>
                <a:cs typeface="Times New Roman" panose="02020603050405020304" pitchFamily="18" charset="0"/>
              </a:rPr>
              <a:t>Dantzig</a:t>
            </a:r>
            <a:r>
              <a:rPr lang="en-US" sz="3200" dirty="0">
                <a:latin typeface="Times-Roman"/>
                <a:cs typeface="Times New Roman" panose="02020603050405020304" pitchFamily="18" charset="0"/>
              </a:rPr>
              <a:t>, in 1947, of the simplex method for solving linear programming problems</a:t>
            </a:r>
            <a:r>
              <a:rPr lang="en-US" sz="3200" dirty="0" smtClean="0">
                <a:latin typeface="Times-Roman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3200" dirty="0" smtClean="0">
                <a:latin typeface="Times-Roman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-Roman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-Roman"/>
                <a:cs typeface="Times New Roman" panose="02020603050405020304" pitchFamily="18" charset="0"/>
              </a:rPr>
              <a:t>Besides linear programming, many other tools of </a:t>
            </a:r>
            <a:r>
              <a:rPr lang="en-US" sz="3200" dirty="0">
                <a:latin typeface="Times-Roman"/>
              </a:rPr>
              <a:t>operations research</a:t>
            </a:r>
            <a:r>
              <a:rPr lang="en-US" sz="3200" dirty="0">
                <a:latin typeface="Times-Roman"/>
                <a:cs typeface="Times New Roman" panose="02020603050405020304" pitchFamily="18" charset="0"/>
              </a:rPr>
              <a:t> such as statistical control, dynamic programming, queuing theory and inventory theory were well developed before the end of the 1950s. </a:t>
            </a:r>
            <a:endParaRPr lang="en-US" sz="3200" dirty="0" smtClean="0">
              <a:latin typeface="Times-Roman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>
              <a:latin typeface="Times-Roman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-Roman"/>
                <a:cs typeface="Times New Roman" panose="02020603050405020304" pitchFamily="18" charset="0"/>
              </a:rPr>
              <a:t>Developments in digital computers prompted a virtual explosion in computing power.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47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-Roman"/>
              </a:rPr>
              <a:t>Characteristics</a:t>
            </a:r>
            <a:endParaRPr lang="en-US" dirty="0">
              <a:latin typeface="Times-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-Roman"/>
              </a:rPr>
              <a:t>Optimization - </a:t>
            </a:r>
            <a:r>
              <a:rPr lang="en-US" dirty="0">
                <a:latin typeface="Times-Roman"/>
              </a:rPr>
              <a:t>The purpose of operations research is to achieve the best performance under the given circumstances. </a:t>
            </a:r>
            <a:r>
              <a:rPr lang="en-US" dirty="0" smtClean="0">
                <a:latin typeface="Times-Roman"/>
              </a:rPr>
              <a:t>It also </a:t>
            </a:r>
            <a:r>
              <a:rPr lang="en-US" dirty="0">
                <a:latin typeface="Times-Roman"/>
              </a:rPr>
              <a:t>involves comparing and narrowing down potential </a:t>
            </a:r>
            <a:r>
              <a:rPr lang="en-US" dirty="0" smtClean="0">
                <a:latin typeface="Times-Roman"/>
              </a:rPr>
              <a:t>alternatives.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latin typeface="Times-Roman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-Roman"/>
              </a:rPr>
              <a:t>Simulation- This involves building models or replications in order to try out and test solutions before applying them</a:t>
            </a:r>
            <a:r>
              <a:rPr lang="en-US" dirty="0" smtClean="0">
                <a:latin typeface="Times-Roman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latin typeface="Times-Roman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-Roman"/>
              </a:rPr>
              <a:t>Probability and </a:t>
            </a:r>
            <a:r>
              <a:rPr lang="en-US" dirty="0">
                <a:latin typeface="Times-Roman"/>
              </a:rPr>
              <a:t>statistics- This includes using mathematical algorithms and data to uncover helpful insights and risks, make reliable predictions and test possible solutions.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2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-Roman"/>
              </a:rPr>
              <a:t>OR is both a Science and an Art</a:t>
            </a:r>
            <a:endParaRPr lang="en-US" dirty="0">
              <a:latin typeface="Times-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-Roman"/>
              </a:rPr>
              <a:t>It is science by virtue of the mathematical techniques it presents.</a:t>
            </a:r>
          </a:p>
          <a:p>
            <a:pPr marL="0" indent="0" algn="just">
              <a:buNone/>
            </a:pPr>
            <a:endParaRPr lang="en-US" dirty="0" smtClean="0">
              <a:latin typeface="Times-Roman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-Roman"/>
              </a:rPr>
              <a:t>It is an art because the success of operations research study depends largely on the creativity and experience of the team. </a:t>
            </a:r>
            <a:endParaRPr lang="en-US" dirty="0"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397251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-Roman"/>
              </a:rPr>
              <a:t>Importance</a:t>
            </a:r>
            <a:endParaRPr lang="en-US" dirty="0">
              <a:latin typeface="Times-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-Roman"/>
              </a:rPr>
              <a:t>Operations </a:t>
            </a:r>
            <a:r>
              <a:rPr lang="en-US" dirty="0">
                <a:latin typeface="Times-Roman"/>
              </a:rPr>
              <a:t>research provides a more powerful approach to decision making than ordinary software and data analytics tools</a:t>
            </a:r>
            <a:r>
              <a:rPr lang="en-US" dirty="0" smtClean="0">
                <a:latin typeface="Times-Roman"/>
              </a:rPr>
              <a:t>.</a:t>
            </a:r>
          </a:p>
          <a:p>
            <a:pPr marL="0" indent="0" algn="just">
              <a:buNone/>
            </a:pPr>
            <a:endParaRPr lang="en-US" dirty="0" smtClean="0">
              <a:latin typeface="Times-Roman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-Roman"/>
              </a:rPr>
              <a:t>Operations </a:t>
            </a:r>
            <a:r>
              <a:rPr lang="en-US" dirty="0">
                <a:latin typeface="Times-Roman"/>
              </a:rPr>
              <a:t>research </a:t>
            </a:r>
            <a:r>
              <a:rPr lang="en-US" dirty="0" smtClean="0">
                <a:latin typeface="Times-Roman"/>
              </a:rPr>
              <a:t>can </a:t>
            </a:r>
            <a:r>
              <a:rPr lang="en-US" dirty="0">
                <a:latin typeface="Times-Roman"/>
              </a:rPr>
              <a:t>help companies </a:t>
            </a:r>
            <a:r>
              <a:rPr lang="en-US" dirty="0" smtClean="0">
                <a:latin typeface="Times-Roman"/>
              </a:rPr>
              <a:t>to achieve </a:t>
            </a:r>
            <a:r>
              <a:rPr lang="en-US" dirty="0">
                <a:latin typeface="Times-Roman"/>
              </a:rPr>
              <a:t>more complete datasets, consider all available </a:t>
            </a:r>
            <a:r>
              <a:rPr lang="en-US" dirty="0" smtClean="0">
                <a:latin typeface="Times-Roman"/>
              </a:rPr>
              <a:t>alternatives, </a:t>
            </a:r>
            <a:r>
              <a:rPr lang="en-US" dirty="0">
                <a:latin typeface="Times-Roman"/>
              </a:rPr>
              <a:t>predict all possible outcomes and estimate risk. </a:t>
            </a:r>
            <a:endParaRPr lang="en-US" dirty="0" smtClean="0">
              <a:latin typeface="Times-Roman"/>
            </a:endParaRPr>
          </a:p>
          <a:p>
            <a:pPr marL="0" indent="0" algn="just">
              <a:buNone/>
            </a:pPr>
            <a:endParaRPr lang="en-US" dirty="0" smtClean="0">
              <a:latin typeface="Times-Roman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-Roman"/>
              </a:rPr>
              <a:t>Operations </a:t>
            </a:r>
            <a:r>
              <a:rPr lang="en-US" dirty="0">
                <a:latin typeface="Times-Roman"/>
              </a:rPr>
              <a:t>research can </a:t>
            </a:r>
            <a:r>
              <a:rPr lang="en-US" dirty="0" smtClean="0">
                <a:latin typeface="Times-Roman"/>
              </a:rPr>
              <a:t>also be </a:t>
            </a:r>
            <a:r>
              <a:rPr lang="en-US" dirty="0">
                <a:latin typeface="Times-Roman"/>
              </a:rPr>
              <a:t>tailored to specific business processes or use cases to determine which techniques are most appropriate to solve the problem.</a:t>
            </a:r>
          </a:p>
        </p:txBody>
      </p:sp>
    </p:spTree>
    <p:extLst>
      <p:ext uri="{BB962C8B-B14F-4D97-AF65-F5344CB8AC3E}">
        <p14:creationId xmlns:p14="http://schemas.microsoft.com/office/powerpoint/2010/main" val="168542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-Roman"/>
              </a:rPr>
              <a:t>Phases of Operations Research</a:t>
            </a:r>
            <a:endParaRPr lang="en-US" sz="4000" dirty="0">
              <a:latin typeface="Times-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2768"/>
            <a:ext cx="10515600" cy="4604195"/>
          </a:xfrm>
        </p:spPr>
        <p:txBody>
          <a:bodyPr>
            <a:normAutofit fontScale="70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-Roman"/>
              </a:rPr>
              <a:t>Problem Formulation-</a:t>
            </a:r>
          </a:p>
          <a:p>
            <a:pPr marL="457200" lvl="1" indent="0" algn="just">
              <a:buNone/>
            </a:pPr>
            <a:r>
              <a:rPr lang="en-US" dirty="0" smtClean="0"/>
              <a:t>Objectives, Range </a:t>
            </a:r>
            <a:r>
              <a:rPr lang="en-US" dirty="0"/>
              <a:t>of Controllable </a:t>
            </a:r>
            <a:r>
              <a:rPr lang="en-US" dirty="0" smtClean="0"/>
              <a:t>variables, Identification of the </a:t>
            </a:r>
            <a:r>
              <a:rPr lang="en-US" dirty="0"/>
              <a:t>uncontrollable variables that may cause </a:t>
            </a:r>
            <a:r>
              <a:rPr lang="en-US" dirty="0" smtClean="0"/>
              <a:t>damage, Understand Restrictions, Understand </a:t>
            </a:r>
            <a:r>
              <a:rPr lang="en-US" dirty="0"/>
              <a:t>nature or condition of </a:t>
            </a:r>
            <a:r>
              <a:rPr lang="en-US" dirty="0" smtClean="0"/>
              <a:t>variables.</a:t>
            </a:r>
            <a:endParaRPr lang="en-US" dirty="0" smtClean="0">
              <a:latin typeface="Times-Roman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-Roman"/>
              </a:rPr>
              <a:t>Development of the Model-</a:t>
            </a:r>
          </a:p>
          <a:p>
            <a:pPr marL="457200" lvl="1" indent="0" algn="just">
              <a:buNone/>
            </a:pPr>
            <a:r>
              <a:rPr lang="en-US" dirty="0" smtClean="0">
                <a:latin typeface="Times-Roman"/>
              </a:rPr>
              <a:t>Translating the problem into mathematical relationships. </a:t>
            </a:r>
          </a:p>
          <a:p>
            <a:pPr marL="457200" lvl="1" indent="0" algn="just">
              <a:buNone/>
            </a:pPr>
            <a:r>
              <a:rPr lang="en-US" dirty="0" smtClean="0">
                <a:latin typeface="Times-Roman"/>
              </a:rPr>
              <a:t>If resulting model fits into standard mathematical models such as linear programming solution is attainable with available algorithms.</a:t>
            </a:r>
          </a:p>
          <a:p>
            <a:pPr marL="457200" lvl="1" indent="0" algn="just">
              <a:buNone/>
            </a:pPr>
            <a:r>
              <a:rPr lang="en-US" dirty="0">
                <a:latin typeface="Times-Roman"/>
              </a:rPr>
              <a:t>If resulting </a:t>
            </a:r>
            <a:r>
              <a:rPr lang="en-US" dirty="0" smtClean="0">
                <a:latin typeface="Times-Roman"/>
              </a:rPr>
              <a:t>model is too complex to get analytical solution-simplify the model, use heuristic or simulation approach or combination of mathematical, simulation and heuristic models.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-Roman"/>
              </a:rPr>
              <a:t>Solution of the Model-</a:t>
            </a:r>
          </a:p>
          <a:p>
            <a:pPr marL="457200" lvl="1" indent="0" algn="just">
              <a:buNone/>
            </a:pPr>
            <a:r>
              <a:rPr lang="en-US" dirty="0" smtClean="0">
                <a:latin typeface="Times-Roman"/>
              </a:rPr>
              <a:t>Use of well defined optimization algorithms, Sensitivity analysis.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-Roman"/>
              </a:rPr>
              <a:t>Validation of the Model-</a:t>
            </a:r>
          </a:p>
          <a:p>
            <a:pPr marL="457200" lvl="1" indent="0" algn="just">
              <a:buNone/>
            </a:pPr>
            <a:r>
              <a:rPr lang="en-US" dirty="0" smtClean="0">
                <a:latin typeface="Times-Roman"/>
              </a:rPr>
              <a:t>Check whether or not the proposed model does what is supposed to do. Compare the behaviour of the system with known historical data.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-Roman"/>
              </a:rPr>
              <a:t>Implementation of the Solution-</a:t>
            </a:r>
          </a:p>
          <a:p>
            <a:pPr marL="457200" lvl="1" indent="0" algn="just">
              <a:buNone/>
            </a:pPr>
            <a:r>
              <a:rPr lang="en-US" dirty="0" smtClean="0">
                <a:latin typeface="Times-Roman"/>
              </a:rPr>
              <a:t>Translation of the results into operating instructions issued to the individuals who will administer the recommended system.</a:t>
            </a:r>
          </a:p>
          <a:p>
            <a:pPr marL="0" indent="0" algn="just">
              <a:buNone/>
            </a:pPr>
            <a:endParaRPr lang="en-US" dirty="0"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3458293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-Roman"/>
              </a:rPr>
              <a:t>Applications</a:t>
            </a:r>
            <a:endParaRPr lang="en-US" dirty="0">
              <a:latin typeface="Times-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-Roman"/>
              </a:rPr>
              <a:t>Business (real world) Problems: Production Management, Inventory Management, Materials Management, Marketing, Finance, Maintenance and Project Scheduling, </a:t>
            </a:r>
            <a:r>
              <a:rPr lang="en-US" dirty="0">
                <a:latin typeface="Times-Roman"/>
              </a:rPr>
              <a:t>Enterprise Resource Planning (ERP</a:t>
            </a:r>
            <a:r>
              <a:rPr lang="en-US" dirty="0" smtClean="0">
                <a:latin typeface="Times-Roman"/>
              </a:rPr>
              <a:t>), Supply </a:t>
            </a:r>
            <a:r>
              <a:rPr lang="en-US" dirty="0">
                <a:latin typeface="Times-Roman"/>
              </a:rPr>
              <a:t>Chain Management (SCM).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-Roman"/>
              </a:rPr>
              <a:t>Planning: Urban Planning, Agricultural Planning, Energy </a:t>
            </a:r>
            <a:r>
              <a:rPr lang="en-US" dirty="0" smtClean="0">
                <a:latin typeface="Times-Roman"/>
              </a:rPr>
              <a:t>Planning.</a:t>
            </a:r>
            <a:endParaRPr lang="en-US" dirty="0" smtClean="0">
              <a:latin typeface="Times-Roman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-Roman"/>
              </a:rPr>
              <a:t>Optimal Utilization of Natural </a:t>
            </a:r>
            <a:r>
              <a:rPr lang="en-US" dirty="0" smtClean="0">
                <a:latin typeface="Times-Roman"/>
              </a:rPr>
              <a:t>resources.</a:t>
            </a:r>
            <a:endParaRPr lang="en-US" dirty="0">
              <a:latin typeface="Times-Roman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-Roman"/>
              </a:rPr>
              <a:t>Network </a:t>
            </a:r>
            <a:r>
              <a:rPr lang="en-US" dirty="0">
                <a:latin typeface="Times-Roman"/>
              </a:rPr>
              <a:t>optimization and </a:t>
            </a:r>
            <a:r>
              <a:rPr lang="en-US" dirty="0" smtClean="0">
                <a:latin typeface="Times-Roman"/>
              </a:rPr>
              <a:t>engineering.</a:t>
            </a:r>
            <a:endParaRPr lang="en-US" dirty="0">
              <a:latin typeface="Times-Roman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-Roman"/>
              </a:rPr>
              <a:t>Risk </a:t>
            </a:r>
            <a:r>
              <a:rPr lang="en-US" dirty="0" smtClean="0">
                <a:latin typeface="Times-Roman"/>
              </a:rPr>
              <a:t>management.</a:t>
            </a:r>
            <a:endParaRPr lang="en-US" dirty="0">
              <a:latin typeface="Times-Roman"/>
            </a:endParaRPr>
          </a:p>
          <a:p>
            <a:pPr marL="0" indent="0" algn="just">
              <a:buNone/>
            </a:pPr>
            <a:endParaRPr lang="en-US" dirty="0"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2068360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776</Words>
  <Application>Microsoft Office PowerPoint</Application>
  <PresentationFormat>Widescreen</PresentationFormat>
  <Paragraphs>84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Times-Roman</vt:lpstr>
      <vt:lpstr>Wingdings</vt:lpstr>
      <vt:lpstr>Office Theme</vt:lpstr>
      <vt:lpstr>INTRODUCTION TO  OPERATIONS RESEARCH</vt:lpstr>
      <vt:lpstr>PowerPoint Presentation</vt:lpstr>
      <vt:lpstr>History:</vt:lpstr>
      <vt:lpstr>Developments in Operations Research during the post–World War II period for non-military applications </vt:lpstr>
      <vt:lpstr>Characteristics</vt:lpstr>
      <vt:lpstr>OR is both a Science and an Art</vt:lpstr>
      <vt:lpstr>Importance</vt:lpstr>
      <vt:lpstr>Phases of Operations Research</vt:lpstr>
      <vt:lpstr>Applications</vt:lpstr>
      <vt:lpstr>Advantages</vt:lpstr>
      <vt:lpstr>Limitations (Disadvantages)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OPERATIONS RESEARCH: AN INTRODUCTION</dc:title>
  <dc:creator>Windows User</dc:creator>
  <cp:lastModifiedBy>Windows User</cp:lastModifiedBy>
  <cp:revision>25</cp:revision>
  <dcterms:created xsi:type="dcterms:W3CDTF">2020-03-27T01:59:09Z</dcterms:created>
  <dcterms:modified xsi:type="dcterms:W3CDTF">2021-05-10T06:29:23Z</dcterms:modified>
</cp:coreProperties>
</file>