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0" r:id="rId6"/>
    <p:sldId id="264" r:id="rId7"/>
    <p:sldId id="266" r:id="rId8"/>
    <p:sldId id="265"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 of Monitory Value and</a:t>
            </a:r>
            <a:r>
              <a:rPr lang="en-US" baseline="0"/>
              <a:t> Demand</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Sheet2!$G$2:$G$21</c:f>
              <c:numCache>
                <c:formatCode>0%</c:formatCode>
                <c:ptCount val="20"/>
                <c:pt idx="0">
                  <c:v>0.16329387064792675</c:v>
                </c:pt>
                <c:pt idx="1">
                  <c:v>0.1638770630430979</c:v>
                </c:pt>
                <c:pt idx="2">
                  <c:v>0.24552399836706129</c:v>
                </c:pt>
                <c:pt idx="3">
                  <c:v>0.29217938998075466</c:v>
                </c:pt>
                <c:pt idx="4">
                  <c:v>0.46713710853210477</c:v>
                </c:pt>
                <c:pt idx="5">
                  <c:v>0.46946987811278945</c:v>
                </c:pt>
                <c:pt idx="6">
                  <c:v>0.48113372601621279</c:v>
                </c:pt>
                <c:pt idx="7">
                  <c:v>0.50446142182305942</c:v>
                </c:pt>
                <c:pt idx="8">
                  <c:v>0.53945296553332944</c:v>
                </c:pt>
                <c:pt idx="9">
                  <c:v>0.64442759666413951</c:v>
                </c:pt>
                <c:pt idx="10">
                  <c:v>0.87770455473260633</c:v>
                </c:pt>
                <c:pt idx="11">
                  <c:v>0.88120370910363333</c:v>
                </c:pt>
                <c:pt idx="12">
                  <c:v>0.88528605586983145</c:v>
                </c:pt>
                <c:pt idx="13">
                  <c:v>0.89111797982154306</c:v>
                </c:pt>
                <c:pt idx="14">
                  <c:v>0.89578351898291242</c:v>
                </c:pt>
                <c:pt idx="15">
                  <c:v>0.90628098209599339</c:v>
                </c:pt>
                <c:pt idx="16">
                  <c:v>0.91794482999941673</c:v>
                </c:pt>
                <c:pt idx="17">
                  <c:v>0.92377675395112835</c:v>
                </c:pt>
                <c:pt idx="18">
                  <c:v>0.92418498862774812</c:v>
                </c:pt>
                <c:pt idx="19">
                  <c:v>0.99999999999999978</c:v>
                </c:pt>
              </c:numCache>
            </c:numRef>
          </c:cat>
          <c:val>
            <c:numRef>
              <c:f>Sheet2!$G$2:$G$21</c:f>
              <c:numCache>
                <c:formatCode>0%</c:formatCode>
                <c:ptCount val="20"/>
                <c:pt idx="0">
                  <c:v>0.16329387064792675</c:v>
                </c:pt>
                <c:pt idx="1">
                  <c:v>0.1638770630430979</c:v>
                </c:pt>
                <c:pt idx="2">
                  <c:v>0.24552399836706129</c:v>
                </c:pt>
                <c:pt idx="3">
                  <c:v>0.29217938998075466</c:v>
                </c:pt>
                <c:pt idx="4">
                  <c:v>0.46713710853210477</c:v>
                </c:pt>
                <c:pt idx="5">
                  <c:v>0.46946987811278945</c:v>
                </c:pt>
                <c:pt idx="6">
                  <c:v>0.48113372601621279</c:v>
                </c:pt>
                <c:pt idx="7">
                  <c:v>0.50446142182305942</c:v>
                </c:pt>
                <c:pt idx="8">
                  <c:v>0.53945296553332944</c:v>
                </c:pt>
                <c:pt idx="9">
                  <c:v>0.64442759666413951</c:v>
                </c:pt>
                <c:pt idx="10">
                  <c:v>0.87770455473260633</c:v>
                </c:pt>
                <c:pt idx="11">
                  <c:v>0.88120370910363333</c:v>
                </c:pt>
                <c:pt idx="12">
                  <c:v>0.88528605586983145</c:v>
                </c:pt>
                <c:pt idx="13">
                  <c:v>0.89111797982154306</c:v>
                </c:pt>
                <c:pt idx="14">
                  <c:v>0.89578351898291242</c:v>
                </c:pt>
                <c:pt idx="15">
                  <c:v>0.90628098209599339</c:v>
                </c:pt>
                <c:pt idx="16">
                  <c:v>0.91794482999941673</c:v>
                </c:pt>
                <c:pt idx="17">
                  <c:v>0.92377675395112835</c:v>
                </c:pt>
                <c:pt idx="18">
                  <c:v>0.92418498862774812</c:v>
                </c:pt>
                <c:pt idx="19">
                  <c:v>0.99999999999999978</c:v>
                </c:pt>
              </c:numCache>
            </c:numRef>
          </c:val>
          <c:smooth val="0"/>
          <c:extLst>
            <c:ext xmlns:c16="http://schemas.microsoft.com/office/drawing/2014/chart" uri="{C3380CC4-5D6E-409C-BE32-E72D297353CC}">
              <c16:uniqueId val="{00000000-7460-4663-B62B-D7E2C944096A}"/>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Sheet2!$G$2:$G$21</c:f>
              <c:numCache>
                <c:formatCode>0%</c:formatCode>
                <c:ptCount val="20"/>
                <c:pt idx="0">
                  <c:v>0.16329387064792675</c:v>
                </c:pt>
                <c:pt idx="1">
                  <c:v>0.1638770630430979</c:v>
                </c:pt>
                <c:pt idx="2">
                  <c:v>0.24552399836706129</c:v>
                </c:pt>
                <c:pt idx="3">
                  <c:v>0.29217938998075466</c:v>
                </c:pt>
                <c:pt idx="4">
                  <c:v>0.46713710853210477</c:v>
                </c:pt>
                <c:pt idx="5">
                  <c:v>0.46946987811278945</c:v>
                </c:pt>
                <c:pt idx="6">
                  <c:v>0.48113372601621279</c:v>
                </c:pt>
                <c:pt idx="7">
                  <c:v>0.50446142182305942</c:v>
                </c:pt>
                <c:pt idx="8">
                  <c:v>0.53945296553332944</c:v>
                </c:pt>
                <c:pt idx="9">
                  <c:v>0.64442759666413951</c:v>
                </c:pt>
                <c:pt idx="10">
                  <c:v>0.87770455473260633</c:v>
                </c:pt>
                <c:pt idx="11">
                  <c:v>0.88120370910363333</c:v>
                </c:pt>
                <c:pt idx="12">
                  <c:v>0.88528605586983145</c:v>
                </c:pt>
                <c:pt idx="13">
                  <c:v>0.89111797982154306</c:v>
                </c:pt>
                <c:pt idx="14">
                  <c:v>0.89578351898291242</c:v>
                </c:pt>
                <c:pt idx="15">
                  <c:v>0.90628098209599339</c:v>
                </c:pt>
                <c:pt idx="16">
                  <c:v>0.91794482999941673</c:v>
                </c:pt>
                <c:pt idx="17">
                  <c:v>0.92377675395112835</c:v>
                </c:pt>
                <c:pt idx="18">
                  <c:v>0.92418498862774812</c:v>
                </c:pt>
                <c:pt idx="19">
                  <c:v>0.99999999999999978</c:v>
                </c:pt>
              </c:numCache>
            </c:numRef>
          </c:cat>
          <c:val>
            <c:numRef>
              <c:f>Sheet2!$H$2:$H$21</c:f>
              <c:numCache>
                <c:formatCode>0%</c:formatCode>
                <c:ptCount val="20"/>
                <c:pt idx="0">
                  <c:v>0.33978520720830047</c:v>
                </c:pt>
                <c:pt idx="1">
                  <c:v>0.64316485650142585</c:v>
                </c:pt>
                <c:pt idx="2">
                  <c:v>0.72811115830350093</c:v>
                </c:pt>
                <c:pt idx="3">
                  <c:v>0.80901239811500103</c:v>
                </c:pt>
                <c:pt idx="4">
                  <c:v>0.86968832797362616</c:v>
                </c:pt>
                <c:pt idx="5">
                  <c:v>0.91822907186052627</c:v>
                </c:pt>
                <c:pt idx="6">
                  <c:v>0.93643185081811375</c:v>
                </c:pt>
                <c:pt idx="7">
                  <c:v>0.95423012357664383</c:v>
                </c:pt>
                <c:pt idx="8">
                  <c:v>0.96879234674271386</c:v>
                </c:pt>
                <c:pt idx="9">
                  <c:v>0.97971401411726633</c:v>
                </c:pt>
                <c:pt idx="10">
                  <c:v>0.98780413809841638</c:v>
                </c:pt>
                <c:pt idx="11">
                  <c:v>0.9926582124871064</c:v>
                </c:pt>
                <c:pt idx="12">
                  <c:v>0.99548975588050892</c:v>
                </c:pt>
                <c:pt idx="13">
                  <c:v>0.99690552757721018</c:v>
                </c:pt>
                <c:pt idx="14">
                  <c:v>0.99771453997532522</c:v>
                </c:pt>
                <c:pt idx="15">
                  <c:v>0.99844265113362873</c:v>
                </c:pt>
                <c:pt idx="16">
                  <c:v>0.99904941043221496</c:v>
                </c:pt>
                <c:pt idx="17">
                  <c:v>0.99945391663127248</c:v>
                </c:pt>
                <c:pt idx="18">
                  <c:v>0.99973707097061271</c:v>
                </c:pt>
                <c:pt idx="19">
                  <c:v>1</c:v>
                </c:pt>
              </c:numCache>
            </c:numRef>
          </c:val>
          <c:smooth val="0"/>
          <c:extLst>
            <c:ext xmlns:c16="http://schemas.microsoft.com/office/drawing/2014/chart" uri="{C3380CC4-5D6E-409C-BE32-E72D297353CC}">
              <c16:uniqueId val="{00000001-7460-4663-B62B-D7E2C944096A}"/>
            </c:ext>
          </c:extLst>
        </c:ser>
        <c:dLbls>
          <c:showLegendKey val="0"/>
          <c:showVal val="0"/>
          <c:showCatName val="0"/>
          <c:showSerName val="0"/>
          <c:showPercent val="0"/>
          <c:showBubbleSize val="0"/>
        </c:dLbls>
        <c:marker val="1"/>
        <c:smooth val="0"/>
        <c:axId val="1654372031"/>
        <c:axId val="1654383679"/>
      </c:lineChart>
      <c:catAx>
        <c:axId val="16543720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Cumulative % of Items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383679"/>
        <c:crosses val="autoZero"/>
        <c:auto val="1"/>
        <c:lblAlgn val="ctr"/>
        <c:lblOffset val="100"/>
        <c:noMultiLvlLbl val="0"/>
      </c:catAx>
      <c:valAx>
        <c:axId val="165438367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a:t>
                </a:r>
                <a:r>
                  <a:rPr lang="en-US" baseline="0" dirty="0"/>
                  <a:t> % of Monitory Value</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3720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7EBECF-F1F3-4B3A-A27B-2A08EEAD488B}"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117386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EBECF-F1F3-4B3A-A27B-2A08EEAD488B}"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13882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EBECF-F1F3-4B3A-A27B-2A08EEAD488B}"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424000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EBECF-F1F3-4B3A-A27B-2A08EEAD488B}"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19289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7EBECF-F1F3-4B3A-A27B-2A08EEAD488B}"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293621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7EBECF-F1F3-4B3A-A27B-2A08EEAD488B}"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46361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7EBECF-F1F3-4B3A-A27B-2A08EEAD488B}"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20087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7EBECF-F1F3-4B3A-A27B-2A08EEAD488B}"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193276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EBECF-F1F3-4B3A-A27B-2A08EEAD488B}"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45537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7EBECF-F1F3-4B3A-A27B-2A08EEAD488B}"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414900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7EBECF-F1F3-4B3A-A27B-2A08EEAD488B}"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2D905-A3D5-4E22-BE06-8F6A6CD1A2F4}" type="slidenum">
              <a:rPr lang="en-US" smtClean="0"/>
              <a:t>‹#›</a:t>
            </a:fld>
            <a:endParaRPr lang="en-US"/>
          </a:p>
        </p:txBody>
      </p:sp>
    </p:spTree>
    <p:extLst>
      <p:ext uri="{BB962C8B-B14F-4D97-AF65-F5344CB8AC3E}">
        <p14:creationId xmlns:p14="http://schemas.microsoft.com/office/powerpoint/2010/main" val="269826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EBECF-F1F3-4B3A-A27B-2A08EEAD488B}" type="datetimeFigureOut">
              <a:rPr lang="en-US" smtClean="0"/>
              <a:t>12/11/2022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2D905-A3D5-4E22-BE06-8F6A6CD1A2F4}" type="slidenum">
              <a:rPr lang="en-US" smtClean="0"/>
              <a:t>‹#›</a:t>
            </a:fld>
            <a:endParaRPr lang="en-US"/>
          </a:p>
        </p:txBody>
      </p:sp>
    </p:spTree>
    <p:extLst>
      <p:ext uri="{BB962C8B-B14F-4D97-AF65-F5344CB8AC3E}">
        <p14:creationId xmlns:p14="http://schemas.microsoft.com/office/powerpoint/2010/main" val="330673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mailto:vbgupta.davv@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060" y="731521"/>
            <a:ext cx="8945880" cy="1051560"/>
          </a:xfrm>
        </p:spPr>
        <p:txBody>
          <a:bodyPr>
            <a:normAutofit/>
          </a:bodyPr>
          <a:lstStyle/>
          <a:p>
            <a:r>
              <a:rPr lang="en-US" b="1" dirty="0"/>
              <a:t>INVENTORY MODELS</a:t>
            </a:r>
          </a:p>
        </p:txBody>
      </p:sp>
      <p:sp>
        <p:nvSpPr>
          <p:cNvPr id="3" name="Subtitle 2"/>
          <p:cNvSpPr>
            <a:spLocks noGrp="1"/>
          </p:cNvSpPr>
          <p:nvPr>
            <p:ph type="subTitle" idx="1"/>
          </p:nvPr>
        </p:nvSpPr>
        <p:spPr>
          <a:xfrm>
            <a:off x="1623060" y="5302822"/>
            <a:ext cx="9044940" cy="887666"/>
          </a:xfrm>
        </p:spPr>
        <p:txBody>
          <a:bodyPr/>
          <a:lstStyle/>
          <a:p>
            <a:r>
              <a:rPr lang="en-US" dirty="0"/>
              <a:t>SCHOOL OF DATA SCIENCE AND FORECASTING</a:t>
            </a:r>
          </a:p>
          <a:p>
            <a:r>
              <a:rPr lang="en-US" dirty="0"/>
              <a:t>DEVI AHILYA VISHWAVIDYALAYA, INDORE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3048" y="4232974"/>
            <a:ext cx="1125903" cy="1069848"/>
          </a:xfrm>
          <a:prstGeom prst="rect">
            <a:avLst/>
          </a:prstGeom>
        </p:spPr>
      </p:pic>
    </p:spTree>
    <p:extLst>
      <p:ext uri="{BB962C8B-B14F-4D97-AF65-F5344CB8AC3E}">
        <p14:creationId xmlns:p14="http://schemas.microsoft.com/office/powerpoint/2010/main" val="406789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5016" cy="905891"/>
          </a:xfrm>
        </p:spPr>
        <p:txBody>
          <a:bodyPr/>
          <a:lstStyle/>
          <a:p>
            <a:r>
              <a:rPr lang="en-US" dirty="0"/>
              <a:t>EOQ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7616" y="1578736"/>
                <a:ext cx="10515600" cy="4694047"/>
              </a:xfrm>
            </p:spPr>
            <p:txBody>
              <a:bodyPr>
                <a:normAutofit/>
              </a:bodyPr>
              <a:lstStyle/>
              <a:p>
                <a:pPr marL="0" indent="0" algn="just">
                  <a:buNone/>
                </a:pPr>
                <a:r>
                  <a:rPr lang="en-US" sz="1800" spc="-20" dirty="0">
                    <a:latin typeface="Calibri" panose="020F0502020204030204" pitchFamily="34" charset="0"/>
                    <a:cs typeface="Calibri" panose="020F0502020204030204" pitchFamily="34" charset="0"/>
                  </a:rPr>
                  <a:t>A company </a:t>
                </a:r>
                <a:r>
                  <a:rPr lang="en-US" sz="1800" spc="-5" dirty="0">
                    <a:latin typeface="Calibri" panose="020F0502020204030204" pitchFamily="34" charset="0"/>
                    <a:cs typeface="Calibri" panose="020F0502020204030204" pitchFamily="34" charset="0"/>
                  </a:rPr>
                  <a:t>buys </a:t>
                </a:r>
                <a:r>
                  <a:rPr lang="en-US" sz="1800" spc="5" dirty="0">
                    <a:latin typeface="Calibri" panose="020F0502020204030204" pitchFamily="34" charset="0"/>
                    <a:cs typeface="Calibri" panose="020F0502020204030204" pitchFamily="34" charset="0"/>
                  </a:rPr>
                  <a:t>alarm </a:t>
                </a:r>
                <a:r>
                  <a:rPr lang="en-US" sz="1800" spc="10" dirty="0">
                    <a:latin typeface="Calibri" panose="020F0502020204030204" pitchFamily="34" charset="0"/>
                    <a:cs typeface="Calibri" panose="020F0502020204030204" pitchFamily="34" charset="0"/>
                  </a:rPr>
                  <a:t>clocks </a:t>
                </a:r>
                <a:r>
                  <a:rPr lang="en-US" sz="1800" spc="-20" dirty="0">
                    <a:latin typeface="Calibri" panose="020F0502020204030204" pitchFamily="34" charset="0"/>
                    <a:cs typeface="Calibri" panose="020F0502020204030204" pitchFamily="34" charset="0"/>
                  </a:rPr>
                  <a:t>from </a:t>
                </a:r>
                <a:r>
                  <a:rPr lang="en-US" sz="1800" dirty="0">
                    <a:latin typeface="Calibri" panose="020F0502020204030204" pitchFamily="34" charset="0"/>
                    <a:cs typeface="Calibri" panose="020F0502020204030204" pitchFamily="34" charset="0"/>
                  </a:rPr>
                  <a:t>a </a:t>
                </a:r>
                <a:r>
                  <a:rPr lang="en-US" sz="1800" spc="-5" dirty="0">
                    <a:latin typeface="Calibri" panose="020F0502020204030204" pitchFamily="34" charset="0"/>
                    <a:cs typeface="Calibri" panose="020F0502020204030204" pitchFamily="34" charset="0"/>
                  </a:rPr>
                  <a:t>manufacturer </a:t>
                </a:r>
                <a:r>
                  <a:rPr lang="en-US" sz="1800" dirty="0">
                    <a:latin typeface="Calibri" panose="020F0502020204030204" pitchFamily="34" charset="0"/>
                    <a:cs typeface="Calibri" panose="020F0502020204030204" pitchFamily="34" charset="0"/>
                  </a:rPr>
                  <a:t>and </a:t>
                </a:r>
                <a:r>
                  <a:rPr lang="en-US" sz="1800" spc="-10" dirty="0">
                    <a:latin typeface="Calibri" panose="020F0502020204030204" pitchFamily="34" charset="0"/>
                    <a:cs typeface="Calibri" panose="020F0502020204030204" pitchFamily="34" charset="0"/>
                  </a:rPr>
                  <a:t>distributes </a:t>
                </a:r>
                <a:r>
                  <a:rPr lang="en-US" sz="1800" spc="-5" dirty="0">
                    <a:latin typeface="Calibri" panose="020F0502020204030204" pitchFamily="34" charset="0"/>
                    <a:cs typeface="Calibri" panose="020F0502020204030204" pitchFamily="34" charset="0"/>
                  </a:rPr>
                  <a:t>to </a:t>
                </a:r>
                <a:r>
                  <a:rPr lang="en-US" sz="1800" spc="-10" dirty="0">
                    <a:latin typeface="Calibri" panose="020F0502020204030204" pitchFamily="34" charset="0"/>
                    <a:cs typeface="Calibri" panose="020F0502020204030204" pitchFamily="34" charset="0"/>
                  </a:rPr>
                  <a:t>retailers. </a:t>
                </a:r>
                <a:r>
                  <a:rPr lang="en-US" sz="1800" spc="5" dirty="0">
                    <a:latin typeface="Calibri" panose="020F0502020204030204" pitchFamily="34" charset="0"/>
                    <a:cs typeface="Calibri" panose="020F0502020204030204" pitchFamily="34" charset="0"/>
                  </a:rPr>
                  <a:t>The company </a:t>
                </a:r>
                <a:r>
                  <a:rPr lang="en-US" sz="1800" spc="-15" dirty="0">
                    <a:latin typeface="Calibri" panose="020F0502020204030204" pitchFamily="34" charset="0"/>
                    <a:cs typeface="Calibri" panose="020F0502020204030204" pitchFamily="34" charset="0"/>
                  </a:rPr>
                  <a:t>would </a:t>
                </a:r>
                <a:r>
                  <a:rPr lang="en-US" sz="1800" spc="-20" dirty="0">
                    <a:latin typeface="Calibri" panose="020F0502020204030204" pitchFamily="34" charset="0"/>
                    <a:cs typeface="Calibri" panose="020F0502020204030204" pitchFamily="34" charset="0"/>
                  </a:rPr>
                  <a:t>like </a:t>
                </a:r>
                <a:r>
                  <a:rPr lang="en-US" sz="1800" spc="-5" dirty="0">
                    <a:latin typeface="Calibri" panose="020F0502020204030204" pitchFamily="34" charset="0"/>
                    <a:cs typeface="Calibri" panose="020F0502020204030204" pitchFamily="34" charset="0"/>
                  </a:rPr>
                  <a:t>to reduce </a:t>
                </a:r>
                <a:r>
                  <a:rPr lang="en-US" sz="1800" dirty="0">
                    <a:latin typeface="Calibri" panose="020F0502020204030204" pitchFamily="34" charset="0"/>
                    <a:cs typeface="Calibri" panose="020F0502020204030204" pitchFamily="34" charset="0"/>
                  </a:rPr>
                  <a:t>its  </a:t>
                </a:r>
                <a:r>
                  <a:rPr lang="en-US" sz="1800" spc="-15" dirty="0">
                    <a:latin typeface="Calibri" panose="020F0502020204030204" pitchFamily="34" charset="0"/>
                    <a:cs typeface="Calibri" panose="020F0502020204030204" pitchFamily="34" charset="0"/>
                  </a:rPr>
                  <a:t>inventory </a:t>
                </a:r>
                <a:r>
                  <a:rPr lang="en-US" sz="1800" dirty="0">
                    <a:latin typeface="Calibri" panose="020F0502020204030204" pitchFamily="34" charset="0"/>
                    <a:cs typeface="Calibri" panose="020F0502020204030204" pitchFamily="34" charset="0"/>
                  </a:rPr>
                  <a:t>cost </a:t>
                </a:r>
                <a:r>
                  <a:rPr lang="en-US" sz="1800" spc="-85" dirty="0">
                    <a:latin typeface="Calibri" panose="020F0502020204030204" pitchFamily="34" charset="0"/>
                    <a:cs typeface="Calibri" panose="020F0502020204030204" pitchFamily="34" charset="0"/>
                  </a:rPr>
                  <a:t>by </a:t>
                </a:r>
                <a:r>
                  <a:rPr lang="en-US" sz="1800" dirty="0">
                    <a:latin typeface="Calibri" panose="020F0502020204030204" pitchFamily="34" charset="0"/>
                    <a:cs typeface="Calibri" panose="020F0502020204030204" pitchFamily="34" charset="0"/>
                  </a:rPr>
                  <a:t>determining the </a:t>
                </a:r>
                <a:r>
                  <a:rPr lang="en-US" sz="1800" spc="-5" dirty="0">
                    <a:latin typeface="Calibri" panose="020F0502020204030204" pitchFamily="34" charset="0"/>
                    <a:cs typeface="Calibri" panose="020F0502020204030204" pitchFamily="34" charset="0"/>
                  </a:rPr>
                  <a:t>optimal </a:t>
                </a:r>
                <a:r>
                  <a:rPr lang="en-US" sz="1800" dirty="0">
                    <a:latin typeface="Calibri" panose="020F0502020204030204" pitchFamily="34" charset="0"/>
                    <a:cs typeface="Calibri" panose="020F0502020204030204" pitchFamily="34" charset="0"/>
                  </a:rPr>
                  <a:t>number of  </a:t>
                </a:r>
                <a:r>
                  <a:rPr lang="en-US" sz="1800" spc="5" dirty="0">
                    <a:latin typeface="Calibri" panose="020F0502020204030204" pitchFamily="34" charset="0"/>
                    <a:cs typeface="Calibri" panose="020F0502020204030204" pitchFamily="34" charset="0"/>
                  </a:rPr>
                  <a:t>alarm </a:t>
                </a:r>
                <a:r>
                  <a:rPr lang="en-US" sz="1800" spc="10" dirty="0">
                    <a:latin typeface="Calibri" panose="020F0502020204030204" pitchFamily="34" charset="0"/>
                    <a:cs typeface="Calibri" panose="020F0502020204030204" pitchFamily="34" charset="0"/>
                  </a:rPr>
                  <a:t>clocks </a:t>
                </a:r>
                <a:r>
                  <a:rPr lang="en-US" sz="1800" spc="-5" dirty="0">
                    <a:latin typeface="Calibri" panose="020F0502020204030204" pitchFamily="34" charset="0"/>
                    <a:cs typeface="Calibri" panose="020F0502020204030204" pitchFamily="34" charset="0"/>
                  </a:rPr>
                  <a:t>to obtain </a:t>
                </a:r>
                <a:r>
                  <a:rPr lang="en-US" sz="1800" dirty="0">
                    <a:latin typeface="Calibri" panose="020F0502020204030204" pitchFamily="34" charset="0"/>
                    <a:cs typeface="Calibri" panose="020F0502020204030204" pitchFamily="34" charset="0"/>
                  </a:rPr>
                  <a:t>per </a:t>
                </a:r>
                <a:r>
                  <a:rPr lang="en-US" sz="1800" spc="-40" dirty="0">
                    <a:latin typeface="Calibri" panose="020F0502020204030204" pitchFamily="34" charset="0"/>
                    <a:cs typeface="Calibri" panose="020F0502020204030204" pitchFamily="34" charset="0"/>
                  </a:rPr>
                  <a:t>order. </a:t>
                </a:r>
                <a:r>
                  <a:rPr lang="en-US" sz="1800" spc="-5" dirty="0">
                    <a:latin typeface="Calibri" panose="020F0502020204030204" pitchFamily="34" charset="0"/>
                    <a:cs typeface="Calibri" panose="020F0502020204030204" pitchFamily="34" charset="0"/>
                  </a:rPr>
                  <a:t>The annual </a:t>
                </a:r>
                <a:r>
                  <a:rPr lang="en-US" sz="1800" dirty="0">
                    <a:latin typeface="Calibri" panose="020F0502020204030204" pitchFamily="34" charset="0"/>
                    <a:cs typeface="Calibri" panose="020F0502020204030204" pitchFamily="34" charset="0"/>
                  </a:rPr>
                  <a:t>demand </a:t>
                </a:r>
                <a:r>
                  <a:rPr lang="en-US" sz="1800" spc="15" dirty="0">
                    <a:latin typeface="Calibri" panose="020F0502020204030204" pitchFamily="34" charset="0"/>
                    <a:cs typeface="Calibri" panose="020F0502020204030204" pitchFamily="34" charset="0"/>
                  </a:rPr>
                  <a:t>is  </a:t>
                </a:r>
                <a:r>
                  <a:rPr lang="en-US" sz="1800" spc="-10" dirty="0">
                    <a:latin typeface="Calibri" panose="020F0502020204030204" pitchFamily="34" charset="0"/>
                    <a:cs typeface="Calibri" panose="020F0502020204030204" pitchFamily="34" charset="0"/>
                  </a:rPr>
                  <a:t>1,000 </a:t>
                </a:r>
                <a:r>
                  <a:rPr lang="en-US" sz="1800" spc="-15" dirty="0">
                    <a:latin typeface="Calibri" panose="020F0502020204030204" pitchFamily="34" charset="0"/>
                    <a:cs typeface="Calibri" panose="020F0502020204030204" pitchFamily="34" charset="0"/>
                  </a:rPr>
                  <a:t>units, </a:t>
                </a:r>
                <a:r>
                  <a:rPr lang="en-US" sz="1800" dirty="0">
                    <a:latin typeface="Calibri" panose="020F0502020204030204" pitchFamily="34" charset="0"/>
                    <a:cs typeface="Calibri" panose="020F0502020204030204" pitchFamily="34" charset="0"/>
                  </a:rPr>
                  <a:t>the </a:t>
                </a:r>
                <a:r>
                  <a:rPr lang="en-US" sz="1800" spc="-5" dirty="0">
                    <a:latin typeface="Calibri" panose="020F0502020204030204" pitchFamily="34" charset="0"/>
                    <a:cs typeface="Calibri" panose="020F0502020204030204" pitchFamily="34" charset="0"/>
                  </a:rPr>
                  <a:t>ordering </a:t>
                </a:r>
                <a:r>
                  <a:rPr lang="en-US" sz="1800" dirty="0">
                    <a:latin typeface="Calibri" panose="020F0502020204030204" pitchFamily="34" charset="0"/>
                    <a:cs typeface="Calibri" panose="020F0502020204030204" pitchFamily="34" charset="0"/>
                  </a:rPr>
                  <a:t>cost </a:t>
                </a:r>
                <a:r>
                  <a:rPr lang="en-US" sz="1800" spc="-5" dirty="0">
                    <a:latin typeface="Calibri" panose="020F0502020204030204" pitchFamily="34" charset="0"/>
                    <a:cs typeface="Calibri" panose="020F0502020204030204" pitchFamily="34" charset="0"/>
                  </a:rPr>
                  <a:t>is </a:t>
                </a:r>
                <a:r>
                  <a:rPr lang="en-US" sz="1800" spc="-10" dirty="0">
                    <a:latin typeface="Calibri" panose="020F0502020204030204" pitchFamily="34" charset="0"/>
                    <a:cs typeface="Calibri" panose="020F0502020204030204" pitchFamily="34" charset="0"/>
                  </a:rPr>
                  <a:t>Rs.10 </a:t>
                </a:r>
                <a:r>
                  <a:rPr lang="en-US" sz="1800" dirty="0">
                    <a:latin typeface="Calibri" panose="020F0502020204030204" pitchFamily="34" charset="0"/>
                    <a:cs typeface="Calibri" panose="020F0502020204030204" pitchFamily="34" charset="0"/>
                  </a:rPr>
                  <a:t>per </a:t>
                </a:r>
                <a:r>
                  <a:rPr lang="en-US" sz="1800" spc="-45" dirty="0">
                    <a:latin typeface="Calibri" panose="020F0502020204030204" pitchFamily="34" charset="0"/>
                    <a:cs typeface="Calibri" panose="020F0502020204030204" pitchFamily="34" charset="0"/>
                  </a:rPr>
                  <a:t>order, </a:t>
                </a:r>
                <a:r>
                  <a:rPr lang="en-US" sz="1800" dirty="0">
                    <a:latin typeface="Calibri" panose="020F0502020204030204" pitchFamily="34" charset="0"/>
                    <a:cs typeface="Calibri" panose="020F0502020204030204" pitchFamily="34" charset="0"/>
                  </a:rPr>
                  <a:t>and the  </a:t>
                </a:r>
                <a:r>
                  <a:rPr lang="en-US" sz="1800" spc="-5" dirty="0">
                    <a:latin typeface="Calibri" panose="020F0502020204030204" pitchFamily="34" charset="0"/>
                    <a:cs typeface="Calibri" panose="020F0502020204030204" pitchFamily="34" charset="0"/>
                  </a:rPr>
                  <a:t>carrying </a:t>
                </a:r>
                <a:r>
                  <a:rPr lang="en-US" sz="1800" dirty="0">
                    <a:latin typeface="Calibri" panose="020F0502020204030204" pitchFamily="34" charset="0"/>
                    <a:cs typeface="Calibri" panose="020F0502020204030204" pitchFamily="34" charset="0"/>
                  </a:rPr>
                  <a:t>cost </a:t>
                </a:r>
                <a:r>
                  <a:rPr lang="en-US" sz="1800" spc="-5" dirty="0">
                    <a:latin typeface="Calibri" panose="020F0502020204030204" pitchFamily="34" charset="0"/>
                    <a:cs typeface="Calibri" panose="020F0502020204030204" pitchFamily="34" charset="0"/>
                  </a:rPr>
                  <a:t>is </a:t>
                </a:r>
                <a:r>
                  <a:rPr lang="en-US" sz="1800" spc="-5" dirty="0" err="1">
                    <a:latin typeface="Calibri" panose="020F0502020204030204" pitchFamily="34" charset="0"/>
                    <a:cs typeface="Calibri" panose="020F0502020204030204" pitchFamily="34" charset="0"/>
                  </a:rPr>
                  <a:t>Rs</a:t>
                </a:r>
                <a:r>
                  <a:rPr lang="en-US" sz="1800" spc="-5" dirty="0">
                    <a:latin typeface="Calibri" panose="020F0502020204030204" pitchFamily="34" charset="0"/>
                    <a:cs typeface="Calibri" panose="020F0502020204030204" pitchFamily="34" charset="0"/>
                  </a:rPr>
                  <a:t>. 0.50 </a:t>
                </a:r>
                <a:r>
                  <a:rPr lang="en-US" sz="1800" dirty="0">
                    <a:latin typeface="Calibri" panose="020F0502020204030204" pitchFamily="34" charset="0"/>
                    <a:cs typeface="Calibri" panose="020F0502020204030204" pitchFamily="34" charset="0"/>
                  </a:rPr>
                  <a:t>per unit per </a:t>
                </a:r>
                <a:r>
                  <a:rPr lang="en-US" sz="1800" spc="-60" dirty="0">
                    <a:latin typeface="Calibri" panose="020F0502020204030204" pitchFamily="34" charset="0"/>
                    <a:cs typeface="Calibri" panose="020F0502020204030204" pitchFamily="34" charset="0"/>
                  </a:rPr>
                  <a:t>year. </a:t>
                </a:r>
                <a:r>
                  <a:rPr lang="en-US" sz="1800" spc="30" dirty="0">
                    <a:latin typeface="Calibri" panose="020F0502020204030204" pitchFamily="34" charset="0"/>
                    <a:cs typeface="Calibri" panose="020F0502020204030204" pitchFamily="34" charset="0"/>
                  </a:rPr>
                  <a:t>Each </a:t>
                </a:r>
                <a:r>
                  <a:rPr lang="en-US" sz="1800" spc="5" dirty="0">
                    <a:latin typeface="Calibri" panose="020F0502020204030204" pitchFamily="34" charset="0"/>
                    <a:cs typeface="Calibri" panose="020F0502020204030204" pitchFamily="34" charset="0"/>
                  </a:rPr>
                  <a:t>alarm  </a:t>
                </a:r>
                <a:r>
                  <a:rPr lang="en-US" sz="1800" spc="10" dirty="0">
                    <a:latin typeface="Calibri" panose="020F0502020204030204" pitchFamily="34" charset="0"/>
                    <a:cs typeface="Calibri" panose="020F0502020204030204" pitchFamily="34" charset="0"/>
                  </a:rPr>
                  <a:t>clock </a:t>
                </a:r>
                <a:r>
                  <a:rPr lang="en-US" sz="1800" dirty="0">
                    <a:latin typeface="Calibri" panose="020F0502020204030204" pitchFamily="34" charset="0"/>
                    <a:cs typeface="Calibri" panose="020F0502020204030204" pitchFamily="34" charset="0"/>
                  </a:rPr>
                  <a:t>has a </a:t>
                </a:r>
                <a:r>
                  <a:rPr lang="en-US" sz="1800" spc="10" dirty="0">
                    <a:latin typeface="Calibri" panose="020F0502020204030204" pitchFamily="34" charset="0"/>
                    <a:cs typeface="Calibri" panose="020F0502020204030204" pitchFamily="34" charset="0"/>
                  </a:rPr>
                  <a:t>purchase </a:t>
                </a:r>
                <a:r>
                  <a:rPr lang="en-US" sz="1800" dirty="0">
                    <a:latin typeface="Calibri" panose="020F0502020204030204" pitchFamily="34" charset="0"/>
                    <a:cs typeface="Calibri" panose="020F0502020204030204" pitchFamily="34" charset="0"/>
                  </a:rPr>
                  <a:t>cost </a:t>
                </a:r>
                <a:r>
                  <a:rPr lang="en-US" sz="1800" spc="10" dirty="0">
                    <a:latin typeface="Calibri" panose="020F0502020204030204" pitchFamily="34" charset="0"/>
                    <a:cs typeface="Calibri" panose="020F0502020204030204" pitchFamily="34" charset="0"/>
                  </a:rPr>
                  <a:t>of </a:t>
                </a:r>
                <a:r>
                  <a:rPr lang="en-US" sz="1800" spc="-10" dirty="0" err="1">
                    <a:latin typeface="Calibri" panose="020F0502020204030204" pitchFamily="34" charset="0"/>
                    <a:cs typeface="Calibri" panose="020F0502020204030204" pitchFamily="34" charset="0"/>
                  </a:rPr>
                  <a:t>Rs</a:t>
                </a:r>
                <a:r>
                  <a:rPr lang="en-US" sz="1800" spc="-10" dirty="0">
                    <a:latin typeface="Calibri" panose="020F0502020204030204" pitchFamily="34" charset="0"/>
                    <a:cs typeface="Calibri" panose="020F0502020204030204" pitchFamily="34" charset="0"/>
                  </a:rPr>
                  <a:t>. 50. Calculate-</a:t>
                </a:r>
              </a:p>
              <a:p>
                <a:pPr marL="914400" lvl="1" indent="-457200" algn="just">
                  <a:buAutoNum type="alphaLcPeriod"/>
                </a:pPr>
                <a:r>
                  <a:rPr lang="en-US" sz="1800" spc="-10" dirty="0">
                    <a:latin typeface="Calibri" panose="020F0502020204030204" pitchFamily="34" charset="0"/>
                    <a:cs typeface="Calibri" panose="020F0502020204030204" pitchFamily="34" charset="0"/>
                  </a:rPr>
                  <a:t>Number of </a:t>
                </a:r>
                <a:r>
                  <a:rPr lang="en-US" sz="1800" spc="10" dirty="0">
                    <a:latin typeface="Calibri" panose="020F0502020204030204" pitchFamily="34" charset="0"/>
                    <a:cs typeface="Calibri" panose="020F0502020204030204" pitchFamily="34" charset="0"/>
                  </a:rPr>
                  <a:t>clocks  </a:t>
                </a:r>
                <a:r>
                  <a:rPr lang="en-US" sz="1800" spc="-5" dirty="0">
                    <a:latin typeface="Calibri" panose="020F0502020204030204" pitchFamily="34" charset="0"/>
                    <a:cs typeface="Calibri" panose="020F0502020204030204" pitchFamily="34" charset="0"/>
                  </a:rPr>
                  <a:t>should the company order </a:t>
                </a:r>
                <a:r>
                  <a:rPr lang="en-US" sz="1800" spc="25" dirty="0">
                    <a:latin typeface="Calibri" panose="020F0502020204030204" pitchFamily="34" charset="0"/>
                    <a:cs typeface="Calibri" panose="020F0502020204030204" pitchFamily="34" charset="0"/>
                  </a:rPr>
                  <a:t>each </a:t>
                </a:r>
                <a:r>
                  <a:rPr lang="en-US" sz="1800" dirty="0">
                    <a:latin typeface="Calibri" panose="020F0502020204030204" pitchFamily="34" charset="0"/>
                    <a:cs typeface="Calibri" panose="020F0502020204030204" pitchFamily="34" charset="0"/>
                  </a:rPr>
                  <a:t>time?</a:t>
                </a:r>
              </a:p>
              <a:p>
                <a:pPr marL="914400" lvl="1" indent="-457200" algn="just">
                  <a:buAutoNum type="alphaLcPeriod"/>
                </a:pPr>
                <a:r>
                  <a:rPr lang="en-US" sz="1800" dirty="0">
                    <a:latin typeface="Calibri" panose="020F0502020204030204" pitchFamily="34" charset="0"/>
                    <a:cs typeface="Calibri" panose="020F0502020204030204" pitchFamily="34" charset="0"/>
                  </a:rPr>
                  <a:t>Number of Orders per Year</a:t>
                </a:r>
              </a:p>
              <a:p>
                <a:pPr marL="914400" lvl="1" indent="-457200" algn="just">
                  <a:buFont typeface="Arial" panose="020B0604020202020204" pitchFamily="34" charset="0"/>
                  <a:buAutoNum type="alphaLcPeriod"/>
                </a:pPr>
                <a:r>
                  <a:rPr lang="en-US" sz="1800" dirty="0">
                    <a:latin typeface="Calibri" panose="020F0502020204030204" pitchFamily="34" charset="0"/>
                    <a:cs typeface="Calibri" panose="020F0502020204030204" pitchFamily="34" charset="0"/>
                  </a:rPr>
                  <a:t>Expected Time between Orders</a:t>
                </a:r>
              </a:p>
              <a:p>
                <a:pPr marL="914400" lvl="1" indent="-457200" algn="just">
                  <a:buAutoNum type="alphaLcPeriod"/>
                </a:pPr>
                <a:r>
                  <a:rPr lang="en-US" sz="1800" dirty="0">
                    <a:latin typeface="Calibri" panose="020F0502020204030204" pitchFamily="34" charset="0"/>
                    <a:cs typeface="Calibri" panose="020F0502020204030204" pitchFamily="34" charset="0"/>
                  </a:rPr>
                  <a:t>Annual Holding cost and annual stocking costs</a:t>
                </a:r>
              </a:p>
              <a:p>
                <a:pPr marL="914400" lvl="1" indent="-457200" algn="just">
                  <a:buAutoNum type="alphaLcPeriod"/>
                </a:pPr>
                <a:r>
                  <a:rPr lang="en-US" sz="1800" dirty="0">
                    <a:latin typeface="Calibri" panose="020F0502020204030204" pitchFamily="34" charset="0"/>
                    <a:cs typeface="Calibri" panose="020F0502020204030204" pitchFamily="34" charset="0"/>
                  </a:rPr>
                  <a:t>Total cost including purchase cost</a:t>
                </a:r>
              </a:p>
              <a:p>
                <a:pPr marL="0" indent="0" algn="just">
                  <a:buNone/>
                </a:pPr>
                <a:r>
                  <a:rPr lang="en-US" sz="1800" dirty="0">
                    <a:solidFill>
                      <a:srgbClr val="FF0000"/>
                    </a:solidFill>
                    <a:latin typeface="Calibri" panose="020F0502020204030204" pitchFamily="34" charset="0"/>
                    <a:cs typeface="Calibri" panose="020F0502020204030204" pitchFamily="34" charset="0"/>
                  </a:rPr>
                  <a:t>Given-</a:t>
                </a:r>
              </a:p>
              <a:p>
                <a:pPr marL="0" indent="0" algn="just">
                  <a:buNone/>
                </a:pPr>
                <a:r>
                  <a:rPr lang="en-US" sz="1800" dirty="0">
                    <a:latin typeface="Calibri" panose="020F0502020204030204" pitchFamily="34" charset="0"/>
                    <a:cs typeface="Calibri" panose="020F0502020204030204" pitchFamily="34" charset="0"/>
                  </a:rPr>
                  <a:t>D = 1000 units		S = </a:t>
                </a:r>
                <a:r>
                  <a:rPr lang="en-US" sz="1800" dirty="0" err="1">
                    <a:latin typeface="Calibri" panose="020F0502020204030204" pitchFamily="34" charset="0"/>
                    <a:cs typeface="Calibri" panose="020F0502020204030204" pitchFamily="34" charset="0"/>
                  </a:rPr>
                  <a:t>Rs</a:t>
                </a:r>
                <a:r>
                  <a:rPr lang="en-US" sz="1800" dirty="0">
                    <a:latin typeface="Calibri" panose="020F0502020204030204" pitchFamily="34" charset="0"/>
                    <a:cs typeface="Calibri" panose="020F0502020204030204" pitchFamily="34" charset="0"/>
                  </a:rPr>
                  <a:t>. 10 per order		H = </a:t>
                </a:r>
                <a:r>
                  <a:rPr lang="en-US" sz="1800" dirty="0" err="1">
                    <a:latin typeface="Calibri" panose="020F0502020204030204" pitchFamily="34" charset="0"/>
                    <a:cs typeface="Calibri" panose="020F0502020204030204" pitchFamily="34" charset="0"/>
                  </a:rPr>
                  <a:t>Rs</a:t>
                </a:r>
                <a:r>
                  <a:rPr lang="en-US" sz="1800" dirty="0">
                    <a:latin typeface="Calibri" panose="020F0502020204030204" pitchFamily="34" charset="0"/>
                    <a:cs typeface="Calibri" panose="020F0502020204030204" pitchFamily="34" charset="0"/>
                  </a:rPr>
                  <a:t>. 0.50 per unit per year</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a. 	</a:t>
                </a:r>
                <a:r>
                  <a:rPr lang="en-US" sz="2000" dirty="0">
                    <a:solidFill>
                      <a:schemeClr val="tx1"/>
                    </a:solidFill>
                    <a:cs typeface="Tw Cen MT"/>
                  </a:rPr>
                  <a:t>Q* =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2</m:t>
                            </m:r>
                            <m:r>
                              <a:rPr lang="en-US" sz="2000" i="1">
                                <a:solidFill>
                                  <a:schemeClr val="tx1"/>
                                </a:solidFill>
                                <a:latin typeface="Cambria Math" panose="02040503050406030204" pitchFamily="18" charset="0"/>
                              </a:rPr>
                              <m:t>𝐷𝑆</m:t>
                            </m:r>
                          </m:num>
                          <m:den>
                            <m:r>
                              <a:rPr lang="en-US" sz="2000" i="1">
                                <a:solidFill>
                                  <a:schemeClr val="tx1"/>
                                </a:solidFill>
                                <a:latin typeface="Cambria Math" panose="02040503050406030204" pitchFamily="18" charset="0"/>
                              </a:rPr>
                              <m:t>𝐻</m:t>
                            </m:r>
                          </m:den>
                        </m:f>
                      </m:e>
                    </m:rad>
                  </m:oMath>
                </a14:m>
                <a:r>
                  <a:rPr lang="en-US" sz="2000" dirty="0">
                    <a:solidFill>
                      <a:schemeClr val="tx1"/>
                    </a:solidFill>
                    <a:latin typeface="Calibri" panose="020F0502020204030204" pitchFamily="34" charset="0"/>
                    <a:cs typeface="Calibri" panose="020F0502020204030204" pitchFamily="34" charset="0"/>
                  </a:rPr>
                  <a:t>        </a:t>
                </a:r>
                <a:r>
                  <a:rPr lang="en-US" sz="2000" dirty="0">
                    <a:solidFill>
                      <a:schemeClr val="tx1"/>
                    </a:solidFill>
                    <a:cs typeface="Tw Cen MT"/>
                  </a:rPr>
                  <a:t>Q* =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𝑥</m:t>
                            </m:r>
                            <m:r>
                              <a:rPr lang="en-US" sz="2000" b="0" i="1" smtClean="0">
                                <a:solidFill>
                                  <a:schemeClr val="tx1"/>
                                </a:solidFill>
                                <a:latin typeface="Cambria Math" panose="02040503050406030204" pitchFamily="18" charset="0"/>
                              </a:rPr>
                              <m:t>1000</m:t>
                            </m:r>
                            <m:r>
                              <a:rPr lang="en-US" sz="2000" b="0" i="1" smtClean="0">
                                <a:solidFill>
                                  <a:schemeClr val="tx1"/>
                                </a:solidFill>
                                <a:latin typeface="Cambria Math" panose="02040503050406030204" pitchFamily="18" charset="0"/>
                              </a:rPr>
                              <m:t>𝑥</m:t>
                            </m:r>
                            <m:r>
                              <a:rPr lang="en-US" sz="2000" b="0" i="1" smtClean="0">
                                <a:solidFill>
                                  <a:schemeClr val="tx1"/>
                                </a:solidFill>
                                <a:latin typeface="Cambria Math" panose="02040503050406030204" pitchFamily="18" charset="0"/>
                              </a:rPr>
                              <m:t>10</m:t>
                            </m:r>
                          </m:num>
                          <m:den>
                            <m:r>
                              <a:rPr lang="en-US" sz="2000" b="0" i="1" smtClean="0">
                                <a:solidFill>
                                  <a:schemeClr val="tx1"/>
                                </a:solidFill>
                                <a:latin typeface="Cambria Math" panose="02040503050406030204" pitchFamily="18" charset="0"/>
                              </a:rPr>
                              <m:t>0.50</m:t>
                            </m:r>
                          </m:den>
                        </m:f>
                      </m:e>
                    </m:rad>
                  </m:oMath>
                </a14:m>
                <a:r>
                  <a:rPr lang="en-US" sz="2000" dirty="0">
                    <a:solidFill>
                      <a:schemeClr val="tx1"/>
                    </a:solidFill>
                    <a:latin typeface="Calibri" panose="020F0502020204030204" pitchFamily="34" charset="0"/>
                    <a:cs typeface="Calibri" panose="020F0502020204030204" pitchFamily="34" charset="0"/>
                  </a:rPr>
                  <a:t>  = </a:t>
                </a:r>
                <a:r>
                  <a:rPr lang="en-US" sz="2000" dirty="0">
                    <a:solidFill>
                      <a:srgbClr val="FF0000"/>
                    </a:solidFill>
                    <a:latin typeface="Calibri" panose="020F0502020204030204" pitchFamily="34" charset="0"/>
                    <a:cs typeface="Calibri" panose="020F0502020204030204" pitchFamily="34" charset="0"/>
                  </a:rPr>
                  <a:t>200 units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7616" y="1578736"/>
                <a:ext cx="10515600" cy="4694047"/>
              </a:xfrm>
              <a:blipFill>
                <a:blip r:embed="rId2"/>
                <a:stretch>
                  <a:fillRect l="-580" t="-1299" r="-464"/>
                </a:stretch>
              </a:blipFill>
            </p:spPr>
            <p:txBody>
              <a:bodyPr/>
              <a:lstStyle/>
              <a:p>
                <a:r>
                  <a:rPr lang="en-US">
                    <a:noFill/>
                  </a:rPr>
                  <a:t> </a:t>
                </a:r>
              </a:p>
            </p:txBody>
          </p:sp>
        </mc:Fallback>
      </mc:AlternateContent>
    </p:spTree>
    <p:extLst>
      <p:ext uri="{BB962C8B-B14F-4D97-AF65-F5344CB8AC3E}">
        <p14:creationId xmlns:p14="http://schemas.microsoft.com/office/powerpoint/2010/main" val="725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8336" cy="686435"/>
          </a:xfrm>
        </p:spPr>
        <p:txBody>
          <a:bodyPr>
            <a:normAutofit fontScale="90000"/>
          </a:bodyPr>
          <a:lstStyle/>
          <a:p>
            <a:r>
              <a:rPr lang="en-US" dirty="0"/>
              <a:t>EOQ (Example)….</a:t>
            </a:r>
          </a:p>
        </p:txBody>
      </p:sp>
      <p:sp>
        <p:nvSpPr>
          <p:cNvPr id="3" name="Content Placeholder 2"/>
          <p:cNvSpPr>
            <a:spLocks noGrp="1"/>
          </p:cNvSpPr>
          <p:nvPr>
            <p:ph sz="half" idx="1"/>
          </p:nvPr>
        </p:nvSpPr>
        <p:spPr>
          <a:xfrm>
            <a:off x="838200" y="1514729"/>
            <a:ext cx="5181600" cy="4662234"/>
          </a:xfrm>
        </p:spPr>
        <p:txBody>
          <a:bodyPr>
            <a:normAutofit/>
          </a:bodyPr>
          <a:lstStyle/>
          <a:p>
            <a:pPr marL="457200" indent="-457200">
              <a:buAutoNum type="alphaLcPeriod" startAt="2"/>
            </a:pPr>
            <a:r>
              <a:rPr lang="en-US" sz="2000" dirty="0"/>
              <a:t>Number of orders per year = D/Q </a:t>
            </a:r>
          </a:p>
          <a:p>
            <a:pPr marL="0" indent="0">
              <a:buNone/>
            </a:pPr>
            <a:r>
              <a:rPr lang="en-US" sz="2000" dirty="0"/>
              <a:t>        = 1000/200 = </a:t>
            </a:r>
            <a:r>
              <a:rPr lang="en-US" sz="2000" dirty="0">
                <a:solidFill>
                  <a:srgbClr val="FF0000"/>
                </a:solidFill>
              </a:rPr>
              <a:t>5</a:t>
            </a:r>
          </a:p>
          <a:p>
            <a:pPr marL="0" indent="0">
              <a:buNone/>
            </a:pPr>
            <a:endParaRPr lang="en-US" sz="2000" dirty="0"/>
          </a:p>
          <a:p>
            <a:pPr marL="0" indent="0">
              <a:buNone/>
            </a:pPr>
            <a:r>
              <a:rPr lang="en-US" sz="2000" dirty="0"/>
              <a:t>c. Expected time between orders:</a:t>
            </a:r>
          </a:p>
          <a:p>
            <a:pPr marL="0" indent="0">
              <a:buNone/>
            </a:pPr>
            <a:r>
              <a:rPr lang="en-US" sz="1800" dirty="0">
                <a:solidFill>
                  <a:srgbClr val="FF0000"/>
                </a:solidFill>
              </a:rPr>
              <a:t>(use information of working days per year in the company, if available. Otherwise, 365 days)</a:t>
            </a:r>
          </a:p>
          <a:p>
            <a:pPr marL="0" indent="0">
              <a:buNone/>
            </a:pPr>
            <a:r>
              <a:rPr lang="en-US" sz="1800" dirty="0"/>
              <a:t>Let us assume there are 250 working days per year.</a:t>
            </a:r>
          </a:p>
          <a:p>
            <a:pPr marL="0" indent="0">
              <a:buNone/>
            </a:pPr>
            <a:r>
              <a:rPr lang="en-US" sz="1800" dirty="0"/>
              <a:t>Expected time between orders = Number of working days per year / number of orders per year.</a:t>
            </a:r>
          </a:p>
          <a:p>
            <a:pPr marL="0" indent="0">
              <a:buNone/>
            </a:pPr>
            <a:r>
              <a:rPr lang="en-US" sz="1800" dirty="0"/>
              <a:t>Expected time between orders = 250 / 5 </a:t>
            </a:r>
          </a:p>
          <a:p>
            <a:pPr marL="0" indent="0">
              <a:buNone/>
            </a:pPr>
            <a:r>
              <a:rPr lang="en-US" sz="1800" dirty="0"/>
              <a:t>    	</a:t>
            </a:r>
            <a:r>
              <a:rPr lang="en-US" sz="1800" dirty="0">
                <a:solidFill>
                  <a:srgbClr val="FF0000"/>
                </a:solidFill>
              </a:rPr>
              <a:t>= 50 days between orders</a:t>
            </a:r>
            <a:r>
              <a:rPr lang="en-US" sz="1800" dirty="0"/>
              <a:t>	</a:t>
            </a:r>
          </a:p>
          <a:p>
            <a:pPr marL="0" indent="0">
              <a:buNone/>
            </a:pPr>
            <a:endParaRPr lang="en-US" sz="2000" dirty="0"/>
          </a:p>
          <a:p>
            <a:pPr marL="0" indent="0">
              <a:buNone/>
            </a:pPr>
            <a:endParaRPr lang="en-US" sz="2000"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200" y="1514729"/>
                <a:ext cx="5181600" cy="4662234"/>
              </a:xfrm>
            </p:spPr>
            <p:txBody>
              <a:bodyPr>
                <a:normAutofit/>
              </a:bodyPr>
              <a:lstStyle/>
              <a:p>
                <a:pPr marL="0" indent="0">
                  <a:buNone/>
                </a:pPr>
                <a:r>
                  <a:rPr lang="en-US" sz="2000" dirty="0"/>
                  <a:t>d.</a:t>
                </a:r>
              </a:p>
              <a:p>
                <a:pPr marL="0" indent="0">
                  <a:buNone/>
                </a:pPr>
                <a:r>
                  <a:rPr lang="en-US" sz="2000" dirty="0">
                    <a:solidFill>
                      <a:schemeClr val="tx1"/>
                    </a:solidFill>
                  </a:rPr>
                  <a:t>Annual Holding Cost =  </a:t>
                </a:r>
                <a14:m>
                  <m:oMath xmlns:m="http://schemas.openxmlformats.org/officeDocument/2006/math">
                    <m:f>
                      <m:fPr>
                        <m:ctrlPr>
                          <a:rPr lang="en-US" sz="2000" i="1">
                            <a:solidFill>
                              <a:schemeClr val="tx1"/>
                            </a:solidFill>
                            <a:latin typeface="Cambria Math" panose="02040503050406030204" pitchFamily="18" charset="0"/>
                            <a:cs typeface="Tw Cen MT"/>
                          </a:rPr>
                        </m:ctrlPr>
                      </m:fPr>
                      <m:num>
                        <m:r>
                          <a:rPr lang="en-US" sz="2000" i="1">
                            <a:solidFill>
                              <a:schemeClr val="tx1"/>
                            </a:solidFill>
                            <a:latin typeface="Cambria Math" panose="02040503050406030204" pitchFamily="18" charset="0"/>
                            <a:cs typeface="Tw Cen MT"/>
                          </a:rPr>
                          <m:t>𝑄</m:t>
                        </m:r>
                      </m:num>
                      <m:den>
                        <m:r>
                          <a:rPr lang="en-US" sz="2000" i="1">
                            <a:solidFill>
                              <a:schemeClr val="tx1"/>
                            </a:solidFill>
                            <a:latin typeface="Cambria Math" panose="02040503050406030204" pitchFamily="18" charset="0"/>
                            <a:cs typeface="Tw Cen MT"/>
                          </a:rPr>
                          <m:t>2</m:t>
                        </m:r>
                      </m:den>
                    </m:f>
                  </m:oMath>
                </a14:m>
                <a:r>
                  <a:rPr lang="en-US" sz="2000" dirty="0">
                    <a:solidFill>
                      <a:schemeClr val="tx1"/>
                    </a:solidFill>
                    <a:cs typeface="Tw Cen MT"/>
                  </a:rPr>
                  <a:t>H  = </a:t>
                </a:r>
                <a14:m>
                  <m:oMath xmlns:m="http://schemas.openxmlformats.org/officeDocument/2006/math">
                    <m:f>
                      <m:fPr>
                        <m:ctrlPr>
                          <a:rPr lang="en-US" sz="2000" i="1">
                            <a:solidFill>
                              <a:schemeClr val="tx1"/>
                            </a:solidFill>
                            <a:latin typeface="Cambria Math" panose="02040503050406030204" pitchFamily="18" charset="0"/>
                            <a:cs typeface="Tw Cen MT"/>
                          </a:rPr>
                        </m:ctrlPr>
                      </m:fPr>
                      <m:num>
                        <m:r>
                          <a:rPr lang="en-US" sz="2000" b="0" i="1" smtClean="0">
                            <a:solidFill>
                              <a:schemeClr val="tx1"/>
                            </a:solidFill>
                            <a:latin typeface="Cambria Math" panose="02040503050406030204" pitchFamily="18" charset="0"/>
                            <a:cs typeface="Tw Cen MT"/>
                          </a:rPr>
                          <m:t>200</m:t>
                        </m:r>
                      </m:num>
                      <m:den>
                        <m:r>
                          <a:rPr lang="en-US" sz="2000" i="1">
                            <a:solidFill>
                              <a:schemeClr val="tx1"/>
                            </a:solidFill>
                            <a:latin typeface="Cambria Math" panose="02040503050406030204" pitchFamily="18" charset="0"/>
                            <a:cs typeface="Tw Cen MT"/>
                          </a:rPr>
                          <m:t>2</m:t>
                        </m:r>
                      </m:den>
                    </m:f>
                  </m:oMath>
                </a14:m>
                <a:r>
                  <a:rPr lang="en-US" sz="2000" dirty="0">
                    <a:solidFill>
                      <a:schemeClr val="tx1"/>
                    </a:solidFill>
                    <a:cs typeface="Tw Cen MT"/>
                  </a:rPr>
                  <a:t>x</a:t>
                </a:r>
                <a:r>
                  <a:rPr lang="en-US" sz="1600" dirty="0">
                    <a:solidFill>
                      <a:schemeClr val="tx1"/>
                    </a:solidFill>
                    <a:cs typeface="Tw Cen MT"/>
                  </a:rPr>
                  <a:t>0.50</a:t>
                </a:r>
                <a:r>
                  <a:rPr lang="en-US" sz="2000" dirty="0">
                    <a:solidFill>
                      <a:schemeClr val="tx1"/>
                    </a:solidFill>
                    <a:cs typeface="Tw Cen MT"/>
                  </a:rPr>
                  <a:t> </a:t>
                </a:r>
              </a:p>
              <a:p>
                <a:pPr marL="0" indent="0">
                  <a:buNone/>
                </a:pPr>
                <a:r>
                  <a:rPr lang="en-US" sz="2000" dirty="0">
                    <a:solidFill>
                      <a:schemeClr val="tx1"/>
                    </a:solidFill>
                  </a:rPr>
                  <a:t>	</a:t>
                </a:r>
                <a:r>
                  <a:rPr lang="en-US" sz="2000" dirty="0">
                    <a:solidFill>
                      <a:srgbClr val="FF0000"/>
                    </a:solidFill>
                  </a:rPr>
                  <a:t>= </a:t>
                </a:r>
                <a:r>
                  <a:rPr lang="en-US" sz="2000" dirty="0" err="1">
                    <a:solidFill>
                      <a:srgbClr val="FF0000"/>
                    </a:solidFill>
                  </a:rPr>
                  <a:t>Rs</a:t>
                </a:r>
                <a:r>
                  <a:rPr lang="en-US" sz="2000" dirty="0">
                    <a:solidFill>
                      <a:srgbClr val="FF0000"/>
                    </a:solidFill>
                  </a:rPr>
                  <a:t>. 50 per year</a:t>
                </a:r>
              </a:p>
              <a:p>
                <a:pPr marL="0" indent="0">
                  <a:buNone/>
                </a:pPr>
                <a:r>
                  <a:rPr lang="en-US" sz="2000" dirty="0">
                    <a:solidFill>
                      <a:schemeClr val="tx1"/>
                    </a:solidFill>
                  </a:rPr>
                  <a:t>Annual Stocking Cost </a:t>
                </a:r>
                <a:r>
                  <a:rPr lang="en-US" sz="2000" dirty="0">
                    <a:solidFill>
                      <a:schemeClr val="tx1"/>
                    </a:solidFill>
                    <a:cs typeface="Tw Cen MT"/>
                  </a:rPr>
                  <a:t>= </a:t>
                </a:r>
                <a14:m>
                  <m:oMath xmlns:m="http://schemas.openxmlformats.org/officeDocument/2006/math">
                    <m:f>
                      <m:fPr>
                        <m:ctrlPr>
                          <a:rPr lang="en-US" sz="2000" i="1">
                            <a:solidFill>
                              <a:schemeClr val="tx1"/>
                            </a:solidFill>
                            <a:latin typeface="Cambria Math" panose="02040503050406030204" pitchFamily="18" charset="0"/>
                            <a:cs typeface="Tw Cen MT"/>
                          </a:rPr>
                        </m:ctrlPr>
                      </m:fPr>
                      <m:num>
                        <m:r>
                          <a:rPr lang="en-US" sz="2000" i="1">
                            <a:solidFill>
                              <a:schemeClr val="tx1"/>
                            </a:solidFill>
                            <a:latin typeface="Cambria Math" panose="02040503050406030204" pitchFamily="18" charset="0"/>
                            <a:cs typeface="Tw Cen MT"/>
                          </a:rPr>
                          <m:t>𝐷</m:t>
                        </m:r>
                      </m:num>
                      <m:den>
                        <m:r>
                          <a:rPr lang="en-US" sz="2000" i="1">
                            <a:solidFill>
                              <a:schemeClr val="tx1"/>
                            </a:solidFill>
                            <a:latin typeface="Cambria Math" panose="02040503050406030204" pitchFamily="18" charset="0"/>
                            <a:cs typeface="Tw Cen MT"/>
                          </a:rPr>
                          <m:t>𝑄</m:t>
                        </m:r>
                      </m:den>
                    </m:f>
                  </m:oMath>
                </a14:m>
                <a:r>
                  <a:rPr lang="en-US" sz="2000" dirty="0">
                    <a:solidFill>
                      <a:schemeClr val="tx1"/>
                    </a:solidFill>
                    <a:cs typeface="Tw Cen MT"/>
                  </a:rPr>
                  <a:t>S  = </a:t>
                </a:r>
                <a14:m>
                  <m:oMath xmlns:m="http://schemas.openxmlformats.org/officeDocument/2006/math">
                    <m:f>
                      <m:fPr>
                        <m:ctrlPr>
                          <a:rPr lang="en-US" sz="2000" i="1">
                            <a:solidFill>
                              <a:schemeClr val="tx1"/>
                            </a:solidFill>
                            <a:latin typeface="Cambria Math" panose="02040503050406030204" pitchFamily="18" charset="0"/>
                            <a:cs typeface="Tw Cen MT"/>
                          </a:rPr>
                        </m:ctrlPr>
                      </m:fPr>
                      <m:num>
                        <m:r>
                          <a:rPr lang="en-US" sz="2000" b="0" i="1" smtClean="0">
                            <a:solidFill>
                              <a:schemeClr val="tx1"/>
                            </a:solidFill>
                            <a:latin typeface="Cambria Math" panose="02040503050406030204" pitchFamily="18" charset="0"/>
                            <a:cs typeface="Tw Cen MT"/>
                          </a:rPr>
                          <m:t>1000</m:t>
                        </m:r>
                      </m:num>
                      <m:den>
                        <m:r>
                          <a:rPr lang="en-US" sz="2000" b="0" i="1" smtClean="0">
                            <a:solidFill>
                              <a:schemeClr val="tx1"/>
                            </a:solidFill>
                            <a:latin typeface="Cambria Math" panose="02040503050406030204" pitchFamily="18" charset="0"/>
                            <a:cs typeface="Tw Cen MT"/>
                          </a:rPr>
                          <m:t>200</m:t>
                        </m:r>
                      </m:den>
                    </m:f>
                  </m:oMath>
                </a14:m>
                <a:r>
                  <a:rPr lang="en-US" sz="1600" dirty="0">
                    <a:solidFill>
                      <a:schemeClr val="tx1"/>
                    </a:solidFill>
                    <a:cs typeface="Tw Cen MT"/>
                  </a:rPr>
                  <a:t>x10 = 50</a:t>
                </a:r>
              </a:p>
              <a:p>
                <a:pPr marL="0" indent="0">
                  <a:buNone/>
                </a:pPr>
                <a:r>
                  <a:rPr lang="en-US" sz="2000" dirty="0">
                    <a:solidFill>
                      <a:schemeClr val="tx1"/>
                    </a:solidFill>
                    <a:cs typeface="Tw Cen MT"/>
                  </a:rPr>
                  <a:t>	</a:t>
                </a:r>
                <a:r>
                  <a:rPr lang="en-US" sz="2000" dirty="0">
                    <a:solidFill>
                      <a:srgbClr val="FF0000"/>
                    </a:solidFill>
                    <a:cs typeface="Tw Cen MT"/>
                  </a:rPr>
                  <a:t>= </a:t>
                </a:r>
                <a:r>
                  <a:rPr lang="en-US" sz="2000" dirty="0" err="1">
                    <a:solidFill>
                      <a:srgbClr val="FF0000"/>
                    </a:solidFill>
                    <a:cs typeface="Tw Cen MT"/>
                  </a:rPr>
                  <a:t>Rs</a:t>
                </a:r>
                <a:r>
                  <a:rPr lang="en-US" sz="2000" dirty="0">
                    <a:solidFill>
                      <a:srgbClr val="FF0000"/>
                    </a:solidFill>
                    <a:cs typeface="Tw Cen MT"/>
                  </a:rPr>
                  <a:t>. 50 per year</a:t>
                </a:r>
              </a:p>
              <a:p>
                <a:pPr marL="0" indent="0">
                  <a:buNone/>
                </a:pPr>
                <a:endParaRPr lang="en-US" sz="2000" dirty="0">
                  <a:cs typeface="Tw Cen MT"/>
                </a:endParaRPr>
              </a:p>
              <a:p>
                <a:pPr marL="0" indent="0">
                  <a:buNone/>
                </a:pPr>
                <a:r>
                  <a:rPr lang="en-US" sz="2000" dirty="0">
                    <a:cs typeface="Tw Cen MT"/>
                  </a:rPr>
                  <a:t>e.  Purchase cost = </a:t>
                </a:r>
                <a:r>
                  <a:rPr lang="en-US" sz="2000" dirty="0" err="1">
                    <a:cs typeface="Tw Cen MT"/>
                  </a:rPr>
                  <a:t>Rs</a:t>
                </a:r>
                <a:r>
                  <a:rPr lang="en-US" sz="2000" dirty="0">
                    <a:cs typeface="Tw Cen MT"/>
                  </a:rPr>
                  <a:t>. 50 per unit.</a:t>
                </a:r>
              </a:p>
              <a:p>
                <a:pPr marL="0" indent="0">
                  <a:buNone/>
                </a:pPr>
                <a:r>
                  <a:rPr lang="en-US" sz="1800" dirty="0">
                    <a:cs typeface="Tw Cen MT"/>
                  </a:rPr>
                  <a:t>Total Cost = </a:t>
                </a:r>
                <a:r>
                  <a:rPr lang="en-US" sz="1800" spc="-45" dirty="0">
                    <a:latin typeface="Tw Cen MT"/>
                    <a:cs typeface="Tw Cen MT"/>
                  </a:rPr>
                  <a:t>Total </a:t>
                </a:r>
                <a:r>
                  <a:rPr lang="en-US" sz="1800" dirty="0">
                    <a:latin typeface="Tw Cen MT"/>
                    <a:cs typeface="Tw Cen MT"/>
                  </a:rPr>
                  <a:t>Setup or Ordering</a:t>
                </a:r>
                <a:r>
                  <a:rPr lang="en-US" sz="1800" spc="15" dirty="0">
                    <a:latin typeface="Tw Cen MT"/>
                    <a:cs typeface="Tw Cen MT"/>
                  </a:rPr>
                  <a:t> </a:t>
                </a:r>
                <a:r>
                  <a:rPr lang="en-US" sz="1800" dirty="0">
                    <a:latin typeface="Tw Cen MT"/>
                    <a:cs typeface="Tw Cen MT"/>
                  </a:rPr>
                  <a:t>Cost + </a:t>
                </a:r>
                <a:r>
                  <a:rPr lang="en-US" sz="1800" spc="-50" dirty="0">
                    <a:latin typeface="Tw Cen MT"/>
                    <a:cs typeface="Tw Cen MT"/>
                  </a:rPr>
                  <a:t>Total </a:t>
                </a:r>
                <a:r>
                  <a:rPr lang="en-US" sz="1800" dirty="0">
                    <a:latin typeface="Tw Cen MT"/>
                    <a:cs typeface="Tw Cen MT"/>
                  </a:rPr>
                  <a:t>Holding or Carrying</a:t>
                </a:r>
                <a:r>
                  <a:rPr lang="en-US" sz="1800" spc="-35" dirty="0">
                    <a:latin typeface="Tw Cen MT"/>
                    <a:cs typeface="Tw Cen MT"/>
                  </a:rPr>
                  <a:t> </a:t>
                </a:r>
                <a:r>
                  <a:rPr lang="en-US" sz="1800" dirty="0">
                    <a:latin typeface="Tw Cen MT"/>
                    <a:cs typeface="Tw Cen MT"/>
                  </a:rPr>
                  <a:t>Cost + </a:t>
                </a:r>
                <a:r>
                  <a:rPr lang="en-US" sz="1800" spc="-45" dirty="0">
                    <a:latin typeface="Tw Cen MT"/>
                    <a:cs typeface="Tw Cen MT"/>
                  </a:rPr>
                  <a:t>Total </a:t>
                </a:r>
                <a:r>
                  <a:rPr lang="en-US" sz="1800" spc="10" dirty="0">
                    <a:latin typeface="Tw Cen MT"/>
                    <a:cs typeface="Tw Cen MT"/>
                  </a:rPr>
                  <a:t>Purchase</a:t>
                </a:r>
                <a:r>
                  <a:rPr lang="en-US" sz="1800" spc="-25" dirty="0">
                    <a:latin typeface="Tw Cen MT"/>
                    <a:cs typeface="Tw Cen MT"/>
                  </a:rPr>
                  <a:t> </a:t>
                </a:r>
                <a:r>
                  <a:rPr lang="en-US" sz="1800" dirty="0">
                    <a:latin typeface="Tw Cen MT"/>
                    <a:cs typeface="Tw Cen MT"/>
                  </a:rPr>
                  <a:t>Cost</a:t>
                </a:r>
                <a:endParaRPr lang="en-US" sz="1800" dirty="0">
                  <a:cs typeface="Tw Cen MT"/>
                </a:endParaRPr>
              </a:p>
              <a:p>
                <a:pPr marL="0" indent="0">
                  <a:buNone/>
                </a:pPr>
                <a:r>
                  <a:rPr lang="en-US" sz="1800" dirty="0">
                    <a:cs typeface="Tw Cen MT"/>
                  </a:rPr>
                  <a:t>Total Cost = </a:t>
                </a:r>
                <a14:m>
                  <m:oMath xmlns:m="http://schemas.openxmlformats.org/officeDocument/2006/math">
                    <m:f>
                      <m:fPr>
                        <m:ctrlPr>
                          <a:rPr lang="en-US" sz="1800" i="1">
                            <a:latin typeface="Cambria Math" panose="02040503050406030204" pitchFamily="18" charset="0"/>
                            <a:cs typeface="Tw Cen MT"/>
                          </a:rPr>
                        </m:ctrlPr>
                      </m:fPr>
                      <m:num>
                        <m:r>
                          <a:rPr lang="en-US" sz="1800" i="1">
                            <a:latin typeface="Cambria Math" panose="02040503050406030204" pitchFamily="18" charset="0"/>
                            <a:cs typeface="Tw Cen MT"/>
                          </a:rPr>
                          <m:t>𝐷</m:t>
                        </m:r>
                      </m:num>
                      <m:den>
                        <m:r>
                          <a:rPr lang="en-US" sz="1800" i="1">
                            <a:latin typeface="Cambria Math" panose="02040503050406030204" pitchFamily="18" charset="0"/>
                            <a:cs typeface="Tw Cen MT"/>
                          </a:rPr>
                          <m:t>𝑄</m:t>
                        </m:r>
                      </m:den>
                    </m:f>
                  </m:oMath>
                </a14:m>
                <a:r>
                  <a:rPr lang="en-US" sz="1800" dirty="0">
                    <a:cs typeface="Tw Cen MT"/>
                  </a:rPr>
                  <a:t>S + </a:t>
                </a:r>
                <a14:m>
                  <m:oMath xmlns:m="http://schemas.openxmlformats.org/officeDocument/2006/math">
                    <m:f>
                      <m:fPr>
                        <m:ctrlPr>
                          <a:rPr lang="en-US" sz="1800" i="1">
                            <a:latin typeface="Cambria Math" panose="02040503050406030204" pitchFamily="18" charset="0"/>
                            <a:cs typeface="Tw Cen MT"/>
                          </a:rPr>
                        </m:ctrlPr>
                      </m:fPr>
                      <m:num>
                        <m:r>
                          <a:rPr lang="en-US" sz="1800" i="1">
                            <a:latin typeface="Cambria Math" panose="02040503050406030204" pitchFamily="18" charset="0"/>
                            <a:cs typeface="Tw Cen MT"/>
                          </a:rPr>
                          <m:t>𝑄</m:t>
                        </m:r>
                      </m:num>
                      <m:den>
                        <m:r>
                          <a:rPr lang="en-US" sz="1800" i="1">
                            <a:latin typeface="Cambria Math" panose="02040503050406030204" pitchFamily="18" charset="0"/>
                            <a:cs typeface="Tw Cen MT"/>
                          </a:rPr>
                          <m:t>2</m:t>
                        </m:r>
                      </m:den>
                    </m:f>
                  </m:oMath>
                </a14:m>
                <a:r>
                  <a:rPr lang="en-US" sz="1800" dirty="0">
                    <a:cs typeface="Tw Cen MT"/>
                  </a:rPr>
                  <a:t>H  + PD </a:t>
                </a:r>
                <a:r>
                  <a:rPr lang="en-US" sz="1800" dirty="0">
                    <a:solidFill>
                      <a:srgbClr val="FF0000"/>
                    </a:solidFill>
                  </a:rPr>
                  <a:t>= </a:t>
                </a:r>
                <a14:m>
                  <m:oMath xmlns:m="http://schemas.openxmlformats.org/officeDocument/2006/math">
                    <m:f>
                      <m:fPr>
                        <m:ctrlPr>
                          <a:rPr lang="en-US" sz="1800" i="1">
                            <a:latin typeface="Cambria Math" panose="02040503050406030204" pitchFamily="18" charset="0"/>
                            <a:cs typeface="Tw Cen MT"/>
                          </a:rPr>
                        </m:ctrlPr>
                      </m:fPr>
                      <m:num>
                        <m:r>
                          <a:rPr lang="en-US" sz="1800" b="0" i="1" smtClean="0">
                            <a:latin typeface="Cambria Math" panose="02040503050406030204" pitchFamily="18" charset="0"/>
                            <a:cs typeface="Tw Cen MT"/>
                          </a:rPr>
                          <m:t>1000</m:t>
                        </m:r>
                      </m:num>
                      <m:den>
                        <m:r>
                          <a:rPr lang="en-US" sz="1800" b="0" i="1" smtClean="0">
                            <a:latin typeface="Cambria Math" panose="02040503050406030204" pitchFamily="18" charset="0"/>
                            <a:cs typeface="Tw Cen MT"/>
                          </a:rPr>
                          <m:t>200</m:t>
                        </m:r>
                      </m:den>
                    </m:f>
                  </m:oMath>
                </a14:m>
                <a:r>
                  <a:rPr lang="en-US" sz="1600" dirty="0">
                    <a:cs typeface="Tw Cen MT"/>
                  </a:rPr>
                  <a:t>10</a:t>
                </a:r>
                <a:r>
                  <a:rPr lang="en-US" sz="1800" dirty="0">
                    <a:cs typeface="Tw Cen MT"/>
                  </a:rPr>
                  <a:t> + </a:t>
                </a:r>
                <a14:m>
                  <m:oMath xmlns:m="http://schemas.openxmlformats.org/officeDocument/2006/math">
                    <m:f>
                      <m:fPr>
                        <m:ctrlPr>
                          <a:rPr lang="en-US" sz="1800" i="1">
                            <a:latin typeface="Cambria Math" panose="02040503050406030204" pitchFamily="18" charset="0"/>
                            <a:cs typeface="Tw Cen MT"/>
                          </a:rPr>
                        </m:ctrlPr>
                      </m:fPr>
                      <m:num>
                        <m:r>
                          <a:rPr lang="en-US" sz="1800" b="0" i="1" smtClean="0">
                            <a:latin typeface="Cambria Math" panose="02040503050406030204" pitchFamily="18" charset="0"/>
                            <a:cs typeface="Tw Cen MT"/>
                          </a:rPr>
                          <m:t>200</m:t>
                        </m:r>
                      </m:num>
                      <m:den>
                        <m:r>
                          <a:rPr lang="en-US" sz="1800" i="1">
                            <a:latin typeface="Cambria Math" panose="02040503050406030204" pitchFamily="18" charset="0"/>
                            <a:cs typeface="Tw Cen MT"/>
                          </a:rPr>
                          <m:t>2</m:t>
                        </m:r>
                      </m:den>
                    </m:f>
                  </m:oMath>
                </a14:m>
                <a:r>
                  <a:rPr lang="en-US" sz="1600" dirty="0">
                    <a:cs typeface="Tw Cen MT"/>
                  </a:rPr>
                  <a:t>0.50</a:t>
                </a:r>
                <a:r>
                  <a:rPr lang="en-US" sz="1800" dirty="0">
                    <a:cs typeface="Tw Cen MT"/>
                  </a:rPr>
                  <a:t> + </a:t>
                </a:r>
                <a:r>
                  <a:rPr lang="en-US" sz="1600" dirty="0">
                    <a:cs typeface="Tw Cen MT"/>
                  </a:rPr>
                  <a:t>50x1000</a:t>
                </a:r>
              </a:p>
              <a:p>
                <a:pPr marL="0" indent="0">
                  <a:buNone/>
                </a:pPr>
                <a:r>
                  <a:rPr lang="en-US" sz="1600" dirty="0">
                    <a:cs typeface="Tw Cen MT"/>
                  </a:rPr>
                  <a:t>Total Cost = 50 + 50 +50000 = </a:t>
                </a:r>
                <a:r>
                  <a:rPr lang="en-US" sz="1600" dirty="0" err="1">
                    <a:solidFill>
                      <a:srgbClr val="FF0000"/>
                    </a:solidFill>
                    <a:cs typeface="Tw Cen MT"/>
                  </a:rPr>
                  <a:t>Rs</a:t>
                </a:r>
                <a:r>
                  <a:rPr lang="en-US" sz="1600" dirty="0">
                    <a:solidFill>
                      <a:srgbClr val="FF0000"/>
                    </a:solidFill>
                    <a:cs typeface="Tw Cen MT"/>
                  </a:rPr>
                  <a:t>. 50100 </a:t>
                </a:r>
              </a:p>
              <a:p>
                <a:pPr marL="0" indent="0">
                  <a:buNone/>
                </a:pPr>
                <a:endParaRPr lang="en-US" sz="16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200" y="1514729"/>
                <a:ext cx="5181600" cy="4662234"/>
              </a:xfrm>
              <a:blipFill>
                <a:blip r:embed="rId2"/>
                <a:stretch>
                  <a:fillRect l="-1294" t="-1307" r="-235"/>
                </a:stretch>
              </a:blipFill>
            </p:spPr>
            <p:txBody>
              <a:bodyPr/>
              <a:lstStyle/>
              <a:p>
                <a:r>
                  <a:rPr lang="en-US">
                    <a:noFill/>
                  </a:rPr>
                  <a:t> </a:t>
                </a:r>
              </a:p>
            </p:txBody>
          </p:sp>
        </mc:Fallback>
      </mc:AlternateContent>
    </p:spTree>
    <p:extLst>
      <p:ext uri="{BB962C8B-B14F-4D97-AF65-F5344CB8AC3E}">
        <p14:creationId xmlns:p14="http://schemas.microsoft.com/office/powerpoint/2010/main" val="94169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43160" cy="695579"/>
          </a:xfrm>
        </p:spPr>
        <p:txBody>
          <a:bodyPr/>
          <a:lstStyle/>
          <a:p>
            <a:r>
              <a:rPr lang="en-US" b="1" dirty="0"/>
              <a:t>Economic Production Run Quantity (</a:t>
            </a:r>
            <a:r>
              <a:rPr lang="en-US" b="1" dirty="0" err="1"/>
              <a:t>Q</a:t>
            </a:r>
            <a:r>
              <a:rPr lang="en-US" b="1" baseline="-25000" dirty="0" err="1"/>
              <a:t>run</a:t>
            </a:r>
            <a:r>
              <a:rPr lang="en-US" b="1" dirty="0"/>
              <a:t>)</a:t>
            </a:r>
            <a:endParaRPr lang="en-US" dirty="0"/>
          </a:p>
        </p:txBody>
      </p:sp>
      <p:sp>
        <p:nvSpPr>
          <p:cNvPr id="3" name="Content Placeholder 2"/>
          <p:cNvSpPr>
            <a:spLocks noGrp="1"/>
          </p:cNvSpPr>
          <p:nvPr>
            <p:ph sz="half" idx="1"/>
          </p:nvPr>
        </p:nvSpPr>
        <p:spPr>
          <a:xfrm>
            <a:off x="838200" y="1298448"/>
            <a:ext cx="5273044" cy="4878515"/>
          </a:xfrm>
        </p:spPr>
        <p:txBody>
          <a:bodyPr>
            <a:normAutofit/>
          </a:bodyPr>
          <a:lstStyle/>
          <a:p>
            <a:pPr algn="just"/>
            <a:r>
              <a:rPr lang="en-US" sz="2000" dirty="0"/>
              <a:t>In the first phase, both production and demand take place, with the inventory building rate is equal to the difference between the production and demand rates.</a:t>
            </a:r>
          </a:p>
          <a:p>
            <a:pPr algn="just"/>
            <a:r>
              <a:rPr lang="en-US" sz="2000" dirty="0"/>
              <a:t>This buildup will continue as long as production continues. When production stops inventory will begin to drop at a rate equal to demand rate. This inventory reduction is the second phase.</a:t>
            </a:r>
          </a:p>
          <a:p>
            <a:pPr algn="just"/>
            <a:r>
              <a:rPr lang="en-US" sz="2000" dirty="0"/>
              <a:t>Whether goods are ordered or produced, holding costs are there.</a:t>
            </a:r>
          </a:p>
          <a:p>
            <a:pPr algn="just"/>
            <a:r>
              <a:rPr lang="en-US" sz="2000" dirty="0"/>
              <a:t>Ordering involves ordering cost, production involves setup costs.</a:t>
            </a:r>
          </a:p>
          <a:p>
            <a:pPr algn="just"/>
            <a:r>
              <a:rPr lang="en-US" sz="2000" dirty="0"/>
              <a:t>Setup </a:t>
            </a:r>
            <a:r>
              <a:rPr lang="en-US" sz="2000" dirty="0" smtClean="0"/>
              <a:t>cost </a:t>
            </a:r>
            <a:r>
              <a:rPr lang="en-US" sz="2000" dirty="0"/>
              <a:t>consists of costs related to preparing the equipment for a production run.</a:t>
            </a:r>
          </a:p>
          <a:p>
            <a:endParaRPr lang="en-US" sz="2000" dirty="0"/>
          </a:p>
        </p:txBody>
      </p:sp>
      <p:sp>
        <p:nvSpPr>
          <p:cNvPr id="4" name="Content Placeholder 3"/>
          <p:cNvSpPr>
            <a:spLocks noGrp="1"/>
          </p:cNvSpPr>
          <p:nvPr>
            <p:ph sz="half" idx="2"/>
          </p:nvPr>
        </p:nvSpPr>
        <p:spPr>
          <a:xfrm>
            <a:off x="6172200" y="1298448"/>
            <a:ext cx="5340096" cy="4878515"/>
          </a:xfrm>
        </p:spPr>
        <p:txBody>
          <a:bodyPr>
            <a:normAutofit/>
          </a:bodyPr>
          <a:lstStyle/>
          <a:p>
            <a:pPr marL="0" indent="0">
              <a:buNone/>
            </a:pPr>
            <a:r>
              <a:rPr lang="en-US" sz="1600" dirty="0"/>
              <a:t>Inventory vs. Time (Replenishment step by step)</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cxnSp>
        <p:nvCxnSpPr>
          <p:cNvPr id="6" name="Straight Arrow Connector 5"/>
          <p:cNvCxnSpPr/>
          <p:nvPr/>
        </p:nvCxnSpPr>
        <p:spPr>
          <a:xfrm>
            <a:off x="7379208" y="4846320"/>
            <a:ext cx="404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7360920" y="1892808"/>
            <a:ext cx="18288" cy="295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79208" y="3813048"/>
            <a:ext cx="859536" cy="1024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47888" y="3822192"/>
            <a:ext cx="1069848" cy="1024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9305544" y="3813047"/>
            <a:ext cx="780288" cy="103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107168" y="3813047"/>
            <a:ext cx="938784" cy="1024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60920" y="3813048"/>
            <a:ext cx="4151376" cy="914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79208" y="3136392"/>
            <a:ext cx="4041648" cy="182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379208" y="3136392"/>
            <a:ext cx="868680" cy="17007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9322308" y="3154680"/>
            <a:ext cx="763524" cy="16394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067544" y="5010912"/>
            <a:ext cx="1060704" cy="307777"/>
          </a:xfrm>
          <a:prstGeom prst="rect">
            <a:avLst/>
          </a:prstGeom>
          <a:noFill/>
        </p:spPr>
        <p:txBody>
          <a:bodyPr wrap="square" rtlCol="0">
            <a:spAutoFit/>
          </a:bodyPr>
          <a:lstStyle/>
          <a:p>
            <a:r>
              <a:rPr lang="en-US" sz="1400" dirty="0"/>
              <a:t>Time </a:t>
            </a:r>
          </a:p>
        </p:txBody>
      </p:sp>
      <p:cxnSp>
        <p:nvCxnSpPr>
          <p:cNvPr id="30" name="Straight Arrow Connector 29"/>
          <p:cNvCxnSpPr>
            <a:endCxn id="28" idx="3"/>
          </p:cNvCxnSpPr>
          <p:nvPr/>
        </p:nvCxnSpPr>
        <p:spPr>
          <a:xfrm flipV="1">
            <a:off x="10707624" y="5164801"/>
            <a:ext cx="420624" cy="3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6834878" y="1973318"/>
            <a:ext cx="530352" cy="369332"/>
          </a:xfrm>
          <a:prstGeom prst="rect">
            <a:avLst/>
          </a:prstGeom>
          <a:noFill/>
        </p:spPr>
        <p:txBody>
          <a:bodyPr wrap="square" rtlCol="0">
            <a:spAutoFit/>
          </a:bodyPr>
          <a:lstStyle/>
          <a:p>
            <a:r>
              <a:rPr lang="en-US" sz="1400" dirty="0"/>
              <a:t>Q</a:t>
            </a:r>
            <a:r>
              <a:rPr lang="en-US" dirty="0"/>
              <a:t> </a:t>
            </a:r>
          </a:p>
        </p:txBody>
      </p:sp>
      <p:cxnSp>
        <p:nvCxnSpPr>
          <p:cNvPr id="35" name="Straight Arrow Connector 34"/>
          <p:cNvCxnSpPr/>
          <p:nvPr/>
        </p:nvCxnSpPr>
        <p:spPr>
          <a:xfrm flipV="1">
            <a:off x="7127486" y="1883664"/>
            <a:ext cx="13978" cy="272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65976" y="3666744"/>
            <a:ext cx="810768" cy="461665"/>
          </a:xfrm>
          <a:prstGeom prst="rect">
            <a:avLst/>
          </a:prstGeom>
          <a:noFill/>
        </p:spPr>
        <p:txBody>
          <a:bodyPr wrap="square" rtlCol="0">
            <a:spAutoFit/>
          </a:bodyPr>
          <a:lstStyle/>
          <a:p>
            <a:r>
              <a:rPr lang="en-US" sz="1200" dirty="0"/>
              <a:t>Max. Inventory</a:t>
            </a:r>
          </a:p>
        </p:txBody>
      </p:sp>
      <p:cxnSp>
        <p:nvCxnSpPr>
          <p:cNvPr id="41" name="Straight Connector 40"/>
          <p:cNvCxnSpPr/>
          <p:nvPr/>
        </p:nvCxnSpPr>
        <p:spPr>
          <a:xfrm flipV="1">
            <a:off x="8238744" y="2019931"/>
            <a:ext cx="0" cy="1793117"/>
          </a:xfrm>
          <a:prstGeom prst="line">
            <a:avLst/>
          </a:prstGeom>
          <a:ln>
            <a:solidFill>
              <a:srgbClr val="5B9BD5"/>
            </a:solidFill>
            <a:prstDash val="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0107168" y="2029075"/>
            <a:ext cx="0" cy="1793117"/>
          </a:xfrm>
          <a:prstGeom prst="line">
            <a:avLst/>
          </a:prstGeom>
          <a:ln>
            <a:solidFill>
              <a:srgbClr val="5B9BD5"/>
            </a:solidFill>
            <a:prstDash val="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9279636" y="2084832"/>
            <a:ext cx="16764" cy="2709303"/>
          </a:xfrm>
          <a:prstGeom prst="line">
            <a:avLst/>
          </a:prstGeom>
          <a:ln>
            <a:solidFill>
              <a:srgbClr val="5B9BD5"/>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567929" y="3291840"/>
            <a:ext cx="896112" cy="400110"/>
          </a:xfrm>
          <a:prstGeom prst="rect">
            <a:avLst/>
          </a:prstGeom>
          <a:noFill/>
        </p:spPr>
        <p:txBody>
          <a:bodyPr wrap="square" rtlCol="0">
            <a:spAutoFit/>
          </a:bodyPr>
          <a:lstStyle/>
          <a:p>
            <a:r>
              <a:rPr lang="en-US" sz="1000" dirty="0"/>
              <a:t>Cumulative Production</a:t>
            </a:r>
          </a:p>
        </p:txBody>
      </p:sp>
      <p:cxnSp>
        <p:nvCxnSpPr>
          <p:cNvPr id="55" name="Straight Arrow Connector 54"/>
          <p:cNvCxnSpPr>
            <a:stCxn id="51" idx="1"/>
          </p:cNvCxnSpPr>
          <p:nvPr/>
        </p:nvCxnSpPr>
        <p:spPr>
          <a:xfrm flipH="1">
            <a:off x="8046721" y="3491895"/>
            <a:ext cx="521208" cy="11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622281" y="2977818"/>
            <a:ext cx="810768" cy="276999"/>
          </a:xfrm>
          <a:prstGeom prst="rect">
            <a:avLst/>
          </a:prstGeom>
          <a:noFill/>
        </p:spPr>
        <p:txBody>
          <a:bodyPr wrap="square" rtlCol="0">
            <a:spAutoFit/>
          </a:bodyPr>
          <a:lstStyle/>
          <a:p>
            <a:r>
              <a:rPr lang="en-US" sz="1200" dirty="0"/>
              <a:t>Run size</a:t>
            </a:r>
          </a:p>
        </p:txBody>
      </p:sp>
      <p:sp>
        <p:nvSpPr>
          <p:cNvPr id="57" name="TextBox 56"/>
          <p:cNvSpPr txBox="1"/>
          <p:nvPr/>
        </p:nvSpPr>
        <p:spPr>
          <a:xfrm>
            <a:off x="8457436" y="2077914"/>
            <a:ext cx="675133" cy="400110"/>
          </a:xfrm>
          <a:prstGeom prst="rect">
            <a:avLst/>
          </a:prstGeom>
          <a:noFill/>
        </p:spPr>
        <p:txBody>
          <a:bodyPr wrap="square" rtlCol="0">
            <a:spAutoFit/>
          </a:bodyPr>
          <a:lstStyle/>
          <a:p>
            <a:r>
              <a:rPr lang="en-US" sz="1000" dirty="0"/>
              <a:t>Demand only</a:t>
            </a:r>
          </a:p>
        </p:txBody>
      </p:sp>
      <p:cxnSp>
        <p:nvCxnSpPr>
          <p:cNvPr id="59" name="Straight Arrow Connector 58"/>
          <p:cNvCxnSpPr>
            <a:stCxn id="57" idx="3"/>
          </p:cNvCxnSpPr>
          <p:nvPr/>
        </p:nvCxnSpPr>
        <p:spPr>
          <a:xfrm>
            <a:off x="9132569" y="2277969"/>
            <a:ext cx="147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7" idx="1"/>
          </p:cNvCxnSpPr>
          <p:nvPr/>
        </p:nvCxnSpPr>
        <p:spPr>
          <a:xfrm flipH="1">
            <a:off x="8247888" y="2277969"/>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868922" y="4304151"/>
            <a:ext cx="715260" cy="246221"/>
          </a:xfrm>
          <a:prstGeom prst="rect">
            <a:avLst/>
          </a:prstGeom>
          <a:noFill/>
        </p:spPr>
        <p:txBody>
          <a:bodyPr wrap="none" rtlCol="0">
            <a:spAutoFit/>
          </a:bodyPr>
          <a:lstStyle/>
          <a:p>
            <a:r>
              <a:rPr lang="en-US" sz="1000" dirty="0"/>
              <a:t>Inventory </a:t>
            </a:r>
          </a:p>
        </p:txBody>
      </p:sp>
      <p:sp>
        <p:nvSpPr>
          <p:cNvPr id="63" name="TextBox 62"/>
          <p:cNvSpPr txBox="1"/>
          <p:nvPr/>
        </p:nvSpPr>
        <p:spPr>
          <a:xfrm>
            <a:off x="9828786" y="4329015"/>
            <a:ext cx="715260" cy="246221"/>
          </a:xfrm>
          <a:prstGeom prst="rect">
            <a:avLst/>
          </a:prstGeom>
          <a:noFill/>
        </p:spPr>
        <p:txBody>
          <a:bodyPr wrap="none" rtlCol="0">
            <a:spAutoFit/>
          </a:bodyPr>
          <a:lstStyle/>
          <a:p>
            <a:r>
              <a:rPr lang="en-US" sz="1000" dirty="0"/>
              <a:t>Inventory </a:t>
            </a:r>
          </a:p>
        </p:txBody>
      </p:sp>
      <p:sp>
        <p:nvSpPr>
          <p:cNvPr id="64" name="TextBox 63"/>
          <p:cNvSpPr txBox="1"/>
          <p:nvPr/>
        </p:nvSpPr>
        <p:spPr>
          <a:xfrm>
            <a:off x="7440678" y="2478476"/>
            <a:ext cx="788922" cy="400110"/>
          </a:xfrm>
          <a:prstGeom prst="rect">
            <a:avLst/>
          </a:prstGeom>
          <a:noFill/>
        </p:spPr>
        <p:txBody>
          <a:bodyPr wrap="square" rtlCol="0">
            <a:spAutoFit/>
          </a:bodyPr>
          <a:lstStyle/>
          <a:p>
            <a:r>
              <a:rPr lang="en-US" sz="1000" dirty="0"/>
              <a:t>Production + Demand </a:t>
            </a:r>
          </a:p>
        </p:txBody>
      </p:sp>
      <p:sp>
        <p:nvSpPr>
          <p:cNvPr id="65" name="TextBox 64"/>
          <p:cNvSpPr txBox="1"/>
          <p:nvPr/>
        </p:nvSpPr>
        <p:spPr>
          <a:xfrm>
            <a:off x="9357356" y="2405313"/>
            <a:ext cx="788922" cy="400110"/>
          </a:xfrm>
          <a:prstGeom prst="rect">
            <a:avLst/>
          </a:prstGeom>
          <a:noFill/>
        </p:spPr>
        <p:txBody>
          <a:bodyPr wrap="square" rtlCol="0">
            <a:spAutoFit/>
          </a:bodyPr>
          <a:lstStyle/>
          <a:p>
            <a:r>
              <a:rPr lang="en-US" sz="1000" dirty="0"/>
              <a:t>Production + Demand </a:t>
            </a:r>
          </a:p>
        </p:txBody>
      </p:sp>
    </p:spTree>
    <p:extLst>
      <p:ext uri="{BB962C8B-B14F-4D97-AF65-F5344CB8AC3E}">
        <p14:creationId xmlns:p14="http://schemas.microsoft.com/office/powerpoint/2010/main" val="8534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43160" cy="695579"/>
          </a:xfrm>
        </p:spPr>
        <p:txBody>
          <a:bodyPr/>
          <a:lstStyle/>
          <a:p>
            <a:r>
              <a:rPr lang="en-US" b="1" dirty="0"/>
              <a:t>Economic Production Run Quantity (</a:t>
            </a:r>
            <a:r>
              <a:rPr lang="en-US" b="1" dirty="0" err="1"/>
              <a:t>Q</a:t>
            </a:r>
            <a:r>
              <a:rPr lang="en-US" b="1" baseline="-25000" dirty="0" err="1"/>
              <a:t>run</a:t>
            </a:r>
            <a:r>
              <a:rPr lang="en-US" b="1" dirty="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298448"/>
                <a:ext cx="5181600" cy="4878515"/>
              </a:xfrm>
            </p:spPr>
            <p:txBody>
              <a:bodyPr>
                <a:normAutofit fontScale="92500" lnSpcReduction="20000"/>
              </a:bodyPr>
              <a:lstStyle/>
              <a:p>
                <a:pPr marL="0" indent="0" algn="just">
                  <a:buNone/>
                </a:pPr>
                <a:r>
                  <a:rPr lang="en-US" sz="1900" dirty="0"/>
                  <a:t>Assume,</a:t>
                </a:r>
              </a:p>
              <a:p>
                <a:pPr marL="0" indent="0" algn="just">
                  <a:buNone/>
                </a:pPr>
                <a:r>
                  <a:rPr lang="en-US" sz="1900" dirty="0"/>
                  <a:t>D = Annual demand	S = Setup cost</a:t>
                </a:r>
              </a:p>
              <a:p>
                <a:pPr marL="0" indent="0" algn="just">
                  <a:buNone/>
                </a:pPr>
                <a:r>
                  <a:rPr lang="en-US" sz="1900" dirty="0"/>
                  <a:t>H = Annual holding cost per unit</a:t>
                </a:r>
              </a:p>
              <a:p>
                <a:pPr marL="0" indent="0" algn="just">
                  <a:buNone/>
                </a:pPr>
                <a:r>
                  <a:rPr lang="en-US" sz="1900" dirty="0"/>
                  <a:t>p = production rate		d = demand rate</a:t>
                </a:r>
              </a:p>
              <a:p>
                <a:pPr marL="0" indent="0">
                  <a:buNone/>
                </a:pPr>
                <a:endParaRPr lang="en-US" sz="1900" dirty="0"/>
              </a:p>
              <a:p>
                <a:pPr marL="0" indent="0">
                  <a:buNone/>
                </a:pPr>
                <a:r>
                  <a:rPr lang="en-US" sz="1900" dirty="0"/>
                  <a:t>The length of run (say, in days) = run size / production rate</a:t>
                </a:r>
              </a:p>
              <a:p>
                <a:pPr marL="0" indent="0">
                  <a:buNone/>
                </a:pPr>
                <a:r>
                  <a:rPr lang="en-US" sz="1900" dirty="0">
                    <a:solidFill>
                      <a:srgbClr val="FF0000"/>
                    </a:solidFill>
                  </a:rPr>
                  <a:t>Run Time = </a:t>
                </a:r>
                <a14:m>
                  <m:oMath xmlns:m="http://schemas.openxmlformats.org/officeDocument/2006/math">
                    <m:f>
                      <m:fPr>
                        <m:ctrlPr>
                          <a:rPr lang="en-US" sz="1900" i="1">
                            <a:solidFill>
                              <a:srgbClr val="FF0000"/>
                            </a:solidFill>
                            <a:latin typeface="Cambria Math" panose="02040503050406030204" pitchFamily="18" charset="0"/>
                            <a:cs typeface="Tw Cen MT"/>
                          </a:rPr>
                        </m:ctrlPr>
                      </m:fPr>
                      <m:num>
                        <m:r>
                          <a:rPr lang="en-US" sz="1900" i="1">
                            <a:solidFill>
                              <a:srgbClr val="FF0000"/>
                            </a:solidFill>
                            <a:latin typeface="Cambria Math" panose="02040503050406030204" pitchFamily="18" charset="0"/>
                            <a:cs typeface="Tw Cen MT"/>
                          </a:rPr>
                          <m:t>𝑄</m:t>
                        </m:r>
                        <m:r>
                          <a:rPr lang="en-US" sz="1900" b="0" i="1" baseline="-25000" smtClean="0">
                            <a:solidFill>
                              <a:srgbClr val="FF0000"/>
                            </a:solidFill>
                            <a:latin typeface="Cambria Math" panose="02040503050406030204" pitchFamily="18" charset="0"/>
                            <a:cs typeface="Tw Cen MT"/>
                          </a:rPr>
                          <m:t>𝑟𝑢𝑛</m:t>
                        </m:r>
                      </m:num>
                      <m:den>
                        <m:r>
                          <a:rPr lang="en-US" sz="1900" b="0" i="1" smtClean="0">
                            <a:solidFill>
                              <a:srgbClr val="FF0000"/>
                            </a:solidFill>
                            <a:latin typeface="Cambria Math" panose="02040503050406030204" pitchFamily="18" charset="0"/>
                            <a:cs typeface="Tw Cen MT"/>
                          </a:rPr>
                          <m:t>𝑝</m:t>
                        </m:r>
                      </m:den>
                    </m:f>
                  </m:oMath>
                </a14:m>
                <a:endParaRPr lang="en-US" sz="1900" dirty="0">
                  <a:solidFill>
                    <a:srgbClr val="FF0000"/>
                  </a:solidFill>
                </a:endParaRPr>
              </a:p>
              <a:p>
                <a:pPr marL="0" indent="0">
                  <a:buNone/>
                </a:pPr>
                <a:r>
                  <a:rPr lang="en-US" sz="1900" dirty="0"/>
                  <a:t>The maximum inventory (I</a:t>
                </a:r>
                <a:r>
                  <a:rPr lang="en-US" sz="1900" baseline="-25000" dirty="0"/>
                  <a:t>max</a:t>
                </a:r>
                <a:r>
                  <a:rPr lang="en-US" sz="1900" dirty="0"/>
                  <a:t>) = inventory buildup rate x run time</a:t>
                </a:r>
              </a:p>
              <a:p>
                <a:pPr marL="0" indent="0">
                  <a:buNone/>
                </a:pPr>
                <a:r>
                  <a:rPr lang="en-US" sz="1900" dirty="0">
                    <a:solidFill>
                      <a:srgbClr val="FF0000"/>
                    </a:solidFill>
                  </a:rPr>
                  <a:t>I</a:t>
                </a:r>
                <a:r>
                  <a:rPr lang="en-US" sz="1900" baseline="-25000" dirty="0">
                    <a:solidFill>
                      <a:srgbClr val="FF0000"/>
                    </a:solidFill>
                  </a:rPr>
                  <a:t>max</a:t>
                </a:r>
                <a:r>
                  <a:rPr lang="en-US" sz="1900" dirty="0">
                    <a:solidFill>
                      <a:srgbClr val="FF0000"/>
                    </a:solidFill>
                  </a:rPr>
                  <a:t> = (p-d) x </a:t>
                </a:r>
                <a14:m>
                  <m:oMath xmlns:m="http://schemas.openxmlformats.org/officeDocument/2006/math">
                    <m:f>
                      <m:fPr>
                        <m:ctrlPr>
                          <a:rPr lang="en-US" sz="1900" i="1">
                            <a:solidFill>
                              <a:srgbClr val="FF0000"/>
                            </a:solidFill>
                            <a:latin typeface="Cambria Math" panose="02040503050406030204" pitchFamily="18" charset="0"/>
                            <a:cs typeface="Tw Cen MT"/>
                          </a:rPr>
                        </m:ctrlPr>
                      </m:fPr>
                      <m:num>
                        <m:r>
                          <a:rPr lang="en-US" sz="1900" i="1">
                            <a:solidFill>
                              <a:srgbClr val="FF0000"/>
                            </a:solidFill>
                            <a:latin typeface="Cambria Math" panose="02040503050406030204" pitchFamily="18" charset="0"/>
                            <a:cs typeface="Tw Cen MT"/>
                          </a:rPr>
                          <m:t>𝑄</m:t>
                        </m:r>
                        <m:r>
                          <a:rPr lang="en-US" sz="1900" i="1" baseline="-25000">
                            <a:solidFill>
                              <a:srgbClr val="FF0000"/>
                            </a:solidFill>
                            <a:latin typeface="Cambria Math" panose="02040503050406030204" pitchFamily="18" charset="0"/>
                            <a:cs typeface="Tw Cen MT"/>
                          </a:rPr>
                          <m:t>𝑟𝑢𝑛</m:t>
                        </m:r>
                      </m:num>
                      <m:den>
                        <m:r>
                          <a:rPr lang="en-US" sz="1900" i="1">
                            <a:solidFill>
                              <a:srgbClr val="FF0000"/>
                            </a:solidFill>
                            <a:latin typeface="Cambria Math" panose="02040503050406030204" pitchFamily="18" charset="0"/>
                            <a:cs typeface="Tw Cen MT"/>
                          </a:rPr>
                          <m:t>𝑝</m:t>
                        </m:r>
                      </m:den>
                    </m:f>
                  </m:oMath>
                </a14:m>
                <a:endParaRPr lang="en-US" sz="1900" dirty="0"/>
              </a:p>
              <a:p>
                <a:pPr marL="0" indent="0">
                  <a:buNone/>
                </a:pPr>
                <a:r>
                  <a:rPr lang="en-US" sz="1900" dirty="0">
                    <a:solidFill>
                      <a:srgbClr val="FF0000"/>
                    </a:solidFill>
                  </a:rPr>
                  <a:t>Average inventory = </a:t>
                </a:r>
                <a14:m>
                  <m:oMath xmlns:m="http://schemas.openxmlformats.org/officeDocument/2006/math">
                    <m:f>
                      <m:fPr>
                        <m:ctrlPr>
                          <a:rPr lang="en-US" sz="1900" i="1">
                            <a:solidFill>
                              <a:srgbClr val="FF0000"/>
                            </a:solidFill>
                            <a:latin typeface="Cambria Math" panose="02040503050406030204" pitchFamily="18" charset="0"/>
                            <a:cs typeface="Tw Cen MT"/>
                          </a:rPr>
                        </m:ctrlPr>
                      </m:fPr>
                      <m:num>
                        <m:r>
                          <a:rPr lang="en-US" sz="1900" b="0" i="1" smtClean="0">
                            <a:solidFill>
                              <a:srgbClr val="FF0000"/>
                            </a:solidFill>
                            <a:latin typeface="Cambria Math" panose="02040503050406030204" pitchFamily="18" charset="0"/>
                            <a:cs typeface="Tw Cen MT"/>
                          </a:rPr>
                          <m:t>𝐼</m:t>
                        </m:r>
                        <m:r>
                          <a:rPr lang="en-US" sz="1900" b="0" i="1" baseline="-25000" smtClean="0">
                            <a:solidFill>
                              <a:srgbClr val="FF0000"/>
                            </a:solidFill>
                            <a:latin typeface="Cambria Math" panose="02040503050406030204" pitchFamily="18" charset="0"/>
                            <a:cs typeface="Tw Cen MT"/>
                          </a:rPr>
                          <m:t>𝑚𝑎𝑥</m:t>
                        </m:r>
                      </m:num>
                      <m:den>
                        <m:r>
                          <a:rPr lang="en-US" sz="1900" b="0" i="1" smtClean="0">
                            <a:solidFill>
                              <a:srgbClr val="FF0000"/>
                            </a:solidFill>
                            <a:latin typeface="Cambria Math" panose="02040503050406030204" pitchFamily="18" charset="0"/>
                            <a:cs typeface="Tw Cen MT"/>
                          </a:rPr>
                          <m:t>2</m:t>
                        </m:r>
                      </m:den>
                    </m:f>
                  </m:oMath>
                </a14:m>
                <a:r>
                  <a:rPr lang="en-US" sz="1900" dirty="0"/>
                  <a:t>   </a:t>
                </a:r>
              </a:p>
              <a:p>
                <a:pPr marL="0" indent="0">
                  <a:buNone/>
                </a:pPr>
                <a:r>
                  <a:rPr lang="en-US" sz="1900" dirty="0"/>
                  <a:t>Total Cost = Annual holding cost + Annual setup cost</a:t>
                </a:r>
              </a:p>
              <a:p>
                <a:pPr marL="0" indent="0">
                  <a:buNone/>
                </a:pPr>
                <a:r>
                  <a:rPr lang="en-US" sz="1900" dirty="0"/>
                  <a:t>     </a:t>
                </a:r>
                <a:r>
                  <a:rPr lang="en-US" sz="1900" dirty="0">
                    <a:solidFill>
                      <a:srgbClr val="FF0000"/>
                    </a:solidFill>
                  </a:rPr>
                  <a:t>TC = </a:t>
                </a:r>
                <a14:m>
                  <m:oMath xmlns:m="http://schemas.openxmlformats.org/officeDocument/2006/math">
                    <m:f>
                      <m:fPr>
                        <m:ctrlPr>
                          <a:rPr lang="en-US" sz="1900" i="1">
                            <a:solidFill>
                              <a:srgbClr val="FF0000"/>
                            </a:solidFill>
                            <a:latin typeface="Cambria Math" panose="02040503050406030204" pitchFamily="18" charset="0"/>
                            <a:cs typeface="Tw Cen MT"/>
                          </a:rPr>
                        </m:ctrlPr>
                      </m:fPr>
                      <m:num>
                        <m:r>
                          <a:rPr lang="en-US" sz="1900" i="1">
                            <a:solidFill>
                              <a:srgbClr val="FF0000"/>
                            </a:solidFill>
                            <a:latin typeface="Cambria Math" panose="02040503050406030204" pitchFamily="18" charset="0"/>
                            <a:cs typeface="Tw Cen MT"/>
                          </a:rPr>
                          <m:t>𝐼</m:t>
                        </m:r>
                        <m:r>
                          <a:rPr lang="en-US" sz="1900" i="1" baseline="-25000">
                            <a:solidFill>
                              <a:srgbClr val="FF0000"/>
                            </a:solidFill>
                            <a:latin typeface="Cambria Math" panose="02040503050406030204" pitchFamily="18" charset="0"/>
                            <a:cs typeface="Tw Cen MT"/>
                          </a:rPr>
                          <m:t>𝑚𝑎𝑥</m:t>
                        </m:r>
                      </m:num>
                      <m:den>
                        <m:r>
                          <a:rPr lang="en-US" sz="1900" i="1">
                            <a:solidFill>
                              <a:srgbClr val="FF0000"/>
                            </a:solidFill>
                            <a:latin typeface="Cambria Math" panose="02040503050406030204" pitchFamily="18" charset="0"/>
                            <a:cs typeface="Tw Cen MT"/>
                          </a:rPr>
                          <m:t>2</m:t>
                        </m:r>
                      </m:den>
                    </m:f>
                  </m:oMath>
                </a14:m>
                <a:r>
                  <a:rPr lang="en-US" sz="1900" dirty="0">
                    <a:solidFill>
                      <a:srgbClr val="FF0000"/>
                    </a:solidFill>
                  </a:rPr>
                  <a:t>H + </a:t>
                </a:r>
                <a14:m>
                  <m:oMath xmlns:m="http://schemas.openxmlformats.org/officeDocument/2006/math">
                    <m:f>
                      <m:fPr>
                        <m:ctrlPr>
                          <a:rPr lang="en-US" sz="1900" i="1">
                            <a:solidFill>
                              <a:srgbClr val="FF0000"/>
                            </a:solidFill>
                            <a:latin typeface="Cambria Math" panose="02040503050406030204" pitchFamily="18" charset="0"/>
                            <a:cs typeface="Tw Cen MT"/>
                          </a:rPr>
                        </m:ctrlPr>
                      </m:fPr>
                      <m:num>
                        <m:r>
                          <a:rPr lang="en-US" sz="1900" b="0" i="1" smtClean="0">
                            <a:solidFill>
                              <a:srgbClr val="FF0000"/>
                            </a:solidFill>
                            <a:latin typeface="Cambria Math" panose="02040503050406030204" pitchFamily="18" charset="0"/>
                            <a:cs typeface="Tw Cen MT"/>
                          </a:rPr>
                          <m:t>𝐷</m:t>
                        </m:r>
                      </m:num>
                      <m:den>
                        <m:r>
                          <a:rPr lang="en-US" sz="1900" b="0" i="1" smtClean="0">
                            <a:solidFill>
                              <a:srgbClr val="FF0000"/>
                            </a:solidFill>
                            <a:latin typeface="Cambria Math" panose="02040503050406030204" pitchFamily="18" charset="0"/>
                            <a:cs typeface="Tw Cen MT"/>
                          </a:rPr>
                          <m:t>𝑄</m:t>
                        </m:r>
                        <m:r>
                          <a:rPr lang="en-US" sz="1900" b="0" i="1" baseline="-25000" smtClean="0">
                            <a:solidFill>
                              <a:srgbClr val="FF0000"/>
                            </a:solidFill>
                            <a:latin typeface="Cambria Math" panose="02040503050406030204" pitchFamily="18" charset="0"/>
                            <a:cs typeface="Tw Cen MT"/>
                          </a:rPr>
                          <m:t>𝑟𝑢𝑛</m:t>
                        </m:r>
                      </m:den>
                    </m:f>
                  </m:oMath>
                </a14:m>
                <a:r>
                  <a:rPr lang="en-US" sz="1900" dirty="0">
                    <a:solidFill>
                      <a:srgbClr val="FF0000"/>
                    </a:solidFill>
                  </a:rPr>
                  <a:t>S	  </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298448"/>
                <a:ext cx="5181600" cy="4878515"/>
              </a:xfrm>
              <a:blipFill>
                <a:blip r:embed="rId2"/>
                <a:stretch>
                  <a:fillRect l="-1059" t="-2000" r="-1529"/>
                </a:stretch>
              </a:blipFill>
            </p:spPr>
            <p:txBody>
              <a:bodyPr/>
              <a:lstStyle/>
              <a:p>
                <a:r>
                  <a:rPr lang="en-US">
                    <a:noFill/>
                  </a:rPr>
                  <a:t> </a:t>
                </a:r>
              </a:p>
            </p:txBody>
          </p:sp>
        </mc:Fallback>
      </mc:AlternateContent>
      <p:sp>
        <p:nvSpPr>
          <p:cNvPr id="4" name="Content Placeholder 3"/>
          <p:cNvSpPr>
            <a:spLocks noGrp="1"/>
          </p:cNvSpPr>
          <p:nvPr>
            <p:ph sz="half" idx="2"/>
          </p:nvPr>
        </p:nvSpPr>
        <p:spPr>
          <a:xfrm>
            <a:off x="6228884" y="1293542"/>
            <a:ext cx="5340096" cy="4878515"/>
          </a:xfrm>
        </p:spPr>
        <p:txBody>
          <a:bodyPr>
            <a:normAutofit fontScale="92500" lnSpcReduction="20000"/>
          </a:bodyPr>
          <a:lstStyle/>
          <a:p>
            <a:pPr marL="0" indent="0">
              <a:buNone/>
            </a:pPr>
            <a:r>
              <a:rPr lang="en-US" sz="1600" dirty="0"/>
              <a:t>Inventory vs. Time (Replenishment step by step)</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cxnSp>
        <p:nvCxnSpPr>
          <p:cNvPr id="6" name="Straight Arrow Connector 5"/>
          <p:cNvCxnSpPr/>
          <p:nvPr/>
        </p:nvCxnSpPr>
        <p:spPr>
          <a:xfrm>
            <a:off x="7379208" y="4846320"/>
            <a:ext cx="404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7360920" y="1892808"/>
            <a:ext cx="18288" cy="295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79208" y="3813048"/>
            <a:ext cx="859536" cy="1024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47888" y="3822192"/>
            <a:ext cx="1069848" cy="1024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9305544" y="3813047"/>
            <a:ext cx="780288" cy="103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107168" y="3813047"/>
            <a:ext cx="938784" cy="1024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60920" y="3813048"/>
            <a:ext cx="4151376" cy="914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79208" y="3136392"/>
            <a:ext cx="4041648" cy="182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379208" y="3136392"/>
            <a:ext cx="868680" cy="17007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9322308" y="3154680"/>
            <a:ext cx="763524" cy="16394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067544" y="5010912"/>
            <a:ext cx="1060704" cy="307777"/>
          </a:xfrm>
          <a:prstGeom prst="rect">
            <a:avLst/>
          </a:prstGeom>
          <a:noFill/>
        </p:spPr>
        <p:txBody>
          <a:bodyPr wrap="square" rtlCol="0">
            <a:spAutoFit/>
          </a:bodyPr>
          <a:lstStyle/>
          <a:p>
            <a:r>
              <a:rPr lang="en-US" sz="1400" dirty="0"/>
              <a:t>Time </a:t>
            </a:r>
          </a:p>
        </p:txBody>
      </p:sp>
      <p:cxnSp>
        <p:nvCxnSpPr>
          <p:cNvPr id="30" name="Straight Arrow Connector 29"/>
          <p:cNvCxnSpPr>
            <a:endCxn id="28" idx="3"/>
          </p:cNvCxnSpPr>
          <p:nvPr/>
        </p:nvCxnSpPr>
        <p:spPr>
          <a:xfrm flipV="1">
            <a:off x="10707624" y="5164801"/>
            <a:ext cx="420624" cy="3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6834878" y="1973318"/>
            <a:ext cx="530352" cy="369332"/>
          </a:xfrm>
          <a:prstGeom prst="rect">
            <a:avLst/>
          </a:prstGeom>
          <a:noFill/>
        </p:spPr>
        <p:txBody>
          <a:bodyPr wrap="square" rtlCol="0">
            <a:spAutoFit/>
          </a:bodyPr>
          <a:lstStyle/>
          <a:p>
            <a:r>
              <a:rPr lang="en-US" sz="1400" dirty="0"/>
              <a:t>Q</a:t>
            </a:r>
            <a:r>
              <a:rPr lang="en-US" dirty="0"/>
              <a:t> </a:t>
            </a:r>
          </a:p>
        </p:txBody>
      </p:sp>
      <p:cxnSp>
        <p:nvCxnSpPr>
          <p:cNvPr id="35" name="Straight Arrow Connector 34"/>
          <p:cNvCxnSpPr/>
          <p:nvPr/>
        </p:nvCxnSpPr>
        <p:spPr>
          <a:xfrm flipV="1">
            <a:off x="7127486" y="1883664"/>
            <a:ext cx="13978" cy="272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65976" y="3666744"/>
            <a:ext cx="810768" cy="461665"/>
          </a:xfrm>
          <a:prstGeom prst="rect">
            <a:avLst/>
          </a:prstGeom>
          <a:noFill/>
        </p:spPr>
        <p:txBody>
          <a:bodyPr wrap="square" rtlCol="0">
            <a:spAutoFit/>
          </a:bodyPr>
          <a:lstStyle/>
          <a:p>
            <a:r>
              <a:rPr lang="en-US" sz="1200" dirty="0"/>
              <a:t>Max. Inventory</a:t>
            </a:r>
          </a:p>
        </p:txBody>
      </p:sp>
      <p:cxnSp>
        <p:nvCxnSpPr>
          <p:cNvPr id="41" name="Straight Connector 40"/>
          <p:cNvCxnSpPr/>
          <p:nvPr/>
        </p:nvCxnSpPr>
        <p:spPr>
          <a:xfrm flipV="1">
            <a:off x="8238744" y="2019931"/>
            <a:ext cx="0" cy="1793117"/>
          </a:xfrm>
          <a:prstGeom prst="line">
            <a:avLst/>
          </a:prstGeom>
          <a:ln>
            <a:solidFill>
              <a:srgbClr val="5B9BD5"/>
            </a:solidFill>
            <a:prstDash val="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0107168" y="2029075"/>
            <a:ext cx="0" cy="1793117"/>
          </a:xfrm>
          <a:prstGeom prst="line">
            <a:avLst/>
          </a:prstGeom>
          <a:ln>
            <a:solidFill>
              <a:srgbClr val="5B9BD5"/>
            </a:solidFill>
            <a:prstDash val="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9279636" y="2084832"/>
            <a:ext cx="16764" cy="2709303"/>
          </a:xfrm>
          <a:prstGeom prst="line">
            <a:avLst/>
          </a:prstGeom>
          <a:ln>
            <a:solidFill>
              <a:srgbClr val="5B9BD5"/>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567929" y="3291840"/>
            <a:ext cx="896112" cy="400110"/>
          </a:xfrm>
          <a:prstGeom prst="rect">
            <a:avLst/>
          </a:prstGeom>
          <a:noFill/>
        </p:spPr>
        <p:txBody>
          <a:bodyPr wrap="square" rtlCol="0">
            <a:spAutoFit/>
          </a:bodyPr>
          <a:lstStyle/>
          <a:p>
            <a:r>
              <a:rPr lang="en-US" sz="1000" dirty="0"/>
              <a:t>Production rate</a:t>
            </a:r>
          </a:p>
        </p:txBody>
      </p:sp>
      <p:cxnSp>
        <p:nvCxnSpPr>
          <p:cNvPr id="55" name="Straight Arrow Connector 54"/>
          <p:cNvCxnSpPr>
            <a:stCxn id="51" idx="1"/>
          </p:cNvCxnSpPr>
          <p:nvPr/>
        </p:nvCxnSpPr>
        <p:spPr>
          <a:xfrm flipH="1">
            <a:off x="8046721" y="3491895"/>
            <a:ext cx="521208" cy="11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622281" y="2977818"/>
            <a:ext cx="810768" cy="276999"/>
          </a:xfrm>
          <a:prstGeom prst="rect">
            <a:avLst/>
          </a:prstGeom>
          <a:noFill/>
        </p:spPr>
        <p:txBody>
          <a:bodyPr wrap="square" rtlCol="0">
            <a:spAutoFit/>
          </a:bodyPr>
          <a:lstStyle/>
          <a:p>
            <a:r>
              <a:rPr lang="en-US" sz="1200" dirty="0"/>
              <a:t>Run size</a:t>
            </a:r>
          </a:p>
        </p:txBody>
      </p:sp>
      <p:sp>
        <p:nvSpPr>
          <p:cNvPr id="57" name="TextBox 56"/>
          <p:cNvSpPr txBox="1"/>
          <p:nvPr/>
        </p:nvSpPr>
        <p:spPr>
          <a:xfrm>
            <a:off x="8385812" y="2077914"/>
            <a:ext cx="1078229" cy="400110"/>
          </a:xfrm>
          <a:prstGeom prst="rect">
            <a:avLst/>
          </a:prstGeom>
          <a:noFill/>
        </p:spPr>
        <p:txBody>
          <a:bodyPr wrap="square" rtlCol="0">
            <a:spAutoFit/>
          </a:bodyPr>
          <a:lstStyle/>
          <a:p>
            <a:r>
              <a:rPr lang="en-US" sz="1000" dirty="0">
                <a:solidFill>
                  <a:srgbClr val="FF0000"/>
                </a:solidFill>
              </a:rPr>
              <a:t>Second Phase</a:t>
            </a:r>
          </a:p>
          <a:p>
            <a:r>
              <a:rPr lang="en-US" sz="1000" dirty="0"/>
              <a:t>Demand </a:t>
            </a:r>
          </a:p>
        </p:txBody>
      </p:sp>
      <p:cxnSp>
        <p:nvCxnSpPr>
          <p:cNvPr id="59" name="Straight Arrow Connector 58"/>
          <p:cNvCxnSpPr>
            <a:stCxn id="57" idx="3"/>
          </p:cNvCxnSpPr>
          <p:nvPr/>
        </p:nvCxnSpPr>
        <p:spPr>
          <a:xfrm>
            <a:off x="9132569" y="2277969"/>
            <a:ext cx="147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7" idx="1"/>
          </p:cNvCxnSpPr>
          <p:nvPr/>
        </p:nvCxnSpPr>
        <p:spPr>
          <a:xfrm flipH="1">
            <a:off x="8247888" y="2277969"/>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868922" y="4304151"/>
            <a:ext cx="715260" cy="246221"/>
          </a:xfrm>
          <a:prstGeom prst="rect">
            <a:avLst/>
          </a:prstGeom>
          <a:noFill/>
        </p:spPr>
        <p:txBody>
          <a:bodyPr wrap="none" rtlCol="0">
            <a:spAutoFit/>
          </a:bodyPr>
          <a:lstStyle/>
          <a:p>
            <a:r>
              <a:rPr lang="en-US" sz="1000" dirty="0"/>
              <a:t>Inventory </a:t>
            </a:r>
          </a:p>
        </p:txBody>
      </p:sp>
      <p:sp>
        <p:nvSpPr>
          <p:cNvPr id="63" name="TextBox 62"/>
          <p:cNvSpPr txBox="1"/>
          <p:nvPr/>
        </p:nvSpPr>
        <p:spPr>
          <a:xfrm>
            <a:off x="9828786" y="4329015"/>
            <a:ext cx="715260" cy="246221"/>
          </a:xfrm>
          <a:prstGeom prst="rect">
            <a:avLst/>
          </a:prstGeom>
          <a:noFill/>
        </p:spPr>
        <p:txBody>
          <a:bodyPr wrap="none" rtlCol="0">
            <a:spAutoFit/>
          </a:bodyPr>
          <a:lstStyle/>
          <a:p>
            <a:r>
              <a:rPr lang="en-US" sz="1000" dirty="0"/>
              <a:t>Inventory </a:t>
            </a:r>
          </a:p>
        </p:txBody>
      </p:sp>
      <p:sp>
        <p:nvSpPr>
          <p:cNvPr id="64" name="TextBox 63"/>
          <p:cNvSpPr txBox="1"/>
          <p:nvPr/>
        </p:nvSpPr>
        <p:spPr>
          <a:xfrm>
            <a:off x="7440678" y="2478476"/>
            <a:ext cx="788922" cy="553998"/>
          </a:xfrm>
          <a:prstGeom prst="rect">
            <a:avLst/>
          </a:prstGeom>
          <a:noFill/>
        </p:spPr>
        <p:txBody>
          <a:bodyPr wrap="square" rtlCol="0">
            <a:spAutoFit/>
          </a:bodyPr>
          <a:lstStyle/>
          <a:p>
            <a:r>
              <a:rPr lang="en-US" sz="1000" dirty="0">
                <a:solidFill>
                  <a:srgbClr val="FF0000"/>
                </a:solidFill>
              </a:rPr>
              <a:t>First Phase</a:t>
            </a:r>
          </a:p>
          <a:p>
            <a:r>
              <a:rPr lang="en-US" sz="1000" dirty="0"/>
              <a:t>Production + Demand </a:t>
            </a:r>
          </a:p>
        </p:txBody>
      </p:sp>
      <p:sp>
        <p:nvSpPr>
          <p:cNvPr id="65" name="TextBox 64"/>
          <p:cNvSpPr txBox="1"/>
          <p:nvPr/>
        </p:nvSpPr>
        <p:spPr>
          <a:xfrm>
            <a:off x="9357356" y="2405313"/>
            <a:ext cx="788922" cy="400110"/>
          </a:xfrm>
          <a:prstGeom prst="rect">
            <a:avLst/>
          </a:prstGeom>
          <a:noFill/>
        </p:spPr>
        <p:txBody>
          <a:bodyPr wrap="square" rtlCol="0">
            <a:spAutoFit/>
          </a:bodyPr>
          <a:lstStyle/>
          <a:p>
            <a:r>
              <a:rPr lang="en-US" sz="1000" dirty="0"/>
              <a:t>Production + Demand </a:t>
            </a:r>
          </a:p>
        </p:txBody>
      </p:sp>
      <p:sp>
        <p:nvSpPr>
          <p:cNvPr id="5" name="TextBox 4"/>
          <p:cNvSpPr txBox="1"/>
          <p:nvPr/>
        </p:nvSpPr>
        <p:spPr>
          <a:xfrm rot="18611229">
            <a:off x="7828338" y="3971728"/>
            <a:ext cx="520444" cy="276999"/>
          </a:xfrm>
          <a:prstGeom prst="rect">
            <a:avLst/>
          </a:prstGeom>
          <a:noFill/>
        </p:spPr>
        <p:txBody>
          <a:bodyPr wrap="square" rtlCol="0">
            <a:spAutoFit/>
          </a:bodyPr>
          <a:lstStyle/>
          <a:p>
            <a:r>
              <a:rPr lang="en-US" sz="1200" dirty="0"/>
              <a:t>p-d</a:t>
            </a:r>
          </a:p>
        </p:txBody>
      </p:sp>
      <p:sp>
        <p:nvSpPr>
          <p:cNvPr id="34" name="TextBox 33"/>
          <p:cNvSpPr txBox="1"/>
          <p:nvPr/>
        </p:nvSpPr>
        <p:spPr>
          <a:xfrm rot="2785129">
            <a:off x="8546915" y="3936577"/>
            <a:ext cx="297964" cy="276999"/>
          </a:xfrm>
          <a:prstGeom prst="rect">
            <a:avLst/>
          </a:prstGeom>
          <a:noFill/>
        </p:spPr>
        <p:txBody>
          <a:bodyPr wrap="square" rtlCol="0">
            <a:spAutoFit/>
          </a:bodyPr>
          <a:lstStyle/>
          <a:p>
            <a:r>
              <a:rPr lang="en-US" sz="1200" dirty="0"/>
              <a:t>d</a:t>
            </a:r>
          </a:p>
        </p:txBody>
      </p:sp>
      <p:sp>
        <p:nvSpPr>
          <p:cNvPr id="36" name="TextBox 35"/>
          <p:cNvSpPr txBox="1"/>
          <p:nvPr/>
        </p:nvSpPr>
        <p:spPr>
          <a:xfrm rot="18432581">
            <a:off x="7728710" y="3549042"/>
            <a:ext cx="259110" cy="276999"/>
          </a:xfrm>
          <a:prstGeom prst="rect">
            <a:avLst/>
          </a:prstGeom>
          <a:noFill/>
        </p:spPr>
        <p:txBody>
          <a:bodyPr wrap="square" rtlCol="0">
            <a:spAutoFit/>
          </a:bodyPr>
          <a:lstStyle/>
          <a:p>
            <a:r>
              <a:rPr lang="en-US" sz="1200" dirty="0"/>
              <a:t>p</a:t>
            </a:r>
          </a:p>
        </p:txBody>
      </p:sp>
    </p:spTree>
    <p:extLst>
      <p:ext uri="{BB962C8B-B14F-4D97-AF65-F5344CB8AC3E}">
        <p14:creationId xmlns:p14="http://schemas.microsoft.com/office/powerpoint/2010/main" val="16321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lstStyle/>
          <a:p>
            <a:r>
              <a:rPr lang="en-US" b="1" dirty="0"/>
              <a:t>Economic Production Run Quantity (</a:t>
            </a:r>
            <a:r>
              <a:rPr lang="en-US" b="1" dirty="0" err="1"/>
              <a:t>Q</a:t>
            </a:r>
            <a:r>
              <a:rPr lang="en-US" b="1" baseline="-25000" dirty="0" err="1"/>
              <a:t>run</a:t>
            </a:r>
            <a:r>
              <a:rPr lang="en-US" b="1" dirty="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36192"/>
                <a:ext cx="10515600" cy="4640771"/>
              </a:xfrm>
            </p:spPr>
            <p:txBody>
              <a:bodyPr/>
              <a:lstStyle/>
              <a:p>
                <a:pPr marL="0" indent="0">
                  <a:buNone/>
                </a:pPr>
                <a:r>
                  <a:rPr lang="en-US" dirty="0">
                    <a:solidFill>
                      <a:schemeClr val="tx1"/>
                    </a:solidFill>
                  </a:rPr>
                  <a:t>TC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𝐼</m:t>
                        </m:r>
                        <m:r>
                          <a:rPr lang="en-US" i="1" baseline="-25000">
                            <a:solidFill>
                              <a:schemeClr val="tx1"/>
                            </a:solidFill>
                            <a:latin typeface="Cambria Math" panose="02040503050406030204" pitchFamily="18" charset="0"/>
                            <a:cs typeface="Tw Cen MT"/>
                          </a:rPr>
                          <m:t>𝑚𝑎𝑥</m:t>
                        </m:r>
                      </m:num>
                      <m:den>
                        <m:r>
                          <a:rPr lang="en-US" i="1">
                            <a:solidFill>
                              <a:schemeClr val="tx1"/>
                            </a:solidFill>
                            <a:latin typeface="Cambria Math" panose="02040503050406030204" pitchFamily="18" charset="0"/>
                            <a:cs typeface="Tw Cen MT"/>
                          </a:rPr>
                          <m:t>2</m:t>
                        </m:r>
                      </m:den>
                    </m:f>
                  </m:oMath>
                </a14:m>
                <a:r>
                  <a:rPr lang="en-US" dirty="0">
                    <a:solidFill>
                      <a:schemeClr val="tx1"/>
                    </a:solidFill>
                  </a:rPr>
                  <a:t>H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𝐷</m:t>
                        </m:r>
                      </m:num>
                      <m:den>
                        <m:r>
                          <a:rPr lang="en-US" i="1">
                            <a:solidFill>
                              <a:schemeClr val="tx1"/>
                            </a:solidFill>
                            <a:latin typeface="Cambria Math" panose="02040503050406030204" pitchFamily="18" charset="0"/>
                            <a:cs typeface="Tw Cen MT"/>
                          </a:rPr>
                          <m:t>𝑄</m:t>
                        </m:r>
                        <m:r>
                          <a:rPr lang="en-US" i="1" baseline="-25000">
                            <a:solidFill>
                              <a:schemeClr val="tx1"/>
                            </a:solidFill>
                            <a:latin typeface="Cambria Math" panose="02040503050406030204" pitchFamily="18" charset="0"/>
                            <a:cs typeface="Tw Cen MT"/>
                          </a:rPr>
                          <m:t>𝑟𝑢𝑛</m:t>
                        </m:r>
                      </m:den>
                    </m:f>
                  </m:oMath>
                </a14:m>
                <a:r>
                  <a:rPr lang="en-US" dirty="0">
                    <a:solidFill>
                      <a:schemeClr val="tx1"/>
                    </a:solidFill>
                  </a:rPr>
                  <a:t>S	  = [(p-d) x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𝑄</m:t>
                        </m:r>
                        <m:r>
                          <a:rPr lang="en-US" i="1" baseline="-25000">
                            <a:solidFill>
                              <a:schemeClr val="tx1"/>
                            </a:solidFill>
                            <a:latin typeface="Cambria Math" panose="02040503050406030204" pitchFamily="18" charset="0"/>
                            <a:cs typeface="Tw Cen MT"/>
                          </a:rPr>
                          <m:t>𝑟𝑢𝑛</m:t>
                        </m:r>
                      </m:num>
                      <m:den>
                        <m:r>
                          <a:rPr lang="en-US" i="1">
                            <a:solidFill>
                              <a:schemeClr val="tx1"/>
                            </a:solidFill>
                            <a:latin typeface="Cambria Math" panose="02040503050406030204" pitchFamily="18" charset="0"/>
                            <a:cs typeface="Tw Cen MT"/>
                          </a:rPr>
                          <m:t>𝑝</m:t>
                        </m:r>
                      </m:den>
                    </m:f>
                  </m:oMath>
                </a14:m>
                <a:r>
                  <a:rPr lang="en-US" dirty="0">
                    <a:solidFill>
                      <a:schemeClr val="tx1"/>
                    </a:solidFill>
                  </a:rPr>
                  <a:t>]</a:t>
                </a:r>
                <a:r>
                  <a:rPr lang="en-US" dirty="0">
                    <a:solidFill>
                      <a:schemeClr val="tx1"/>
                    </a:solidFill>
                    <a:cs typeface="Tw Cen MT"/>
                  </a:rPr>
                  <a:t>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b="0" i="1" smtClean="0">
                            <a:solidFill>
                              <a:schemeClr val="tx1"/>
                            </a:solidFill>
                            <a:latin typeface="Cambria Math" panose="02040503050406030204" pitchFamily="18" charset="0"/>
                            <a:cs typeface="Tw Cen MT"/>
                          </a:rPr>
                          <m:t>𝐻</m:t>
                        </m:r>
                      </m:num>
                      <m:den>
                        <m:r>
                          <a:rPr lang="en-US" i="1">
                            <a:solidFill>
                              <a:schemeClr val="tx1"/>
                            </a:solidFill>
                            <a:latin typeface="Cambria Math" panose="02040503050406030204" pitchFamily="18" charset="0"/>
                            <a:cs typeface="Tw Cen MT"/>
                          </a:rPr>
                          <m:t>2</m:t>
                        </m:r>
                      </m:den>
                    </m:f>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𝐷</m:t>
                        </m:r>
                      </m:num>
                      <m:den>
                        <m:r>
                          <a:rPr lang="en-US" i="1">
                            <a:solidFill>
                              <a:schemeClr val="tx1"/>
                            </a:solidFill>
                            <a:latin typeface="Cambria Math" panose="02040503050406030204" pitchFamily="18" charset="0"/>
                            <a:cs typeface="Tw Cen MT"/>
                          </a:rPr>
                          <m:t>𝑄</m:t>
                        </m:r>
                        <m:r>
                          <a:rPr lang="en-US" i="1" baseline="-25000">
                            <a:solidFill>
                              <a:schemeClr val="tx1"/>
                            </a:solidFill>
                            <a:latin typeface="Cambria Math" panose="02040503050406030204" pitchFamily="18" charset="0"/>
                            <a:cs typeface="Tw Cen MT"/>
                          </a:rPr>
                          <m:t>𝑟𝑢𝑛</m:t>
                        </m:r>
                      </m:den>
                    </m:f>
                  </m:oMath>
                </a14:m>
                <a:r>
                  <a:rPr lang="en-US" dirty="0">
                    <a:solidFill>
                      <a:schemeClr val="tx1"/>
                    </a:solidFill>
                  </a:rPr>
                  <a:t>S</a:t>
                </a:r>
              </a:p>
              <a:p>
                <a:pPr marL="0" indent="0" algn="just">
                  <a:buNone/>
                </a:pPr>
                <a:r>
                  <a:rPr lang="en-US" spc="-5" dirty="0">
                    <a:cs typeface="Tw Cen MT"/>
                  </a:rPr>
                  <a:t>Total cost is minimum when holding (carrying) cost equals ordering  cost.</a:t>
                </a:r>
              </a:p>
              <a:p>
                <a:pPr marL="0" indent="0" algn="just">
                  <a:buNone/>
                </a:pPr>
                <a:r>
                  <a:rPr lang="en-US" spc="-5" dirty="0">
                    <a:solidFill>
                      <a:schemeClr val="tx1"/>
                    </a:solidFill>
                    <a:cs typeface="Tw Cen MT"/>
                  </a:rPr>
                  <a:t> </a:t>
                </a:r>
                <a:r>
                  <a:rPr lang="en-US" dirty="0">
                    <a:solidFill>
                      <a:schemeClr val="tx1"/>
                    </a:solidFill>
                  </a:rPr>
                  <a:t>[(p-d) x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𝑄</m:t>
                        </m:r>
                        <m:r>
                          <a:rPr lang="en-US" i="1" baseline="-25000">
                            <a:solidFill>
                              <a:schemeClr val="tx1"/>
                            </a:solidFill>
                            <a:latin typeface="Cambria Math" panose="02040503050406030204" pitchFamily="18" charset="0"/>
                            <a:cs typeface="Tw Cen MT"/>
                          </a:rPr>
                          <m:t>𝑟𝑢𝑛</m:t>
                        </m:r>
                      </m:num>
                      <m:den>
                        <m:r>
                          <a:rPr lang="en-US" i="1">
                            <a:solidFill>
                              <a:schemeClr val="tx1"/>
                            </a:solidFill>
                            <a:latin typeface="Cambria Math" panose="02040503050406030204" pitchFamily="18" charset="0"/>
                            <a:cs typeface="Tw Cen MT"/>
                          </a:rPr>
                          <m:t>𝑝</m:t>
                        </m:r>
                      </m:den>
                    </m:f>
                  </m:oMath>
                </a14:m>
                <a:r>
                  <a:rPr lang="en-US" dirty="0">
                    <a:solidFill>
                      <a:schemeClr val="tx1"/>
                    </a:solidFill>
                  </a:rPr>
                  <a:t>]</a:t>
                </a:r>
                <a:r>
                  <a:rPr lang="en-US" dirty="0">
                    <a:solidFill>
                      <a:schemeClr val="tx1"/>
                    </a:solidFill>
                    <a:cs typeface="Tw Cen MT"/>
                  </a:rPr>
                  <a:t>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𝐻</m:t>
                        </m:r>
                      </m:num>
                      <m:den>
                        <m:r>
                          <a:rPr lang="en-US" i="1">
                            <a:solidFill>
                              <a:schemeClr val="tx1"/>
                            </a:solidFill>
                            <a:latin typeface="Cambria Math" panose="02040503050406030204" pitchFamily="18" charset="0"/>
                            <a:cs typeface="Tw Cen MT"/>
                          </a:rPr>
                          <m:t>2</m:t>
                        </m:r>
                      </m:den>
                    </m:f>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𝐷</m:t>
                        </m:r>
                      </m:num>
                      <m:den>
                        <m:r>
                          <a:rPr lang="en-US" i="1">
                            <a:solidFill>
                              <a:schemeClr val="tx1"/>
                            </a:solidFill>
                            <a:latin typeface="Cambria Math" panose="02040503050406030204" pitchFamily="18" charset="0"/>
                            <a:cs typeface="Tw Cen MT"/>
                          </a:rPr>
                          <m:t>𝑄</m:t>
                        </m:r>
                        <m:r>
                          <a:rPr lang="en-US" i="1" baseline="-25000">
                            <a:solidFill>
                              <a:schemeClr val="tx1"/>
                            </a:solidFill>
                            <a:latin typeface="Cambria Math" panose="02040503050406030204" pitchFamily="18" charset="0"/>
                            <a:cs typeface="Tw Cen MT"/>
                          </a:rPr>
                          <m:t>𝑟𝑢𝑛</m:t>
                        </m:r>
                      </m:den>
                    </m:f>
                  </m:oMath>
                </a14:m>
                <a:r>
                  <a:rPr lang="en-US" dirty="0">
                    <a:solidFill>
                      <a:schemeClr val="tx1"/>
                    </a:solidFill>
                  </a:rPr>
                  <a:t>S</a:t>
                </a:r>
              </a:p>
              <a:p>
                <a:pPr marL="0" indent="0" algn="just">
                  <a:buNone/>
                </a:pPr>
                <a:endParaRPr lang="en-US" dirty="0"/>
              </a:p>
              <a:p>
                <a:pPr marL="0" indent="0" algn="just">
                  <a:buNone/>
                </a:pPr>
                <a:r>
                  <a:rPr lang="en-US" dirty="0" err="1">
                    <a:solidFill>
                      <a:srgbClr val="FF0000"/>
                    </a:solidFill>
                    <a:cs typeface="Tw Cen MT"/>
                  </a:rPr>
                  <a:t>Q</a:t>
                </a:r>
                <a:r>
                  <a:rPr lang="en-US" baseline="-25000" dirty="0" err="1">
                    <a:solidFill>
                      <a:srgbClr val="FF0000"/>
                    </a:solidFill>
                    <a:cs typeface="Tw Cen MT"/>
                  </a:rPr>
                  <a:t>run</a:t>
                </a:r>
                <a:r>
                  <a:rPr lang="en-US" dirty="0">
                    <a:solidFill>
                      <a:srgbClr val="FF0000"/>
                    </a:solidFill>
                    <a:cs typeface="Tw Cen MT"/>
                  </a:rPr>
                  <a:t> = </a:t>
                </a:r>
                <a14:m>
                  <m:oMath xmlns:m="http://schemas.openxmlformats.org/officeDocument/2006/math">
                    <m:rad>
                      <m:radPr>
                        <m:degHide m:val="on"/>
                        <m:ctrlPr>
                          <a:rPr lang="en-US" i="1">
                            <a:solidFill>
                              <a:srgbClr val="FF0000"/>
                            </a:solidFill>
                            <a:latin typeface="Cambria Math" panose="02040503050406030204" pitchFamily="18" charset="0"/>
                          </a:rPr>
                        </m:ctrlPr>
                      </m:radPr>
                      <m:deg/>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𝐷𝑆</m:t>
                            </m:r>
                          </m:num>
                          <m:den>
                            <m:r>
                              <a:rPr lang="en-US" i="1">
                                <a:solidFill>
                                  <a:srgbClr val="FF0000"/>
                                </a:solidFill>
                                <a:latin typeface="Cambria Math" panose="02040503050406030204" pitchFamily="18" charset="0"/>
                              </a:rPr>
                              <m:t>𝐻</m:t>
                            </m:r>
                          </m:den>
                        </m:f>
                      </m:e>
                    </m:rad>
                  </m:oMath>
                </a14:m>
                <a:r>
                  <a:rPr lang="en-US" dirty="0">
                    <a:solidFill>
                      <a:schemeClr val="tx1"/>
                    </a:solidFill>
                  </a:rPr>
                  <a:t> </a:t>
                </a:r>
                <a:r>
                  <a:rPr lang="en-US" dirty="0">
                    <a:solidFill>
                      <a:srgbClr val="FF0000"/>
                    </a:solidFill>
                  </a:rPr>
                  <a:t>x</a:t>
                </a:r>
                <a14:m>
                  <m:oMath xmlns:m="http://schemas.openxmlformats.org/officeDocument/2006/math">
                    <m:rad>
                      <m:radPr>
                        <m:degHide m:val="on"/>
                        <m:ctrlPr>
                          <a:rPr lang="en-US" i="1">
                            <a:solidFill>
                              <a:srgbClr val="FF0000"/>
                            </a:solidFill>
                            <a:latin typeface="Cambria Math" panose="02040503050406030204" pitchFamily="18" charset="0"/>
                          </a:rPr>
                        </m:ctrlPr>
                      </m:radPr>
                      <m:deg/>
                      <m:e>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𝑝</m:t>
                            </m:r>
                          </m:num>
                          <m:den>
                            <m:r>
                              <a:rPr lang="en-US" b="0" i="1" smtClean="0">
                                <a:solidFill>
                                  <a:srgbClr val="FF0000"/>
                                </a:solidFill>
                                <a:latin typeface="Cambria Math" panose="02040503050406030204" pitchFamily="18" charset="0"/>
                              </a:rPr>
                              <m:t>𝑝</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den>
                        </m:f>
                      </m:e>
                    </m:rad>
                  </m:oMath>
                </a14:m>
                <a:endParaRPr lang="en-US" dirty="0">
                  <a:solidFill>
                    <a:schemeClr val="tx1"/>
                  </a:solidFill>
                </a:endParaRPr>
              </a:p>
              <a:p>
                <a:pPr marL="0" indent="0" algn="just">
                  <a:buNone/>
                </a:pPr>
                <a:r>
                  <a:rPr lang="en-US" spc="-5" dirty="0">
                    <a:cs typeface="Tw Cen MT"/>
                  </a:rPr>
                  <a:t>The same can be obtained through calculus also.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36192"/>
                <a:ext cx="10515600" cy="4640771"/>
              </a:xfrm>
              <a:blipFill>
                <a:blip r:embed="rId2"/>
                <a:stretch>
                  <a:fillRect l="-1217" t="-263" r="-1159"/>
                </a:stretch>
              </a:blipFill>
            </p:spPr>
            <p:txBody>
              <a:bodyPr/>
              <a:lstStyle/>
              <a:p>
                <a:r>
                  <a:rPr lang="en-US">
                    <a:noFill/>
                  </a:rPr>
                  <a:t> </a:t>
                </a:r>
              </a:p>
            </p:txBody>
          </p:sp>
        </mc:Fallback>
      </mc:AlternateContent>
    </p:spTree>
    <p:extLst>
      <p:ext uri="{BB962C8B-B14F-4D97-AF65-F5344CB8AC3E}">
        <p14:creationId xmlns:p14="http://schemas.microsoft.com/office/powerpoint/2010/main" val="300853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lstStyle/>
          <a:p>
            <a:r>
              <a:rPr lang="en-US" b="1" dirty="0"/>
              <a:t>Economic Production Run Quantity (Example)</a:t>
            </a:r>
            <a:endParaRPr lang="en-US" dirty="0"/>
          </a:p>
        </p:txBody>
      </p:sp>
      <p:sp>
        <p:nvSpPr>
          <p:cNvPr id="3" name="Content Placeholder 2"/>
          <p:cNvSpPr>
            <a:spLocks noGrp="1"/>
          </p:cNvSpPr>
          <p:nvPr>
            <p:ph idx="1"/>
          </p:nvPr>
        </p:nvSpPr>
        <p:spPr>
          <a:xfrm>
            <a:off x="838200" y="1280160"/>
            <a:ext cx="10515600" cy="4896803"/>
          </a:xfrm>
        </p:spPr>
        <p:txBody>
          <a:bodyPr>
            <a:normAutofit lnSpcReduction="10000"/>
          </a:bodyPr>
          <a:lstStyle/>
          <a:p>
            <a:pPr marL="0" indent="0" algn="just">
              <a:buNone/>
            </a:pPr>
            <a:r>
              <a:rPr lang="en-US" sz="2000" dirty="0"/>
              <a:t>A company makes and sells a variety of chocolates in a theme park shop. During the summer months, the shop sells an average of 60 kg. of chocolates per day. The chocolates can be produced at a rate of 210 kg. per day. The selling price of chocolates is </a:t>
            </a:r>
            <a:r>
              <a:rPr lang="en-US" sz="2000" dirty="0" err="1"/>
              <a:t>Rs</a:t>
            </a:r>
            <a:r>
              <a:rPr lang="en-US" sz="2000" dirty="0"/>
              <a:t>. 5 per kg. The shop is open seven days per week, and weekly carrying cost is approx. 1% of selling price per kg. Setup cost is </a:t>
            </a:r>
            <a:r>
              <a:rPr lang="en-US" sz="2000" dirty="0" err="1"/>
              <a:t>Rs</a:t>
            </a:r>
            <a:r>
              <a:rPr lang="en-US" sz="2000" dirty="0"/>
              <a:t>. 7.50. Determine the followings:</a:t>
            </a:r>
          </a:p>
          <a:p>
            <a:pPr marL="971550" lvl="1" indent="-514350" algn="just">
              <a:buAutoNum type="alphaLcPeriod"/>
            </a:pPr>
            <a:r>
              <a:rPr lang="en-US" sz="1800" dirty="0"/>
              <a:t>The optimum run size and the number of runs per week</a:t>
            </a:r>
          </a:p>
          <a:p>
            <a:pPr marL="971550" lvl="1" indent="-514350" algn="just">
              <a:buAutoNum type="alphaLcPeriod"/>
            </a:pPr>
            <a:r>
              <a:rPr lang="en-US" sz="1800" dirty="0"/>
              <a:t>The maximum amount of chocolates in inventory</a:t>
            </a:r>
          </a:p>
          <a:p>
            <a:pPr marL="971550" lvl="1" indent="-514350" algn="just">
              <a:buAutoNum type="alphaLcPeriod"/>
            </a:pPr>
            <a:r>
              <a:rPr lang="en-US" sz="1800" dirty="0"/>
              <a:t>The weekly total of holding and setup costs</a:t>
            </a:r>
          </a:p>
          <a:p>
            <a:pPr marL="971550" lvl="1" indent="-514350" algn="just">
              <a:buAutoNum type="alphaLcPeriod"/>
            </a:pPr>
            <a:r>
              <a:rPr lang="en-US" sz="1800" dirty="0"/>
              <a:t>The length of a production run in days.</a:t>
            </a:r>
          </a:p>
          <a:p>
            <a:pPr marL="0" indent="0" algn="just">
              <a:buNone/>
            </a:pPr>
            <a:endParaRPr lang="en-US" dirty="0"/>
          </a:p>
          <a:p>
            <a:pPr marL="0" indent="0" algn="just">
              <a:buNone/>
            </a:pPr>
            <a:r>
              <a:rPr lang="en-US" dirty="0"/>
              <a:t>Solution: </a:t>
            </a:r>
          </a:p>
          <a:p>
            <a:pPr marL="0" indent="0" algn="just">
              <a:buNone/>
            </a:pPr>
            <a:r>
              <a:rPr lang="en-US" sz="2000" dirty="0">
                <a:solidFill>
                  <a:schemeClr val="tx1"/>
                </a:solidFill>
              </a:rPr>
              <a:t>D = 7 days per week x 60 kg. per day = 420 kg. per week</a:t>
            </a:r>
          </a:p>
          <a:p>
            <a:pPr marL="0" indent="0" algn="just">
              <a:buNone/>
            </a:pPr>
            <a:r>
              <a:rPr lang="en-US" sz="2000" dirty="0"/>
              <a:t>S = </a:t>
            </a:r>
            <a:r>
              <a:rPr lang="en-US" sz="2000" dirty="0" err="1"/>
              <a:t>Rs</a:t>
            </a:r>
            <a:r>
              <a:rPr lang="en-US" sz="2000" dirty="0"/>
              <a:t>. 7.50 		H = 1% of selling price = 1% of </a:t>
            </a:r>
            <a:r>
              <a:rPr lang="en-US" sz="2000" dirty="0" err="1"/>
              <a:t>Rs</a:t>
            </a:r>
            <a:r>
              <a:rPr lang="en-US" sz="2000" dirty="0"/>
              <a:t>. 5 = </a:t>
            </a:r>
            <a:r>
              <a:rPr lang="en-US" sz="2000" dirty="0" err="1"/>
              <a:t>Rs</a:t>
            </a:r>
            <a:r>
              <a:rPr lang="en-US" sz="2000" dirty="0"/>
              <a:t>. 0.05 per kg/week</a:t>
            </a:r>
          </a:p>
          <a:p>
            <a:pPr marL="0" indent="0" algn="just">
              <a:buNone/>
            </a:pPr>
            <a:r>
              <a:rPr lang="en-US" sz="2000" dirty="0">
                <a:solidFill>
                  <a:schemeClr val="tx1"/>
                </a:solidFill>
              </a:rPr>
              <a:t>p = 210 kg. per day	d = 60 kg. per day</a:t>
            </a:r>
          </a:p>
          <a:p>
            <a:pPr marL="0" indent="0" algn="just">
              <a:buNone/>
            </a:pPr>
            <a:r>
              <a:rPr lang="en-US" sz="2000" dirty="0">
                <a:solidFill>
                  <a:srgbClr val="FF0000"/>
                </a:solidFill>
              </a:rPr>
              <a:t>(Note that both D and H refer to the same time frame)</a:t>
            </a:r>
            <a:r>
              <a:rPr lang="en-US" sz="2000" dirty="0">
                <a:solidFill>
                  <a:schemeClr val="tx1"/>
                </a:solidFill>
              </a:rPr>
              <a:t>	</a:t>
            </a:r>
          </a:p>
        </p:txBody>
      </p:sp>
    </p:spTree>
    <p:extLst>
      <p:ext uri="{BB962C8B-B14F-4D97-AF65-F5344CB8AC3E}">
        <p14:creationId xmlns:p14="http://schemas.microsoft.com/office/powerpoint/2010/main" val="248746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lstStyle/>
          <a:p>
            <a:r>
              <a:rPr lang="en-US" b="1" dirty="0"/>
              <a:t>Economic Production Run Quantity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80160"/>
                <a:ext cx="10515600" cy="4896803"/>
              </a:xfrm>
            </p:spPr>
            <p:txBody>
              <a:bodyPr>
                <a:normAutofit/>
              </a:bodyPr>
              <a:lstStyle/>
              <a:p>
                <a:pPr marL="0" indent="0" algn="just">
                  <a:buNone/>
                </a:pPr>
                <a:r>
                  <a:rPr lang="en-US" dirty="0"/>
                  <a:t>Solution: </a:t>
                </a:r>
              </a:p>
              <a:p>
                <a:pPr marL="457200" indent="-457200" algn="just">
                  <a:buAutoNum type="alphaLcPeriod"/>
                </a:pPr>
                <a:r>
                  <a:rPr lang="en-US" sz="2000" dirty="0">
                    <a:solidFill>
                      <a:schemeClr val="tx1"/>
                    </a:solidFill>
                    <a:cs typeface="Tw Cen MT"/>
                  </a:rPr>
                  <a:t>Q</a:t>
                </a:r>
                <a:r>
                  <a:rPr lang="en-US" sz="2000" baseline="-25000" dirty="0" err="1">
                    <a:solidFill>
                      <a:schemeClr val="tx1"/>
                    </a:solidFill>
                    <a:cs typeface="Tw Cen MT"/>
                  </a:rPr>
                  <a:t>run</a:t>
                </a:r>
                <a:r>
                  <a:rPr lang="en-US" sz="2000" dirty="0">
                    <a:solidFill>
                      <a:schemeClr val="tx1"/>
                    </a:solidFill>
                    <a:cs typeface="Tw Cen MT"/>
                  </a:rPr>
                  <a:t> =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2</m:t>
                            </m:r>
                            <m:r>
                              <a:rPr lang="en-US" sz="2000" i="1">
                                <a:solidFill>
                                  <a:schemeClr val="tx1"/>
                                </a:solidFill>
                                <a:latin typeface="Cambria Math" panose="02040503050406030204" pitchFamily="18" charset="0"/>
                              </a:rPr>
                              <m:t>𝐷𝑆</m:t>
                            </m:r>
                          </m:num>
                          <m:den>
                            <m:r>
                              <a:rPr lang="en-US" sz="2000" i="1">
                                <a:solidFill>
                                  <a:schemeClr val="tx1"/>
                                </a:solidFill>
                                <a:latin typeface="Cambria Math" panose="02040503050406030204" pitchFamily="18" charset="0"/>
                              </a:rPr>
                              <m:t>𝐻</m:t>
                            </m:r>
                          </m:den>
                        </m:f>
                      </m:e>
                    </m:rad>
                  </m:oMath>
                </a14:m>
                <a:r>
                  <a:rPr lang="en-US" sz="2000" dirty="0">
                    <a:solidFill>
                      <a:schemeClr val="tx1"/>
                    </a:solidFill>
                  </a:rPr>
                  <a:t> x</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𝑝</m:t>
                            </m:r>
                          </m:num>
                          <m:den>
                            <m:r>
                              <a:rPr lang="en-US" sz="2000" i="1">
                                <a:solidFill>
                                  <a:schemeClr val="tx1"/>
                                </a:solidFill>
                                <a:latin typeface="Cambria Math" panose="02040503050406030204" pitchFamily="18" charset="0"/>
                              </a:rPr>
                              <m:t>𝑝</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𝑑</m:t>
                            </m:r>
                          </m:den>
                        </m:f>
                      </m:e>
                    </m:rad>
                  </m:oMath>
                </a14:m>
                <a:r>
                  <a:rPr lang="en-US" sz="2000" dirty="0">
                    <a:solidFill>
                      <a:schemeClr val="tx1"/>
                    </a:solidFill>
                  </a:rPr>
                  <a:t>   =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𝑥</m:t>
                            </m:r>
                            <m:r>
                              <a:rPr lang="en-US" sz="2000" b="0" i="1" smtClean="0">
                                <a:solidFill>
                                  <a:schemeClr val="tx1"/>
                                </a:solidFill>
                                <a:latin typeface="Cambria Math" panose="02040503050406030204" pitchFamily="18" charset="0"/>
                              </a:rPr>
                              <m:t>420</m:t>
                            </m:r>
                            <m:r>
                              <a:rPr lang="en-US" sz="2000" b="0" i="1" smtClean="0">
                                <a:solidFill>
                                  <a:schemeClr val="tx1"/>
                                </a:solidFill>
                                <a:latin typeface="Cambria Math" panose="02040503050406030204" pitchFamily="18" charset="0"/>
                              </a:rPr>
                              <m:t>𝑥</m:t>
                            </m:r>
                            <m:r>
                              <a:rPr lang="en-US" sz="2000" b="0" i="1" smtClean="0">
                                <a:solidFill>
                                  <a:schemeClr val="tx1"/>
                                </a:solidFill>
                                <a:latin typeface="Cambria Math" panose="02040503050406030204" pitchFamily="18" charset="0"/>
                              </a:rPr>
                              <m:t>7.50</m:t>
                            </m:r>
                          </m:num>
                          <m:den>
                            <m:r>
                              <a:rPr lang="en-US" sz="2000" b="0" i="1" smtClean="0">
                                <a:solidFill>
                                  <a:schemeClr val="tx1"/>
                                </a:solidFill>
                                <a:latin typeface="Cambria Math" panose="02040503050406030204" pitchFamily="18" charset="0"/>
                              </a:rPr>
                              <m:t>0.05</m:t>
                            </m:r>
                          </m:den>
                        </m:f>
                      </m:e>
                    </m:rad>
                  </m:oMath>
                </a14:m>
                <a:r>
                  <a:rPr lang="en-US" sz="2000" dirty="0">
                    <a:solidFill>
                      <a:schemeClr val="tx1"/>
                    </a:solidFill>
                  </a:rPr>
                  <a:t> x</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f>
                          <m:fPr>
                            <m:ctrlPr>
                              <a:rPr lang="en-US" sz="2000" i="1">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210</m:t>
                            </m:r>
                          </m:num>
                          <m:den>
                            <m:r>
                              <a:rPr lang="en-US" sz="2000" b="0" i="1" smtClean="0">
                                <a:solidFill>
                                  <a:schemeClr val="tx1"/>
                                </a:solidFill>
                                <a:latin typeface="Cambria Math" panose="02040503050406030204" pitchFamily="18" charset="0"/>
                              </a:rPr>
                              <m:t>210</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60</m:t>
                            </m:r>
                          </m:den>
                        </m:f>
                      </m:e>
                    </m:rad>
                  </m:oMath>
                </a14:m>
                <a:r>
                  <a:rPr lang="en-US" sz="2000" dirty="0">
                    <a:solidFill>
                      <a:schemeClr val="tx1"/>
                    </a:solidFill>
                  </a:rPr>
                  <a:t> = </a:t>
                </a:r>
                <a:r>
                  <a:rPr lang="en-US" sz="2000" dirty="0">
                    <a:solidFill>
                      <a:srgbClr val="FF0000"/>
                    </a:solidFill>
                  </a:rPr>
                  <a:t>420 kg.</a:t>
                </a:r>
              </a:p>
              <a:p>
                <a:pPr marL="0" indent="0" algn="just">
                  <a:buNone/>
                </a:pPr>
                <a:r>
                  <a:rPr lang="en-US" sz="2000" dirty="0"/>
                  <a:t>        </a:t>
                </a:r>
                <a:r>
                  <a:rPr lang="en-US" sz="2000" dirty="0">
                    <a:solidFill>
                      <a:srgbClr val="FF0000"/>
                    </a:solidFill>
                  </a:rPr>
                  <a:t>Hence, there should be one run per week.</a:t>
                </a:r>
              </a:p>
              <a:p>
                <a:pPr marL="0" indent="0" algn="just">
                  <a:buNone/>
                </a:pPr>
                <a:endParaRPr lang="en-US" sz="2000" dirty="0">
                  <a:solidFill>
                    <a:schemeClr val="tx1"/>
                  </a:solidFill>
                </a:endParaRPr>
              </a:p>
              <a:p>
                <a:pPr marL="0" indent="0" algn="just">
                  <a:buNone/>
                </a:pPr>
                <a:r>
                  <a:rPr lang="en-US" sz="2000" dirty="0"/>
                  <a:t>b. I</a:t>
                </a:r>
                <a:r>
                  <a:rPr lang="en-US" sz="2000" baseline="-25000" dirty="0"/>
                  <a:t>max</a:t>
                </a:r>
                <a:r>
                  <a:rPr lang="en-US" sz="2000" dirty="0"/>
                  <a:t> </a:t>
                </a:r>
                <a:r>
                  <a:rPr lang="en-US" sz="2000" dirty="0">
                    <a:solidFill>
                      <a:schemeClr val="tx1"/>
                    </a:solidFill>
                  </a:rPr>
                  <a:t>= (p-d) x </a:t>
                </a:r>
                <a14:m>
                  <m:oMath xmlns:m="http://schemas.openxmlformats.org/officeDocument/2006/math">
                    <m:f>
                      <m:fPr>
                        <m:ctrlPr>
                          <a:rPr lang="en-US" sz="2000" i="1">
                            <a:solidFill>
                              <a:schemeClr val="tx1"/>
                            </a:solidFill>
                            <a:latin typeface="Cambria Math" panose="02040503050406030204" pitchFamily="18" charset="0"/>
                            <a:cs typeface="Tw Cen MT"/>
                          </a:rPr>
                        </m:ctrlPr>
                      </m:fPr>
                      <m:num>
                        <m:r>
                          <a:rPr lang="en-US" sz="2000" i="1">
                            <a:solidFill>
                              <a:schemeClr val="tx1"/>
                            </a:solidFill>
                            <a:latin typeface="Cambria Math" panose="02040503050406030204" pitchFamily="18" charset="0"/>
                            <a:cs typeface="Tw Cen MT"/>
                          </a:rPr>
                          <m:t>𝑄</m:t>
                        </m:r>
                        <m:r>
                          <a:rPr lang="en-US" sz="2000" i="1" baseline="-25000">
                            <a:solidFill>
                              <a:schemeClr val="tx1"/>
                            </a:solidFill>
                            <a:latin typeface="Cambria Math" panose="02040503050406030204" pitchFamily="18" charset="0"/>
                            <a:cs typeface="Tw Cen MT"/>
                          </a:rPr>
                          <m:t>𝑟𝑢𝑛</m:t>
                        </m:r>
                      </m:num>
                      <m:den>
                        <m:r>
                          <a:rPr lang="en-US" sz="2000" i="1">
                            <a:solidFill>
                              <a:schemeClr val="tx1"/>
                            </a:solidFill>
                            <a:latin typeface="Cambria Math" panose="02040503050406030204" pitchFamily="18" charset="0"/>
                            <a:cs typeface="Tw Cen MT"/>
                          </a:rPr>
                          <m:t>𝑝</m:t>
                        </m:r>
                      </m:den>
                    </m:f>
                  </m:oMath>
                </a14:m>
                <a:r>
                  <a:rPr lang="en-US" sz="2000" dirty="0">
                    <a:solidFill>
                      <a:schemeClr val="tx1"/>
                    </a:solidFill>
                  </a:rPr>
                  <a:t> = (210-60)x420/210 = </a:t>
                </a:r>
                <a:r>
                  <a:rPr lang="en-US" sz="2000" dirty="0">
                    <a:solidFill>
                      <a:srgbClr val="FF0000"/>
                    </a:solidFill>
                  </a:rPr>
                  <a:t>300 kg.</a:t>
                </a:r>
              </a:p>
              <a:p>
                <a:pPr marL="0" indent="0" algn="just">
                  <a:buNone/>
                </a:pPr>
                <a:endParaRPr lang="en-US" sz="2000" dirty="0"/>
              </a:p>
              <a:p>
                <a:pPr marL="0" indent="0" algn="just">
                  <a:buNone/>
                </a:pPr>
                <a:r>
                  <a:rPr lang="en-US" sz="2000" dirty="0"/>
                  <a:t>c. TC = </a:t>
                </a:r>
                <a14:m>
                  <m:oMath xmlns:m="http://schemas.openxmlformats.org/officeDocument/2006/math">
                    <m:f>
                      <m:fPr>
                        <m:ctrlPr>
                          <a:rPr lang="en-US" sz="2000" i="1">
                            <a:latin typeface="Cambria Math" panose="02040503050406030204" pitchFamily="18" charset="0"/>
                            <a:cs typeface="Tw Cen MT"/>
                          </a:rPr>
                        </m:ctrlPr>
                      </m:fPr>
                      <m:num>
                        <m:r>
                          <a:rPr lang="en-US" sz="2000" i="1">
                            <a:latin typeface="Cambria Math" panose="02040503050406030204" pitchFamily="18" charset="0"/>
                            <a:cs typeface="Tw Cen MT"/>
                          </a:rPr>
                          <m:t>𝐼</m:t>
                        </m:r>
                        <m:r>
                          <a:rPr lang="en-US" sz="2000" i="1" baseline="-25000">
                            <a:latin typeface="Cambria Math" panose="02040503050406030204" pitchFamily="18" charset="0"/>
                            <a:cs typeface="Tw Cen MT"/>
                          </a:rPr>
                          <m:t>𝑚𝑎𝑥</m:t>
                        </m:r>
                      </m:num>
                      <m:den>
                        <m:r>
                          <a:rPr lang="en-US" sz="2000" i="1">
                            <a:latin typeface="Cambria Math" panose="02040503050406030204" pitchFamily="18" charset="0"/>
                            <a:cs typeface="Tw Cen MT"/>
                          </a:rPr>
                          <m:t>2</m:t>
                        </m:r>
                      </m:den>
                    </m:f>
                  </m:oMath>
                </a14:m>
                <a:r>
                  <a:rPr lang="en-US" sz="2000" dirty="0"/>
                  <a:t>H + </a:t>
                </a:r>
                <a14:m>
                  <m:oMath xmlns:m="http://schemas.openxmlformats.org/officeDocument/2006/math">
                    <m:f>
                      <m:fPr>
                        <m:ctrlPr>
                          <a:rPr lang="en-US" sz="2000" i="1">
                            <a:latin typeface="Cambria Math" panose="02040503050406030204" pitchFamily="18" charset="0"/>
                            <a:cs typeface="Tw Cen MT"/>
                          </a:rPr>
                        </m:ctrlPr>
                      </m:fPr>
                      <m:num>
                        <m:r>
                          <a:rPr lang="en-US" sz="2000" i="1">
                            <a:latin typeface="Cambria Math" panose="02040503050406030204" pitchFamily="18" charset="0"/>
                            <a:cs typeface="Tw Cen MT"/>
                          </a:rPr>
                          <m:t>𝐷</m:t>
                        </m:r>
                      </m:num>
                      <m:den>
                        <m:r>
                          <a:rPr lang="en-US" sz="2000" i="1">
                            <a:latin typeface="Cambria Math" panose="02040503050406030204" pitchFamily="18" charset="0"/>
                            <a:cs typeface="Tw Cen MT"/>
                          </a:rPr>
                          <m:t>𝑄</m:t>
                        </m:r>
                        <m:r>
                          <a:rPr lang="en-US" sz="2000" i="1" baseline="-25000">
                            <a:latin typeface="Cambria Math" panose="02040503050406030204" pitchFamily="18" charset="0"/>
                            <a:cs typeface="Tw Cen MT"/>
                          </a:rPr>
                          <m:t>𝑟𝑢𝑛</m:t>
                        </m:r>
                      </m:den>
                    </m:f>
                  </m:oMath>
                </a14:m>
                <a:r>
                  <a:rPr lang="en-US" sz="2000" dirty="0"/>
                  <a:t>S  = </a:t>
                </a:r>
                <a14:m>
                  <m:oMath xmlns:m="http://schemas.openxmlformats.org/officeDocument/2006/math">
                    <m:f>
                      <m:fPr>
                        <m:ctrlPr>
                          <a:rPr lang="en-US" sz="2000" i="1">
                            <a:latin typeface="Cambria Math" panose="02040503050406030204" pitchFamily="18" charset="0"/>
                            <a:cs typeface="Tw Cen MT"/>
                          </a:rPr>
                        </m:ctrlPr>
                      </m:fPr>
                      <m:num>
                        <m:r>
                          <a:rPr lang="en-US" sz="2000" b="0" i="1" smtClean="0">
                            <a:latin typeface="Cambria Math" panose="02040503050406030204" pitchFamily="18" charset="0"/>
                            <a:cs typeface="Tw Cen MT"/>
                          </a:rPr>
                          <m:t>300</m:t>
                        </m:r>
                      </m:num>
                      <m:den>
                        <m:r>
                          <a:rPr lang="en-US" sz="2000" i="1">
                            <a:latin typeface="Cambria Math" panose="02040503050406030204" pitchFamily="18" charset="0"/>
                            <a:cs typeface="Tw Cen MT"/>
                          </a:rPr>
                          <m:t>2</m:t>
                        </m:r>
                      </m:den>
                    </m:f>
                  </m:oMath>
                </a14:m>
                <a:r>
                  <a:rPr lang="en-US" sz="2000" dirty="0"/>
                  <a:t>x0.05 + </a:t>
                </a:r>
                <a14:m>
                  <m:oMath xmlns:m="http://schemas.openxmlformats.org/officeDocument/2006/math">
                    <m:f>
                      <m:fPr>
                        <m:ctrlPr>
                          <a:rPr lang="en-US" sz="2000" i="1">
                            <a:latin typeface="Cambria Math" panose="02040503050406030204" pitchFamily="18" charset="0"/>
                            <a:cs typeface="Tw Cen MT"/>
                          </a:rPr>
                        </m:ctrlPr>
                      </m:fPr>
                      <m:num>
                        <m:r>
                          <a:rPr lang="en-US" sz="2000" b="0" i="1" smtClean="0">
                            <a:latin typeface="Cambria Math" panose="02040503050406030204" pitchFamily="18" charset="0"/>
                            <a:cs typeface="Tw Cen MT"/>
                          </a:rPr>
                          <m:t>420</m:t>
                        </m:r>
                      </m:num>
                      <m:den>
                        <m:r>
                          <a:rPr lang="en-US" sz="2000" b="0" i="1" smtClean="0">
                            <a:latin typeface="Cambria Math" panose="02040503050406030204" pitchFamily="18" charset="0"/>
                            <a:cs typeface="Tw Cen MT"/>
                          </a:rPr>
                          <m:t>420</m:t>
                        </m:r>
                      </m:den>
                    </m:f>
                  </m:oMath>
                </a14:m>
                <a:r>
                  <a:rPr lang="en-US" sz="2000" dirty="0"/>
                  <a:t>x7.50  = 7.50 + 7.50 =  </a:t>
                </a:r>
                <a:r>
                  <a:rPr lang="en-US" sz="2000" dirty="0" err="1">
                    <a:solidFill>
                      <a:srgbClr val="FF0000"/>
                    </a:solidFill>
                  </a:rPr>
                  <a:t>Rs</a:t>
                </a:r>
                <a:r>
                  <a:rPr lang="en-US" sz="2000" dirty="0">
                    <a:solidFill>
                      <a:srgbClr val="FF0000"/>
                    </a:solidFill>
                  </a:rPr>
                  <a:t>. 15</a:t>
                </a:r>
              </a:p>
              <a:p>
                <a:pPr marL="0" indent="0" algn="just">
                  <a:buNone/>
                </a:pPr>
                <a:endParaRPr lang="en-US" sz="2000" dirty="0">
                  <a:solidFill>
                    <a:schemeClr val="tx1"/>
                  </a:solidFill>
                </a:endParaRPr>
              </a:p>
              <a:p>
                <a:pPr marL="0" indent="0" algn="just">
                  <a:buNone/>
                </a:pPr>
                <a:r>
                  <a:rPr lang="en-US" sz="2000" dirty="0"/>
                  <a:t>d. Run Time = </a:t>
                </a:r>
                <a14:m>
                  <m:oMath xmlns:m="http://schemas.openxmlformats.org/officeDocument/2006/math">
                    <m:f>
                      <m:fPr>
                        <m:ctrlPr>
                          <a:rPr lang="en-US" sz="2000" i="1">
                            <a:latin typeface="Cambria Math" panose="02040503050406030204" pitchFamily="18" charset="0"/>
                            <a:cs typeface="Tw Cen MT"/>
                          </a:rPr>
                        </m:ctrlPr>
                      </m:fPr>
                      <m:num>
                        <m:r>
                          <a:rPr lang="en-US" sz="2000" i="1">
                            <a:latin typeface="Cambria Math" panose="02040503050406030204" pitchFamily="18" charset="0"/>
                            <a:cs typeface="Tw Cen MT"/>
                          </a:rPr>
                          <m:t>𝑄</m:t>
                        </m:r>
                        <m:r>
                          <a:rPr lang="en-US" sz="2000" i="1" baseline="-25000">
                            <a:latin typeface="Cambria Math" panose="02040503050406030204" pitchFamily="18" charset="0"/>
                            <a:cs typeface="Tw Cen MT"/>
                          </a:rPr>
                          <m:t>𝑟𝑢𝑛</m:t>
                        </m:r>
                      </m:num>
                      <m:den>
                        <m:r>
                          <a:rPr lang="en-US" sz="2000" i="1">
                            <a:latin typeface="Cambria Math" panose="02040503050406030204" pitchFamily="18" charset="0"/>
                            <a:cs typeface="Tw Cen MT"/>
                          </a:rPr>
                          <m:t>𝑝</m:t>
                        </m:r>
                      </m:den>
                    </m:f>
                  </m:oMath>
                </a14:m>
                <a:r>
                  <a:rPr lang="en-US" sz="2000" dirty="0">
                    <a:solidFill>
                      <a:schemeClr val="tx1"/>
                    </a:solidFill>
                  </a:rPr>
                  <a:t>  = </a:t>
                </a:r>
                <a14:m>
                  <m:oMath xmlns:m="http://schemas.openxmlformats.org/officeDocument/2006/math">
                    <m:f>
                      <m:fPr>
                        <m:ctrlPr>
                          <a:rPr lang="en-US" sz="2000" i="1">
                            <a:latin typeface="Cambria Math" panose="02040503050406030204" pitchFamily="18" charset="0"/>
                            <a:cs typeface="Tw Cen MT"/>
                          </a:rPr>
                        </m:ctrlPr>
                      </m:fPr>
                      <m:num>
                        <m:r>
                          <a:rPr lang="en-US" sz="2000" b="0" i="1" smtClean="0">
                            <a:latin typeface="Cambria Math" panose="02040503050406030204" pitchFamily="18" charset="0"/>
                            <a:cs typeface="Tw Cen MT"/>
                          </a:rPr>
                          <m:t>420</m:t>
                        </m:r>
                      </m:num>
                      <m:den>
                        <m:r>
                          <a:rPr lang="en-US" sz="2000" b="0" i="1" smtClean="0">
                            <a:latin typeface="Cambria Math" panose="02040503050406030204" pitchFamily="18" charset="0"/>
                            <a:cs typeface="Tw Cen MT"/>
                          </a:rPr>
                          <m:t>210</m:t>
                        </m:r>
                      </m:den>
                    </m:f>
                  </m:oMath>
                </a14:m>
                <a:r>
                  <a:rPr lang="en-US" sz="2000" dirty="0">
                    <a:solidFill>
                      <a:schemeClr val="tx1"/>
                    </a:solidFill>
                  </a:rPr>
                  <a:t> = </a:t>
                </a:r>
                <a:r>
                  <a:rPr lang="en-US" sz="2000" dirty="0">
                    <a:solidFill>
                      <a:srgbClr val="FF0000"/>
                    </a:solidFill>
                  </a:rPr>
                  <a:t>2 days.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80160"/>
                <a:ext cx="10515600" cy="4896803"/>
              </a:xfrm>
              <a:blipFill>
                <a:blip r:embed="rId2"/>
                <a:stretch>
                  <a:fillRect l="-1217" t="-1993"/>
                </a:stretch>
              </a:blipFill>
            </p:spPr>
            <p:txBody>
              <a:bodyPr/>
              <a:lstStyle/>
              <a:p>
                <a:r>
                  <a:rPr lang="en-US">
                    <a:noFill/>
                  </a:rPr>
                  <a:t> </a:t>
                </a:r>
              </a:p>
            </p:txBody>
          </p:sp>
        </mc:Fallback>
      </mc:AlternateContent>
    </p:spTree>
    <p:extLst>
      <p:ext uri="{BB962C8B-B14F-4D97-AF65-F5344CB8AC3E}">
        <p14:creationId xmlns:p14="http://schemas.microsoft.com/office/powerpoint/2010/main" val="3147258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b="1" dirty="0"/>
              <a:t>Inventory Models with Quantity Discounts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80160"/>
                <a:ext cx="10515600" cy="4896803"/>
              </a:xfrm>
            </p:spPr>
            <p:txBody>
              <a:bodyPr>
                <a:normAutofit fontScale="92500" lnSpcReduction="20000"/>
              </a:bodyPr>
              <a:lstStyle/>
              <a:p>
                <a:pPr marL="0" indent="0" algn="just">
                  <a:buNone/>
                </a:pPr>
                <a:r>
                  <a:rPr lang="en-US" sz="2000" spc="-114" dirty="0">
                    <a:latin typeface="Tw Cen MT"/>
                    <a:cs typeface="Tw Cen MT"/>
                  </a:rPr>
                  <a:t>Quantity discounts are reductions in unit prices offered by the sellers to encourage customers to buy in large quantities. The price reduction usually are offered as a series of ranges as given below:</a:t>
                </a:r>
              </a:p>
              <a:p>
                <a:pPr marL="0" indent="0" algn="just">
                  <a:buNone/>
                </a:pPr>
                <a:endParaRPr lang="en-US" sz="2000" spc="-114" dirty="0">
                  <a:latin typeface="Tw Cen MT"/>
                  <a:cs typeface="Tw Cen MT"/>
                </a:endParaRPr>
              </a:p>
              <a:p>
                <a:pPr marL="0" indent="0" algn="just">
                  <a:buNone/>
                </a:pPr>
                <a:endParaRPr lang="en-US" sz="2000" spc="-114" dirty="0">
                  <a:latin typeface="Tw Cen MT"/>
                  <a:cs typeface="Tw Cen MT"/>
                </a:endParaRPr>
              </a:p>
              <a:p>
                <a:pPr marL="0" indent="0" algn="just">
                  <a:buNone/>
                </a:pPr>
                <a:endParaRPr lang="en-US" sz="2000" spc="-114" dirty="0">
                  <a:latin typeface="Tw Cen MT"/>
                  <a:cs typeface="Tw Cen MT"/>
                </a:endParaRPr>
              </a:p>
              <a:p>
                <a:pPr marL="0" indent="0" algn="just">
                  <a:buNone/>
                </a:pPr>
                <a:endParaRPr lang="en-US" sz="2000" spc="-114" dirty="0">
                  <a:latin typeface="Tw Cen MT"/>
                  <a:cs typeface="Tw Cen MT"/>
                </a:endParaRPr>
              </a:p>
              <a:p>
                <a:pPr marL="0" indent="0" algn="just">
                  <a:buNone/>
                </a:pPr>
                <a:endParaRPr lang="en-US" sz="2000" spc="-114" dirty="0">
                  <a:latin typeface="Tw Cen MT"/>
                  <a:cs typeface="Tw Cen MT"/>
                </a:endParaRPr>
              </a:p>
              <a:p>
                <a:pPr marL="0" indent="0">
                  <a:buNone/>
                </a:pPr>
                <a:endParaRPr lang="en-US" sz="2000" dirty="0"/>
              </a:p>
              <a:p>
                <a:pPr marL="0" indent="0">
                  <a:buNone/>
                </a:pPr>
                <a:endParaRPr lang="en-US" sz="2000" dirty="0"/>
              </a:p>
              <a:p>
                <a:pPr marL="0" indent="0">
                  <a:buNone/>
                </a:pPr>
                <a:r>
                  <a:rPr lang="en-US" sz="2000" dirty="0"/>
                  <a:t>The decision is to be taken under following contradict conditions:</a:t>
                </a:r>
              </a:p>
              <a:p>
                <a:pPr marL="342900" indent="-342900">
                  <a:buAutoNum type="alphaLcPeriod"/>
                </a:pPr>
                <a:r>
                  <a:rPr lang="en-US" sz="1800" dirty="0"/>
                  <a:t>Benefits – (</a:t>
                </a:r>
                <a:r>
                  <a:rPr lang="en-US" sz="1800" dirty="0" err="1"/>
                  <a:t>i</a:t>
                </a:r>
                <a:r>
                  <a:rPr lang="en-US" sz="1800" dirty="0"/>
                  <a:t>) lower unit cost     (ii) lower annual ordering cost (as less number of orders will be required)</a:t>
                </a:r>
              </a:p>
              <a:p>
                <a:pPr marL="342900" indent="-342900">
                  <a:buAutoNum type="alphaLcPeriod"/>
                </a:pPr>
                <a:r>
                  <a:rPr lang="en-US" sz="1800" dirty="0"/>
                  <a:t>Higher inventory carrying cost due to large order sizes</a:t>
                </a:r>
                <a:endParaRPr lang="en-US" sz="1800" spc="-114" dirty="0">
                  <a:solidFill>
                    <a:srgbClr val="FF0000"/>
                  </a:solidFill>
                  <a:latin typeface="Tw Cen MT"/>
                </a:endParaRPr>
              </a:p>
              <a:p>
                <a:pPr marL="0" indent="0" algn="just">
                  <a:buNone/>
                </a:pPr>
                <a:r>
                  <a:rPr lang="en-US" sz="2000" dirty="0"/>
                  <a:t>Here, the goal is to minimize the sum of three annual costs: holding, ordering and purchasing.</a:t>
                </a:r>
              </a:p>
              <a:p>
                <a:pPr marL="0" indent="0" algn="just">
                  <a:buNone/>
                </a:pPr>
                <a:r>
                  <a:rPr lang="en-US" sz="2000" dirty="0">
                    <a:solidFill>
                      <a:srgbClr val="FF0000"/>
                    </a:solidFill>
                  </a:rPr>
                  <a:t>TC = Holding cost + Ordering cost + Purchasing cost = </a:t>
                </a:r>
                <a14:m>
                  <m:oMath xmlns:m="http://schemas.openxmlformats.org/officeDocument/2006/math">
                    <m:f>
                      <m:fPr>
                        <m:ctrlPr>
                          <a:rPr lang="en-US" sz="2000" i="1">
                            <a:solidFill>
                              <a:srgbClr val="FF0000"/>
                            </a:solidFill>
                            <a:latin typeface="Cambria Math" panose="02040503050406030204" pitchFamily="18" charset="0"/>
                            <a:cs typeface="Tw Cen MT"/>
                          </a:rPr>
                        </m:ctrlPr>
                      </m:fPr>
                      <m:num>
                        <m:r>
                          <a:rPr lang="en-US" sz="2000" i="1">
                            <a:solidFill>
                              <a:srgbClr val="FF0000"/>
                            </a:solidFill>
                            <a:latin typeface="Cambria Math" panose="02040503050406030204" pitchFamily="18" charset="0"/>
                            <a:cs typeface="Tw Cen MT"/>
                          </a:rPr>
                          <m:t>𝑄</m:t>
                        </m:r>
                      </m:num>
                      <m:den>
                        <m:r>
                          <a:rPr lang="en-US" sz="2000" i="1">
                            <a:solidFill>
                              <a:srgbClr val="FF0000"/>
                            </a:solidFill>
                            <a:latin typeface="Cambria Math" panose="02040503050406030204" pitchFamily="18" charset="0"/>
                            <a:cs typeface="Tw Cen MT"/>
                          </a:rPr>
                          <m:t>2</m:t>
                        </m:r>
                      </m:den>
                    </m:f>
                  </m:oMath>
                </a14:m>
                <a:r>
                  <a:rPr lang="en-US" sz="2000" dirty="0">
                    <a:solidFill>
                      <a:srgbClr val="FF0000"/>
                    </a:solidFill>
                    <a:cs typeface="Tw Cen MT"/>
                  </a:rPr>
                  <a:t>H + </a:t>
                </a:r>
                <a14:m>
                  <m:oMath xmlns:m="http://schemas.openxmlformats.org/officeDocument/2006/math">
                    <m:f>
                      <m:fPr>
                        <m:ctrlPr>
                          <a:rPr lang="en-US" sz="2000" i="1">
                            <a:solidFill>
                              <a:srgbClr val="FF0000"/>
                            </a:solidFill>
                            <a:latin typeface="Cambria Math" panose="02040503050406030204" pitchFamily="18" charset="0"/>
                            <a:cs typeface="Tw Cen MT"/>
                          </a:rPr>
                        </m:ctrlPr>
                      </m:fPr>
                      <m:num>
                        <m:r>
                          <a:rPr lang="en-US" sz="2000" i="1">
                            <a:solidFill>
                              <a:srgbClr val="FF0000"/>
                            </a:solidFill>
                            <a:latin typeface="Cambria Math" panose="02040503050406030204" pitchFamily="18" charset="0"/>
                            <a:cs typeface="Tw Cen MT"/>
                          </a:rPr>
                          <m:t>𝐷</m:t>
                        </m:r>
                      </m:num>
                      <m:den>
                        <m:r>
                          <a:rPr lang="en-US" sz="2000" i="1">
                            <a:solidFill>
                              <a:srgbClr val="FF0000"/>
                            </a:solidFill>
                            <a:latin typeface="Cambria Math" panose="02040503050406030204" pitchFamily="18" charset="0"/>
                            <a:cs typeface="Tw Cen MT"/>
                          </a:rPr>
                          <m:t>𝑄</m:t>
                        </m:r>
                      </m:den>
                    </m:f>
                  </m:oMath>
                </a14:m>
                <a:r>
                  <a:rPr lang="en-US" sz="2000" dirty="0">
                    <a:solidFill>
                      <a:srgbClr val="FF0000"/>
                    </a:solidFill>
                    <a:cs typeface="Tw Cen MT"/>
                  </a:rPr>
                  <a:t>S + PD </a:t>
                </a:r>
              </a:p>
              <a:p>
                <a:pPr marL="0" indent="0" algn="just">
                  <a:buNone/>
                </a:pPr>
                <a:r>
                  <a:rPr lang="en-US" sz="2000" dirty="0"/>
                  <a:t>Where, P is unit price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80160"/>
                <a:ext cx="10515600" cy="4896803"/>
              </a:xfrm>
              <a:blipFill>
                <a:blip r:embed="rId2"/>
                <a:stretch>
                  <a:fillRect l="-580" t="-2242" r="-522" b="-1494"/>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196135378"/>
              </p:ext>
            </p:extLst>
          </p:nvPr>
        </p:nvGraphicFramePr>
        <p:xfrm>
          <a:off x="971296" y="2045546"/>
          <a:ext cx="2704592" cy="1737360"/>
        </p:xfrm>
        <a:graphic>
          <a:graphicData uri="http://schemas.openxmlformats.org/drawingml/2006/table">
            <a:tbl>
              <a:tblPr firstRow="1" bandRow="1">
                <a:tableStyleId>{5C22544A-7EE6-4342-B048-85BDC9FD1C3A}</a:tableStyleId>
              </a:tblPr>
              <a:tblGrid>
                <a:gridCol w="1352296">
                  <a:extLst>
                    <a:ext uri="{9D8B030D-6E8A-4147-A177-3AD203B41FA5}">
                      <a16:colId xmlns:a16="http://schemas.microsoft.com/office/drawing/2014/main" val="1686684566"/>
                    </a:ext>
                  </a:extLst>
                </a:gridCol>
                <a:gridCol w="1352296">
                  <a:extLst>
                    <a:ext uri="{9D8B030D-6E8A-4147-A177-3AD203B41FA5}">
                      <a16:colId xmlns:a16="http://schemas.microsoft.com/office/drawing/2014/main" val="336873541"/>
                    </a:ext>
                  </a:extLst>
                </a:gridCol>
              </a:tblGrid>
              <a:tr h="482743">
                <a:tc>
                  <a:txBody>
                    <a:bodyPr/>
                    <a:lstStyle/>
                    <a:p>
                      <a:pPr algn="ctr"/>
                      <a:r>
                        <a:rPr lang="en-US" dirty="0"/>
                        <a:t>Order Quantity</a:t>
                      </a:r>
                    </a:p>
                  </a:txBody>
                  <a:tcPr/>
                </a:tc>
                <a:tc>
                  <a:txBody>
                    <a:bodyPr/>
                    <a:lstStyle/>
                    <a:p>
                      <a:pPr algn="ctr"/>
                      <a:r>
                        <a:rPr lang="en-US" dirty="0"/>
                        <a:t>Unit Price ($/ Unit)</a:t>
                      </a:r>
                    </a:p>
                  </a:txBody>
                  <a:tcPr/>
                </a:tc>
                <a:extLst>
                  <a:ext uri="{0D108BD9-81ED-4DB2-BD59-A6C34878D82A}">
                    <a16:rowId xmlns:a16="http://schemas.microsoft.com/office/drawing/2014/main" val="2283104253"/>
                  </a:ext>
                </a:extLst>
              </a:tr>
              <a:tr h="275853">
                <a:tc>
                  <a:txBody>
                    <a:bodyPr/>
                    <a:lstStyle/>
                    <a:p>
                      <a:pPr algn="ctr"/>
                      <a:r>
                        <a:rPr lang="en-US" dirty="0"/>
                        <a:t>1 to 119</a:t>
                      </a:r>
                    </a:p>
                  </a:txBody>
                  <a:tcPr/>
                </a:tc>
                <a:tc>
                  <a:txBody>
                    <a:bodyPr/>
                    <a:lstStyle/>
                    <a:p>
                      <a:pPr algn="ctr"/>
                      <a:r>
                        <a:rPr lang="en-US" dirty="0"/>
                        <a:t>42</a:t>
                      </a:r>
                    </a:p>
                  </a:txBody>
                  <a:tcPr/>
                </a:tc>
                <a:extLst>
                  <a:ext uri="{0D108BD9-81ED-4DB2-BD59-A6C34878D82A}">
                    <a16:rowId xmlns:a16="http://schemas.microsoft.com/office/drawing/2014/main" val="1520987845"/>
                  </a:ext>
                </a:extLst>
              </a:tr>
              <a:tr h="275853">
                <a:tc>
                  <a:txBody>
                    <a:bodyPr/>
                    <a:lstStyle/>
                    <a:p>
                      <a:pPr algn="ctr"/>
                      <a:r>
                        <a:rPr lang="en-US" dirty="0"/>
                        <a:t>120 to 164</a:t>
                      </a:r>
                    </a:p>
                  </a:txBody>
                  <a:tcPr/>
                </a:tc>
                <a:tc>
                  <a:txBody>
                    <a:bodyPr/>
                    <a:lstStyle/>
                    <a:p>
                      <a:pPr algn="ctr"/>
                      <a:r>
                        <a:rPr lang="en-US" dirty="0"/>
                        <a:t>41</a:t>
                      </a:r>
                    </a:p>
                  </a:txBody>
                  <a:tcPr/>
                </a:tc>
                <a:extLst>
                  <a:ext uri="{0D108BD9-81ED-4DB2-BD59-A6C34878D82A}">
                    <a16:rowId xmlns:a16="http://schemas.microsoft.com/office/drawing/2014/main" val="3232641121"/>
                  </a:ext>
                </a:extLst>
              </a:tr>
              <a:tr h="275853">
                <a:tc>
                  <a:txBody>
                    <a:bodyPr/>
                    <a:lstStyle/>
                    <a:p>
                      <a:pPr algn="ctr"/>
                      <a:r>
                        <a:rPr lang="en-US" dirty="0"/>
                        <a:t>165 or more </a:t>
                      </a:r>
                    </a:p>
                  </a:txBody>
                  <a:tcPr/>
                </a:tc>
                <a:tc>
                  <a:txBody>
                    <a:bodyPr/>
                    <a:lstStyle/>
                    <a:p>
                      <a:pPr algn="ctr"/>
                      <a:r>
                        <a:rPr lang="en-US" dirty="0"/>
                        <a:t>40</a:t>
                      </a:r>
                    </a:p>
                  </a:txBody>
                  <a:tcPr/>
                </a:tc>
                <a:extLst>
                  <a:ext uri="{0D108BD9-81ED-4DB2-BD59-A6C34878D82A}">
                    <a16:rowId xmlns:a16="http://schemas.microsoft.com/office/drawing/2014/main" val="2423534404"/>
                  </a:ext>
                </a:extLst>
              </a:tr>
            </a:tbl>
          </a:graphicData>
        </a:graphic>
      </p:graphicFrame>
      <p:sp>
        <p:nvSpPr>
          <p:cNvPr id="5" name="TextBox 4"/>
          <p:cNvSpPr txBox="1"/>
          <p:nvPr/>
        </p:nvSpPr>
        <p:spPr>
          <a:xfrm>
            <a:off x="4846320" y="2548466"/>
            <a:ext cx="6406896" cy="984885"/>
          </a:xfrm>
          <a:prstGeom prst="rect">
            <a:avLst/>
          </a:prstGeom>
          <a:noFill/>
        </p:spPr>
        <p:txBody>
          <a:bodyPr wrap="square" rtlCol="0">
            <a:spAutoFit/>
          </a:bodyPr>
          <a:lstStyle/>
          <a:p>
            <a:r>
              <a:rPr lang="en-US" sz="2000" dirty="0"/>
              <a:t>Up to certain order quantity unit price remains same and decreases as order size goes beyond that limit. </a:t>
            </a:r>
          </a:p>
          <a:p>
            <a:r>
              <a:rPr lang="en-US" dirty="0"/>
              <a:t> </a:t>
            </a:r>
          </a:p>
        </p:txBody>
      </p:sp>
    </p:spTree>
    <p:extLst>
      <p:ext uri="{BB962C8B-B14F-4D97-AF65-F5344CB8AC3E}">
        <p14:creationId xmlns:p14="http://schemas.microsoft.com/office/powerpoint/2010/main" val="316629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b="1" dirty="0"/>
              <a:t>Inventory Models with Quantity Discounts </a:t>
            </a:r>
            <a:endParaRPr lang="en-US" dirty="0"/>
          </a:p>
        </p:txBody>
      </p:sp>
      <p:sp>
        <p:nvSpPr>
          <p:cNvPr id="3" name="Content Placeholder 2"/>
          <p:cNvSpPr>
            <a:spLocks noGrp="1"/>
          </p:cNvSpPr>
          <p:nvPr>
            <p:ph idx="1"/>
          </p:nvPr>
        </p:nvSpPr>
        <p:spPr>
          <a:xfrm>
            <a:off x="838200" y="1280160"/>
            <a:ext cx="5087112" cy="4896803"/>
          </a:xfrm>
        </p:spPr>
        <p:txBody>
          <a:bodyPr>
            <a:normAutofit/>
          </a:bodyPr>
          <a:lstStyle/>
          <a:p>
            <a:pPr marL="0" indent="0" algn="just">
              <a:buNone/>
            </a:pPr>
            <a:r>
              <a:rPr lang="en-US" sz="2000" dirty="0"/>
              <a:t>In case no quantity discounts are available adding purchase cost to the total cost simply increases the total cost by the amount </a:t>
            </a:r>
            <a:r>
              <a:rPr lang="en-US" sz="2000" dirty="0" err="1"/>
              <a:t>PxD</a:t>
            </a:r>
            <a:r>
              <a:rPr lang="en-US" sz="2000" dirty="0"/>
              <a:t>, regardless of order size. In terms of the graph of total cost, adding purchasing cost raises the total cost curve at every point by the same amount. However, neither the shape of the curve nor the quantity at which is reaches its minimum change. This is the reason for not including price in the basic EOQ model.</a:t>
            </a:r>
          </a:p>
          <a:p>
            <a:pPr marL="0" indent="0" algn="just">
              <a:buNone/>
            </a:pPr>
            <a:endParaRPr lang="en-US" sz="2000" dirty="0"/>
          </a:p>
          <a:p>
            <a:pPr marL="0" indent="0" algn="just">
              <a:buNone/>
            </a:pPr>
            <a:r>
              <a:rPr lang="en-US" sz="2000"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4857" y="1453578"/>
            <a:ext cx="4518374" cy="4151694"/>
          </a:xfrm>
          <a:prstGeom prst="rect">
            <a:avLst/>
          </a:prstGeom>
        </p:spPr>
      </p:pic>
    </p:spTree>
    <p:extLst>
      <p:ext uri="{BB962C8B-B14F-4D97-AF65-F5344CB8AC3E}">
        <p14:creationId xmlns:p14="http://schemas.microsoft.com/office/powerpoint/2010/main" val="260346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b="1" dirty="0"/>
              <a:t>Inventory Models with Quantity Discounts </a:t>
            </a:r>
            <a:endParaRPr lang="en-US" dirty="0"/>
          </a:p>
        </p:txBody>
      </p:sp>
      <p:sp>
        <p:nvSpPr>
          <p:cNvPr id="3" name="Content Placeholder 2"/>
          <p:cNvSpPr>
            <a:spLocks noGrp="1"/>
          </p:cNvSpPr>
          <p:nvPr>
            <p:ph idx="1"/>
          </p:nvPr>
        </p:nvSpPr>
        <p:spPr>
          <a:xfrm>
            <a:off x="838200" y="1280160"/>
            <a:ext cx="5087112" cy="4896803"/>
          </a:xfrm>
        </p:spPr>
        <p:txBody>
          <a:bodyPr>
            <a:normAutofit fontScale="92500" lnSpcReduction="20000"/>
          </a:bodyPr>
          <a:lstStyle/>
          <a:p>
            <a:pPr marL="0" indent="0" algn="just">
              <a:buNone/>
            </a:pPr>
            <a:r>
              <a:rPr lang="en-US" sz="2000" dirty="0"/>
              <a:t>In case quantity discounts are available, price becomes a real consideration. Adding price to the total cost equation raises the curve at every point by </a:t>
            </a:r>
            <a:r>
              <a:rPr lang="en-US" sz="2000" dirty="0" err="1"/>
              <a:t>PxD</a:t>
            </a:r>
            <a:r>
              <a:rPr lang="en-US" sz="2000" dirty="0"/>
              <a:t>, the amount of increase depends on the size of P. Hence, different prices will raise the curve by different amounts.</a:t>
            </a:r>
          </a:p>
          <a:p>
            <a:pPr marL="0" indent="0" algn="just">
              <a:buNone/>
            </a:pPr>
            <a:endParaRPr lang="en-US" sz="2000" dirty="0"/>
          </a:p>
          <a:p>
            <a:pPr marL="0" indent="0" algn="just">
              <a:buNone/>
            </a:pPr>
            <a:r>
              <a:rPr lang="en-US" sz="2000" dirty="0"/>
              <a:t>Each total cost curve is valid for a range of quantity, represented by solid curve in each curve.</a:t>
            </a:r>
          </a:p>
          <a:p>
            <a:pPr marL="0" indent="0" algn="just">
              <a:buNone/>
            </a:pPr>
            <a:endParaRPr lang="en-US" sz="2000" dirty="0"/>
          </a:p>
          <a:p>
            <a:pPr marL="0" indent="0" algn="just">
              <a:buNone/>
            </a:pPr>
            <a:r>
              <a:rPr lang="en-US" sz="2000" dirty="0"/>
              <a:t>There are two situations to deal with quantity discounts-</a:t>
            </a:r>
          </a:p>
          <a:p>
            <a:pPr marL="457200" indent="-457200" algn="just">
              <a:buAutoNum type="arabicPeriod"/>
            </a:pPr>
            <a:r>
              <a:rPr lang="en-US" sz="2000" dirty="0"/>
              <a:t>Holding cost is constant per unit</a:t>
            </a:r>
          </a:p>
          <a:p>
            <a:pPr marL="457200" indent="-457200" algn="just">
              <a:buAutoNum type="arabicPeriod"/>
            </a:pPr>
            <a:r>
              <a:rPr lang="en-US" sz="2000" dirty="0"/>
              <a:t>Holding cost is related with unit price. </a:t>
            </a:r>
          </a:p>
          <a:p>
            <a:pPr marL="0" indent="0" algn="just">
              <a:buNone/>
            </a:pPr>
            <a:endParaRPr lang="en-US" sz="2000" dirty="0"/>
          </a:p>
          <a:p>
            <a:pPr marL="0" indent="0" algn="just">
              <a:buNone/>
            </a:pPr>
            <a:r>
              <a:rPr lang="en-US" sz="2000" dirty="0"/>
              <a:t> </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2060" y="1404160"/>
            <a:ext cx="5278402" cy="3963368"/>
          </a:xfrm>
          <a:prstGeom prst="rect">
            <a:avLst/>
          </a:prstGeom>
        </p:spPr>
      </p:pic>
    </p:spTree>
    <p:extLst>
      <p:ext uri="{BB962C8B-B14F-4D97-AF65-F5344CB8AC3E}">
        <p14:creationId xmlns:p14="http://schemas.microsoft.com/office/powerpoint/2010/main" val="156163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883"/>
          </a:xfrm>
        </p:spPr>
        <p:txBody>
          <a:bodyPr/>
          <a:lstStyle/>
          <a:p>
            <a:pPr algn="ctr"/>
            <a:r>
              <a:rPr lang="en-US" b="1" dirty="0"/>
              <a:t>INVENTORY</a:t>
            </a:r>
          </a:p>
        </p:txBody>
      </p:sp>
      <p:sp>
        <p:nvSpPr>
          <p:cNvPr id="3" name="Content Placeholder 2"/>
          <p:cNvSpPr>
            <a:spLocks noGrp="1"/>
          </p:cNvSpPr>
          <p:nvPr>
            <p:ph idx="1"/>
          </p:nvPr>
        </p:nvSpPr>
        <p:spPr>
          <a:xfrm>
            <a:off x="740664" y="1444752"/>
            <a:ext cx="10613136" cy="4937760"/>
          </a:xfrm>
        </p:spPr>
        <p:txBody>
          <a:bodyPr>
            <a:noAutofit/>
          </a:bodyPr>
          <a:lstStyle/>
          <a:p>
            <a:pPr marL="0" indent="0">
              <a:lnSpc>
                <a:spcPct val="120000"/>
              </a:lnSpc>
              <a:spcBef>
                <a:spcPts val="600"/>
              </a:spcBef>
              <a:buNone/>
            </a:pPr>
            <a:r>
              <a:rPr lang="en-US" sz="2200" dirty="0"/>
              <a:t>Inventory is stock of goods held for expected future use, e.g. raw materials, purchased parts, work-in-process, finished goods, spare parts, unfinished goods, etc.</a:t>
            </a:r>
          </a:p>
          <a:p>
            <a:pPr marL="0" indent="0">
              <a:lnSpc>
                <a:spcPct val="100000"/>
              </a:lnSpc>
              <a:spcBef>
                <a:spcPts val="780"/>
              </a:spcBef>
              <a:buClr>
                <a:srgbClr val="DD8046"/>
              </a:buClr>
              <a:buSzPct val="58928"/>
              <a:buNone/>
              <a:tabLst>
                <a:tab pos="332105" algn="l"/>
                <a:tab pos="332740" algn="l"/>
              </a:tabLst>
            </a:pPr>
            <a:r>
              <a:rPr lang="en-US" sz="2200" b="1" spc="-20" dirty="0">
                <a:cs typeface="Tw Cen MT"/>
              </a:rPr>
              <a:t>Raw</a:t>
            </a:r>
            <a:r>
              <a:rPr lang="en-US" sz="2200" b="1" spc="-5" dirty="0">
                <a:cs typeface="Tw Cen MT"/>
              </a:rPr>
              <a:t> </a:t>
            </a:r>
            <a:r>
              <a:rPr lang="en-US" sz="2200" b="1" dirty="0">
                <a:cs typeface="Tw Cen MT"/>
              </a:rPr>
              <a:t>Materials: </a:t>
            </a:r>
            <a:r>
              <a:rPr lang="en-US" sz="2200" spc="10" dirty="0">
                <a:cs typeface="Tw Cen MT"/>
              </a:rPr>
              <a:t>Purchased </a:t>
            </a:r>
            <a:r>
              <a:rPr lang="en-US" sz="2200" spc="-5" dirty="0">
                <a:cs typeface="Tw Cen MT"/>
              </a:rPr>
              <a:t>but not</a:t>
            </a:r>
            <a:r>
              <a:rPr lang="en-US" sz="2200" spc="20" dirty="0">
                <a:cs typeface="Tw Cen MT"/>
              </a:rPr>
              <a:t> </a:t>
            </a:r>
            <a:r>
              <a:rPr lang="en-US" sz="2200" spc="-5" dirty="0">
                <a:cs typeface="Tw Cen MT"/>
              </a:rPr>
              <a:t>processed.</a:t>
            </a:r>
            <a:endParaRPr lang="en-US" sz="2200" dirty="0">
              <a:cs typeface="Tw Cen MT"/>
            </a:endParaRPr>
          </a:p>
          <a:p>
            <a:pPr marL="0" indent="0">
              <a:lnSpc>
                <a:spcPct val="100000"/>
              </a:lnSpc>
              <a:spcBef>
                <a:spcPts val="660"/>
              </a:spcBef>
              <a:buClr>
                <a:srgbClr val="DD8046"/>
              </a:buClr>
              <a:buSzPct val="58928"/>
              <a:buNone/>
              <a:tabLst>
                <a:tab pos="332105" algn="l"/>
                <a:tab pos="332740" algn="l"/>
              </a:tabLst>
            </a:pPr>
            <a:r>
              <a:rPr lang="en-US" sz="2200" b="1" spc="-10" dirty="0">
                <a:cs typeface="Tw Cen MT"/>
              </a:rPr>
              <a:t>Work-In-Process: </a:t>
            </a:r>
            <a:r>
              <a:rPr lang="en-US" sz="2200" spc="-5" dirty="0">
                <a:cs typeface="Tw Cen MT"/>
              </a:rPr>
              <a:t>Undergone </a:t>
            </a:r>
            <a:r>
              <a:rPr lang="en-US" sz="2200" dirty="0">
                <a:cs typeface="Tw Cen MT"/>
              </a:rPr>
              <a:t>some </a:t>
            </a:r>
            <a:r>
              <a:rPr lang="en-US" sz="2200" spc="5" dirty="0">
                <a:cs typeface="Tw Cen MT"/>
              </a:rPr>
              <a:t>change </a:t>
            </a:r>
            <a:r>
              <a:rPr lang="en-US" sz="2200" spc="-5" dirty="0">
                <a:cs typeface="Tw Cen MT"/>
              </a:rPr>
              <a:t>but </a:t>
            </a:r>
            <a:r>
              <a:rPr lang="en-US" sz="2200" dirty="0">
                <a:cs typeface="Tw Cen MT"/>
              </a:rPr>
              <a:t>not </a:t>
            </a:r>
            <a:r>
              <a:rPr lang="en-US" sz="2200" spc="-5" dirty="0">
                <a:cs typeface="Tw Cen MT"/>
              </a:rPr>
              <a:t>completed.</a:t>
            </a:r>
            <a:endParaRPr lang="en-US" sz="2200" dirty="0">
              <a:cs typeface="Tw Cen MT"/>
            </a:endParaRPr>
          </a:p>
          <a:p>
            <a:pPr marL="0" indent="0">
              <a:lnSpc>
                <a:spcPct val="100000"/>
              </a:lnSpc>
              <a:spcBef>
                <a:spcPts val="660"/>
              </a:spcBef>
              <a:buClr>
                <a:srgbClr val="DD8046"/>
              </a:buClr>
              <a:buSzPct val="58928"/>
              <a:buNone/>
              <a:tabLst>
                <a:tab pos="332105" algn="l"/>
                <a:tab pos="332740" algn="l"/>
              </a:tabLst>
            </a:pPr>
            <a:r>
              <a:rPr lang="en-US" sz="2200" b="1" spc="-5" dirty="0">
                <a:cs typeface="Tw Cen MT"/>
              </a:rPr>
              <a:t>Maintenance/Repair/Operating</a:t>
            </a:r>
            <a:r>
              <a:rPr lang="en-US" sz="2200" b="1" spc="20" dirty="0">
                <a:cs typeface="Tw Cen MT"/>
              </a:rPr>
              <a:t> </a:t>
            </a:r>
            <a:r>
              <a:rPr lang="en-US" sz="2200" b="1" spc="-25" dirty="0">
                <a:cs typeface="Tw Cen MT"/>
              </a:rPr>
              <a:t>(MRO): </a:t>
            </a:r>
            <a:r>
              <a:rPr lang="en-US" sz="2200" dirty="0">
                <a:cs typeface="Tw Cen MT"/>
              </a:rPr>
              <a:t>Necessary to </a:t>
            </a:r>
            <a:r>
              <a:rPr lang="en-US" sz="2200" spc="-10" dirty="0">
                <a:cs typeface="Tw Cen MT"/>
              </a:rPr>
              <a:t>keep </a:t>
            </a:r>
            <a:r>
              <a:rPr lang="en-US" sz="2200" spc="10" dirty="0">
                <a:cs typeface="Tw Cen MT"/>
              </a:rPr>
              <a:t>machines </a:t>
            </a:r>
            <a:r>
              <a:rPr lang="en-US" sz="2200" dirty="0">
                <a:cs typeface="Tw Cen MT"/>
              </a:rPr>
              <a:t>and </a:t>
            </a:r>
            <a:r>
              <a:rPr lang="en-US" sz="2200" spc="-5" dirty="0">
                <a:cs typeface="Tw Cen MT"/>
              </a:rPr>
              <a:t>processes</a:t>
            </a:r>
            <a:r>
              <a:rPr lang="en-US" sz="2200" spc="-105" dirty="0">
                <a:cs typeface="Tw Cen MT"/>
              </a:rPr>
              <a:t> </a:t>
            </a:r>
            <a:r>
              <a:rPr lang="en-US" sz="2200" spc="-15" dirty="0">
                <a:cs typeface="Tw Cen MT"/>
              </a:rPr>
              <a:t>productive.</a:t>
            </a:r>
            <a:endParaRPr lang="en-US" sz="2200" dirty="0">
              <a:cs typeface="Tw Cen MT"/>
            </a:endParaRPr>
          </a:p>
          <a:p>
            <a:pPr marL="0" indent="0">
              <a:lnSpc>
                <a:spcPct val="100000"/>
              </a:lnSpc>
              <a:spcBef>
                <a:spcPts val="720"/>
              </a:spcBef>
              <a:buClr>
                <a:srgbClr val="DD8046"/>
              </a:buClr>
              <a:buSzPct val="58928"/>
              <a:buNone/>
              <a:tabLst>
                <a:tab pos="332105" algn="l"/>
                <a:tab pos="332740" algn="l"/>
              </a:tabLst>
            </a:pPr>
            <a:r>
              <a:rPr lang="en-US" sz="2200" b="1" spc="-5" dirty="0">
                <a:cs typeface="Tw Cen MT"/>
              </a:rPr>
              <a:t>Finished</a:t>
            </a:r>
            <a:r>
              <a:rPr lang="en-US" sz="2200" b="1" spc="15" dirty="0">
                <a:cs typeface="Tw Cen MT"/>
              </a:rPr>
              <a:t> </a:t>
            </a:r>
            <a:r>
              <a:rPr lang="en-US" sz="2200" b="1" spc="-10" dirty="0">
                <a:cs typeface="Tw Cen MT"/>
              </a:rPr>
              <a:t>Goods: </a:t>
            </a:r>
            <a:r>
              <a:rPr lang="en-US" sz="2200" dirty="0">
                <a:cs typeface="Tw Cen MT"/>
              </a:rPr>
              <a:t>Completed </a:t>
            </a:r>
            <a:r>
              <a:rPr lang="en-US" sz="2200" spc="-10" dirty="0">
                <a:cs typeface="Tw Cen MT"/>
              </a:rPr>
              <a:t>product </a:t>
            </a:r>
            <a:r>
              <a:rPr lang="en-US" sz="2200" spc="-20" dirty="0">
                <a:cs typeface="Tw Cen MT"/>
              </a:rPr>
              <a:t>awaiting </a:t>
            </a:r>
            <a:r>
              <a:rPr lang="en-US" sz="2200" spc="-5" dirty="0">
                <a:cs typeface="Tw Cen MT"/>
              </a:rPr>
              <a:t>shipment.</a:t>
            </a:r>
          </a:p>
          <a:p>
            <a:pPr marL="0" indent="0">
              <a:lnSpc>
                <a:spcPct val="100000"/>
              </a:lnSpc>
              <a:spcBef>
                <a:spcPts val="0"/>
              </a:spcBef>
              <a:buNone/>
            </a:pPr>
            <a:endParaRPr lang="en-US" sz="2200" b="1" dirty="0"/>
          </a:p>
          <a:p>
            <a:pPr marL="0" indent="0">
              <a:lnSpc>
                <a:spcPct val="100000"/>
              </a:lnSpc>
              <a:spcBef>
                <a:spcPts val="0"/>
              </a:spcBef>
              <a:buNone/>
            </a:pPr>
            <a:r>
              <a:rPr lang="en-US" sz="2200" b="1" dirty="0"/>
              <a:t>Inventory Management is used to answer-</a:t>
            </a:r>
          </a:p>
          <a:p>
            <a:pPr marL="914400" lvl="3" indent="-514350">
              <a:lnSpc>
                <a:spcPct val="100000"/>
              </a:lnSpc>
              <a:spcBef>
                <a:spcPts val="0"/>
              </a:spcBef>
              <a:buAutoNum type="arabicPeriod"/>
            </a:pPr>
            <a:r>
              <a:rPr lang="en-US" sz="2200" dirty="0"/>
              <a:t>How much to order?</a:t>
            </a:r>
          </a:p>
          <a:p>
            <a:pPr marL="914400" lvl="3" indent="-514350">
              <a:lnSpc>
                <a:spcPct val="100000"/>
              </a:lnSpc>
              <a:spcBef>
                <a:spcPts val="0"/>
              </a:spcBef>
              <a:buAutoNum type="arabicPeriod"/>
            </a:pPr>
            <a:r>
              <a:rPr lang="en-US" sz="2200" dirty="0"/>
              <a:t>When to order?</a:t>
            </a:r>
          </a:p>
          <a:p>
            <a:pPr marL="914400" lvl="3" indent="-514350">
              <a:lnSpc>
                <a:spcPct val="100000"/>
              </a:lnSpc>
              <a:spcBef>
                <a:spcPts val="0"/>
              </a:spcBef>
              <a:buAutoNum type="arabicPeriod"/>
            </a:pPr>
            <a:r>
              <a:rPr lang="en-US" sz="2200" dirty="0"/>
              <a:t>How much control is appropriate?</a:t>
            </a:r>
          </a:p>
          <a:p>
            <a:pPr marL="0" indent="0">
              <a:lnSpc>
                <a:spcPct val="100000"/>
              </a:lnSpc>
              <a:spcBef>
                <a:spcPts val="720"/>
              </a:spcBef>
              <a:buClr>
                <a:srgbClr val="DD8046"/>
              </a:buClr>
              <a:buSzPct val="58928"/>
              <a:buNone/>
              <a:tabLst>
                <a:tab pos="332105" algn="l"/>
                <a:tab pos="332740" algn="l"/>
              </a:tabLst>
            </a:pPr>
            <a:endParaRPr lang="en-US" sz="2200" b="1" dirty="0"/>
          </a:p>
        </p:txBody>
      </p:sp>
    </p:spTree>
    <p:extLst>
      <p:ext uri="{BB962C8B-B14F-4D97-AF65-F5344CB8AC3E}">
        <p14:creationId xmlns:p14="http://schemas.microsoft.com/office/powerpoint/2010/main" val="68269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b="1" dirty="0"/>
              <a:t>Inventory Models with Quantity Discounts </a:t>
            </a:r>
            <a:endParaRPr lang="en-US" dirty="0"/>
          </a:p>
        </p:txBody>
      </p:sp>
      <p:sp>
        <p:nvSpPr>
          <p:cNvPr id="3" name="Content Placeholder 2"/>
          <p:cNvSpPr>
            <a:spLocks noGrp="1"/>
          </p:cNvSpPr>
          <p:nvPr>
            <p:ph idx="1"/>
          </p:nvPr>
        </p:nvSpPr>
        <p:spPr>
          <a:xfrm>
            <a:off x="838200" y="1280160"/>
            <a:ext cx="5087112" cy="4896803"/>
          </a:xfrm>
        </p:spPr>
        <p:txBody>
          <a:bodyPr>
            <a:normAutofit lnSpcReduction="10000"/>
          </a:bodyPr>
          <a:lstStyle/>
          <a:p>
            <a:pPr marL="0" indent="0" algn="just">
              <a:buNone/>
            </a:pPr>
            <a:r>
              <a:rPr lang="en-US" sz="2400" b="1" dirty="0"/>
              <a:t>Holding cost is constant per unit</a:t>
            </a:r>
          </a:p>
          <a:p>
            <a:pPr marL="0" indent="0" algn="just">
              <a:buNone/>
            </a:pPr>
            <a:r>
              <a:rPr lang="en-US" sz="2000" dirty="0"/>
              <a:t>When holding costs are constant, the various total cost curves corresponding to each unit price will reach their minimum points at the same quantity. </a:t>
            </a:r>
          </a:p>
          <a:p>
            <a:pPr marL="0" indent="0" algn="just">
              <a:buNone/>
            </a:pPr>
            <a:endParaRPr lang="en-US" sz="2000" dirty="0"/>
          </a:p>
          <a:p>
            <a:pPr marL="0" indent="0" algn="just">
              <a:buNone/>
            </a:pPr>
            <a:r>
              <a:rPr lang="en-US" sz="2000" dirty="0"/>
              <a:t>Each total cost curve will have same EOQ, independent of price. </a:t>
            </a:r>
          </a:p>
          <a:p>
            <a:pPr marL="0" indent="0" algn="just">
              <a:buNone/>
            </a:pPr>
            <a:endParaRPr lang="en-US" sz="2000" dirty="0"/>
          </a:p>
          <a:p>
            <a:pPr marL="0" indent="0" algn="just">
              <a:buNone/>
            </a:pPr>
            <a:r>
              <a:rPr lang="en-US" sz="2000" dirty="0"/>
              <a:t>If EOQ is valid for the lowest TC curve, it is global EOQ, no further calculations are required. If the quantity is not valid then we have to check where does it fall and further TC calculations are required to find out optimum EOQ. </a:t>
            </a:r>
          </a:p>
          <a:p>
            <a:pPr marL="0" indent="0" algn="just">
              <a:buNone/>
            </a:pPr>
            <a:r>
              <a:rPr lang="en-US" sz="2000" dirty="0"/>
              <a:t> </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2824" y="1138984"/>
            <a:ext cx="4379976" cy="233732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2824" y="3536795"/>
            <a:ext cx="4379976" cy="2640168"/>
          </a:xfrm>
          <a:prstGeom prst="rect">
            <a:avLst/>
          </a:prstGeom>
        </p:spPr>
      </p:pic>
    </p:spTree>
    <p:extLst>
      <p:ext uri="{BB962C8B-B14F-4D97-AF65-F5344CB8AC3E}">
        <p14:creationId xmlns:p14="http://schemas.microsoft.com/office/powerpoint/2010/main" val="2209480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b="1" dirty="0"/>
              <a:t>Inventory Models with Quantity Discounts </a:t>
            </a:r>
            <a:endParaRPr lang="en-US" dirty="0"/>
          </a:p>
        </p:txBody>
      </p:sp>
      <p:sp>
        <p:nvSpPr>
          <p:cNvPr id="3" name="Content Placeholder 2"/>
          <p:cNvSpPr>
            <a:spLocks noGrp="1"/>
          </p:cNvSpPr>
          <p:nvPr>
            <p:ph idx="1"/>
          </p:nvPr>
        </p:nvSpPr>
        <p:spPr>
          <a:xfrm>
            <a:off x="838200" y="1280160"/>
            <a:ext cx="9677400" cy="4896803"/>
          </a:xfrm>
        </p:spPr>
        <p:txBody>
          <a:bodyPr>
            <a:normAutofit/>
          </a:bodyPr>
          <a:lstStyle/>
          <a:p>
            <a:pPr marL="0" indent="0" algn="just">
              <a:buNone/>
            </a:pPr>
            <a:r>
              <a:rPr lang="en-US" sz="2400" b="1" dirty="0"/>
              <a:t>Holding cost is constant per unit:</a:t>
            </a:r>
          </a:p>
          <a:p>
            <a:pPr marL="0" indent="0" algn="just">
              <a:buNone/>
            </a:pPr>
            <a:r>
              <a:rPr lang="en-US" sz="2000" dirty="0"/>
              <a:t>Procedure to find out optimum EOQ:</a:t>
            </a:r>
          </a:p>
          <a:p>
            <a:pPr marL="457200" indent="-457200" algn="just">
              <a:buAutoNum type="arabicPeriod"/>
            </a:pPr>
            <a:r>
              <a:rPr lang="en-US" sz="2000" dirty="0"/>
              <a:t>Compute the EOQ.</a:t>
            </a:r>
          </a:p>
          <a:p>
            <a:pPr marL="457200" indent="-457200" algn="just">
              <a:buAutoNum type="arabicPeriod"/>
            </a:pPr>
            <a:r>
              <a:rPr lang="en-US" sz="2000" dirty="0"/>
              <a:t>Find which price range it falls in.</a:t>
            </a:r>
          </a:p>
          <a:p>
            <a:pPr marL="457200" indent="-457200" algn="just">
              <a:buAutoNum type="arabicPeriod"/>
            </a:pPr>
            <a:r>
              <a:rPr lang="en-US" sz="2000" dirty="0"/>
              <a:t>If it is large enough to obtain the lowest unit price, it is optimum order quantity. It will minimize total cost.</a:t>
            </a:r>
          </a:p>
          <a:p>
            <a:pPr marL="457200" indent="-457200" algn="just">
              <a:buAutoNum type="arabicPeriod"/>
            </a:pPr>
            <a:r>
              <a:rPr lang="en-US" sz="2000" dirty="0"/>
              <a:t>If it falls in a range associated with a larger unit price, compute the total cost using that price and the total cost for the minimum quantity needed to qualify for a lower unit price. Do this for all lower price breaks.</a:t>
            </a:r>
          </a:p>
          <a:p>
            <a:pPr marL="457200" indent="-457200" algn="just">
              <a:buAutoNum type="arabicPeriod"/>
            </a:pPr>
            <a:r>
              <a:rPr lang="en-US" sz="2000" dirty="0"/>
              <a:t>The quantity (valid EOQ or price break) that produces the lowest total cost is the optimum. </a:t>
            </a:r>
          </a:p>
          <a:p>
            <a:pPr marL="0" indent="0" algn="just">
              <a:buNone/>
            </a:pPr>
            <a:r>
              <a:rPr lang="en-US" sz="2000" dirty="0"/>
              <a:t>  </a:t>
            </a:r>
          </a:p>
          <a:p>
            <a:pPr marL="0" indent="0" algn="just">
              <a:buNone/>
            </a:pPr>
            <a:r>
              <a:rPr lang="en-US" sz="2000" dirty="0"/>
              <a:t> </a:t>
            </a:r>
          </a:p>
        </p:txBody>
      </p:sp>
    </p:spTree>
    <p:extLst>
      <p:ext uri="{BB962C8B-B14F-4D97-AF65-F5344CB8AC3E}">
        <p14:creationId xmlns:p14="http://schemas.microsoft.com/office/powerpoint/2010/main" val="1773325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sz="3600" b="1" dirty="0"/>
              <a:t>Inventory Models with Quantity Discounts  (Example)</a:t>
            </a:r>
            <a:endParaRPr lang="en-US" sz="3600" dirty="0"/>
          </a:p>
        </p:txBody>
      </p:sp>
      <p:sp>
        <p:nvSpPr>
          <p:cNvPr id="3" name="Content Placeholder 2"/>
          <p:cNvSpPr>
            <a:spLocks noGrp="1"/>
          </p:cNvSpPr>
          <p:nvPr>
            <p:ph idx="1"/>
          </p:nvPr>
        </p:nvSpPr>
        <p:spPr>
          <a:xfrm>
            <a:off x="838200" y="1280160"/>
            <a:ext cx="4931664" cy="4896803"/>
          </a:xfrm>
        </p:spPr>
        <p:txBody>
          <a:bodyPr>
            <a:normAutofit/>
          </a:bodyPr>
          <a:lstStyle/>
          <a:p>
            <a:pPr marL="0" indent="0" algn="just">
              <a:buNone/>
            </a:pPr>
            <a:r>
              <a:rPr lang="en-US" sz="2400" b="1" dirty="0"/>
              <a:t>Example 1:</a:t>
            </a:r>
          </a:p>
          <a:p>
            <a:pPr marL="0" indent="0" algn="just">
              <a:buNone/>
            </a:pPr>
            <a:r>
              <a:rPr lang="en-US" sz="1800" dirty="0"/>
              <a:t>Consider the price list given below, determine the order size that will minimize the total of annual holding, ordering and purchasing costs. Annual demand is 500 units, ordering cost is $25, and holding cost is $ 10 per unit per year.</a:t>
            </a:r>
          </a:p>
          <a:p>
            <a:pPr marL="0" indent="0" algn="just">
              <a:buNone/>
            </a:pPr>
            <a:endParaRPr lang="en-US" sz="1800" dirty="0"/>
          </a:p>
          <a:p>
            <a:pPr marL="0" indent="0" algn="just">
              <a:buNone/>
            </a:pPr>
            <a:r>
              <a:rPr lang="en-US" sz="1800" dirty="0"/>
              <a:t> </a:t>
            </a:r>
          </a:p>
        </p:txBody>
      </p:sp>
      <mc:AlternateContent xmlns:mc="http://schemas.openxmlformats.org/markup-compatibility/2006" xmlns:a14="http://schemas.microsoft.com/office/drawing/2010/main">
        <mc:Choice Requires="a14">
          <p:sp>
            <p:nvSpPr>
              <p:cNvPr id="4" name="TextBox 3"/>
              <p:cNvSpPr txBox="1"/>
              <p:nvPr/>
            </p:nvSpPr>
            <p:spPr>
              <a:xfrm>
                <a:off x="6309360" y="1280160"/>
                <a:ext cx="5056632" cy="4349332"/>
              </a:xfrm>
              <a:prstGeom prst="rect">
                <a:avLst/>
              </a:prstGeom>
              <a:noFill/>
            </p:spPr>
            <p:txBody>
              <a:bodyPr wrap="square" rtlCol="0">
                <a:spAutoFit/>
              </a:bodyPr>
              <a:lstStyle/>
              <a:p>
                <a:r>
                  <a:rPr lang="en-US" sz="2400" b="1" dirty="0"/>
                  <a:t>Solution:</a:t>
                </a:r>
              </a:p>
              <a:p>
                <a:r>
                  <a:rPr lang="en-US" dirty="0"/>
                  <a:t>D = 500 units	S = $25 per order</a:t>
                </a:r>
              </a:p>
              <a:p>
                <a:r>
                  <a:rPr lang="en-US" dirty="0"/>
                  <a:t>H = $10 per unit per year. </a:t>
                </a:r>
              </a:p>
              <a:p>
                <a:r>
                  <a:rPr lang="en-US" dirty="0">
                    <a:solidFill>
                      <a:srgbClr val="FF0000"/>
                    </a:solidFill>
                  </a:rPr>
                  <a:t>Holding cost is constant. Therefore, all curves have the same EOQ.</a:t>
                </a:r>
              </a:p>
              <a:p>
                <a:endParaRPr lang="en-US" dirty="0"/>
              </a:p>
              <a:p>
                <a:r>
                  <a:rPr lang="en-US" dirty="0">
                    <a:cs typeface="Tw Cen MT"/>
                  </a:rPr>
                  <a:t>EOQ =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𝐷𝑆</m:t>
                            </m:r>
                          </m:num>
                          <m:den>
                            <m:r>
                              <a:rPr lang="en-US" i="1">
                                <a:latin typeface="Cambria Math" panose="02040503050406030204" pitchFamily="18" charset="0"/>
                              </a:rPr>
                              <m:t>𝐻</m:t>
                            </m:r>
                          </m:den>
                        </m:f>
                      </m:e>
                    </m:rad>
                  </m:oMath>
                </a14:m>
                <a:r>
                  <a:rPr lang="en-US" dirty="0"/>
                  <a:t>  </a:t>
                </a:r>
                <a:r>
                  <a:rPr lang="en-US" dirty="0">
                    <a:cs typeface="Tw Cen MT"/>
                  </a:rPr>
                  <a:t>= </a:t>
                </a:r>
                <a14:m>
                  <m:oMath xmlns:m="http://schemas.openxmlformats.org/officeDocument/2006/math">
                    <m:rad>
                      <m:radPr>
                        <m:degHide m:val="on"/>
                        <m:ctrlPr>
                          <a:rPr lang="en-US" i="1">
                            <a:latin typeface="Cambria Math" panose="02040503050406030204" pitchFamily="18" charset="0"/>
                          </a:rPr>
                        </m:ctrlPr>
                      </m:radPr>
                      <m:deg/>
                      <m:e>
                        <m:f>
                          <m:fPr>
                            <m:ctrlPr>
                              <a:rPr lang="en-US" i="1" smtClean="0">
                                <a:latin typeface="Cambria Math" panose="02040503050406030204" pitchFamily="18" charset="0"/>
                              </a:rPr>
                            </m:ctrlPr>
                          </m:fPr>
                          <m:num>
                            <m:r>
                              <a:rPr lang="en-US" i="1">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500</m:t>
                            </m:r>
                            <m:r>
                              <a:rPr lang="en-US" b="0" i="1" smtClean="0">
                                <a:latin typeface="Cambria Math" panose="02040503050406030204" pitchFamily="18" charset="0"/>
                              </a:rPr>
                              <m:t>𝑥</m:t>
                            </m:r>
                            <m:r>
                              <a:rPr lang="en-US" b="0" i="1" smtClean="0">
                                <a:latin typeface="Cambria Math" panose="02040503050406030204" pitchFamily="18" charset="0"/>
                              </a:rPr>
                              <m:t>25</m:t>
                            </m:r>
                          </m:num>
                          <m:den>
                            <m:r>
                              <a:rPr lang="en-US" b="0" i="1" smtClean="0">
                                <a:latin typeface="Cambria Math" panose="02040503050406030204" pitchFamily="18" charset="0"/>
                              </a:rPr>
                              <m:t>10</m:t>
                            </m:r>
                          </m:den>
                        </m:f>
                      </m:e>
                    </m:rad>
                  </m:oMath>
                </a14:m>
                <a:r>
                  <a:rPr lang="en-US" dirty="0"/>
                  <a:t>  = 50 units</a:t>
                </a:r>
              </a:p>
              <a:p>
                <a:endParaRPr lang="en-US" dirty="0"/>
              </a:p>
              <a:p>
                <a:r>
                  <a:rPr lang="en-US" dirty="0"/>
                  <a:t>This quantity falls in lowest price break, therefore, it will minimize total cost.</a:t>
                </a:r>
              </a:p>
              <a:p>
                <a:endParaRPr lang="en-US" dirty="0"/>
              </a:p>
              <a:p>
                <a:r>
                  <a:rPr lang="en-US" dirty="0">
                    <a:solidFill>
                      <a:srgbClr val="FF0000"/>
                    </a:solidFill>
                  </a:rPr>
                  <a:t>Optimum order quantity is 50 units.</a:t>
                </a: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309360" y="1280160"/>
                <a:ext cx="5056632" cy="4349332"/>
              </a:xfrm>
              <a:prstGeom prst="rect">
                <a:avLst/>
              </a:prstGeom>
              <a:blipFill>
                <a:blip r:embed="rId2"/>
                <a:stretch>
                  <a:fillRect l="-1807" t="-1122" r="-1084"/>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253986088"/>
              </p:ext>
            </p:extLst>
          </p:nvPr>
        </p:nvGraphicFramePr>
        <p:xfrm>
          <a:off x="1181608" y="3078818"/>
          <a:ext cx="3737864" cy="2345270"/>
        </p:xfrm>
        <a:graphic>
          <a:graphicData uri="http://schemas.openxmlformats.org/drawingml/2006/table">
            <a:tbl>
              <a:tblPr firstRow="1" bandRow="1">
                <a:tableStyleId>{5C22544A-7EE6-4342-B048-85BDC9FD1C3A}</a:tableStyleId>
              </a:tblPr>
              <a:tblGrid>
                <a:gridCol w="1868932">
                  <a:extLst>
                    <a:ext uri="{9D8B030D-6E8A-4147-A177-3AD203B41FA5}">
                      <a16:colId xmlns:a16="http://schemas.microsoft.com/office/drawing/2014/main" val="3883321070"/>
                    </a:ext>
                  </a:extLst>
                </a:gridCol>
                <a:gridCol w="1868932">
                  <a:extLst>
                    <a:ext uri="{9D8B030D-6E8A-4147-A177-3AD203B41FA5}">
                      <a16:colId xmlns:a16="http://schemas.microsoft.com/office/drawing/2014/main" val="582783292"/>
                    </a:ext>
                  </a:extLst>
                </a:gridCol>
              </a:tblGrid>
              <a:tr h="469054">
                <a:tc>
                  <a:txBody>
                    <a:bodyPr/>
                    <a:lstStyle/>
                    <a:p>
                      <a:r>
                        <a:rPr lang="en-US" dirty="0"/>
                        <a:t>Quantity</a:t>
                      </a:r>
                    </a:p>
                  </a:txBody>
                  <a:tcPr/>
                </a:tc>
                <a:tc>
                  <a:txBody>
                    <a:bodyPr/>
                    <a:lstStyle/>
                    <a:p>
                      <a:r>
                        <a:rPr lang="en-US" dirty="0"/>
                        <a:t>Unit Price ($)</a:t>
                      </a:r>
                    </a:p>
                  </a:txBody>
                  <a:tcPr/>
                </a:tc>
                <a:extLst>
                  <a:ext uri="{0D108BD9-81ED-4DB2-BD59-A6C34878D82A}">
                    <a16:rowId xmlns:a16="http://schemas.microsoft.com/office/drawing/2014/main" val="1832628659"/>
                  </a:ext>
                </a:extLst>
              </a:tr>
              <a:tr h="469054">
                <a:tc>
                  <a:txBody>
                    <a:bodyPr/>
                    <a:lstStyle/>
                    <a:p>
                      <a:pPr algn="ctr"/>
                      <a:r>
                        <a:rPr lang="en-US" dirty="0"/>
                        <a:t>1 to 20</a:t>
                      </a:r>
                    </a:p>
                  </a:txBody>
                  <a:tcPr/>
                </a:tc>
                <a:tc>
                  <a:txBody>
                    <a:bodyPr/>
                    <a:lstStyle/>
                    <a:p>
                      <a:pPr algn="ctr"/>
                      <a:r>
                        <a:rPr lang="en-US" dirty="0"/>
                        <a:t>180</a:t>
                      </a:r>
                    </a:p>
                  </a:txBody>
                  <a:tcPr/>
                </a:tc>
                <a:extLst>
                  <a:ext uri="{0D108BD9-81ED-4DB2-BD59-A6C34878D82A}">
                    <a16:rowId xmlns:a16="http://schemas.microsoft.com/office/drawing/2014/main" val="1820009068"/>
                  </a:ext>
                </a:extLst>
              </a:tr>
              <a:tr h="469054">
                <a:tc>
                  <a:txBody>
                    <a:bodyPr/>
                    <a:lstStyle/>
                    <a:p>
                      <a:pPr algn="ctr"/>
                      <a:r>
                        <a:rPr lang="en-US" dirty="0"/>
                        <a:t>21 to 30</a:t>
                      </a:r>
                    </a:p>
                  </a:txBody>
                  <a:tcPr/>
                </a:tc>
                <a:tc>
                  <a:txBody>
                    <a:bodyPr/>
                    <a:lstStyle/>
                    <a:p>
                      <a:pPr algn="ctr"/>
                      <a:r>
                        <a:rPr lang="en-US" dirty="0"/>
                        <a:t>178</a:t>
                      </a:r>
                    </a:p>
                  </a:txBody>
                  <a:tcPr/>
                </a:tc>
                <a:extLst>
                  <a:ext uri="{0D108BD9-81ED-4DB2-BD59-A6C34878D82A}">
                    <a16:rowId xmlns:a16="http://schemas.microsoft.com/office/drawing/2014/main" val="92170996"/>
                  </a:ext>
                </a:extLst>
              </a:tr>
              <a:tr h="469054">
                <a:tc>
                  <a:txBody>
                    <a:bodyPr/>
                    <a:lstStyle/>
                    <a:p>
                      <a:pPr algn="ctr"/>
                      <a:r>
                        <a:rPr lang="en-US" dirty="0"/>
                        <a:t>31 to 40</a:t>
                      </a:r>
                    </a:p>
                  </a:txBody>
                  <a:tcPr/>
                </a:tc>
                <a:tc>
                  <a:txBody>
                    <a:bodyPr/>
                    <a:lstStyle/>
                    <a:p>
                      <a:pPr algn="ctr"/>
                      <a:r>
                        <a:rPr lang="en-US" dirty="0"/>
                        <a:t>175</a:t>
                      </a:r>
                    </a:p>
                  </a:txBody>
                  <a:tcPr/>
                </a:tc>
                <a:extLst>
                  <a:ext uri="{0D108BD9-81ED-4DB2-BD59-A6C34878D82A}">
                    <a16:rowId xmlns:a16="http://schemas.microsoft.com/office/drawing/2014/main" val="1568069328"/>
                  </a:ext>
                </a:extLst>
              </a:tr>
              <a:tr h="469054">
                <a:tc>
                  <a:txBody>
                    <a:bodyPr/>
                    <a:lstStyle/>
                    <a:p>
                      <a:pPr algn="ctr"/>
                      <a:r>
                        <a:rPr lang="en-US" dirty="0"/>
                        <a:t>41 or more</a:t>
                      </a:r>
                    </a:p>
                  </a:txBody>
                  <a:tcPr/>
                </a:tc>
                <a:tc>
                  <a:txBody>
                    <a:bodyPr/>
                    <a:lstStyle/>
                    <a:p>
                      <a:pPr algn="ctr"/>
                      <a:r>
                        <a:rPr lang="en-US" dirty="0"/>
                        <a:t>174</a:t>
                      </a:r>
                    </a:p>
                  </a:txBody>
                  <a:tcPr/>
                </a:tc>
                <a:extLst>
                  <a:ext uri="{0D108BD9-81ED-4DB2-BD59-A6C34878D82A}">
                    <a16:rowId xmlns:a16="http://schemas.microsoft.com/office/drawing/2014/main" val="1096377608"/>
                  </a:ext>
                </a:extLst>
              </a:tr>
            </a:tbl>
          </a:graphicData>
        </a:graphic>
      </p:graphicFrame>
    </p:spTree>
    <p:extLst>
      <p:ext uri="{BB962C8B-B14F-4D97-AF65-F5344CB8AC3E}">
        <p14:creationId xmlns:p14="http://schemas.microsoft.com/office/powerpoint/2010/main" val="228685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sz="3600" b="1" dirty="0"/>
              <a:t>Inventory Models with Quantity Discounts  (Example)</a:t>
            </a:r>
            <a:endParaRPr lang="en-US" sz="3600" dirty="0"/>
          </a:p>
        </p:txBody>
      </p:sp>
      <p:sp>
        <p:nvSpPr>
          <p:cNvPr id="3" name="Content Placeholder 2"/>
          <p:cNvSpPr>
            <a:spLocks noGrp="1"/>
          </p:cNvSpPr>
          <p:nvPr>
            <p:ph idx="1"/>
          </p:nvPr>
        </p:nvSpPr>
        <p:spPr>
          <a:xfrm>
            <a:off x="838200" y="1280160"/>
            <a:ext cx="4931664" cy="4896803"/>
          </a:xfrm>
        </p:spPr>
        <p:txBody>
          <a:bodyPr>
            <a:normAutofit/>
          </a:bodyPr>
          <a:lstStyle/>
          <a:p>
            <a:pPr marL="0" indent="0" algn="just">
              <a:buNone/>
            </a:pPr>
            <a:r>
              <a:rPr lang="en-US" sz="2400" b="1" dirty="0"/>
              <a:t>Example 2:</a:t>
            </a:r>
          </a:p>
          <a:p>
            <a:pPr marL="0" indent="0" algn="just">
              <a:buNone/>
            </a:pPr>
            <a:r>
              <a:rPr lang="en-US" sz="1800" dirty="0"/>
              <a:t>Consider the price list given below, determine the order size that will minimize the total of annual holding, ordering and purchasing costs. Annual demand is 1200 units, ordering cost is $41, and holding cost is $ 2 per unit per year.</a:t>
            </a:r>
          </a:p>
          <a:p>
            <a:pPr marL="0" indent="0" algn="just">
              <a:buNone/>
            </a:pPr>
            <a:endParaRPr lang="en-US" sz="1800" dirty="0"/>
          </a:p>
          <a:p>
            <a:pPr marL="0" indent="0" algn="just">
              <a:buNone/>
            </a:pPr>
            <a:r>
              <a:rPr lang="en-US" sz="1800" dirty="0"/>
              <a:t> </a:t>
            </a:r>
          </a:p>
        </p:txBody>
      </p:sp>
      <mc:AlternateContent xmlns:mc="http://schemas.openxmlformats.org/markup-compatibility/2006" xmlns:a14="http://schemas.microsoft.com/office/drawing/2010/main">
        <mc:Choice Requires="a14">
          <p:sp>
            <p:nvSpPr>
              <p:cNvPr id="4" name="TextBox 3"/>
              <p:cNvSpPr txBox="1"/>
              <p:nvPr/>
            </p:nvSpPr>
            <p:spPr>
              <a:xfrm>
                <a:off x="6272784" y="1325880"/>
                <a:ext cx="5056632" cy="4626331"/>
              </a:xfrm>
              <a:prstGeom prst="rect">
                <a:avLst/>
              </a:prstGeom>
              <a:noFill/>
            </p:spPr>
            <p:txBody>
              <a:bodyPr wrap="square" rtlCol="0">
                <a:spAutoFit/>
              </a:bodyPr>
              <a:lstStyle/>
              <a:p>
                <a:r>
                  <a:rPr lang="en-US" sz="2400" b="1" dirty="0"/>
                  <a:t>Solution:</a:t>
                </a:r>
              </a:p>
              <a:p>
                <a:r>
                  <a:rPr lang="en-US" dirty="0"/>
                  <a:t>D = 1200 units	S = $41 per order</a:t>
                </a:r>
              </a:p>
              <a:p>
                <a:r>
                  <a:rPr lang="en-US" dirty="0"/>
                  <a:t>H = $2 per unit per year. </a:t>
                </a:r>
              </a:p>
              <a:p>
                <a:r>
                  <a:rPr lang="en-US" dirty="0">
                    <a:solidFill>
                      <a:srgbClr val="FF0000"/>
                    </a:solidFill>
                  </a:rPr>
                  <a:t>Holding cost is constant. Therefore, all curves have the same EOQ.</a:t>
                </a:r>
              </a:p>
              <a:p>
                <a:endParaRPr lang="en-US" dirty="0"/>
              </a:p>
              <a:p>
                <a:r>
                  <a:rPr lang="en-US" dirty="0">
                    <a:cs typeface="Tw Cen MT"/>
                  </a:rPr>
                  <a:t>EOQ =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𝐷𝑆</m:t>
                            </m:r>
                          </m:num>
                          <m:den>
                            <m:r>
                              <a:rPr lang="en-US" i="1">
                                <a:latin typeface="Cambria Math" panose="02040503050406030204" pitchFamily="18" charset="0"/>
                              </a:rPr>
                              <m:t>𝐻</m:t>
                            </m:r>
                          </m:den>
                        </m:f>
                      </m:e>
                    </m:rad>
                  </m:oMath>
                </a14:m>
                <a:r>
                  <a:rPr lang="en-US" dirty="0"/>
                  <a:t>  </a:t>
                </a:r>
                <a:r>
                  <a:rPr lang="en-US" dirty="0">
                    <a:cs typeface="Tw Cen MT"/>
                  </a:rPr>
                  <a:t>= </a:t>
                </a:r>
                <a14:m>
                  <m:oMath xmlns:m="http://schemas.openxmlformats.org/officeDocument/2006/math">
                    <m:rad>
                      <m:radPr>
                        <m:degHide m:val="on"/>
                        <m:ctrlPr>
                          <a:rPr lang="en-US" i="1">
                            <a:latin typeface="Cambria Math" panose="02040503050406030204" pitchFamily="18" charset="0"/>
                          </a:rPr>
                        </m:ctrlPr>
                      </m:radPr>
                      <m:deg/>
                      <m:e>
                        <m:f>
                          <m:fPr>
                            <m:ctrlPr>
                              <a:rPr lang="en-US" i="1" smtClean="0">
                                <a:latin typeface="Cambria Math" panose="02040503050406030204" pitchFamily="18" charset="0"/>
                              </a:rPr>
                            </m:ctrlPr>
                          </m:fPr>
                          <m:num>
                            <m:r>
                              <a:rPr lang="en-US" i="1">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1200</m:t>
                            </m:r>
                            <m:r>
                              <a:rPr lang="en-US" b="0" i="1" smtClean="0">
                                <a:latin typeface="Cambria Math" panose="02040503050406030204" pitchFamily="18" charset="0"/>
                              </a:rPr>
                              <m:t>𝑥</m:t>
                            </m:r>
                            <m:r>
                              <a:rPr lang="en-US" b="0" i="1" smtClean="0">
                                <a:latin typeface="Cambria Math" panose="02040503050406030204" pitchFamily="18" charset="0"/>
                              </a:rPr>
                              <m:t>41</m:t>
                            </m:r>
                          </m:num>
                          <m:den>
                            <m:r>
                              <a:rPr lang="en-US" b="0" i="1" smtClean="0">
                                <a:latin typeface="Cambria Math" panose="02040503050406030204" pitchFamily="18" charset="0"/>
                              </a:rPr>
                              <m:t>2</m:t>
                            </m:r>
                          </m:den>
                        </m:f>
                      </m:e>
                    </m:rad>
                  </m:oMath>
                </a14:m>
                <a:r>
                  <a:rPr lang="en-US" dirty="0"/>
                  <a:t>  = 222 units</a:t>
                </a:r>
              </a:p>
              <a:p>
                <a:endParaRPr lang="en-US" dirty="0"/>
              </a:p>
              <a:p>
                <a:pPr algn="just"/>
                <a:r>
                  <a:rPr lang="en-US" dirty="0"/>
                  <a:t>It does not fall in lowest unit price, therefore, it is not valid EOQ. It falls in the price beak associated with unit price $26. It may or may not result in the lowest total cost. To find out, it is necessary to compare its total cost to that of all price breaks associated with lower unit prices.</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272784" y="1325880"/>
                <a:ext cx="5056632" cy="4626331"/>
              </a:xfrm>
              <a:prstGeom prst="rect">
                <a:avLst/>
              </a:prstGeom>
              <a:blipFill>
                <a:blip r:embed="rId2"/>
                <a:stretch>
                  <a:fillRect l="-1807" t="-1055" r="-843"/>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399050563"/>
              </p:ext>
            </p:extLst>
          </p:nvPr>
        </p:nvGraphicFramePr>
        <p:xfrm>
          <a:off x="1181608" y="3078818"/>
          <a:ext cx="3737864" cy="2345270"/>
        </p:xfrm>
        <a:graphic>
          <a:graphicData uri="http://schemas.openxmlformats.org/drawingml/2006/table">
            <a:tbl>
              <a:tblPr firstRow="1" bandRow="1">
                <a:tableStyleId>{5C22544A-7EE6-4342-B048-85BDC9FD1C3A}</a:tableStyleId>
              </a:tblPr>
              <a:tblGrid>
                <a:gridCol w="1868932">
                  <a:extLst>
                    <a:ext uri="{9D8B030D-6E8A-4147-A177-3AD203B41FA5}">
                      <a16:colId xmlns:a16="http://schemas.microsoft.com/office/drawing/2014/main" val="3883321070"/>
                    </a:ext>
                  </a:extLst>
                </a:gridCol>
                <a:gridCol w="1868932">
                  <a:extLst>
                    <a:ext uri="{9D8B030D-6E8A-4147-A177-3AD203B41FA5}">
                      <a16:colId xmlns:a16="http://schemas.microsoft.com/office/drawing/2014/main" val="582783292"/>
                    </a:ext>
                  </a:extLst>
                </a:gridCol>
              </a:tblGrid>
              <a:tr h="469054">
                <a:tc>
                  <a:txBody>
                    <a:bodyPr/>
                    <a:lstStyle/>
                    <a:p>
                      <a:r>
                        <a:rPr lang="en-US" dirty="0"/>
                        <a:t>Quantity</a:t>
                      </a:r>
                    </a:p>
                  </a:txBody>
                  <a:tcPr/>
                </a:tc>
                <a:tc>
                  <a:txBody>
                    <a:bodyPr/>
                    <a:lstStyle/>
                    <a:p>
                      <a:r>
                        <a:rPr lang="en-US" dirty="0"/>
                        <a:t>Unit Price ($)</a:t>
                      </a:r>
                    </a:p>
                  </a:txBody>
                  <a:tcPr/>
                </a:tc>
                <a:extLst>
                  <a:ext uri="{0D108BD9-81ED-4DB2-BD59-A6C34878D82A}">
                    <a16:rowId xmlns:a16="http://schemas.microsoft.com/office/drawing/2014/main" val="1832628659"/>
                  </a:ext>
                </a:extLst>
              </a:tr>
              <a:tr h="469054">
                <a:tc>
                  <a:txBody>
                    <a:bodyPr/>
                    <a:lstStyle/>
                    <a:p>
                      <a:pPr algn="ctr"/>
                      <a:r>
                        <a:rPr lang="en-US" dirty="0"/>
                        <a:t>1 to 199</a:t>
                      </a:r>
                    </a:p>
                  </a:txBody>
                  <a:tcPr/>
                </a:tc>
                <a:tc>
                  <a:txBody>
                    <a:bodyPr/>
                    <a:lstStyle/>
                    <a:p>
                      <a:pPr algn="ctr"/>
                      <a:r>
                        <a:rPr lang="en-US" dirty="0"/>
                        <a:t>27</a:t>
                      </a:r>
                    </a:p>
                  </a:txBody>
                  <a:tcPr/>
                </a:tc>
                <a:extLst>
                  <a:ext uri="{0D108BD9-81ED-4DB2-BD59-A6C34878D82A}">
                    <a16:rowId xmlns:a16="http://schemas.microsoft.com/office/drawing/2014/main" val="1820009068"/>
                  </a:ext>
                </a:extLst>
              </a:tr>
              <a:tr h="469054">
                <a:tc>
                  <a:txBody>
                    <a:bodyPr/>
                    <a:lstStyle/>
                    <a:p>
                      <a:pPr algn="ctr"/>
                      <a:r>
                        <a:rPr lang="en-US" dirty="0"/>
                        <a:t>200 to 299</a:t>
                      </a:r>
                    </a:p>
                  </a:txBody>
                  <a:tcPr/>
                </a:tc>
                <a:tc>
                  <a:txBody>
                    <a:bodyPr/>
                    <a:lstStyle/>
                    <a:p>
                      <a:pPr algn="ctr"/>
                      <a:r>
                        <a:rPr lang="en-US" dirty="0"/>
                        <a:t>26</a:t>
                      </a:r>
                    </a:p>
                  </a:txBody>
                  <a:tcPr/>
                </a:tc>
                <a:extLst>
                  <a:ext uri="{0D108BD9-81ED-4DB2-BD59-A6C34878D82A}">
                    <a16:rowId xmlns:a16="http://schemas.microsoft.com/office/drawing/2014/main" val="92170996"/>
                  </a:ext>
                </a:extLst>
              </a:tr>
              <a:tr h="469054">
                <a:tc>
                  <a:txBody>
                    <a:bodyPr/>
                    <a:lstStyle/>
                    <a:p>
                      <a:pPr algn="ctr"/>
                      <a:r>
                        <a:rPr lang="en-US" dirty="0"/>
                        <a:t>300 to 399</a:t>
                      </a:r>
                    </a:p>
                  </a:txBody>
                  <a:tcPr/>
                </a:tc>
                <a:tc>
                  <a:txBody>
                    <a:bodyPr/>
                    <a:lstStyle/>
                    <a:p>
                      <a:pPr algn="ctr"/>
                      <a:r>
                        <a:rPr lang="en-US" dirty="0"/>
                        <a:t>25</a:t>
                      </a:r>
                    </a:p>
                  </a:txBody>
                  <a:tcPr/>
                </a:tc>
                <a:extLst>
                  <a:ext uri="{0D108BD9-81ED-4DB2-BD59-A6C34878D82A}">
                    <a16:rowId xmlns:a16="http://schemas.microsoft.com/office/drawing/2014/main" val="1568069328"/>
                  </a:ext>
                </a:extLst>
              </a:tr>
              <a:tr h="469054">
                <a:tc>
                  <a:txBody>
                    <a:bodyPr/>
                    <a:lstStyle/>
                    <a:p>
                      <a:pPr algn="ctr"/>
                      <a:r>
                        <a:rPr lang="en-US" dirty="0"/>
                        <a:t>400 or more</a:t>
                      </a:r>
                    </a:p>
                  </a:txBody>
                  <a:tcPr/>
                </a:tc>
                <a:tc>
                  <a:txBody>
                    <a:bodyPr/>
                    <a:lstStyle/>
                    <a:p>
                      <a:pPr algn="ctr"/>
                      <a:r>
                        <a:rPr lang="en-US" dirty="0"/>
                        <a:t>24</a:t>
                      </a:r>
                    </a:p>
                  </a:txBody>
                  <a:tcPr/>
                </a:tc>
                <a:extLst>
                  <a:ext uri="{0D108BD9-81ED-4DB2-BD59-A6C34878D82A}">
                    <a16:rowId xmlns:a16="http://schemas.microsoft.com/office/drawing/2014/main" val="1096377608"/>
                  </a:ext>
                </a:extLst>
              </a:tr>
            </a:tbl>
          </a:graphicData>
        </a:graphic>
      </p:graphicFrame>
    </p:spTree>
    <p:extLst>
      <p:ext uri="{BB962C8B-B14F-4D97-AF65-F5344CB8AC3E}">
        <p14:creationId xmlns:p14="http://schemas.microsoft.com/office/powerpoint/2010/main" val="1361875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sz="3600" b="1" dirty="0"/>
              <a:t>Inventory Models with Quantity Discounts  (Example)</a:t>
            </a:r>
            <a:endParaRPr lang="en-US" sz="3600" dirty="0"/>
          </a:p>
        </p:txBody>
      </p:sp>
      <p:sp>
        <p:nvSpPr>
          <p:cNvPr id="3" name="Content Placeholder 2"/>
          <p:cNvSpPr>
            <a:spLocks noGrp="1"/>
          </p:cNvSpPr>
          <p:nvPr>
            <p:ph idx="1"/>
          </p:nvPr>
        </p:nvSpPr>
        <p:spPr>
          <a:xfrm>
            <a:off x="987553" y="1325880"/>
            <a:ext cx="4931664" cy="4896803"/>
          </a:xfrm>
        </p:spPr>
        <p:txBody>
          <a:bodyPr>
            <a:normAutofit/>
          </a:bodyPr>
          <a:lstStyle/>
          <a:p>
            <a:pPr marL="0" indent="0" algn="just">
              <a:buNone/>
            </a:pPr>
            <a:r>
              <a:rPr lang="en-US" sz="2400" b="1" dirty="0"/>
              <a:t>Example 2:</a:t>
            </a:r>
          </a:p>
          <a:p>
            <a:pPr marL="0" indent="0" algn="just">
              <a:buNone/>
            </a:pPr>
            <a:r>
              <a:rPr lang="en-US" sz="1800" dirty="0"/>
              <a:t>Consider the price list given below, determine the order size that will minimize the total of annual holding, ordering and purchasing costs. Annual demand is 1200 units, ordering cost is $41, and holding cost is $ 2 per unit per year.</a:t>
            </a:r>
          </a:p>
          <a:p>
            <a:pPr marL="0" indent="0" algn="just">
              <a:buNone/>
            </a:pPr>
            <a:endParaRPr lang="en-US" sz="1800" dirty="0"/>
          </a:p>
          <a:p>
            <a:pPr marL="0" indent="0" algn="just">
              <a:buNone/>
            </a:pPr>
            <a:r>
              <a:rPr lang="en-US" sz="1800" dirty="0"/>
              <a:t> </a:t>
            </a:r>
          </a:p>
        </p:txBody>
      </p:sp>
      <mc:AlternateContent xmlns:mc="http://schemas.openxmlformats.org/markup-compatibility/2006" xmlns:a14="http://schemas.microsoft.com/office/drawing/2010/main">
        <mc:Choice Requires="a14">
          <p:sp>
            <p:nvSpPr>
              <p:cNvPr id="4" name="TextBox 3"/>
              <p:cNvSpPr txBox="1"/>
              <p:nvPr/>
            </p:nvSpPr>
            <p:spPr>
              <a:xfrm>
                <a:off x="6272784" y="1325880"/>
                <a:ext cx="5056632" cy="4555158"/>
              </a:xfrm>
              <a:prstGeom prst="rect">
                <a:avLst/>
              </a:prstGeom>
              <a:noFill/>
            </p:spPr>
            <p:txBody>
              <a:bodyPr wrap="square" rtlCol="0">
                <a:spAutoFit/>
              </a:bodyPr>
              <a:lstStyle/>
              <a:p>
                <a:r>
                  <a:rPr lang="en-US" sz="2400" b="1" dirty="0"/>
                  <a:t>Solution:</a:t>
                </a:r>
              </a:p>
              <a:p>
                <a:r>
                  <a:rPr lang="en-US" dirty="0"/>
                  <a:t>The total cost is computed as follows:</a:t>
                </a:r>
              </a:p>
              <a:p>
                <a:r>
                  <a:rPr lang="en-US" dirty="0">
                    <a:solidFill>
                      <a:srgbClr val="FF0000"/>
                    </a:solidFill>
                  </a:rPr>
                  <a:t>TC = </a:t>
                </a:r>
                <a14:m>
                  <m:oMath xmlns:m="http://schemas.openxmlformats.org/officeDocument/2006/math">
                    <m:f>
                      <m:fPr>
                        <m:ctrlPr>
                          <a:rPr lang="en-US" i="1">
                            <a:solidFill>
                              <a:srgbClr val="FF0000"/>
                            </a:solidFill>
                            <a:latin typeface="Cambria Math" panose="02040503050406030204" pitchFamily="18" charset="0"/>
                            <a:cs typeface="Tw Cen MT"/>
                          </a:rPr>
                        </m:ctrlPr>
                      </m:fPr>
                      <m:num>
                        <m:r>
                          <a:rPr lang="en-US" i="1">
                            <a:solidFill>
                              <a:srgbClr val="FF0000"/>
                            </a:solidFill>
                            <a:latin typeface="Cambria Math" panose="02040503050406030204" pitchFamily="18" charset="0"/>
                            <a:cs typeface="Tw Cen MT"/>
                          </a:rPr>
                          <m:t>𝑄</m:t>
                        </m:r>
                      </m:num>
                      <m:den>
                        <m:r>
                          <a:rPr lang="en-US" i="1">
                            <a:solidFill>
                              <a:srgbClr val="FF0000"/>
                            </a:solidFill>
                            <a:latin typeface="Cambria Math" panose="02040503050406030204" pitchFamily="18" charset="0"/>
                            <a:cs typeface="Tw Cen MT"/>
                          </a:rPr>
                          <m:t>2</m:t>
                        </m:r>
                      </m:den>
                    </m:f>
                  </m:oMath>
                </a14:m>
                <a:r>
                  <a:rPr lang="en-US" dirty="0">
                    <a:solidFill>
                      <a:srgbClr val="FF0000"/>
                    </a:solidFill>
                    <a:cs typeface="Tw Cen MT"/>
                  </a:rPr>
                  <a:t>H + </a:t>
                </a:r>
                <a14:m>
                  <m:oMath xmlns:m="http://schemas.openxmlformats.org/officeDocument/2006/math">
                    <m:f>
                      <m:fPr>
                        <m:ctrlPr>
                          <a:rPr lang="en-US" i="1">
                            <a:solidFill>
                              <a:srgbClr val="FF0000"/>
                            </a:solidFill>
                            <a:latin typeface="Cambria Math" panose="02040503050406030204" pitchFamily="18" charset="0"/>
                            <a:cs typeface="Tw Cen MT"/>
                          </a:rPr>
                        </m:ctrlPr>
                      </m:fPr>
                      <m:num>
                        <m:r>
                          <a:rPr lang="en-US" i="1">
                            <a:solidFill>
                              <a:srgbClr val="FF0000"/>
                            </a:solidFill>
                            <a:latin typeface="Cambria Math" panose="02040503050406030204" pitchFamily="18" charset="0"/>
                            <a:cs typeface="Tw Cen MT"/>
                          </a:rPr>
                          <m:t>𝐷</m:t>
                        </m:r>
                      </m:num>
                      <m:den>
                        <m:r>
                          <a:rPr lang="en-US" i="1">
                            <a:solidFill>
                              <a:srgbClr val="FF0000"/>
                            </a:solidFill>
                            <a:latin typeface="Cambria Math" panose="02040503050406030204" pitchFamily="18" charset="0"/>
                            <a:cs typeface="Tw Cen MT"/>
                          </a:rPr>
                          <m:t>𝑄</m:t>
                        </m:r>
                      </m:den>
                    </m:f>
                  </m:oMath>
                </a14:m>
                <a:r>
                  <a:rPr lang="en-US" dirty="0">
                    <a:solidFill>
                      <a:srgbClr val="FF0000"/>
                    </a:solidFill>
                    <a:cs typeface="Tw Cen MT"/>
                  </a:rPr>
                  <a:t>S + PD </a:t>
                </a:r>
              </a:p>
              <a:p>
                <a:endParaRPr lang="en-US" dirty="0">
                  <a:solidFill>
                    <a:srgbClr val="FF0000"/>
                  </a:solidFill>
                  <a:cs typeface="Tw Cen MT"/>
                </a:endParaRPr>
              </a:p>
              <a:p>
                <a:r>
                  <a:rPr lang="en-US" dirty="0">
                    <a:solidFill>
                      <a:schemeClr val="tx1"/>
                    </a:solidFill>
                    <a:cs typeface="Tw Cen MT"/>
                  </a:rPr>
                  <a:t>TC</a:t>
                </a:r>
                <a:r>
                  <a:rPr lang="en-US" baseline="-25000" dirty="0">
                    <a:solidFill>
                      <a:schemeClr val="tx1"/>
                    </a:solidFill>
                    <a:cs typeface="Tw Cen MT"/>
                  </a:rPr>
                  <a:t>222</a:t>
                </a:r>
                <a:r>
                  <a:rPr lang="en-US" dirty="0">
                    <a:solidFill>
                      <a:schemeClr val="tx1"/>
                    </a:solidFill>
                    <a:cs typeface="Tw Cen MT"/>
                  </a:rPr>
                  <a:t>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b="0" i="1" smtClean="0">
                            <a:solidFill>
                              <a:schemeClr val="tx1"/>
                            </a:solidFill>
                            <a:latin typeface="Cambria Math" panose="02040503050406030204" pitchFamily="18" charset="0"/>
                            <a:cs typeface="Tw Cen MT"/>
                          </a:rPr>
                          <m:t>222</m:t>
                        </m:r>
                      </m:num>
                      <m:den>
                        <m:r>
                          <a:rPr lang="en-US" i="1">
                            <a:solidFill>
                              <a:schemeClr val="tx1"/>
                            </a:solidFill>
                            <a:latin typeface="Cambria Math" panose="02040503050406030204" pitchFamily="18" charset="0"/>
                            <a:cs typeface="Tw Cen MT"/>
                          </a:rPr>
                          <m:t>2</m:t>
                        </m:r>
                      </m:den>
                    </m:f>
                  </m:oMath>
                </a14:m>
                <a:r>
                  <a:rPr lang="en-US" dirty="0">
                    <a:solidFill>
                      <a:schemeClr val="tx1"/>
                    </a:solidFill>
                    <a:cs typeface="Tw Cen MT"/>
                  </a:rPr>
                  <a:t>2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b="0" i="1" smtClean="0">
                            <a:solidFill>
                              <a:schemeClr val="tx1"/>
                            </a:solidFill>
                            <a:latin typeface="Cambria Math" panose="02040503050406030204" pitchFamily="18" charset="0"/>
                            <a:cs typeface="Tw Cen MT"/>
                          </a:rPr>
                          <m:t>1200</m:t>
                        </m:r>
                      </m:num>
                      <m:den>
                        <m:r>
                          <a:rPr lang="en-US" b="0" i="1" smtClean="0">
                            <a:solidFill>
                              <a:schemeClr val="tx1"/>
                            </a:solidFill>
                            <a:latin typeface="Cambria Math" panose="02040503050406030204" pitchFamily="18" charset="0"/>
                            <a:cs typeface="Tw Cen MT"/>
                          </a:rPr>
                          <m:t>222</m:t>
                        </m:r>
                      </m:den>
                    </m:f>
                  </m:oMath>
                </a14:m>
                <a:r>
                  <a:rPr lang="en-US" dirty="0">
                    <a:solidFill>
                      <a:schemeClr val="tx1"/>
                    </a:solidFill>
                    <a:cs typeface="Tw Cen MT"/>
                  </a:rPr>
                  <a:t>41 + 26x1200 = $ 31,644 </a:t>
                </a:r>
              </a:p>
              <a:p>
                <a:endParaRPr lang="en-US" dirty="0">
                  <a:solidFill>
                    <a:schemeClr val="tx1"/>
                  </a:solidFill>
                  <a:cs typeface="Tw Cen MT"/>
                </a:endParaRPr>
              </a:p>
              <a:p>
                <a:r>
                  <a:rPr lang="en-US" dirty="0">
                    <a:solidFill>
                      <a:schemeClr val="tx1"/>
                    </a:solidFill>
                    <a:cs typeface="Tw Cen MT"/>
                  </a:rPr>
                  <a:t>TC</a:t>
                </a:r>
                <a:r>
                  <a:rPr lang="en-US" baseline="-25000" dirty="0">
                    <a:solidFill>
                      <a:schemeClr val="tx1"/>
                    </a:solidFill>
                    <a:cs typeface="Tw Cen MT"/>
                  </a:rPr>
                  <a:t>300</a:t>
                </a:r>
                <a:r>
                  <a:rPr lang="en-US" dirty="0">
                    <a:solidFill>
                      <a:schemeClr val="tx1"/>
                    </a:solidFill>
                    <a:cs typeface="Tw Cen MT"/>
                  </a:rPr>
                  <a:t>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b="0" i="1" smtClean="0">
                            <a:solidFill>
                              <a:schemeClr val="tx1"/>
                            </a:solidFill>
                            <a:latin typeface="Cambria Math" panose="02040503050406030204" pitchFamily="18" charset="0"/>
                            <a:cs typeface="Tw Cen MT"/>
                          </a:rPr>
                          <m:t>300</m:t>
                        </m:r>
                      </m:num>
                      <m:den>
                        <m:r>
                          <a:rPr lang="en-US" i="1">
                            <a:solidFill>
                              <a:schemeClr val="tx1"/>
                            </a:solidFill>
                            <a:latin typeface="Cambria Math" panose="02040503050406030204" pitchFamily="18" charset="0"/>
                            <a:cs typeface="Tw Cen MT"/>
                          </a:rPr>
                          <m:t>2</m:t>
                        </m:r>
                      </m:den>
                    </m:f>
                  </m:oMath>
                </a14:m>
                <a:r>
                  <a:rPr lang="en-US" dirty="0">
                    <a:solidFill>
                      <a:schemeClr val="tx1"/>
                    </a:solidFill>
                    <a:cs typeface="Tw Cen MT"/>
                  </a:rPr>
                  <a:t>2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1200</m:t>
                        </m:r>
                      </m:num>
                      <m:den>
                        <m:r>
                          <a:rPr lang="en-US" b="0" i="1" smtClean="0">
                            <a:solidFill>
                              <a:schemeClr val="tx1"/>
                            </a:solidFill>
                            <a:latin typeface="Cambria Math" panose="02040503050406030204" pitchFamily="18" charset="0"/>
                            <a:cs typeface="Tw Cen MT"/>
                          </a:rPr>
                          <m:t>300</m:t>
                        </m:r>
                      </m:den>
                    </m:f>
                  </m:oMath>
                </a14:m>
                <a:r>
                  <a:rPr lang="en-US" dirty="0">
                    <a:solidFill>
                      <a:schemeClr val="tx1"/>
                    </a:solidFill>
                    <a:cs typeface="Tw Cen MT"/>
                  </a:rPr>
                  <a:t>41 + 25x1200 = $ 30,464 </a:t>
                </a:r>
              </a:p>
              <a:p>
                <a:endParaRPr lang="en-US" dirty="0">
                  <a:solidFill>
                    <a:schemeClr val="tx1"/>
                  </a:solidFill>
                  <a:cs typeface="Tw Cen MT"/>
                </a:endParaRPr>
              </a:p>
              <a:p>
                <a:r>
                  <a:rPr lang="en-US" dirty="0">
                    <a:solidFill>
                      <a:schemeClr val="tx1"/>
                    </a:solidFill>
                    <a:cs typeface="Tw Cen MT"/>
                  </a:rPr>
                  <a:t>TC</a:t>
                </a:r>
                <a:r>
                  <a:rPr lang="en-US" baseline="-25000" dirty="0">
                    <a:solidFill>
                      <a:schemeClr val="tx1"/>
                    </a:solidFill>
                    <a:cs typeface="Tw Cen MT"/>
                  </a:rPr>
                  <a:t>400 </a:t>
                </a:r>
                <a:r>
                  <a:rPr lang="en-US" dirty="0">
                    <a:solidFill>
                      <a:schemeClr val="tx1"/>
                    </a:solidFill>
                    <a:cs typeface="Tw Cen MT"/>
                  </a:rPr>
                  <a:t>=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b="0" i="1" smtClean="0">
                            <a:solidFill>
                              <a:schemeClr val="tx1"/>
                            </a:solidFill>
                            <a:latin typeface="Cambria Math" panose="02040503050406030204" pitchFamily="18" charset="0"/>
                            <a:cs typeface="Tw Cen MT"/>
                          </a:rPr>
                          <m:t>400</m:t>
                        </m:r>
                      </m:num>
                      <m:den>
                        <m:r>
                          <a:rPr lang="en-US" i="1">
                            <a:solidFill>
                              <a:schemeClr val="tx1"/>
                            </a:solidFill>
                            <a:latin typeface="Cambria Math" panose="02040503050406030204" pitchFamily="18" charset="0"/>
                            <a:cs typeface="Tw Cen MT"/>
                          </a:rPr>
                          <m:t>2</m:t>
                        </m:r>
                      </m:den>
                    </m:f>
                  </m:oMath>
                </a14:m>
                <a:r>
                  <a:rPr lang="en-US" dirty="0">
                    <a:solidFill>
                      <a:schemeClr val="tx1"/>
                    </a:solidFill>
                    <a:cs typeface="Tw Cen MT"/>
                  </a:rPr>
                  <a:t>2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1200</m:t>
                        </m:r>
                      </m:num>
                      <m:den>
                        <m:r>
                          <a:rPr lang="en-US" b="0" i="1" smtClean="0">
                            <a:solidFill>
                              <a:schemeClr val="tx1"/>
                            </a:solidFill>
                            <a:latin typeface="Cambria Math" panose="02040503050406030204" pitchFamily="18" charset="0"/>
                            <a:cs typeface="Tw Cen MT"/>
                          </a:rPr>
                          <m:t>400</m:t>
                        </m:r>
                      </m:den>
                    </m:f>
                  </m:oMath>
                </a14:m>
                <a:r>
                  <a:rPr lang="en-US" dirty="0">
                    <a:solidFill>
                      <a:schemeClr val="tx1"/>
                    </a:solidFill>
                    <a:cs typeface="Tw Cen MT"/>
                  </a:rPr>
                  <a:t>41 + 24x1200 = $ 29,323 </a:t>
                </a:r>
              </a:p>
              <a:p>
                <a:endParaRPr lang="en-US" dirty="0"/>
              </a:p>
              <a:p>
                <a:r>
                  <a:rPr lang="en-US" dirty="0"/>
                  <a:t>The total cost is minimum with order size 400 units.</a:t>
                </a:r>
              </a:p>
              <a:p>
                <a:endParaRPr lang="en-US" dirty="0"/>
              </a:p>
              <a:p>
                <a:r>
                  <a:rPr lang="en-US" dirty="0">
                    <a:solidFill>
                      <a:srgbClr val="FF0000"/>
                    </a:solidFill>
                  </a:rPr>
                  <a:t>Therefore, optimum order size is 400 units.</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272784" y="1325880"/>
                <a:ext cx="5056632" cy="4555158"/>
              </a:xfrm>
              <a:prstGeom prst="rect">
                <a:avLst/>
              </a:prstGeom>
              <a:blipFill>
                <a:blip r:embed="rId2"/>
                <a:stretch>
                  <a:fillRect l="-1807" t="-1071"/>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399050563"/>
              </p:ext>
            </p:extLst>
          </p:nvPr>
        </p:nvGraphicFramePr>
        <p:xfrm>
          <a:off x="1181608" y="3078818"/>
          <a:ext cx="3737864" cy="2345270"/>
        </p:xfrm>
        <a:graphic>
          <a:graphicData uri="http://schemas.openxmlformats.org/drawingml/2006/table">
            <a:tbl>
              <a:tblPr firstRow="1" bandRow="1">
                <a:tableStyleId>{5C22544A-7EE6-4342-B048-85BDC9FD1C3A}</a:tableStyleId>
              </a:tblPr>
              <a:tblGrid>
                <a:gridCol w="1868932">
                  <a:extLst>
                    <a:ext uri="{9D8B030D-6E8A-4147-A177-3AD203B41FA5}">
                      <a16:colId xmlns:a16="http://schemas.microsoft.com/office/drawing/2014/main" val="3883321070"/>
                    </a:ext>
                  </a:extLst>
                </a:gridCol>
                <a:gridCol w="1868932">
                  <a:extLst>
                    <a:ext uri="{9D8B030D-6E8A-4147-A177-3AD203B41FA5}">
                      <a16:colId xmlns:a16="http://schemas.microsoft.com/office/drawing/2014/main" val="582783292"/>
                    </a:ext>
                  </a:extLst>
                </a:gridCol>
              </a:tblGrid>
              <a:tr h="469054">
                <a:tc>
                  <a:txBody>
                    <a:bodyPr/>
                    <a:lstStyle/>
                    <a:p>
                      <a:r>
                        <a:rPr lang="en-US" dirty="0"/>
                        <a:t>Quantity</a:t>
                      </a:r>
                    </a:p>
                  </a:txBody>
                  <a:tcPr/>
                </a:tc>
                <a:tc>
                  <a:txBody>
                    <a:bodyPr/>
                    <a:lstStyle/>
                    <a:p>
                      <a:r>
                        <a:rPr lang="en-US" dirty="0"/>
                        <a:t>Unit Price ($)</a:t>
                      </a:r>
                    </a:p>
                  </a:txBody>
                  <a:tcPr/>
                </a:tc>
                <a:extLst>
                  <a:ext uri="{0D108BD9-81ED-4DB2-BD59-A6C34878D82A}">
                    <a16:rowId xmlns:a16="http://schemas.microsoft.com/office/drawing/2014/main" val="1832628659"/>
                  </a:ext>
                </a:extLst>
              </a:tr>
              <a:tr h="469054">
                <a:tc>
                  <a:txBody>
                    <a:bodyPr/>
                    <a:lstStyle/>
                    <a:p>
                      <a:pPr algn="ctr"/>
                      <a:r>
                        <a:rPr lang="en-US" dirty="0"/>
                        <a:t>1 to 199</a:t>
                      </a:r>
                    </a:p>
                  </a:txBody>
                  <a:tcPr/>
                </a:tc>
                <a:tc>
                  <a:txBody>
                    <a:bodyPr/>
                    <a:lstStyle/>
                    <a:p>
                      <a:pPr algn="ctr"/>
                      <a:r>
                        <a:rPr lang="en-US" dirty="0"/>
                        <a:t>27</a:t>
                      </a:r>
                    </a:p>
                  </a:txBody>
                  <a:tcPr/>
                </a:tc>
                <a:extLst>
                  <a:ext uri="{0D108BD9-81ED-4DB2-BD59-A6C34878D82A}">
                    <a16:rowId xmlns:a16="http://schemas.microsoft.com/office/drawing/2014/main" val="1820009068"/>
                  </a:ext>
                </a:extLst>
              </a:tr>
              <a:tr h="469054">
                <a:tc>
                  <a:txBody>
                    <a:bodyPr/>
                    <a:lstStyle/>
                    <a:p>
                      <a:pPr algn="ctr"/>
                      <a:r>
                        <a:rPr lang="en-US" dirty="0"/>
                        <a:t>200 to 299</a:t>
                      </a:r>
                    </a:p>
                  </a:txBody>
                  <a:tcPr/>
                </a:tc>
                <a:tc>
                  <a:txBody>
                    <a:bodyPr/>
                    <a:lstStyle/>
                    <a:p>
                      <a:pPr algn="ctr"/>
                      <a:r>
                        <a:rPr lang="en-US" dirty="0"/>
                        <a:t>26</a:t>
                      </a:r>
                    </a:p>
                  </a:txBody>
                  <a:tcPr/>
                </a:tc>
                <a:extLst>
                  <a:ext uri="{0D108BD9-81ED-4DB2-BD59-A6C34878D82A}">
                    <a16:rowId xmlns:a16="http://schemas.microsoft.com/office/drawing/2014/main" val="92170996"/>
                  </a:ext>
                </a:extLst>
              </a:tr>
              <a:tr h="469054">
                <a:tc>
                  <a:txBody>
                    <a:bodyPr/>
                    <a:lstStyle/>
                    <a:p>
                      <a:pPr algn="ctr"/>
                      <a:r>
                        <a:rPr lang="en-US" dirty="0"/>
                        <a:t>300 to 399</a:t>
                      </a:r>
                    </a:p>
                  </a:txBody>
                  <a:tcPr/>
                </a:tc>
                <a:tc>
                  <a:txBody>
                    <a:bodyPr/>
                    <a:lstStyle/>
                    <a:p>
                      <a:pPr algn="ctr"/>
                      <a:r>
                        <a:rPr lang="en-US" dirty="0"/>
                        <a:t>25</a:t>
                      </a:r>
                    </a:p>
                  </a:txBody>
                  <a:tcPr/>
                </a:tc>
                <a:extLst>
                  <a:ext uri="{0D108BD9-81ED-4DB2-BD59-A6C34878D82A}">
                    <a16:rowId xmlns:a16="http://schemas.microsoft.com/office/drawing/2014/main" val="1568069328"/>
                  </a:ext>
                </a:extLst>
              </a:tr>
              <a:tr h="469054">
                <a:tc>
                  <a:txBody>
                    <a:bodyPr/>
                    <a:lstStyle/>
                    <a:p>
                      <a:pPr algn="ctr"/>
                      <a:r>
                        <a:rPr lang="en-US" dirty="0"/>
                        <a:t>400 or more</a:t>
                      </a:r>
                    </a:p>
                  </a:txBody>
                  <a:tcPr/>
                </a:tc>
                <a:tc>
                  <a:txBody>
                    <a:bodyPr/>
                    <a:lstStyle/>
                    <a:p>
                      <a:pPr algn="ctr"/>
                      <a:r>
                        <a:rPr lang="en-US" dirty="0"/>
                        <a:t>24</a:t>
                      </a:r>
                    </a:p>
                  </a:txBody>
                  <a:tcPr/>
                </a:tc>
                <a:extLst>
                  <a:ext uri="{0D108BD9-81ED-4DB2-BD59-A6C34878D82A}">
                    <a16:rowId xmlns:a16="http://schemas.microsoft.com/office/drawing/2014/main" val="1096377608"/>
                  </a:ext>
                </a:extLst>
              </a:tr>
            </a:tbl>
          </a:graphicData>
        </a:graphic>
      </p:graphicFrame>
    </p:spTree>
    <p:extLst>
      <p:ext uri="{BB962C8B-B14F-4D97-AF65-F5344CB8AC3E}">
        <p14:creationId xmlns:p14="http://schemas.microsoft.com/office/powerpoint/2010/main" val="3129981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b="1" dirty="0"/>
              <a:t>Inventory Models with Quantity Discounts </a:t>
            </a:r>
            <a:endParaRPr lang="en-US" dirty="0"/>
          </a:p>
        </p:txBody>
      </p:sp>
      <p:sp>
        <p:nvSpPr>
          <p:cNvPr id="3" name="Content Placeholder 2"/>
          <p:cNvSpPr>
            <a:spLocks noGrp="1"/>
          </p:cNvSpPr>
          <p:nvPr>
            <p:ph idx="1"/>
          </p:nvPr>
        </p:nvSpPr>
        <p:spPr>
          <a:xfrm>
            <a:off x="838200" y="1280160"/>
            <a:ext cx="5087112" cy="5248656"/>
          </a:xfrm>
        </p:spPr>
        <p:txBody>
          <a:bodyPr>
            <a:normAutofit fontScale="92500" lnSpcReduction="20000"/>
          </a:bodyPr>
          <a:lstStyle/>
          <a:p>
            <a:pPr marL="0" indent="0" algn="just">
              <a:buNone/>
            </a:pPr>
            <a:r>
              <a:rPr lang="en-US" sz="2400" b="1" dirty="0"/>
              <a:t>Holding cost is related with unit price </a:t>
            </a:r>
          </a:p>
          <a:p>
            <a:pPr marL="0" indent="0" algn="just">
              <a:buNone/>
            </a:pPr>
            <a:r>
              <a:rPr lang="en-US" sz="2000" dirty="0"/>
              <a:t>When holding cost is given as percentage of unit price, the each total cost curve will provide different EOQ. The approach involves finding the lowest TC curve that has a valid EOQ. If it falls in the lowest cost range, it is global EOQ, no further calculations are required. If it is on a higher cost curve,  its total cost must be compared to the total costs of all price breaks associated with lower unit prices. </a:t>
            </a:r>
          </a:p>
          <a:p>
            <a:pPr marL="0" indent="0" algn="just">
              <a:buNone/>
            </a:pPr>
            <a:r>
              <a:rPr lang="en-US" sz="2000" dirty="0"/>
              <a:t>Thus, the procedure is:</a:t>
            </a:r>
          </a:p>
          <a:p>
            <a:pPr marL="457200" indent="-457200" algn="just">
              <a:buAutoNum type="arabicPeriod"/>
            </a:pPr>
            <a:r>
              <a:rPr lang="en-US" sz="2000" dirty="0"/>
              <a:t>Compute the EOQ of each curve, starting with lowest cost curve, until a valid EOQ is found.</a:t>
            </a:r>
          </a:p>
          <a:p>
            <a:pPr marL="457200" indent="-457200" algn="just">
              <a:buAutoNum type="arabicPeriod"/>
            </a:pPr>
            <a:r>
              <a:rPr lang="en-US" sz="2000" dirty="0"/>
              <a:t>If </a:t>
            </a:r>
            <a:r>
              <a:rPr lang="en-US" sz="2000" dirty="0" smtClean="0"/>
              <a:t>it is </a:t>
            </a:r>
            <a:r>
              <a:rPr lang="en-US" sz="2000" dirty="0"/>
              <a:t>on the lowest cost curve, that quantity is optimum.</a:t>
            </a:r>
          </a:p>
          <a:p>
            <a:pPr marL="457200" indent="-457200" algn="just">
              <a:buAutoNum type="arabicPeriod"/>
            </a:pPr>
            <a:r>
              <a:rPr lang="en-US" sz="2000" dirty="0"/>
              <a:t>If it falls in higher cost curve, compare its total cost with that of all price breaks associated with lower unit prices. The one with the lowest total cost is the optimum order quantity.</a:t>
            </a:r>
          </a:p>
          <a:p>
            <a:pPr marL="0" indent="0" algn="just">
              <a:buNone/>
            </a:pP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2825" y="1280161"/>
            <a:ext cx="4178807" cy="5012490"/>
          </a:xfrm>
          <a:prstGeom prst="rect">
            <a:avLst/>
          </a:prstGeom>
        </p:spPr>
      </p:pic>
    </p:spTree>
    <p:extLst>
      <p:ext uri="{BB962C8B-B14F-4D97-AF65-F5344CB8AC3E}">
        <p14:creationId xmlns:p14="http://schemas.microsoft.com/office/powerpoint/2010/main" val="160323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sz="3600" b="1" dirty="0"/>
              <a:t>Inventory Models with Quantity Discounts  (Example)</a:t>
            </a:r>
            <a:endParaRPr lang="en-US" sz="3600" dirty="0"/>
          </a:p>
        </p:txBody>
      </p:sp>
      <p:sp>
        <p:nvSpPr>
          <p:cNvPr id="3" name="Content Placeholder 2"/>
          <p:cNvSpPr>
            <a:spLocks noGrp="1"/>
          </p:cNvSpPr>
          <p:nvPr>
            <p:ph idx="1"/>
          </p:nvPr>
        </p:nvSpPr>
        <p:spPr>
          <a:xfrm>
            <a:off x="838200" y="1280160"/>
            <a:ext cx="4931664" cy="4896803"/>
          </a:xfrm>
        </p:spPr>
        <p:txBody>
          <a:bodyPr>
            <a:normAutofit/>
          </a:bodyPr>
          <a:lstStyle/>
          <a:p>
            <a:pPr marL="0" indent="0" algn="just">
              <a:buNone/>
            </a:pPr>
            <a:r>
              <a:rPr lang="en-US" sz="2400" b="1" dirty="0"/>
              <a:t>Example:</a:t>
            </a:r>
          </a:p>
          <a:p>
            <a:pPr marL="0" indent="0" algn="just">
              <a:buNone/>
            </a:pPr>
            <a:r>
              <a:rPr lang="en-US" sz="1800" dirty="0"/>
              <a:t>Consider the price list given below, determine the order size that will minimize the total of annual holding, ordering and purchasing costs. Annual demand is 4500 units, ordering cost is $24, and holding cost per unit is 30% of unit price.</a:t>
            </a:r>
          </a:p>
          <a:p>
            <a:pPr marL="0" indent="0" algn="just">
              <a:buNone/>
            </a:pPr>
            <a:endParaRPr lang="en-US" sz="1800" dirty="0"/>
          </a:p>
          <a:p>
            <a:pPr marL="0" indent="0" algn="just">
              <a:buNone/>
            </a:pPr>
            <a:r>
              <a:rPr lang="en-US" sz="1800" dirty="0"/>
              <a:t> </a:t>
            </a:r>
          </a:p>
        </p:txBody>
      </p:sp>
      <mc:AlternateContent xmlns:mc="http://schemas.openxmlformats.org/markup-compatibility/2006" xmlns:a14="http://schemas.microsoft.com/office/drawing/2010/main">
        <mc:Choice Requires="a14">
          <p:sp>
            <p:nvSpPr>
              <p:cNvPr id="4" name="TextBox 3"/>
              <p:cNvSpPr txBox="1"/>
              <p:nvPr/>
            </p:nvSpPr>
            <p:spPr>
              <a:xfrm>
                <a:off x="6272784" y="1325880"/>
                <a:ext cx="5056632" cy="5190011"/>
              </a:xfrm>
              <a:prstGeom prst="rect">
                <a:avLst/>
              </a:prstGeom>
              <a:noFill/>
            </p:spPr>
            <p:txBody>
              <a:bodyPr wrap="square" rtlCol="0">
                <a:spAutoFit/>
              </a:bodyPr>
              <a:lstStyle/>
              <a:p>
                <a:r>
                  <a:rPr lang="en-US" sz="2400" b="1" dirty="0"/>
                  <a:t>Solution:</a:t>
                </a:r>
              </a:p>
              <a:p>
                <a:r>
                  <a:rPr lang="en-US" dirty="0"/>
                  <a:t>D = 4500 units	S = $24 per order</a:t>
                </a:r>
              </a:p>
              <a:p>
                <a:r>
                  <a:rPr lang="en-US" dirty="0"/>
                  <a:t>H = 30% of P. </a:t>
                </a:r>
              </a:p>
              <a:p>
                <a:r>
                  <a:rPr lang="en-US" dirty="0">
                    <a:solidFill>
                      <a:srgbClr val="FF0000"/>
                    </a:solidFill>
                  </a:rPr>
                  <a:t>Holding cost is dependent of price. Therefore, all curves will have different EOQs.</a:t>
                </a:r>
              </a:p>
              <a:p>
                <a:endParaRPr lang="en-US" dirty="0"/>
              </a:p>
              <a:p>
                <a:pPr marL="342900" indent="-342900">
                  <a:buAutoNum type="arabicPeriod"/>
                </a:pPr>
                <a:r>
                  <a:rPr lang="en-US" dirty="0"/>
                  <a:t>Compute EOQ for the lowest price-</a:t>
                </a:r>
              </a:p>
              <a:p>
                <a:r>
                  <a:rPr lang="en-US" dirty="0">
                    <a:cs typeface="Tw Cen MT"/>
                  </a:rPr>
                  <a:t>EOQ =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𝐷𝑆</m:t>
                            </m:r>
                          </m:num>
                          <m:den>
                            <m:r>
                              <a:rPr lang="en-US" i="1">
                                <a:latin typeface="Cambria Math" panose="02040503050406030204" pitchFamily="18" charset="0"/>
                              </a:rPr>
                              <m:t>𝐻</m:t>
                            </m:r>
                          </m:den>
                        </m:f>
                      </m:e>
                    </m:rad>
                  </m:oMath>
                </a14:m>
                <a:r>
                  <a:rPr lang="en-US" dirty="0"/>
                  <a:t>  </a:t>
                </a:r>
                <a:r>
                  <a:rPr lang="en-US" dirty="0">
                    <a:cs typeface="Tw Cen MT"/>
                  </a:rPr>
                  <a:t>= </a:t>
                </a:r>
                <a14:m>
                  <m:oMath xmlns:m="http://schemas.openxmlformats.org/officeDocument/2006/math">
                    <m:rad>
                      <m:radPr>
                        <m:degHide m:val="on"/>
                        <m:ctrlPr>
                          <a:rPr lang="en-US" i="1">
                            <a:latin typeface="Cambria Math" panose="02040503050406030204" pitchFamily="18" charset="0"/>
                          </a:rPr>
                        </m:ctrlPr>
                      </m:radPr>
                      <m:deg/>
                      <m:e>
                        <m:f>
                          <m:fPr>
                            <m:ctrlPr>
                              <a:rPr lang="en-US" i="1" smtClean="0">
                                <a:latin typeface="Cambria Math" panose="02040503050406030204" pitchFamily="18" charset="0"/>
                              </a:rPr>
                            </m:ctrlPr>
                          </m:fPr>
                          <m:num>
                            <m:r>
                              <a:rPr lang="en-US" i="1">
                                <a:latin typeface="Cambria Math" panose="02040503050406030204" pitchFamily="18" charset="0"/>
                              </a:rPr>
                              <m:t>2</m:t>
                            </m:r>
                            <m:r>
                              <a:rPr lang="en-US" b="0" i="1" smtClean="0">
                                <a:latin typeface="Cambria Math" panose="02040503050406030204" pitchFamily="18" charset="0"/>
                              </a:rPr>
                              <m:t>∗4500∗24</m:t>
                            </m:r>
                          </m:num>
                          <m:den>
                            <m:r>
                              <a:rPr lang="en-US" b="0" i="1" smtClean="0">
                                <a:latin typeface="Cambria Math" panose="02040503050406030204" pitchFamily="18" charset="0"/>
                              </a:rPr>
                              <m:t>0.30∗7.50</m:t>
                            </m:r>
                          </m:den>
                        </m:f>
                      </m:e>
                    </m:rad>
                  </m:oMath>
                </a14:m>
                <a:r>
                  <a:rPr lang="en-US" dirty="0"/>
                  <a:t>  = 310 units</a:t>
                </a:r>
              </a:p>
              <a:p>
                <a:pPr algn="just"/>
                <a:r>
                  <a:rPr lang="en-US" dirty="0"/>
                  <a:t>It does not fall in lowest unit price, therefore, it is not valid EOQ. </a:t>
                </a:r>
              </a:p>
              <a:p>
                <a:pPr algn="just"/>
                <a:endParaRPr lang="en-US" dirty="0"/>
              </a:p>
              <a:p>
                <a:pPr algn="just"/>
                <a:r>
                  <a:rPr lang="en-US" dirty="0"/>
                  <a:t>2. Compute the EOQ for the next higher </a:t>
                </a:r>
                <a:r>
                  <a:rPr lang="en-US" dirty="0" smtClean="0"/>
                  <a:t>price</a:t>
                </a:r>
                <a:endParaRPr lang="en-US" dirty="0"/>
              </a:p>
              <a:p>
                <a:pPr algn="just"/>
                <a:r>
                  <a:rPr lang="en-US" dirty="0">
                    <a:cs typeface="Tw Cen MT"/>
                  </a:rPr>
                  <a:t>EOQ =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𝐷𝑆</m:t>
                            </m:r>
                          </m:num>
                          <m:den>
                            <m:r>
                              <a:rPr lang="en-US" i="1">
                                <a:latin typeface="Cambria Math" panose="02040503050406030204" pitchFamily="18" charset="0"/>
                              </a:rPr>
                              <m:t>𝐻</m:t>
                            </m:r>
                          </m:den>
                        </m:f>
                      </m:e>
                    </m:rad>
                  </m:oMath>
                </a14:m>
                <a:r>
                  <a:rPr lang="en-US" dirty="0"/>
                  <a:t>  </a:t>
                </a:r>
                <a:r>
                  <a:rPr lang="en-US" dirty="0">
                    <a:cs typeface="Tw Cen MT"/>
                  </a:rPr>
                  <a:t>=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2∗4500∗24</m:t>
                            </m:r>
                          </m:num>
                          <m:den>
                            <m:r>
                              <a:rPr lang="en-US" i="1">
                                <a:latin typeface="Cambria Math" panose="02040503050406030204" pitchFamily="18" charset="0"/>
                              </a:rPr>
                              <m:t>0.30∗</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0</m:t>
                            </m:r>
                          </m:den>
                        </m:f>
                      </m:e>
                    </m:rad>
                  </m:oMath>
                </a14:m>
                <a:r>
                  <a:rPr lang="en-US" dirty="0"/>
                  <a:t>  = 300 units</a:t>
                </a:r>
              </a:p>
              <a:p>
                <a:pPr algn="just"/>
                <a:r>
                  <a:rPr lang="en-US" dirty="0"/>
                  <a:t>This EOQ is valid because it falls in the price break for which it is calculated. No further EOQ need be computed. </a:t>
                </a:r>
              </a:p>
            </p:txBody>
          </p:sp>
        </mc:Choice>
        <mc:Fallback xmlns="">
          <p:sp>
            <p:nvSpPr>
              <p:cNvPr id="4" name="TextBox 3"/>
              <p:cNvSpPr txBox="1">
                <a:spLocks noRot="1" noChangeAspect="1" noMove="1" noResize="1" noEditPoints="1" noAdjustHandles="1" noChangeArrowheads="1" noChangeShapeType="1" noTextEdit="1"/>
              </p:cNvSpPr>
              <p:nvPr/>
            </p:nvSpPr>
            <p:spPr>
              <a:xfrm>
                <a:off x="6272784" y="1325880"/>
                <a:ext cx="5056632" cy="5190011"/>
              </a:xfrm>
              <a:prstGeom prst="rect">
                <a:avLst/>
              </a:prstGeom>
              <a:blipFill>
                <a:blip r:embed="rId2"/>
                <a:stretch>
                  <a:fillRect l="-1807" t="-940" r="-843" b="-823"/>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035828038"/>
              </p:ext>
            </p:extLst>
          </p:nvPr>
        </p:nvGraphicFramePr>
        <p:xfrm>
          <a:off x="1181608" y="3078818"/>
          <a:ext cx="3737864" cy="1876216"/>
        </p:xfrm>
        <a:graphic>
          <a:graphicData uri="http://schemas.openxmlformats.org/drawingml/2006/table">
            <a:tbl>
              <a:tblPr firstRow="1" bandRow="1">
                <a:tableStyleId>{5C22544A-7EE6-4342-B048-85BDC9FD1C3A}</a:tableStyleId>
              </a:tblPr>
              <a:tblGrid>
                <a:gridCol w="1868932">
                  <a:extLst>
                    <a:ext uri="{9D8B030D-6E8A-4147-A177-3AD203B41FA5}">
                      <a16:colId xmlns:a16="http://schemas.microsoft.com/office/drawing/2014/main" val="3883321070"/>
                    </a:ext>
                  </a:extLst>
                </a:gridCol>
                <a:gridCol w="1868932">
                  <a:extLst>
                    <a:ext uri="{9D8B030D-6E8A-4147-A177-3AD203B41FA5}">
                      <a16:colId xmlns:a16="http://schemas.microsoft.com/office/drawing/2014/main" val="582783292"/>
                    </a:ext>
                  </a:extLst>
                </a:gridCol>
              </a:tblGrid>
              <a:tr h="469054">
                <a:tc>
                  <a:txBody>
                    <a:bodyPr/>
                    <a:lstStyle/>
                    <a:p>
                      <a:r>
                        <a:rPr lang="en-US" dirty="0"/>
                        <a:t>Quantity</a:t>
                      </a:r>
                    </a:p>
                  </a:txBody>
                  <a:tcPr/>
                </a:tc>
                <a:tc>
                  <a:txBody>
                    <a:bodyPr/>
                    <a:lstStyle/>
                    <a:p>
                      <a:r>
                        <a:rPr lang="en-US" dirty="0"/>
                        <a:t>Unit Price ($)</a:t>
                      </a:r>
                    </a:p>
                  </a:txBody>
                  <a:tcPr/>
                </a:tc>
                <a:extLst>
                  <a:ext uri="{0D108BD9-81ED-4DB2-BD59-A6C34878D82A}">
                    <a16:rowId xmlns:a16="http://schemas.microsoft.com/office/drawing/2014/main" val="1832628659"/>
                  </a:ext>
                </a:extLst>
              </a:tr>
              <a:tr h="469054">
                <a:tc>
                  <a:txBody>
                    <a:bodyPr/>
                    <a:lstStyle/>
                    <a:p>
                      <a:pPr algn="ctr"/>
                      <a:r>
                        <a:rPr lang="en-US" dirty="0"/>
                        <a:t>1 to 150</a:t>
                      </a:r>
                    </a:p>
                  </a:txBody>
                  <a:tcPr/>
                </a:tc>
                <a:tc>
                  <a:txBody>
                    <a:bodyPr/>
                    <a:lstStyle/>
                    <a:p>
                      <a:pPr algn="ctr"/>
                      <a:r>
                        <a:rPr lang="en-US" dirty="0"/>
                        <a:t>8.30</a:t>
                      </a:r>
                    </a:p>
                  </a:txBody>
                  <a:tcPr/>
                </a:tc>
                <a:extLst>
                  <a:ext uri="{0D108BD9-81ED-4DB2-BD59-A6C34878D82A}">
                    <a16:rowId xmlns:a16="http://schemas.microsoft.com/office/drawing/2014/main" val="1820009068"/>
                  </a:ext>
                </a:extLst>
              </a:tr>
              <a:tr h="469054">
                <a:tc>
                  <a:txBody>
                    <a:bodyPr/>
                    <a:lstStyle/>
                    <a:p>
                      <a:pPr algn="ctr"/>
                      <a:r>
                        <a:rPr lang="en-US" dirty="0"/>
                        <a:t>151 to 499</a:t>
                      </a:r>
                    </a:p>
                  </a:txBody>
                  <a:tcPr/>
                </a:tc>
                <a:tc>
                  <a:txBody>
                    <a:bodyPr/>
                    <a:lstStyle/>
                    <a:p>
                      <a:pPr algn="ctr"/>
                      <a:r>
                        <a:rPr lang="en-US" dirty="0"/>
                        <a:t>8.00</a:t>
                      </a:r>
                    </a:p>
                  </a:txBody>
                  <a:tcPr/>
                </a:tc>
                <a:extLst>
                  <a:ext uri="{0D108BD9-81ED-4DB2-BD59-A6C34878D82A}">
                    <a16:rowId xmlns:a16="http://schemas.microsoft.com/office/drawing/2014/main" val="92170996"/>
                  </a:ext>
                </a:extLst>
              </a:tr>
              <a:tr h="469054">
                <a:tc>
                  <a:txBody>
                    <a:bodyPr/>
                    <a:lstStyle/>
                    <a:p>
                      <a:pPr algn="ctr"/>
                      <a:r>
                        <a:rPr lang="en-US" dirty="0"/>
                        <a:t>500 or more</a:t>
                      </a:r>
                    </a:p>
                  </a:txBody>
                  <a:tcPr/>
                </a:tc>
                <a:tc>
                  <a:txBody>
                    <a:bodyPr/>
                    <a:lstStyle/>
                    <a:p>
                      <a:pPr algn="ctr"/>
                      <a:r>
                        <a:rPr lang="en-US" dirty="0"/>
                        <a:t>7.50</a:t>
                      </a:r>
                    </a:p>
                  </a:txBody>
                  <a:tcPr/>
                </a:tc>
                <a:extLst>
                  <a:ext uri="{0D108BD9-81ED-4DB2-BD59-A6C34878D82A}">
                    <a16:rowId xmlns:a16="http://schemas.microsoft.com/office/drawing/2014/main" val="1096377608"/>
                  </a:ext>
                </a:extLst>
              </a:tr>
            </a:tbl>
          </a:graphicData>
        </a:graphic>
      </p:graphicFrame>
    </p:spTree>
    <p:extLst>
      <p:ext uri="{BB962C8B-B14F-4D97-AF65-F5344CB8AC3E}">
        <p14:creationId xmlns:p14="http://schemas.microsoft.com/office/powerpoint/2010/main" val="2740407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695579"/>
          </a:xfrm>
        </p:spPr>
        <p:txBody>
          <a:bodyPr>
            <a:normAutofit/>
          </a:bodyPr>
          <a:lstStyle/>
          <a:p>
            <a:r>
              <a:rPr lang="en-US" sz="3600" b="1" dirty="0"/>
              <a:t>Inventory Models with Quantity Discounts  (Example)</a:t>
            </a:r>
            <a:endParaRPr lang="en-US" sz="3600" dirty="0"/>
          </a:p>
        </p:txBody>
      </p:sp>
      <p:sp>
        <p:nvSpPr>
          <p:cNvPr id="3" name="Content Placeholder 2"/>
          <p:cNvSpPr>
            <a:spLocks noGrp="1"/>
          </p:cNvSpPr>
          <p:nvPr>
            <p:ph idx="1"/>
          </p:nvPr>
        </p:nvSpPr>
        <p:spPr>
          <a:xfrm>
            <a:off x="838200" y="1280160"/>
            <a:ext cx="4931664" cy="4896803"/>
          </a:xfrm>
        </p:spPr>
        <p:txBody>
          <a:bodyPr>
            <a:normAutofit/>
          </a:bodyPr>
          <a:lstStyle/>
          <a:p>
            <a:pPr marL="0" indent="0" algn="just">
              <a:buNone/>
            </a:pPr>
            <a:r>
              <a:rPr lang="en-US" sz="2400" b="1" dirty="0"/>
              <a:t>Example:</a:t>
            </a:r>
          </a:p>
          <a:p>
            <a:pPr marL="0" indent="0" algn="just">
              <a:buNone/>
            </a:pPr>
            <a:r>
              <a:rPr lang="en-US" sz="1800" dirty="0"/>
              <a:t>Consider the price list given below, determine the order size that will minimize the total of annual holding, ordering and purchasing costs. Annual demand is 4500 units, ordering cost is $24, and holding cost per unit is 30% of unit price.</a:t>
            </a:r>
          </a:p>
          <a:p>
            <a:pPr marL="0" indent="0" algn="just">
              <a:buNone/>
            </a:pPr>
            <a:endParaRPr lang="en-US" sz="1800" dirty="0"/>
          </a:p>
          <a:p>
            <a:pPr marL="0" indent="0" algn="just">
              <a:buNone/>
            </a:pPr>
            <a:r>
              <a:rPr lang="en-US" sz="1800" dirty="0"/>
              <a:t> </a:t>
            </a:r>
          </a:p>
        </p:txBody>
      </p:sp>
      <mc:AlternateContent xmlns:mc="http://schemas.openxmlformats.org/markup-compatibility/2006" xmlns:a14="http://schemas.microsoft.com/office/drawing/2010/main">
        <mc:Choice Requires="a14">
          <p:sp>
            <p:nvSpPr>
              <p:cNvPr id="4" name="TextBox 3"/>
              <p:cNvSpPr txBox="1"/>
              <p:nvPr/>
            </p:nvSpPr>
            <p:spPr>
              <a:xfrm>
                <a:off x="5943600" y="1325880"/>
                <a:ext cx="5632704" cy="4649158"/>
              </a:xfrm>
              <a:prstGeom prst="rect">
                <a:avLst/>
              </a:prstGeom>
              <a:noFill/>
            </p:spPr>
            <p:txBody>
              <a:bodyPr wrap="square" rtlCol="0">
                <a:spAutoFit/>
              </a:bodyPr>
              <a:lstStyle/>
              <a:p>
                <a:r>
                  <a:rPr lang="en-US" sz="2400" b="1" dirty="0"/>
                  <a:t>Solution……:</a:t>
                </a:r>
              </a:p>
              <a:p>
                <a:pPr algn="just"/>
                <a:r>
                  <a:rPr lang="en-US" sz="2000" dirty="0"/>
                  <a:t>Compare its total cost with that of all price breaks associated with lower unit prices. There is only one lower unit price i.e. $7.50.</a:t>
                </a:r>
              </a:p>
              <a:p>
                <a:endParaRPr lang="en-US" sz="2000" dirty="0"/>
              </a:p>
              <a:p>
                <a:r>
                  <a:rPr lang="en-US" sz="2000" dirty="0"/>
                  <a:t>The total cost is computed as follows:</a:t>
                </a:r>
              </a:p>
              <a:p>
                <a:r>
                  <a:rPr lang="en-US" sz="2000" dirty="0">
                    <a:solidFill>
                      <a:srgbClr val="FF0000"/>
                    </a:solidFill>
                  </a:rPr>
                  <a:t>TC = </a:t>
                </a:r>
                <a14:m>
                  <m:oMath xmlns:m="http://schemas.openxmlformats.org/officeDocument/2006/math">
                    <m:f>
                      <m:fPr>
                        <m:ctrlPr>
                          <a:rPr lang="en-US" sz="2000" i="1">
                            <a:solidFill>
                              <a:srgbClr val="FF0000"/>
                            </a:solidFill>
                            <a:latin typeface="Cambria Math" panose="02040503050406030204" pitchFamily="18" charset="0"/>
                            <a:cs typeface="Tw Cen MT"/>
                          </a:rPr>
                        </m:ctrlPr>
                      </m:fPr>
                      <m:num>
                        <m:r>
                          <a:rPr lang="en-US" sz="2000" b="0" i="1">
                            <a:solidFill>
                              <a:srgbClr val="FF0000"/>
                            </a:solidFill>
                            <a:latin typeface="Cambria Math" panose="02040503050406030204" pitchFamily="18" charset="0"/>
                            <a:cs typeface="Tw Cen MT"/>
                          </a:rPr>
                          <m:t>𝑄</m:t>
                        </m:r>
                      </m:num>
                      <m:den>
                        <m:r>
                          <a:rPr lang="en-US" sz="2000" b="0" i="1">
                            <a:solidFill>
                              <a:srgbClr val="FF0000"/>
                            </a:solidFill>
                            <a:latin typeface="Cambria Math" panose="02040503050406030204" pitchFamily="18" charset="0"/>
                            <a:cs typeface="Tw Cen MT"/>
                          </a:rPr>
                          <m:t>2</m:t>
                        </m:r>
                      </m:den>
                    </m:f>
                  </m:oMath>
                </a14:m>
                <a:r>
                  <a:rPr lang="en-US" sz="2000" dirty="0">
                    <a:solidFill>
                      <a:srgbClr val="FF0000"/>
                    </a:solidFill>
                    <a:cs typeface="Tw Cen MT"/>
                  </a:rPr>
                  <a:t>H + </a:t>
                </a:r>
                <a14:m>
                  <m:oMath xmlns:m="http://schemas.openxmlformats.org/officeDocument/2006/math">
                    <m:f>
                      <m:fPr>
                        <m:ctrlPr>
                          <a:rPr lang="en-US" sz="2000" i="1">
                            <a:solidFill>
                              <a:srgbClr val="FF0000"/>
                            </a:solidFill>
                            <a:latin typeface="Cambria Math" panose="02040503050406030204" pitchFamily="18" charset="0"/>
                            <a:cs typeface="Tw Cen MT"/>
                          </a:rPr>
                        </m:ctrlPr>
                      </m:fPr>
                      <m:num>
                        <m:r>
                          <a:rPr lang="en-US" sz="2000" b="0" i="1">
                            <a:solidFill>
                              <a:srgbClr val="FF0000"/>
                            </a:solidFill>
                            <a:latin typeface="Cambria Math" panose="02040503050406030204" pitchFamily="18" charset="0"/>
                            <a:cs typeface="Tw Cen MT"/>
                          </a:rPr>
                          <m:t>𝐷</m:t>
                        </m:r>
                      </m:num>
                      <m:den>
                        <m:r>
                          <a:rPr lang="en-US" sz="2000" b="0" i="1">
                            <a:solidFill>
                              <a:srgbClr val="FF0000"/>
                            </a:solidFill>
                            <a:latin typeface="Cambria Math" panose="02040503050406030204" pitchFamily="18" charset="0"/>
                            <a:cs typeface="Tw Cen MT"/>
                          </a:rPr>
                          <m:t>𝑄</m:t>
                        </m:r>
                      </m:den>
                    </m:f>
                  </m:oMath>
                </a14:m>
                <a:r>
                  <a:rPr lang="en-US" sz="2000" dirty="0">
                    <a:solidFill>
                      <a:srgbClr val="FF0000"/>
                    </a:solidFill>
                    <a:cs typeface="Tw Cen MT"/>
                  </a:rPr>
                  <a:t>S + PD </a:t>
                </a:r>
              </a:p>
              <a:p>
                <a:endParaRPr lang="en-US" dirty="0">
                  <a:solidFill>
                    <a:srgbClr val="FF0000"/>
                  </a:solidFill>
                  <a:cs typeface="Tw Cen MT"/>
                </a:endParaRPr>
              </a:p>
              <a:p>
                <a:r>
                  <a:rPr lang="en-US" dirty="0">
                    <a:cs typeface="Tw Cen MT"/>
                  </a:rPr>
                  <a:t>TC</a:t>
                </a:r>
                <a:r>
                  <a:rPr lang="en-US" baseline="-25000" dirty="0">
                    <a:cs typeface="Tw Cen MT"/>
                  </a:rPr>
                  <a:t>300 </a:t>
                </a:r>
                <a:r>
                  <a:rPr lang="en-US" dirty="0">
                    <a:cs typeface="Tw Cen MT"/>
                  </a:rPr>
                  <a:t>= </a:t>
                </a:r>
                <a14:m>
                  <m:oMath xmlns:m="http://schemas.openxmlformats.org/officeDocument/2006/math">
                    <m:f>
                      <m:fPr>
                        <m:ctrlPr>
                          <a:rPr lang="en-US" i="1">
                            <a:latin typeface="Cambria Math" panose="02040503050406030204" pitchFamily="18" charset="0"/>
                            <a:cs typeface="Tw Cen MT"/>
                          </a:rPr>
                        </m:ctrlPr>
                      </m:fPr>
                      <m:num>
                        <m:r>
                          <a:rPr lang="en-US" b="0" i="1" smtClean="0">
                            <a:latin typeface="Cambria Math" panose="02040503050406030204" pitchFamily="18" charset="0"/>
                            <a:cs typeface="Tw Cen MT"/>
                          </a:rPr>
                          <m:t>300</m:t>
                        </m:r>
                      </m:num>
                      <m:den>
                        <m:r>
                          <a:rPr lang="en-US" b="0" i="1">
                            <a:latin typeface="Cambria Math" panose="02040503050406030204" pitchFamily="18" charset="0"/>
                            <a:cs typeface="Tw Cen MT"/>
                          </a:rPr>
                          <m:t>2</m:t>
                        </m:r>
                      </m:den>
                    </m:f>
                    <m:r>
                      <a:rPr lang="en-US" b="0" i="0" smtClean="0">
                        <a:latin typeface="Cambria Math" panose="02040503050406030204" pitchFamily="18" charset="0"/>
                        <a:cs typeface="Tw Cen MT"/>
                      </a:rPr>
                      <m:t>(0.30</m:t>
                    </m:r>
                  </m:oMath>
                </a14:m>
                <a:r>
                  <a:rPr lang="en-US" dirty="0">
                    <a:cs typeface="Tw Cen MT"/>
                  </a:rPr>
                  <a:t>*8) + </a:t>
                </a:r>
                <a14:m>
                  <m:oMath xmlns:m="http://schemas.openxmlformats.org/officeDocument/2006/math">
                    <m:f>
                      <m:fPr>
                        <m:ctrlPr>
                          <a:rPr lang="en-US" i="1">
                            <a:latin typeface="Cambria Math" panose="02040503050406030204" pitchFamily="18" charset="0"/>
                            <a:cs typeface="Tw Cen MT"/>
                          </a:rPr>
                        </m:ctrlPr>
                      </m:fPr>
                      <m:num>
                        <m:r>
                          <a:rPr lang="en-US" b="0" i="1" smtClean="0">
                            <a:latin typeface="Cambria Math" panose="02040503050406030204" pitchFamily="18" charset="0"/>
                            <a:cs typeface="Tw Cen MT"/>
                          </a:rPr>
                          <m:t>45</m:t>
                        </m:r>
                        <m:r>
                          <a:rPr lang="en-US" b="0" i="1">
                            <a:latin typeface="Cambria Math" panose="02040503050406030204" pitchFamily="18" charset="0"/>
                            <a:cs typeface="Tw Cen MT"/>
                          </a:rPr>
                          <m:t>00</m:t>
                        </m:r>
                      </m:num>
                      <m:den>
                        <m:r>
                          <a:rPr lang="en-US" b="0" i="1" smtClean="0">
                            <a:latin typeface="Cambria Math" panose="02040503050406030204" pitchFamily="18" charset="0"/>
                            <a:cs typeface="Tw Cen MT"/>
                          </a:rPr>
                          <m:t>300</m:t>
                        </m:r>
                      </m:den>
                    </m:f>
                  </m:oMath>
                </a14:m>
                <a:r>
                  <a:rPr lang="en-US" dirty="0">
                    <a:cs typeface="Tw Cen MT"/>
                  </a:rPr>
                  <a:t>*24 + 8x4500 = $ 36,720 </a:t>
                </a:r>
              </a:p>
              <a:p>
                <a:endParaRPr lang="en-US" dirty="0">
                  <a:cs typeface="Tw Cen MT"/>
                </a:endParaRPr>
              </a:p>
              <a:p>
                <a:r>
                  <a:rPr lang="en-US" dirty="0">
                    <a:cs typeface="Tw Cen MT"/>
                  </a:rPr>
                  <a:t>TC</a:t>
                </a:r>
                <a:r>
                  <a:rPr lang="en-US" baseline="-25000" dirty="0">
                    <a:cs typeface="Tw Cen MT"/>
                  </a:rPr>
                  <a:t>500 </a:t>
                </a:r>
                <a:r>
                  <a:rPr lang="en-US" dirty="0">
                    <a:cs typeface="Tw Cen MT"/>
                  </a:rPr>
                  <a:t>= </a:t>
                </a:r>
                <a14:m>
                  <m:oMath xmlns:m="http://schemas.openxmlformats.org/officeDocument/2006/math">
                    <m:f>
                      <m:fPr>
                        <m:ctrlPr>
                          <a:rPr lang="en-US" i="1">
                            <a:latin typeface="Cambria Math" panose="02040503050406030204" pitchFamily="18" charset="0"/>
                            <a:cs typeface="Tw Cen MT"/>
                          </a:rPr>
                        </m:ctrlPr>
                      </m:fPr>
                      <m:num>
                        <m:r>
                          <a:rPr lang="en-US" b="0" i="1" smtClean="0">
                            <a:latin typeface="Cambria Math" panose="02040503050406030204" pitchFamily="18" charset="0"/>
                            <a:cs typeface="Tw Cen MT"/>
                          </a:rPr>
                          <m:t>5</m:t>
                        </m:r>
                        <m:r>
                          <a:rPr lang="en-US" i="1">
                            <a:latin typeface="Cambria Math" panose="02040503050406030204" pitchFamily="18" charset="0"/>
                            <a:cs typeface="Tw Cen MT"/>
                          </a:rPr>
                          <m:t>00</m:t>
                        </m:r>
                      </m:num>
                      <m:den>
                        <m:r>
                          <a:rPr lang="en-US" i="1">
                            <a:latin typeface="Cambria Math" panose="02040503050406030204" pitchFamily="18" charset="0"/>
                            <a:cs typeface="Tw Cen MT"/>
                          </a:rPr>
                          <m:t>2</m:t>
                        </m:r>
                      </m:den>
                    </m:f>
                    <m:r>
                      <a:rPr lang="en-US">
                        <a:latin typeface="Cambria Math" panose="02040503050406030204" pitchFamily="18" charset="0"/>
                        <a:cs typeface="Tw Cen MT"/>
                      </a:rPr>
                      <m:t>(0.30</m:t>
                    </m:r>
                  </m:oMath>
                </a14:m>
                <a:r>
                  <a:rPr lang="en-US" dirty="0">
                    <a:cs typeface="Tw Cen MT"/>
                  </a:rPr>
                  <a:t>*7.50) + </a:t>
                </a:r>
                <a14:m>
                  <m:oMath xmlns:m="http://schemas.openxmlformats.org/officeDocument/2006/math">
                    <m:f>
                      <m:fPr>
                        <m:ctrlPr>
                          <a:rPr lang="en-US" i="1">
                            <a:latin typeface="Cambria Math" panose="02040503050406030204" pitchFamily="18" charset="0"/>
                            <a:cs typeface="Tw Cen MT"/>
                          </a:rPr>
                        </m:ctrlPr>
                      </m:fPr>
                      <m:num>
                        <m:r>
                          <a:rPr lang="en-US" i="1">
                            <a:latin typeface="Cambria Math" panose="02040503050406030204" pitchFamily="18" charset="0"/>
                            <a:cs typeface="Tw Cen MT"/>
                          </a:rPr>
                          <m:t>4500</m:t>
                        </m:r>
                      </m:num>
                      <m:den>
                        <m:r>
                          <a:rPr lang="en-US" b="0" i="1" smtClean="0">
                            <a:latin typeface="Cambria Math" panose="02040503050406030204" pitchFamily="18" charset="0"/>
                            <a:cs typeface="Tw Cen MT"/>
                          </a:rPr>
                          <m:t>5</m:t>
                        </m:r>
                        <m:r>
                          <a:rPr lang="en-US" i="1">
                            <a:latin typeface="Cambria Math" panose="02040503050406030204" pitchFamily="18" charset="0"/>
                            <a:cs typeface="Tw Cen MT"/>
                          </a:rPr>
                          <m:t>00</m:t>
                        </m:r>
                      </m:den>
                    </m:f>
                  </m:oMath>
                </a14:m>
                <a:r>
                  <a:rPr lang="en-US" dirty="0">
                    <a:cs typeface="Tw Cen MT"/>
                  </a:rPr>
                  <a:t>*24 + 7.50x4500 = $ 34,529 </a:t>
                </a:r>
              </a:p>
              <a:p>
                <a:endParaRPr lang="en-US" dirty="0"/>
              </a:p>
              <a:p>
                <a:r>
                  <a:rPr lang="en-US" dirty="0"/>
                  <a:t>The total cost with order size of 500 units is minimum, therefore, the order size of 500 units would be optimum. </a:t>
                </a:r>
              </a:p>
            </p:txBody>
          </p:sp>
        </mc:Choice>
        <mc:Fallback xmlns="">
          <p:sp>
            <p:nvSpPr>
              <p:cNvPr id="4" name="TextBox 3"/>
              <p:cNvSpPr txBox="1">
                <a:spLocks noRot="1" noChangeAspect="1" noMove="1" noResize="1" noEditPoints="1" noAdjustHandles="1" noChangeArrowheads="1" noChangeShapeType="1" noTextEdit="1"/>
              </p:cNvSpPr>
              <p:nvPr/>
            </p:nvSpPr>
            <p:spPr>
              <a:xfrm>
                <a:off x="5943600" y="1325880"/>
                <a:ext cx="5632704" cy="4649158"/>
              </a:xfrm>
              <a:prstGeom prst="rect">
                <a:avLst/>
              </a:prstGeom>
              <a:blipFill>
                <a:blip r:embed="rId2"/>
                <a:stretch>
                  <a:fillRect l="-1623" t="-1050" r="-1082" b="-105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035828038"/>
              </p:ext>
            </p:extLst>
          </p:nvPr>
        </p:nvGraphicFramePr>
        <p:xfrm>
          <a:off x="1181608" y="3078818"/>
          <a:ext cx="3737864" cy="1876216"/>
        </p:xfrm>
        <a:graphic>
          <a:graphicData uri="http://schemas.openxmlformats.org/drawingml/2006/table">
            <a:tbl>
              <a:tblPr firstRow="1" bandRow="1">
                <a:tableStyleId>{5C22544A-7EE6-4342-B048-85BDC9FD1C3A}</a:tableStyleId>
              </a:tblPr>
              <a:tblGrid>
                <a:gridCol w="1868932">
                  <a:extLst>
                    <a:ext uri="{9D8B030D-6E8A-4147-A177-3AD203B41FA5}">
                      <a16:colId xmlns:a16="http://schemas.microsoft.com/office/drawing/2014/main" val="3883321070"/>
                    </a:ext>
                  </a:extLst>
                </a:gridCol>
                <a:gridCol w="1868932">
                  <a:extLst>
                    <a:ext uri="{9D8B030D-6E8A-4147-A177-3AD203B41FA5}">
                      <a16:colId xmlns:a16="http://schemas.microsoft.com/office/drawing/2014/main" val="582783292"/>
                    </a:ext>
                  </a:extLst>
                </a:gridCol>
              </a:tblGrid>
              <a:tr h="469054">
                <a:tc>
                  <a:txBody>
                    <a:bodyPr/>
                    <a:lstStyle/>
                    <a:p>
                      <a:r>
                        <a:rPr lang="en-US" dirty="0"/>
                        <a:t>Quantity</a:t>
                      </a:r>
                    </a:p>
                  </a:txBody>
                  <a:tcPr/>
                </a:tc>
                <a:tc>
                  <a:txBody>
                    <a:bodyPr/>
                    <a:lstStyle/>
                    <a:p>
                      <a:r>
                        <a:rPr lang="en-US" dirty="0"/>
                        <a:t>Unit Price ($)</a:t>
                      </a:r>
                    </a:p>
                  </a:txBody>
                  <a:tcPr/>
                </a:tc>
                <a:extLst>
                  <a:ext uri="{0D108BD9-81ED-4DB2-BD59-A6C34878D82A}">
                    <a16:rowId xmlns:a16="http://schemas.microsoft.com/office/drawing/2014/main" val="1832628659"/>
                  </a:ext>
                </a:extLst>
              </a:tr>
              <a:tr h="469054">
                <a:tc>
                  <a:txBody>
                    <a:bodyPr/>
                    <a:lstStyle/>
                    <a:p>
                      <a:pPr algn="ctr"/>
                      <a:r>
                        <a:rPr lang="en-US" dirty="0"/>
                        <a:t>1 to 150</a:t>
                      </a:r>
                    </a:p>
                  </a:txBody>
                  <a:tcPr/>
                </a:tc>
                <a:tc>
                  <a:txBody>
                    <a:bodyPr/>
                    <a:lstStyle/>
                    <a:p>
                      <a:pPr algn="ctr"/>
                      <a:r>
                        <a:rPr lang="en-US" dirty="0"/>
                        <a:t>8.30</a:t>
                      </a:r>
                    </a:p>
                  </a:txBody>
                  <a:tcPr/>
                </a:tc>
                <a:extLst>
                  <a:ext uri="{0D108BD9-81ED-4DB2-BD59-A6C34878D82A}">
                    <a16:rowId xmlns:a16="http://schemas.microsoft.com/office/drawing/2014/main" val="1820009068"/>
                  </a:ext>
                </a:extLst>
              </a:tr>
              <a:tr h="469054">
                <a:tc>
                  <a:txBody>
                    <a:bodyPr/>
                    <a:lstStyle/>
                    <a:p>
                      <a:pPr algn="ctr"/>
                      <a:r>
                        <a:rPr lang="en-US" dirty="0"/>
                        <a:t>151 to 499</a:t>
                      </a:r>
                    </a:p>
                  </a:txBody>
                  <a:tcPr/>
                </a:tc>
                <a:tc>
                  <a:txBody>
                    <a:bodyPr/>
                    <a:lstStyle/>
                    <a:p>
                      <a:pPr algn="ctr"/>
                      <a:r>
                        <a:rPr lang="en-US" dirty="0"/>
                        <a:t>8.00</a:t>
                      </a:r>
                    </a:p>
                  </a:txBody>
                  <a:tcPr/>
                </a:tc>
                <a:extLst>
                  <a:ext uri="{0D108BD9-81ED-4DB2-BD59-A6C34878D82A}">
                    <a16:rowId xmlns:a16="http://schemas.microsoft.com/office/drawing/2014/main" val="92170996"/>
                  </a:ext>
                </a:extLst>
              </a:tr>
              <a:tr h="469054">
                <a:tc>
                  <a:txBody>
                    <a:bodyPr/>
                    <a:lstStyle/>
                    <a:p>
                      <a:pPr algn="ctr"/>
                      <a:r>
                        <a:rPr lang="en-US" dirty="0"/>
                        <a:t>500 or more</a:t>
                      </a:r>
                    </a:p>
                  </a:txBody>
                  <a:tcPr/>
                </a:tc>
                <a:tc>
                  <a:txBody>
                    <a:bodyPr/>
                    <a:lstStyle/>
                    <a:p>
                      <a:pPr algn="ctr"/>
                      <a:r>
                        <a:rPr lang="en-US" dirty="0"/>
                        <a:t>7.50</a:t>
                      </a:r>
                    </a:p>
                  </a:txBody>
                  <a:tcPr/>
                </a:tc>
                <a:extLst>
                  <a:ext uri="{0D108BD9-81ED-4DB2-BD59-A6C34878D82A}">
                    <a16:rowId xmlns:a16="http://schemas.microsoft.com/office/drawing/2014/main" val="1096377608"/>
                  </a:ext>
                </a:extLst>
              </a:tr>
            </a:tbl>
          </a:graphicData>
        </a:graphic>
      </p:graphicFrame>
    </p:spTree>
    <p:extLst>
      <p:ext uri="{BB962C8B-B14F-4D97-AF65-F5344CB8AC3E}">
        <p14:creationId xmlns:p14="http://schemas.microsoft.com/office/powerpoint/2010/main" val="1689589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613283"/>
          </a:xfrm>
        </p:spPr>
        <p:txBody>
          <a:bodyPr>
            <a:normAutofit fontScale="90000"/>
          </a:bodyPr>
          <a:lstStyle/>
          <a:p>
            <a:r>
              <a:rPr lang="en-US" b="1" dirty="0"/>
              <a:t>Reorder Point</a:t>
            </a:r>
          </a:p>
        </p:txBody>
      </p:sp>
      <p:sp>
        <p:nvSpPr>
          <p:cNvPr id="3" name="Content Placeholder 2"/>
          <p:cNvSpPr>
            <a:spLocks noGrp="1"/>
          </p:cNvSpPr>
          <p:nvPr>
            <p:ph idx="1"/>
          </p:nvPr>
        </p:nvSpPr>
        <p:spPr>
          <a:xfrm>
            <a:off x="838200" y="1225296"/>
            <a:ext cx="10515600" cy="4951667"/>
          </a:xfrm>
        </p:spPr>
        <p:txBody>
          <a:bodyPr>
            <a:normAutofit lnSpcReduction="10000"/>
          </a:bodyPr>
          <a:lstStyle/>
          <a:p>
            <a:pPr algn="just">
              <a:buFont typeface="Wingdings" panose="05000000000000000000" pitchFamily="2" charset="2"/>
              <a:buChar char="Ø"/>
            </a:pPr>
            <a:r>
              <a:rPr lang="en-US" sz="2200" dirty="0"/>
              <a:t>A reorder point is a quantity of inventory on hand that triggers for reorder. It is used to answer “When to order?”.</a:t>
            </a:r>
          </a:p>
          <a:p>
            <a:pPr algn="just">
              <a:buFont typeface="Wingdings" panose="05000000000000000000" pitchFamily="2" charset="2"/>
              <a:buChar char="Ø"/>
            </a:pPr>
            <a:r>
              <a:rPr lang="en-US" sz="2200" dirty="0"/>
              <a:t>The size of ROP is a function of expected demand during lead time and the extent of variability in lead time demand. </a:t>
            </a:r>
          </a:p>
          <a:p>
            <a:pPr algn="just">
              <a:buFont typeface="Wingdings" panose="05000000000000000000" pitchFamily="2" charset="2"/>
              <a:buChar char="Ø"/>
            </a:pPr>
            <a:r>
              <a:rPr lang="en-US" sz="2200" dirty="0"/>
              <a:t>Determination of ROP involves consideration of both expected demand and demand variability as well as the risk of a stock-out that management is willing to tolerate.</a:t>
            </a:r>
          </a:p>
          <a:p>
            <a:pPr algn="just">
              <a:buFont typeface="Wingdings" panose="05000000000000000000" pitchFamily="2" charset="2"/>
              <a:buChar char="Ø"/>
            </a:pPr>
            <a:r>
              <a:rPr lang="en-US" sz="2200" dirty="0"/>
              <a:t>If demand and lead time can both be assumed to be constant, the ROP level simply equal to lead-time demand. But, in practice such cases are rare. It is more common to encounter situations in which variability in lead-time demand exists. The presence of variability gives rise potential stock-outs because it is not certain how much inventory will be depleted during the lead time.</a:t>
            </a:r>
          </a:p>
          <a:p>
            <a:pPr marL="0" indent="0">
              <a:buNone/>
            </a:pPr>
            <a:r>
              <a:rPr lang="en-US" sz="2400" b="1" dirty="0"/>
              <a:t>Safety Stock:</a:t>
            </a:r>
          </a:p>
          <a:p>
            <a:pPr marL="0" indent="0">
              <a:buNone/>
            </a:pPr>
            <a:r>
              <a:rPr lang="en-US" sz="2000" dirty="0"/>
              <a:t>Safety stock is an additional amount of stock beyond expected demand requirements in order to lessen the possibility of stock-out.</a:t>
            </a:r>
          </a:p>
          <a:p>
            <a:pPr marL="0" indent="0">
              <a:buNone/>
            </a:pPr>
            <a:r>
              <a:rPr lang="en-US" sz="2000" dirty="0">
                <a:solidFill>
                  <a:srgbClr val="FF0000"/>
                </a:solidFill>
              </a:rPr>
              <a:t>ROP = Expected demand during lead time + safety stock</a:t>
            </a:r>
          </a:p>
          <a:p>
            <a:pPr marL="0" indent="0">
              <a:buNone/>
            </a:pPr>
            <a:endParaRPr lang="en-US" dirty="0"/>
          </a:p>
        </p:txBody>
      </p:sp>
    </p:spTree>
    <p:extLst>
      <p:ext uri="{BB962C8B-B14F-4D97-AF65-F5344CB8AC3E}">
        <p14:creationId xmlns:p14="http://schemas.microsoft.com/office/powerpoint/2010/main" val="640701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613283"/>
          </a:xfrm>
        </p:spPr>
        <p:txBody>
          <a:bodyPr>
            <a:normAutofit fontScale="90000"/>
          </a:bodyPr>
          <a:lstStyle/>
          <a:p>
            <a:r>
              <a:rPr lang="en-US" b="1" dirty="0"/>
              <a:t>Reorder Point</a:t>
            </a:r>
          </a:p>
        </p:txBody>
      </p:sp>
      <p:sp>
        <p:nvSpPr>
          <p:cNvPr id="3" name="Content Placeholder 2"/>
          <p:cNvSpPr>
            <a:spLocks noGrp="1"/>
          </p:cNvSpPr>
          <p:nvPr>
            <p:ph idx="1"/>
          </p:nvPr>
        </p:nvSpPr>
        <p:spPr>
          <a:xfrm>
            <a:off x="838200" y="1225296"/>
            <a:ext cx="5251704" cy="4951667"/>
          </a:xfrm>
        </p:spPr>
        <p:txBody>
          <a:bodyPr>
            <a:normAutofit fontScale="92500" lnSpcReduction="10000"/>
          </a:bodyPr>
          <a:lstStyle/>
          <a:p>
            <a:pPr marL="0" indent="0" algn="just">
              <a:buNone/>
            </a:pPr>
            <a:r>
              <a:rPr lang="en-US" sz="2000" dirty="0"/>
              <a:t>Although large amounts of safety stock lessen the chance of stock-outs but they add to holding costs. Therefore, a balance between holding and shortage costs is required in establishing a level of safety stock. Assessment of shortage cost is difficult, therefore, the decision makers prefer to set safety stock amounts in terms of a customer service level, which is the probability that a stock-out will not occur (i.e. that demand will not exceed the amount on hand).</a:t>
            </a:r>
          </a:p>
          <a:p>
            <a:pPr marL="0" indent="0">
              <a:buNone/>
            </a:pPr>
            <a:r>
              <a:rPr lang="en-US" sz="2000" dirty="0"/>
              <a:t>A decision maker may decide that a service level of 95% is adequate. This would imply a stock-out risk of 5% (i.e. 1-0.95) </a:t>
            </a:r>
          </a:p>
          <a:p>
            <a:pPr marL="0" indent="0" algn="just">
              <a:buNone/>
            </a:pPr>
            <a:r>
              <a:rPr lang="en-US" sz="2000" dirty="0"/>
              <a:t>Generally the lead-time demand is described a normal distribution, the service level achieved by a particular ROP is equivalent to the area under the curve to the left of ROP. Risk is area under the curve to the right of ROP. Safety stock is the difference between expected demand and the ROP.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0118" y="1289304"/>
            <a:ext cx="4927586" cy="2935224"/>
          </a:xfrm>
          <a:prstGeom prst="rect">
            <a:avLst/>
          </a:prstGeom>
        </p:spPr>
      </p:pic>
    </p:spTree>
    <p:extLst>
      <p:ext uri="{BB962C8B-B14F-4D97-AF65-F5344CB8AC3E}">
        <p14:creationId xmlns:p14="http://schemas.microsoft.com/office/powerpoint/2010/main" val="184289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883"/>
          </a:xfrm>
        </p:spPr>
        <p:txBody>
          <a:bodyPr/>
          <a:lstStyle/>
          <a:p>
            <a:pPr algn="ctr"/>
            <a:r>
              <a:rPr lang="en-US" b="1" dirty="0"/>
              <a:t>FUNCTIONS OF INVENTORY</a:t>
            </a:r>
          </a:p>
        </p:txBody>
      </p:sp>
      <p:sp>
        <p:nvSpPr>
          <p:cNvPr id="3" name="Content Placeholder 2"/>
          <p:cNvSpPr>
            <a:spLocks noGrp="1"/>
          </p:cNvSpPr>
          <p:nvPr>
            <p:ph idx="1"/>
          </p:nvPr>
        </p:nvSpPr>
        <p:spPr>
          <a:xfrm>
            <a:off x="838200" y="1444752"/>
            <a:ext cx="10515600" cy="4937760"/>
          </a:xfrm>
        </p:spPr>
        <p:txBody>
          <a:bodyPr>
            <a:noAutofit/>
          </a:bodyPr>
          <a:lstStyle/>
          <a:p>
            <a:pPr marL="914400" lvl="3" indent="-514350">
              <a:lnSpc>
                <a:spcPct val="150000"/>
              </a:lnSpc>
              <a:spcBef>
                <a:spcPts val="0"/>
              </a:spcBef>
              <a:buAutoNum type="arabicPeriod"/>
            </a:pPr>
            <a:r>
              <a:rPr lang="en-US" sz="2400" dirty="0"/>
              <a:t>To meet anticipated demand</a:t>
            </a:r>
          </a:p>
          <a:p>
            <a:pPr marL="914400" lvl="3" indent="-514350">
              <a:lnSpc>
                <a:spcPct val="150000"/>
              </a:lnSpc>
              <a:spcBef>
                <a:spcPts val="0"/>
              </a:spcBef>
              <a:buAutoNum type="arabicPeriod"/>
            </a:pPr>
            <a:r>
              <a:rPr lang="en-US" sz="2400" dirty="0"/>
              <a:t>To be able to buy or produce in economic lot sizes</a:t>
            </a:r>
          </a:p>
          <a:p>
            <a:pPr marL="914400" lvl="3" indent="-514350">
              <a:lnSpc>
                <a:spcPct val="150000"/>
              </a:lnSpc>
              <a:spcBef>
                <a:spcPts val="0"/>
              </a:spcBef>
              <a:buAutoNum type="arabicPeriod"/>
            </a:pPr>
            <a:r>
              <a:rPr lang="en-US" sz="2400" dirty="0"/>
              <a:t>To separate stages of operations</a:t>
            </a:r>
          </a:p>
          <a:p>
            <a:pPr marL="914400" lvl="3" indent="-514350">
              <a:lnSpc>
                <a:spcPct val="150000"/>
              </a:lnSpc>
              <a:spcBef>
                <a:spcPts val="0"/>
              </a:spcBef>
              <a:buAutoNum type="arabicPeriod"/>
            </a:pPr>
            <a:r>
              <a:rPr lang="en-US" sz="2400" dirty="0"/>
              <a:t>To guard against stock-outs</a:t>
            </a:r>
          </a:p>
          <a:p>
            <a:pPr marL="914400" lvl="3" indent="-514350">
              <a:lnSpc>
                <a:spcPct val="150000"/>
              </a:lnSpc>
              <a:spcBef>
                <a:spcPts val="0"/>
              </a:spcBef>
              <a:buAutoNum type="arabicPeriod"/>
            </a:pPr>
            <a:r>
              <a:rPr lang="en-US" sz="2400" dirty="0"/>
              <a:t>To maintain flexibility in scheduling</a:t>
            </a:r>
          </a:p>
          <a:p>
            <a:pPr marL="914400" lvl="3" indent="-514350">
              <a:lnSpc>
                <a:spcPct val="150000"/>
              </a:lnSpc>
              <a:spcBef>
                <a:spcPts val="0"/>
              </a:spcBef>
              <a:buAutoNum type="arabicPeriod"/>
            </a:pPr>
            <a:r>
              <a:rPr lang="en-US" sz="2400" dirty="0"/>
              <a:t>To display items in order to accommodate customer selection</a:t>
            </a:r>
          </a:p>
          <a:p>
            <a:pPr marL="914400" lvl="3" indent="-514350">
              <a:lnSpc>
                <a:spcPct val="150000"/>
              </a:lnSpc>
              <a:spcBef>
                <a:spcPts val="0"/>
              </a:spcBef>
              <a:buAutoNum type="arabicPeriod"/>
            </a:pPr>
            <a:r>
              <a:rPr lang="en-US" sz="2400" dirty="0"/>
              <a:t>To allow for goods in transit (pipeline) </a:t>
            </a:r>
          </a:p>
        </p:txBody>
      </p:sp>
    </p:spTree>
    <p:extLst>
      <p:ext uri="{BB962C8B-B14F-4D97-AF65-F5344CB8AC3E}">
        <p14:creationId xmlns:p14="http://schemas.microsoft.com/office/powerpoint/2010/main" val="4153465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613283"/>
          </a:xfrm>
        </p:spPr>
        <p:txBody>
          <a:bodyPr>
            <a:normAutofit fontScale="90000"/>
          </a:bodyPr>
          <a:lstStyle/>
          <a:p>
            <a:r>
              <a:rPr lang="en-US" b="1" dirty="0"/>
              <a:t>Reorder Point</a:t>
            </a:r>
          </a:p>
        </p:txBody>
      </p:sp>
      <p:sp>
        <p:nvSpPr>
          <p:cNvPr id="3" name="Content Placeholder 2"/>
          <p:cNvSpPr>
            <a:spLocks noGrp="1"/>
          </p:cNvSpPr>
          <p:nvPr>
            <p:ph idx="1"/>
          </p:nvPr>
        </p:nvSpPr>
        <p:spPr>
          <a:xfrm>
            <a:off x="838200" y="1225296"/>
            <a:ext cx="10308336" cy="4951667"/>
          </a:xfrm>
        </p:spPr>
        <p:txBody>
          <a:bodyPr>
            <a:normAutofit/>
          </a:bodyPr>
          <a:lstStyle/>
          <a:p>
            <a:pPr marL="0" indent="0" algn="just">
              <a:buNone/>
            </a:pPr>
            <a:r>
              <a:rPr lang="en-US" sz="2000" b="1" dirty="0"/>
              <a:t>Computing the Reorder Point:</a:t>
            </a:r>
          </a:p>
          <a:p>
            <a:pPr marL="0" indent="0" algn="just">
              <a:buNone/>
            </a:pPr>
            <a:r>
              <a:rPr lang="en-US" sz="2000" dirty="0"/>
              <a:t>Know the distribution of lead-time demand and its mean. If it is normal, also know its standard deviation. Let us assume that distribution of lead-time demand  is normal. The ROP can be calculated using the formula,</a:t>
            </a:r>
          </a:p>
          <a:p>
            <a:pPr marL="0" indent="0" algn="just">
              <a:buNone/>
            </a:pPr>
            <a:r>
              <a:rPr lang="en-US" sz="2000" dirty="0">
                <a:solidFill>
                  <a:srgbClr val="FF0000"/>
                </a:solidFill>
              </a:rPr>
              <a:t>ROP = Expected demand during the lead time + z</a:t>
            </a:r>
            <a:r>
              <a:rPr lang="el-GR" sz="2000" dirty="0">
                <a:solidFill>
                  <a:srgbClr val="FF0000"/>
                </a:solidFill>
              </a:rPr>
              <a:t>σ</a:t>
            </a:r>
            <a:r>
              <a:rPr lang="en-US" sz="2000" baseline="-25000" dirty="0" err="1">
                <a:solidFill>
                  <a:srgbClr val="FF0000"/>
                </a:solidFill>
              </a:rPr>
              <a:t>dL</a:t>
            </a:r>
            <a:r>
              <a:rPr lang="en-US" sz="2000" dirty="0">
                <a:solidFill>
                  <a:srgbClr val="FF0000"/>
                </a:solidFill>
              </a:rPr>
              <a:t> </a:t>
            </a:r>
          </a:p>
          <a:p>
            <a:pPr marL="0" indent="0" algn="just">
              <a:buNone/>
            </a:pPr>
            <a:r>
              <a:rPr lang="en-US" sz="2000" dirty="0"/>
              <a:t>Where, Expected demand = distribution mean</a:t>
            </a:r>
          </a:p>
          <a:p>
            <a:pPr marL="0" indent="0" algn="just">
              <a:buNone/>
            </a:pPr>
            <a:r>
              <a:rPr lang="en-US" sz="2000" dirty="0"/>
              <a:t>	z = number of standard deviations from the mean</a:t>
            </a:r>
          </a:p>
          <a:p>
            <a:pPr marL="0" indent="0" algn="just">
              <a:buNone/>
            </a:pPr>
            <a:r>
              <a:rPr lang="en-US" sz="2000" dirty="0"/>
              <a:t> 	</a:t>
            </a:r>
            <a:r>
              <a:rPr lang="el-GR" sz="2000" dirty="0"/>
              <a:t>σ</a:t>
            </a:r>
            <a:r>
              <a:rPr lang="en-US" sz="2000" baseline="-25000" dirty="0" err="1"/>
              <a:t>dL</a:t>
            </a:r>
            <a:r>
              <a:rPr lang="en-US" sz="2000" dirty="0"/>
              <a:t> = standard deviation of lead-time demand</a:t>
            </a:r>
          </a:p>
          <a:p>
            <a:pPr marL="0" indent="0" algn="just">
              <a:buNone/>
            </a:pPr>
            <a:endParaRPr lang="en-US" sz="2000" dirty="0"/>
          </a:p>
          <a:p>
            <a:pPr marL="0" indent="0" algn="just">
              <a:buNone/>
            </a:pPr>
            <a:r>
              <a:rPr lang="en-US" sz="2000" dirty="0"/>
              <a:t>The variability of lead-time demand may come solely from demand, with lead time constant; solely from lead time, with demand constant; or from both. Consequently there are three formulas for each variability.</a:t>
            </a:r>
          </a:p>
          <a:p>
            <a:pPr marL="0" indent="0" algn="just">
              <a:buNone/>
            </a:pPr>
            <a:r>
              <a:rPr lang="en-US" sz="2000" dirty="0"/>
              <a:t>  </a:t>
            </a:r>
          </a:p>
        </p:txBody>
      </p:sp>
    </p:spTree>
    <p:extLst>
      <p:ext uri="{BB962C8B-B14F-4D97-AF65-F5344CB8AC3E}">
        <p14:creationId xmlns:p14="http://schemas.microsoft.com/office/powerpoint/2010/main" val="4153962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613283"/>
          </a:xfrm>
        </p:spPr>
        <p:txBody>
          <a:bodyPr>
            <a:normAutofit fontScale="90000"/>
          </a:bodyPr>
          <a:lstStyle/>
          <a:p>
            <a:r>
              <a:rPr lang="en-US" b="1" dirty="0"/>
              <a:t>Reorder Point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25296"/>
                <a:ext cx="5114544" cy="4951667"/>
              </a:xfrm>
            </p:spPr>
            <p:txBody>
              <a:bodyPr>
                <a:normAutofit fontScale="92500" lnSpcReduction="10000"/>
              </a:bodyPr>
              <a:lstStyle/>
              <a:p>
                <a:pPr marL="0" indent="0" algn="just">
                  <a:buNone/>
                </a:pPr>
                <a:r>
                  <a:rPr lang="en-US" sz="2000" b="1" dirty="0"/>
                  <a:t>Computing the Reorder Point:</a:t>
                </a:r>
              </a:p>
              <a:p>
                <a:pPr marL="0" indent="0" algn="just">
                  <a:buNone/>
                </a:pPr>
                <a:r>
                  <a:rPr lang="en-US" sz="2000" dirty="0">
                    <a:solidFill>
                      <a:srgbClr val="0070C0"/>
                    </a:solidFill>
                  </a:rPr>
                  <a:t>a. If demand is variable and lead time is constant:</a:t>
                </a:r>
              </a:p>
              <a:p>
                <a:pPr marL="0" indent="0" algn="just">
                  <a:lnSpc>
                    <a:spcPct val="100000"/>
                  </a:lnSpc>
                  <a:spcBef>
                    <a:spcPts val="0"/>
                  </a:spcBef>
                  <a:buNone/>
                </a:pPr>
                <a:endParaRPr lang="en-US" sz="2000" dirty="0">
                  <a:solidFill>
                    <a:schemeClr val="tx1"/>
                  </a:solidFill>
                </a:endParaRPr>
              </a:p>
              <a:p>
                <a:pPr marL="0" indent="0" algn="just">
                  <a:lnSpc>
                    <a:spcPct val="100000"/>
                  </a:lnSpc>
                  <a:spcBef>
                    <a:spcPts val="0"/>
                  </a:spcBef>
                  <a:buNone/>
                </a:pPr>
                <a:r>
                  <a:rPr lang="en-US" sz="2000" dirty="0">
                    <a:solidFill>
                      <a:schemeClr val="tx1"/>
                    </a:solidFill>
                  </a:rPr>
                  <a:t>ROP = </a:t>
                </a:r>
                <a:r>
                  <a:rPr lang="en-US" sz="2000" dirty="0" err="1">
                    <a:solidFill>
                      <a:schemeClr val="tx1"/>
                    </a:solidFill>
                  </a:rPr>
                  <a:t>d</a:t>
                </a:r>
                <a:r>
                  <a:rPr lang="en-US" sz="2000" baseline="30000" dirty="0" err="1">
                    <a:solidFill>
                      <a:schemeClr val="tx1"/>
                    </a:solidFill>
                  </a:rPr>
                  <a:t>^</a:t>
                </a:r>
                <a:r>
                  <a:rPr lang="en-US" sz="2000" dirty="0" err="1">
                    <a:solidFill>
                      <a:schemeClr val="tx1"/>
                    </a:solidFill>
                  </a:rPr>
                  <a:t>L</a:t>
                </a:r>
                <a:r>
                  <a:rPr lang="en-US" sz="2000" dirty="0">
                    <a:solidFill>
                      <a:schemeClr val="tx1"/>
                    </a:solidFill>
                  </a:rPr>
                  <a:t> + z</a:t>
                </a:r>
                <a:r>
                  <a:rPr lang="el-GR" sz="2000" dirty="0">
                    <a:solidFill>
                      <a:schemeClr val="tx1"/>
                    </a:solidFill>
                  </a:rPr>
                  <a:t>σ</a:t>
                </a:r>
                <a:r>
                  <a:rPr lang="en-US" sz="2000" baseline="-25000" dirty="0">
                    <a:solidFill>
                      <a:schemeClr val="tx1"/>
                    </a:solidFill>
                  </a:rPr>
                  <a:t>d</a:t>
                </a:r>
                <a14:m>
                  <m:oMath xmlns:m="http://schemas.openxmlformats.org/officeDocument/2006/math">
                    <m:rad>
                      <m:radPr>
                        <m:degHide m:val="on"/>
                        <m:ctrlPr>
                          <a:rPr lang="en-US" sz="2000" i="1" smtClean="0">
                            <a:solidFill>
                              <a:schemeClr val="tx1"/>
                            </a:solidFill>
                            <a:latin typeface="Cambria Math" panose="02040503050406030204" pitchFamily="18" charset="0"/>
                          </a:rPr>
                        </m:ctrlPr>
                      </m:radPr>
                      <m:deg/>
                      <m:e>
                        <m:r>
                          <a:rPr lang="en-US" sz="2000" b="0" i="1" smtClean="0">
                            <a:solidFill>
                              <a:schemeClr val="tx1"/>
                            </a:solidFill>
                            <a:latin typeface="Cambria Math" panose="02040503050406030204" pitchFamily="18" charset="0"/>
                          </a:rPr>
                          <m:t>𝐿</m:t>
                        </m:r>
                      </m:e>
                    </m:rad>
                  </m:oMath>
                </a14:m>
                <a:r>
                  <a:rPr lang="en-US" sz="2000" dirty="0">
                    <a:solidFill>
                      <a:schemeClr val="tx1"/>
                    </a:solidFill>
                  </a:rPr>
                  <a:t>  </a:t>
                </a:r>
              </a:p>
              <a:p>
                <a:pPr marL="0" indent="0" algn="just">
                  <a:lnSpc>
                    <a:spcPct val="100000"/>
                  </a:lnSpc>
                  <a:spcBef>
                    <a:spcPts val="0"/>
                  </a:spcBef>
                  <a:buNone/>
                </a:pPr>
                <a:endParaRPr lang="en-US" sz="2000" dirty="0">
                  <a:solidFill>
                    <a:schemeClr val="tx1"/>
                  </a:solidFill>
                </a:endParaRPr>
              </a:p>
              <a:p>
                <a:pPr marL="0" indent="0" algn="just">
                  <a:lnSpc>
                    <a:spcPct val="100000"/>
                  </a:lnSpc>
                  <a:spcBef>
                    <a:spcPts val="0"/>
                  </a:spcBef>
                  <a:buNone/>
                </a:pPr>
                <a:r>
                  <a:rPr lang="en-US" sz="2000" dirty="0">
                    <a:solidFill>
                      <a:schemeClr val="tx1"/>
                    </a:solidFill>
                  </a:rPr>
                  <a:t>Where, </a:t>
                </a:r>
              </a:p>
              <a:p>
                <a:pPr marL="0" indent="0" algn="just">
                  <a:lnSpc>
                    <a:spcPct val="100000"/>
                  </a:lnSpc>
                  <a:spcBef>
                    <a:spcPts val="0"/>
                  </a:spcBef>
                  <a:buNone/>
                </a:pPr>
                <a:r>
                  <a:rPr lang="en-US" sz="2000" dirty="0">
                    <a:solidFill>
                      <a:schemeClr val="tx1"/>
                    </a:solidFill>
                  </a:rPr>
                  <a:t>d</a:t>
                </a:r>
                <a:r>
                  <a:rPr lang="en-US" sz="2000" baseline="30000" dirty="0">
                    <a:solidFill>
                      <a:schemeClr val="tx1"/>
                    </a:solidFill>
                  </a:rPr>
                  <a:t>^</a:t>
                </a:r>
                <a:r>
                  <a:rPr lang="en-US" sz="2000" dirty="0">
                    <a:solidFill>
                      <a:schemeClr val="tx1"/>
                    </a:solidFill>
                  </a:rPr>
                  <a:t> = Average daily demand</a:t>
                </a:r>
              </a:p>
              <a:p>
                <a:pPr marL="0" indent="0" algn="just">
                  <a:lnSpc>
                    <a:spcPct val="100000"/>
                  </a:lnSpc>
                  <a:spcBef>
                    <a:spcPts val="0"/>
                  </a:spcBef>
                  <a:buNone/>
                </a:pPr>
                <a:r>
                  <a:rPr lang="en-US" sz="2000" dirty="0">
                    <a:solidFill>
                      <a:schemeClr val="tx1"/>
                    </a:solidFill>
                  </a:rPr>
                  <a:t>L = Lead time in days</a:t>
                </a:r>
              </a:p>
              <a:p>
                <a:pPr marL="0" indent="0" algn="just">
                  <a:lnSpc>
                    <a:spcPct val="100000"/>
                  </a:lnSpc>
                  <a:spcBef>
                    <a:spcPts val="0"/>
                  </a:spcBef>
                  <a:buNone/>
                </a:pPr>
                <a:r>
                  <a:rPr lang="el-GR" sz="2000" dirty="0">
                    <a:solidFill>
                      <a:schemeClr val="tx1"/>
                    </a:solidFill>
                  </a:rPr>
                  <a:t>σ</a:t>
                </a:r>
                <a:r>
                  <a:rPr lang="en-US" sz="2000" baseline="-25000" dirty="0">
                    <a:solidFill>
                      <a:schemeClr val="tx1"/>
                    </a:solidFill>
                  </a:rPr>
                  <a:t>d</a:t>
                </a:r>
                <a:r>
                  <a:rPr lang="en-US" sz="2000" dirty="0">
                    <a:solidFill>
                      <a:schemeClr val="tx1"/>
                    </a:solidFill>
                  </a:rPr>
                  <a:t> = standard deviation of the daily demand</a:t>
                </a:r>
              </a:p>
              <a:p>
                <a:pPr marL="0" indent="0" algn="just">
                  <a:lnSpc>
                    <a:spcPct val="100000"/>
                  </a:lnSpc>
                  <a:spcBef>
                    <a:spcPts val="0"/>
                  </a:spcBef>
                  <a:buNone/>
                </a:pPr>
                <a:endParaRPr lang="en-US" sz="2000" dirty="0">
                  <a:solidFill>
                    <a:schemeClr val="tx1"/>
                  </a:solidFill>
                </a:endParaRPr>
              </a:p>
              <a:p>
                <a:pPr marL="0" indent="0" algn="just">
                  <a:lnSpc>
                    <a:spcPct val="100000"/>
                  </a:lnSpc>
                  <a:spcBef>
                    <a:spcPts val="0"/>
                  </a:spcBef>
                  <a:buNone/>
                </a:pPr>
                <a:r>
                  <a:rPr lang="en-US" sz="2000" dirty="0">
                    <a:solidFill>
                      <a:srgbClr val="0070C0"/>
                    </a:solidFill>
                  </a:rPr>
                  <a:t>b. If daily demand is constant and lead time is variable:</a:t>
                </a:r>
              </a:p>
              <a:p>
                <a:pPr marL="0" indent="0" algn="just">
                  <a:lnSpc>
                    <a:spcPct val="100000"/>
                  </a:lnSpc>
                  <a:spcBef>
                    <a:spcPts val="0"/>
                  </a:spcBef>
                  <a:buNone/>
                </a:pPr>
                <a:endParaRPr lang="en-US" sz="2000" dirty="0">
                  <a:solidFill>
                    <a:schemeClr val="tx1"/>
                  </a:solidFill>
                </a:endParaRPr>
              </a:p>
              <a:p>
                <a:pPr marL="0" indent="0" algn="just">
                  <a:lnSpc>
                    <a:spcPct val="100000"/>
                  </a:lnSpc>
                  <a:spcBef>
                    <a:spcPts val="0"/>
                  </a:spcBef>
                  <a:buNone/>
                </a:pPr>
                <a:r>
                  <a:rPr lang="en-US" sz="2000" dirty="0"/>
                  <a:t>ROP = </a:t>
                </a:r>
                <a:r>
                  <a:rPr lang="en-US" sz="2000" dirty="0" err="1"/>
                  <a:t>dL</a:t>
                </a:r>
                <a:r>
                  <a:rPr lang="en-US" sz="2000" baseline="30000" dirty="0"/>
                  <a:t>^</a:t>
                </a:r>
                <a:r>
                  <a:rPr lang="en-US" sz="2000" dirty="0"/>
                  <a:t> + </a:t>
                </a:r>
                <a:r>
                  <a:rPr lang="en-US" sz="2000" dirty="0" err="1"/>
                  <a:t>zd</a:t>
                </a:r>
                <a:r>
                  <a:rPr lang="el-GR" sz="2000" dirty="0"/>
                  <a:t>σ</a:t>
                </a:r>
                <a:r>
                  <a:rPr lang="en-US" sz="2000" baseline="-25000" dirty="0"/>
                  <a:t>L</a:t>
                </a:r>
                <a:endParaRPr lang="en-US" sz="2000" dirty="0"/>
              </a:p>
              <a:p>
                <a:pPr marL="0" indent="0" algn="just">
                  <a:lnSpc>
                    <a:spcPct val="100000"/>
                  </a:lnSpc>
                  <a:spcBef>
                    <a:spcPts val="0"/>
                  </a:spcBef>
                  <a:buNone/>
                </a:pPr>
                <a:endParaRPr lang="en-US" sz="2000" dirty="0"/>
              </a:p>
              <a:p>
                <a:pPr marL="0" indent="0" algn="just">
                  <a:lnSpc>
                    <a:spcPct val="100000"/>
                  </a:lnSpc>
                  <a:spcBef>
                    <a:spcPts val="0"/>
                  </a:spcBef>
                  <a:buNone/>
                </a:pPr>
                <a:r>
                  <a:rPr lang="en-US" sz="2000" dirty="0"/>
                  <a:t>Where, </a:t>
                </a:r>
              </a:p>
              <a:p>
                <a:pPr marL="0" indent="0" algn="just">
                  <a:lnSpc>
                    <a:spcPct val="100000"/>
                  </a:lnSpc>
                  <a:spcBef>
                    <a:spcPts val="0"/>
                  </a:spcBef>
                  <a:buNone/>
                </a:pPr>
                <a:r>
                  <a:rPr lang="en-US" sz="2000" dirty="0"/>
                  <a:t>L</a:t>
                </a:r>
                <a:r>
                  <a:rPr lang="en-US" sz="2000" baseline="30000" dirty="0"/>
                  <a:t>^</a:t>
                </a:r>
                <a:r>
                  <a:rPr lang="en-US" sz="2000" dirty="0"/>
                  <a:t> = Average lead time</a:t>
                </a:r>
              </a:p>
              <a:p>
                <a:pPr marL="0" indent="0" algn="just">
                  <a:lnSpc>
                    <a:spcPct val="100000"/>
                  </a:lnSpc>
                  <a:spcBef>
                    <a:spcPts val="0"/>
                  </a:spcBef>
                  <a:buNone/>
                </a:pPr>
                <a:r>
                  <a:rPr lang="el-GR" sz="2000" dirty="0"/>
                  <a:t>σ</a:t>
                </a:r>
                <a:r>
                  <a:rPr lang="en-US" sz="2000" baseline="-25000" dirty="0"/>
                  <a:t>L</a:t>
                </a:r>
                <a:r>
                  <a:rPr lang="en-US" sz="2000" dirty="0"/>
                  <a:t> = standard deviation of lead time</a:t>
                </a:r>
              </a:p>
              <a:p>
                <a:pPr marL="0" indent="0" algn="just">
                  <a:lnSpc>
                    <a:spcPct val="100000"/>
                  </a:lnSpc>
                  <a:spcBef>
                    <a:spcPts val="0"/>
                  </a:spcBef>
                  <a:buNone/>
                </a:pPr>
                <a:endParaRPr lang="en-US" sz="2000" dirty="0">
                  <a:solidFill>
                    <a:schemeClr val="tx1"/>
                  </a:solidFill>
                </a:endParaRPr>
              </a:p>
              <a:p>
                <a:pPr marL="0" indent="0" algn="just">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25296"/>
                <a:ext cx="5114544" cy="4951667"/>
              </a:xfrm>
              <a:blipFill>
                <a:blip r:embed="rId2"/>
                <a:stretch>
                  <a:fillRect l="-1192" t="-1601" r="-1073" b="-6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757416" y="1392805"/>
                <a:ext cx="4956048" cy="2888740"/>
              </a:xfrm>
              <a:prstGeom prst="rect">
                <a:avLst/>
              </a:prstGeom>
              <a:noFill/>
            </p:spPr>
            <p:txBody>
              <a:bodyPr wrap="square" rtlCol="0">
                <a:spAutoFit/>
              </a:bodyPr>
              <a:lstStyle/>
              <a:p>
                <a:pPr algn="just"/>
                <a:r>
                  <a:rPr lang="en-US" dirty="0">
                    <a:solidFill>
                      <a:srgbClr val="0070C0"/>
                    </a:solidFill>
                  </a:rPr>
                  <a:t>c. If demand and lead time are independent of each order, and if both are roughly normally distributed:</a:t>
                </a:r>
              </a:p>
              <a:p>
                <a:pPr algn="just"/>
                <a:endParaRPr lang="en-US" dirty="0"/>
              </a:p>
              <a:p>
                <a:pPr algn="just"/>
                <a:r>
                  <a:rPr lang="en-US" dirty="0"/>
                  <a:t>ROP = </a:t>
                </a:r>
                <a:r>
                  <a:rPr lang="en-US" dirty="0" err="1"/>
                  <a:t>d</a:t>
                </a:r>
                <a:r>
                  <a:rPr lang="en-US" baseline="30000" dirty="0" err="1"/>
                  <a:t>^</a:t>
                </a:r>
                <a:r>
                  <a:rPr lang="en-US" dirty="0" err="1"/>
                  <a:t>L</a:t>
                </a:r>
                <a:r>
                  <a:rPr lang="en-US" baseline="30000" dirty="0"/>
                  <a:t>^</a:t>
                </a:r>
                <a:r>
                  <a:rPr lang="en-US" dirty="0"/>
                  <a:t>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z</m:t>
                    </m:r>
                    <m:rad>
                      <m:radPr>
                        <m:degHide m:val="on"/>
                        <m:ctrlPr>
                          <a:rPr lang="en-US" i="1" smtClean="0">
                            <a:latin typeface="Cambria Math" panose="02040503050406030204" pitchFamily="18" charset="0"/>
                          </a:rPr>
                        </m:ctrlPr>
                      </m:radPr>
                      <m:deg/>
                      <m:e>
                        <m:r>
                          <m:rPr>
                            <m:nor/>
                          </m:rPr>
                          <a:rPr lang="el-GR" dirty="0"/>
                          <m:t>σ</m:t>
                        </m:r>
                        <m:r>
                          <m:rPr>
                            <m:nor/>
                          </m:rPr>
                          <a:rPr lang="en-US" b="0" i="0" baseline="30000" dirty="0" smtClean="0"/>
                          <m:t>2</m:t>
                        </m:r>
                        <m:r>
                          <m:rPr>
                            <m:nor/>
                          </m:rPr>
                          <a:rPr lang="en-US" baseline="-25000" dirty="0"/>
                          <m:t>d</m:t>
                        </m:r>
                        <m:r>
                          <m:rPr>
                            <m:nor/>
                          </m:rPr>
                          <a:rPr lang="en-US" b="0" i="0" dirty="0" smtClean="0"/>
                          <m:t>L</m:t>
                        </m:r>
                        <m:r>
                          <m:rPr>
                            <m:nor/>
                          </m:rPr>
                          <a:rPr lang="en-US" b="0" i="0" dirty="0" smtClean="0"/>
                          <m:t>^ +</m:t>
                        </m:r>
                        <m:r>
                          <m:rPr>
                            <m:nor/>
                          </m:rPr>
                          <a:rPr lang="en-US" b="0" i="0" dirty="0" smtClean="0"/>
                          <m:t>d</m:t>
                        </m:r>
                        <m:r>
                          <m:rPr>
                            <m:nor/>
                          </m:rPr>
                          <a:rPr lang="en-US" b="0" i="0" baseline="30000" dirty="0" smtClean="0"/>
                          <m:t>^2</m:t>
                        </m:r>
                        <m:r>
                          <m:rPr>
                            <m:nor/>
                          </m:rPr>
                          <a:rPr lang="el-GR" dirty="0"/>
                          <m:t>σ</m:t>
                        </m:r>
                        <m:r>
                          <m:rPr>
                            <m:nor/>
                          </m:rPr>
                          <a:rPr lang="en-US" baseline="30000" dirty="0"/>
                          <m:t>2</m:t>
                        </m:r>
                        <m:r>
                          <m:rPr>
                            <m:nor/>
                          </m:rPr>
                          <a:rPr lang="en-US" b="0" i="0" baseline="-25000" dirty="0" smtClean="0"/>
                          <m:t>L</m:t>
                        </m:r>
                      </m:e>
                    </m:rad>
                    <m:r>
                      <m:rPr>
                        <m:nor/>
                      </m:rPr>
                      <a:rPr lang="en-US" b="0" i="0" smtClean="0">
                        <a:latin typeface="Cambria Math" panose="02040503050406030204" pitchFamily="18" charset="0"/>
                      </a:rPr>
                      <m:t> </m:t>
                    </m:r>
                  </m:oMath>
                </a14:m>
                <a:r>
                  <a:rPr lang="en-US" dirty="0"/>
                  <a:t> </a:t>
                </a:r>
              </a:p>
              <a:p>
                <a:pPr algn="just"/>
                <a:r>
                  <a:rPr lang="en-US" dirty="0"/>
                  <a:t>Where, </a:t>
                </a:r>
              </a:p>
              <a:p>
                <a:pPr algn="just"/>
                <a:r>
                  <a:rPr lang="en-US" dirty="0"/>
                  <a:t>d</a:t>
                </a:r>
                <a:r>
                  <a:rPr lang="en-US" baseline="30000" dirty="0"/>
                  <a:t>^</a:t>
                </a:r>
                <a:r>
                  <a:rPr lang="en-US" dirty="0"/>
                  <a:t> = Average daily demand</a:t>
                </a:r>
              </a:p>
              <a:p>
                <a:pPr algn="just"/>
                <a:r>
                  <a:rPr lang="en-US" dirty="0"/>
                  <a:t>L</a:t>
                </a:r>
                <a:r>
                  <a:rPr lang="en-US" baseline="30000" dirty="0"/>
                  <a:t>^</a:t>
                </a:r>
                <a:r>
                  <a:rPr lang="en-US" dirty="0"/>
                  <a:t> = Average lead time</a:t>
                </a:r>
              </a:p>
              <a:p>
                <a:pPr algn="just"/>
                <a:r>
                  <a:rPr lang="el-GR" dirty="0"/>
                  <a:t>σ</a:t>
                </a:r>
                <a:r>
                  <a:rPr lang="en-US" baseline="-25000" dirty="0"/>
                  <a:t>d</a:t>
                </a:r>
                <a:r>
                  <a:rPr lang="en-US" dirty="0"/>
                  <a:t> = standard deviation of the daily demand</a:t>
                </a:r>
              </a:p>
              <a:p>
                <a:pPr algn="just"/>
                <a:r>
                  <a:rPr lang="el-GR" dirty="0"/>
                  <a:t>σ</a:t>
                </a:r>
                <a:r>
                  <a:rPr lang="en-US" baseline="-25000" dirty="0"/>
                  <a:t>L</a:t>
                </a:r>
                <a:r>
                  <a:rPr lang="en-US" dirty="0"/>
                  <a:t> = standard deviation of lead time</a:t>
                </a:r>
              </a:p>
            </p:txBody>
          </p:sp>
        </mc:Choice>
        <mc:Fallback xmlns="">
          <p:sp>
            <p:nvSpPr>
              <p:cNvPr id="4" name="TextBox 3"/>
              <p:cNvSpPr txBox="1">
                <a:spLocks noRot="1" noChangeAspect="1" noMove="1" noResize="1" noEditPoints="1" noAdjustHandles="1" noChangeArrowheads="1" noChangeShapeType="1" noTextEdit="1"/>
              </p:cNvSpPr>
              <p:nvPr/>
            </p:nvSpPr>
            <p:spPr>
              <a:xfrm>
                <a:off x="6757416" y="1392805"/>
                <a:ext cx="4956048" cy="2888740"/>
              </a:xfrm>
              <a:prstGeom prst="rect">
                <a:avLst/>
              </a:prstGeom>
              <a:blipFill>
                <a:blip r:embed="rId3"/>
                <a:stretch>
                  <a:fillRect l="-1107" t="-1055" r="-984" b="-2321"/>
                </a:stretch>
              </a:blipFill>
            </p:spPr>
            <p:txBody>
              <a:bodyPr/>
              <a:lstStyle/>
              <a:p>
                <a:r>
                  <a:rPr lang="en-US">
                    <a:noFill/>
                  </a:rPr>
                  <a:t> </a:t>
                </a:r>
              </a:p>
            </p:txBody>
          </p:sp>
        </mc:Fallback>
      </mc:AlternateContent>
    </p:spTree>
    <p:extLst>
      <p:ext uri="{BB962C8B-B14F-4D97-AF65-F5344CB8AC3E}">
        <p14:creationId xmlns:p14="http://schemas.microsoft.com/office/powerpoint/2010/main" val="1220662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704723"/>
          </a:xfrm>
        </p:spPr>
        <p:txBody>
          <a:bodyPr/>
          <a:lstStyle/>
          <a:p>
            <a:r>
              <a:rPr lang="en-US" dirty="0"/>
              <a:t>Reorder Point (Example)</a:t>
            </a:r>
          </a:p>
        </p:txBody>
      </p:sp>
      <p:sp>
        <p:nvSpPr>
          <p:cNvPr id="3" name="Content Placeholder 2"/>
          <p:cNvSpPr>
            <a:spLocks noGrp="1"/>
          </p:cNvSpPr>
          <p:nvPr>
            <p:ph idx="1"/>
          </p:nvPr>
        </p:nvSpPr>
        <p:spPr>
          <a:xfrm>
            <a:off x="838200" y="1371600"/>
            <a:ext cx="6495288" cy="4805363"/>
          </a:xfrm>
        </p:spPr>
        <p:txBody>
          <a:bodyPr/>
          <a:lstStyle/>
          <a:p>
            <a:pPr marL="0" indent="0">
              <a:buNone/>
            </a:pPr>
            <a:r>
              <a:rPr lang="en-US" sz="2000" dirty="0"/>
              <a:t>For a grocery shop,  it is assumed that lead-time demand of rice can be modeled as normal distribution with mean of 60 kg. and standard deviation of 8 kg. What ROP will provide a service level of 95%?</a:t>
            </a:r>
          </a:p>
          <a:p>
            <a:pPr marL="0" indent="0">
              <a:buNone/>
            </a:pPr>
            <a:endParaRPr lang="en-US" sz="2000" dirty="0"/>
          </a:p>
          <a:p>
            <a:pPr marL="0" indent="0">
              <a:buNone/>
            </a:pPr>
            <a:r>
              <a:rPr lang="en-US" sz="2000" dirty="0">
                <a:solidFill>
                  <a:srgbClr val="FF0000"/>
                </a:solidFill>
              </a:rPr>
              <a:t>Solution: </a:t>
            </a:r>
          </a:p>
          <a:p>
            <a:pPr marL="0" indent="0">
              <a:buNone/>
            </a:pPr>
            <a:r>
              <a:rPr lang="en-US" sz="2000" dirty="0"/>
              <a:t>Expected demand = 60 kg.</a:t>
            </a:r>
          </a:p>
          <a:p>
            <a:pPr marL="0" indent="0">
              <a:buNone/>
            </a:pPr>
            <a:r>
              <a:rPr lang="el-GR" sz="2000" dirty="0"/>
              <a:t>σ</a:t>
            </a:r>
            <a:r>
              <a:rPr lang="en-US" sz="2000" baseline="-25000" dirty="0" err="1"/>
              <a:t>dL</a:t>
            </a:r>
            <a:r>
              <a:rPr lang="en-US" sz="2000" dirty="0"/>
              <a:t> = 8 kg.</a:t>
            </a:r>
          </a:p>
          <a:p>
            <a:pPr marL="0" indent="0">
              <a:buNone/>
            </a:pPr>
            <a:r>
              <a:rPr lang="en-US" sz="2000" dirty="0"/>
              <a:t>Z = 1.65 (for 95% service level from z table)</a:t>
            </a:r>
          </a:p>
          <a:p>
            <a:pPr marL="0" indent="0">
              <a:buNone/>
            </a:pPr>
            <a:endParaRPr lang="en-US" sz="2000" dirty="0"/>
          </a:p>
          <a:p>
            <a:pPr marL="0" indent="0" algn="just">
              <a:buNone/>
            </a:pPr>
            <a:r>
              <a:rPr lang="en-US" sz="2000" dirty="0"/>
              <a:t>ROP = Expected demand during the lead time + z</a:t>
            </a:r>
            <a:r>
              <a:rPr lang="el-GR" sz="2000" dirty="0"/>
              <a:t>σ</a:t>
            </a:r>
            <a:r>
              <a:rPr lang="en-US" sz="2000" baseline="-25000" dirty="0" err="1"/>
              <a:t>dL</a:t>
            </a:r>
            <a:r>
              <a:rPr lang="en-US" sz="2000" dirty="0"/>
              <a:t> </a:t>
            </a:r>
          </a:p>
          <a:p>
            <a:pPr marL="0" indent="0">
              <a:buNone/>
            </a:pPr>
            <a:r>
              <a:rPr lang="en-US" sz="2000" dirty="0"/>
              <a:t>      = 60 + 1.65x8 = 73.2 or </a:t>
            </a:r>
            <a:r>
              <a:rPr lang="en-US" sz="2000" dirty="0">
                <a:solidFill>
                  <a:srgbClr val="FF0000"/>
                </a:solidFill>
              </a:rPr>
              <a:t>73 kg. (Take approximate)</a:t>
            </a:r>
          </a:p>
          <a:p>
            <a:pPr marL="0" indent="0">
              <a:buNone/>
            </a:pPr>
            <a:endParaRPr lang="en-US" dirty="0"/>
          </a:p>
          <a:p>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07014" y="1463040"/>
            <a:ext cx="4132687" cy="2752344"/>
          </a:xfrm>
          <a:prstGeom prst="rect">
            <a:avLst/>
          </a:prstGeom>
        </p:spPr>
      </p:pic>
    </p:spTree>
    <p:extLst>
      <p:ext uri="{BB962C8B-B14F-4D97-AF65-F5344CB8AC3E}">
        <p14:creationId xmlns:p14="http://schemas.microsoft.com/office/powerpoint/2010/main" val="1759769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704723"/>
          </a:xfrm>
        </p:spPr>
        <p:txBody>
          <a:bodyPr/>
          <a:lstStyle/>
          <a:p>
            <a:r>
              <a:rPr lang="en-US" dirty="0"/>
              <a:t>Reorder Point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71600"/>
                <a:ext cx="5398008" cy="5084064"/>
              </a:xfrm>
            </p:spPr>
            <p:txBody>
              <a:bodyPr>
                <a:normAutofit/>
              </a:bodyPr>
              <a:lstStyle/>
              <a:p>
                <a:pPr marL="0" indent="0" algn="just">
                  <a:buNone/>
                </a:pPr>
                <a:r>
                  <a:rPr lang="en-US" sz="1900" dirty="0"/>
                  <a:t>For a grocery shop,  it is assumed that daily demand of edible oil can be described by normal distribution with mean of 10 </a:t>
                </a:r>
                <a:r>
                  <a:rPr lang="en-US" sz="1900" dirty="0" err="1"/>
                  <a:t>litre</a:t>
                </a:r>
                <a:r>
                  <a:rPr lang="en-US" sz="1900" dirty="0"/>
                  <a:t> and standard deviation of 2 </a:t>
                </a:r>
                <a:r>
                  <a:rPr lang="en-US" sz="1900" dirty="0" err="1"/>
                  <a:t>litre</a:t>
                </a:r>
                <a:r>
                  <a:rPr lang="en-US" sz="1900" dirty="0"/>
                  <a:t>. Determine the ROP that will give a service level of 95% if lead time is 6 days. How much of this safety stock?</a:t>
                </a:r>
              </a:p>
              <a:p>
                <a:pPr marL="0" indent="0">
                  <a:buNone/>
                </a:pPr>
                <a:r>
                  <a:rPr lang="en-US" sz="1900" dirty="0">
                    <a:solidFill>
                      <a:srgbClr val="FF0000"/>
                    </a:solidFill>
                  </a:rPr>
                  <a:t>Solution: </a:t>
                </a:r>
              </a:p>
              <a:p>
                <a:pPr marL="0" indent="0">
                  <a:buNone/>
                </a:pPr>
                <a:r>
                  <a:rPr lang="en-US" sz="1900" dirty="0"/>
                  <a:t>Average daily demand (d</a:t>
                </a:r>
                <a:r>
                  <a:rPr lang="en-US" sz="1900" baseline="30000" dirty="0"/>
                  <a:t>^</a:t>
                </a:r>
                <a:r>
                  <a:rPr lang="en-US" sz="1900" dirty="0"/>
                  <a:t>) = 10 </a:t>
                </a:r>
                <a:r>
                  <a:rPr lang="en-US" sz="1900" dirty="0" err="1"/>
                  <a:t>litres</a:t>
                </a:r>
                <a:endParaRPr lang="en-US" sz="1900" dirty="0"/>
              </a:p>
              <a:p>
                <a:pPr marL="0" indent="0">
                  <a:buNone/>
                </a:pPr>
                <a:r>
                  <a:rPr lang="el-GR" sz="1900" dirty="0"/>
                  <a:t>σ</a:t>
                </a:r>
                <a:r>
                  <a:rPr lang="en-US" sz="1900" baseline="-25000" dirty="0"/>
                  <a:t>d</a:t>
                </a:r>
                <a:r>
                  <a:rPr lang="en-US" sz="1900" dirty="0"/>
                  <a:t> = 2 </a:t>
                </a:r>
                <a:r>
                  <a:rPr lang="en-US" sz="1900" dirty="0" err="1"/>
                  <a:t>litres</a:t>
                </a:r>
                <a:r>
                  <a:rPr lang="en-US" sz="1900" dirty="0"/>
                  <a:t> per day             L = 6 days</a:t>
                </a:r>
              </a:p>
              <a:p>
                <a:pPr marL="0" indent="0">
                  <a:buNone/>
                </a:pPr>
                <a:r>
                  <a:rPr lang="en-US" sz="1900" dirty="0"/>
                  <a:t>Z = 1.65 (for 95% service level from z table)</a:t>
                </a:r>
              </a:p>
              <a:p>
                <a:pPr marL="0" indent="0">
                  <a:buNone/>
                </a:pPr>
                <a:r>
                  <a:rPr lang="en-US" sz="1900" dirty="0">
                    <a:solidFill>
                      <a:srgbClr val="FF0000"/>
                    </a:solidFill>
                  </a:rPr>
                  <a:t>(Here, demand is variable and lead time is constant)</a:t>
                </a:r>
              </a:p>
              <a:p>
                <a:pPr marL="0" indent="0" algn="just">
                  <a:buNone/>
                </a:pPr>
                <a:r>
                  <a:rPr lang="en-US" sz="1900" dirty="0"/>
                  <a:t>    ROP 	= </a:t>
                </a:r>
                <a:r>
                  <a:rPr lang="en-US" sz="1900" dirty="0" err="1"/>
                  <a:t>d</a:t>
                </a:r>
                <a:r>
                  <a:rPr lang="en-US" sz="1900" baseline="30000" dirty="0" err="1"/>
                  <a:t>^</a:t>
                </a:r>
                <a:r>
                  <a:rPr lang="en-US" sz="1900" dirty="0" err="1"/>
                  <a:t>L</a:t>
                </a:r>
                <a:r>
                  <a:rPr lang="en-US" sz="1900" dirty="0"/>
                  <a:t> + z</a:t>
                </a:r>
                <a:r>
                  <a:rPr lang="el-GR" sz="1900" dirty="0"/>
                  <a:t>σ</a:t>
                </a:r>
                <a:r>
                  <a:rPr lang="en-US" sz="1900" baseline="-25000" dirty="0"/>
                  <a:t>d</a:t>
                </a:r>
                <a14:m>
                  <m:oMath xmlns:m="http://schemas.openxmlformats.org/officeDocument/2006/math">
                    <m:rad>
                      <m:radPr>
                        <m:degHide m:val="on"/>
                        <m:ctrlPr>
                          <a:rPr lang="en-US" sz="1900" i="1">
                            <a:latin typeface="Cambria Math" panose="02040503050406030204" pitchFamily="18" charset="0"/>
                          </a:rPr>
                        </m:ctrlPr>
                      </m:radPr>
                      <m:deg/>
                      <m:e>
                        <m:r>
                          <a:rPr lang="en-US" sz="1900" i="1">
                            <a:latin typeface="Cambria Math" panose="02040503050406030204" pitchFamily="18" charset="0"/>
                          </a:rPr>
                          <m:t>𝐿</m:t>
                        </m:r>
                      </m:e>
                    </m:rad>
                  </m:oMath>
                </a14:m>
                <a:endParaRPr lang="en-US" sz="1900" dirty="0"/>
              </a:p>
              <a:p>
                <a:pPr marL="0" indent="0" algn="just">
                  <a:buNone/>
                </a:pPr>
                <a:r>
                  <a:rPr lang="en-US" sz="1900" dirty="0"/>
                  <a:t>         	= 10x6 + 1.65x2x</a:t>
                </a:r>
                <a14:m>
                  <m:oMath xmlns:m="http://schemas.openxmlformats.org/officeDocument/2006/math">
                    <m:rad>
                      <m:radPr>
                        <m:degHide m:val="on"/>
                        <m:ctrlPr>
                          <a:rPr lang="en-US" sz="1900" i="1">
                            <a:latin typeface="Cambria Math" panose="02040503050406030204" pitchFamily="18" charset="0"/>
                          </a:rPr>
                        </m:ctrlPr>
                      </m:radPr>
                      <m:deg/>
                      <m:e>
                        <m:r>
                          <a:rPr lang="en-US" sz="1900" b="0" i="1" smtClean="0">
                            <a:latin typeface="Cambria Math" panose="02040503050406030204" pitchFamily="18" charset="0"/>
                          </a:rPr>
                          <m:t>6</m:t>
                        </m:r>
                      </m:e>
                    </m:rad>
                  </m:oMath>
                </a14:m>
                <a:r>
                  <a:rPr lang="en-US" sz="1900" dirty="0"/>
                  <a:t> </a:t>
                </a:r>
              </a:p>
              <a:p>
                <a:pPr marL="0" indent="0" algn="just">
                  <a:buNone/>
                </a:pPr>
                <a:r>
                  <a:rPr lang="en-US" sz="1900" dirty="0"/>
                  <a:t>	= 60 + 8.08 = 68.08 or </a:t>
                </a:r>
                <a:r>
                  <a:rPr lang="en-US" sz="1900" dirty="0">
                    <a:solidFill>
                      <a:srgbClr val="FF0000"/>
                    </a:solidFill>
                  </a:rPr>
                  <a:t>68 </a:t>
                </a:r>
                <a:r>
                  <a:rPr lang="en-US" sz="1900" dirty="0" err="1">
                    <a:solidFill>
                      <a:srgbClr val="FF0000"/>
                    </a:solidFill>
                  </a:rPr>
                  <a:t>Litres</a:t>
                </a:r>
                <a:r>
                  <a:rPr lang="en-US" sz="1900" dirty="0">
                    <a:solidFill>
                      <a:srgbClr val="FF0000"/>
                    </a:solidFill>
                  </a:rPr>
                  <a:t> Approx. Safety Stock = 8.08 or 8 </a:t>
                </a:r>
                <a:r>
                  <a:rPr lang="en-US" sz="1900" dirty="0" err="1">
                    <a:solidFill>
                      <a:srgbClr val="FF0000"/>
                    </a:solidFill>
                  </a:rPr>
                  <a:t>Litres</a:t>
                </a:r>
                <a:r>
                  <a:rPr lang="en-US" sz="1900" dirty="0">
                    <a:solidFill>
                      <a:srgbClr val="FF0000"/>
                    </a:solidFill>
                  </a:rPr>
                  <a:t>.</a:t>
                </a:r>
              </a:p>
              <a:p>
                <a:pPr marL="0" indent="0">
                  <a:buNone/>
                </a:pPr>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71600"/>
                <a:ext cx="5398008" cy="5084064"/>
              </a:xfrm>
              <a:blipFill>
                <a:blip r:embed="rId2"/>
                <a:stretch>
                  <a:fillRect l="-1130" t="-1199" r="-1017" b="-1799"/>
                </a:stretch>
              </a:blipFill>
            </p:spPr>
            <p:txBody>
              <a:bodyPr/>
              <a:lstStyle/>
              <a:p>
                <a:r>
                  <a:rPr lang="en-US">
                    <a:noFill/>
                  </a:rPr>
                  <a:t> </a:t>
                </a:r>
              </a:p>
            </p:txBody>
          </p:sp>
        </mc:Fallback>
      </mc:AlternateContent>
      <p:sp>
        <p:nvSpPr>
          <p:cNvPr id="5" name="TextBox 4"/>
          <p:cNvSpPr txBox="1"/>
          <p:nvPr/>
        </p:nvSpPr>
        <p:spPr>
          <a:xfrm>
            <a:off x="6501384" y="1417320"/>
            <a:ext cx="5157216" cy="4801314"/>
          </a:xfrm>
          <a:prstGeom prst="rect">
            <a:avLst/>
          </a:prstGeom>
          <a:noFill/>
        </p:spPr>
        <p:txBody>
          <a:bodyPr wrap="square" rtlCol="0">
            <a:spAutoFit/>
          </a:bodyPr>
          <a:lstStyle/>
          <a:p>
            <a:pPr algn="just"/>
            <a:r>
              <a:rPr lang="en-US" dirty="0"/>
              <a:t>Suppose that daily demand for potato at a shop is 10 Kg. Lead time is variable and can be described by normal distribution with mean of 6 days and standard deviation of 1.5 days. Determine the ROP that will give a service level of 95% . </a:t>
            </a:r>
          </a:p>
          <a:p>
            <a:endParaRPr lang="en-US" dirty="0"/>
          </a:p>
          <a:p>
            <a:r>
              <a:rPr lang="en-US" dirty="0">
                <a:solidFill>
                  <a:srgbClr val="FF0000"/>
                </a:solidFill>
              </a:rPr>
              <a:t>Solution: </a:t>
            </a:r>
          </a:p>
          <a:p>
            <a:r>
              <a:rPr lang="en-US" dirty="0"/>
              <a:t>Daily demand = 10 kg. </a:t>
            </a:r>
          </a:p>
          <a:p>
            <a:r>
              <a:rPr lang="el-GR" dirty="0"/>
              <a:t>σ</a:t>
            </a:r>
            <a:r>
              <a:rPr lang="en-US" baseline="-25000" dirty="0"/>
              <a:t>L</a:t>
            </a:r>
            <a:r>
              <a:rPr lang="en-US" dirty="0"/>
              <a:t> = 1.5 days             L</a:t>
            </a:r>
            <a:r>
              <a:rPr lang="en-US" baseline="30000" dirty="0"/>
              <a:t>^</a:t>
            </a:r>
            <a:r>
              <a:rPr lang="en-US" dirty="0"/>
              <a:t> = 6 days</a:t>
            </a:r>
          </a:p>
          <a:p>
            <a:r>
              <a:rPr lang="en-US" dirty="0"/>
              <a:t>Z = 1.65 (for 95% service level from z table)</a:t>
            </a:r>
          </a:p>
          <a:p>
            <a:r>
              <a:rPr lang="en-US" dirty="0">
                <a:solidFill>
                  <a:srgbClr val="FF0000"/>
                </a:solidFill>
              </a:rPr>
              <a:t>(Here, demand is constant and lead time is variable)</a:t>
            </a:r>
          </a:p>
          <a:p>
            <a:endParaRPr lang="en-US" dirty="0"/>
          </a:p>
          <a:p>
            <a:r>
              <a:rPr lang="en-US" dirty="0"/>
              <a:t>   ROP 	= </a:t>
            </a:r>
            <a:r>
              <a:rPr lang="en-US" dirty="0" err="1"/>
              <a:t>dL</a:t>
            </a:r>
            <a:r>
              <a:rPr lang="en-US" baseline="30000" dirty="0"/>
              <a:t>^</a:t>
            </a:r>
            <a:r>
              <a:rPr lang="en-US" dirty="0"/>
              <a:t> + </a:t>
            </a:r>
            <a:r>
              <a:rPr lang="en-US" dirty="0" err="1"/>
              <a:t>zd</a:t>
            </a:r>
            <a:r>
              <a:rPr lang="el-GR" dirty="0"/>
              <a:t>σ</a:t>
            </a:r>
            <a:r>
              <a:rPr lang="en-US" baseline="-25000" dirty="0"/>
              <a:t>L</a:t>
            </a:r>
            <a:endParaRPr lang="en-US" dirty="0"/>
          </a:p>
          <a:p>
            <a:r>
              <a:rPr lang="en-US" dirty="0"/>
              <a:t>	= 10x6 + 1.65x10x1.5</a:t>
            </a:r>
          </a:p>
          <a:p>
            <a:r>
              <a:rPr lang="en-US" dirty="0"/>
              <a:t>	= 60 + 24.75 = 84.75 or </a:t>
            </a:r>
            <a:r>
              <a:rPr lang="en-US" dirty="0">
                <a:solidFill>
                  <a:srgbClr val="FF0000"/>
                </a:solidFill>
              </a:rPr>
              <a:t>85 Kg. (Approx.)</a:t>
            </a:r>
            <a:endParaRPr lang="en-US" dirty="0"/>
          </a:p>
          <a:p>
            <a:endParaRPr lang="en-US" dirty="0"/>
          </a:p>
          <a:p>
            <a:endParaRPr lang="en-US" dirty="0"/>
          </a:p>
        </p:txBody>
      </p:sp>
    </p:spTree>
    <p:extLst>
      <p:ext uri="{BB962C8B-B14F-4D97-AF65-F5344CB8AC3E}">
        <p14:creationId xmlns:p14="http://schemas.microsoft.com/office/powerpoint/2010/main" val="1127802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704723"/>
          </a:xfrm>
        </p:spPr>
        <p:txBody>
          <a:bodyPr/>
          <a:lstStyle/>
          <a:p>
            <a:r>
              <a:rPr lang="en-US" dirty="0"/>
              <a:t>Reorder Point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71600"/>
                <a:ext cx="5398008" cy="5084064"/>
              </a:xfrm>
            </p:spPr>
            <p:txBody>
              <a:bodyPr>
                <a:normAutofit lnSpcReduction="10000"/>
              </a:bodyPr>
              <a:lstStyle/>
              <a:p>
                <a:pPr marL="0" indent="0" algn="just">
                  <a:buNone/>
                </a:pPr>
                <a:r>
                  <a:rPr lang="en-US" sz="1900" dirty="0"/>
                  <a:t>For a grocery shop,  it is assumed that daily demand of edible oil can be described by normal distribution with mean of 10 </a:t>
                </a:r>
                <a:r>
                  <a:rPr lang="en-US" sz="1900" dirty="0" err="1"/>
                  <a:t>litre</a:t>
                </a:r>
                <a:r>
                  <a:rPr lang="en-US" sz="1900" dirty="0"/>
                  <a:t> and standard deviation of 2 </a:t>
                </a:r>
                <a:r>
                  <a:rPr lang="en-US" sz="1900" dirty="0" err="1"/>
                  <a:t>litre</a:t>
                </a:r>
                <a:r>
                  <a:rPr lang="en-US" sz="1900" dirty="0"/>
                  <a:t>. </a:t>
                </a:r>
                <a:r>
                  <a:rPr lang="en-US" sz="2000" dirty="0"/>
                  <a:t>Lead time can also be described by normal distribution with mean of 6 days and standard deviation of 1.5 days. </a:t>
                </a:r>
                <a:r>
                  <a:rPr lang="en-US" sz="1800" dirty="0"/>
                  <a:t>What ROP will provide a service level of 95%?</a:t>
                </a:r>
              </a:p>
              <a:p>
                <a:pPr marL="0" indent="0">
                  <a:buNone/>
                </a:pPr>
                <a:r>
                  <a:rPr lang="en-US" sz="1900" dirty="0">
                    <a:solidFill>
                      <a:srgbClr val="FF0000"/>
                    </a:solidFill>
                  </a:rPr>
                  <a:t>Solution: </a:t>
                </a:r>
              </a:p>
              <a:p>
                <a:pPr marL="0" indent="0">
                  <a:buNone/>
                </a:pPr>
                <a:r>
                  <a:rPr lang="en-US" sz="1900" dirty="0"/>
                  <a:t>Average daily demand (d</a:t>
                </a:r>
                <a:r>
                  <a:rPr lang="en-US" sz="1900" baseline="30000" dirty="0"/>
                  <a:t>^</a:t>
                </a:r>
                <a:r>
                  <a:rPr lang="en-US" sz="1900" dirty="0"/>
                  <a:t>) = 10 </a:t>
                </a:r>
                <a:r>
                  <a:rPr lang="en-US" sz="1900" dirty="0" err="1"/>
                  <a:t>litres</a:t>
                </a:r>
                <a:r>
                  <a:rPr lang="en-US" sz="1900" dirty="0"/>
                  <a:t> per day</a:t>
                </a:r>
              </a:p>
              <a:p>
                <a:pPr marL="0" indent="0">
                  <a:buNone/>
                </a:pPr>
                <a:r>
                  <a:rPr lang="el-GR" sz="1900" dirty="0"/>
                  <a:t>σ</a:t>
                </a:r>
                <a:r>
                  <a:rPr lang="en-US" sz="1900" baseline="-25000" dirty="0"/>
                  <a:t>d</a:t>
                </a:r>
                <a:r>
                  <a:rPr lang="en-US" sz="1900" dirty="0"/>
                  <a:t> = 2 </a:t>
                </a:r>
                <a:r>
                  <a:rPr lang="en-US" sz="1900" dirty="0" err="1"/>
                  <a:t>litres</a:t>
                </a:r>
                <a:r>
                  <a:rPr lang="en-US" sz="1900" dirty="0"/>
                  <a:t> per day             </a:t>
                </a:r>
              </a:p>
              <a:p>
                <a:pPr marL="0" indent="0">
                  <a:buNone/>
                </a:pPr>
                <a:r>
                  <a:rPr lang="en-US" sz="1900" dirty="0"/>
                  <a:t>L</a:t>
                </a:r>
                <a:r>
                  <a:rPr lang="en-US" sz="1900" baseline="30000" dirty="0"/>
                  <a:t>^</a:t>
                </a:r>
                <a:r>
                  <a:rPr lang="en-US" sz="1900" dirty="0"/>
                  <a:t> = 6 days                            </a:t>
                </a:r>
                <a:r>
                  <a:rPr lang="el-GR" sz="2000" dirty="0"/>
                  <a:t>σ</a:t>
                </a:r>
                <a:r>
                  <a:rPr lang="en-US" sz="2000" baseline="-25000" dirty="0"/>
                  <a:t>L</a:t>
                </a:r>
                <a:r>
                  <a:rPr lang="en-US" sz="2000" dirty="0"/>
                  <a:t> = 1.5 days </a:t>
                </a:r>
                <a:endParaRPr lang="en-US" sz="1900" dirty="0"/>
              </a:p>
              <a:p>
                <a:pPr marL="0" indent="0">
                  <a:buNone/>
                </a:pPr>
                <a:r>
                  <a:rPr lang="en-US" sz="1900" dirty="0"/>
                  <a:t>Z = 1.65 (for 95% service level from z table)</a:t>
                </a:r>
              </a:p>
              <a:p>
                <a:pPr marL="0" indent="0">
                  <a:buNone/>
                </a:pPr>
                <a:r>
                  <a:rPr lang="en-US" sz="1900" dirty="0">
                    <a:solidFill>
                      <a:srgbClr val="FF0000"/>
                    </a:solidFill>
                  </a:rPr>
                  <a:t>(Here, demand and lead time both are variable)</a:t>
                </a:r>
              </a:p>
              <a:p>
                <a:pPr marL="0" indent="0" algn="just">
                  <a:buNone/>
                </a:pPr>
                <a:r>
                  <a:rPr lang="en-US" sz="2000" dirty="0"/>
                  <a:t>ROP = </a:t>
                </a:r>
                <a:r>
                  <a:rPr lang="en-US" sz="2000" dirty="0" err="1"/>
                  <a:t>d</a:t>
                </a:r>
                <a:r>
                  <a:rPr lang="en-US" sz="2000" baseline="30000" dirty="0" err="1"/>
                  <a:t>^</a:t>
                </a:r>
                <a:r>
                  <a:rPr lang="en-US" sz="2000" dirty="0" err="1"/>
                  <a:t>L</a:t>
                </a:r>
                <a:r>
                  <a:rPr lang="en-US" sz="2000" baseline="30000" dirty="0"/>
                  <a:t>^</a:t>
                </a:r>
                <a:r>
                  <a:rPr lang="en-US" sz="2000" dirty="0"/>
                  <a:t> </a:t>
                </a:r>
                <a14:m>
                  <m:oMath xmlns:m="http://schemas.openxmlformats.org/officeDocument/2006/math">
                    <m:r>
                      <a:rPr lang="en-US" sz="2000">
                        <a:latin typeface="Cambria Math" panose="02040503050406030204" pitchFamily="18" charset="0"/>
                      </a:rPr>
                      <m:t>+</m:t>
                    </m:r>
                    <m:r>
                      <m:rPr>
                        <m:sty m:val="p"/>
                      </m:rPr>
                      <a:rPr lang="en-US" sz="2000">
                        <a:latin typeface="Cambria Math" panose="02040503050406030204" pitchFamily="18" charset="0"/>
                      </a:rPr>
                      <m:t>z</m:t>
                    </m:r>
                    <m:rad>
                      <m:radPr>
                        <m:degHide m:val="on"/>
                        <m:ctrlPr>
                          <a:rPr lang="en-US" sz="2000" i="1">
                            <a:latin typeface="Cambria Math" panose="02040503050406030204" pitchFamily="18" charset="0"/>
                          </a:rPr>
                        </m:ctrlPr>
                      </m:radPr>
                      <m:deg/>
                      <m:e>
                        <m:r>
                          <m:rPr>
                            <m:nor/>
                          </m:rPr>
                          <a:rPr lang="el-GR" sz="2000" dirty="0"/>
                          <m:t>σ</m:t>
                        </m:r>
                        <m:r>
                          <m:rPr>
                            <m:nor/>
                          </m:rPr>
                          <a:rPr lang="en-US" sz="2000" baseline="30000" dirty="0"/>
                          <m:t>2</m:t>
                        </m:r>
                        <m:r>
                          <m:rPr>
                            <m:nor/>
                          </m:rPr>
                          <a:rPr lang="en-US" sz="2000" baseline="-25000" dirty="0"/>
                          <m:t>d</m:t>
                        </m:r>
                        <m:r>
                          <m:rPr>
                            <m:nor/>
                          </m:rPr>
                          <a:rPr lang="en-US" sz="2000" dirty="0"/>
                          <m:t>L</m:t>
                        </m:r>
                        <m:r>
                          <m:rPr>
                            <m:nor/>
                          </m:rPr>
                          <a:rPr lang="en-US" sz="2000" dirty="0"/>
                          <m:t>^ +</m:t>
                        </m:r>
                        <m:r>
                          <m:rPr>
                            <m:nor/>
                          </m:rPr>
                          <a:rPr lang="en-US" sz="2000" dirty="0"/>
                          <m:t>d</m:t>
                        </m:r>
                        <m:r>
                          <m:rPr>
                            <m:nor/>
                          </m:rPr>
                          <a:rPr lang="en-US" sz="2000" baseline="30000" dirty="0"/>
                          <m:t>^2</m:t>
                        </m:r>
                        <m:r>
                          <m:rPr>
                            <m:nor/>
                          </m:rPr>
                          <a:rPr lang="el-GR" sz="2000" dirty="0"/>
                          <m:t>σ</m:t>
                        </m:r>
                        <m:r>
                          <m:rPr>
                            <m:nor/>
                          </m:rPr>
                          <a:rPr lang="en-US" sz="2000" baseline="30000" dirty="0"/>
                          <m:t>2</m:t>
                        </m:r>
                        <m:r>
                          <m:rPr>
                            <m:nor/>
                          </m:rPr>
                          <a:rPr lang="en-US" sz="2000" baseline="-25000" dirty="0"/>
                          <m:t>L</m:t>
                        </m:r>
                      </m:e>
                    </m:rad>
                  </m:oMath>
                </a14:m>
                <a:endParaRPr lang="en-US" sz="1900" dirty="0"/>
              </a:p>
              <a:p>
                <a:pPr marL="0" indent="0" algn="just">
                  <a:buNone/>
                </a:pPr>
                <a:r>
                  <a:rPr lang="en-US" sz="1900" dirty="0"/>
                  <a:t>         	= 10x6 + 1.65x</a:t>
                </a:r>
                <a14:m>
                  <m:oMath xmlns:m="http://schemas.openxmlformats.org/officeDocument/2006/math">
                    <m:rad>
                      <m:radPr>
                        <m:degHide m:val="on"/>
                        <m:ctrlPr>
                          <a:rPr lang="en-US" sz="1800" i="1">
                            <a:latin typeface="Cambria Math" panose="02040503050406030204" pitchFamily="18" charset="0"/>
                          </a:rPr>
                        </m:ctrlPr>
                      </m:radPr>
                      <m:deg/>
                      <m:e>
                        <m:r>
                          <m:rPr>
                            <m:nor/>
                          </m:rPr>
                          <a:rPr lang="en-US" sz="1800" b="0" i="0" smtClean="0">
                            <a:latin typeface="Cambria Math" panose="02040503050406030204" pitchFamily="18" charset="0"/>
                          </a:rPr>
                          <m:t>2</m:t>
                        </m:r>
                        <m:r>
                          <m:rPr>
                            <m:nor/>
                          </m:rPr>
                          <a:rPr lang="en-US" sz="1800" baseline="30000" dirty="0"/>
                          <m:t>2</m:t>
                        </m:r>
                        <m:r>
                          <m:rPr>
                            <m:nor/>
                          </m:rPr>
                          <a:rPr lang="en-US" sz="1800" b="0" i="0" dirty="0" smtClean="0"/>
                          <m:t> </m:t>
                        </m:r>
                        <m:r>
                          <m:rPr>
                            <m:nor/>
                          </m:rPr>
                          <a:rPr lang="en-US" sz="1800" b="0" i="0" dirty="0" smtClean="0"/>
                          <m:t>x</m:t>
                        </m:r>
                        <m:r>
                          <m:rPr>
                            <m:nor/>
                          </m:rPr>
                          <a:rPr lang="en-US" sz="1800" b="0" i="0" dirty="0" smtClean="0"/>
                          <m:t>6 +102</m:t>
                        </m:r>
                        <m:r>
                          <m:rPr>
                            <m:nor/>
                          </m:rPr>
                          <a:rPr lang="en-US" sz="1800" b="0" i="0" dirty="0" smtClean="0"/>
                          <m:t>x</m:t>
                        </m:r>
                        <m:r>
                          <m:rPr>
                            <m:nor/>
                          </m:rPr>
                          <a:rPr lang="en-US" sz="1800" b="0" i="0" dirty="0" smtClean="0"/>
                          <m:t>(1.5)2</m:t>
                        </m:r>
                      </m:e>
                    </m:rad>
                  </m:oMath>
                </a14:m>
                <a:endParaRPr lang="en-US" sz="1900" dirty="0"/>
              </a:p>
              <a:p>
                <a:pPr marL="0" indent="0" algn="just">
                  <a:buNone/>
                </a:pPr>
                <a:r>
                  <a:rPr lang="en-US" sz="1900" dirty="0"/>
                  <a:t>	= 60 + 26.04 = 86.04 or </a:t>
                </a:r>
                <a:r>
                  <a:rPr lang="en-US" sz="1900" dirty="0">
                    <a:solidFill>
                      <a:srgbClr val="FF0000"/>
                    </a:solidFill>
                  </a:rPr>
                  <a:t>86 </a:t>
                </a:r>
                <a:r>
                  <a:rPr lang="en-US" sz="1900" dirty="0" err="1">
                    <a:solidFill>
                      <a:srgbClr val="FF0000"/>
                    </a:solidFill>
                  </a:rPr>
                  <a:t>Litres</a:t>
                </a:r>
                <a:r>
                  <a:rPr lang="en-US" sz="1900" dirty="0">
                    <a:solidFill>
                      <a:srgbClr val="FF0000"/>
                    </a:solidFill>
                  </a:rPr>
                  <a:t> Approx. </a:t>
                </a:r>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71600"/>
                <a:ext cx="5398008" cy="5084064"/>
              </a:xfrm>
              <a:blipFill>
                <a:blip r:embed="rId2"/>
                <a:stretch>
                  <a:fillRect l="-1243" t="-1559" r="-1130" b="-1439"/>
                </a:stretch>
              </a:blipFill>
            </p:spPr>
            <p:txBody>
              <a:bodyPr/>
              <a:lstStyle/>
              <a:p>
                <a:r>
                  <a:rPr lang="en-US">
                    <a:noFill/>
                  </a:rPr>
                  <a:t> </a:t>
                </a:r>
              </a:p>
            </p:txBody>
          </p:sp>
        </mc:Fallback>
      </mc:AlternateContent>
      <p:sp>
        <p:nvSpPr>
          <p:cNvPr id="5" name="TextBox 4"/>
          <p:cNvSpPr txBox="1"/>
          <p:nvPr/>
        </p:nvSpPr>
        <p:spPr>
          <a:xfrm>
            <a:off x="6501384" y="1417320"/>
            <a:ext cx="5157216" cy="2862322"/>
          </a:xfrm>
          <a:prstGeom prst="rect">
            <a:avLst/>
          </a:prstGeom>
          <a:noFill/>
        </p:spPr>
        <p:txBody>
          <a:bodyPr wrap="square" rtlCol="0">
            <a:spAutoFit/>
          </a:bodyPr>
          <a:lstStyle/>
          <a:p>
            <a:pPr algn="just"/>
            <a:r>
              <a:rPr lang="en-US" sz="2400" dirty="0">
                <a:solidFill>
                  <a:srgbClr val="FF0000"/>
                </a:solidFill>
              </a:rPr>
              <a:t>These formulas can also be used to determine the service level (or risk of a stock-out) that a given ROP will provide. In order to do that solve for z and use that value of z to find the service level (from normal distribution table).</a:t>
            </a:r>
          </a:p>
          <a:p>
            <a:endParaRPr lang="en-US" dirty="0"/>
          </a:p>
          <a:p>
            <a:endParaRPr lang="en-US" dirty="0"/>
          </a:p>
        </p:txBody>
      </p:sp>
    </p:spTree>
    <p:extLst>
      <p:ext uri="{BB962C8B-B14F-4D97-AF65-F5344CB8AC3E}">
        <p14:creationId xmlns:p14="http://schemas.microsoft.com/office/powerpoint/2010/main" val="2222764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8608" cy="567563"/>
          </a:xfrm>
        </p:spPr>
        <p:txBody>
          <a:bodyPr>
            <a:normAutofit fontScale="90000"/>
          </a:bodyPr>
          <a:lstStyle/>
          <a:p>
            <a:r>
              <a:rPr lang="en-US" b="1" dirty="0"/>
              <a:t>A-B-C Analysis (Always Better Control)</a:t>
            </a:r>
          </a:p>
        </p:txBody>
      </p:sp>
      <p:sp>
        <p:nvSpPr>
          <p:cNvPr id="3" name="Content Placeholder 2"/>
          <p:cNvSpPr>
            <a:spLocks noGrp="1"/>
          </p:cNvSpPr>
          <p:nvPr>
            <p:ph idx="1"/>
          </p:nvPr>
        </p:nvSpPr>
        <p:spPr>
          <a:xfrm>
            <a:off x="838200" y="1362456"/>
            <a:ext cx="10515600" cy="4814507"/>
          </a:xfrm>
        </p:spPr>
        <p:txBody>
          <a:bodyPr>
            <a:normAutofit/>
          </a:bodyPr>
          <a:lstStyle/>
          <a:p>
            <a:pPr marL="469900" marR="339090" indent="-457200" algn="just">
              <a:lnSpc>
                <a:spcPct val="100000"/>
              </a:lnSpc>
              <a:spcBef>
                <a:spcPts val="95"/>
              </a:spcBef>
              <a:buClr>
                <a:srgbClr val="E3005C"/>
              </a:buClr>
              <a:buSzPct val="69642"/>
              <a:buFont typeface="Wingdings" panose="05000000000000000000" pitchFamily="2" charset="2"/>
              <a:buChar char="v"/>
              <a:tabLst>
                <a:tab pos="354965" algn="l"/>
                <a:tab pos="355600" algn="l"/>
              </a:tabLst>
            </a:pPr>
            <a:r>
              <a:rPr lang="en-US" spc="-5" dirty="0">
                <a:latin typeface="Arial"/>
                <a:cs typeface="Arial"/>
              </a:rPr>
              <a:t>ABC </a:t>
            </a:r>
            <a:r>
              <a:rPr lang="en-US" dirty="0">
                <a:latin typeface="Arial"/>
                <a:cs typeface="Arial"/>
              </a:rPr>
              <a:t>analysis </a:t>
            </a:r>
            <a:r>
              <a:rPr lang="en-US" spc="-5" dirty="0">
                <a:latin typeface="Arial"/>
                <a:cs typeface="Arial"/>
              </a:rPr>
              <a:t>is an </a:t>
            </a:r>
            <a:r>
              <a:rPr lang="en-US" b="1" spc="-5" dirty="0">
                <a:latin typeface="Arial"/>
                <a:cs typeface="Arial"/>
              </a:rPr>
              <a:t>inventory  </a:t>
            </a:r>
            <a:r>
              <a:rPr lang="en-US" b="1" dirty="0">
                <a:latin typeface="Arial"/>
                <a:cs typeface="Arial"/>
              </a:rPr>
              <a:t>categorization </a:t>
            </a:r>
            <a:r>
              <a:rPr lang="en-US" b="1" spc="-5" dirty="0">
                <a:latin typeface="Arial"/>
                <a:cs typeface="Arial"/>
              </a:rPr>
              <a:t>method. </a:t>
            </a:r>
            <a:r>
              <a:rPr lang="en-US" spc="-5" dirty="0">
                <a:latin typeface="Arial"/>
                <a:cs typeface="Arial"/>
              </a:rPr>
              <a:t>It classify inventory items into three categories A, B, and C according to one or several measures of importance, then allocating control efforts and money on that basis. </a:t>
            </a:r>
          </a:p>
          <a:p>
            <a:pPr marL="469900" marR="339090" indent="-457200" algn="just">
              <a:lnSpc>
                <a:spcPct val="100000"/>
              </a:lnSpc>
              <a:spcBef>
                <a:spcPts val="95"/>
              </a:spcBef>
              <a:buClr>
                <a:srgbClr val="E3005C"/>
              </a:buClr>
              <a:buSzPct val="69642"/>
              <a:buFont typeface="Wingdings" panose="05000000000000000000" pitchFamily="2" charset="2"/>
              <a:buChar char="v"/>
              <a:tabLst>
                <a:tab pos="354965" algn="l"/>
                <a:tab pos="355600" algn="l"/>
              </a:tabLst>
            </a:pPr>
            <a:r>
              <a:rPr lang="en-US" spc="-5" dirty="0">
                <a:latin typeface="Arial"/>
                <a:cs typeface="Arial"/>
              </a:rPr>
              <a:t>A category </a:t>
            </a:r>
            <a:r>
              <a:rPr lang="en-US" spc="-5" dirty="0" smtClean="0">
                <a:latin typeface="Arial"/>
                <a:cs typeface="Arial"/>
              </a:rPr>
              <a:t>items </a:t>
            </a:r>
            <a:r>
              <a:rPr lang="en-US" spc="-5" dirty="0">
                <a:latin typeface="Arial"/>
                <a:cs typeface="Arial"/>
              </a:rPr>
              <a:t>are most important, B items are moderately important, and C items are least important.</a:t>
            </a:r>
          </a:p>
          <a:p>
            <a:pPr marL="469900" marR="339090" indent="-457200" algn="just">
              <a:lnSpc>
                <a:spcPct val="100000"/>
              </a:lnSpc>
              <a:spcBef>
                <a:spcPts val="95"/>
              </a:spcBef>
              <a:buClr>
                <a:srgbClr val="E3005C"/>
              </a:buClr>
              <a:buSzPct val="69642"/>
              <a:buFont typeface="Wingdings" panose="05000000000000000000" pitchFamily="2" charset="2"/>
              <a:buChar char="v"/>
              <a:tabLst>
                <a:tab pos="354965" algn="l"/>
                <a:tab pos="355600" algn="l"/>
              </a:tabLst>
            </a:pPr>
            <a:r>
              <a:rPr lang="en-US" spc="-5" dirty="0">
                <a:latin typeface="Arial"/>
                <a:cs typeface="Arial"/>
              </a:rPr>
              <a:t>Often items are classified on the basis of annual monitory value (Unit price x annual volume).</a:t>
            </a:r>
            <a:endParaRPr lang="en-US" dirty="0">
              <a:latin typeface="Arial"/>
              <a:cs typeface="Arial"/>
            </a:endParaRPr>
          </a:p>
          <a:p>
            <a:pPr marR="34290">
              <a:lnSpc>
                <a:spcPct val="100000"/>
              </a:lnSpc>
              <a:spcBef>
                <a:spcPts val="105"/>
              </a:spcBef>
              <a:buFont typeface="Wingdings" panose="05000000000000000000" pitchFamily="2" charset="2"/>
              <a:buChar char="v"/>
            </a:pPr>
            <a:endParaRPr lang="en-US" spc="5" dirty="0">
              <a:latin typeface="Arial"/>
              <a:cs typeface="Arial"/>
            </a:endParaRPr>
          </a:p>
          <a:p>
            <a:pPr marL="0" indent="0">
              <a:buNone/>
            </a:pPr>
            <a:endParaRPr lang="en-US" dirty="0"/>
          </a:p>
        </p:txBody>
      </p:sp>
    </p:spTree>
    <p:extLst>
      <p:ext uri="{BB962C8B-B14F-4D97-AF65-F5344CB8AC3E}">
        <p14:creationId xmlns:p14="http://schemas.microsoft.com/office/powerpoint/2010/main" val="370479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8608" cy="567563"/>
          </a:xfrm>
        </p:spPr>
        <p:txBody>
          <a:bodyPr>
            <a:normAutofit fontScale="90000"/>
          </a:bodyPr>
          <a:lstStyle/>
          <a:p>
            <a:r>
              <a:rPr lang="en-US" b="1" dirty="0"/>
              <a:t>A-B-C Analysis (Always Better Control)</a:t>
            </a:r>
          </a:p>
        </p:txBody>
      </p:sp>
      <p:sp>
        <p:nvSpPr>
          <p:cNvPr id="3" name="Content Placeholder 2"/>
          <p:cNvSpPr>
            <a:spLocks noGrp="1"/>
          </p:cNvSpPr>
          <p:nvPr>
            <p:ph idx="1"/>
          </p:nvPr>
        </p:nvSpPr>
        <p:spPr>
          <a:xfrm>
            <a:off x="838200" y="1362456"/>
            <a:ext cx="10515600" cy="4814507"/>
          </a:xfrm>
        </p:spPr>
        <p:txBody>
          <a:bodyPr>
            <a:normAutofit fontScale="92500" lnSpcReduction="20000"/>
          </a:bodyPr>
          <a:lstStyle/>
          <a:p>
            <a:pPr marL="0" marR="34290" indent="0">
              <a:lnSpc>
                <a:spcPct val="100000"/>
              </a:lnSpc>
              <a:spcBef>
                <a:spcPts val="105"/>
              </a:spcBef>
              <a:buNone/>
            </a:pPr>
            <a:r>
              <a:rPr lang="en-US" spc="5" dirty="0">
                <a:latin typeface="Arial"/>
                <a:cs typeface="Arial"/>
              </a:rPr>
              <a:t>The </a:t>
            </a:r>
            <a:r>
              <a:rPr lang="en-US" dirty="0">
                <a:latin typeface="Arial"/>
                <a:cs typeface="Arial"/>
              </a:rPr>
              <a:t>ABC approach states that a</a:t>
            </a:r>
            <a:r>
              <a:rPr lang="en-US" spc="-45" dirty="0">
                <a:latin typeface="Arial"/>
                <a:cs typeface="Arial"/>
              </a:rPr>
              <a:t> </a:t>
            </a:r>
            <a:r>
              <a:rPr lang="en-US" spc="5" dirty="0">
                <a:latin typeface="Arial"/>
                <a:cs typeface="Arial"/>
              </a:rPr>
              <a:t>company  </a:t>
            </a:r>
            <a:r>
              <a:rPr lang="en-US" dirty="0">
                <a:latin typeface="Arial"/>
                <a:cs typeface="Arial"/>
              </a:rPr>
              <a:t>should rate </a:t>
            </a:r>
            <a:r>
              <a:rPr lang="en-US" spc="-5" dirty="0">
                <a:latin typeface="Arial"/>
                <a:cs typeface="Arial"/>
              </a:rPr>
              <a:t>items from </a:t>
            </a:r>
            <a:r>
              <a:rPr lang="en-US" dirty="0">
                <a:latin typeface="Arial"/>
                <a:cs typeface="Arial"/>
              </a:rPr>
              <a:t>A to C, basing its  ratings on the following</a:t>
            </a:r>
            <a:r>
              <a:rPr lang="en-US" spc="-10" dirty="0">
                <a:latin typeface="Arial"/>
                <a:cs typeface="Arial"/>
              </a:rPr>
              <a:t> </a:t>
            </a:r>
            <a:r>
              <a:rPr lang="en-US" dirty="0">
                <a:latin typeface="Arial"/>
                <a:cs typeface="Arial"/>
              </a:rPr>
              <a:t>rules:</a:t>
            </a:r>
          </a:p>
          <a:p>
            <a:pPr marL="0" marR="34290" indent="0" algn="just">
              <a:lnSpc>
                <a:spcPct val="100000"/>
              </a:lnSpc>
              <a:spcBef>
                <a:spcPts val="105"/>
              </a:spcBef>
              <a:buNone/>
            </a:pPr>
            <a:endParaRPr lang="en-US" dirty="0">
              <a:latin typeface="Arial"/>
              <a:cs typeface="Arial"/>
            </a:endParaRPr>
          </a:p>
          <a:p>
            <a:pPr marR="34290" algn="just">
              <a:lnSpc>
                <a:spcPct val="100000"/>
              </a:lnSpc>
              <a:spcBef>
                <a:spcPts val="105"/>
              </a:spcBef>
              <a:buFont typeface="Wingdings" panose="05000000000000000000" pitchFamily="2" charset="2"/>
              <a:buChar char="v"/>
            </a:pPr>
            <a:r>
              <a:rPr lang="en-US" b="1" i="1" spc="-5" dirty="0">
                <a:latin typeface="Arial"/>
                <a:cs typeface="Arial"/>
              </a:rPr>
              <a:t>A-items </a:t>
            </a:r>
            <a:r>
              <a:rPr lang="en-US" spc="-5" dirty="0">
                <a:latin typeface="Arial"/>
                <a:cs typeface="Arial"/>
              </a:rPr>
              <a:t>are goods which </a:t>
            </a:r>
            <a:r>
              <a:rPr lang="en-US" dirty="0">
                <a:latin typeface="Arial"/>
                <a:cs typeface="Arial"/>
              </a:rPr>
              <a:t>annual  </a:t>
            </a:r>
            <a:r>
              <a:rPr lang="en-US" spc="-5" dirty="0">
                <a:latin typeface="Arial"/>
                <a:cs typeface="Arial"/>
              </a:rPr>
              <a:t>monitory value is the </a:t>
            </a:r>
            <a:r>
              <a:rPr lang="en-US" dirty="0">
                <a:latin typeface="Arial"/>
                <a:cs typeface="Arial"/>
              </a:rPr>
              <a:t>highest; </a:t>
            </a:r>
            <a:r>
              <a:rPr lang="en-US" spc="-5" dirty="0">
                <a:latin typeface="Arial"/>
                <a:cs typeface="Arial"/>
              </a:rPr>
              <a:t>the  top 70-80% of the </a:t>
            </a:r>
            <a:r>
              <a:rPr lang="en-US" dirty="0">
                <a:latin typeface="Arial"/>
                <a:cs typeface="Arial"/>
              </a:rPr>
              <a:t>annual </a:t>
            </a:r>
            <a:r>
              <a:rPr lang="en-US" spc="-5" dirty="0">
                <a:latin typeface="Arial"/>
                <a:cs typeface="Arial"/>
              </a:rPr>
              <a:t>monitory value of the company typically  accounts for only 10-20% </a:t>
            </a:r>
            <a:r>
              <a:rPr lang="en-US" dirty="0">
                <a:latin typeface="Arial"/>
                <a:cs typeface="Arial"/>
              </a:rPr>
              <a:t>of total  </a:t>
            </a:r>
            <a:r>
              <a:rPr lang="en-US" spc="-5" dirty="0">
                <a:latin typeface="Arial"/>
                <a:cs typeface="Arial"/>
              </a:rPr>
              <a:t>inventory</a:t>
            </a:r>
            <a:r>
              <a:rPr lang="en-US" spc="-10" dirty="0">
                <a:latin typeface="Arial"/>
                <a:cs typeface="Arial"/>
              </a:rPr>
              <a:t> </a:t>
            </a:r>
            <a:r>
              <a:rPr lang="en-US" spc="-5" dirty="0">
                <a:latin typeface="Arial"/>
                <a:cs typeface="Arial"/>
              </a:rPr>
              <a:t>items.</a:t>
            </a:r>
          </a:p>
          <a:p>
            <a:pPr marR="34290" algn="just">
              <a:lnSpc>
                <a:spcPct val="100000"/>
              </a:lnSpc>
              <a:spcBef>
                <a:spcPts val="105"/>
              </a:spcBef>
              <a:buFont typeface="Wingdings" panose="05000000000000000000" pitchFamily="2" charset="2"/>
              <a:buChar char="v"/>
            </a:pPr>
            <a:endParaRPr lang="en-US" dirty="0">
              <a:latin typeface="Arial"/>
              <a:cs typeface="Arial"/>
            </a:endParaRPr>
          </a:p>
          <a:p>
            <a:pPr algn="just">
              <a:buFont typeface="Wingdings" panose="05000000000000000000" pitchFamily="2" charset="2"/>
              <a:buChar char="v"/>
            </a:pPr>
            <a:r>
              <a:rPr lang="en-US" b="1" i="1" spc="-5" dirty="0">
                <a:latin typeface="Arial"/>
                <a:cs typeface="Arial"/>
              </a:rPr>
              <a:t>B-items </a:t>
            </a:r>
            <a:r>
              <a:rPr lang="en-US" spc="-5" dirty="0">
                <a:latin typeface="Arial"/>
                <a:cs typeface="Arial"/>
              </a:rPr>
              <a:t>are </a:t>
            </a:r>
            <a:r>
              <a:rPr lang="en-US" dirty="0">
                <a:latin typeface="Arial"/>
                <a:cs typeface="Arial"/>
              </a:rPr>
              <a:t>the </a:t>
            </a:r>
            <a:r>
              <a:rPr lang="en-US" spc="-5" dirty="0">
                <a:latin typeface="Arial"/>
                <a:cs typeface="Arial"/>
              </a:rPr>
              <a:t>interclass items, with  a medium monitory value; those  15-25% of annual monitory value typically accounts for 30% of total  inventory items.</a:t>
            </a:r>
          </a:p>
          <a:p>
            <a:pPr algn="just">
              <a:buFont typeface="Wingdings" panose="05000000000000000000" pitchFamily="2" charset="2"/>
              <a:buChar char="v"/>
            </a:pPr>
            <a:endParaRPr lang="en-US" dirty="0">
              <a:latin typeface="Arial"/>
              <a:cs typeface="Arial"/>
            </a:endParaRPr>
          </a:p>
          <a:p>
            <a:pPr algn="just">
              <a:buFont typeface="Wingdings" panose="05000000000000000000" pitchFamily="2" charset="2"/>
              <a:buChar char="v"/>
            </a:pPr>
            <a:r>
              <a:rPr lang="en-US" b="1" i="1" spc="-5" dirty="0">
                <a:latin typeface="Arial"/>
                <a:cs typeface="Arial"/>
              </a:rPr>
              <a:t>C-items </a:t>
            </a:r>
            <a:r>
              <a:rPr lang="en-US" spc="-5" dirty="0">
                <a:latin typeface="Arial"/>
                <a:cs typeface="Arial"/>
              </a:rPr>
              <a:t>are, on the contrary, items  with the lowest monitory value; the  lower 5% of the annual monitory value typically accounts for 50% of  total inventory</a:t>
            </a:r>
            <a:r>
              <a:rPr lang="en-US" spc="-10" dirty="0">
                <a:latin typeface="Arial"/>
                <a:cs typeface="Arial"/>
              </a:rPr>
              <a:t> </a:t>
            </a:r>
            <a:r>
              <a:rPr lang="en-US" spc="-5" dirty="0">
                <a:latin typeface="Arial"/>
                <a:cs typeface="Arial"/>
              </a:rPr>
              <a:t>items.</a:t>
            </a:r>
            <a:endParaRPr lang="en-US" dirty="0">
              <a:latin typeface="Arial"/>
              <a:cs typeface="Arial"/>
            </a:endParaRPr>
          </a:p>
          <a:p>
            <a:pPr marL="0" indent="0">
              <a:buNone/>
            </a:pPr>
            <a:endParaRPr lang="en-US" dirty="0"/>
          </a:p>
        </p:txBody>
      </p:sp>
    </p:spTree>
    <p:extLst>
      <p:ext uri="{BB962C8B-B14F-4D97-AF65-F5344CB8AC3E}">
        <p14:creationId xmlns:p14="http://schemas.microsoft.com/office/powerpoint/2010/main" val="61861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8608" cy="567563"/>
          </a:xfrm>
        </p:spPr>
        <p:txBody>
          <a:bodyPr>
            <a:normAutofit fontScale="90000"/>
          </a:bodyPr>
          <a:lstStyle/>
          <a:p>
            <a:r>
              <a:rPr lang="en-US" b="1" dirty="0"/>
              <a:t>A-B-C Analysis (Always Better Control)</a:t>
            </a:r>
          </a:p>
        </p:txBody>
      </p:sp>
      <p:sp>
        <p:nvSpPr>
          <p:cNvPr id="3" name="Content Placeholder 2"/>
          <p:cNvSpPr>
            <a:spLocks noGrp="1"/>
          </p:cNvSpPr>
          <p:nvPr>
            <p:ph idx="1"/>
          </p:nvPr>
        </p:nvSpPr>
        <p:spPr>
          <a:xfrm>
            <a:off x="838200" y="1362456"/>
            <a:ext cx="10515600" cy="4814507"/>
          </a:xfrm>
        </p:spPr>
        <p:txBody>
          <a:bodyPr>
            <a:normAutofit fontScale="92500" lnSpcReduction="20000"/>
          </a:bodyPr>
          <a:lstStyle/>
          <a:p>
            <a:pPr marL="0" indent="0">
              <a:lnSpc>
                <a:spcPct val="100000"/>
              </a:lnSpc>
              <a:spcBef>
                <a:spcPts val="775"/>
              </a:spcBef>
              <a:buNone/>
            </a:pPr>
            <a:r>
              <a:rPr lang="en-US" b="1" spc="-5" dirty="0">
                <a:latin typeface="Arial"/>
                <a:cs typeface="Arial"/>
              </a:rPr>
              <a:t>Steps for the </a:t>
            </a:r>
            <a:r>
              <a:rPr lang="en-US" b="1" dirty="0">
                <a:latin typeface="Arial"/>
                <a:cs typeface="Arial"/>
              </a:rPr>
              <a:t>classification </a:t>
            </a:r>
            <a:r>
              <a:rPr lang="en-US" b="1" spc="-5" dirty="0">
                <a:latin typeface="Arial"/>
                <a:cs typeface="Arial"/>
              </a:rPr>
              <a:t>of</a:t>
            </a:r>
            <a:r>
              <a:rPr lang="en-US" b="1" spc="25" dirty="0">
                <a:latin typeface="Arial"/>
                <a:cs typeface="Arial"/>
              </a:rPr>
              <a:t> </a:t>
            </a:r>
            <a:r>
              <a:rPr lang="en-US" b="1" spc="-5" dirty="0">
                <a:latin typeface="Arial"/>
                <a:cs typeface="Arial"/>
              </a:rPr>
              <a:t>items:</a:t>
            </a:r>
            <a:endParaRPr lang="en-US" dirty="0">
              <a:latin typeface="Arial"/>
              <a:cs typeface="Arial"/>
            </a:endParaRPr>
          </a:p>
          <a:p>
            <a:pPr marL="526415" marR="225425" indent="-514350">
              <a:lnSpc>
                <a:spcPct val="100000"/>
              </a:lnSpc>
              <a:spcBef>
                <a:spcPts val="675"/>
              </a:spcBef>
              <a:buClr>
                <a:srgbClr val="E3005C"/>
              </a:buClr>
              <a:buSzPct val="69642"/>
              <a:buFont typeface="+mj-lt"/>
              <a:buAutoNum type="arabicPeriod"/>
              <a:tabLst>
                <a:tab pos="622300" algn="l"/>
                <a:tab pos="622935" algn="l"/>
              </a:tabLst>
            </a:pPr>
            <a:r>
              <a:rPr lang="en-US" spc="-5" dirty="0">
                <a:latin typeface="Arial"/>
                <a:cs typeface="Arial"/>
              </a:rPr>
              <a:t>Find out the unit cost and annual requirement of each item;</a:t>
            </a:r>
            <a:endParaRPr lang="en-US" dirty="0">
              <a:latin typeface="Arial"/>
              <a:cs typeface="Arial"/>
            </a:endParaRPr>
          </a:p>
          <a:p>
            <a:pPr marL="526415" marR="262255" indent="-514350">
              <a:lnSpc>
                <a:spcPct val="100000"/>
              </a:lnSpc>
              <a:spcBef>
                <a:spcPts val="675"/>
              </a:spcBef>
              <a:buClr>
                <a:srgbClr val="E3005C"/>
              </a:buClr>
              <a:buSzPct val="69642"/>
              <a:buFont typeface="+mj-lt"/>
              <a:buAutoNum type="arabicPeriod"/>
              <a:tabLst>
                <a:tab pos="622300" algn="l"/>
                <a:tab pos="622935" algn="l"/>
              </a:tabLst>
            </a:pPr>
            <a:r>
              <a:rPr lang="en-US" spc="-5" dirty="0">
                <a:latin typeface="Arial"/>
                <a:cs typeface="Arial"/>
              </a:rPr>
              <a:t>Calculate annual monitory value of each item-(Monitory value = Annual requirement x unit price);</a:t>
            </a:r>
            <a:endParaRPr lang="en-US" dirty="0">
              <a:latin typeface="Arial"/>
              <a:cs typeface="Arial"/>
            </a:endParaRPr>
          </a:p>
          <a:p>
            <a:pPr marL="526415" marR="343535" indent="-514350">
              <a:lnSpc>
                <a:spcPct val="100000"/>
              </a:lnSpc>
              <a:spcBef>
                <a:spcPts val="675"/>
              </a:spcBef>
              <a:buClr>
                <a:srgbClr val="E3005C"/>
              </a:buClr>
              <a:buSzPct val="69642"/>
              <a:buFont typeface="+mj-lt"/>
              <a:buAutoNum type="arabicPeriod"/>
              <a:tabLst>
                <a:tab pos="622300" algn="l"/>
                <a:tab pos="622935" algn="l"/>
              </a:tabLst>
            </a:pPr>
            <a:r>
              <a:rPr lang="en-US" dirty="0">
                <a:latin typeface="Arial"/>
                <a:cs typeface="Arial"/>
              </a:rPr>
              <a:t>Arrange all items </a:t>
            </a:r>
            <a:r>
              <a:rPr lang="en-US" spc="-5" dirty="0">
                <a:latin typeface="Arial"/>
                <a:cs typeface="Arial"/>
              </a:rPr>
              <a:t>in the </a:t>
            </a:r>
            <a:r>
              <a:rPr lang="en-US" dirty="0">
                <a:latin typeface="Arial"/>
                <a:cs typeface="Arial"/>
              </a:rPr>
              <a:t>descending order of their an</a:t>
            </a:r>
            <a:r>
              <a:rPr lang="en-US" spc="-5" dirty="0">
                <a:latin typeface="Arial"/>
                <a:cs typeface="Arial"/>
              </a:rPr>
              <a:t>nual monitory v</a:t>
            </a:r>
            <a:r>
              <a:rPr lang="en-US" dirty="0">
                <a:latin typeface="Arial"/>
                <a:cs typeface="Arial"/>
              </a:rPr>
              <a:t>alue;</a:t>
            </a:r>
          </a:p>
          <a:p>
            <a:pPr marL="526415" marR="554355" indent="-514350">
              <a:lnSpc>
                <a:spcPct val="100000"/>
              </a:lnSpc>
              <a:spcBef>
                <a:spcPts val="675"/>
              </a:spcBef>
              <a:buClr>
                <a:srgbClr val="E3005C"/>
              </a:buClr>
              <a:buSzPct val="69642"/>
              <a:buFont typeface="+mj-lt"/>
              <a:buAutoNum type="arabicPeriod"/>
              <a:tabLst>
                <a:tab pos="622300" algn="l"/>
                <a:tab pos="622935" algn="l"/>
              </a:tabLst>
            </a:pPr>
            <a:r>
              <a:rPr lang="en-US" spc="-5" dirty="0">
                <a:latin typeface="Arial"/>
                <a:cs typeface="Arial"/>
              </a:rPr>
              <a:t>Accumulate monitory value </a:t>
            </a:r>
            <a:r>
              <a:rPr lang="en-US" dirty="0">
                <a:latin typeface="Arial"/>
                <a:cs typeface="Arial"/>
              </a:rPr>
              <a:t>and </a:t>
            </a:r>
            <a:r>
              <a:rPr lang="en-US" spc="-5" dirty="0">
                <a:latin typeface="Arial"/>
                <a:cs typeface="Arial"/>
              </a:rPr>
              <a:t>add </a:t>
            </a:r>
            <a:r>
              <a:rPr lang="en-US" dirty="0">
                <a:latin typeface="Arial"/>
                <a:cs typeface="Arial"/>
              </a:rPr>
              <a:t>up  </a:t>
            </a:r>
            <a:r>
              <a:rPr lang="en-US" spc="-5" dirty="0">
                <a:latin typeface="Arial"/>
                <a:cs typeface="Arial"/>
              </a:rPr>
              <a:t>number of items </a:t>
            </a:r>
            <a:r>
              <a:rPr lang="en-US" dirty="0">
                <a:latin typeface="Arial"/>
                <a:cs typeface="Arial"/>
              </a:rPr>
              <a:t>and calculate  percentage on total inventory</a:t>
            </a:r>
            <a:r>
              <a:rPr lang="en-US" spc="-95" dirty="0">
                <a:latin typeface="Arial"/>
                <a:cs typeface="Arial"/>
              </a:rPr>
              <a:t> </a:t>
            </a:r>
            <a:r>
              <a:rPr lang="en-US" spc="-5" dirty="0">
                <a:latin typeface="Arial"/>
                <a:cs typeface="Arial"/>
              </a:rPr>
              <a:t>in </a:t>
            </a:r>
            <a:r>
              <a:rPr lang="en-US" spc="-5" dirty="0" smtClean="0">
                <a:latin typeface="Arial"/>
                <a:cs typeface="Arial"/>
              </a:rPr>
              <a:t>monitory </a:t>
            </a:r>
            <a:r>
              <a:rPr lang="en-US" spc="-5" dirty="0">
                <a:latin typeface="Arial"/>
                <a:cs typeface="Arial"/>
              </a:rPr>
              <a:t>value </a:t>
            </a:r>
            <a:r>
              <a:rPr lang="en-US" dirty="0">
                <a:latin typeface="Arial"/>
                <a:cs typeface="Arial"/>
              </a:rPr>
              <a:t>and in number;</a:t>
            </a:r>
          </a:p>
          <a:p>
            <a:pPr marL="526415" marR="554355" indent="-514350">
              <a:lnSpc>
                <a:spcPct val="100000"/>
              </a:lnSpc>
              <a:spcBef>
                <a:spcPts val="675"/>
              </a:spcBef>
              <a:buClr>
                <a:srgbClr val="E3005C"/>
              </a:buClr>
              <a:buSzPct val="69642"/>
              <a:buFont typeface="+mj-lt"/>
              <a:buAutoNum type="arabicPeriod"/>
              <a:tabLst>
                <a:tab pos="622300" algn="l"/>
                <a:tab pos="622935" algn="l"/>
              </a:tabLst>
            </a:pPr>
            <a:r>
              <a:rPr lang="en-US" spc="-5" dirty="0">
                <a:latin typeface="Arial"/>
                <a:cs typeface="Arial"/>
              </a:rPr>
              <a:t>Draw a </a:t>
            </a:r>
            <a:r>
              <a:rPr lang="en-US" dirty="0">
                <a:latin typeface="Arial"/>
                <a:cs typeface="Arial"/>
              </a:rPr>
              <a:t>curve </a:t>
            </a:r>
            <a:r>
              <a:rPr lang="en-US" spc="-5" dirty="0">
                <a:latin typeface="Arial"/>
                <a:cs typeface="Arial"/>
              </a:rPr>
              <a:t>of </a:t>
            </a:r>
            <a:r>
              <a:rPr lang="en-US" dirty="0">
                <a:latin typeface="Arial"/>
                <a:cs typeface="Arial"/>
              </a:rPr>
              <a:t>percentage of </a:t>
            </a:r>
            <a:r>
              <a:rPr lang="en-US" spc="-5" dirty="0">
                <a:latin typeface="Arial"/>
                <a:cs typeface="Arial"/>
              </a:rPr>
              <a:t>items and </a:t>
            </a:r>
            <a:r>
              <a:rPr lang="en-US" dirty="0">
                <a:latin typeface="Arial"/>
                <a:cs typeface="Arial"/>
              </a:rPr>
              <a:t>percentage of monitory</a:t>
            </a:r>
            <a:r>
              <a:rPr lang="en-US" spc="5" dirty="0">
                <a:latin typeface="Arial"/>
                <a:cs typeface="Arial"/>
              </a:rPr>
              <a:t> </a:t>
            </a:r>
            <a:r>
              <a:rPr lang="en-US" dirty="0">
                <a:latin typeface="Arial"/>
                <a:cs typeface="Arial"/>
              </a:rPr>
              <a:t>value;</a:t>
            </a:r>
          </a:p>
          <a:p>
            <a:pPr marL="526415" marR="5080" indent="-514350">
              <a:lnSpc>
                <a:spcPct val="100000"/>
              </a:lnSpc>
              <a:spcBef>
                <a:spcPts val="675"/>
              </a:spcBef>
              <a:buClr>
                <a:srgbClr val="E3005C"/>
              </a:buClr>
              <a:buSzPct val="69642"/>
              <a:buFont typeface="+mj-lt"/>
              <a:buAutoNum type="arabicPeriod"/>
              <a:tabLst>
                <a:tab pos="622300" algn="l"/>
                <a:tab pos="622935" algn="l"/>
              </a:tabLst>
            </a:pPr>
            <a:r>
              <a:rPr lang="en-US" spc="-5" dirty="0">
                <a:latin typeface="Arial"/>
                <a:cs typeface="Arial"/>
              </a:rPr>
              <a:t>Mark off </a:t>
            </a:r>
            <a:r>
              <a:rPr lang="en-US" dirty="0">
                <a:latin typeface="Arial"/>
                <a:cs typeface="Arial"/>
              </a:rPr>
              <a:t>from </a:t>
            </a:r>
            <a:r>
              <a:rPr lang="en-US" spc="-5" dirty="0">
                <a:latin typeface="Arial"/>
                <a:cs typeface="Arial"/>
              </a:rPr>
              <a:t>the </a:t>
            </a:r>
            <a:r>
              <a:rPr lang="en-US" dirty="0">
                <a:latin typeface="Arial"/>
                <a:cs typeface="Arial"/>
              </a:rPr>
              <a:t>curve the </a:t>
            </a:r>
            <a:r>
              <a:rPr lang="en-US" spc="-5" dirty="0">
                <a:latin typeface="Arial"/>
                <a:cs typeface="Arial"/>
              </a:rPr>
              <a:t>rational limits of A, B and C </a:t>
            </a:r>
            <a:r>
              <a:rPr lang="en-US" dirty="0">
                <a:latin typeface="Arial"/>
                <a:cs typeface="Arial"/>
              </a:rPr>
              <a:t>categories.</a:t>
            </a:r>
          </a:p>
          <a:p>
            <a:pPr marL="12065" marR="343535" indent="0">
              <a:lnSpc>
                <a:spcPct val="100000"/>
              </a:lnSpc>
              <a:spcBef>
                <a:spcPts val="675"/>
              </a:spcBef>
              <a:buClr>
                <a:srgbClr val="E3005C"/>
              </a:buClr>
              <a:buSzPct val="69642"/>
              <a:buNone/>
              <a:tabLst>
                <a:tab pos="622300" algn="l"/>
                <a:tab pos="622935" algn="l"/>
              </a:tabLst>
            </a:pPr>
            <a:endParaRPr lang="en-US" dirty="0">
              <a:latin typeface="Arial"/>
              <a:cs typeface="Arial"/>
            </a:endParaRPr>
          </a:p>
          <a:p>
            <a:pPr marL="0" indent="0">
              <a:buNone/>
            </a:pPr>
            <a:endParaRPr lang="en-US" dirty="0"/>
          </a:p>
        </p:txBody>
      </p:sp>
    </p:spTree>
    <p:extLst>
      <p:ext uri="{BB962C8B-B14F-4D97-AF65-F5344CB8AC3E}">
        <p14:creationId xmlns:p14="http://schemas.microsoft.com/office/powerpoint/2010/main" val="2171587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8608" cy="567563"/>
          </a:xfrm>
        </p:spPr>
        <p:txBody>
          <a:bodyPr>
            <a:normAutofit fontScale="90000"/>
          </a:bodyPr>
          <a:lstStyle/>
          <a:p>
            <a:r>
              <a:rPr lang="en-US" b="1" dirty="0"/>
              <a:t>A-B-C Analysis (Always Better Control)</a:t>
            </a:r>
          </a:p>
        </p:txBody>
      </p:sp>
      <p:sp>
        <p:nvSpPr>
          <p:cNvPr id="3" name="Content Placeholder 2"/>
          <p:cNvSpPr>
            <a:spLocks noGrp="1"/>
          </p:cNvSpPr>
          <p:nvPr>
            <p:ph idx="1"/>
          </p:nvPr>
        </p:nvSpPr>
        <p:spPr>
          <a:xfrm>
            <a:off x="838200" y="1362456"/>
            <a:ext cx="10515600" cy="4814507"/>
          </a:xfrm>
        </p:spPr>
        <p:txBody>
          <a:bodyPr>
            <a:normAutofit/>
          </a:bodyPr>
          <a:lstStyle/>
          <a:p>
            <a:pPr marL="12065" marR="343535" indent="0">
              <a:lnSpc>
                <a:spcPct val="100000"/>
              </a:lnSpc>
              <a:spcBef>
                <a:spcPts val="675"/>
              </a:spcBef>
              <a:buClr>
                <a:srgbClr val="E3005C"/>
              </a:buClr>
              <a:buSzPct val="69642"/>
              <a:buNone/>
              <a:tabLst>
                <a:tab pos="622300" algn="l"/>
                <a:tab pos="622935" algn="l"/>
              </a:tabLst>
            </a:pPr>
            <a:endParaRPr lang="en-US" dirty="0">
              <a:latin typeface="Arial"/>
              <a:cs typeface="Arial"/>
            </a:endParaRP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11220696"/>
              </p:ext>
            </p:extLst>
          </p:nvPr>
        </p:nvGraphicFramePr>
        <p:xfrm>
          <a:off x="1492504" y="1798658"/>
          <a:ext cx="8128000" cy="2468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48422761"/>
                    </a:ext>
                  </a:extLst>
                </a:gridCol>
                <a:gridCol w="2032000">
                  <a:extLst>
                    <a:ext uri="{9D8B030D-6E8A-4147-A177-3AD203B41FA5}">
                      <a16:colId xmlns:a16="http://schemas.microsoft.com/office/drawing/2014/main" val="4043902648"/>
                    </a:ext>
                  </a:extLst>
                </a:gridCol>
                <a:gridCol w="2032000">
                  <a:extLst>
                    <a:ext uri="{9D8B030D-6E8A-4147-A177-3AD203B41FA5}">
                      <a16:colId xmlns:a16="http://schemas.microsoft.com/office/drawing/2014/main" val="505091688"/>
                    </a:ext>
                  </a:extLst>
                </a:gridCol>
                <a:gridCol w="2032000">
                  <a:extLst>
                    <a:ext uri="{9D8B030D-6E8A-4147-A177-3AD203B41FA5}">
                      <a16:colId xmlns:a16="http://schemas.microsoft.com/office/drawing/2014/main" val="983503705"/>
                    </a:ext>
                  </a:extLst>
                </a:gridCol>
              </a:tblGrid>
              <a:tr h="370840">
                <a:tc>
                  <a:txBody>
                    <a:bodyPr/>
                    <a:lstStyle/>
                    <a:p>
                      <a:r>
                        <a:rPr lang="en-US" dirty="0"/>
                        <a:t>Class of Items</a:t>
                      </a:r>
                    </a:p>
                  </a:txBody>
                  <a:tcPr/>
                </a:tc>
                <a:tc>
                  <a:txBody>
                    <a:bodyPr/>
                    <a:lstStyle/>
                    <a:p>
                      <a:r>
                        <a:rPr lang="en-US" dirty="0"/>
                        <a:t>% of Items in number</a:t>
                      </a:r>
                    </a:p>
                  </a:txBody>
                  <a:tcPr/>
                </a:tc>
                <a:tc>
                  <a:txBody>
                    <a:bodyPr/>
                    <a:lstStyle/>
                    <a:p>
                      <a:r>
                        <a:rPr lang="en-US" dirty="0"/>
                        <a:t>% of annual monitory value</a:t>
                      </a:r>
                    </a:p>
                  </a:txBody>
                  <a:tcPr/>
                </a:tc>
                <a:tc>
                  <a:txBody>
                    <a:bodyPr/>
                    <a:lstStyle/>
                    <a:p>
                      <a:r>
                        <a:rPr lang="en-US" dirty="0"/>
                        <a:t>Control</a:t>
                      </a:r>
                    </a:p>
                  </a:txBody>
                  <a:tcPr/>
                </a:tc>
                <a:extLst>
                  <a:ext uri="{0D108BD9-81ED-4DB2-BD59-A6C34878D82A}">
                    <a16:rowId xmlns:a16="http://schemas.microsoft.com/office/drawing/2014/main" val="1178762346"/>
                  </a:ext>
                </a:extLst>
              </a:tr>
              <a:tr h="370840">
                <a:tc>
                  <a:txBody>
                    <a:bodyPr/>
                    <a:lstStyle/>
                    <a:p>
                      <a:pPr marL="0" indent="0" algn="l">
                        <a:lnSpc>
                          <a:spcPct val="100000"/>
                        </a:lnSpc>
                        <a:spcBef>
                          <a:spcPts val="0"/>
                        </a:spcBef>
                      </a:pPr>
                      <a:r>
                        <a:rPr sz="2000" dirty="0">
                          <a:latin typeface="+mn-lt"/>
                          <a:cs typeface="Arial"/>
                        </a:rPr>
                        <a:t>Class A</a:t>
                      </a:r>
                      <a:r>
                        <a:rPr sz="2000" spc="-245" dirty="0">
                          <a:latin typeface="+mn-lt"/>
                          <a:cs typeface="Arial"/>
                        </a:rPr>
                        <a:t> </a:t>
                      </a:r>
                      <a:r>
                        <a:rPr sz="2000" spc="-5" dirty="0">
                          <a:latin typeface="+mn-lt"/>
                          <a:cs typeface="Arial"/>
                        </a:rPr>
                        <a:t>items</a:t>
                      </a:r>
                      <a:endParaRPr sz="2000" dirty="0">
                        <a:latin typeface="+mn-lt"/>
                        <a:cs typeface="Arial"/>
                      </a:endParaRPr>
                    </a:p>
                  </a:txBody>
                  <a:tcPr marL="0" marR="0" marT="0" marB="0"/>
                </a:tc>
                <a:tc>
                  <a:txBody>
                    <a:bodyPr/>
                    <a:lstStyle/>
                    <a:p>
                      <a:pPr marL="0" indent="0" algn="l">
                        <a:lnSpc>
                          <a:spcPct val="100000"/>
                        </a:lnSpc>
                        <a:spcBef>
                          <a:spcPts val="0"/>
                        </a:spcBef>
                      </a:pPr>
                      <a:r>
                        <a:rPr lang="en-US" sz="2000" dirty="0">
                          <a:latin typeface="+mn-lt"/>
                          <a:cs typeface="Arial"/>
                        </a:rPr>
                        <a:t>10%-</a:t>
                      </a:r>
                      <a:r>
                        <a:rPr sz="2000" dirty="0">
                          <a:latin typeface="+mn-lt"/>
                          <a:cs typeface="Arial"/>
                        </a:rPr>
                        <a:t>20%</a:t>
                      </a:r>
                    </a:p>
                  </a:txBody>
                  <a:tcPr marL="0" marR="0" marT="0" marB="0"/>
                </a:tc>
                <a:tc>
                  <a:txBody>
                    <a:bodyPr/>
                    <a:lstStyle/>
                    <a:p>
                      <a:pPr marL="0" indent="0" algn="l">
                        <a:lnSpc>
                          <a:spcPct val="100000"/>
                        </a:lnSpc>
                        <a:spcBef>
                          <a:spcPts val="0"/>
                        </a:spcBef>
                      </a:pPr>
                      <a:r>
                        <a:rPr lang="en-US" sz="2000" dirty="0">
                          <a:latin typeface="+mn-lt"/>
                          <a:cs typeface="Arial"/>
                        </a:rPr>
                        <a:t>60%-</a:t>
                      </a:r>
                      <a:r>
                        <a:rPr sz="2000" spc="-15" dirty="0">
                          <a:latin typeface="+mn-lt"/>
                          <a:cs typeface="Arial"/>
                        </a:rPr>
                        <a:t> </a:t>
                      </a:r>
                      <a:r>
                        <a:rPr lang="en-US" sz="2000" spc="-15" dirty="0">
                          <a:latin typeface="+mn-lt"/>
                          <a:cs typeface="Arial"/>
                        </a:rPr>
                        <a:t>7</a:t>
                      </a:r>
                      <a:r>
                        <a:rPr sz="2000" dirty="0">
                          <a:latin typeface="+mn-lt"/>
                          <a:cs typeface="Arial"/>
                        </a:rPr>
                        <a:t>0%</a:t>
                      </a:r>
                    </a:p>
                  </a:txBody>
                  <a:tcPr marL="0" marR="0" marT="0" marB="0"/>
                </a:tc>
                <a:tc>
                  <a:txBody>
                    <a:bodyPr/>
                    <a:lstStyle/>
                    <a:p>
                      <a:pPr marL="0" marR="186690" indent="0" algn="l">
                        <a:lnSpc>
                          <a:spcPct val="100000"/>
                        </a:lnSpc>
                        <a:spcBef>
                          <a:spcPts val="0"/>
                        </a:spcBef>
                      </a:pPr>
                      <a:r>
                        <a:rPr sz="2000" spc="-5" dirty="0">
                          <a:latin typeface="+mn-lt"/>
                          <a:cs typeface="Arial"/>
                        </a:rPr>
                        <a:t>Close</a:t>
                      </a:r>
                      <a:r>
                        <a:rPr sz="2000" spc="-95" dirty="0">
                          <a:latin typeface="+mn-lt"/>
                          <a:cs typeface="Arial"/>
                        </a:rPr>
                        <a:t> </a:t>
                      </a:r>
                      <a:r>
                        <a:rPr sz="2000" spc="-5" dirty="0">
                          <a:latin typeface="+mn-lt"/>
                          <a:cs typeface="Arial"/>
                        </a:rPr>
                        <a:t>day  to day  control</a:t>
                      </a:r>
                      <a:endParaRPr sz="2000" dirty="0">
                        <a:latin typeface="+mn-lt"/>
                        <a:cs typeface="Arial"/>
                      </a:endParaRPr>
                    </a:p>
                  </a:txBody>
                  <a:tcPr marL="0" marR="0" marT="0" marB="0"/>
                </a:tc>
                <a:extLst>
                  <a:ext uri="{0D108BD9-81ED-4DB2-BD59-A6C34878D82A}">
                    <a16:rowId xmlns:a16="http://schemas.microsoft.com/office/drawing/2014/main" val="877306603"/>
                  </a:ext>
                </a:extLst>
              </a:tr>
              <a:tr h="370840">
                <a:tc>
                  <a:txBody>
                    <a:bodyPr/>
                    <a:lstStyle/>
                    <a:p>
                      <a:pPr marL="0" indent="0" algn="l">
                        <a:lnSpc>
                          <a:spcPct val="100000"/>
                        </a:lnSpc>
                        <a:spcBef>
                          <a:spcPts val="0"/>
                        </a:spcBef>
                      </a:pPr>
                      <a:r>
                        <a:rPr sz="2000" dirty="0">
                          <a:latin typeface="+mn-lt"/>
                          <a:cs typeface="Arial"/>
                        </a:rPr>
                        <a:t>Class B</a:t>
                      </a:r>
                      <a:r>
                        <a:rPr sz="2000" spc="-60" dirty="0">
                          <a:latin typeface="+mn-lt"/>
                          <a:cs typeface="Arial"/>
                        </a:rPr>
                        <a:t> </a:t>
                      </a:r>
                      <a:r>
                        <a:rPr sz="2000" spc="-5" dirty="0">
                          <a:latin typeface="+mn-lt"/>
                          <a:cs typeface="Arial"/>
                        </a:rPr>
                        <a:t>items</a:t>
                      </a:r>
                      <a:endParaRPr lang="en-US" sz="2000" spc="-5" dirty="0">
                        <a:latin typeface="+mn-lt"/>
                        <a:cs typeface="Arial"/>
                      </a:endParaRPr>
                    </a:p>
                    <a:p>
                      <a:pPr marL="0" indent="0" algn="l">
                        <a:lnSpc>
                          <a:spcPct val="100000"/>
                        </a:lnSpc>
                        <a:spcBef>
                          <a:spcPts val="0"/>
                        </a:spcBef>
                      </a:pPr>
                      <a:endParaRPr sz="2000" dirty="0">
                        <a:latin typeface="+mn-lt"/>
                        <a:cs typeface="Arial"/>
                      </a:endParaRPr>
                    </a:p>
                  </a:txBody>
                  <a:tcPr marL="0" marR="0" marT="0" marB="0"/>
                </a:tc>
                <a:tc>
                  <a:txBody>
                    <a:bodyPr/>
                    <a:lstStyle/>
                    <a:p>
                      <a:pPr marL="0" indent="0" algn="l">
                        <a:lnSpc>
                          <a:spcPct val="100000"/>
                        </a:lnSpc>
                        <a:spcBef>
                          <a:spcPts val="0"/>
                        </a:spcBef>
                      </a:pPr>
                      <a:r>
                        <a:rPr lang="en-US" sz="2000" dirty="0">
                          <a:latin typeface="+mn-lt"/>
                          <a:cs typeface="Arial"/>
                        </a:rPr>
                        <a:t>20%-</a:t>
                      </a:r>
                      <a:r>
                        <a:rPr sz="2000" dirty="0">
                          <a:latin typeface="+mn-lt"/>
                          <a:cs typeface="Arial"/>
                        </a:rPr>
                        <a:t>30%</a:t>
                      </a:r>
                    </a:p>
                  </a:txBody>
                  <a:tcPr marL="0" marR="0" marT="0" marB="0"/>
                </a:tc>
                <a:tc>
                  <a:txBody>
                    <a:bodyPr/>
                    <a:lstStyle/>
                    <a:p>
                      <a:pPr marL="0" indent="0" algn="l">
                        <a:lnSpc>
                          <a:spcPct val="100000"/>
                        </a:lnSpc>
                        <a:spcBef>
                          <a:spcPts val="0"/>
                        </a:spcBef>
                      </a:pPr>
                      <a:r>
                        <a:rPr lang="en-US" sz="2000" dirty="0">
                          <a:latin typeface="+mn-lt"/>
                          <a:cs typeface="Arial"/>
                        </a:rPr>
                        <a:t>10%-2</a:t>
                      </a:r>
                      <a:r>
                        <a:rPr sz="2000" dirty="0">
                          <a:latin typeface="+mn-lt"/>
                          <a:cs typeface="Arial"/>
                        </a:rPr>
                        <a:t>5%</a:t>
                      </a:r>
                    </a:p>
                  </a:txBody>
                  <a:tcPr marL="0" marR="0" marT="0" marB="0"/>
                </a:tc>
                <a:tc>
                  <a:txBody>
                    <a:bodyPr/>
                    <a:lstStyle/>
                    <a:p>
                      <a:pPr marL="0" marR="258445" indent="0" algn="l">
                        <a:lnSpc>
                          <a:spcPct val="100000"/>
                        </a:lnSpc>
                        <a:spcBef>
                          <a:spcPts val="0"/>
                        </a:spcBef>
                      </a:pPr>
                      <a:r>
                        <a:rPr sz="2000" dirty="0">
                          <a:latin typeface="+mn-lt"/>
                          <a:cs typeface="Arial"/>
                        </a:rPr>
                        <a:t>Regu</a:t>
                      </a:r>
                      <a:r>
                        <a:rPr sz="2000" spc="5" dirty="0">
                          <a:latin typeface="+mn-lt"/>
                          <a:cs typeface="Arial"/>
                        </a:rPr>
                        <a:t>l</a:t>
                      </a:r>
                      <a:r>
                        <a:rPr sz="2000" dirty="0">
                          <a:latin typeface="+mn-lt"/>
                          <a:cs typeface="Arial"/>
                        </a:rPr>
                        <a:t>ar  review</a:t>
                      </a:r>
                    </a:p>
                  </a:txBody>
                  <a:tcPr marL="0" marR="0" marT="0" marB="0"/>
                </a:tc>
                <a:extLst>
                  <a:ext uri="{0D108BD9-81ED-4DB2-BD59-A6C34878D82A}">
                    <a16:rowId xmlns:a16="http://schemas.microsoft.com/office/drawing/2014/main" val="174807559"/>
                  </a:ext>
                </a:extLst>
              </a:tr>
              <a:tr h="370840">
                <a:tc>
                  <a:txBody>
                    <a:bodyPr/>
                    <a:lstStyle/>
                    <a:p>
                      <a:pPr marL="0" marR="369570" indent="0" algn="l">
                        <a:lnSpc>
                          <a:spcPct val="100000"/>
                        </a:lnSpc>
                        <a:spcBef>
                          <a:spcPts val="0"/>
                        </a:spcBef>
                      </a:pPr>
                      <a:r>
                        <a:rPr sz="2000" dirty="0">
                          <a:latin typeface="+mn-lt"/>
                          <a:cs typeface="Arial"/>
                        </a:rPr>
                        <a:t>Class</a:t>
                      </a:r>
                      <a:r>
                        <a:rPr sz="2000" spc="-105" dirty="0">
                          <a:latin typeface="+mn-lt"/>
                          <a:cs typeface="Arial"/>
                        </a:rPr>
                        <a:t> </a:t>
                      </a:r>
                      <a:r>
                        <a:rPr sz="2000" dirty="0">
                          <a:latin typeface="+mn-lt"/>
                          <a:cs typeface="Arial"/>
                        </a:rPr>
                        <a:t>C  </a:t>
                      </a:r>
                      <a:r>
                        <a:rPr sz="2000" spc="-5" dirty="0">
                          <a:latin typeface="+mn-lt"/>
                          <a:cs typeface="Arial"/>
                        </a:rPr>
                        <a:t>items</a:t>
                      </a:r>
                      <a:endParaRPr sz="2000">
                        <a:latin typeface="+mn-lt"/>
                        <a:cs typeface="Arial"/>
                      </a:endParaRPr>
                    </a:p>
                  </a:txBody>
                  <a:tcPr marL="0" marR="0" marT="0" marB="0"/>
                </a:tc>
                <a:tc>
                  <a:txBody>
                    <a:bodyPr/>
                    <a:lstStyle/>
                    <a:p>
                      <a:pPr marL="0" indent="0" algn="l">
                        <a:lnSpc>
                          <a:spcPct val="100000"/>
                        </a:lnSpc>
                        <a:spcBef>
                          <a:spcPts val="0"/>
                        </a:spcBef>
                      </a:pPr>
                      <a:r>
                        <a:rPr lang="en-US" sz="2000" dirty="0">
                          <a:latin typeface="+mn-lt"/>
                          <a:cs typeface="Arial"/>
                        </a:rPr>
                        <a:t>50% -7</a:t>
                      </a:r>
                      <a:r>
                        <a:rPr sz="2000" dirty="0">
                          <a:latin typeface="+mn-lt"/>
                          <a:cs typeface="Arial"/>
                        </a:rPr>
                        <a:t>0%</a:t>
                      </a:r>
                    </a:p>
                  </a:txBody>
                  <a:tcPr marL="0" marR="0" marT="0" marB="0"/>
                </a:tc>
                <a:tc>
                  <a:txBody>
                    <a:bodyPr/>
                    <a:lstStyle/>
                    <a:p>
                      <a:pPr marL="0" indent="0" algn="l">
                        <a:lnSpc>
                          <a:spcPct val="100000"/>
                        </a:lnSpc>
                        <a:spcBef>
                          <a:spcPts val="0"/>
                        </a:spcBef>
                      </a:pPr>
                      <a:r>
                        <a:rPr sz="2000" dirty="0">
                          <a:latin typeface="+mn-lt"/>
                          <a:cs typeface="Arial"/>
                        </a:rPr>
                        <a:t>5%</a:t>
                      </a:r>
                      <a:r>
                        <a:rPr lang="en-US" sz="2000" dirty="0">
                          <a:latin typeface="+mn-lt"/>
                          <a:cs typeface="Arial"/>
                        </a:rPr>
                        <a:t>-10%</a:t>
                      </a:r>
                      <a:endParaRPr sz="2000" dirty="0">
                        <a:latin typeface="+mn-lt"/>
                        <a:cs typeface="Arial"/>
                      </a:endParaRPr>
                    </a:p>
                  </a:txBody>
                  <a:tcPr marL="0" marR="0" marT="0" marB="0"/>
                </a:tc>
                <a:tc>
                  <a:txBody>
                    <a:bodyPr/>
                    <a:lstStyle/>
                    <a:p>
                      <a:pPr marL="0" marR="149225" indent="0" algn="l">
                        <a:lnSpc>
                          <a:spcPct val="100000"/>
                        </a:lnSpc>
                        <a:spcBef>
                          <a:spcPts val="0"/>
                        </a:spcBef>
                      </a:pPr>
                      <a:r>
                        <a:rPr sz="2000" spc="-10" dirty="0">
                          <a:latin typeface="+mn-lt"/>
                          <a:cs typeface="Arial"/>
                        </a:rPr>
                        <a:t>I</a:t>
                      </a:r>
                      <a:r>
                        <a:rPr sz="2000" dirty="0">
                          <a:latin typeface="+mn-lt"/>
                          <a:cs typeface="Arial"/>
                        </a:rPr>
                        <a:t>nfrequent  review</a:t>
                      </a:r>
                    </a:p>
                  </a:txBody>
                  <a:tcPr marL="0" marR="0" marT="0" marB="0"/>
                </a:tc>
                <a:extLst>
                  <a:ext uri="{0D108BD9-81ED-4DB2-BD59-A6C34878D82A}">
                    <a16:rowId xmlns:a16="http://schemas.microsoft.com/office/drawing/2014/main" val="2388120245"/>
                  </a:ext>
                </a:extLst>
              </a:tr>
            </a:tbl>
          </a:graphicData>
        </a:graphic>
      </p:graphicFrame>
    </p:spTree>
    <p:extLst>
      <p:ext uri="{BB962C8B-B14F-4D97-AF65-F5344CB8AC3E}">
        <p14:creationId xmlns:p14="http://schemas.microsoft.com/office/powerpoint/2010/main" val="1124710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704723"/>
          </a:xfrm>
        </p:spPr>
        <p:txBody>
          <a:bodyPr/>
          <a:lstStyle/>
          <a:p>
            <a:r>
              <a:rPr lang="en-US" b="1" dirty="0"/>
              <a:t>A-B-C Analysis (Always Better Control)</a:t>
            </a:r>
            <a:endParaRPr lang="en-US" dirty="0"/>
          </a:p>
        </p:txBody>
      </p:sp>
      <p:sp>
        <p:nvSpPr>
          <p:cNvPr id="4" name="Content Placeholder 3"/>
          <p:cNvSpPr>
            <a:spLocks noGrp="1"/>
          </p:cNvSpPr>
          <p:nvPr>
            <p:ph sz="half" idx="2"/>
          </p:nvPr>
        </p:nvSpPr>
        <p:spPr>
          <a:xfrm>
            <a:off x="6172200" y="1371600"/>
            <a:ext cx="5181600" cy="5404104"/>
          </a:xfrm>
        </p:spPr>
        <p:txBody>
          <a:bodyPr/>
          <a:lstStyle/>
          <a:p>
            <a:r>
              <a:rPr lang="en-US" sz="2400" dirty="0"/>
              <a:t>After sorting as per total cost </a:t>
            </a:r>
          </a:p>
          <a:p>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098360423"/>
              </p:ext>
            </p:extLst>
          </p:nvPr>
        </p:nvGraphicFramePr>
        <p:xfrm>
          <a:off x="1012438" y="1437202"/>
          <a:ext cx="3861314" cy="4920557"/>
        </p:xfrm>
        <a:graphic>
          <a:graphicData uri="http://schemas.openxmlformats.org/drawingml/2006/table">
            <a:tbl>
              <a:tblPr>
                <a:tableStyleId>{5C22544A-7EE6-4342-B048-85BDC9FD1C3A}</a:tableStyleId>
              </a:tblPr>
              <a:tblGrid>
                <a:gridCol w="948323">
                  <a:extLst>
                    <a:ext uri="{9D8B030D-6E8A-4147-A177-3AD203B41FA5}">
                      <a16:colId xmlns:a16="http://schemas.microsoft.com/office/drawing/2014/main" val="1550416035"/>
                    </a:ext>
                  </a:extLst>
                </a:gridCol>
                <a:gridCol w="864295">
                  <a:extLst>
                    <a:ext uri="{9D8B030D-6E8A-4147-A177-3AD203B41FA5}">
                      <a16:colId xmlns:a16="http://schemas.microsoft.com/office/drawing/2014/main" val="1884523833"/>
                    </a:ext>
                  </a:extLst>
                </a:gridCol>
                <a:gridCol w="1088369">
                  <a:extLst>
                    <a:ext uri="{9D8B030D-6E8A-4147-A177-3AD203B41FA5}">
                      <a16:colId xmlns:a16="http://schemas.microsoft.com/office/drawing/2014/main" val="2052247364"/>
                    </a:ext>
                  </a:extLst>
                </a:gridCol>
                <a:gridCol w="960327">
                  <a:extLst>
                    <a:ext uri="{9D8B030D-6E8A-4147-A177-3AD203B41FA5}">
                      <a16:colId xmlns:a16="http://schemas.microsoft.com/office/drawing/2014/main" val="2235064637"/>
                    </a:ext>
                  </a:extLst>
                </a:gridCol>
              </a:tblGrid>
              <a:tr h="364166">
                <a:tc>
                  <a:txBody>
                    <a:bodyPr/>
                    <a:lstStyle/>
                    <a:p>
                      <a:pPr algn="ctr" fontAlgn="t"/>
                      <a:r>
                        <a:rPr lang="en-US" sz="1100" u="none" strike="noStrike">
                          <a:effectLst/>
                        </a:rPr>
                        <a:t>Item number</a:t>
                      </a:r>
                      <a:endParaRPr lang="en-US" sz="1100" b="1" i="0" u="none" strike="noStrike">
                        <a:solidFill>
                          <a:srgbClr val="00B050"/>
                        </a:solidFill>
                        <a:effectLst/>
                        <a:latin typeface="Calibri Light" panose="020F0302020204030204" pitchFamily="34" charset="0"/>
                      </a:endParaRPr>
                    </a:p>
                  </a:txBody>
                  <a:tcPr marL="8634" marR="8634" marT="8634" marB="0"/>
                </a:tc>
                <a:tc>
                  <a:txBody>
                    <a:bodyPr/>
                    <a:lstStyle/>
                    <a:p>
                      <a:pPr algn="ctr" fontAlgn="t"/>
                      <a:r>
                        <a:rPr lang="en-US" sz="1100" u="none" strike="noStrike">
                          <a:effectLst/>
                        </a:rPr>
                        <a:t>Unit cost</a:t>
                      </a:r>
                      <a:endParaRPr lang="en-US" sz="1100" b="1" i="0" u="none" strike="noStrike">
                        <a:solidFill>
                          <a:srgbClr val="00B050"/>
                        </a:solidFill>
                        <a:effectLst/>
                        <a:latin typeface="Calibri Light" panose="020F0302020204030204" pitchFamily="34" charset="0"/>
                      </a:endParaRPr>
                    </a:p>
                  </a:txBody>
                  <a:tcPr marL="8634" marR="8634" marT="8634" marB="0"/>
                </a:tc>
                <a:tc>
                  <a:txBody>
                    <a:bodyPr/>
                    <a:lstStyle/>
                    <a:p>
                      <a:pPr algn="ctr" fontAlgn="t"/>
                      <a:r>
                        <a:rPr lang="en-US" sz="1100" u="none" strike="noStrike">
                          <a:effectLst/>
                        </a:rPr>
                        <a:t>Annual Demand</a:t>
                      </a:r>
                      <a:endParaRPr lang="en-US" sz="1100" b="1" i="0" u="none" strike="noStrike">
                        <a:solidFill>
                          <a:srgbClr val="00B050"/>
                        </a:solidFill>
                        <a:effectLst/>
                        <a:latin typeface="Calibri Light" panose="020F0302020204030204" pitchFamily="34" charset="0"/>
                      </a:endParaRPr>
                    </a:p>
                  </a:txBody>
                  <a:tcPr marL="8634" marR="8634" marT="8634" marB="0"/>
                </a:tc>
                <a:tc>
                  <a:txBody>
                    <a:bodyPr/>
                    <a:lstStyle/>
                    <a:p>
                      <a:pPr algn="ctr" fontAlgn="t"/>
                      <a:r>
                        <a:rPr lang="en-US" sz="1100" u="none" strike="noStrike" dirty="0">
                          <a:effectLst/>
                        </a:rPr>
                        <a:t>Annual Cost</a:t>
                      </a:r>
                      <a:endParaRPr lang="en-US" sz="1100" b="1" i="0" u="none" strike="noStrike" dirty="0">
                        <a:solidFill>
                          <a:srgbClr val="00B050"/>
                        </a:solidFill>
                        <a:effectLst/>
                        <a:latin typeface="Calibri Light" panose="020F0302020204030204" pitchFamily="34" charset="0"/>
                      </a:endParaRPr>
                    </a:p>
                  </a:txBody>
                  <a:tcPr marL="8634" marR="8634" marT="8634" marB="0"/>
                </a:tc>
                <a:extLst>
                  <a:ext uri="{0D108BD9-81ED-4DB2-BD59-A6C34878D82A}">
                    <a16:rowId xmlns:a16="http://schemas.microsoft.com/office/drawing/2014/main" val="1714279535"/>
                  </a:ext>
                </a:extLst>
              </a:tr>
              <a:tr h="216971">
                <a:tc>
                  <a:txBody>
                    <a:bodyPr/>
                    <a:lstStyle/>
                    <a:p>
                      <a:pPr algn="ctr" fontAlgn="ctr"/>
                      <a:r>
                        <a:rPr lang="en-US" sz="1100" u="none" strike="noStrike">
                          <a:effectLst/>
                        </a:rPr>
                        <a:t>101</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0.1</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dirty="0">
                          <a:effectLst/>
                        </a:rPr>
                        <a:t>40,000</a:t>
                      </a:r>
                      <a:endParaRPr lang="en-US" sz="1100" b="0" i="0" u="none" strike="noStrike" dirty="0">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4000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723661059"/>
                  </a:ext>
                </a:extLst>
              </a:tr>
              <a:tr h="216971">
                <a:tc>
                  <a:txBody>
                    <a:bodyPr/>
                    <a:lstStyle/>
                    <a:p>
                      <a:pPr algn="ctr" fontAlgn="ctr"/>
                      <a:r>
                        <a:rPr lang="en-US" sz="1100" u="none" strike="noStrike" dirty="0">
                          <a:effectLst/>
                        </a:rPr>
                        <a:t>102</a:t>
                      </a:r>
                      <a:endParaRPr lang="en-US" sz="1100" b="0" i="0" u="none" strike="noStrike" dirty="0">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1500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dirty="0">
                          <a:effectLst/>
                        </a:rPr>
                        <a:t>100</a:t>
                      </a:r>
                      <a:endParaRPr lang="en-US" sz="1100" b="0" i="0" u="none" strike="noStrike" dirty="0">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150000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1787399111"/>
                  </a:ext>
                </a:extLst>
              </a:tr>
              <a:tr h="216971">
                <a:tc>
                  <a:txBody>
                    <a:bodyPr/>
                    <a:lstStyle/>
                    <a:p>
                      <a:pPr algn="ctr" fontAlgn="ctr"/>
                      <a:r>
                        <a:rPr lang="en-US" sz="1100" u="none" strike="noStrike">
                          <a:effectLst/>
                        </a:rPr>
                        <a:t>103</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60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400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24000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2658157362"/>
                  </a:ext>
                </a:extLst>
              </a:tr>
              <a:tr h="216971">
                <a:tc>
                  <a:txBody>
                    <a:bodyPr/>
                    <a:lstStyle/>
                    <a:p>
                      <a:pPr algn="ctr" fontAlgn="ctr"/>
                      <a:r>
                        <a:rPr lang="en-US" sz="1100" u="none" strike="noStrike">
                          <a:effectLst/>
                        </a:rPr>
                        <a:t>104</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4</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600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2400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453588270"/>
                  </a:ext>
                </a:extLst>
              </a:tr>
              <a:tr h="216971">
                <a:tc>
                  <a:txBody>
                    <a:bodyPr/>
                    <a:lstStyle/>
                    <a:p>
                      <a:pPr algn="ctr" fontAlgn="ctr"/>
                      <a:r>
                        <a:rPr lang="en-US" sz="1100" u="none" strike="noStrike">
                          <a:effectLst/>
                        </a:rPr>
                        <a:t>105</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1</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30,000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30000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506178097"/>
                  </a:ext>
                </a:extLst>
              </a:tr>
              <a:tr h="216971">
                <a:tc>
                  <a:txBody>
                    <a:bodyPr/>
                    <a:lstStyle/>
                    <a:p>
                      <a:pPr algn="ctr" fontAlgn="ctr"/>
                      <a:r>
                        <a:rPr lang="en-US" sz="1100" u="none" strike="noStrike">
                          <a:effectLst/>
                        </a:rPr>
                        <a:t>106</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3</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14,000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42000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698399817"/>
                  </a:ext>
                </a:extLst>
              </a:tr>
              <a:tr h="216971">
                <a:tc>
                  <a:txBody>
                    <a:bodyPr/>
                    <a:lstStyle/>
                    <a:p>
                      <a:pPr algn="ctr" fontAlgn="ctr"/>
                      <a:r>
                        <a:rPr lang="en-US" sz="1100" u="none" strike="noStrike">
                          <a:effectLst/>
                        </a:rPr>
                        <a:t>107</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4.5</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2000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9000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2169686970"/>
                  </a:ext>
                </a:extLst>
              </a:tr>
              <a:tr h="216971">
                <a:tc>
                  <a:txBody>
                    <a:bodyPr/>
                    <a:lstStyle/>
                    <a:p>
                      <a:pPr algn="ctr" fontAlgn="ctr"/>
                      <a:r>
                        <a:rPr lang="en-US" sz="1100" u="none" strike="noStrike">
                          <a:effectLst/>
                        </a:rPr>
                        <a:t>108</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2.2</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4000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8800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32395189"/>
                  </a:ext>
                </a:extLst>
              </a:tr>
              <a:tr h="216971">
                <a:tc>
                  <a:txBody>
                    <a:bodyPr/>
                    <a:lstStyle/>
                    <a:p>
                      <a:pPr algn="ctr" fontAlgn="ctr"/>
                      <a:r>
                        <a:rPr lang="en-US" sz="1100" u="none" strike="noStrike">
                          <a:effectLst/>
                        </a:rPr>
                        <a:t>109</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1.2</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6000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7200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1803173281"/>
                  </a:ext>
                </a:extLst>
              </a:tr>
              <a:tr h="216971">
                <a:tc>
                  <a:txBody>
                    <a:bodyPr/>
                    <a:lstStyle/>
                    <a:p>
                      <a:pPr algn="ctr" fontAlgn="ctr"/>
                      <a:r>
                        <a:rPr lang="en-US" sz="1100" u="none" strike="noStrike">
                          <a:effectLst/>
                        </a:rPr>
                        <a:t>110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0.3</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18000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5400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075535630"/>
                  </a:ext>
                </a:extLst>
              </a:tr>
              <a:tr h="216971">
                <a:tc>
                  <a:txBody>
                    <a:bodyPr/>
                    <a:lstStyle/>
                    <a:p>
                      <a:pPr algn="ctr" fontAlgn="ctr"/>
                      <a:r>
                        <a:rPr lang="en-US" sz="1100" u="none" strike="noStrike">
                          <a:effectLst/>
                        </a:rPr>
                        <a:t>111</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b"/>
                      <a:r>
                        <a:rPr lang="en-US" sz="1100" u="none" strike="noStrike">
                          <a:effectLst/>
                        </a:rPr>
                        <a:t>6</a:t>
                      </a:r>
                      <a:endParaRPr lang="en-US" sz="1100" b="0" i="0" u="none" strike="noStrike">
                        <a:solidFill>
                          <a:srgbClr val="000000"/>
                        </a:solidFill>
                        <a:effectLst/>
                        <a:latin typeface="Calibri Light" panose="020F0302020204030204" pitchFamily="34" charset="0"/>
                      </a:endParaRPr>
                    </a:p>
                  </a:txBody>
                  <a:tcPr marL="8634" marR="8634" marT="8634" marB="0" anchor="b"/>
                </a:tc>
                <a:tc>
                  <a:txBody>
                    <a:bodyPr/>
                    <a:lstStyle/>
                    <a:p>
                      <a:pPr algn="r" fontAlgn="b"/>
                      <a:r>
                        <a:rPr lang="en-US" sz="1100" u="none" strike="noStrike">
                          <a:effectLst/>
                        </a:rPr>
                        <a:t>28000</a:t>
                      </a:r>
                      <a:endParaRPr lang="en-US" sz="1100" b="0" i="0" u="none" strike="noStrike">
                        <a:solidFill>
                          <a:srgbClr val="000000"/>
                        </a:solidFill>
                        <a:effectLst/>
                        <a:latin typeface="Calibri Light" panose="020F0302020204030204" pitchFamily="34" charset="0"/>
                      </a:endParaRPr>
                    </a:p>
                  </a:txBody>
                  <a:tcPr marL="8634" marR="8634" marT="8634" marB="0" anchor="b"/>
                </a:tc>
                <a:tc>
                  <a:txBody>
                    <a:bodyPr/>
                    <a:lstStyle/>
                    <a:p>
                      <a:pPr algn="r" fontAlgn="b"/>
                      <a:r>
                        <a:rPr lang="en-US" sz="1100" u="none" strike="noStrike" dirty="0">
                          <a:effectLst/>
                        </a:rPr>
                        <a:t>168000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2829011739"/>
                  </a:ext>
                </a:extLst>
              </a:tr>
              <a:tr h="216971">
                <a:tc>
                  <a:txBody>
                    <a:bodyPr/>
                    <a:lstStyle/>
                    <a:p>
                      <a:pPr algn="ctr" fontAlgn="ctr"/>
                      <a:r>
                        <a:rPr lang="en-US" sz="1100" u="none" strike="noStrike">
                          <a:effectLst/>
                        </a:rPr>
                        <a:t>112</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5</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8000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40000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1725695059"/>
                  </a:ext>
                </a:extLst>
              </a:tr>
              <a:tr h="216971">
                <a:tc>
                  <a:txBody>
                    <a:bodyPr/>
                    <a:lstStyle/>
                    <a:p>
                      <a:pPr algn="ctr" fontAlgn="ctr"/>
                      <a:r>
                        <a:rPr lang="en-US" sz="1100" u="none" strike="noStrike">
                          <a:effectLst/>
                        </a:rPr>
                        <a:t>113</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2</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700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1400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043808259"/>
                  </a:ext>
                </a:extLst>
              </a:tr>
              <a:tr h="216971">
                <a:tc>
                  <a:txBody>
                    <a:bodyPr/>
                    <a:lstStyle/>
                    <a:p>
                      <a:pPr algn="ctr" fontAlgn="ctr"/>
                      <a:r>
                        <a:rPr lang="en-US" sz="1100" u="none" strike="noStrike">
                          <a:effectLst/>
                        </a:rPr>
                        <a:t>114</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0.7</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1000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700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2189811958"/>
                  </a:ext>
                </a:extLst>
              </a:tr>
              <a:tr h="216971">
                <a:tc>
                  <a:txBody>
                    <a:bodyPr/>
                    <a:lstStyle/>
                    <a:p>
                      <a:pPr algn="ctr" fontAlgn="ctr"/>
                      <a:r>
                        <a:rPr lang="en-US" sz="1100" u="none" strike="noStrike">
                          <a:effectLst/>
                        </a:rPr>
                        <a:t>115</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0.5</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800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400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1652316717"/>
                  </a:ext>
                </a:extLst>
              </a:tr>
              <a:tr h="216971">
                <a:tc>
                  <a:txBody>
                    <a:bodyPr/>
                    <a:lstStyle/>
                    <a:p>
                      <a:pPr algn="ctr" fontAlgn="ctr"/>
                      <a:r>
                        <a:rPr lang="en-US" sz="1100" u="none" strike="noStrike">
                          <a:effectLst/>
                        </a:rPr>
                        <a:t>116</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0.2</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1800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360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1837545657"/>
                  </a:ext>
                </a:extLst>
              </a:tr>
              <a:tr h="216971">
                <a:tc>
                  <a:txBody>
                    <a:bodyPr/>
                    <a:lstStyle/>
                    <a:p>
                      <a:pPr algn="ctr" fontAlgn="ctr"/>
                      <a:r>
                        <a:rPr lang="en-US" sz="1100" u="none" strike="noStrike">
                          <a:effectLst/>
                        </a:rPr>
                        <a:t>117</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0.15</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2000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300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155392629"/>
                  </a:ext>
                </a:extLst>
              </a:tr>
              <a:tr h="216971">
                <a:tc>
                  <a:txBody>
                    <a:bodyPr/>
                    <a:lstStyle/>
                    <a:p>
                      <a:pPr algn="ctr" fontAlgn="ctr"/>
                      <a:r>
                        <a:rPr lang="en-US" sz="1100" u="none" strike="noStrike">
                          <a:effectLst/>
                        </a:rPr>
                        <a:t>118</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0.2</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1000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200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2125600703"/>
                  </a:ext>
                </a:extLst>
              </a:tr>
              <a:tr h="216971">
                <a:tc>
                  <a:txBody>
                    <a:bodyPr/>
                    <a:lstStyle/>
                    <a:p>
                      <a:pPr algn="ctr" fontAlgn="ctr"/>
                      <a:r>
                        <a:rPr lang="en-US" sz="1100" u="none" strike="noStrike">
                          <a:effectLst/>
                        </a:rPr>
                        <a:t>119</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2</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70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140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1485275236"/>
                  </a:ext>
                </a:extLst>
              </a:tr>
              <a:tr h="216971">
                <a:tc>
                  <a:txBody>
                    <a:bodyPr/>
                    <a:lstStyle/>
                    <a:p>
                      <a:pPr algn="ctr" fontAlgn="ctr"/>
                      <a:r>
                        <a:rPr lang="en-US" sz="1100" u="none" strike="noStrike">
                          <a:effectLst/>
                        </a:rPr>
                        <a:t>120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ctr"/>
                      <a:r>
                        <a:rPr lang="en-US" sz="1100" u="none" strike="noStrike">
                          <a:effectLst/>
                        </a:rPr>
                        <a:t>13000</a:t>
                      </a:r>
                      <a:endParaRPr lang="en-US" sz="1100" b="0" i="0" u="none" strike="noStrike">
                        <a:solidFill>
                          <a:srgbClr val="000000"/>
                        </a:solidFill>
                        <a:effectLst/>
                        <a:latin typeface="Calibri Light" panose="020F0302020204030204" pitchFamily="34" charset="0"/>
                      </a:endParaRPr>
                    </a:p>
                  </a:txBody>
                  <a:tcPr marL="8634" marR="8634" marT="8634" marB="0" anchor="ctr"/>
                </a:tc>
                <a:tc>
                  <a:txBody>
                    <a:bodyPr/>
                    <a:lstStyle/>
                    <a:p>
                      <a:pPr algn="r" fontAlgn="b"/>
                      <a:r>
                        <a:rPr lang="en-US" sz="1100" u="none" strike="noStrike" dirty="0">
                          <a:effectLst/>
                        </a:rPr>
                        <a:t>130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2129662788"/>
                  </a:ext>
                </a:extLst>
              </a:tr>
              <a:tr h="216971">
                <a:tc>
                  <a:txBody>
                    <a:bodyPr/>
                    <a:lstStyle/>
                    <a:p>
                      <a:pPr algn="l" fontAlgn="b"/>
                      <a:r>
                        <a:rPr lang="en-US" sz="1100" u="none" strike="noStrike">
                          <a:effectLst/>
                        </a:rPr>
                        <a:t>TOTAL</a:t>
                      </a:r>
                      <a:endParaRPr lang="en-US" sz="1100" b="0" i="0" u="none" strike="noStrike">
                        <a:solidFill>
                          <a:srgbClr val="000000"/>
                        </a:solidFill>
                        <a:effectLst/>
                        <a:latin typeface="Calibri Light" panose="020F0302020204030204" pitchFamily="34" charset="0"/>
                      </a:endParaRPr>
                    </a:p>
                  </a:txBody>
                  <a:tcPr marL="8634" marR="8634" marT="8634" marB="0" anchor="b"/>
                </a:tc>
                <a:tc>
                  <a:txBody>
                    <a:bodyPr/>
                    <a:lstStyle/>
                    <a:p>
                      <a:pPr algn="l" fontAlgn="b"/>
                      <a:r>
                        <a:rPr lang="en-US" sz="1100" u="none" strike="noStrike">
                          <a:effectLst/>
                        </a:rPr>
                        <a:t> </a:t>
                      </a:r>
                      <a:endParaRPr lang="en-US" sz="1100" b="0" i="0" u="none" strike="noStrike">
                        <a:solidFill>
                          <a:srgbClr val="000000"/>
                        </a:solidFill>
                        <a:effectLst/>
                        <a:latin typeface="Calibri Light" panose="020F0302020204030204" pitchFamily="34" charset="0"/>
                      </a:endParaRPr>
                    </a:p>
                  </a:txBody>
                  <a:tcPr marL="8634" marR="8634" marT="8634" marB="0" anchor="b"/>
                </a:tc>
                <a:tc>
                  <a:txBody>
                    <a:bodyPr/>
                    <a:lstStyle/>
                    <a:p>
                      <a:pPr algn="r" fontAlgn="b"/>
                      <a:r>
                        <a:rPr lang="en-US" sz="1100" u="none" strike="noStrike">
                          <a:effectLst/>
                        </a:rPr>
                        <a:t>171,470</a:t>
                      </a:r>
                      <a:endParaRPr lang="en-US" sz="1100" b="0" i="0" u="none" strike="noStrike">
                        <a:solidFill>
                          <a:srgbClr val="000000"/>
                        </a:solidFill>
                        <a:effectLst/>
                        <a:latin typeface="Calibri Light" panose="020F0302020204030204" pitchFamily="34" charset="0"/>
                      </a:endParaRPr>
                    </a:p>
                  </a:txBody>
                  <a:tcPr marL="8634" marR="8634" marT="8634" marB="0" anchor="b"/>
                </a:tc>
                <a:tc>
                  <a:txBody>
                    <a:bodyPr/>
                    <a:lstStyle/>
                    <a:p>
                      <a:pPr algn="r" fontAlgn="b"/>
                      <a:r>
                        <a:rPr lang="en-US" sz="1100" u="none" strike="noStrike" dirty="0">
                          <a:effectLst/>
                        </a:rPr>
                        <a:t>494,430</a:t>
                      </a:r>
                      <a:endParaRPr lang="en-US" sz="1100" b="0" i="0" u="none" strike="noStrike" dirty="0">
                        <a:solidFill>
                          <a:srgbClr val="000000"/>
                        </a:solidFill>
                        <a:effectLst/>
                        <a:latin typeface="Calibri Light" panose="020F0302020204030204" pitchFamily="34" charset="0"/>
                      </a:endParaRPr>
                    </a:p>
                  </a:txBody>
                  <a:tcPr marL="8634" marR="8634" marT="8634" marB="0" anchor="b"/>
                </a:tc>
                <a:extLst>
                  <a:ext uri="{0D108BD9-81ED-4DB2-BD59-A6C34878D82A}">
                    <a16:rowId xmlns:a16="http://schemas.microsoft.com/office/drawing/2014/main" val="356597874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20729034"/>
              </p:ext>
            </p:extLst>
          </p:nvPr>
        </p:nvGraphicFramePr>
        <p:xfrm>
          <a:off x="6629400" y="1810511"/>
          <a:ext cx="4489704" cy="4547244"/>
        </p:xfrm>
        <a:graphic>
          <a:graphicData uri="http://schemas.openxmlformats.org/drawingml/2006/table">
            <a:tbl>
              <a:tblPr>
                <a:tableStyleId>{5C22544A-7EE6-4342-B048-85BDC9FD1C3A}</a:tableStyleId>
              </a:tblPr>
              <a:tblGrid>
                <a:gridCol w="742541">
                  <a:extLst>
                    <a:ext uri="{9D8B030D-6E8A-4147-A177-3AD203B41FA5}">
                      <a16:colId xmlns:a16="http://schemas.microsoft.com/office/drawing/2014/main" val="1263940292"/>
                    </a:ext>
                  </a:extLst>
                </a:gridCol>
                <a:gridCol w="676745">
                  <a:extLst>
                    <a:ext uri="{9D8B030D-6E8A-4147-A177-3AD203B41FA5}">
                      <a16:colId xmlns:a16="http://schemas.microsoft.com/office/drawing/2014/main" val="3313442360"/>
                    </a:ext>
                  </a:extLst>
                </a:gridCol>
                <a:gridCol w="852197">
                  <a:extLst>
                    <a:ext uri="{9D8B030D-6E8A-4147-A177-3AD203B41FA5}">
                      <a16:colId xmlns:a16="http://schemas.microsoft.com/office/drawing/2014/main" val="3956496188"/>
                    </a:ext>
                  </a:extLst>
                </a:gridCol>
                <a:gridCol w="751939">
                  <a:extLst>
                    <a:ext uri="{9D8B030D-6E8A-4147-A177-3AD203B41FA5}">
                      <a16:colId xmlns:a16="http://schemas.microsoft.com/office/drawing/2014/main" val="740510324"/>
                    </a:ext>
                  </a:extLst>
                </a:gridCol>
                <a:gridCol w="689277">
                  <a:extLst>
                    <a:ext uri="{9D8B030D-6E8A-4147-A177-3AD203B41FA5}">
                      <a16:colId xmlns:a16="http://schemas.microsoft.com/office/drawing/2014/main" val="1273293924"/>
                    </a:ext>
                  </a:extLst>
                </a:gridCol>
                <a:gridCol w="777005">
                  <a:extLst>
                    <a:ext uri="{9D8B030D-6E8A-4147-A177-3AD203B41FA5}">
                      <a16:colId xmlns:a16="http://schemas.microsoft.com/office/drawing/2014/main" val="3808796419"/>
                    </a:ext>
                  </a:extLst>
                </a:gridCol>
              </a:tblGrid>
              <a:tr h="518247">
                <a:tc>
                  <a:txBody>
                    <a:bodyPr/>
                    <a:lstStyle/>
                    <a:p>
                      <a:pPr algn="ctr" fontAlgn="t"/>
                      <a:r>
                        <a:rPr lang="en-US" sz="900" u="none" strike="noStrike">
                          <a:effectLst/>
                        </a:rPr>
                        <a:t>Item number</a:t>
                      </a:r>
                      <a:endParaRPr lang="en-US" sz="900" b="1" i="0" u="none" strike="noStrike">
                        <a:solidFill>
                          <a:srgbClr val="00B050"/>
                        </a:solidFill>
                        <a:effectLst/>
                        <a:latin typeface="Calibri Light" panose="020F0302020204030204" pitchFamily="34" charset="0"/>
                      </a:endParaRPr>
                    </a:p>
                  </a:txBody>
                  <a:tcPr marL="7400" marR="7400" marT="7400" marB="0"/>
                </a:tc>
                <a:tc>
                  <a:txBody>
                    <a:bodyPr/>
                    <a:lstStyle/>
                    <a:p>
                      <a:pPr algn="ctr" fontAlgn="t"/>
                      <a:r>
                        <a:rPr lang="en-US" sz="900" u="none" strike="noStrike">
                          <a:effectLst/>
                        </a:rPr>
                        <a:t>Unit cost</a:t>
                      </a:r>
                      <a:endParaRPr lang="en-US" sz="900" b="1" i="0" u="none" strike="noStrike">
                        <a:solidFill>
                          <a:srgbClr val="00B050"/>
                        </a:solidFill>
                        <a:effectLst/>
                        <a:latin typeface="Calibri Light" panose="020F0302020204030204" pitchFamily="34" charset="0"/>
                      </a:endParaRPr>
                    </a:p>
                  </a:txBody>
                  <a:tcPr marL="7400" marR="7400" marT="7400" marB="0"/>
                </a:tc>
                <a:tc>
                  <a:txBody>
                    <a:bodyPr/>
                    <a:lstStyle/>
                    <a:p>
                      <a:pPr algn="ctr" fontAlgn="t"/>
                      <a:r>
                        <a:rPr lang="en-US" sz="900" u="none" strike="noStrike" dirty="0">
                          <a:effectLst/>
                        </a:rPr>
                        <a:t>Annual Demand</a:t>
                      </a:r>
                      <a:endParaRPr lang="en-US" sz="900" b="1" i="0" u="none" strike="noStrike" dirty="0">
                        <a:solidFill>
                          <a:srgbClr val="00B050"/>
                        </a:solidFill>
                        <a:effectLst/>
                        <a:latin typeface="Calibri Light" panose="020F0302020204030204" pitchFamily="34" charset="0"/>
                      </a:endParaRPr>
                    </a:p>
                  </a:txBody>
                  <a:tcPr marL="7400" marR="7400" marT="7400" marB="0"/>
                </a:tc>
                <a:tc>
                  <a:txBody>
                    <a:bodyPr/>
                    <a:lstStyle/>
                    <a:p>
                      <a:pPr algn="ctr" fontAlgn="t"/>
                      <a:r>
                        <a:rPr lang="en-US" sz="900" u="none" strike="noStrike" dirty="0">
                          <a:effectLst/>
                        </a:rPr>
                        <a:t>Annual Cost</a:t>
                      </a:r>
                      <a:endParaRPr lang="en-US" sz="900" b="1" i="0" u="none" strike="noStrike" dirty="0">
                        <a:solidFill>
                          <a:srgbClr val="00B050"/>
                        </a:solidFill>
                        <a:effectLst/>
                        <a:latin typeface="Calibri Light" panose="020F0302020204030204" pitchFamily="34" charset="0"/>
                      </a:endParaRPr>
                    </a:p>
                  </a:txBody>
                  <a:tcPr marL="7400" marR="7400" marT="7400" marB="0"/>
                </a:tc>
                <a:tc>
                  <a:txBody>
                    <a:bodyPr/>
                    <a:lstStyle/>
                    <a:p>
                      <a:pPr algn="ctr" fontAlgn="t"/>
                      <a:r>
                        <a:rPr lang="en-US" sz="900" u="none" strike="noStrike" dirty="0">
                          <a:effectLst/>
                        </a:rPr>
                        <a:t>% of Annual Cost to Total Cost</a:t>
                      </a:r>
                      <a:endParaRPr lang="en-US" sz="900" b="1" i="0" u="none" strike="noStrike" dirty="0">
                        <a:solidFill>
                          <a:srgbClr val="00B050"/>
                        </a:solidFill>
                        <a:effectLst/>
                        <a:latin typeface="Calibri Light" panose="020F0302020204030204" pitchFamily="34" charset="0"/>
                      </a:endParaRPr>
                    </a:p>
                  </a:txBody>
                  <a:tcPr marL="7400" marR="7400" marT="7400" marB="0"/>
                </a:tc>
                <a:tc>
                  <a:txBody>
                    <a:bodyPr/>
                    <a:lstStyle/>
                    <a:p>
                      <a:pPr algn="ctr" fontAlgn="t"/>
                      <a:r>
                        <a:rPr lang="en-US" sz="900" u="none" strike="noStrike">
                          <a:effectLst/>
                        </a:rPr>
                        <a:t>% of Annual Demand to Total Demand</a:t>
                      </a:r>
                      <a:endParaRPr lang="en-US" sz="900" b="1" i="0" u="none" strike="noStrike">
                        <a:solidFill>
                          <a:srgbClr val="00B050"/>
                        </a:solidFill>
                        <a:effectLst/>
                        <a:latin typeface="Calibri Light" panose="020F0302020204030204" pitchFamily="34" charset="0"/>
                      </a:endParaRPr>
                    </a:p>
                  </a:txBody>
                  <a:tcPr marL="7400" marR="7400" marT="7400" marB="0"/>
                </a:tc>
                <a:extLst>
                  <a:ext uri="{0D108BD9-81ED-4DB2-BD59-A6C34878D82A}">
                    <a16:rowId xmlns:a16="http://schemas.microsoft.com/office/drawing/2014/main" val="1893405292"/>
                  </a:ext>
                </a:extLst>
              </a:tr>
              <a:tr h="191857">
                <a:tc>
                  <a:txBody>
                    <a:bodyPr/>
                    <a:lstStyle/>
                    <a:p>
                      <a:pPr algn="ctr" fontAlgn="ctr"/>
                      <a:r>
                        <a:rPr lang="en-US" sz="900" u="none" strike="noStrike" dirty="0">
                          <a:effectLst/>
                        </a:rPr>
                        <a:t>111</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0000"/>
                    </a:solidFill>
                  </a:tcPr>
                </a:tc>
                <a:tc>
                  <a:txBody>
                    <a:bodyPr/>
                    <a:lstStyle/>
                    <a:p>
                      <a:pPr algn="ctr" fontAlgn="b"/>
                      <a:r>
                        <a:rPr lang="en-US" sz="900" u="none" strike="noStrike" dirty="0">
                          <a:effectLst/>
                        </a:rPr>
                        <a:t>6</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0000"/>
                    </a:solidFill>
                  </a:tcPr>
                </a:tc>
                <a:tc>
                  <a:txBody>
                    <a:bodyPr/>
                    <a:lstStyle/>
                    <a:p>
                      <a:pPr algn="r" fontAlgn="b"/>
                      <a:r>
                        <a:rPr lang="en-US" sz="900" u="none" strike="noStrike" dirty="0">
                          <a:effectLst/>
                        </a:rPr>
                        <a:t>28000</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0000"/>
                    </a:solidFill>
                  </a:tcPr>
                </a:tc>
                <a:tc>
                  <a:txBody>
                    <a:bodyPr/>
                    <a:lstStyle/>
                    <a:p>
                      <a:pPr algn="r" fontAlgn="b"/>
                      <a:r>
                        <a:rPr lang="en-US" sz="900" u="none" strike="noStrike" dirty="0">
                          <a:effectLst/>
                        </a:rPr>
                        <a:t>168000</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0000"/>
                    </a:solidFill>
                  </a:tcPr>
                </a:tc>
                <a:tc>
                  <a:txBody>
                    <a:bodyPr/>
                    <a:lstStyle/>
                    <a:p>
                      <a:pPr algn="r" fontAlgn="b"/>
                      <a:r>
                        <a:rPr lang="en-US" sz="900" u="none" strike="noStrike" dirty="0">
                          <a:effectLst/>
                        </a:rPr>
                        <a:t>33.98%</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0000"/>
                    </a:solidFill>
                  </a:tcPr>
                </a:tc>
                <a:tc>
                  <a:txBody>
                    <a:bodyPr/>
                    <a:lstStyle/>
                    <a:p>
                      <a:pPr algn="r" fontAlgn="b"/>
                      <a:r>
                        <a:rPr lang="en-US" sz="900" u="none" strike="noStrike" dirty="0">
                          <a:effectLst/>
                        </a:rPr>
                        <a:t>16.33%</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0000"/>
                    </a:solidFill>
                  </a:tcPr>
                </a:tc>
                <a:extLst>
                  <a:ext uri="{0D108BD9-81ED-4DB2-BD59-A6C34878D82A}">
                    <a16:rowId xmlns:a16="http://schemas.microsoft.com/office/drawing/2014/main" val="3158624350"/>
                  </a:ext>
                </a:extLst>
              </a:tr>
              <a:tr h="191857">
                <a:tc>
                  <a:txBody>
                    <a:bodyPr/>
                    <a:lstStyle/>
                    <a:p>
                      <a:pPr algn="ctr" fontAlgn="ctr"/>
                      <a:r>
                        <a:rPr lang="en-US" sz="900" u="none" strike="noStrike" dirty="0">
                          <a:effectLst/>
                        </a:rPr>
                        <a:t>102</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0000"/>
                    </a:solidFill>
                  </a:tcPr>
                </a:tc>
                <a:tc>
                  <a:txBody>
                    <a:bodyPr/>
                    <a:lstStyle/>
                    <a:p>
                      <a:pPr algn="ctr" fontAlgn="ctr"/>
                      <a:r>
                        <a:rPr lang="en-US" sz="900" u="none" strike="noStrike" dirty="0">
                          <a:effectLst/>
                        </a:rPr>
                        <a:t>1500</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0000"/>
                    </a:solidFill>
                  </a:tcPr>
                </a:tc>
                <a:tc>
                  <a:txBody>
                    <a:bodyPr/>
                    <a:lstStyle/>
                    <a:p>
                      <a:pPr algn="r" fontAlgn="ctr"/>
                      <a:r>
                        <a:rPr lang="en-US" sz="900" u="none" strike="noStrike" dirty="0">
                          <a:effectLst/>
                        </a:rPr>
                        <a:t>100</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0000"/>
                    </a:solidFill>
                  </a:tcPr>
                </a:tc>
                <a:tc>
                  <a:txBody>
                    <a:bodyPr/>
                    <a:lstStyle/>
                    <a:p>
                      <a:pPr algn="r" fontAlgn="b"/>
                      <a:r>
                        <a:rPr lang="en-US" sz="900" u="none" strike="noStrike" dirty="0">
                          <a:effectLst/>
                        </a:rPr>
                        <a:t>150000</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0000"/>
                    </a:solidFill>
                  </a:tcPr>
                </a:tc>
                <a:tc>
                  <a:txBody>
                    <a:bodyPr/>
                    <a:lstStyle/>
                    <a:p>
                      <a:pPr algn="r" fontAlgn="b"/>
                      <a:r>
                        <a:rPr lang="en-US" sz="900" u="none" strike="noStrike" dirty="0">
                          <a:effectLst/>
                        </a:rPr>
                        <a:t>30.34%</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0000"/>
                    </a:solidFill>
                  </a:tcPr>
                </a:tc>
                <a:tc>
                  <a:txBody>
                    <a:bodyPr/>
                    <a:lstStyle/>
                    <a:p>
                      <a:pPr algn="r" fontAlgn="b"/>
                      <a:r>
                        <a:rPr lang="en-US" sz="900" u="none" strike="noStrike" dirty="0">
                          <a:effectLst/>
                        </a:rPr>
                        <a:t>0.06%</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0000"/>
                    </a:solidFill>
                  </a:tcPr>
                </a:tc>
                <a:extLst>
                  <a:ext uri="{0D108BD9-81ED-4DB2-BD59-A6C34878D82A}">
                    <a16:rowId xmlns:a16="http://schemas.microsoft.com/office/drawing/2014/main" val="126324000"/>
                  </a:ext>
                </a:extLst>
              </a:tr>
              <a:tr h="191857">
                <a:tc>
                  <a:txBody>
                    <a:bodyPr/>
                    <a:lstStyle/>
                    <a:p>
                      <a:pPr algn="ctr" fontAlgn="ctr"/>
                      <a:r>
                        <a:rPr lang="en-US" sz="900" u="none" strike="noStrike" dirty="0">
                          <a:effectLst/>
                        </a:rPr>
                        <a:t>106</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ctr" fontAlgn="ctr"/>
                      <a:r>
                        <a:rPr lang="en-US" sz="900" u="none" strike="noStrike">
                          <a:effectLst/>
                        </a:rPr>
                        <a:t>3</a:t>
                      </a:r>
                      <a:endParaRPr lang="en-US" sz="900" b="0" i="0" u="none" strike="noStrike">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ctr"/>
                      <a:r>
                        <a:rPr lang="en-US" sz="900" u="none" strike="noStrike">
                          <a:effectLst/>
                        </a:rPr>
                        <a:t>14,000</a:t>
                      </a:r>
                      <a:endParaRPr lang="en-US" sz="900" b="0" i="0" u="none" strike="noStrike">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b"/>
                      <a:r>
                        <a:rPr lang="en-US" sz="900" u="none" strike="noStrike" dirty="0">
                          <a:effectLst/>
                        </a:rPr>
                        <a:t>42000</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C000"/>
                    </a:solidFill>
                  </a:tcPr>
                </a:tc>
                <a:tc>
                  <a:txBody>
                    <a:bodyPr/>
                    <a:lstStyle/>
                    <a:p>
                      <a:pPr algn="r" fontAlgn="b"/>
                      <a:r>
                        <a:rPr lang="en-US" sz="900" u="none" strike="noStrike" dirty="0">
                          <a:effectLst/>
                        </a:rPr>
                        <a:t>8.49%</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C000"/>
                    </a:solidFill>
                  </a:tcPr>
                </a:tc>
                <a:tc>
                  <a:txBody>
                    <a:bodyPr/>
                    <a:lstStyle/>
                    <a:p>
                      <a:pPr algn="r" fontAlgn="b"/>
                      <a:r>
                        <a:rPr lang="en-US" sz="900" u="none" strike="noStrike">
                          <a:effectLst/>
                        </a:rPr>
                        <a:t>8.16%</a:t>
                      </a:r>
                      <a:endParaRPr lang="en-US" sz="900" b="0" i="0" u="none" strike="noStrike">
                        <a:solidFill>
                          <a:srgbClr val="000000"/>
                        </a:solidFill>
                        <a:effectLst/>
                        <a:latin typeface="Calibri" panose="020F0502020204030204" pitchFamily="34" charset="0"/>
                      </a:endParaRPr>
                    </a:p>
                  </a:txBody>
                  <a:tcPr marL="7400" marR="7400" marT="7400" marB="0" anchor="b">
                    <a:solidFill>
                      <a:srgbClr val="FFC000"/>
                    </a:solidFill>
                  </a:tcPr>
                </a:tc>
                <a:extLst>
                  <a:ext uri="{0D108BD9-81ED-4DB2-BD59-A6C34878D82A}">
                    <a16:rowId xmlns:a16="http://schemas.microsoft.com/office/drawing/2014/main" val="3542977527"/>
                  </a:ext>
                </a:extLst>
              </a:tr>
              <a:tr h="191857">
                <a:tc>
                  <a:txBody>
                    <a:bodyPr/>
                    <a:lstStyle/>
                    <a:p>
                      <a:pPr algn="ctr" fontAlgn="ctr"/>
                      <a:r>
                        <a:rPr lang="en-US" sz="900" u="none" strike="noStrike" dirty="0">
                          <a:effectLst/>
                        </a:rPr>
                        <a:t>112</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ctr" fontAlgn="ctr"/>
                      <a:r>
                        <a:rPr lang="en-US" sz="900" u="none" strike="noStrike">
                          <a:effectLst/>
                        </a:rPr>
                        <a:t>5</a:t>
                      </a:r>
                      <a:endParaRPr lang="en-US" sz="900" b="0" i="0" u="none" strike="noStrike">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ctr"/>
                      <a:r>
                        <a:rPr lang="en-US" sz="900" u="none" strike="noStrike">
                          <a:effectLst/>
                        </a:rPr>
                        <a:t>8000</a:t>
                      </a:r>
                      <a:endParaRPr lang="en-US" sz="900" b="0" i="0" u="none" strike="noStrike">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b"/>
                      <a:r>
                        <a:rPr lang="en-US" sz="900" u="none" strike="noStrike" dirty="0">
                          <a:effectLst/>
                        </a:rPr>
                        <a:t>40000</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C000"/>
                    </a:solidFill>
                  </a:tcPr>
                </a:tc>
                <a:tc>
                  <a:txBody>
                    <a:bodyPr/>
                    <a:lstStyle/>
                    <a:p>
                      <a:pPr algn="r" fontAlgn="b"/>
                      <a:r>
                        <a:rPr lang="en-US" sz="900" u="none" strike="noStrike" dirty="0">
                          <a:effectLst/>
                        </a:rPr>
                        <a:t>8.09%</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C000"/>
                    </a:solidFill>
                  </a:tcPr>
                </a:tc>
                <a:tc>
                  <a:txBody>
                    <a:bodyPr/>
                    <a:lstStyle/>
                    <a:p>
                      <a:pPr algn="r" fontAlgn="b"/>
                      <a:r>
                        <a:rPr lang="en-US" sz="900" u="none" strike="noStrike" dirty="0">
                          <a:effectLst/>
                        </a:rPr>
                        <a:t>4.67%</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C000"/>
                    </a:solidFill>
                  </a:tcPr>
                </a:tc>
                <a:extLst>
                  <a:ext uri="{0D108BD9-81ED-4DB2-BD59-A6C34878D82A}">
                    <a16:rowId xmlns:a16="http://schemas.microsoft.com/office/drawing/2014/main" val="1534222500"/>
                  </a:ext>
                </a:extLst>
              </a:tr>
              <a:tr h="191857">
                <a:tc>
                  <a:txBody>
                    <a:bodyPr/>
                    <a:lstStyle/>
                    <a:p>
                      <a:pPr algn="ctr" fontAlgn="ctr"/>
                      <a:r>
                        <a:rPr lang="en-US" sz="900" u="none" strike="noStrike" dirty="0">
                          <a:effectLst/>
                        </a:rPr>
                        <a:t>105</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ctr" fontAlgn="ctr"/>
                      <a:r>
                        <a:rPr lang="en-US" sz="900" u="none" strike="noStrike">
                          <a:effectLst/>
                        </a:rPr>
                        <a:t>1</a:t>
                      </a:r>
                      <a:endParaRPr lang="en-US" sz="900" b="0" i="0" u="none" strike="noStrike">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ctr"/>
                      <a:r>
                        <a:rPr lang="en-US" sz="900" u="none" strike="noStrike">
                          <a:effectLst/>
                        </a:rPr>
                        <a:t>30,000</a:t>
                      </a:r>
                      <a:endParaRPr lang="en-US" sz="900" b="0" i="0" u="none" strike="noStrike">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b"/>
                      <a:r>
                        <a:rPr lang="en-US" sz="900" u="none" strike="noStrike" dirty="0">
                          <a:effectLst/>
                        </a:rPr>
                        <a:t>30000</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C000"/>
                    </a:solidFill>
                  </a:tcPr>
                </a:tc>
                <a:tc>
                  <a:txBody>
                    <a:bodyPr/>
                    <a:lstStyle/>
                    <a:p>
                      <a:pPr algn="r" fontAlgn="b"/>
                      <a:r>
                        <a:rPr lang="en-US" sz="900" u="none" strike="noStrike" dirty="0">
                          <a:effectLst/>
                        </a:rPr>
                        <a:t>6.07%</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C000"/>
                    </a:solidFill>
                  </a:tcPr>
                </a:tc>
                <a:tc>
                  <a:txBody>
                    <a:bodyPr/>
                    <a:lstStyle/>
                    <a:p>
                      <a:pPr algn="r" fontAlgn="b"/>
                      <a:r>
                        <a:rPr lang="en-US" sz="900" u="none" strike="noStrike" dirty="0">
                          <a:effectLst/>
                        </a:rPr>
                        <a:t>17.50%</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C000"/>
                    </a:solidFill>
                  </a:tcPr>
                </a:tc>
                <a:extLst>
                  <a:ext uri="{0D108BD9-81ED-4DB2-BD59-A6C34878D82A}">
                    <a16:rowId xmlns:a16="http://schemas.microsoft.com/office/drawing/2014/main" val="2020218777"/>
                  </a:ext>
                </a:extLst>
              </a:tr>
              <a:tr h="191857">
                <a:tc>
                  <a:txBody>
                    <a:bodyPr/>
                    <a:lstStyle/>
                    <a:p>
                      <a:pPr algn="ctr" fontAlgn="ctr"/>
                      <a:r>
                        <a:rPr lang="en-US" sz="900" u="none" strike="noStrike" dirty="0">
                          <a:effectLst/>
                        </a:rPr>
                        <a:t>103</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ctr" fontAlgn="ctr"/>
                      <a:r>
                        <a:rPr lang="en-US" sz="900" u="none" strike="noStrike" dirty="0">
                          <a:effectLst/>
                        </a:rPr>
                        <a:t>60</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ctr"/>
                      <a:r>
                        <a:rPr lang="en-US" sz="900" u="none" strike="noStrike" dirty="0">
                          <a:effectLst/>
                        </a:rPr>
                        <a:t>400</a:t>
                      </a:r>
                      <a:endParaRPr lang="en-US" sz="900" b="0" i="0" u="none" strike="noStrike" dirty="0">
                        <a:solidFill>
                          <a:srgbClr val="000000"/>
                        </a:solidFill>
                        <a:effectLst/>
                        <a:latin typeface="Calibri Light" panose="020F0302020204030204" pitchFamily="34" charset="0"/>
                      </a:endParaRPr>
                    </a:p>
                  </a:txBody>
                  <a:tcPr marL="7400" marR="7400" marT="7400" marB="0" anchor="ctr">
                    <a:solidFill>
                      <a:srgbClr val="FFC000"/>
                    </a:solidFill>
                  </a:tcPr>
                </a:tc>
                <a:tc>
                  <a:txBody>
                    <a:bodyPr/>
                    <a:lstStyle/>
                    <a:p>
                      <a:pPr algn="r" fontAlgn="b"/>
                      <a:r>
                        <a:rPr lang="en-US" sz="900" u="none" strike="noStrike" dirty="0">
                          <a:effectLst/>
                        </a:rPr>
                        <a:t>24000</a:t>
                      </a:r>
                      <a:endParaRPr lang="en-US" sz="900" b="0" i="0" u="none" strike="noStrike" dirty="0">
                        <a:solidFill>
                          <a:srgbClr val="000000"/>
                        </a:solidFill>
                        <a:effectLst/>
                        <a:latin typeface="Calibri Light" panose="020F0302020204030204" pitchFamily="34" charset="0"/>
                      </a:endParaRPr>
                    </a:p>
                  </a:txBody>
                  <a:tcPr marL="7400" marR="7400" marT="7400" marB="0" anchor="b">
                    <a:solidFill>
                      <a:srgbClr val="FFC000"/>
                    </a:solidFill>
                  </a:tcPr>
                </a:tc>
                <a:tc>
                  <a:txBody>
                    <a:bodyPr/>
                    <a:lstStyle/>
                    <a:p>
                      <a:pPr algn="r" fontAlgn="b"/>
                      <a:r>
                        <a:rPr lang="en-US" sz="900" u="none" strike="noStrike" dirty="0">
                          <a:effectLst/>
                        </a:rPr>
                        <a:t>4.85%</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C000"/>
                    </a:solidFill>
                  </a:tcPr>
                </a:tc>
                <a:tc>
                  <a:txBody>
                    <a:bodyPr/>
                    <a:lstStyle/>
                    <a:p>
                      <a:pPr algn="r" fontAlgn="b"/>
                      <a:r>
                        <a:rPr lang="en-US" sz="900" u="none" strike="noStrike" dirty="0">
                          <a:effectLst/>
                        </a:rPr>
                        <a:t>0.23%</a:t>
                      </a:r>
                      <a:endParaRPr lang="en-US" sz="900" b="0" i="0" u="none" strike="noStrike" dirty="0">
                        <a:solidFill>
                          <a:srgbClr val="000000"/>
                        </a:solidFill>
                        <a:effectLst/>
                        <a:latin typeface="Calibri" panose="020F0502020204030204" pitchFamily="34" charset="0"/>
                      </a:endParaRPr>
                    </a:p>
                  </a:txBody>
                  <a:tcPr marL="7400" marR="7400" marT="7400" marB="0" anchor="b">
                    <a:solidFill>
                      <a:srgbClr val="FFC000"/>
                    </a:solidFill>
                  </a:tcPr>
                </a:tc>
                <a:extLst>
                  <a:ext uri="{0D108BD9-81ED-4DB2-BD59-A6C34878D82A}">
                    <a16:rowId xmlns:a16="http://schemas.microsoft.com/office/drawing/2014/main" val="1852267174"/>
                  </a:ext>
                </a:extLst>
              </a:tr>
              <a:tr h="191857">
                <a:tc>
                  <a:txBody>
                    <a:bodyPr/>
                    <a:lstStyle/>
                    <a:p>
                      <a:pPr algn="ctr" fontAlgn="ctr"/>
                      <a:r>
                        <a:rPr lang="en-US" sz="900" u="none" strike="noStrike" dirty="0">
                          <a:effectLst/>
                        </a:rPr>
                        <a:t>107</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4.5</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2000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9000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1.82%</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1.17%</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2409394477"/>
                  </a:ext>
                </a:extLst>
              </a:tr>
              <a:tr h="191857">
                <a:tc>
                  <a:txBody>
                    <a:bodyPr/>
                    <a:lstStyle/>
                    <a:p>
                      <a:pPr algn="ctr" fontAlgn="ctr"/>
                      <a:r>
                        <a:rPr lang="en-US" sz="900" u="none" strike="noStrike" dirty="0">
                          <a:effectLst/>
                        </a:rPr>
                        <a:t>108</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2.2</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4000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8800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1.78%</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2.33%</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170776672"/>
                  </a:ext>
                </a:extLst>
              </a:tr>
              <a:tr h="191857">
                <a:tc>
                  <a:txBody>
                    <a:bodyPr/>
                    <a:lstStyle/>
                    <a:p>
                      <a:pPr algn="ctr" fontAlgn="ctr"/>
                      <a:r>
                        <a:rPr lang="en-US" sz="900" u="none" strike="noStrike" dirty="0">
                          <a:effectLst/>
                        </a:rPr>
                        <a:t>109</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1.2</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6000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7200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1.46%</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3.50%</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1014115832"/>
                  </a:ext>
                </a:extLst>
              </a:tr>
              <a:tr h="191857">
                <a:tc>
                  <a:txBody>
                    <a:bodyPr/>
                    <a:lstStyle/>
                    <a:p>
                      <a:pPr algn="ctr" fontAlgn="ctr"/>
                      <a:r>
                        <a:rPr lang="en-US" sz="900" u="none" strike="noStrike" dirty="0">
                          <a:effectLst/>
                        </a:rPr>
                        <a:t>110</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0.3</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18000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5400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1.09%</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10.50%</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3396263720"/>
                  </a:ext>
                </a:extLst>
              </a:tr>
              <a:tr h="191857">
                <a:tc>
                  <a:txBody>
                    <a:bodyPr/>
                    <a:lstStyle/>
                    <a:p>
                      <a:pPr algn="ctr" fontAlgn="ctr"/>
                      <a:r>
                        <a:rPr lang="en-US" sz="900" u="none" strike="noStrike" dirty="0">
                          <a:effectLst/>
                        </a:rPr>
                        <a:t>101</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0.1</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40,000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4000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0.81%</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23.33%</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4157519259"/>
                  </a:ext>
                </a:extLst>
              </a:tr>
              <a:tr h="191857">
                <a:tc>
                  <a:txBody>
                    <a:bodyPr/>
                    <a:lstStyle/>
                    <a:p>
                      <a:pPr algn="ctr" fontAlgn="ctr"/>
                      <a:r>
                        <a:rPr lang="en-US" sz="900" u="none" strike="noStrike" dirty="0">
                          <a:effectLst/>
                        </a:rPr>
                        <a:t>104</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4</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dirty="0">
                          <a:effectLst/>
                        </a:rPr>
                        <a:t>600</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2400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0.49%</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0.35%</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2564712082"/>
                  </a:ext>
                </a:extLst>
              </a:tr>
              <a:tr h="191857">
                <a:tc>
                  <a:txBody>
                    <a:bodyPr/>
                    <a:lstStyle/>
                    <a:p>
                      <a:pPr algn="ctr" fontAlgn="ctr"/>
                      <a:r>
                        <a:rPr lang="en-US" sz="900" u="none" strike="noStrike" dirty="0">
                          <a:effectLst/>
                        </a:rPr>
                        <a:t>113</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2</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700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1400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0.28%</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0.41%</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3542379720"/>
                  </a:ext>
                </a:extLst>
              </a:tr>
              <a:tr h="191857">
                <a:tc>
                  <a:txBody>
                    <a:bodyPr/>
                    <a:lstStyle/>
                    <a:p>
                      <a:pPr algn="ctr" fontAlgn="ctr"/>
                      <a:r>
                        <a:rPr lang="en-US" sz="900" u="none" strike="noStrike" dirty="0">
                          <a:effectLst/>
                        </a:rPr>
                        <a:t>114</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0.7</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1000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700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0.14%</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0.58%</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1283897052"/>
                  </a:ext>
                </a:extLst>
              </a:tr>
              <a:tr h="191857">
                <a:tc>
                  <a:txBody>
                    <a:bodyPr/>
                    <a:lstStyle/>
                    <a:p>
                      <a:pPr algn="ctr" fontAlgn="ctr"/>
                      <a:r>
                        <a:rPr lang="en-US" sz="900" u="none" strike="noStrike" dirty="0">
                          <a:effectLst/>
                        </a:rPr>
                        <a:t>115</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0.5</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800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400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0.08%</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0.47%</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4257156048"/>
                  </a:ext>
                </a:extLst>
              </a:tr>
              <a:tr h="191857">
                <a:tc>
                  <a:txBody>
                    <a:bodyPr/>
                    <a:lstStyle/>
                    <a:p>
                      <a:pPr algn="ctr" fontAlgn="ctr"/>
                      <a:r>
                        <a:rPr lang="en-US" sz="900" u="none" strike="noStrike" dirty="0">
                          <a:effectLst/>
                        </a:rPr>
                        <a:t>116</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0.2</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1800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360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0.07%</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1.05%</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3253278118"/>
                  </a:ext>
                </a:extLst>
              </a:tr>
              <a:tr h="191857">
                <a:tc>
                  <a:txBody>
                    <a:bodyPr/>
                    <a:lstStyle/>
                    <a:p>
                      <a:pPr algn="ctr" fontAlgn="ctr"/>
                      <a:r>
                        <a:rPr lang="en-US" sz="900" u="none" strike="noStrike" dirty="0">
                          <a:effectLst/>
                        </a:rPr>
                        <a:t>117</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0.15</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2000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300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0.06%</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1.17%</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939308347"/>
                  </a:ext>
                </a:extLst>
              </a:tr>
              <a:tr h="191857">
                <a:tc>
                  <a:txBody>
                    <a:bodyPr/>
                    <a:lstStyle/>
                    <a:p>
                      <a:pPr algn="ctr" fontAlgn="ctr"/>
                      <a:r>
                        <a:rPr lang="en-US" sz="900" u="none" strike="noStrike" dirty="0">
                          <a:effectLst/>
                        </a:rPr>
                        <a:t>118</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0.2</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1000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200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0.58%</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831018630"/>
                  </a:ext>
                </a:extLst>
              </a:tr>
              <a:tr h="191857">
                <a:tc>
                  <a:txBody>
                    <a:bodyPr/>
                    <a:lstStyle/>
                    <a:p>
                      <a:pPr algn="ctr" fontAlgn="ctr"/>
                      <a:r>
                        <a:rPr lang="en-US" sz="900" u="none" strike="noStrike" dirty="0">
                          <a:effectLst/>
                        </a:rPr>
                        <a:t>119</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2</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70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140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0.04%</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2684639932"/>
                  </a:ext>
                </a:extLst>
              </a:tr>
              <a:tr h="191857">
                <a:tc>
                  <a:txBody>
                    <a:bodyPr/>
                    <a:lstStyle/>
                    <a:p>
                      <a:pPr algn="ctr" fontAlgn="ctr"/>
                      <a:r>
                        <a:rPr lang="en-US" sz="900" u="none" strike="noStrike" dirty="0">
                          <a:effectLst/>
                        </a:rPr>
                        <a:t>120</a:t>
                      </a:r>
                      <a:endParaRPr lang="en-US" sz="900" b="0" i="0" u="none" strike="noStrike" dirty="0">
                        <a:solidFill>
                          <a:srgbClr val="000000"/>
                        </a:solidFill>
                        <a:effectLst/>
                        <a:latin typeface="Calibri Light" panose="020F0302020204030204" pitchFamily="34" charset="0"/>
                      </a:endParaRPr>
                    </a:p>
                  </a:txBody>
                  <a:tcPr marL="7400" marR="7400" marT="7400" marB="0" anchor="ctr"/>
                </a:tc>
                <a:tc>
                  <a:txBody>
                    <a:bodyPr/>
                    <a:lstStyle/>
                    <a:p>
                      <a:pPr algn="ctr" fontAlgn="ctr"/>
                      <a:r>
                        <a:rPr lang="en-US" sz="900" u="none" strike="noStrike">
                          <a:effectLst/>
                        </a:rPr>
                        <a:t>0.01</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ctr"/>
                      <a:r>
                        <a:rPr lang="en-US" sz="900" u="none" strike="noStrike">
                          <a:effectLst/>
                        </a:rPr>
                        <a:t>13000</a:t>
                      </a:r>
                      <a:endParaRPr lang="en-US" sz="900" b="0" i="0" u="none" strike="noStrike">
                        <a:solidFill>
                          <a:srgbClr val="000000"/>
                        </a:solidFill>
                        <a:effectLst/>
                        <a:latin typeface="Calibri Light" panose="020F0302020204030204" pitchFamily="34" charset="0"/>
                      </a:endParaRPr>
                    </a:p>
                  </a:txBody>
                  <a:tcPr marL="7400" marR="7400" marT="7400" marB="0" anchor="ctr"/>
                </a:tc>
                <a:tc>
                  <a:txBody>
                    <a:bodyPr/>
                    <a:lstStyle/>
                    <a:p>
                      <a:pPr algn="r" fontAlgn="b"/>
                      <a:r>
                        <a:rPr lang="en-US" sz="900" u="none" strike="noStrike" dirty="0">
                          <a:effectLst/>
                        </a:rPr>
                        <a:t>130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7.58%</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793716924"/>
                  </a:ext>
                </a:extLst>
              </a:tr>
              <a:tr h="191857">
                <a:tc>
                  <a:txBody>
                    <a:bodyPr/>
                    <a:lstStyle/>
                    <a:p>
                      <a:pPr algn="l" fontAlgn="b"/>
                      <a:r>
                        <a:rPr lang="en-US" sz="900" u="none" strike="noStrike">
                          <a:effectLst/>
                        </a:rPr>
                        <a:t>TOTAL</a:t>
                      </a:r>
                      <a:endParaRPr lang="en-US" sz="900" b="0" i="0" u="none" strike="noStrike">
                        <a:solidFill>
                          <a:srgbClr val="000000"/>
                        </a:solidFill>
                        <a:effectLst/>
                        <a:latin typeface="Calibri Light" panose="020F0302020204030204" pitchFamily="34" charset="0"/>
                      </a:endParaRPr>
                    </a:p>
                  </a:txBody>
                  <a:tcPr marL="7400" marR="7400" marT="7400" marB="0" anchor="b"/>
                </a:tc>
                <a:tc>
                  <a:txBody>
                    <a:bodyPr/>
                    <a:lstStyle/>
                    <a:p>
                      <a:pPr algn="l" fontAlgn="b"/>
                      <a:r>
                        <a:rPr lang="en-US" sz="900" u="none" strike="noStrike">
                          <a:effectLst/>
                        </a:rPr>
                        <a:t> </a:t>
                      </a:r>
                      <a:endParaRPr lang="en-US" sz="900" b="0" i="0" u="none" strike="noStrike">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171,470</a:t>
                      </a:r>
                      <a:endParaRPr lang="en-US" sz="900" b="0" i="0" u="none" strike="noStrike">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dirty="0">
                          <a:effectLst/>
                        </a:rPr>
                        <a:t>494,430</a:t>
                      </a:r>
                      <a:endParaRPr lang="en-US" sz="900" b="0" i="0" u="none" strike="noStrike" dirty="0">
                        <a:solidFill>
                          <a:srgbClr val="000000"/>
                        </a:solidFill>
                        <a:effectLst/>
                        <a:latin typeface="Calibri Light" panose="020F0302020204030204" pitchFamily="34" charset="0"/>
                      </a:endParaRPr>
                    </a:p>
                  </a:txBody>
                  <a:tcPr marL="7400" marR="7400" marT="7400"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7400" marR="7400" marT="7400" marB="0" anchor="b"/>
                </a:tc>
                <a:tc>
                  <a:txBody>
                    <a:bodyPr/>
                    <a:lstStyle/>
                    <a:p>
                      <a:pPr algn="r" fontAlgn="b"/>
                      <a:r>
                        <a:rPr lang="en-US" sz="900" u="none" strike="noStrike" dirty="0">
                          <a:effectLst/>
                        </a:rPr>
                        <a:t>100.00%</a:t>
                      </a:r>
                      <a:endParaRPr lang="en-US" sz="900" b="0" i="0" u="none" strike="noStrike" dirty="0">
                        <a:solidFill>
                          <a:srgbClr val="000000"/>
                        </a:solidFill>
                        <a:effectLst/>
                        <a:latin typeface="Calibri" panose="020F0502020204030204" pitchFamily="34" charset="0"/>
                      </a:endParaRPr>
                    </a:p>
                  </a:txBody>
                  <a:tcPr marL="7400" marR="7400" marT="7400" marB="0" anchor="b"/>
                </a:tc>
                <a:extLst>
                  <a:ext uri="{0D108BD9-81ED-4DB2-BD59-A6C34878D82A}">
                    <a16:rowId xmlns:a16="http://schemas.microsoft.com/office/drawing/2014/main" val="1738098945"/>
                  </a:ext>
                </a:extLst>
              </a:tr>
            </a:tbl>
          </a:graphicData>
        </a:graphic>
      </p:graphicFrame>
    </p:spTree>
    <p:extLst>
      <p:ext uri="{BB962C8B-B14F-4D97-AF65-F5344CB8AC3E}">
        <p14:creationId xmlns:p14="http://schemas.microsoft.com/office/powerpoint/2010/main" val="6405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883"/>
          </a:xfrm>
        </p:spPr>
        <p:txBody>
          <a:bodyPr>
            <a:normAutofit/>
          </a:bodyPr>
          <a:lstStyle/>
          <a:p>
            <a:pPr algn="ctr"/>
            <a:r>
              <a:rPr lang="en-US" sz="3600" b="1" dirty="0"/>
              <a:t>INVENTORY MANAGEMENT-INFORMATION REQUIRED</a:t>
            </a:r>
          </a:p>
        </p:txBody>
      </p:sp>
      <p:sp>
        <p:nvSpPr>
          <p:cNvPr id="3" name="Content Placeholder 2"/>
          <p:cNvSpPr>
            <a:spLocks noGrp="1"/>
          </p:cNvSpPr>
          <p:nvPr>
            <p:ph idx="1"/>
          </p:nvPr>
        </p:nvSpPr>
        <p:spPr>
          <a:xfrm>
            <a:off x="713232" y="1444752"/>
            <a:ext cx="10640568" cy="5111496"/>
          </a:xfrm>
        </p:spPr>
        <p:txBody>
          <a:bodyPr>
            <a:noAutofit/>
          </a:bodyPr>
          <a:lstStyle/>
          <a:p>
            <a:pPr marL="0" indent="0">
              <a:lnSpc>
                <a:spcPct val="100000"/>
              </a:lnSpc>
              <a:spcBef>
                <a:spcPts val="0"/>
              </a:spcBef>
              <a:buNone/>
            </a:pPr>
            <a:r>
              <a:rPr lang="en-US" sz="2200" b="1" dirty="0"/>
              <a:t>Demand: </a:t>
            </a:r>
            <a:r>
              <a:rPr lang="en-US" sz="2200" dirty="0"/>
              <a:t>Expected demand over a planning horizon.</a:t>
            </a:r>
          </a:p>
          <a:p>
            <a:pPr marL="0" indent="0">
              <a:lnSpc>
                <a:spcPct val="100000"/>
              </a:lnSpc>
              <a:spcBef>
                <a:spcPts val="0"/>
              </a:spcBef>
              <a:buNone/>
            </a:pPr>
            <a:endParaRPr lang="en-US" sz="2200" dirty="0"/>
          </a:p>
          <a:p>
            <a:pPr marL="0" indent="0" algn="just">
              <a:lnSpc>
                <a:spcPct val="100000"/>
              </a:lnSpc>
              <a:spcBef>
                <a:spcPts val="0"/>
              </a:spcBef>
              <a:buNone/>
            </a:pPr>
            <a:r>
              <a:rPr lang="en-US" sz="2200" b="1" dirty="0"/>
              <a:t>Lead Time: </a:t>
            </a:r>
            <a:r>
              <a:rPr lang="en-US" sz="2200" dirty="0"/>
              <a:t>It includes time to decide how much to order, time to prepare an invoice, time to send the order to the supplier, supplier’s time to prepare, package and ship the order, delivery time, time to unload, time to inspect the order for quantity and quality, etc.</a:t>
            </a:r>
          </a:p>
          <a:p>
            <a:pPr marL="0" indent="0">
              <a:lnSpc>
                <a:spcPct val="100000"/>
              </a:lnSpc>
              <a:spcBef>
                <a:spcPts val="0"/>
              </a:spcBef>
              <a:buNone/>
            </a:pPr>
            <a:endParaRPr lang="en-US" sz="2200" dirty="0"/>
          </a:p>
          <a:p>
            <a:pPr marL="0" indent="0">
              <a:lnSpc>
                <a:spcPct val="100000"/>
              </a:lnSpc>
              <a:spcBef>
                <a:spcPts val="0"/>
              </a:spcBef>
              <a:buNone/>
            </a:pPr>
            <a:r>
              <a:rPr lang="en-US" sz="2200" b="1" dirty="0"/>
              <a:t>Inventory Costs: </a:t>
            </a:r>
            <a:r>
              <a:rPr lang="en-US" sz="2200" dirty="0"/>
              <a:t>	1. Holding (Carrying) Cost	2. Replenishment (Ordering) Cost</a:t>
            </a:r>
          </a:p>
          <a:p>
            <a:pPr marL="0" indent="0">
              <a:lnSpc>
                <a:spcPct val="100000"/>
              </a:lnSpc>
              <a:spcBef>
                <a:spcPts val="0"/>
              </a:spcBef>
              <a:buNone/>
            </a:pPr>
            <a:r>
              <a:rPr lang="en-US" sz="2200" dirty="0"/>
              <a:t>			3. Purchase Cost		4. Shortage Cost	</a:t>
            </a:r>
          </a:p>
          <a:p>
            <a:pPr marL="0" indent="0">
              <a:lnSpc>
                <a:spcPct val="100000"/>
              </a:lnSpc>
              <a:spcBef>
                <a:spcPts val="0"/>
              </a:spcBef>
              <a:buNone/>
            </a:pPr>
            <a:r>
              <a:rPr lang="en-US" sz="2200" b="1" dirty="0"/>
              <a:t>Quantity on Hand</a:t>
            </a:r>
          </a:p>
          <a:p>
            <a:pPr marL="0" indent="0">
              <a:lnSpc>
                <a:spcPct val="100000"/>
              </a:lnSpc>
              <a:spcBef>
                <a:spcPts val="0"/>
              </a:spcBef>
              <a:buNone/>
            </a:pPr>
            <a:endParaRPr lang="en-US" sz="2200" b="1" dirty="0"/>
          </a:p>
          <a:p>
            <a:pPr marL="0" indent="0">
              <a:lnSpc>
                <a:spcPct val="100000"/>
              </a:lnSpc>
              <a:spcBef>
                <a:spcPts val="0"/>
              </a:spcBef>
              <a:buNone/>
            </a:pPr>
            <a:r>
              <a:rPr lang="en-US" sz="2200" b="1" dirty="0"/>
              <a:t>Objective of Inventory Management:</a:t>
            </a:r>
          </a:p>
          <a:p>
            <a:pPr marL="0" indent="0">
              <a:lnSpc>
                <a:spcPct val="100000"/>
              </a:lnSpc>
              <a:spcBef>
                <a:spcPts val="0"/>
              </a:spcBef>
              <a:buNone/>
            </a:pPr>
            <a:r>
              <a:rPr lang="en-US" sz="2200" dirty="0"/>
              <a:t>To minimize the total cost of carrying, ordering, purchasing and shortage costs.</a:t>
            </a:r>
          </a:p>
          <a:p>
            <a:pPr marL="0" indent="0">
              <a:lnSpc>
                <a:spcPct val="100000"/>
              </a:lnSpc>
              <a:spcBef>
                <a:spcPts val="0"/>
              </a:spcBef>
              <a:buNone/>
            </a:pPr>
            <a:endParaRPr lang="en-US" sz="2000" dirty="0"/>
          </a:p>
          <a:p>
            <a:pPr marL="0" indent="0">
              <a:lnSpc>
                <a:spcPct val="100000"/>
              </a:lnSpc>
              <a:spcBef>
                <a:spcPts val="0"/>
              </a:spcBef>
              <a:buNone/>
            </a:pPr>
            <a:r>
              <a:rPr lang="en-US" sz="1800" dirty="0">
                <a:solidFill>
                  <a:srgbClr val="FF0000"/>
                </a:solidFill>
              </a:rPr>
              <a:t>Total Annual Cost = Annual Holding Cost + Annual Ordering Cost + Annual Purchase Cost + Annual Shortage Cost </a:t>
            </a:r>
            <a:r>
              <a:rPr lang="en-US" sz="1800" dirty="0"/>
              <a:t>	 	</a:t>
            </a:r>
            <a:endParaRPr lang="en-US" dirty="0"/>
          </a:p>
        </p:txBody>
      </p:sp>
    </p:spTree>
    <p:extLst>
      <p:ext uri="{BB962C8B-B14F-4D97-AF65-F5344CB8AC3E}">
        <p14:creationId xmlns:p14="http://schemas.microsoft.com/office/powerpoint/2010/main" val="2849384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704723"/>
          </a:xfrm>
        </p:spPr>
        <p:txBody>
          <a:bodyPr/>
          <a:lstStyle/>
          <a:p>
            <a:r>
              <a:rPr lang="en-US" b="1" dirty="0"/>
              <a:t>A-B-C Analysis (Always Better Control)</a:t>
            </a:r>
            <a:endParaRPr lang="en-US" dirty="0"/>
          </a:p>
        </p:txBody>
      </p:sp>
      <p:sp>
        <p:nvSpPr>
          <p:cNvPr id="4" name="Content Placeholder 3"/>
          <p:cNvSpPr>
            <a:spLocks noGrp="1"/>
          </p:cNvSpPr>
          <p:nvPr>
            <p:ph sz="half" idx="2"/>
          </p:nvPr>
        </p:nvSpPr>
        <p:spPr>
          <a:xfrm>
            <a:off x="6172200" y="1371600"/>
            <a:ext cx="5181600" cy="5404104"/>
          </a:xfrm>
        </p:spPr>
        <p:txBody>
          <a:bodyPr/>
          <a:lstStyle/>
          <a:p>
            <a:pPr marL="0" indent="0">
              <a:buNone/>
            </a:pPr>
            <a:r>
              <a:rPr lang="en-US" dirty="0"/>
              <a:t>Classification:</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0286797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22825801"/>
              </p:ext>
            </p:extLst>
          </p:nvPr>
        </p:nvGraphicFramePr>
        <p:xfrm>
          <a:off x="6172200" y="2219282"/>
          <a:ext cx="5181600" cy="3309620"/>
        </p:xfrm>
        <a:graphic>
          <a:graphicData uri="http://schemas.openxmlformats.org/drawingml/2006/table">
            <a:tbl>
              <a:tblPr firstRow="1" bandRow="1">
                <a:tableStyleId>{5C22544A-7EE6-4342-B048-85BDC9FD1C3A}</a:tableStyleId>
              </a:tblPr>
              <a:tblGrid>
                <a:gridCol w="694944">
                  <a:extLst>
                    <a:ext uri="{9D8B030D-6E8A-4147-A177-3AD203B41FA5}">
                      <a16:colId xmlns:a16="http://schemas.microsoft.com/office/drawing/2014/main" val="3633717301"/>
                    </a:ext>
                  </a:extLst>
                </a:gridCol>
                <a:gridCol w="1362456">
                  <a:extLst>
                    <a:ext uri="{9D8B030D-6E8A-4147-A177-3AD203B41FA5}">
                      <a16:colId xmlns:a16="http://schemas.microsoft.com/office/drawing/2014/main" val="2484559409"/>
                    </a:ext>
                  </a:extLst>
                </a:gridCol>
                <a:gridCol w="877824">
                  <a:extLst>
                    <a:ext uri="{9D8B030D-6E8A-4147-A177-3AD203B41FA5}">
                      <a16:colId xmlns:a16="http://schemas.microsoft.com/office/drawing/2014/main" val="1372358520"/>
                    </a:ext>
                  </a:extLst>
                </a:gridCol>
                <a:gridCol w="1210056">
                  <a:extLst>
                    <a:ext uri="{9D8B030D-6E8A-4147-A177-3AD203B41FA5}">
                      <a16:colId xmlns:a16="http://schemas.microsoft.com/office/drawing/2014/main" val="1617217631"/>
                    </a:ext>
                  </a:extLst>
                </a:gridCol>
                <a:gridCol w="1036320">
                  <a:extLst>
                    <a:ext uri="{9D8B030D-6E8A-4147-A177-3AD203B41FA5}">
                      <a16:colId xmlns:a16="http://schemas.microsoft.com/office/drawing/2014/main" val="741225559"/>
                    </a:ext>
                  </a:extLst>
                </a:gridCol>
              </a:tblGrid>
              <a:tr h="350182">
                <a:tc>
                  <a:txBody>
                    <a:bodyPr/>
                    <a:lstStyle/>
                    <a:p>
                      <a:r>
                        <a:rPr lang="en-US" dirty="0"/>
                        <a:t>Class</a:t>
                      </a:r>
                    </a:p>
                  </a:txBody>
                  <a:tcPr/>
                </a:tc>
                <a:tc>
                  <a:txBody>
                    <a:bodyPr/>
                    <a:lstStyle/>
                    <a:p>
                      <a:r>
                        <a:rPr lang="en-US" dirty="0"/>
                        <a:t>Items</a:t>
                      </a:r>
                    </a:p>
                  </a:txBody>
                  <a:tcPr/>
                </a:tc>
                <a:tc>
                  <a:txBody>
                    <a:bodyPr/>
                    <a:lstStyle/>
                    <a:p>
                      <a:r>
                        <a:rPr lang="en-US" dirty="0"/>
                        <a:t>% of Items</a:t>
                      </a:r>
                    </a:p>
                  </a:txBody>
                  <a:tcPr/>
                </a:tc>
                <a:tc>
                  <a:txBody>
                    <a:bodyPr/>
                    <a:lstStyle/>
                    <a:p>
                      <a:r>
                        <a:rPr lang="en-US" dirty="0"/>
                        <a:t>%</a:t>
                      </a:r>
                      <a:r>
                        <a:rPr lang="en-US" baseline="0" dirty="0"/>
                        <a:t> of Monitory Value</a:t>
                      </a:r>
                      <a:endParaRPr lang="en-US" dirty="0"/>
                    </a:p>
                  </a:txBody>
                  <a:tcPr/>
                </a:tc>
                <a:tc>
                  <a:txBody>
                    <a:bodyPr/>
                    <a:lstStyle/>
                    <a:p>
                      <a:r>
                        <a:rPr lang="en-US" dirty="0"/>
                        <a:t>Action</a:t>
                      </a:r>
                    </a:p>
                  </a:txBody>
                  <a:tcPr/>
                </a:tc>
                <a:extLst>
                  <a:ext uri="{0D108BD9-81ED-4DB2-BD59-A6C34878D82A}">
                    <a16:rowId xmlns:a16="http://schemas.microsoft.com/office/drawing/2014/main" val="108090792"/>
                  </a:ext>
                </a:extLst>
              </a:tr>
              <a:tr h="350182">
                <a:tc>
                  <a:txBody>
                    <a:bodyPr/>
                    <a:lstStyle/>
                    <a:p>
                      <a:r>
                        <a:rPr lang="en-US" sz="1600" dirty="0"/>
                        <a:t>A</a:t>
                      </a:r>
                    </a:p>
                  </a:txBody>
                  <a:tcPr/>
                </a:tc>
                <a:tc>
                  <a:txBody>
                    <a:bodyPr/>
                    <a:lstStyle/>
                    <a:p>
                      <a:r>
                        <a:rPr lang="en-US" sz="1600" dirty="0"/>
                        <a:t>111, 102</a:t>
                      </a:r>
                    </a:p>
                  </a:txBody>
                  <a:tcPr/>
                </a:tc>
                <a:tc>
                  <a:txBody>
                    <a:bodyPr/>
                    <a:lstStyle/>
                    <a:p>
                      <a:r>
                        <a:rPr lang="en-US" sz="1600" dirty="0"/>
                        <a:t>16.39%</a:t>
                      </a:r>
                    </a:p>
                  </a:txBody>
                  <a:tcPr/>
                </a:tc>
                <a:tc>
                  <a:txBody>
                    <a:bodyPr/>
                    <a:lstStyle/>
                    <a:p>
                      <a:r>
                        <a:rPr lang="en-US" sz="1600" dirty="0"/>
                        <a:t>64.32%</a:t>
                      </a:r>
                    </a:p>
                  </a:txBody>
                  <a:tcPr/>
                </a:tc>
                <a:tc>
                  <a:txBody>
                    <a:bodyPr/>
                    <a:lstStyle/>
                    <a:p>
                      <a:pPr algn="l">
                        <a:lnSpc>
                          <a:spcPct val="100000"/>
                        </a:lnSpc>
                        <a:spcBef>
                          <a:spcPts val="5"/>
                        </a:spcBef>
                      </a:pPr>
                      <a:r>
                        <a:rPr sz="1600" spc="-5" dirty="0">
                          <a:latin typeface="Arial"/>
                          <a:cs typeface="Arial"/>
                        </a:rPr>
                        <a:t>Close</a:t>
                      </a:r>
                      <a:r>
                        <a:rPr sz="1600" spc="-30" dirty="0">
                          <a:latin typeface="Arial"/>
                          <a:cs typeface="Arial"/>
                        </a:rPr>
                        <a:t> </a:t>
                      </a:r>
                      <a:r>
                        <a:rPr sz="1600" dirty="0">
                          <a:latin typeface="Arial"/>
                          <a:cs typeface="Arial"/>
                        </a:rPr>
                        <a:t>control</a:t>
                      </a:r>
                    </a:p>
                  </a:txBody>
                  <a:tcPr marL="0" marR="0" marT="5715" marB="0"/>
                </a:tc>
                <a:extLst>
                  <a:ext uri="{0D108BD9-81ED-4DB2-BD59-A6C34878D82A}">
                    <a16:rowId xmlns:a16="http://schemas.microsoft.com/office/drawing/2014/main" val="39323332"/>
                  </a:ext>
                </a:extLst>
              </a:tr>
              <a:tr h="350182">
                <a:tc>
                  <a:txBody>
                    <a:bodyPr/>
                    <a:lstStyle/>
                    <a:p>
                      <a:r>
                        <a:rPr lang="en-US" sz="1600" dirty="0"/>
                        <a:t>B</a:t>
                      </a:r>
                    </a:p>
                  </a:txBody>
                  <a:tcPr/>
                </a:tc>
                <a:tc>
                  <a:txBody>
                    <a:bodyPr/>
                    <a:lstStyle/>
                    <a:p>
                      <a:r>
                        <a:rPr lang="en-US" sz="1600" dirty="0"/>
                        <a:t>106,112,105,</a:t>
                      </a:r>
                    </a:p>
                    <a:p>
                      <a:r>
                        <a:rPr lang="en-US" sz="1600" dirty="0"/>
                        <a:t>103</a:t>
                      </a:r>
                    </a:p>
                  </a:txBody>
                  <a:tcPr/>
                </a:tc>
                <a:tc>
                  <a:txBody>
                    <a:bodyPr/>
                    <a:lstStyle/>
                    <a:p>
                      <a:r>
                        <a:rPr lang="en-US" sz="1600" dirty="0"/>
                        <a:t>30.56%</a:t>
                      </a:r>
                    </a:p>
                  </a:txBody>
                  <a:tcPr/>
                </a:tc>
                <a:tc>
                  <a:txBody>
                    <a:bodyPr/>
                    <a:lstStyle/>
                    <a:p>
                      <a:r>
                        <a:rPr lang="en-US" sz="1600" dirty="0"/>
                        <a:t>27.50%</a:t>
                      </a:r>
                    </a:p>
                  </a:txBody>
                  <a:tcPr/>
                </a:tc>
                <a:tc>
                  <a:txBody>
                    <a:bodyPr/>
                    <a:lstStyle/>
                    <a:p>
                      <a:pPr marL="0" algn="l">
                        <a:lnSpc>
                          <a:spcPct val="100000"/>
                        </a:lnSpc>
                        <a:spcBef>
                          <a:spcPts val="0"/>
                        </a:spcBef>
                      </a:pPr>
                      <a:r>
                        <a:rPr sz="1600" spc="-5" dirty="0">
                          <a:latin typeface="Arial"/>
                          <a:cs typeface="Arial"/>
                        </a:rPr>
                        <a:t>Regular</a:t>
                      </a:r>
                      <a:endParaRPr sz="1600" dirty="0">
                        <a:latin typeface="Arial"/>
                        <a:cs typeface="Arial"/>
                      </a:endParaRPr>
                    </a:p>
                    <a:p>
                      <a:pPr marL="0" algn="l">
                        <a:lnSpc>
                          <a:spcPct val="100000"/>
                        </a:lnSpc>
                        <a:spcBef>
                          <a:spcPts val="0"/>
                        </a:spcBef>
                      </a:pPr>
                      <a:r>
                        <a:rPr sz="1600" spc="-5" dirty="0">
                          <a:latin typeface="Arial"/>
                          <a:cs typeface="Arial"/>
                        </a:rPr>
                        <a:t>review</a:t>
                      </a:r>
                      <a:endParaRPr sz="1600" dirty="0">
                        <a:latin typeface="Arial"/>
                        <a:cs typeface="Arial"/>
                      </a:endParaRPr>
                    </a:p>
                  </a:txBody>
                  <a:tcPr marL="0" marR="0" marT="103505" marB="0"/>
                </a:tc>
                <a:extLst>
                  <a:ext uri="{0D108BD9-81ED-4DB2-BD59-A6C34878D82A}">
                    <a16:rowId xmlns:a16="http://schemas.microsoft.com/office/drawing/2014/main" val="764058053"/>
                  </a:ext>
                </a:extLst>
              </a:tr>
              <a:tr h="350182">
                <a:tc>
                  <a:txBody>
                    <a:bodyPr/>
                    <a:lstStyle/>
                    <a:p>
                      <a:r>
                        <a:rPr lang="en-US" sz="1600" dirty="0"/>
                        <a:t>C</a:t>
                      </a:r>
                    </a:p>
                  </a:txBody>
                  <a:tcPr/>
                </a:tc>
                <a:tc>
                  <a:txBody>
                    <a:bodyPr/>
                    <a:lstStyle/>
                    <a:p>
                      <a:r>
                        <a:rPr lang="en-US" sz="1600" dirty="0"/>
                        <a:t>107,108,109,110,101,104,113,114,115,116,117,118,119,120</a:t>
                      </a:r>
                    </a:p>
                  </a:txBody>
                  <a:tcPr/>
                </a:tc>
                <a:tc>
                  <a:txBody>
                    <a:bodyPr/>
                    <a:lstStyle/>
                    <a:p>
                      <a:r>
                        <a:rPr lang="en-US" sz="1600" dirty="0"/>
                        <a:t>53.05%</a:t>
                      </a:r>
                    </a:p>
                  </a:txBody>
                  <a:tcPr/>
                </a:tc>
                <a:tc>
                  <a:txBody>
                    <a:bodyPr/>
                    <a:lstStyle/>
                    <a:p>
                      <a:r>
                        <a:rPr lang="en-US" sz="1600" dirty="0"/>
                        <a:t>8.18%</a:t>
                      </a:r>
                    </a:p>
                  </a:txBody>
                  <a:tcPr/>
                </a:tc>
                <a:tc>
                  <a:txBody>
                    <a:bodyPr/>
                    <a:lstStyle/>
                    <a:p>
                      <a:pPr marL="1905" algn="l">
                        <a:lnSpc>
                          <a:spcPct val="100000"/>
                        </a:lnSpc>
                        <a:spcBef>
                          <a:spcPts val="860"/>
                        </a:spcBef>
                      </a:pPr>
                      <a:r>
                        <a:rPr sz="1600" spc="-5" dirty="0">
                          <a:latin typeface="Arial"/>
                          <a:cs typeface="Arial"/>
                        </a:rPr>
                        <a:t>Infrequent</a:t>
                      </a:r>
                      <a:endParaRPr sz="1600" dirty="0">
                        <a:latin typeface="Arial"/>
                        <a:cs typeface="Arial"/>
                      </a:endParaRPr>
                    </a:p>
                    <a:p>
                      <a:pPr marL="3810" algn="l">
                        <a:lnSpc>
                          <a:spcPct val="100000"/>
                        </a:lnSpc>
                      </a:pPr>
                      <a:r>
                        <a:rPr sz="1600" spc="-5" dirty="0">
                          <a:latin typeface="Arial"/>
                          <a:cs typeface="Arial"/>
                        </a:rPr>
                        <a:t>review</a:t>
                      </a:r>
                      <a:endParaRPr sz="1600" dirty="0">
                        <a:latin typeface="Arial"/>
                        <a:cs typeface="Arial"/>
                      </a:endParaRPr>
                    </a:p>
                  </a:txBody>
                  <a:tcPr marL="0" marR="0" marT="109220" marB="0"/>
                </a:tc>
                <a:extLst>
                  <a:ext uri="{0D108BD9-81ED-4DB2-BD59-A6C34878D82A}">
                    <a16:rowId xmlns:a16="http://schemas.microsoft.com/office/drawing/2014/main" val="3656193373"/>
                  </a:ext>
                </a:extLst>
              </a:tr>
            </a:tbl>
          </a:graphicData>
        </a:graphic>
      </p:graphicFrame>
    </p:spTree>
    <p:extLst>
      <p:ext uri="{BB962C8B-B14F-4D97-AF65-F5344CB8AC3E}">
        <p14:creationId xmlns:p14="http://schemas.microsoft.com/office/powerpoint/2010/main" val="989299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0904" cy="704723"/>
          </a:xfrm>
        </p:spPr>
        <p:txBody>
          <a:bodyPr/>
          <a:lstStyle/>
          <a:p>
            <a:r>
              <a:rPr lang="en-US" b="1" dirty="0"/>
              <a:t>Inventory Management Policies</a:t>
            </a:r>
            <a:endParaRPr lang="en-US" dirty="0"/>
          </a:p>
        </p:txBody>
      </p:sp>
      <p:sp>
        <p:nvSpPr>
          <p:cNvPr id="3" name="Content Placeholder 2"/>
          <p:cNvSpPr>
            <a:spLocks noGrp="1"/>
          </p:cNvSpPr>
          <p:nvPr>
            <p:ph sz="half" idx="1"/>
          </p:nvPr>
        </p:nvSpPr>
        <p:spPr>
          <a:xfrm>
            <a:off x="838200" y="1499616"/>
            <a:ext cx="10363200" cy="4677347"/>
          </a:xfrm>
        </p:spPr>
        <p:txBody>
          <a:bodyPr>
            <a:normAutofit fontScale="92500" lnSpcReduction="20000"/>
          </a:bodyPr>
          <a:lstStyle/>
          <a:p>
            <a:pPr marL="0" indent="0">
              <a:buNone/>
            </a:pPr>
            <a:r>
              <a:rPr lang="en-US" sz="3100" b="1" dirty="0"/>
              <a:t>Each item should be treated as per its class:</a:t>
            </a:r>
          </a:p>
          <a:p>
            <a:pPr marL="0" indent="0">
              <a:buNone/>
            </a:pPr>
            <a:endParaRPr lang="en-US" dirty="0"/>
          </a:p>
          <a:p>
            <a:pPr algn="just"/>
            <a:r>
              <a:rPr lang="en-US" sz="2600" b="1" i="1" spc="-5" dirty="0">
                <a:latin typeface="Arial"/>
                <a:cs typeface="Arial"/>
              </a:rPr>
              <a:t>A-items </a:t>
            </a:r>
            <a:r>
              <a:rPr lang="en-US" sz="2600" spc="-5" dirty="0">
                <a:latin typeface="Arial"/>
                <a:cs typeface="Arial"/>
              </a:rPr>
              <a:t>should have tight inventory  control, more secured storage </a:t>
            </a:r>
            <a:r>
              <a:rPr lang="en-US" sz="2600" dirty="0">
                <a:latin typeface="Arial"/>
                <a:cs typeface="Arial"/>
              </a:rPr>
              <a:t>areas  </a:t>
            </a:r>
            <a:r>
              <a:rPr lang="en-US" sz="2600" spc="-5" dirty="0">
                <a:latin typeface="Arial"/>
                <a:cs typeface="Arial"/>
              </a:rPr>
              <a:t>and better sales forecasts; reorders  should be frequent, with weekly or  even daily reorder; avoiding stock-outs  on A-items is a</a:t>
            </a:r>
            <a:r>
              <a:rPr lang="en-US" sz="2600" spc="10" dirty="0">
                <a:latin typeface="Arial"/>
                <a:cs typeface="Arial"/>
              </a:rPr>
              <a:t> </a:t>
            </a:r>
            <a:r>
              <a:rPr lang="en-US" sz="2600" spc="-5" dirty="0">
                <a:latin typeface="Arial"/>
                <a:cs typeface="Arial"/>
              </a:rPr>
              <a:t>priority.</a:t>
            </a:r>
          </a:p>
          <a:p>
            <a:pPr algn="just"/>
            <a:endParaRPr lang="en-US" sz="2600" dirty="0">
              <a:latin typeface="Arial"/>
              <a:cs typeface="Arial"/>
            </a:endParaRPr>
          </a:p>
          <a:p>
            <a:pPr algn="just"/>
            <a:r>
              <a:rPr lang="en-US" sz="2600" b="1" i="1" spc="-5" dirty="0">
                <a:latin typeface="Arial"/>
                <a:cs typeface="Arial"/>
              </a:rPr>
              <a:t>B-items </a:t>
            </a:r>
            <a:r>
              <a:rPr lang="en-US" sz="2600" spc="-5" dirty="0">
                <a:latin typeface="Arial"/>
                <a:cs typeface="Arial"/>
              </a:rPr>
              <a:t>need regular review. Their status lies between A </a:t>
            </a:r>
            <a:r>
              <a:rPr lang="en-US" sz="2600" dirty="0">
                <a:latin typeface="Arial"/>
                <a:cs typeface="Arial"/>
              </a:rPr>
              <a:t>and </a:t>
            </a:r>
            <a:r>
              <a:rPr lang="en-US" sz="2600" spc="-5" dirty="0">
                <a:latin typeface="Arial"/>
                <a:cs typeface="Arial"/>
              </a:rPr>
              <a:t>C; </a:t>
            </a:r>
            <a:r>
              <a:rPr lang="en-US" sz="2600" dirty="0">
                <a:latin typeface="Arial"/>
                <a:cs typeface="Arial"/>
              </a:rPr>
              <a:t>an </a:t>
            </a:r>
            <a:r>
              <a:rPr lang="en-US" sz="2600" spc="-5" dirty="0">
                <a:latin typeface="Arial"/>
                <a:cs typeface="Arial"/>
              </a:rPr>
              <a:t>important  aspect of class B is the monitoring </a:t>
            </a:r>
            <a:r>
              <a:rPr lang="en-US" sz="2600" dirty="0">
                <a:latin typeface="Arial"/>
                <a:cs typeface="Arial"/>
              </a:rPr>
              <a:t>of </a:t>
            </a:r>
            <a:r>
              <a:rPr lang="en-US" sz="2600" spc="-5" dirty="0">
                <a:latin typeface="Arial"/>
                <a:cs typeface="Arial"/>
              </a:rPr>
              <a:t>potential evolution toward class A or, in the contrary, toward the class</a:t>
            </a:r>
            <a:r>
              <a:rPr lang="en-US" sz="2600" spc="30" dirty="0">
                <a:latin typeface="Arial"/>
                <a:cs typeface="Arial"/>
              </a:rPr>
              <a:t> </a:t>
            </a:r>
            <a:r>
              <a:rPr lang="en-US" sz="2600" spc="-5" dirty="0">
                <a:latin typeface="Arial"/>
                <a:cs typeface="Arial"/>
              </a:rPr>
              <a:t>C.</a:t>
            </a:r>
          </a:p>
          <a:p>
            <a:pPr algn="just"/>
            <a:endParaRPr lang="en-US" sz="2600" dirty="0">
              <a:latin typeface="Arial"/>
              <a:cs typeface="Arial"/>
            </a:endParaRPr>
          </a:p>
          <a:p>
            <a:pPr algn="just"/>
            <a:r>
              <a:rPr lang="en-US" sz="2600" b="1" i="1" spc="-5" dirty="0">
                <a:latin typeface="Arial"/>
                <a:cs typeface="Arial"/>
              </a:rPr>
              <a:t>C-items </a:t>
            </a:r>
            <a:r>
              <a:rPr lang="en-US" sz="2600" spc="-5" dirty="0">
                <a:latin typeface="Arial"/>
                <a:cs typeface="Arial"/>
              </a:rPr>
              <a:t>do not need regular review. Reordering of C-items is made less  </a:t>
            </a:r>
            <a:r>
              <a:rPr lang="en-US" sz="2600" dirty="0">
                <a:latin typeface="Arial"/>
                <a:cs typeface="Arial"/>
              </a:rPr>
              <a:t>frequently and can be purchased in bulk using discounts. </a:t>
            </a:r>
            <a:r>
              <a:rPr lang="en-US" sz="2600" spc="-5" dirty="0">
                <a:latin typeface="Arial"/>
                <a:cs typeface="Arial"/>
              </a:rPr>
              <a:t>C-items  present high demand and lower risk of excessive inventory</a:t>
            </a:r>
            <a:r>
              <a:rPr lang="en-US" sz="2600" spc="50" dirty="0">
                <a:latin typeface="Arial"/>
                <a:cs typeface="Arial"/>
              </a:rPr>
              <a:t> </a:t>
            </a:r>
            <a:r>
              <a:rPr lang="en-US" sz="2600" spc="-5" dirty="0">
                <a:latin typeface="Arial"/>
                <a:cs typeface="Arial"/>
              </a:rPr>
              <a:t>costs.</a:t>
            </a:r>
            <a:endParaRPr lang="en-US" sz="2600" dirty="0">
              <a:latin typeface="Arial"/>
              <a:cs typeface="Arial"/>
            </a:endParaRPr>
          </a:p>
        </p:txBody>
      </p:sp>
    </p:spTree>
    <p:extLst>
      <p:ext uri="{BB962C8B-B14F-4D97-AF65-F5344CB8AC3E}">
        <p14:creationId xmlns:p14="http://schemas.microsoft.com/office/powerpoint/2010/main" val="3199160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a:t>Thank You!</a:t>
            </a:r>
          </a:p>
          <a:p>
            <a:pPr>
              <a:buNone/>
            </a:pPr>
            <a:endParaRPr lang="en-IN" dirty="0"/>
          </a:p>
          <a:p>
            <a:pPr>
              <a:buNone/>
            </a:pPr>
            <a:endParaRPr lang="en-IN" dirty="0"/>
          </a:p>
          <a:p>
            <a:pPr>
              <a:buNone/>
            </a:pPr>
            <a:endParaRPr lang="en-IN" dirty="0"/>
          </a:p>
          <a:p>
            <a:pPr algn="ctr">
              <a:buNone/>
            </a:pPr>
            <a:r>
              <a:rPr lang="en-IN" dirty="0" err="1"/>
              <a:t>Dr.</a:t>
            </a:r>
            <a:r>
              <a:rPr lang="en-IN" dirty="0"/>
              <a:t> </a:t>
            </a:r>
            <a:r>
              <a:rPr lang="en-IN" dirty="0" err="1"/>
              <a:t>V.B.Gupta</a:t>
            </a:r>
            <a:endParaRPr lang="en-IN" dirty="0"/>
          </a:p>
          <a:p>
            <a:pPr algn="ctr">
              <a:buNone/>
            </a:pPr>
            <a:r>
              <a:rPr lang="en-IN" dirty="0"/>
              <a:t> + 91 99933 50547</a:t>
            </a:r>
          </a:p>
          <a:p>
            <a:pPr algn="ctr">
              <a:buNone/>
            </a:pPr>
            <a:r>
              <a:rPr lang="en-IN">
                <a:hlinkClick r:id="rId2"/>
              </a:rPr>
              <a:t>vbgupta.davv@gmail.com</a:t>
            </a:r>
            <a:endParaRPr lang="en-IN"/>
          </a:p>
          <a:p>
            <a:pPr algn="ctr">
              <a:buNone/>
            </a:pPr>
            <a:endParaRPr lang="en-IN" dirty="0"/>
          </a:p>
          <a:p>
            <a:endParaRPr lang="en-US" dirty="0"/>
          </a:p>
        </p:txBody>
      </p:sp>
    </p:spTree>
    <p:extLst>
      <p:ext uri="{BB962C8B-B14F-4D97-AF65-F5344CB8AC3E}">
        <p14:creationId xmlns:p14="http://schemas.microsoft.com/office/powerpoint/2010/main" val="698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8608" cy="576707"/>
          </a:xfrm>
        </p:spPr>
        <p:txBody>
          <a:bodyPr>
            <a:normAutofit fontScale="90000"/>
          </a:bodyPr>
          <a:lstStyle/>
          <a:p>
            <a:pPr algn="ctr"/>
            <a:r>
              <a:rPr lang="en-US" sz="3600" b="1" dirty="0"/>
              <a:t>ECONOMIC ORDER QUANTITY MODELS</a:t>
            </a:r>
          </a:p>
        </p:txBody>
      </p:sp>
      <p:sp>
        <p:nvSpPr>
          <p:cNvPr id="3" name="Content Placeholder 2"/>
          <p:cNvSpPr>
            <a:spLocks noGrp="1"/>
          </p:cNvSpPr>
          <p:nvPr>
            <p:ph idx="1"/>
          </p:nvPr>
        </p:nvSpPr>
        <p:spPr>
          <a:xfrm>
            <a:off x="775716" y="1170432"/>
            <a:ext cx="10640568" cy="5577840"/>
          </a:xfrm>
        </p:spPr>
        <p:txBody>
          <a:bodyPr>
            <a:noAutofit/>
          </a:bodyPr>
          <a:lstStyle/>
          <a:p>
            <a:pPr marL="0" indent="0">
              <a:lnSpc>
                <a:spcPct val="100000"/>
              </a:lnSpc>
              <a:spcBef>
                <a:spcPts val="0"/>
              </a:spcBef>
              <a:buNone/>
            </a:pPr>
            <a:r>
              <a:rPr lang="en-US" sz="2200" dirty="0"/>
              <a:t>Economic Order Quantity (EOQ) models answer the question how much to order.</a:t>
            </a:r>
            <a:r>
              <a:rPr lang="en-US" sz="1800" dirty="0"/>
              <a:t>	</a:t>
            </a:r>
          </a:p>
          <a:p>
            <a:pPr marL="0" indent="0">
              <a:lnSpc>
                <a:spcPct val="100000"/>
              </a:lnSpc>
              <a:spcBef>
                <a:spcPts val="0"/>
              </a:spcBef>
              <a:buNone/>
            </a:pPr>
            <a:endParaRPr lang="en-US" sz="1800" dirty="0"/>
          </a:p>
          <a:p>
            <a:pPr marL="0" indent="0">
              <a:lnSpc>
                <a:spcPct val="100000"/>
              </a:lnSpc>
              <a:spcBef>
                <a:spcPts val="0"/>
              </a:spcBef>
              <a:buNone/>
            </a:pPr>
            <a:r>
              <a:rPr lang="en-US" sz="2400" b="1" dirty="0"/>
              <a:t>EOQ Models:</a:t>
            </a:r>
          </a:p>
          <a:p>
            <a:pPr marL="342900" indent="-342900">
              <a:lnSpc>
                <a:spcPct val="100000"/>
              </a:lnSpc>
              <a:spcBef>
                <a:spcPts val="0"/>
              </a:spcBef>
              <a:buAutoNum type="arabicPeriod"/>
            </a:pPr>
            <a:r>
              <a:rPr lang="en-US" sz="1800" dirty="0"/>
              <a:t>Economic Order Size</a:t>
            </a:r>
          </a:p>
          <a:p>
            <a:pPr marL="342900" indent="-342900">
              <a:lnSpc>
                <a:spcPct val="100000"/>
              </a:lnSpc>
              <a:spcBef>
                <a:spcPts val="0"/>
              </a:spcBef>
              <a:buAutoNum type="arabicPeriod"/>
            </a:pPr>
            <a:r>
              <a:rPr lang="en-US" sz="1800" dirty="0"/>
              <a:t>Economic Run Size</a:t>
            </a:r>
          </a:p>
          <a:p>
            <a:pPr marL="342900" indent="-342900">
              <a:lnSpc>
                <a:spcPct val="100000"/>
              </a:lnSpc>
              <a:spcBef>
                <a:spcPts val="0"/>
              </a:spcBef>
              <a:buAutoNum type="arabicPeriod"/>
            </a:pPr>
            <a:r>
              <a:rPr lang="en-US" sz="1800" dirty="0"/>
              <a:t>Economic Order Size with Quantity Discounts</a:t>
            </a:r>
          </a:p>
          <a:p>
            <a:pPr marL="0" indent="0">
              <a:lnSpc>
                <a:spcPct val="100000"/>
              </a:lnSpc>
              <a:spcBef>
                <a:spcPts val="0"/>
              </a:spcBef>
              <a:buNone/>
            </a:pPr>
            <a:endParaRPr lang="en-US" sz="1800" dirty="0"/>
          </a:p>
          <a:p>
            <a:pPr marL="0" indent="0">
              <a:lnSpc>
                <a:spcPct val="100000"/>
              </a:lnSpc>
              <a:spcBef>
                <a:spcPts val="0"/>
              </a:spcBef>
              <a:buNone/>
            </a:pPr>
            <a:r>
              <a:rPr lang="en-US" sz="2400" b="1" dirty="0"/>
              <a:t>Economic Order Size: </a:t>
            </a:r>
          </a:p>
          <a:p>
            <a:pPr marL="0" indent="0">
              <a:lnSpc>
                <a:spcPct val="100000"/>
              </a:lnSpc>
              <a:spcBef>
                <a:spcPts val="0"/>
              </a:spcBef>
              <a:buNone/>
            </a:pPr>
            <a:r>
              <a:rPr lang="en-US" sz="1800" dirty="0"/>
              <a:t>It was introduced in 1915. Now, it is one of the most widely used decision models for independent demand ordering.</a:t>
            </a:r>
          </a:p>
          <a:p>
            <a:pPr marL="0" indent="0">
              <a:lnSpc>
                <a:spcPct val="100000"/>
              </a:lnSpc>
              <a:spcBef>
                <a:spcPts val="0"/>
              </a:spcBef>
              <a:buNone/>
            </a:pPr>
            <a:endParaRPr lang="en-US" sz="1800" dirty="0"/>
          </a:p>
          <a:p>
            <a:pPr marL="0" indent="0">
              <a:lnSpc>
                <a:spcPct val="100000"/>
              </a:lnSpc>
              <a:spcBef>
                <a:spcPts val="0"/>
              </a:spcBef>
              <a:buNone/>
            </a:pPr>
            <a:r>
              <a:rPr lang="en-US" sz="2200" b="1" dirty="0"/>
              <a:t>Assumptions:</a:t>
            </a:r>
          </a:p>
          <a:p>
            <a:pPr marL="342900" indent="-342900">
              <a:lnSpc>
                <a:spcPct val="100000"/>
              </a:lnSpc>
              <a:spcBef>
                <a:spcPts val="0"/>
              </a:spcBef>
              <a:buAutoNum type="arabicPeriod"/>
            </a:pPr>
            <a:r>
              <a:rPr lang="en-US" sz="1800" dirty="0"/>
              <a:t>Annual demand is known-through forecast or customers orders.</a:t>
            </a:r>
          </a:p>
          <a:p>
            <a:pPr marL="342900" indent="-342900">
              <a:lnSpc>
                <a:spcPct val="100000"/>
              </a:lnSpc>
              <a:spcBef>
                <a:spcPts val="0"/>
              </a:spcBef>
              <a:buAutoNum type="arabicPeriod"/>
            </a:pPr>
            <a:r>
              <a:rPr lang="en-US" sz="1800" dirty="0"/>
              <a:t>Item will be withdrawn from inventory at uniform rate.</a:t>
            </a:r>
          </a:p>
          <a:p>
            <a:pPr marL="342900" indent="-342900">
              <a:lnSpc>
                <a:spcPct val="100000"/>
              </a:lnSpc>
              <a:spcBef>
                <a:spcPts val="0"/>
              </a:spcBef>
              <a:buAutoNum type="arabicPeriod"/>
            </a:pPr>
            <a:r>
              <a:rPr lang="en-US" sz="1800" dirty="0"/>
              <a:t>A constant order size, Q, will be used.</a:t>
            </a:r>
          </a:p>
          <a:p>
            <a:pPr marL="342900" indent="-342900">
              <a:lnSpc>
                <a:spcPct val="100000"/>
              </a:lnSpc>
              <a:spcBef>
                <a:spcPts val="0"/>
              </a:spcBef>
              <a:buAutoNum type="arabicPeriod"/>
            </a:pPr>
            <a:r>
              <a:rPr lang="en-US" sz="1800" dirty="0"/>
              <a:t>Unit cost is independent of order size-Quantity discounts are not considered.</a:t>
            </a:r>
          </a:p>
          <a:p>
            <a:pPr marL="342900" indent="-342900">
              <a:lnSpc>
                <a:spcPct val="100000"/>
              </a:lnSpc>
              <a:spcBef>
                <a:spcPts val="0"/>
              </a:spcBef>
              <a:buAutoNum type="arabicPeriod"/>
            </a:pPr>
            <a:r>
              <a:rPr lang="en-US" sz="1800" dirty="0"/>
              <a:t>Orders will be received in their entirely rather than piecemeal.</a:t>
            </a:r>
          </a:p>
          <a:p>
            <a:pPr marL="342900" indent="-342900">
              <a:lnSpc>
                <a:spcPct val="100000"/>
              </a:lnSpc>
              <a:spcBef>
                <a:spcPts val="0"/>
              </a:spcBef>
              <a:buAutoNum type="arabicPeriod"/>
            </a:pPr>
            <a:r>
              <a:rPr lang="en-US" sz="1800" dirty="0"/>
              <a:t>Replenishment lead times are known and constant.</a:t>
            </a:r>
          </a:p>
          <a:p>
            <a:pPr marL="342900" indent="-342900">
              <a:lnSpc>
                <a:spcPct val="100000"/>
              </a:lnSpc>
              <a:spcBef>
                <a:spcPts val="0"/>
              </a:spcBef>
              <a:buAutoNum type="arabicPeriod"/>
            </a:pPr>
            <a:r>
              <a:rPr lang="en-US" sz="1800" dirty="0"/>
              <a:t>No shortages will be permitted. 	</a:t>
            </a:r>
            <a:endParaRPr lang="en-US" dirty="0"/>
          </a:p>
        </p:txBody>
      </p:sp>
    </p:spTree>
    <p:extLst>
      <p:ext uri="{BB962C8B-B14F-4D97-AF65-F5344CB8AC3E}">
        <p14:creationId xmlns:p14="http://schemas.microsoft.com/office/powerpoint/2010/main" val="184782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under EOQ Assumptions</a:t>
            </a:r>
          </a:p>
        </p:txBody>
      </p:sp>
      <p:sp>
        <p:nvSpPr>
          <p:cNvPr id="3" name="Content Placeholder 2"/>
          <p:cNvSpPr>
            <a:spLocks noGrp="1"/>
          </p:cNvSpPr>
          <p:nvPr>
            <p:ph idx="1"/>
          </p:nvPr>
        </p:nvSpPr>
        <p:spPr>
          <a:xfrm>
            <a:off x="838199" y="1825625"/>
            <a:ext cx="5239323" cy="4351338"/>
          </a:xfrm>
        </p:spPr>
        <p:txBody>
          <a:bodyPr>
            <a:normAutofit fontScale="92500" lnSpcReduction="20000"/>
          </a:bodyPr>
          <a:lstStyle/>
          <a:p>
            <a:pPr marL="0" indent="0">
              <a:buNone/>
            </a:pPr>
            <a:r>
              <a:rPr lang="en-US" sz="2000" dirty="0"/>
              <a:t>Q is order quantity = Max. Inventory</a:t>
            </a:r>
          </a:p>
          <a:p>
            <a:pPr marL="0" indent="0">
              <a:buNone/>
            </a:pPr>
            <a:r>
              <a:rPr lang="en-US" sz="2000" dirty="0"/>
              <a:t>Inventory decreases at constant rate as withdrawal from inventory is constant.</a:t>
            </a:r>
          </a:p>
          <a:p>
            <a:pPr marL="0" indent="0">
              <a:buNone/>
            </a:pPr>
            <a:r>
              <a:rPr lang="en-US" sz="2000" dirty="0">
                <a:solidFill>
                  <a:srgbClr val="FF0000"/>
                </a:solidFill>
              </a:rPr>
              <a:t>Average inventory</a:t>
            </a:r>
          </a:p>
          <a:p>
            <a:pPr marL="0" indent="0">
              <a:buNone/>
            </a:pPr>
            <a:r>
              <a:rPr lang="en-US" sz="2000" dirty="0">
                <a:solidFill>
                  <a:srgbClr val="FF0000"/>
                </a:solidFill>
              </a:rPr>
              <a:t>= (Min. Inventory + Max. Inventory )/2 = (0+Q)/2 = Q/2</a:t>
            </a:r>
          </a:p>
          <a:p>
            <a:pPr marL="0" indent="0" algn="just">
              <a:buNone/>
            </a:pPr>
            <a:r>
              <a:rPr lang="en-US" sz="2000" dirty="0"/>
              <a:t>As the lead time and withdrawal are constant the replenishment can easily be timed to coincide with inventory reaches to zero. So that new order immediately restores inventory level to Q units.</a:t>
            </a:r>
          </a:p>
          <a:p>
            <a:pPr marL="0" indent="0" algn="just">
              <a:buNone/>
            </a:pPr>
            <a:r>
              <a:rPr lang="en-US" sz="2000" dirty="0"/>
              <a:t>Inventory changes w.r.t. Time as </a:t>
            </a:r>
            <a:r>
              <a:rPr lang="en-US" sz="2000" dirty="0" err="1"/>
              <a:t>sawtooth</a:t>
            </a:r>
            <a:r>
              <a:rPr lang="en-US" sz="2000" dirty="0"/>
              <a:t> model.</a:t>
            </a:r>
          </a:p>
          <a:p>
            <a:pPr marL="0" indent="0" algn="just">
              <a:buNone/>
            </a:pPr>
            <a:r>
              <a:rPr lang="en-US" sz="2000" dirty="0">
                <a:solidFill>
                  <a:srgbClr val="FF0000"/>
                </a:solidFill>
              </a:rPr>
              <a:t>The objective of EOQ analysis is to find out the order size that will minimize the sum of annual holding and ordering costs. </a:t>
            </a:r>
            <a:r>
              <a:rPr lang="en-US" sz="2000" dirty="0"/>
              <a:t>Purchase costs are not included as they are constant regardless of order size. As no shortage is allowed shortage cost is not considered.</a:t>
            </a:r>
          </a:p>
        </p:txBody>
      </p:sp>
      <p:cxnSp>
        <p:nvCxnSpPr>
          <p:cNvPr id="8" name="Straight Arrow Connector 7"/>
          <p:cNvCxnSpPr/>
          <p:nvPr/>
        </p:nvCxnSpPr>
        <p:spPr>
          <a:xfrm flipV="1">
            <a:off x="7242048" y="5159502"/>
            <a:ext cx="3703320" cy="1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7141464" y="1825625"/>
            <a:ext cx="100584" cy="334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91756" y="3500564"/>
            <a:ext cx="1156716" cy="167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8284464" y="3500564"/>
            <a:ext cx="64008" cy="167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284464" y="3500564"/>
            <a:ext cx="1088136" cy="164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9372600" y="3500564"/>
            <a:ext cx="0" cy="164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372600" y="3500564"/>
            <a:ext cx="1161288" cy="164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191756" y="4434840"/>
            <a:ext cx="2857500" cy="182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58000" y="3315898"/>
            <a:ext cx="283464" cy="338554"/>
          </a:xfrm>
          <a:prstGeom prst="rect">
            <a:avLst/>
          </a:prstGeom>
          <a:noFill/>
        </p:spPr>
        <p:txBody>
          <a:bodyPr wrap="square" rtlCol="0">
            <a:spAutoFit/>
          </a:bodyPr>
          <a:lstStyle/>
          <a:p>
            <a:r>
              <a:rPr lang="en-US" sz="1600" dirty="0"/>
              <a:t>Q</a:t>
            </a:r>
          </a:p>
        </p:txBody>
      </p:sp>
      <p:sp>
        <p:nvSpPr>
          <p:cNvPr id="33" name="TextBox 32"/>
          <p:cNvSpPr txBox="1"/>
          <p:nvPr/>
        </p:nvSpPr>
        <p:spPr>
          <a:xfrm>
            <a:off x="7141464" y="5294376"/>
            <a:ext cx="265176" cy="338554"/>
          </a:xfrm>
          <a:prstGeom prst="rect">
            <a:avLst/>
          </a:prstGeom>
          <a:noFill/>
        </p:spPr>
        <p:txBody>
          <a:bodyPr wrap="square" rtlCol="0">
            <a:spAutoFit/>
          </a:bodyPr>
          <a:lstStyle/>
          <a:p>
            <a:r>
              <a:rPr lang="en-US" sz="1600" dirty="0"/>
              <a:t>0</a:t>
            </a:r>
          </a:p>
        </p:txBody>
      </p:sp>
      <p:sp>
        <p:nvSpPr>
          <p:cNvPr id="34" name="TextBox 33"/>
          <p:cNvSpPr txBox="1"/>
          <p:nvPr/>
        </p:nvSpPr>
        <p:spPr>
          <a:xfrm>
            <a:off x="9006840" y="5294376"/>
            <a:ext cx="2039112" cy="338554"/>
          </a:xfrm>
          <a:prstGeom prst="rect">
            <a:avLst/>
          </a:prstGeom>
          <a:noFill/>
        </p:spPr>
        <p:txBody>
          <a:bodyPr wrap="square" rtlCol="0">
            <a:spAutoFit/>
          </a:bodyPr>
          <a:lstStyle/>
          <a:p>
            <a:r>
              <a:rPr lang="en-US" sz="1600" dirty="0"/>
              <a:t>Time</a:t>
            </a:r>
          </a:p>
        </p:txBody>
      </p:sp>
      <p:cxnSp>
        <p:nvCxnSpPr>
          <p:cNvPr id="36" name="Straight Arrow Connector 35"/>
          <p:cNvCxnSpPr/>
          <p:nvPr/>
        </p:nvCxnSpPr>
        <p:spPr>
          <a:xfrm>
            <a:off x="9637776" y="5463653"/>
            <a:ext cx="676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200000">
            <a:off x="6273411" y="2361256"/>
            <a:ext cx="1409818" cy="338554"/>
          </a:xfrm>
          <a:prstGeom prst="rect">
            <a:avLst/>
          </a:prstGeom>
          <a:noFill/>
        </p:spPr>
        <p:txBody>
          <a:bodyPr wrap="square" rtlCol="0">
            <a:spAutoFit/>
          </a:bodyPr>
          <a:lstStyle/>
          <a:p>
            <a:r>
              <a:rPr lang="en-US" sz="1600" dirty="0"/>
              <a:t>Inventory</a:t>
            </a:r>
          </a:p>
        </p:txBody>
      </p:sp>
      <p:cxnSp>
        <p:nvCxnSpPr>
          <p:cNvPr id="40" name="Straight Arrow Connector 39"/>
          <p:cNvCxnSpPr/>
          <p:nvPr/>
        </p:nvCxnSpPr>
        <p:spPr>
          <a:xfrm flipH="1" flipV="1">
            <a:off x="6978875" y="1895607"/>
            <a:ext cx="16840" cy="359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89222" y="4283851"/>
            <a:ext cx="612986" cy="338554"/>
          </a:xfrm>
          <a:prstGeom prst="rect">
            <a:avLst/>
          </a:prstGeom>
          <a:noFill/>
        </p:spPr>
        <p:txBody>
          <a:bodyPr wrap="square" rtlCol="0">
            <a:spAutoFit/>
          </a:bodyPr>
          <a:lstStyle/>
          <a:p>
            <a:r>
              <a:rPr lang="en-US" sz="1600" dirty="0"/>
              <a:t>Q/2</a:t>
            </a:r>
          </a:p>
        </p:txBody>
      </p:sp>
      <p:sp>
        <p:nvSpPr>
          <p:cNvPr id="42" name="TextBox 41"/>
          <p:cNvSpPr txBox="1"/>
          <p:nvPr/>
        </p:nvSpPr>
        <p:spPr>
          <a:xfrm rot="3314215">
            <a:off x="9135528" y="4055785"/>
            <a:ext cx="2078550" cy="307777"/>
          </a:xfrm>
          <a:prstGeom prst="rect">
            <a:avLst/>
          </a:prstGeom>
          <a:noFill/>
        </p:spPr>
        <p:txBody>
          <a:bodyPr wrap="square" rtlCol="0">
            <a:spAutoFit/>
          </a:bodyPr>
          <a:lstStyle/>
          <a:p>
            <a:r>
              <a:rPr lang="en-US" sz="1400" dirty="0"/>
              <a:t>Constant withdrawal rate</a:t>
            </a:r>
          </a:p>
        </p:txBody>
      </p:sp>
      <p:sp>
        <p:nvSpPr>
          <p:cNvPr id="43" name="TextBox 42"/>
          <p:cNvSpPr txBox="1"/>
          <p:nvPr/>
        </p:nvSpPr>
        <p:spPr>
          <a:xfrm rot="16003331">
            <a:off x="7214616" y="3804377"/>
            <a:ext cx="1865376" cy="307777"/>
          </a:xfrm>
          <a:prstGeom prst="rect">
            <a:avLst/>
          </a:prstGeom>
          <a:noFill/>
        </p:spPr>
        <p:txBody>
          <a:bodyPr wrap="square" rtlCol="0">
            <a:spAutoFit/>
          </a:bodyPr>
          <a:lstStyle/>
          <a:p>
            <a:r>
              <a:rPr lang="en-US" sz="1400" dirty="0"/>
              <a:t>Receiving entire order</a:t>
            </a:r>
          </a:p>
        </p:txBody>
      </p:sp>
      <p:sp>
        <p:nvSpPr>
          <p:cNvPr id="44" name="TextBox 43"/>
          <p:cNvSpPr txBox="1"/>
          <p:nvPr/>
        </p:nvSpPr>
        <p:spPr>
          <a:xfrm>
            <a:off x="7770114" y="1580067"/>
            <a:ext cx="2825496" cy="523220"/>
          </a:xfrm>
          <a:prstGeom prst="rect">
            <a:avLst/>
          </a:prstGeom>
          <a:noFill/>
        </p:spPr>
        <p:txBody>
          <a:bodyPr wrap="square" rtlCol="0">
            <a:spAutoFit/>
          </a:bodyPr>
          <a:lstStyle/>
          <a:p>
            <a:r>
              <a:rPr lang="en-US" sz="1400" dirty="0"/>
              <a:t>Inventory vs. Time (Replenishment one time)</a:t>
            </a:r>
          </a:p>
        </p:txBody>
      </p:sp>
    </p:spTree>
    <p:extLst>
      <p:ext uri="{BB962C8B-B14F-4D97-AF65-F5344CB8AC3E}">
        <p14:creationId xmlns:p14="http://schemas.microsoft.com/office/powerpoint/2010/main" val="349917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EOQ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lgn="just">
                  <a:buNone/>
                </a:pPr>
                <a:r>
                  <a:rPr lang="en-US" dirty="0">
                    <a:cs typeface="Tw Cen MT"/>
                  </a:rPr>
                  <a:t>Average Inventory = Q/2			Holding cost = H per unit</a:t>
                </a:r>
              </a:p>
              <a:p>
                <a:pPr marL="0" indent="0">
                  <a:buNone/>
                </a:pPr>
                <a:r>
                  <a:rPr lang="en-US" dirty="0">
                    <a:solidFill>
                      <a:srgbClr val="FF0000"/>
                    </a:solidFill>
                    <a:cs typeface="Tw Cen MT"/>
                  </a:rPr>
                  <a:t>Annual Holding Cost = </a:t>
                </a:r>
                <a14:m>
                  <m:oMath xmlns:m="http://schemas.openxmlformats.org/officeDocument/2006/math">
                    <m:f>
                      <m:fPr>
                        <m:ctrlPr>
                          <a:rPr lang="en-US" i="1">
                            <a:solidFill>
                              <a:srgbClr val="FF0000"/>
                            </a:solidFill>
                            <a:latin typeface="Cambria Math" panose="02040503050406030204" pitchFamily="18" charset="0"/>
                            <a:cs typeface="Tw Cen MT"/>
                          </a:rPr>
                        </m:ctrlPr>
                      </m:fPr>
                      <m:num>
                        <m:r>
                          <a:rPr lang="en-US" i="1">
                            <a:solidFill>
                              <a:srgbClr val="FF0000"/>
                            </a:solidFill>
                            <a:latin typeface="Cambria Math" panose="02040503050406030204" pitchFamily="18" charset="0"/>
                            <a:cs typeface="Tw Cen MT"/>
                          </a:rPr>
                          <m:t>𝑄</m:t>
                        </m:r>
                      </m:num>
                      <m:den>
                        <m:r>
                          <a:rPr lang="en-US" i="1">
                            <a:solidFill>
                              <a:srgbClr val="FF0000"/>
                            </a:solidFill>
                            <a:latin typeface="Cambria Math" panose="02040503050406030204" pitchFamily="18" charset="0"/>
                            <a:cs typeface="Tw Cen MT"/>
                          </a:rPr>
                          <m:t>2</m:t>
                        </m:r>
                      </m:den>
                    </m:f>
                  </m:oMath>
                </a14:m>
                <a:r>
                  <a:rPr lang="en-US" dirty="0">
                    <a:solidFill>
                      <a:srgbClr val="FF0000"/>
                    </a:solidFill>
                    <a:cs typeface="Tw Cen MT"/>
                  </a:rPr>
                  <a:t>H</a:t>
                </a:r>
              </a:p>
              <a:p>
                <a:pPr marL="0" indent="0">
                  <a:buNone/>
                </a:pPr>
                <a:endParaRPr lang="en-US" dirty="0"/>
              </a:p>
              <a:p>
                <a:pPr marL="0" indent="0">
                  <a:buNone/>
                </a:pPr>
                <a:r>
                  <a:rPr lang="en-US" dirty="0"/>
                  <a:t>Annual Demand = D units			Order Size = Q units</a:t>
                </a:r>
              </a:p>
              <a:p>
                <a:pPr marL="0" indent="0">
                  <a:buNone/>
                </a:pPr>
                <a:r>
                  <a:rPr lang="en-US" dirty="0"/>
                  <a:t>Number of orders per year = D/Q		Ordering Cost = S per order</a:t>
                </a:r>
              </a:p>
              <a:p>
                <a:pPr marL="0" indent="0" algn="just">
                  <a:buNone/>
                </a:pPr>
                <a:r>
                  <a:rPr lang="en-US" dirty="0">
                    <a:solidFill>
                      <a:srgbClr val="FF0000"/>
                    </a:solidFill>
                  </a:rPr>
                  <a:t>Annual Ordering </a:t>
                </a:r>
                <a:r>
                  <a:rPr lang="en-US" dirty="0">
                    <a:solidFill>
                      <a:srgbClr val="FF0000"/>
                    </a:solidFill>
                    <a:cs typeface="Tw Cen MT"/>
                  </a:rPr>
                  <a:t>Cost = </a:t>
                </a:r>
                <a14:m>
                  <m:oMath xmlns:m="http://schemas.openxmlformats.org/officeDocument/2006/math">
                    <m:f>
                      <m:fPr>
                        <m:ctrlPr>
                          <a:rPr lang="en-US" i="1">
                            <a:solidFill>
                              <a:srgbClr val="FF0000"/>
                            </a:solidFill>
                            <a:latin typeface="Cambria Math" panose="02040503050406030204" pitchFamily="18" charset="0"/>
                            <a:cs typeface="Tw Cen MT"/>
                          </a:rPr>
                        </m:ctrlPr>
                      </m:fPr>
                      <m:num>
                        <m:r>
                          <a:rPr lang="en-US" i="1">
                            <a:solidFill>
                              <a:srgbClr val="FF0000"/>
                            </a:solidFill>
                            <a:latin typeface="Cambria Math" panose="02040503050406030204" pitchFamily="18" charset="0"/>
                            <a:cs typeface="Tw Cen MT"/>
                          </a:rPr>
                          <m:t>𝐷</m:t>
                        </m:r>
                      </m:num>
                      <m:den>
                        <m:r>
                          <a:rPr lang="en-US" i="1">
                            <a:solidFill>
                              <a:srgbClr val="FF0000"/>
                            </a:solidFill>
                            <a:latin typeface="Cambria Math" panose="02040503050406030204" pitchFamily="18" charset="0"/>
                            <a:cs typeface="Tw Cen MT"/>
                          </a:rPr>
                          <m:t>𝑄</m:t>
                        </m:r>
                      </m:den>
                    </m:f>
                  </m:oMath>
                </a14:m>
                <a:r>
                  <a:rPr lang="en-US" dirty="0">
                    <a:solidFill>
                      <a:srgbClr val="FF0000"/>
                    </a:solidFill>
                    <a:cs typeface="Tw Cen MT"/>
                  </a:rPr>
                  <a:t>S</a:t>
                </a:r>
              </a:p>
              <a:p>
                <a:pPr marL="0" indent="0">
                  <a:buNone/>
                </a:pPr>
                <a:endParaRPr lang="en-US" dirty="0"/>
              </a:p>
              <a:p>
                <a:pPr marL="0" indent="0">
                  <a:buNone/>
                </a:pPr>
                <a:r>
                  <a:rPr lang="en-US" dirty="0"/>
                  <a:t>The total annual cost of holding and ordering inventory, TC, is</a:t>
                </a:r>
              </a:p>
              <a:p>
                <a:pPr marL="0" indent="0">
                  <a:buNone/>
                </a:pPr>
                <a:r>
                  <a:rPr lang="en-US" dirty="0"/>
                  <a:t>TC 	= Annual holding cost + Annual ordering cost</a:t>
                </a:r>
              </a:p>
              <a:p>
                <a:pPr marL="0" indent="0">
                  <a:buNone/>
                </a:pPr>
                <a:r>
                  <a:rPr lang="en-US" dirty="0"/>
                  <a:t>	= </a:t>
                </a:r>
                <a14:m>
                  <m:oMath xmlns:m="http://schemas.openxmlformats.org/officeDocument/2006/math">
                    <m:f>
                      <m:fPr>
                        <m:ctrlPr>
                          <a:rPr lang="en-US" i="1">
                            <a:solidFill>
                              <a:srgbClr val="FF0000"/>
                            </a:solidFill>
                            <a:latin typeface="Cambria Math" panose="02040503050406030204" pitchFamily="18" charset="0"/>
                            <a:cs typeface="Tw Cen MT"/>
                          </a:rPr>
                        </m:ctrlPr>
                      </m:fPr>
                      <m:num>
                        <m:r>
                          <a:rPr lang="en-US" i="1">
                            <a:solidFill>
                              <a:srgbClr val="FF0000"/>
                            </a:solidFill>
                            <a:latin typeface="Cambria Math" panose="02040503050406030204" pitchFamily="18" charset="0"/>
                            <a:cs typeface="Tw Cen MT"/>
                          </a:rPr>
                          <m:t>𝑄</m:t>
                        </m:r>
                      </m:num>
                      <m:den>
                        <m:r>
                          <a:rPr lang="en-US" i="1">
                            <a:solidFill>
                              <a:srgbClr val="FF0000"/>
                            </a:solidFill>
                            <a:latin typeface="Cambria Math" panose="02040503050406030204" pitchFamily="18" charset="0"/>
                            <a:cs typeface="Tw Cen MT"/>
                          </a:rPr>
                          <m:t>2</m:t>
                        </m:r>
                      </m:den>
                    </m:f>
                  </m:oMath>
                </a14:m>
                <a:r>
                  <a:rPr lang="en-US" dirty="0">
                    <a:solidFill>
                      <a:srgbClr val="FF0000"/>
                    </a:solidFill>
                    <a:cs typeface="Tw Cen MT"/>
                  </a:rPr>
                  <a:t>H  + </a:t>
                </a:r>
                <a14:m>
                  <m:oMath xmlns:m="http://schemas.openxmlformats.org/officeDocument/2006/math">
                    <m:f>
                      <m:fPr>
                        <m:ctrlPr>
                          <a:rPr lang="en-US" i="1">
                            <a:solidFill>
                              <a:srgbClr val="FF0000"/>
                            </a:solidFill>
                            <a:latin typeface="Cambria Math" panose="02040503050406030204" pitchFamily="18" charset="0"/>
                            <a:cs typeface="Tw Cen MT"/>
                          </a:rPr>
                        </m:ctrlPr>
                      </m:fPr>
                      <m:num>
                        <m:r>
                          <a:rPr lang="en-US" i="1">
                            <a:solidFill>
                              <a:srgbClr val="FF0000"/>
                            </a:solidFill>
                            <a:latin typeface="Cambria Math" panose="02040503050406030204" pitchFamily="18" charset="0"/>
                            <a:cs typeface="Tw Cen MT"/>
                          </a:rPr>
                          <m:t>𝐷</m:t>
                        </m:r>
                      </m:num>
                      <m:den>
                        <m:r>
                          <a:rPr lang="en-US" i="1">
                            <a:solidFill>
                              <a:srgbClr val="FF0000"/>
                            </a:solidFill>
                            <a:latin typeface="Cambria Math" panose="02040503050406030204" pitchFamily="18" charset="0"/>
                            <a:cs typeface="Tw Cen MT"/>
                          </a:rPr>
                          <m:t>𝑄</m:t>
                        </m:r>
                      </m:den>
                    </m:f>
                  </m:oMath>
                </a14:m>
                <a:r>
                  <a:rPr lang="en-US" dirty="0">
                    <a:solidFill>
                      <a:srgbClr val="FF0000"/>
                    </a:solidFill>
                    <a:cs typeface="Tw Cen MT"/>
                  </a:rPr>
                  <a:t>S</a:t>
                </a:r>
              </a:p>
              <a:p>
                <a:pPr marL="0" indent="0">
                  <a:buNone/>
                </a:pPr>
                <a:endParaRPr lang="en-US" dirty="0">
                  <a:solidFill>
                    <a:srgbClr val="FF0000"/>
                  </a:solidFill>
                  <a:cs typeface="Tw Cen MT"/>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88353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869315"/>
          </a:xfrm>
        </p:spPr>
        <p:txBody>
          <a:bodyPr/>
          <a:lstStyle/>
          <a:p>
            <a:r>
              <a:rPr lang="en-US" dirty="0"/>
              <a:t>EOQ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5239323" cy="4351338"/>
              </a:xfrm>
            </p:spPr>
            <p:txBody>
              <a:bodyPr>
                <a:normAutofit fontScale="92500" lnSpcReduction="10000"/>
              </a:bodyPr>
              <a:lstStyle/>
              <a:p>
                <a:pPr marL="0" indent="0" algn="just">
                  <a:buNone/>
                </a:pPr>
                <a:r>
                  <a:rPr lang="en-US" sz="2000" spc="-5" dirty="0">
                    <a:cs typeface="Tw Cen MT"/>
                  </a:rPr>
                  <a:t>The optimal order </a:t>
                </a:r>
                <a:r>
                  <a:rPr lang="en-US" sz="2000" spc="-30" dirty="0">
                    <a:cs typeface="Tw Cen MT"/>
                  </a:rPr>
                  <a:t>size, </a:t>
                </a:r>
                <a:r>
                  <a:rPr lang="en-US" sz="2000" spc="-5" dirty="0">
                    <a:cs typeface="Tw Cen MT"/>
                  </a:rPr>
                  <a:t>Q*, is the quantity that  </a:t>
                </a:r>
                <a:r>
                  <a:rPr lang="en-US" sz="2000" dirty="0">
                    <a:cs typeface="Tw Cen MT"/>
                  </a:rPr>
                  <a:t>minimizes the </a:t>
                </a:r>
                <a:r>
                  <a:rPr lang="en-US" sz="2000" spc="-5" dirty="0">
                    <a:cs typeface="Tw Cen MT"/>
                  </a:rPr>
                  <a:t>total cost. </a:t>
                </a:r>
                <a:r>
                  <a:rPr lang="en-US" sz="2000" spc="-10" dirty="0">
                    <a:cs typeface="Tw Cen MT"/>
                  </a:rPr>
                  <a:t>Q*  </a:t>
                </a:r>
                <a:r>
                  <a:rPr lang="en-US" sz="2000" dirty="0">
                    <a:cs typeface="Tw Cen MT"/>
                  </a:rPr>
                  <a:t>occurs </a:t>
                </a:r>
                <a:r>
                  <a:rPr lang="en-US" sz="2000" spc="-5" dirty="0">
                    <a:cs typeface="Tw Cen MT"/>
                  </a:rPr>
                  <a:t>at the </a:t>
                </a:r>
                <a:r>
                  <a:rPr lang="en-US" sz="2000" dirty="0">
                    <a:cs typeface="Tw Cen MT"/>
                  </a:rPr>
                  <a:t>point where </a:t>
                </a:r>
                <a:r>
                  <a:rPr lang="en-US" sz="2000" spc="-5" dirty="0">
                    <a:cs typeface="Tw Cen MT"/>
                  </a:rPr>
                  <a:t>the ordering </a:t>
                </a:r>
                <a:r>
                  <a:rPr lang="en-US" sz="2000" dirty="0">
                    <a:cs typeface="Tw Cen MT"/>
                  </a:rPr>
                  <a:t>cost </a:t>
                </a:r>
                <a:r>
                  <a:rPr lang="en-US" sz="2000" spc="10" dirty="0">
                    <a:cs typeface="Tw Cen MT"/>
                  </a:rPr>
                  <a:t>curve </a:t>
                </a:r>
                <a:r>
                  <a:rPr lang="en-US" sz="2000" spc="-5" dirty="0">
                    <a:cs typeface="Tw Cen MT"/>
                  </a:rPr>
                  <a:t>and  </a:t>
                </a:r>
                <a:r>
                  <a:rPr lang="en-US" sz="2000" dirty="0">
                    <a:cs typeface="Tw Cen MT"/>
                  </a:rPr>
                  <a:t>the </a:t>
                </a:r>
                <a:r>
                  <a:rPr lang="en-US" sz="2000" spc="-5" dirty="0">
                    <a:cs typeface="Tw Cen MT"/>
                  </a:rPr>
                  <a:t>carrying </a:t>
                </a:r>
                <a:r>
                  <a:rPr lang="en-US" sz="2000" dirty="0">
                    <a:cs typeface="Tw Cen MT"/>
                  </a:rPr>
                  <a:t>cost </a:t>
                </a:r>
                <a:r>
                  <a:rPr lang="en-US" sz="2000" spc="10" dirty="0">
                    <a:cs typeface="Tw Cen MT"/>
                  </a:rPr>
                  <a:t>curve </a:t>
                </a:r>
                <a:r>
                  <a:rPr lang="en-US" sz="2000" dirty="0">
                    <a:cs typeface="Tw Cen MT"/>
                  </a:rPr>
                  <a:t>intersect. </a:t>
                </a:r>
                <a:r>
                  <a:rPr lang="en-US" sz="2000" spc="-5" dirty="0">
                    <a:cs typeface="Tw Cen MT"/>
                  </a:rPr>
                  <a:t>This is </a:t>
                </a:r>
                <a:r>
                  <a:rPr lang="en-US" sz="2000" dirty="0">
                    <a:cs typeface="Tw Cen MT"/>
                  </a:rPr>
                  <a:t>not </a:t>
                </a:r>
                <a:r>
                  <a:rPr lang="en-US" sz="2000" spc="-85" dirty="0">
                    <a:cs typeface="Tw Cen MT"/>
                  </a:rPr>
                  <a:t>by </a:t>
                </a:r>
                <a:r>
                  <a:rPr lang="en-US" sz="2000" spc="10" dirty="0">
                    <a:cs typeface="Tw Cen MT"/>
                  </a:rPr>
                  <a:t>chance.  </a:t>
                </a:r>
                <a:r>
                  <a:rPr lang="en-US" sz="2000" dirty="0">
                    <a:cs typeface="Tw Cen MT"/>
                  </a:rPr>
                  <a:t>With this </a:t>
                </a:r>
                <a:r>
                  <a:rPr lang="en-US" sz="2000" spc="5" dirty="0">
                    <a:cs typeface="Tw Cen MT"/>
                  </a:rPr>
                  <a:t>particular </a:t>
                </a:r>
                <a:r>
                  <a:rPr lang="en-US" sz="2000" spc="-5" dirty="0">
                    <a:cs typeface="Tw Cen MT"/>
                  </a:rPr>
                  <a:t>type </a:t>
                </a:r>
                <a:r>
                  <a:rPr lang="en-US" sz="2000" dirty="0">
                    <a:cs typeface="Tw Cen MT"/>
                  </a:rPr>
                  <a:t>of </a:t>
                </a:r>
                <a:r>
                  <a:rPr lang="en-US" sz="2000" spc="5" dirty="0">
                    <a:cs typeface="Tw Cen MT"/>
                  </a:rPr>
                  <a:t>cost </a:t>
                </a:r>
                <a:r>
                  <a:rPr lang="en-US" sz="2000" spc="-5" dirty="0">
                    <a:cs typeface="Tw Cen MT"/>
                  </a:rPr>
                  <a:t>function, </a:t>
                </a:r>
                <a:r>
                  <a:rPr lang="en-US" sz="2000" dirty="0">
                    <a:cs typeface="Tw Cen MT"/>
                  </a:rPr>
                  <a:t>the </a:t>
                </a:r>
                <a:r>
                  <a:rPr lang="en-US" sz="2000" spc="-5" dirty="0">
                    <a:cs typeface="Tw Cen MT"/>
                  </a:rPr>
                  <a:t>optimal  quantity </a:t>
                </a:r>
                <a:r>
                  <a:rPr lang="en-US" sz="2000" spc="-35" dirty="0">
                    <a:cs typeface="Tw Cen MT"/>
                  </a:rPr>
                  <a:t>always </a:t>
                </a:r>
                <a:r>
                  <a:rPr lang="en-US" sz="2000" dirty="0">
                    <a:cs typeface="Tw Cen MT"/>
                  </a:rPr>
                  <a:t>occurs </a:t>
                </a:r>
                <a:r>
                  <a:rPr lang="en-US" sz="2000" spc="-5" dirty="0">
                    <a:cs typeface="Tw Cen MT"/>
                  </a:rPr>
                  <a:t>at </a:t>
                </a:r>
                <a:r>
                  <a:rPr lang="en-US" sz="2000" dirty="0">
                    <a:cs typeface="Tw Cen MT"/>
                  </a:rPr>
                  <a:t>a point where </a:t>
                </a:r>
                <a:r>
                  <a:rPr lang="en-US" sz="2000" spc="-5" dirty="0">
                    <a:cs typeface="Tw Cen MT"/>
                  </a:rPr>
                  <a:t>the ordering  </a:t>
                </a:r>
                <a:r>
                  <a:rPr lang="en-US" sz="2000" dirty="0">
                    <a:cs typeface="Tw Cen MT"/>
                  </a:rPr>
                  <a:t>cost </a:t>
                </a:r>
                <a:r>
                  <a:rPr lang="en-US" sz="2000" spc="-5" dirty="0">
                    <a:cs typeface="Tw Cen MT"/>
                  </a:rPr>
                  <a:t>is equal to </a:t>
                </a:r>
                <a:r>
                  <a:rPr lang="en-US" sz="2000" dirty="0">
                    <a:cs typeface="Tw Cen MT"/>
                  </a:rPr>
                  <a:t>the </a:t>
                </a:r>
                <a:r>
                  <a:rPr lang="en-US" sz="2000" spc="-5" dirty="0">
                    <a:cs typeface="Tw Cen MT"/>
                  </a:rPr>
                  <a:t>carrying</a:t>
                </a:r>
                <a:r>
                  <a:rPr lang="en-US" sz="2000" spc="15" dirty="0">
                    <a:cs typeface="Tw Cen MT"/>
                  </a:rPr>
                  <a:t> </a:t>
                </a:r>
                <a:r>
                  <a:rPr lang="en-US" sz="2000" spc="-5" dirty="0">
                    <a:cs typeface="Tw Cen MT"/>
                  </a:rPr>
                  <a:t>cost.</a:t>
                </a:r>
              </a:p>
              <a:p>
                <a:pPr marL="0" indent="0" algn="just">
                  <a:buNone/>
                </a:pPr>
                <a:endParaRPr lang="en-US" sz="2000" spc="-5" dirty="0">
                  <a:cs typeface="Tw Cen MT"/>
                </a:endParaRPr>
              </a:p>
              <a:p>
                <a:pPr marL="0" indent="0" algn="just">
                  <a:buNone/>
                </a:pPr>
                <a:r>
                  <a:rPr lang="en-US" sz="2000" spc="-5" dirty="0">
                    <a:cs typeface="Tw Cen MT"/>
                  </a:rPr>
                  <a:t>The optimal order size, Q*, can be calculated either algebraically or through calculus.</a:t>
                </a:r>
              </a:p>
              <a:p>
                <a:pPr marL="0" indent="0" algn="just">
                  <a:buNone/>
                </a:pPr>
                <a:r>
                  <a:rPr lang="en-US" sz="2000" spc="-5" dirty="0">
                    <a:solidFill>
                      <a:srgbClr val="FF0000"/>
                    </a:solidFill>
                    <a:cs typeface="Tw Cen MT"/>
                  </a:rPr>
                  <a:t>Algebraically:</a:t>
                </a:r>
              </a:p>
              <a:p>
                <a:pPr marL="0" indent="0" algn="just">
                  <a:buNone/>
                </a:pPr>
                <a:r>
                  <a:rPr lang="en-US" sz="2000" spc="-5" dirty="0">
                    <a:cs typeface="Tw Cen MT"/>
                  </a:rPr>
                  <a:t>Total cost is minimum when holding (carrying) cost equals ordering  cost.</a:t>
                </a:r>
              </a:p>
              <a:p>
                <a:pPr marL="0" indent="0" algn="just">
                  <a:buNone/>
                </a:pPr>
                <a14:m>
                  <m:oMath xmlns:m="http://schemas.openxmlformats.org/officeDocument/2006/math">
                    <m:f>
                      <m:fPr>
                        <m:ctrlPr>
                          <a:rPr lang="en-US" sz="2000" i="1">
                            <a:solidFill>
                              <a:srgbClr val="FF0000"/>
                            </a:solidFill>
                            <a:latin typeface="Cambria Math" panose="02040503050406030204" pitchFamily="18" charset="0"/>
                            <a:cs typeface="Tw Cen MT"/>
                          </a:rPr>
                        </m:ctrlPr>
                      </m:fPr>
                      <m:num>
                        <m:r>
                          <a:rPr lang="en-US" sz="2000" i="1">
                            <a:solidFill>
                              <a:srgbClr val="FF0000"/>
                            </a:solidFill>
                            <a:latin typeface="Cambria Math" panose="02040503050406030204" pitchFamily="18" charset="0"/>
                            <a:cs typeface="Tw Cen MT"/>
                          </a:rPr>
                          <m:t>𝑄</m:t>
                        </m:r>
                      </m:num>
                      <m:den>
                        <m:r>
                          <a:rPr lang="en-US" sz="2000" i="1">
                            <a:solidFill>
                              <a:srgbClr val="FF0000"/>
                            </a:solidFill>
                            <a:latin typeface="Cambria Math" panose="02040503050406030204" pitchFamily="18" charset="0"/>
                            <a:cs typeface="Tw Cen MT"/>
                          </a:rPr>
                          <m:t>2</m:t>
                        </m:r>
                      </m:den>
                    </m:f>
                  </m:oMath>
                </a14:m>
                <a:r>
                  <a:rPr lang="en-US" sz="2000" dirty="0">
                    <a:solidFill>
                      <a:srgbClr val="FF0000"/>
                    </a:solidFill>
                    <a:cs typeface="Tw Cen MT"/>
                  </a:rPr>
                  <a:t>H  =  </a:t>
                </a:r>
                <a14:m>
                  <m:oMath xmlns:m="http://schemas.openxmlformats.org/officeDocument/2006/math">
                    <m:f>
                      <m:fPr>
                        <m:ctrlPr>
                          <a:rPr lang="en-US" sz="2000" i="1">
                            <a:solidFill>
                              <a:srgbClr val="FF0000"/>
                            </a:solidFill>
                            <a:latin typeface="Cambria Math" panose="02040503050406030204" pitchFamily="18" charset="0"/>
                            <a:cs typeface="Tw Cen MT"/>
                          </a:rPr>
                        </m:ctrlPr>
                      </m:fPr>
                      <m:num>
                        <m:r>
                          <a:rPr lang="en-US" sz="2000" i="1">
                            <a:solidFill>
                              <a:srgbClr val="FF0000"/>
                            </a:solidFill>
                            <a:latin typeface="Cambria Math" panose="02040503050406030204" pitchFamily="18" charset="0"/>
                            <a:cs typeface="Tw Cen MT"/>
                          </a:rPr>
                          <m:t>𝐷</m:t>
                        </m:r>
                      </m:num>
                      <m:den>
                        <m:r>
                          <a:rPr lang="en-US" sz="2000" i="1">
                            <a:solidFill>
                              <a:srgbClr val="FF0000"/>
                            </a:solidFill>
                            <a:latin typeface="Cambria Math" panose="02040503050406030204" pitchFamily="18" charset="0"/>
                            <a:cs typeface="Tw Cen MT"/>
                          </a:rPr>
                          <m:t>𝑄</m:t>
                        </m:r>
                      </m:den>
                    </m:f>
                  </m:oMath>
                </a14:m>
                <a:r>
                  <a:rPr lang="en-US" sz="2000" dirty="0">
                    <a:solidFill>
                      <a:srgbClr val="FF0000"/>
                    </a:solidFill>
                    <a:cs typeface="Tw Cen MT"/>
                  </a:rPr>
                  <a:t>S                  or   Q* = </a:t>
                </a:r>
                <a14:m>
                  <m:oMath xmlns:m="http://schemas.openxmlformats.org/officeDocument/2006/math">
                    <m:rad>
                      <m:radPr>
                        <m:degHide m:val="on"/>
                        <m:ctrlPr>
                          <a:rPr lang="en-US" sz="2000" i="1" smtClean="0">
                            <a:solidFill>
                              <a:srgbClr val="FF0000"/>
                            </a:solidFill>
                            <a:latin typeface="Cambria Math" panose="02040503050406030204" pitchFamily="18" charset="0"/>
                          </a:rPr>
                        </m:ctrlPr>
                      </m:radPr>
                      <m:deg/>
                      <m:e>
                        <m:f>
                          <m:fPr>
                            <m:ctrlPr>
                              <a:rPr lang="en-US" sz="200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2</m:t>
                            </m:r>
                            <m:r>
                              <a:rPr lang="en-US" sz="2000" b="0" i="1" smtClean="0">
                                <a:solidFill>
                                  <a:srgbClr val="FF0000"/>
                                </a:solidFill>
                                <a:latin typeface="Cambria Math" panose="02040503050406030204" pitchFamily="18" charset="0"/>
                              </a:rPr>
                              <m:t>𝐷𝑆</m:t>
                            </m:r>
                          </m:num>
                          <m:den>
                            <m:r>
                              <a:rPr lang="en-US" sz="2000" b="0" i="1" smtClean="0">
                                <a:solidFill>
                                  <a:srgbClr val="FF0000"/>
                                </a:solidFill>
                                <a:latin typeface="Cambria Math" panose="02040503050406030204" pitchFamily="18" charset="0"/>
                              </a:rPr>
                              <m:t>𝐻</m:t>
                            </m:r>
                          </m:den>
                        </m:f>
                      </m:e>
                    </m:rad>
                  </m:oMath>
                </a14:m>
                <a:endParaRPr lang="en-US" sz="2000" dirty="0">
                  <a:solidFill>
                    <a:srgbClr val="FF0000"/>
                  </a:solidFill>
                  <a:cs typeface="Tw Cen MT"/>
                </a:endParaRPr>
              </a:p>
              <a:p>
                <a:pPr marL="0" indent="0" algn="just">
                  <a:buNone/>
                </a:pPr>
                <a:endParaRPr lang="en-US" sz="2000" spc="-5" dirty="0">
                  <a:cs typeface="Tw Cen M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5239323" cy="4351338"/>
              </a:xfrm>
              <a:blipFill>
                <a:blip r:embed="rId2"/>
                <a:stretch>
                  <a:fillRect l="-1047" t="-1821" r="-1047"/>
                </a:stretch>
              </a:blipFill>
            </p:spPr>
            <p:txBody>
              <a:bodyPr/>
              <a:lstStyle/>
              <a:p>
                <a:r>
                  <a:rPr lang="en-US">
                    <a:noFill/>
                  </a:rPr>
                  <a:t> </a:t>
                </a:r>
              </a:p>
            </p:txBody>
          </p:sp>
        </mc:Fallback>
      </mc:AlternateContent>
      <p:sp>
        <p:nvSpPr>
          <p:cNvPr id="23" name="object 4"/>
          <p:cNvSpPr/>
          <p:nvPr/>
        </p:nvSpPr>
        <p:spPr>
          <a:xfrm>
            <a:off x="6675120" y="2058194"/>
            <a:ext cx="5212080" cy="388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2648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62616" cy="686435"/>
          </a:xfrm>
        </p:spPr>
        <p:txBody>
          <a:bodyPr>
            <a:normAutofit fontScale="90000"/>
          </a:bodyPr>
          <a:lstStyle/>
          <a:p>
            <a:r>
              <a:rPr lang="en-US" dirty="0"/>
              <a:t>EOQ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32433"/>
                <a:ext cx="10515600" cy="4351338"/>
              </a:xfrm>
            </p:spPr>
            <p:txBody>
              <a:bodyPr>
                <a:normAutofit fontScale="92500" lnSpcReduction="10000"/>
              </a:bodyPr>
              <a:lstStyle/>
              <a:p>
                <a:pPr marL="0" indent="0">
                  <a:buNone/>
                </a:pPr>
                <a:r>
                  <a:rPr lang="en-US" dirty="0"/>
                  <a:t>Through Calculus:</a:t>
                </a:r>
              </a:p>
              <a:p>
                <a:pPr marL="0" indent="0">
                  <a:buNone/>
                </a:pPr>
                <a:r>
                  <a:rPr lang="en-US" dirty="0">
                    <a:solidFill>
                      <a:schemeClr val="tx1"/>
                    </a:solidFill>
                  </a:rPr>
                  <a:t>TC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𝑄</m:t>
                        </m:r>
                      </m:num>
                      <m:den>
                        <m:r>
                          <a:rPr lang="en-US" i="1">
                            <a:solidFill>
                              <a:schemeClr val="tx1"/>
                            </a:solidFill>
                            <a:latin typeface="Cambria Math" panose="02040503050406030204" pitchFamily="18" charset="0"/>
                            <a:cs typeface="Tw Cen MT"/>
                          </a:rPr>
                          <m:t>2</m:t>
                        </m:r>
                      </m:den>
                    </m:f>
                  </m:oMath>
                </a14:m>
                <a:r>
                  <a:rPr lang="en-US" dirty="0">
                    <a:solidFill>
                      <a:schemeClr val="tx1"/>
                    </a:solidFill>
                    <a:cs typeface="Tw Cen MT"/>
                  </a:rPr>
                  <a:t>H  + </a:t>
                </a:r>
                <a14:m>
                  <m:oMath xmlns:m="http://schemas.openxmlformats.org/officeDocument/2006/math">
                    <m:f>
                      <m:fPr>
                        <m:ctrlPr>
                          <a:rPr lang="en-US" i="1">
                            <a:solidFill>
                              <a:schemeClr val="tx1"/>
                            </a:solidFill>
                            <a:latin typeface="Cambria Math" panose="02040503050406030204" pitchFamily="18" charset="0"/>
                            <a:cs typeface="Tw Cen MT"/>
                          </a:rPr>
                        </m:ctrlPr>
                      </m:fPr>
                      <m:num>
                        <m:r>
                          <a:rPr lang="en-US" i="1">
                            <a:solidFill>
                              <a:schemeClr val="tx1"/>
                            </a:solidFill>
                            <a:latin typeface="Cambria Math" panose="02040503050406030204" pitchFamily="18" charset="0"/>
                            <a:cs typeface="Tw Cen MT"/>
                          </a:rPr>
                          <m:t>𝐷</m:t>
                        </m:r>
                      </m:num>
                      <m:den>
                        <m:r>
                          <a:rPr lang="en-US" i="1">
                            <a:solidFill>
                              <a:schemeClr val="tx1"/>
                            </a:solidFill>
                            <a:latin typeface="Cambria Math" panose="02040503050406030204" pitchFamily="18" charset="0"/>
                            <a:cs typeface="Tw Cen MT"/>
                          </a:rPr>
                          <m:t>𝑄</m:t>
                        </m:r>
                      </m:den>
                    </m:f>
                  </m:oMath>
                </a14:m>
                <a:r>
                  <a:rPr lang="en-US" dirty="0">
                    <a:solidFill>
                      <a:schemeClr val="tx1"/>
                    </a:solidFill>
                    <a:cs typeface="Tw Cen MT"/>
                  </a:rPr>
                  <a:t>S</a:t>
                </a:r>
              </a:p>
              <a:p>
                <a:pPr marL="571500" indent="-571500">
                  <a:buAutoNum type="romanLcPeriod"/>
                </a:pPr>
                <a:r>
                  <a:rPr lang="en-US" dirty="0">
                    <a:cs typeface="Tw Cen MT"/>
                  </a:rPr>
                  <a:t>Take first derivative of TC w.r.t. Q,           </a:t>
                </a:r>
                <a14:m>
                  <m:oMath xmlns:m="http://schemas.openxmlformats.org/officeDocument/2006/math">
                    <m:f>
                      <m:fPr>
                        <m:ctrlPr>
                          <a:rPr lang="en-US" i="1">
                            <a:latin typeface="Cambria Math" panose="02040503050406030204" pitchFamily="18" charset="0"/>
                            <a:cs typeface="Tw Cen MT"/>
                          </a:rPr>
                        </m:ctrlPr>
                      </m:fPr>
                      <m:num>
                        <m:r>
                          <a:rPr lang="en-US" b="0" i="1" smtClean="0">
                            <a:latin typeface="Cambria Math" panose="02040503050406030204" pitchFamily="18" charset="0"/>
                            <a:cs typeface="Tw Cen MT"/>
                          </a:rPr>
                          <m:t>𝑑𝑇𝐶</m:t>
                        </m:r>
                      </m:num>
                      <m:den>
                        <m:r>
                          <a:rPr lang="en-US" b="0" i="1" smtClean="0">
                            <a:latin typeface="Cambria Math" panose="02040503050406030204" pitchFamily="18" charset="0"/>
                            <a:cs typeface="Tw Cen MT"/>
                          </a:rPr>
                          <m:t>𝑑</m:t>
                        </m:r>
                        <m:r>
                          <a:rPr lang="en-US" i="1">
                            <a:latin typeface="Cambria Math" panose="02040503050406030204" pitchFamily="18" charset="0"/>
                            <a:cs typeface="Tw Cen MT"/>
                          </a:rPr>
                          <m:t>𝑄</m:t>
                        </m:r>
                      </m:den>
                    </m:f>
                  </m:oMath>
                </a14:m>
                <a:r>
                  <a:rPr lang="en-US" dirty="0">
                    <a:cs typeface="Tw Cen MT"/>
                  </a:rPr>
                  <a:t> = </a:t>
                </a:r>
                <a14:m>
                  <m:oMath xmlns:m="http://schemas.openxmlformats.org/officeDocument/2006/math">
                    <m:f>
                      <m:fPr>
                        <m:ctrlPr>
                          <a:rPr lang="en-US" i="1">
                            <a:latin typeface="Cambria Math" panose="02040503050406030204" pitchFamily="18" charset="0"/>
                            <a:cs typeface="Tw Cen MT"/>
                          </a:rPr>
                        </m:ctrlPr>
                      </m:fPr>
                      <m:num>
                        <m:r>
                          <a:rPr lang="en-US" b="0" i="1" smtClean="0">
                            <a:latin typeface="Cambria Math" panose="02040503050406030204" pitchFamily="18" charset="0"/>
                            <a:cs typeface="Tw Cen MT"/>
                          </a:rPr>
                          <m:t>1</m:t>
                        </m:r>
                      </m:num>
                      <m:den>
                        <m:r>
                          <a:rPr lang="en-US" i="1">
                            <a:latin typeface="Cambria Math" panose="02040503050406030204" pitchFamily="18" charset="0"/>
                            <a:cs typeface="Tw Cen MT"/>
                          </a:rPr>
                          <m:t>2</m:t>
                        </m:r>
                      </m:den>
                    </m:f>
                  </m:oMath>
                </a14:m>
                <a:r>
                  <a:rPr lang="en-US" dirty="0">
                    <a:cs typeface="Tw Cen MT"/>
                  </a:rPr>
                  <a:t>H - </a:t>
                </a:r>
                <a14:m>
                  <m:oMath xmlns:m="http://schemas.openxmlformats.org/officeDocument/2006/math">
                    <m:f>
                      <m:fPr>
                        <m:ctrlPr>
                          <a:rPr lang="en-US" i="1">
                            <a:latin typeface="Cambria Math" panose="02040503050406030204" pitchFamily="18" charset="0"/>
                            <a:cs typeface="Tw Cen MT"/>
                          </a:rPr>
                        </m:ctrlPr>
                      </m:fPr>
                      <m:num>
                        <m:r>
                          <a:rPr lang="en-US" i="1">
                            <a:latin typeface="Cambria Math" panose="02040503050406030204" pitchFamily="18" charset="0"/>
                            <a:cs typeface="Tw Cen MT"/>
                          </a:rPr>
                          <m:t>𝐷</m:t>
                        </m:r>
                      </m:num>
                      <m:den>
                        <m:r>
                          <a:rPr lang="en-US" i="1">
                            <a:latin typeface="Cambria Math" panose="02040503050406030204" pitchFamily="18" charset="0"/>
                            <a:cs typeface="Tw Cen MT"/>
                          </a:rPr>
                          <m:t>𝑄</m:t>
                        </m:r>
                        <m:r>
                          <a:rPr lang="en-US" b="0" i="1" baseline="30000" smtClean="0">
                            <a:latin typeface="Cambria Math" panose="02040503050406030204" pitchFamily="18" charset="0"/>
                            <a:cs typeface="Tw Cen MT"/>
                          </a:rPr>
                          <m:t>2</m:t>
                        </m:r>
                      </m:den>
                    </m:f>
                  </m:oMath>
                </a14:m>
                <a:r>
                  <a:rPr lang="en-US" dirty="0">
                    <a:cs typeface="Tw Cen MT"/>
                  </a:rPr>
                  <a:t>S</a:t>
                </a:r>
              </a:p>
              <a:p>
                <a:pPr marL="571500" indent="-571500">
                  <a:buAutoNum type="romanLcPeriod"/>
                </a:pPr>
                <a:r>
                  <a:rPr lang="en-US" dirty="0">
                    <a:cs typeface="Tw Cen MT"/>
                  </a:rPr>
                  <a:t>For Max. or Min. put </a:t>
                </a:r>
                <a14:m>
                  <m:oMath xmlns:m="http://schemas.openxmlformats.org/officeDocument/2006/math">
                    <m:f>
                      <m:fPr>
                        <m:ctrlPr>
                          <a:rPr lang="en-US" i="1">
                            <a:latin typeface="Cambria Math" panose="02040503050406030204" pitchFamily="18" charset="0"/>
                            <a:cs typeface="Tw Cen MT"/>
                          </a:rPr>
                        </m:ctrlPr>
                      </m:fPr>
                      <m:num>
                        <m:r>
                          <a:rPr lang="en-US" i="1">
                            <a:latin typeface="Cambria Math" panose="02040503050406030204" pitchFamily="18" charset="0"/>
                            <a:cs typeface="Tw Cen MT"/>
                          </a:rPr>
                          <m:t>𝑑𝑇𝐶</m:t>
                        </m:r>
                      </m:num>
                      <m:den>
                        <m:r>
                          <a:rPr lang="en-US" i="1">
                            <a:latin typeface="Cambria Math" panose="02040503050406030204" pitchFamily="18" charset="0"/>
                            <a:cs typeface="Tw Cen MT"/>
                          </a:rPr>
                          <m:t>𝑑𝑄</m:t>
                        </m:r>
                      </m:den>
                    </m:f>
                  </m:oMath>
                </a14:m>
                <a:r>
                  <a:rPr lang="en-US" dirty="0">
                    <a:cs typeface="Tw Cen MT"/>
                  </a:rPr>
                  <a:t> = 0 and solve for Q, we get</a:t>
                </a:r>
              </a:p>
              <a:p>
                <a:pPr marL="0" indent="0">
                  <a:buNone/>
                </a:pPr>
                <a:r>
                  <a:rPr lang="en-US" dirty="0">
                    <a:cs typeface="Tw Cen MT"/>
                  </a:rPr>
                  <a:t>        </a:t>
                </a:r>
                <a:r>
                  <a:rPr lang="en-US" dirty="0">
                    <a:solidFill>
                      <a:srgbClr val="FF0000"/>
                    </a:solidFill>
                    <a:cs typeface="Tw Cen MT"/>
                  </a:rPr>
                  <a:t>Q* = </a:t>
                </a:r>
                <a14:m>
                  <m:oMath xmlns:m="http://schemas.openxmlformats.org/officeDocument/2006/math">
                    <m:rad>
                      <m:radPr>
                        <m:degHide m:val="on"/>
                        <m:ctrlPr>
                          <a:rPr lang="en-US" i="1">
                            <a:solidFill>
                              <a:srgbClr val="FF0000"/>
                            </a:solidFill>
                            <a:latin typeface="Cambria Math" panose="02040503050406030204" pitchFamily="18" charset="0"/>
                          </a:rPr>
                        </m:ctrlPr>
                      </m:radPr>
                      <m:deg/>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𝐷𝑆</m:t>
                            </m:r>
                          </m:num>
                          <m:den>
                            <m:r>
                              <a:rPr lang="en-US" i="1">
                                <a:solidFill>
                                  <a:srgbClr val="FF0000"/>
                                </a:solidFill>
                                <a:latin typeface="Cambria Math" panose="02040503050406030204" pitchFamily="18" charset="0"/>
                              </a:rPr>
                              <m:t>𝐻</m:t>
                            </m:r>
                          </m:den>
                        </m:f>
                      </m:e>
                    </m:rad>
                  </m:oMath>
                </a14:m>
                <a:endParaRPr lang="en-US" dirty="0">
                  <a:cs typeface="Tw Cen MT"/>
                </a:endParaRPr>
              </a:p>
              <a:p>
                <a:pPr marL="0" indent="0">
                  <a:buNone/>
                </a:pPr>
                <a:r>
                  <a:rPr lang="en-US" dirty="0">
                    <a:cs typeface="Tw Cen MT"/>
                  </a:rPr>
                  <a:t>iii. Second derivative of TC = </a:t>
                </a:r>
                <a14:m>
                  <m:oMath xmlns:m="http://schemas.openxmlformats.org/officeDocument/2006/math">
                    <m:f>
                      <m:fPr>
                        <m:ctrlPr>
                          <a:rPr lang="en-US" i="1">
                            <a:latin typeface="Cambria Math" panose="02040503050406030204" pitchFamily="18" charset="0"/>
                            <a:cs typeface="Tw Cen MT"/>
                          </a:rPr>
                        </m:ctrlPr>
                      </m:fPr>
                      <m:num>
                        <m:r>
                          <a:rPr lang="en-US" i="1">
                            <a:latin typeface="Cambria Math" panose="02040503050406030204" pitchFamily="18" charset="0"/>
                            <a:cs typeface="Tw Cen MT"/>
                          </a:rPr>
                          <m:t>𝑑</m:t>
                        </m:r>
                        <m:r>
                          <a:rPr lang="en-US" b="0" i="1" baseline="30000" smtClean="0">
                            <a:latin typeface="Cambria Math" panose="02040503050406030204" pitchFamily="18" charset="0"/>
                            <a:cs typeface="Tw Cen MT"/>
                          </a:rPr>
                          <m:t>2</m:t>
                        </m:r>
                        <m:r>
                          <a:rPr lang="en-US" i="1">
                            <a:latin typeface="Cambria Math" panose="02040503050406030204" pitchFamily="18" charset="0"/>
                            <a:cs typeface="Tw Cen MT"/>
                          </a:rPr>
                          <m:t>𝑇𝐶</m:t>
                        </m:r>
                      </m:num>
                      <m:den>
                        <m:r>
                          <a:rPr lang="en-US" i="1">
                            <a:latin typeface="Cambria Math" panose="02040503050406030204" pitchFamily="18" charset="0"/>
                            <a:cs typeface="Tw Cen MT"/>
                          </a:rPr>
                          <m:t>𝑑𝑄</m:t>
                        </m:r>
                        <m:r>
                          <a:rPr lang="en-US" b="0" i="1" baseline="30000" smtClean="0">
                            <a:latin typeface="Cambria Math" panose="02040503050406030204" pitchFamily="18" charset="0"/>
                            <a:cs typeface="Tw Cen MT"/>
                          </a:rPr>
                          <m:t>2</m:t>
                        </m:r>
                      </m:den>
                    </m:f>
                  </m:oMath>
                </a14:m>
                <a:r>
                  <a:rPr lang="en-US" dirty="0">
                    <a:cs typeface="Tw Cen MT"/>
                  </a:rPr>
                  <a:t> = + </a:t>
                </a:r>
                <a14:m>
                  <m:oMath xmlns:m="http://schemas.openxmlformats.org/officeDocument/2006/math">
                    <m:f>
                      <m:fPr>
                        <m:ctrlPr>
                          <a:rPr lang="en-US" i="1">
                            <a:latin typeface="Cambria Math" panose="02040503050406030204" pitchFamily="18" charset="0"/>
                            <a:cs typeface="Tw Cen MT"/>
                          </a:rPr>
                        </m:ctrlPr>
                      </m:fPr>
                      <m:num>
                        <m:r>
                          <a:rPr lang="en-US" b="0" i="1" smtClean="0">
                            <a:latin typeface="Cambria Math" panose="02040503050406030204" pitchFamily="18" charset="0"/>
                            <a:cs typeface="Tw Cen MT"/>
                          </a:rPr>
                          <m:t>2</m:t>
                        </m:r>
                        <m:r>
                          <a:rPr lang="en-US" i="1">
                            <a:latin typeface="Cambria Math" panose="02040503050406030204" pitchFamily="18" charset="0"/>
                            <a:cs typeface="Tw Cen MT"/>
                          </a:rPr>
                          <m:t>𝐷</m:t>
                        </m:r>
                      </m:num>
                      <m:den>
                        <m:r>
                          <a:rPr lang="en-US" i="1">
                            <a:latin typeface="Cambria Math" panose="02040503050406030204" pitchFamily="18" charset="0"/>
                            <a:cs typeface="Tw Cen MT"/>
                          </a:rPr>
                          <m:t>𝑄</m:t>
                        </m:r>
                        <m:r>
                          <a:rPr lang="en-US" b="0" i="1" baseline="30000" smtClean="0">
                            <a:latin typeface="Cambria Math" panose="02040503050406030204" pitchFamily="18" charset="0"/>
                            <a:cs typeface="Tw Cen MT"/>
                          </a:rPr>
                          <m:t>3</m:t>
                        </m:r>
                      </m:den>
                    </m:f>
                  </m:oMath>
                </a14:m>
                <a:r>
                  <a:rPr lang="en-US" dirty="0">
                    <a:cs typeface="Tw Cen MT"/>
                  </a:rPr>
                  <a:t>S  &gt; 0 for Q &gt; 0. It indicates that TC is minimum at </a:t>
                </a:r>
                <a:r>
                  <a:rPr lang="en-US" dirty="0">
                    <a:solidFill>
                      <a:srgbClr val="FF0000"/>
                    </a:solidFill>
                    <a:cs typeface="Tw Cen MT"/>
                  </a:rPr>
                  <a:t>Q* = </a:t>
                </a:r>
                <a14:m>
                  <m:oMath xmlns:m="http://schemas.openxmlformats.org/officeDocument/2006/math">
                    <m:rad>
                      <m:radPr>
                        <m:degHide m:val="on"/>
                        <m:ctrlPr>
                          <a:rPr lang="en-US" i="1">
                            <a:solidFill>
                              <a:srgbClr val="FF0000"/>
                            </a:solidFill>
                            <a:latin typeface="Cambria Math" panose="02040503050406030204" pitchFamily="18" charset="0"/>
                          </a:rPr>
                        </m:ctrlPr>
                      </m:radPr>
                      <m:deg/>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𝐷𝑆</m:t>
                            </m:r>
                          </m:num>
                          <m:den>
                            <m:r>
                              <a:rPr lang="en-US" i="1">
                                <a:solidFill>
                                  <a:srgbClr val="FF0000"/>
                                </a:solidFill>
                                <a:latin typeface="Cambria Math" panose="02040503050406030204" pitchFamily="18" charset="0"/>
                              </a:rPr>
                              <m:t>𝐻</m:t>
                            </m:r>
                          </m:den>
                        </m:f>
                      </m:e>
                    </m:rad>
                  </m:oMath>
                </a14:m>
                <a:endParaRPr lang="en-US" dirty="0">
                  <a:cs typeface="Tw Cen MT"/>
                </a:endParaRPr>
              </a:p>
              <a:p>
                <a:pPr marL="0" indent="0">
                  <a:buNone/>
                </a:pPr>
                <a:endParaRPr lang="en-US" dirty="0">
                  <a:cs typeface="Tw Cen MT"/>
                </a:endParaRPr>
              </a:p>
              <a:p>
                <a:pPr marL="0" indent="0">
                  <a:buNone/>
                </a:pPr>
                <a:endParaRPr lang="en-US" dirty="0">
                  <a:cs typeface="Tw Cen MT"/>
                </a:endParaRPr>
              </a:p>
              <a:p>
                <a:pPr marL="0" indent="0">
                  <a:buNone/>
                </a:pPr>
                <a:endParaRPr lang="en-US" dirty="0">
                  <a:cs typeface="Tw Cen MT"/>
                </a:endParaRPr>
              </a:p>
              <a:p>
                <a:pPr marL="0" indent="0">
                  <a:buNone/>
                </a:pPr>
                <a:endParaRPr lang="en-US" dirty="0">
                  <a:solidFill>
                    <a:schemeClr val="tx1"/>
                  </a:solidFill>
                  <a:cs typeface="Tw Cen MT"/>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32433"/>
                <a:ext cx="10515600" cy="4351338"/>
              </a:xfrm>
              <a:blipFill>
                <a:blip r:embed="rId2"/>
                <a:stretch>
                  <a:fillRect l="-1101" t="-2801"/>
                </a:stretch>
              </a:blipFill>
            </p:spPr>
            <p:txBody>
              <a:bodyPr/>
              <a:lstStyle/>
              <a:p>
                <a:r>
                  <a:rPr lang="en-US">
                    <a:noFill/>
                  </a:rPr>
                  <a:t> </a:t>
                </a:r>
              </a:p>
            </p:txBody>
          </p:sp>
        </mc:Fallback>
      </mc:AlternateContent>
    </p:spTree>
    <p:extLst>
      <p:ext uri="{BB962C8B-B14F-4D97-AF65-F5344CB8AC3E}">
        <p14:creationId xmlns:p14="http://schemas.microsoft.com/office/powerpoint/2010/main" val="1684420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4128</Words>
  <Application>Microsoft Office PowerPoint</Application>
  <PresentationFormat>Widescreen</PresentationFormat>
  <Paragraphs>811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Tw Cen MT</vt:lpstr>
      <vt:lpstr>Wingdings</vt:lpstr>
      <vt:lpstr>Office Theme</vt:lpstr>
      <vt:lpstr>INVENTORY MODELS</vt:lpstr>
      <vt:lpstr>INVENTORY</vt:lpstr>
      <vt:lpstr>FUNCTIONS OF INVENTORY</vt:lpstr>
      <vt:lpstr>INVENTORY MANAGEMENT-INFORMATION REQUIRED</vt:lpstr>
      <vt:lpstr>ECONOMIC ORDER QUANTITY MODELS</vt:lpstr>
      <vt:lpstr>Inventory under EOQ Assumptions</vt:lpstr>
      <vt:lpstr>EOQ Model</vt:lpstr>
      <vt:lpstr>EOQ Model…</vt:lpstr>
      <vt:lpstr>EOQ Model…</vt:lpstr>
      <vt:lpstr>EOQ (Example)</vt:lpstr>
      <vt:lpstr>EOQ (Example)….</vt:lpstr>
      <vt:lpstr>Economic Production Run Quantity (Qrun)</vt:lpstr>
      <vt:lpstr>Economic Production Run Quantity (Qrun)</vt:lpstr>
      <vt:lpstr>Economic Production Run Quantity (Qrun)</vt:lpstr>
      <vt:lpstr>Economic Production Run Quantity (Example)</vt:lpstr>
      <vt:lpstr>Economic Production Run Quantity (Example)</vt:lpstr>
      <vt:lpstr>Inventory Models with Quantity Discounts </vt:lpstr>
      <vt:lpstr>Inventory Models with Quantity Discounts </vt:lpstr>
      <vt:lpstr>Inventory Models with Quantity Discounts </vt:lpstr>
      <vt:lpstr>Inventory Models with Quantity Discounts </vt:lpstr>
      <vt:lpstr>Inventory Models with Quantity Discounts </vt:lpstr>
      <vt:lpstr>Inventory Models with Quantity Discounts  (Example)</vt:lpstr>
      <vt:lpstr>Inventory Models with Quantity Discounts  (Example)</vt:lpstr>
      <vt:lpstr>Inventory Models with Quantity Discounts  (Example)</vt:lpstr>
      <vt:lpstr>Inventory Models with Quantity Discounts </vt:lpstr>
      <vt:lpstr>Inventory Models with Quantity Discounts  (Example)</vt:lpstr>
      <vt:lpstr>Inventory Models with Quantity Discounts  (Example)</vt:lpstr>
      <vt:lpstr>Reorder Point</vt:lpstr>
      <vt:lpstr>Reorder Point</vt:lpstr>
      <vt:lpstr>Reorder Point</vt:lpstr>
      <vt:lpstr>Reorder Point</vt:lpstr>
      <vt:lpstr>Reorder Point (Example)</vt:lpstr>
      <vt:lpstr>Reorder Point (Example)</vt:lpstr>
      <vt:lpstr>Reorder Point (Example)</vt:lpstr>
      <vt:lpstr>A-B-C Analysis (Always Better Control)</vt:lpstr>
      <vt:lpstr>A-B-C Analysis (Always Better Control)</vt:lpstr>
      <vt:lpstr>A-B-C Analysis (Always Better Control)</vt:lpstr>
      <vt:lpstr>A-B-C Analysis (Always Better Control)</vt:lpstr>
      <vt:lpstr>A-B-C Analysis (Always Better Control)</vt:lpstr>
      <vt:lpstr>A-B-C Analysis (Always Better Control)</vt:lpstr>
      <vt:lpstr>Inventory Management Policies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MODELS</dc:title>
  <dc:creator>Windows User</dc:creator>
  <cp:lastModifiedBy>Windows User</cp:lastModifiedBy>
  <cp:revision>108</cp:revision>
  <dcterms:created xsi:type="dcterms:W3CDTF">2020-04-21T01:03:50Z</dcterms:created>
  <dcterms:modified xsi:type="dcterms:W3CDTF">2022-12-11T11:46:09Z</dcterms:modified>
</cp:coreProperties>
</file>