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56E75DA-CFDF-4643-B7BC-636E055286C8}"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EAC9FD-188F-4600-B34B-4C41F809A80F}" type="slidenum">
              <a:rPr lang="en-US" smtClean="0"/>
              <a:t>‹#›</a:t>
            </a:fld>
            <a:endParaRPr lang="en-US"/>
          </a:p>
        </p:txBody>
      </p:sp>
    </p:spTree>
    <p:extLst>
      <p:ext uri="{BB962C8B-B14F-4D97-AF65-F5344CB8AC3E}">
        <p14:creationId xmlns:p14="http://schemas.microsoft.com/office/powerpoint/2010/main" val="2879524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E75DA-CFDF-4643-B7BC-636E055286C8}"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EAC9FD-188F-4600-B34B-4C41F809A80F}" type="slidenum">
              <a:rPr lang="en-US" smtClean="0"/>
              <a:t>‹#›</a:t>
            </a:fld>
            <a:endParaRPr lang="en-US"/>
          </a:p>
        </p:txBody>
      </p:sp>
    </p:spTree>
    <p:extLst>
      <p:ext uri="{BB962C8B-B14F-4D97-AF65-F5344CB8AC3E}">
        <p14:creationId xmlns:p14="http://schemas.microsoft.com/office/powerpoint/2010/main" val="2862716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E75DA-CFDF-4643-B7BC-636E055286C8}"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EAC9FD-188F-4600-B34B-4C41F809A80F}" type="slidenum">
              <a:rPr lang="en-US" smtClean="0"/>
              <a:t>‹#›</a:t>
            </a:fld>
            <a:endParaRPr lang="en-US"/>
          </a:p>
        </p:txBody>
      </p:sp>
    </p:spTree>
    <p:extLst>
      <p:ext uri="{BB962C8B-B14F-4D97-AF65-F5344CB8AC3E}">
        <p14:creationId xmlns:p14="http://schemas.microsoft.com/office/powerpoint/2010/main" val="1364566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6E75DA-CFDF-4643-B7BC-636E055286C8}"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EAC9FD-188F-4600-B34B-4C41F809A80F}" type="slidenum">
              <a:rPr lang="en-US" smtClean="0"/>
              <a:t>‹#›</a:t>
            </a:fld>
            <a:endParaRPr lang="en-US"/>
          </a:p>
        </p:txBody>
      </p:sp>
    </p:spTree>
    <p:extLst>
      <p:ext uri="{BB962C8B-B14F-4D97-AF65-F5344CB8AC3E}">
        <p14:creationId xmlns:p14="http://schemas.microsoft.com/office/powerpoint/2010/main" val="2520914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56E75DA-CFDF-4643-B7BC-636E055286C8}" type="datetimeFigureOut">
              <a:rPr lang="en-US" smtClean="0"/>
              <a:t>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EAC9FD-188F-4600-B34B-4C41F809A80F}" type="slidenum">
              <a:rPr lang="en-US" smtClean="0"/>
              <a:t>‹#›</a:t>
            </a:fld>
            <a:endParaRPr lang="en-US"/>
          </a:p>
        </p:txBody>
      </p:sp>
    </p:spTree>
    <p:extLst>
      <p:ext uri="{BB962C8B-B14F-4D97-AF65-F5344CB8AC3E}">
        <p14:creationId xmlns:p14="http://schemas.microsoft.com/office/powerpoint/2010/main" val="4175798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56E75DA-CFDF-4643-B7BC-636E055286C8}" type="datetimeFigureOut">
              <a:rPr lang="en-US" smtClean="0"/>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EAC9FD-188F-4600-B34B-4C41F809A80F}" type="slidenum">
              <a:rPr lang="en-US" smtClean="0"/>
              <a:t>‹#›</a:t>
            </a:fld>
            <a:endParaRPr lang="en-US"/>
          </a:p>
        </p:txBody>
      </p:sp>
    </p:spTree>
    <p:extLst>
      <p:ext uri="{BB962C8B-B14F-4D97-AF65-F5344CB8AC3E}">
        <p14:creationId xmlns:p14="http://schemas.microsoft.com/office/powerpoint/2010/main" val="1649224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56E75DA-CFDF-4643-B7BC-636E055286C8}" type="datetimeFigureOut">
              <a:rPr lang="en-US" smtClean="0"/>
              <a:t>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EAC9FD-188F-4600-B34B-4C41F809A80F}" type="slidenum">
              <a:rPr lang="en-US" smtClean="0"/>
              <a:t>‹#›</a:t>
            </a:fld>
            <a:endParaRPr lang="en-US"/>
          </a:p>
        </p:txBody>
      </p:sp>
    </p:spTree>
    <p:extLst>
      <p:ext uri="{BB962C8B-B14F-4D97-AF65-F5344CB8AC3E}">
        <p14:creationId xmlns:p14="http://schemas.microsoft.com/office/powerpoint/2010/main" val="716233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56E75DA-CFDF-4643-B7BC-636E055286C8}" type="datetimeFigureOut">
              <a:rPr lang="en-US" smtClean="0"/>
              <a:t>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EAC9FD-188F-4600-B34B-4C41F809A80F}" type="slidenum">
              <a:rPr lang="en-US" smtClean="0"/>
              <a:t>‹#›</a:t>
            </a:fld>
            <a:endParaRPr lang="en-US"/>
          </a:p>
        </p:txBody>
      </p:sp>
    </p:spTree>
    <p:extLst>
      <p:ext uri="{BB962C8B-B14F-4D97-AF65-F5344CB8AC3E}">
        <p14:creationId xmlns:p14="http://schemas.microsoft.com/office/powerpoint/2010/main" val="2089135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E75DA-CFDF-4643-B7BC-636E055286C8}" type="datetimeFigureOut">
              <a:rPr lang="en-US" smtClean="0"/>
              <a:t>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EAC9FD-188F-4600-B34B-4C41F809A80F}" type="slidenum">
              <a:rPr lang="en-US" smtClean="0"/>
              <a:t>‹#›</a:t>
            </a:fld>
            <a:endParaRPr lang="en-US"/>
          </a:p>
        </p:txBody>
      </p:sp>
    </p:spTree>
    <p:extLst>
      <p:ext uri="{BB962C8B-B14F-4D97-AF65-F5344CB8AC3E}">
        <p14:creationId xmlns:p14="http://schemas.microsoft.com/office/powerpoint/2010/main" val="955944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56E75DA-CFDF-4643-B7BC-636E055286C8}" type="datetimeFigureOut">
              <a:rPr lang="en-US" smtClean="0"/>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EAC9FD-188F-4600-B34B-4C41F809A80F}" type="slidenum">
              <a:rPr lang="en-US" smtClean="0"/>
              <a:t>‹#›</a:t>
            </a:fld>
            <a:endParaRPr lang="en-US"/>
          </a:p>
        </p:txBody>
      </p:sp>
    </p:spTree>
    <p:extLst>
      <p:ext uri="{BB962C8B-B14F-4D97-AF65-F5344CB8AC3E}">
        <p14:creationId xmlns:p14="http://schemas.microsoft.com/office/powerpoint/2010/main" val="2612863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56E75DA-CFDF-4643-B7BC-636E055286C8}" type="datetimeFigureOut">
              <a:rPr lang="en-US" smtClean="0"/>
              <a:t>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EAC9FD-188F-4600-B34B-4C41F809A80F}" type="slidenum">
              <a:rPr lang="en-US" smtClean="0"/>
              <a:t>‹#›</a:t>
            </a:fld>
            <a:endParaRPr lang="en-US"/>
          </a:p>
        </p:txBody>
      </p:sp>
    </p:spTree>
    <p:extLst>
      <p:ext uri="{BB962C8B-B14F-4D97-AF65-F5344CB8AC3E}">
        <p14:creationId xmlns:p14="http://schemas.microsoft.com/office/powerpoint/2010/main" val="1185337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6E75DA-CFDF-4643-B7BC-636E055286C8}" type="datetimeFigureOut">
              <a:rPr lang="en-US" smtClean="0"/>
              <a:t>1/9/2022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EAC9FD-188F-4600-B34B-4C41F809A80F}" type="slidenum">
              <a:rPr lang="en-US" smtClean="0"/>
              <a:t>‹#›</a:t>
            </a:fld>
            <a:endParaRPr lang="en-US"/>
          </a:p>
        </p:txBody>
      </p:sp>
    </p:spTree>
    <p:extLst>
      <p:ext uri="{BB962C8B-B14F-4D97-AF65-F5344CB8AC3E}">
        <p14:creationId xmlns:p14="http://schemas.microsoft.com/office/powerpoint/2010/main" val="4282002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mailto:vbgupta.davv@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8662416" cy="761301"/>
          </a:xfrm>
        </p:spPr>
        <p:txBody>
          <a:bodyPr>
            <a:normAutofit fontScale="90000"/>
          </a:bodyPr>
          <a:lstStyle/>
          <a:p>
            <a:r>
              <a:rPr lang="en-US" b="1" dirty="0" smtClean="0"/>
              <a:t>QUEUING MODELS</a:t>
            </a:r>
            <a:endParaRPr lang="en-US" dirty="0"/>
          </a:p>
        </p:txBody>
      </p:sp>
      <p:sp>
        <p:nvSpPr>
          <p:cNvPr id="3" name="Subtitle 2"/>
          <p:cNvSpPr>
            <a:spLocks noGrp="1"/>
          </p:cNvSpPr>
          <p:nvPr>
            <p:ph type="subTitle" idx="1"/>
          </p:nvPr>
        </p:nvSpPr>
        <p:spPr>
          <a:xfrm>
            <a:off x="1697736" y="4863910"/>
            <a:ext cx="9028176" cy="960818"/>
          </a:xfrm>
        </p:spPr>
        <p:txBody>
          <a:bodyPr/>
          <a:lstStyle/>
          <a:p>
            <a:r>
              <a:rPr lang="en-US" dirty="0" smtClean="0"/>
              <a:t>SCHOOL OF DATA SCIENCE AND FORECASTING</a:t>
            </a:r>
          </a:p>
          <a:p>
            <a:r>
              <a:rPr lang="en-US" dirty="0" smtClean="0"/>
              <a:t>DEVI AHILYA VISHWAVIDYALAYA, INDORE</a:t>
            </a:r>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33048" y="3675190"/>
            <a:ext cx="1125903" cy="1069848"/>
          </a:xfrm>
          <a:prstGeom prst="rect">
            <a:avLst/>
          </a:prstGeom>
        </p:spPr>
      </p:pic>
    </p:spTree>
    <p:extLst>
      <p:ext uri="{BB962C8B-B14F-4D97-AF65-F5344CB8AC3E}">
        <p14:creationId xmlns:p14="http://schemas.microsoft.com/office/powerpoint/2010/main" val="40308487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189464" cy="613283"/>
          </a:xfrm>
        </p:spPr>
        <p:txBody>
          <a:bodyPr>
            <a:normAutofit fontScale="90000"/>
          </a:bodyPr>
          <a:lstStyle/>
          <a:p>
            <a:r>
              <a:rPr lang="en-US" b="1" dirty="0" smtClean="0"/>
              <a:t>Queuing Models (Multiple-Channel)</a:t>
            </a:r>
            <a:endParaRPr lang="en-US" b="1" dirty="0"/>
          </a:p>
        </p:txBody>
      </p:sp>
      <p:sp>
        <p:nvSpPr>
          <p:cNvPr id="3" name="Content Placeholder 2"/>
          <p:cNvSpPr>
            <a:spLocks noGrp="1"/>
          </p:cNvSpPr>
          <p:nvPr>
            <p:ph sz="half" idx="1"/>
          </p:nvPr>
        </p:nvSpPr>
        <p:spPr>
          <a:xfrm>
            <a:off x="838200" y="1307592"/>
            <a:ext cx="5181600" cy="4869371"/>
          </a:xfrm>
        </p:spPr>
        <p:txBody>
          <a:bodyPr>
            <a:normAutofit/>
          </a:bodyPr>
          <a:lstStyle/>
          <a:p>
            <a:pPr marL="0" indent="0" algn="just">
              <a:buNone/>
            </a:pPr>
            <a:r>
              <a:rPr lang="en-US" sz="2000" dirty="0" smtClean="0"/>
              <a:t>More than one server or channel </a:t>
            </a:r>
            <a:r>
              <a:rPr lang="en-US" sz="2000" dirty="0" smtClean="0">
                <a:solidFill>
                  <a:srgbClr val="FF0000"/>
                </a:solidFill>
              </a:rPr>
              <a:t>(Multiple server) </a:t>
            </a:r>
            <a:r>
              <a:rPr lang="en-US" sz="2000" dirty="0" smtClean="0"/>
              <a:t>process all customers. </a:t>
            </a:r>
          </a:p>
          <a:p>
            <a:pPr marL="0" indent="0" algn="just">
              <a:buNone/>
            </a:pPr>
            <a:r>
              <a:rPr lang="en-US" sz="2000" dirty="0" smtClean="0"/>
              <a:t>The multiple-channel model is appropriate when the following conditions exist:</a:t>
            </a:r>
          </a:p>
          <a:p>
            <a:pPr marL="457200" indent="-457200" algn="just">
              <a:buAutoNum type="arabicPeriod"/>
            </a:pPr>
            <a:r>
              <a:rPr lang="en-US" sz="2000" dirty="0" smtClean="0"/>
              <a:t>Multiple servers. All servers have the same mean service rate.</a:t>
            </a:r>
          </a:p>
          <a:p>
            <a:pPr marL="457200" indent="-457200" algn="just">
              <a:buAutoNum type="arabicPeriod"/>
            </a:pPr>
            <a:r>
              <a:rPr lang="en-US" sz="2000" dirty="0" smtClean="0"/>
              <a:t>A Poisson arrival rate</a:t>
            </a:r>
          </a:p>
          <a:p>
            <a:pPr marL="457200" indent="-457200" algn="just">
              <a:buAutoNum type="arabicPeriod"/>
            </a:pPr>
            <a:r>
              <a:rPr lang="en-US" sz="2000" dirty="0" smtClean="0"/>
              <a:t>A negative exponential service time</a:t>
            </a:r>
          </a:p>
          <a:p>
            <a:pPr marL="457200" indent="-457200" algn="just">
              <a:buAutoNum type="arabicPeriod"/>
            </a:pPr>
            <a:r>
              <a:rPr lang="en-US" sz="2000" dirty="0" smtClean="0"/>
              <a:t>Processing order is first come, first-served</a:t>
            </a:r>
          </a:p>
          <a:p>
            <a:pPr marL="457200" indent="-457200" algn="just">
              <a:buAutoNum type="arabicPeriod"/>
            </a:pPr>
            <a:r>
              <a:rPr lang="en-US" sz="2000" dirty="0" smtClean="0"/>
              <a:t>The calling population is infinite</a:t>
            </a:r>
          </a:p>
          <a:p>
            <a:pPr marL="457200" indent="-457200" algn="just">
              <a:buAutoNum type="arabicPeriod"/>
            </a:pPr>
            <a:r>
              <a:rPr lang="en-US" sz="2000" dirty="0" smtClean="0"/>
              <a:t>There is no upper limit on queue length.</a:t>
            </a:r>
            <a:endParaRPr lang="en-US" sz="2000" dirty="0"/>
          </a:p>
        </p:txBody>
      </p:sp>
      <p:sp>
        <p:nvSpPr>
          <p:cNvPr id="4" name="Content Placeholder 3"/>
          <p:cNvSpPr>
            <a:spLocks noGrp="1"/>
          </p:cNvSpPr>
          <p:nvPr>
            <p:ph sz="half" idx="2"/>
          </p:nvPr>
        </p:nvSpPr>
        <p:spPr>
          <a:xfrm>
            <a:off x="6172200" y="1380744"/>
            <a:ext cx="5181600" cy="4796219"/>
          </a:xfrm>
        </p:spPr>
        <p:txBody>
          <a:bodyPr>
            <a:normAutofit/>
          </a:bodyPr>
          <a:lstStyle/>
          <a:p>
            <a:pPr marL="0" indent="0">
              <a:buNone/>
            </a:pPr>
            <a:r>
              <a:rPr lang="en-US" sz="2000" dirty="0" smtClean="0">
                <a:solidFill>
                  <a:srgbClr val="FF0000"/>
                </a:solidFill>
              </a:rPr>
              <a:t>Formulas:</a:t>
            </a:r>
          </a:p>
          <a:p>
            <a:pPr marL="0" indent="0">
              <a:buNone/>
            </a:pPr>
            <a:endParaRPr lang="en-US" sz="2000" dirty="0"/>
          </a:p>
          <a:p>
            <a:pPr marL="457200" indent="-457200">
              <a:buFont typeface="Arial" panose="020B0604020202020204" pitchFamily="34" charset="0"/>
              <a:buAutoNum type="arabicPeriod"/>
            </a:pPr>
            <a:endParaRPr lang="en-US" sz="2000" dirty="0" smtClean="0"/>
          </a:p>
          <a:p>
            <a:pPr marL="0" indent="0">
              <a:buNone/>
            </a:pPr>
            <a:endParaRPr lang="en-US" sz="2000" dirty="0"/>
          </a:p>
          <a:p>
            <a:pPr marL="457200" indent="-457200">
              <a:buAutoNum type="arabicPeriod"/>
            </a:pPr>
            <a:endParaRPr lang="en-US" sz="20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15832" y="1743697"/>
            <a:ext cx="4813000" cy="4757687"/>
          </a:xfrm>
          <a:prstGeom prst="rect">
            <a:avLst/>
          </a:prstGeom>
        </p:spPr>
      </p:pic>
    </p:spTree>
    <p:extLst>
      <p:ext uri="{BB962C8B-B14F-4D97-AF65-F5344CB8AC3E}">
        <p14:creationId xmlns:p14="http://schemas.microsoft.com/office/powerpoint/2010/main" val="13595794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189464" cy="613283"/>
          </a:xfrm>
        </p:spPr>
        <p:txBody>
          <a:bodyPr>
            <a:normAutofit fontScale="90000"/>
          </a:bodyPr>
          <a:lstStyle/>
          <a:p>
            <a:r>
              <a:rPr lang="en-US" b="1" dirty="0" smtClean="0"/>
              <a:t>Queuing Models (Multiple-Channel)-Example</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838200" y="1307592"/>
                <a:ext cx="5181600" cy="4869371"/>
              </a:xfrm>
            </p:spPr>
            <p:txBody>
              <a:bodyPr>
                <a:noAutofit/>
              </a:bodyPr>
              <a:lstStyle/>
              <a:p>
                <a:pPr marL="0" indent="0" algn="just">
                  <a:buNone/>
                </a:pPr>
                <a:r>
                  <a:rPr lang="en-US" sz="1600" dirty="0" smtClean="0">
                    <a:latin typeface="Arial Narrow" panose="020B0606020202030204" pitchFamily="34" charset="0"/>
                  </a:rPr>
                  <a:t>The management of a grocery chain plans to open a new store. The store will have a bakery counter with a projected mean arrival rate during the evening hours of 1.2 customers per minute. Three persons will be employed and each will have an average service rate of one customer per minute. Compute each of the performance measures discussed. </a:t>
                </a:r>
                <a:endParaRPr lang="en-US" sz="1600" dirty="0">
                  <a:latin typeface="Arial Narrow" panose="020B0606020202030204" pitchFamily="34" charset="0"/>
                </a:endParaRPr>
              </a:p>
              <a:p>
                <a:pPr marL="0" indent="0" algn="just">
                  <a:buNone/>
                </a:pPr>
                <a:r>
                  <a:rPr lang="en-US" sz="1800" b="1" dirty="0" smtClean="0">
                    <a:solidFill>
                      <a:srgbClr val="FF0000"/>
                    </a:solidFill>
                  </a:rPr>
                  <a:t>Solution:</a:t>
                </a:r>
              </a:p>
              <a:p>
                <a:pPr marL="0" indent="0" algn="just">
                  <a:spcBef>
                    <a:spcPts val="0"/>
                  </a:spcBef>
                  <a:buNone/>
                </a:pPr>
                <a14:m>
                  <m:oMath xmlns:m="http://schemas.openxmlformats.org/officeDocument/2006/math">
                    <m:r>
                      <m:rPr>
                        <m:nor/>
                      </m:rPr>
                      <a:rPr lang="el-GR" sz="1600" dirty="0" smtClean="0">
                        <a:solidFill>
                          <a:schemeClr val="tx1"/>
                        </a:solidFill>
                        <a:latin typeface="Arial Narrow" panose="020B0606020202030204" pitchFamily="34" charset="0"/>
                      </a:rPr>
                      <m:t>λ</m:t>
                    </m:r>
                  </m:oMath>
                </a14:m>
                <a:r>
                  <a:rPr lang="en-US" sz="1600" dirty="0" smtClean="0">
                    <a:solidFill>
                      <a:schemeClr val="tx1"/>
                    </a:solidFill>
                    <a:latin typeface="Arial Narrow" panose="020B0606020202030204" pitchFamily="34" charset="0"/>
                  </a:rPr>
                  <a:t> = 1.2 customers per minute </a:t>
                </a:r>
              </a:p>
              <a:p>
                <a:pPr marL="0" indent="0" algn="just">
                  <a:spcBef>
                    <a:spcPts val="0"/>
                  </a:spcBef>
                  <a:buNone/>
                </a:pPr>
                <a14:m>
                  <m:oMath xmlns:m="http://schemas.openxmlformats.org/officeDocument/2006/math">
                    <m:r>
                      <m:rPr>
                        <m:nor/>
                      </m:rPr>
                      <a:rPr lang="en-US" sz="1600" dirty="0">
                        <a:solidFill>
                          <a:schemeClr val="tx1"/>
                        </a:solidFill>
                        <a:latin typeface="Arial Narrow" panose="020B0606020202030204" pitchFamily="34" charset="0"/>
                      </a:rPr>
                      <m:t>µ</m:t>
                    </m:r>
                  </m:oMath>
                </a14:m>
                <a:r>
                  <a:rPr lang="en-US" sz="1600" dirty="0" smtClean="0">
                    <a:solidFill>
                      <a:schemeClr val="tx1"/>
                    </a:solidFill>
                    <a:latin typeface="Arial Narrow" panose="020B0606020202030204" pitchFamily="34" charset="0"/>
                  </a:rPr>
                  <a:t> = 1 customer per minute</a:t>
                </a:r>
              </a:p>
              <a:p>
                <a:pPr marL="0" indent="0" algn="just">
                  <a:spcBef>
                    <a:spcPts val="0"/>
                  </a:spcBef>
                  <a:buNone/>
                </a:pPr>
                <a:r>
                  <a:rPr lang="en-US" sz="1600" dirty="0" smtClean="0">
                    <a:solidFill>
                      <a:schemeClr val="tx1"/>
                    </a:solidFill>
                    <a:latin typeface="Arial Narrow" panose="020B0606020202030204" pitchFamily="34" charset="0"/>
                  </a:rPr>
                  <a:t>s = 3 servers </a:t>
                </a:r>
              </a:p>
              <a:p>
                <a:pPr marL="457200" indent="-457200" algn="just">
                  <a:spcBef>
                    <a:spcPts val="600"/>
                  </a:spcBef>
                  <a:buAutoNum type="arabicPeriod"/>
                </a:pPr>
                <a:r>
                  <a:rPr lang="el-GR" sz="1600" dirty="0" smtClean="0">
                    <a:latin typeface="Arial Narrow" panose="020B0606020202030204" pitchFamily="34" charset="0"/>
                    <a:cs typeface="Arial" panose="020B0604020202020204" pitchFamily="34" charset="0"/>
                  </a:rPr>
                  <a:t>ρ</a:t>
                </a:r>
                <a:r>
                  <a:rPr lang="en-US" sz="1600" dirty="0" smtClean="0">
                    <a:latin typeface="Arial Narrow" panose="020B0606020202030204" pitchFamily="34" charset="0"/>
                    <a:cs typeface="Arial" panose="020B0604020202020204" pitchFamily="34" charset="0"/>
                  </a:rPr>
                  <a:t> </a:t>
                </a:r>
                <a:r>
                  <a:rPr lang="en-US" sz="1600" dirty="0">
                    <a:latin typeface="Arial Narrow" panose="020B0606020202030204" pitchFamily="34" charset="0"/>
                  </a:rPr>
                  <a:t>= </a:t>
                </a:r>
                <a14:m>
                  <m:oMath xmlns:m="http://schemas.openxmlformats.org/officeDocument/2006/math">
                    <m:f>
                      <m:fPr>
                        <m:ctrlPr>
                          <a:rPr lang="en-US" sz="1600" i="1">
                            <a:latin typeface="Cambria Math" panose="02040503050406030204" pitchFamily="18" charset="0"/>
                          </a:rPr>
                        </m:ctrlPr>
                      </m:fPr>
                      <m:num>
                        <m:r>
                          <m:rPr>
                            <m:nor/>
                          </m:rPr>
                          <a:rPr lang="el-GR" sz="1600" dirty="0">
                            <a:latin typeface="Arial Narrow" panose="020B0606020202030204" pitchFamily="34" charset="0"/>
                          </a:rPr>
                          <m:t>λ</m:t>
                        </m:r>
                      </m:num>
                      <m:den>
                        <m:r>
                          <m:rPr>
                            <m:nor/>
                          </m:rPr>
                          <a:rPr lang="en-US" sz="1600" b="0" i="0" dirty="0" smtClean="0">
                            <a:latin typeface="Arial Narrow" panose="020B0606020202030204" pitchFamily="34" charset="0"/>
                          </a:rPr>
                          <m:t>s</m:t>
                        </m:r>
                        <m:r>
                          <m:rPr>
                            <m:nor/>
                          </m:rPr>
                          <a:rPr lang="en-US" sz="1600" dirty="0">
                            <a:latin typeface="Arial Narrow" panose="020B0606020202030204" pitchFamily="34" charset="0"/>
                          </a:rPr>
                          <m:t>µ</m:t>
                        </m:r>
                      </m:den>
                    </m:f>
                  </m:oMath>
                </a14:m>
                <a:r>
                  <a:rPr lang="en-US" sz="1600" dirty="0">
                    <a:latin typeface="Arial Narrow" panose="020B0606020202030204" pitchFamily="34" charset="0"/>
                  </a:rPr>
                  <a:t>  = </a:t>
                </a:r>
                <a14:m>
                  <m:oMath xmlns:m="http://schemas.openxmlformats.org/officeDocument/2006/math">
                    <m:f>
                      <m:fPr>
                        <m:ctrlPr>
                          <a:rPr lang="en-US" sz="1600" i="1">
                            <a:latin typeface="Cambria Math" panose="02040503050406030204" pitchFamily="18" charset="0"/>
                          </a:rPr>
                        </m:ctrlPr>
                      </m:fPr>
                      <m:num>
                        <m:r>
                          <m:rPr>
                            <m:nor/>
                          </m:rPr>
                          <a:rPr lang="en-US" sz="1600" b="0" i="0" smtClean="0">
                            <a:latin typeface="Arial Narrow" panose="020B0606020202030204" pitchFamily="34" charset="0"/>
                          </a:rPr>
                          <m:t>1.2</m:t>
                        </m:r>
                      </m:num>
                      <m:den>
                        <m:r>
                          <a:rPr lang="en-US" sz="1600" b="0" i="1" dirty="0" smtClean="0">
                            <a:latin typeface="Cambria Math" panose="02040503050406030204" pitchFamily="18" charset="0"/>
                          </a:rPr>
                          <m:t>3</m:t>
                        </m:r>
                        <m:r>
                          <a:rPr lang="en-US" sz="1600" b="0" i="1" dirty="0" smtClean="0">
                            <a:latin typeface="Cambria Math" panose="02040503050406030204" pitchFamily="18" charset="0"/>
                          </a:rPr>
                          <m:t>𝑥</m:t>
                        </m:r>
                        <m:r>
                          <a:rPr lang="en-US" sz="1600" b="0" i="1" dirty="0" smtClean="0">
                            <a:latin typeface="Cambria Math" panose="02040503050406030204" pitchFamily="18" charset="0"/>
                          </a:rPr>
                          <m:t>1</m:t>
                        </m:r>
                      </m:den>
                    </m:f>
                  </m:oMath>
                </a14:m>
                <a:r>
                  <a:rPr lang="en-US" sz="1600" dirty="0" smtClean="0">
                    <a:latin typeface="Arial Narrow" panose="020B0606020202030204" pitchFamily="34" charset="0"/>
                  </a:rPr>
                  <a:t> = </a:t>
                </a:r>
                <a:r>
                  <a:rPr lang="en-US" sz="1600" dirty="0" smtClean="0">
                    <a:solidFill>
                      <a:srgbClr val="FF0000"/>
                    </a:solidFill>
                    <a:latin typeface="Arial Narrow" panose="020B0606020202030204" pitchFamily="34" charset="0"/>
                  </a:rPr>
                  <a:t>0.40 or 40%</a:t>
                </a:r>
              </a:p>
              <a:p>
                <a:pPr marL="457200" indent="-457200" algn="just">
                  <a:spcBef>
                    <a:spcPts val="600"/>
                  </a:spcBef>
                  <a:buAutoNum type="arabicPeriod"/>
                </a:pPr>
                <a:r>
                  <a:rPr lang="en-US" sz="1600" dirty="0" err="1" smtClean="0">
                    <a:latin typeface="Arial Narrow" panose="020B0606020202030204" pitchFamily="34" charset="0"/>
                  </a:rPr>
                  <a:t>L</a:t>
                </a:r>
                <a:r>
                  <a:rPr lang="en-US" sz="1600" baseline="-25000" dirty="0" err="1" smtClean="0">
                    <a:latin typeface="Arial Narrow" panose="020B0606020202030204" pitchFamily="34" charset="0"/>
                  </a:rPr>
                  <a:t>q</a:t>
                </a:r>
                <a:r>
                  <a:rPr lang="en-US" sz="1600" dirty="0" smtClean="0">
                    <a:latin typeface="Arial Narrow" panose="020B0606020202030204" pitchFamily="34" charset="0"/>
                  </a:rPr>
                  <a:t> = P</a:t>
                </a:r>
                <a:r>
                  <a:rPr lang="en-US" sz="1600" baseline="-25000" dirty="0" smtClean="0">
                    <a:latin typeface="Arial Narrow" panose="020B0606020202030204" pitchFamily="34" charset="0"/>
                  </a:rPr>
                  <a:t>0</a:t>
                </a:r>
                <a:r>
                  <a:rPr lang="en-US" sz="1600" dirty="0" smtClean="0">
                    <a:latin typeface="Arial Narrow" panose="020B0606020202030204" pitchFamily="34" charset="0"/>
                  </a:rPr>
                  <a:t> </a:t>
                </a:r>
                <a14:m>
                  <m:oMath xmlns:m="http://schemas.openxmlformats.org/officeDocument/2006/math">
                    <m:f>
                      <m:fPr>
                        <m:ctrlPr>
                          <a:rPr lang="en-US" sz="1600" i="1">
                            <a:latin typeface="Cambria Math" panose="02040503050406030204" pitchFamily="18" charset="0"/>
                          </a:rPr>
                        </m:ctrlPr>
                      </m:fPr>
                      <m:num>
                        <m:r>
                          <m:rPr>
                            <m:nor/>
                          </m:rPr>
                          <a:rPr lang="el-GR" sz="1600" dirty="0">
                            <a:latin typeface="Arial Narrow" panose="020B0606020202030204" pitchFamily="34" charset="0"/>
                          </a:rPr>
                          <m:t>λ</m:t>
                        </m:r>
                        <m:r>
                          <m:rPr>
                            <m:nor/>
                          </m:rPr>
                          <a:rPr lang="en-US" sz="1600" dirty="0">
                            <a:latin typeface="Arial Narrow" panose="020B0606020202030204" pitchFamily="34" charset="0"/>
                          </a:rPr>
                          <m:t>µ</m:t>
                        </m:r>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m:rPr>
                                    <m:nor/>
                                  </m:rPr>
                                  <a:rPr lang="el-GR" sz="1600" dirty="0">
                                    <a:latin typeface="Arial Narrow" panose="020B0606020202030204" pitchFamily="34" charset="0"/>
                                  </a:rPr>
                                  <m:t>λ</m:t>
                                </m:r>
                              </m:num>
                              <m:den>
                                <m:r>
                                  <m:rPr>
                                    <m:nor/>
                                  </m:rPr>
                                  <a:rPr lang="en-US" sz="1600" dirty="0">
                                    <a:latin typeface="Arial Narrow" panose="020B0606020202030204" pitchFamily="34" charset="0"/>
                                  </a:rPr>
                                  <m:t>µ</m:t>
                                </m:r>
                              </m:den>
                            </m:f>
                          </m:e>
                        </m:d>
                        <m:r>
                          <m:rPr>
                            <m:nor/>
                          </m:rPr>
                          <a:rPr lang="en-US" sz="1600" b="0" i="0" baseline="68000" dirty="0" smtClean="0">
                            <a:latin typeface="Arial Narrow" panose="020B0606020202030204" pitchFamily="34" charset="0"/>
                          </a:rPr>
                          <m:t>s</m:t>
                        </m:r>
                      </m:num>
                      <m:den>
                        <m:r>
                          <a:rPr lang="en-US" sz="1600" b="0" i="1" dirty="0" smtClean="0">
                            <a:latin typeface="Cambria Math" panose="02040503050406030204" pitchFamily="18" charset="0"/>
                          </a:rPr>
                          <m:t>(</m:t>
                        </m:r>
                        <m:r>
                          <a:rPr lang="en-US" sz="1600" b="0" i="1" dirty="0" smtClean="0">
                            <a:latin typeface="Cambria Math" panose="02040503050406030204" pitchFamily="18" charset="0"/>
                          </a:rPr>
                          <m:t>𝑠</m:t>
                        </m:r>
                        <m:r>
                          <a:rPr lang="en-US" sz="1600" b="0" i="1" dirty="0" smtClean="0">
                            <a:latin typeface="Cambria Math" panose="02040503050406030204" pitchFamily="18" charset="0"/>
                          </a:rPr>
                          <m:t>−1)!</m:t>
                        </m:r>
                        <m:r>
                          <m:rPr>
                            <m:nor/>
                          </m:rPr>
                          <a:rPr lang="en-US" sz="1600" b="0" i="0" dirty="0" smtClean="0">
                            <a:latin typeface="Arial Narrow" panose="020B0606020202030204" pitchFamily="34" charset="0"/>
                          </a:rPr>
                          <m:t>(</m:t>
                        </m:r>
                        <m:r>
                          <m:rPr>
                            <m:nor/>
                          </m:rPr>
                          <a:rPr lang="en-US" sz="1600" b="0" i="0" dirty="0" smtClean="0">
                            <a:latin typeface="Arial Narrow" panose="020B0606020202030204" pitchFamily="34" charset="0"/>
                          </a:rPr>
                          <m:t>s</m:t>
                        </m:r>
                        <m:r>
                          <m:rPr>
                            <m:nor/>
                          </m:rPr>
                          <a:rPr lang="en-US" sz="1600" dirty="0">
                            <a:latin typeface="Arial Narrow" panose="020B0606020202030204" pitchFamily="34" charset="0"/>
                          </a:rPr>
                          <m:t>µ</m:t>
                        </m:r>
                        <m:r>
                          <a:rPr lang="en-US" sz="1600" b="0" i="1" dirty="0" smtClean="0">
                            <a:latin typeface="Cambria Math" panose="02040503050406030204" pitchFamily="18" charset="0"/>
                          </a:rPr>
                          <m:t>−</m:t>
                        </m:r>
                        <m:r>
                          <m:rPr>
                            <m:nor/>
                          </m:rPr>
                          <a:rPr lang="el-GR" sz="1600" dirty="0">
                            <a:latin typeface="Arial Narrow" panose="020B0606020202030204" pitchFamily="34" charset="0"/>
                          </a:rPr>
                          <m:t>λ</m:t>
                        </m:r>
                        <m:r>
                          <a:rPr lang="en-US" sz="1600" b="0" i="1" dirty="0" smtClean="0">
                            <a:latin typeface="Cambria Math" panose="02040503050406030204" pitchFamily="18" charset="0"/>
                          </a:rPr>
                          <m:t>)</m:t>
                        </m:r>
                        <m:r>
                          <a:rPr lang="en-US" sz="1600" b="0" i="1" baseline="30000" dirty="0" smtClean="0">
                            <a:latin typeface="Cambria Math" panose="02040503050406030204" pitchFamily="18" charset="0"/>
                          </a:rPr>
                          <m:t>2</m:t>
                        </m:r>
                      </m:den>
                    </m:f>
                  </m:oMath>
                </a14:m>
                <a:r>
                  <a:rPr lang="en-US" sz="1600" dirty="0">
                    <a:latin typeface="Arial Narrow" panose="020B0606020202030204" pitchFamily="34" charset="0"/>
                  </a:rPr>
                  <a:t> </a:t>
                </a:r>
                <a:r>
                  <a:rPr lang="en-US" sz="1600" dirty="0" smtClean="0">
                    <a:latin typeface="Arial Narrow" panose="020B0606020202030204" pitchFamily="34" charset="0"/>
                  </a:rPr>
                  <a:t>,   </a:t>
                </a:r>
                <a14:m>
                  <m:oMath xmlns:m="http://schemas.openxmlformats.org/officeDocument/2006/math">
                    <m:r>
                      <a:rPr lang="en-US" sz="1600" b="0" i="1" smtClean="0">
                        <a:latin typeface="Cambria Math" panose="02040503050406030204" pitchFamily="18" charset="0"/>
                      </a:rPr>
                      <m:t>𝑃</m:t>
                    </m:r>
                    <m:r>
                      <a:rPr lang="en-US" sz="1600" b="0" i="1" baseline="-25000" smtClean="0">
                        <a:latin typeface="Cambria Math" panose="02040503050406030204" pitchFamily="18" charset="0"/>
                      </a:rPr>
                      <m:t>0</m:t>
                    </m:r>
                    <m:r>
                      <a:rPr lang="en-US" sz="1600" i="1" smtClean="0">
                        <a:latin typeface="Cambria Math" panose="02040503050406030204" pitchFamily="18" charset="0"/>
                      </a:rPr>
                      <m:t>=</m:t>
                    </m:r>
                    <m:d>
                      <m:dPr>
                        <m:begChr m:val="["/>
                        <m:endChr m:val="]"/>
                        <m:ctrlPr>
                          <a:rPr lang="en-US" sz="1600" i="1" smtClean="0">
                            <a:latin typeface="Cambria Math" panose="02040503050406030204" pitchFamily="18" charset="0"/>
                          </a:rPr>
                        </m:ctrlPr>
                      </m:dPr>
                      <m:e>
                        <m:nary>
                          <m:naryPr>
                            <m:chr m:val="∑"/>
                            <m:limLoc m:val="subSup"/>
                            <m:ctrlPr>
                              <a:rPr lang="en-US" sz="1600" i="1" smtClean="0">
                                <a:latin typeface="Cambria Math" panose="02040503050406030204" pitchFamily="18" charset="0"/>
                              </a:rPr>
                            </m:ctrlPr>
                          </m:naryPr>
                          <m:sub>
                            <m:r>
                              <m:rPr>
                                <m:brk m:alnAt="25"/>
                              </m:rPr>
                              <a:rPr lang="en-US" sz="1600" b="0" i="1" smtClean="0">
                                <a:latin typeface="Cambria Math" panose="02040503050406030204" pitchFamily="18" charset="0"/>
                              </a:rPr>
                              <m:t>𝑛</m:t>
                            </m:r>
                            <m:r>
                              <a:rPr lang="en-US" sz="1600" b="0" i="1" smtClean="0">
                                <a:latin typeface="Cambria Math" panose="02040503050406030204" pitchFamily="18" charset="0"/>
                              </a:rPr>
                              <m:t>=0</m:t>
                            </m:r>
                          </m:sub>
                          <m:sup>
                            <m:r>
                              <a:rPr lang="en-US" sz="1600" b="0" i="1" smtClean="0">
                                <a:latin typeface="Cambria Math" panose="02040503050406030204" pitchFamily="18" charset="0"/>
                              </a:rPr>
                              <m:t>𝑠</m:t>
                            </m:r>
                            <m:r>
                              <a:rPr lang="en-US" sz="1600" b="0" i="1" smtClean="0">
                                <a:latin typeface="Cambria Math" panose="02040503050406030204" pitchFamily="18" charset="0"/>
                              </a:rPr>
                              <m:t>−1</m:t>
                            </m:r>
                          </m:sup>
                          <m:e>
                            <m:f>
                              <m:fPr>
                                <m:ctrlPr>
                                  <a:rPr lang="en-US" sz="1600" i="1">
                                    <a:latin typeface="Cambria Math" panose="02040503050406030204" pitchFamily="18" charset="0"/>
                                  </a:rPr>
                                </m:ctrlPr>
                              </m:fPr>
                              <m:num>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m:rPr>
                                            <m:nor/>
                                          </m:rPr>
                                          <a:rPr lang="el-GR" sz="1600" dirty="0">
                                            <a:latin typeface="Arial Narrow" panose="020B0606020202030204" pitchFamily="34" charset="0"/>
                                          </a:rPr>
                                          <m:t>λ</m:t>
                                        </m:r>
                                      </m:num>
                                      <m:den>
                                        <m:r>
                                          <m:rPr>
                                            <m:nor/>
                                          </m:rPr>
                                          <a:rPr lang="en-US" sz="1600" dirty="0">
                                            <a:latin typeface="Arial Narrow" panose="020B0606020202030204" pitchFamily="34" charset="0"/>
                                          </a:rPr>
                                          <m:t>µ</m:t>
                                        </m:r>
                                      </m:den>
                                    </m:f>
                                  </m:e>
                                </m:d>
                                <m:r>
                                  <m:rPr>
                                    <m:nor/>
                                  </m:rPr>
                                  <a:rPr lang="en-US" sz="1600" b="0" i="0" baseline="76000" dirty="0" smtClean="0">
                                    <a:latin typeface="Arial Narrow" panose="020B0606020202030204" pitchFamily="34" charset="0"/>
                                  </a:rPr>
                                  <m:t>n</m:t>
                                </m:r>
                              </m:num>
                              <m:den>
                                <m:r>
                                  <a:rPr lang="en-US" sz="1600" b="0" i="1" dirty="0" smtClean="0">
                                    <a:latin typeface="Cambria Math" panose="02040503050406030204" pitchFamily="18" charset="0"/>
                                  </a:rPr>
                                  <m:t>𝑛</m:t>
                                </m:r>
                                <m:r>
                                  <a:rPr lang="en-US" sz="1600" i="1" dirty="0">
                                    <a:latin typeface="Cambria Math" panose="02040503050406030204" pitchFamily="18" charset="0"/>
                                  </a:rPr>
                                  <m:t>!</m:t>
                                </m:r>
                              </m:den>
                            </m:f>
                            <m:r>
                              <a:rPr lang="en-US" sz="1600" b="0" i="1" baseline="30000" dirty="0" smtClean="0">
                                <a:latin typeface="Cambria Math" panose="02040503050406030204" pitchFamily="18" charset="0"/>
                              </a:rPr>
                              <m:t> </m:t>
                            </m:r>
                          </m:e>
                        </m:nary>
                        <m:r>
                          <a:rPr lang="en-US" sz="1600" b="0" i="1" smtClean="0">
                            <a:latin typeface="Cambria Math" panose="02040503050406030204" pitchFamily="18" charset="0"/>
                          </a:rPr>
                          <m:t>  +</m:t>
                        </m:r>
                        <m:f>
                          <m:fPr>
                            <m:ctrlPr>
                              <a:rPr lang="en-US" sz="1600" i="1">
                                <a:latin typeface="Cambria Math" panose="02040503050406030204" pitchFamily="18" charset="0"/>
                              </a:rPr>
                            </m:ctrlPr>
                          </m:fPr>
                          <m:num>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m:rPr>
                                        <m:nor/>
                                      </m:rPr>
                                      <a:rPr lang="el-GR" sz="1600" dirty="0">
                                        <a:latin typeface="Arial Narrow" panose="020B0606020202030204" pitchFamily="34" charset="0"/>
                                      </a:rPr>
                                      <m:t>λ</m:t>
                                    </m:r>
                                  </m:num>
                                  <m:den>
                                    <m:r>
                                      <m:rPr>
                                        <m:nor/>
                                      </m:rPr>
                                      <a:rPr lang="en-US" sz="1600" dirty="0">
                                        <a:latin typeface="Arial Narrow" panose="020B0606020202030204" pitchFamily="34" charset="0"/>
                                      </a:rPr>
                                      <m:t>µ</m:t>
                                    </m:r>
                                  </m:den>
                                </m:f>
                              </m:e>
                            </m:d>
                            <m:r>
                              <m:rPr>
                                <m:nor/>
                              </m:rPr>
                              <a:rPr lang="en-US" sz="1600" baseline="68000" dirty="0">
                                <a:latin typeface="Arial Narrow" panose="020B0606020202030204" pitchFamily="34" charset="0"/>
                              </a:rPr>
                              <m:t>s</m:t>
                            </m:r>
                          </m:num>
                          <m:den>
                            <m:r>
                              <a:rPr lang="en-US" sz="1600" i="1" dirty="0">
                                <a:latin typeface="Cambria Math" panose="02040503050406030204" pitchFamily="18" charset="0"/>
                              </a:rPr>
                              <m:t>(</m:t>
                            </m:r>
                            <m:r>
                              <a:rPr lang="en-US" sz="1600" i="1" dirty="0">
                                <a:latin typeface="Cambria Math" panose="02040503050406030204" pitchFamily="18" charset="0"/>
                              </a:rPr>
                              <m:t>𝑠</m:t>
                            </m:r>
                            <m:r>
                              <a:rPr lang="en-US" sz="1600" i="1" dirty="0">
                                <a:latin typeface="Cambria Math" panose="02040503050406030204" pitchFamily="18" charset="0"/>
                              </a:rPr>
                              <m:t>)!</m:t>
                            </m:r>
                            <m:r>
                              <m:rPr>
                                <m:nor/>
                              </m:rPr>
                              <a:rPr lang="en-US" sz="1600" dirty="0">
                                <a:latin typeface="Arial Narrow" panose="020B0606020202030204" pitchFamily="34" charset="0"/>
                              </a:rPr>
                              <m:t>(</m:t>
                            </m:r>
                            <m:r>
                              <m:rPr>
                                <m:nor/>
                              </m:rPr>
                              <a:rPr lang="en-US" sz="1600" b="0" i="0" dirty="0" smtClean="0">
                                <a:latin typeface="Arial Narrow" panose="020B0606020202030204" pitchFamily="34" charset="0"/>
                              </a:rPr>
                              <m:t>1</m:t>
                            </m:r>
                            <m:r>
                              <a:rPr lang="en-US" sz="1600" i="1" dirty="0">
                                <a:latin typeface="Cambria Math" panose="02040503050406030204" pitchFamily="18" charset="0"/>
                              </a:rPr>
                              <m:t>−</m:t>
                            </m:r>
                            <m:f>
                              <m:fPr>
                                <m:ctrlPr>
                                  <a:rPr lang="en-US" sz="1600" i="1">
                                    <a:latin typeface="Cambria Math" panose="02040503050406030204" pitchFamily="18" charset="0"/>
                                  </a:rPr>
                                </m:ctrlPr>
                              </m:fPr>
                              <m:num>
                                <m:r>
                                  <m:rPr>
                                    <m:nor/>
                                  </m:rPr>
                                  <a:rPr lang="el-GR" sz="1600" dirty="0">
                                    <a:latin typeface="Arial Narrow" panose="020B0606020202030204" pitchFamily="34" charset="0"/>
                                  </a:rPr>
                                  <m:t>λ</m:t>
                                </m:r>
                              </m:num>
                              <m:den>
                                <m:r>
                                  <m:rPr>
                                    <m:nor/>
                                  </m:rPr>
                                  <a:rPr lang="en-US" sz="1600" dirty="0">
                                    <a:latin typeface="Arial Narrow" panose="020B0606020202030204" pitchFamily="34" charset="0"/>
                                  </a:rPr>
                                  <m:t>s</m:t>
                                </m:r>
                                <m:r>
                                  <m:rPr>
                                    <m:nor/>
                                  </m:rPr>
                                  <a:rPr lang="en-US" sz="1600" dirty="0">
                                    <a:latin typeface="Arial Narrow" panose="020B0606020202030204" pitchFamily="34" charset="0"/>
                                  </a:rPr>
                                  <m:t>µ</m:t>
                                </m:r>
                              </m:den>
                            </m:f>
                            <m:r>
                              <a:rPr lang="en-US" sz="1600" i="1" dirty="0">
                                <a:latin typeface="Cambria Math" panose="02040503050406030204" pitchFamily="18" charset="0"/>
                              </a:rPr>
                              <m:t>)</m:t>
                            </m:r>
                          </m:den>
                        </m:f>
                      </m:e>
                    </m:d>
                  </m:oMath>
                </a14:m>
                <a:r>
                  <a:rPr lang="en-US" sz="1600" baseline="100000" dirty="0" smtClean="0">
                    <a:latin typeface="Arial Narrow" panose="020B0606020202030204" pitchFamily="34" charset="0"/>
                  </a:rPr>
                  <a:t>-1 </a:t>
                </a:r>
              </a:p>
              <a:p>
                <a:pPr marL="0" indent="0">
                  <a:buNone/>
                </a:pPr>
                <a14:m>
                  <m:oMath xmlns:m="http://schemas.openxmlformats.org/officeDocument/2006/math">
                    <m:r>
                      <a:rPr lang="en-US" sz="1600" b="0" i="1" smtClean="0">
                        <a:latin typeface="Cambria Math" panose="02040503050406030204" pitchFamily="18" charset="0"/>
                      </a:rPr>
                      <m:t>      </m:t>
                    </m:r>
                    <m:r>
                      <a:rPr lang="en-US" sz="1600" i="1">
                        <a:latin typeface="Cambria Math" panose="02040503050406030204" pitchFamily="18" charset="0"/>
                      </a:rPr>
                      <m:t>𝑃</m:t>
                    </m:r>
                    <m:r>
                      <a:rPr lang="en-US" sz="1600" i="1" baseline="-25000">
                        <a:latin typeface="Cambria Math" panose="02040503050406030204" pitchFamily="18" charset="0"/>
                      </a:rPr>
                      <m:t>0</m:t>
                    </m:r>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f>
                          <m:fPr>
                            <m:ctrlPr>
                              <a:rPr lang="en-US" sz="1600" i="1">
                                <a:latin typeface="Cambria Math" panose="02040503050406030204" pitchFamily="18" charset="0"/>
                              </a:rPr>
                            </m:ctrlPr>
                          </m:fPr>
                          <m:num>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1.2</m:t>
                                    </m:r>
                                  </m:num>
                                  <m:den>
                                    <m:r>
                                      <m:rPr>
                                        <m:nor/>
                                      </m:rPr>
                                      <a:rPr lang="en-US" sz="1600" dirty="0">
                                        <a:latin typeface="Cambria Math" panose="02040503050406030204" pitchFamily="18" charset="0"/>
                                      </a:rPr>
                                      <m:t>1</m:t>
                                    </m:r>
                                  </m:den>
                                </m:f>
                              </m:e>
                            </m:d>
                            <m:r>
                              <m:rPr>
                                <m:nor/>
                              </m:rPr>
                              <a:rPr lang="en-US" sz="1600" baseline="68000" dirty="0">
                                <a:latin typeface="Cambria Math" panose="02040503050406030204" pitchFamily="18" charset="0"/>
                              </a:rPr>
                              <m:t>0</m:t>
                            </m:r>
                          </m:num>
                          <m:den>
                            <m:r>
                              <a:rPr lang="en-US" sz="1600" i="1" dirty="0">
                                <a:latin typeface="Cambria Math" panose="02040503050406030204" pitchFamily="18" charset="0"/>
                              </a:rPr>
                              <m:t>0!</m:t>
                            </m:r>
                          </m:den>
                        </m:f>
                        <m:r>
                          <a:rPr lang="en-US" sz="1600" i="1" dirty="0">
                            <a:latin typeface="Cambria Math" panose="02040503050406030204" pitchFamily="18" charset="0"/>
                          </a:rPr>
                          <m:t>+</m:t>
                        </m:r>
                        <m:f>
                          <m:fPr>
                            <m:ctrlPr>
                              <a:rPr lang="en-US" sz="1600" i="1">
                                <a:latin typeface="Cambria Math" panose="02040503050406030204" pitchFamily="18" charset="0"/>
                              </a:rPr>
                            </m:ctrlPr>
                          </m:fPr>
                          <m:num>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1.2</m:t>
                                    </m:r>
                                  </m:num>
                                  <m:den>
                                    <m:r>
                                      <m:rPr>
                                        <m:nor/>
                                      </m:rPr>
                                      <a:rPr lang="en-US" sz="1600" dirty="0">
                                        <a:latin typeface="Cambria Math" panose="02040503050406030204" pitchFamily="18" charset="0"/>
                                      </a:rPr>
                                      <m:t>1</m:t>
                                    </m:r>
                                  </m:den>
                                </m:f>
                              </m:e>
                            </m:d>
                            <m:r>
                              <m:rPr>
                                <m:nor/>
                              </m:rPr>
                              <a:rPr lang="en-US" sz="1600" baseline="70000" dirty="0">
                                <a:latin typeface="Cambria Math" panose="02040503050406030204" pitchFamily="18" charset="0"/>
                              </a:rPr>
                              <m:t>1</m:t>
                            </m:r>
                          </m:num>
                          <m:den>
                            <m:r>
                              <a:rPr lang="en-US" sz="1600" i="1" dirty="0">
                                <a:latin typeface="Cambria Math" panose="02040503050406030204" pitchFamily="18" charset="0"/>
                              </a:rPr>
                              <m:t>1!</m:t>
                            </m:r>
                          </m:den>
                        </m:f>
                        <m:r>
                          <a:rPr lang="en-US" sz="1600" i="1" dirty="0">
                            <a:latin typeface="Cambria Math" panose="02040503050406030204" pitchFamily="18" charset="0"/>
                          </a:rPr>
                          <m:t>+</m:t>
                        </m:r>
                        <m:f>
                          <m:fPr>
                            <m:ctrlPr>
                              <a:rPr lang="en-US" sz="1600" i="1">
                                <a:latin typeface="Cambria Math" panose="02040503050406030204" pitchFamily="18" charset="0"/>
                              </a:rPr>
                            </m:ctrlPr>
                          </m:fPr>
                          <m:num>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1.2</m:t>
                                    </m:r>
                                  </m:num>
                                  <m:den>
                                    <m:r>
                                      <m:rPr>
                                        <m:nor/>
                                      </m:rPr>
                                      <a:rPr lang="en-US" sz="1600" dirty="0">
                                        <a:latin typeface="Cambria Math" panose="02040503050406030204" pitchFamily="18" charset="0"/>
                                      </a:rPr>
                                      <m:t>1</m:t>
                                    </m:r>
                                  </m:den>
                                </m:f>
                              </m:e>
                            </m:d>
                            <m:r>
                              <m:rPr>
                                <m:nor/>
                              </m:rPr>
                              <a:rPr lang="en-US" sz="1600" baseline="68000" dirty="0">
                                <a:latin typeface="Cambria Math" panose="02040503050406030204" pitchFamily="18" charset="0"/>
                              </a:rPr>
                              <m:t>2</m:t>
                            </m:r>
                          </m:num>
                          <m:den>
                            <m:r>
                              <a:rPr lang="en-US" sz="1600" i="1" dirty="0">
                                <a:latin typeface="Cambria Math" panose="02040503050406030204" pitchFamily="18" charset="0"/>
                              </a:rPr>
                              <m:t>2!</m:t>
                            </m:r>
                          </m:den>
                        </m:f>
                        <m:r>
                          <a:rPr lang="en-US" sz="1600" i="1">
                            <a:latin typeface="Cambria Math" panose="02040503050406030204" pitchFamily="18" charset="0"/>
                          </a:rPr>
                          <m:t>+</m:t>
                        </m:r>
                        <m:f>
                          <m:fPr>
                            <m:ctrlPr>
                              <a:rPr lang="en-US" sz="1600" i="1">
                                <a:latin typeface="Cambria Math" panose="02040503050406030204" pitchFamily="18" charset="0"/>
                              </a:rPr>
                            </m:ctrlPr>
                          </m:fPr>
                          <m:num>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m:rPr>
                                        <m:nor/>
                                      </m:rPr>
                                      <a:rPr lang="en-US" sz="1600">
                                        <a:latin typeface="Cambria Math" panose="02040503050406030204" pitchFamily="18" charset="0"/>
                                      </a:rPr>
                                      <m:t>1.2</m:t>
                                    </m:r>
                                  </m:num>
                                  <m:den>
                                    <m:r>
                                      <m:rPr>
                                        <m:nor/>
                                      </m:rPr>
                                      <a:rPr lang="en-US" sz="1600" dirty="0">
                                        <a:latin typeface="Cambria Math" panose="02040503050406030204" pitchFamily="18" charset="0"/>
                                      </a:rPr>
                                      <m:t>1</m:t>
                                    </m:r>
                                  </m:den>
                                </m:f>
                              </m:e>
                            </m:d>
                            <m:r>
                              <a:rPr lang="en-US" sz="1600" i="1" baseline="68000" dirty="0">
                                <a:latin typeface="Cambria Math" panose="02040503050406030204" pitchFamily="18" charset="0"/>
                              </a:rPr>
                              <m:t>3</m:t>
                            </m:r>
                          </m:num>
                          <m:den>
                            <m:r>
                              <a:rPr lang="en-US" sz="1600" i="1" dirty="0">
                                <a:latin typeface="Cambria Math" panose="02040503050406030204" pitchFamily="18" charset="0"/>
                              </a:rPr>
                              <m:t>3!</m:t>
                            </m:r>
                            <m:r>
                              <m:rPr>
                                <m:nor/>
                              </m:rPr>
                              <a:rPr lang="en-US" sz="1600" dirty="0"/>
                              <m:t>(1</m:t>
                            </m:r>
                            <m:r>
                              <a:rPr lang="en-US" sz="1600" i="1" dirty="0">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1.2</m:t>
                                </m:r>
                              </m:num>
                              <m:den>
                                <m:r>
                                  <m:rPr>
                                    <m:nor/>
                                  </m:rPr>
                                  <a:rPr lang="en-US" sz="1600" dirty="0">
                                    <a:latin typeface="Cambria Math" panose="02040503050406030204" pitchFamily="18" charset="0"/>
                                  </a:rPr>
                                  <m:t>3</m:t>
                                </m:r>
                                <m:r>
                                  <m:rPr>
                                    <m:nor/>
                                  </m:rPr>
                                  <a:rPr lang="en-US" sz="1600" dirty="0">
                                    <a:latin typeface="Cambria Math" panose="02040503050406030204" pitchFamily="18" charset="0"/>
                                  </a:rPr>
                                  <m:t>x</m:t>
                                </m:r>
                                <m:r>
                                  <m:rPr>
                                    <m:nor/>
                                  </m:rPr>
                                  <a:rPr lang="en-US" sz="1600" dirty="0">
                                    <a:latin typeface="Cambria Math" panose="02040503050406030204" pitchFamily="18" charset="0"/>
                                  </a:rPr>
                                  <m:t>1</m:t>
                                </m:r>
                              </m:den>
                            </m:f>
                            <m:r>
                              <a:rPr lang="en-US" sz="1600" i="1" dirty="0">
                                <a:latin typeface="Cambria Math" panose="02040503050406030204" pitchFamily="18" charset="0"/>
                              </a:rPr>
                              <m:t>)</m:t>
                            </m:r>
                          </m:den>
                        </m:f>
                      </m:e>
                    </m:d>
                  </m:oMath>
                </a14:m>
                <a:r>
                  <a:rPr lang="en-US" sz="1600" baseline="100000" dirty="0"/>
                  <a:t>-1</a:t>
                </a:r>
                <a:r>
                  <a:rPr lang="en-US" sz="1600" dirty="0"/>
                  <a:t>   </a:t>
                </a:r>
              </a:p>
              <a:p>
                <a:pPr marL="0" indent="0">
                  <a:buNone/>
                </a:pPr>
                <a:r>
                  <a:rPr lang="en-US" sz="1600" dirty="0"/>
                  <a:t>       =  </a:t>
                </a:r>
                <a14:m>
                  <m:oMath xmlns:m="http://schemas.openxmlformats.org/officeDocument/2006/math">
                    <m:d>
                      <m:dPr>
                        <m:begChr m:val="["/>
                        <m:endChr m:val="]"/>
                        <m:ctrlPr>
                          <a:rPr lang="en-US" sz="1600" i="1">
                            <a:latin typeface="Cambria Math" panose="02040503050406030204" pitchFamily="18" charset="0"/>
                          </a:rPr>
                        </m:ctrlPr>
                      </m:dPr>
                      <m:e>
                        <m:r>
                          <a:rPr lang="en-US" sz="1600" i="1">
                            <a:latin typeface="Cambria Math" panose="02040503050406030204" pitchFamily="18" charset="0"/>
                          </a:rPr>
                          <m:t>1</m:t>
                        </m:r>
                        <m:r>
                          <a:rPr lang="en-US" sz="1600" i="1" dirty="0">
                            <a:latin typeface="Cambria Math" panose="02040503050406030204" pitchFamily="18" charset="0"/>
                          </a:rPr>
                          <m:t>+</m:t>
                        </m:r>
                        <m:r>
                          <a:rPr lang="en-US" sz="1600" i="1">
                            <a:latin typeface="Cambria Math" panose="02040503050406030204" pitchFamily="18" charset="0"/>
                          </a:rPr>
                          <m:t>1.2</m:t>
                        </m:r>
                        <m:r>
                          <a:rPr lang="en-US" sz="1600" i="1" dirty="0">
                            <a:latin typeface="Cambria Math" panose="02040503050406030204" pitchFamily="18" charset="0"/>
                          </a:rPr>
                          <m:t>+</m:t>
                        </m:r>
                        <m:r>
                          <a:rPr lang="en-US" sz="1600" i="1">
                            <a:latin typeface="Cambria Math" panose="02040503050406030204" pitchFamily="18" charset="0"/>
                          </a:rPr>
                          <m:t>0.72+0.48</m:t>
                        </m:r>
                      </m:e>
                    </m:d>
                  </m:oMath>
                </a14:m>
                <a:r>
                  <a:rPr lang="en-US" sz="1600" baseline="58000" dirty="0"/>
                  <a:t>-1</a:t>
                </a:r>
                <a:r>
                  <a:rPr lang="en-US" sz="1600" dirty="0"/>
                  <a:t>   =  0.294</a:t>
                </a:r>
              </a:p>
              <a:p>
                <a:pPr marL="457200" indent="-457200" algn="just">
                  <a:spcBef>
                    <a:spcPts val="600"/>
                  </a:spcBef>
                  <a:buAutoNum type="arabicPeriod"/>
                </a:pPr>
                <a:endParaRPr lang="en-US" sz="1600" baseline="100000" dirty="0">
                  <a:latin typeface="Arial Narrow" panose="020B0606020202030204" pitchFamily="34" charset="0"/>
                </a:endParaRPr>
              </a:p>
              <a:p>
                <a:pPr marL="457200" indent="-457200" algn="just">
                  <a:spcBef>
                    <a:spcPts val="600"/>
                  </a:spcBef>
                  <a:buAutoNum type="arabicPeriod"/>
                </a:pPr>
                <a:endParaRPr lang="en-US" sz="1600" baseline="100000" dirty="0" smtClean="0">
                  <a:latin typeface="Arial Narrow" panose="020B0606020202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838200" y="1307592"/>
                <a:ext cx="5181600" cy="4869371"/>
              </a:xfrm>
              <a:blipFill>
                <a:blip r:embed="rId2"/>
                <a:stretch>
                  <a:fillRect l="-1059" t="-752" r="-588" b="-2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6437376" y="1106424"/>
                <a:ext cx="5303520" cy="5358384"/>
              </a:xfrm>
            </p:spPr>
            <p:txBody>
              <a:bodyPr>
                <a:normAutofit fontScale="70000" lnSpcReduction="20000"/>
              </a:bodyPr>
              <a:lstStyle/>
              <a:p>
                <a:pPr marL="0" indent="0">
                  <a:buNone/>
                </a:pPr>
                <a:endParaRPr lang="en-US" sz="2000" dirty="0" smtClean="0"/>
              </a:p>
              <a:p>
                <a:pPr marL="0" indent="0">
                  <a:buNone/>
                </a:pPr>
                <a:r>
                  <a:rPr lang="en-US" sz="2300" dirty="0" err="1" smtClean="0"/>
                  <a:t>L</a:t>
                </a:r>
                <a:r>
                  <a:rPr lang="en-US" sz="2300" baseline="-25000" dirty="0" err="1" smtClean="0"/>
                  <a:t>q</a:t>
                </a:r>
                <a:r>
                  <a:rPr lang="en-US" sz="2300" dirty="0" smtClean="0"/>
                  <a:t> = P</a:t>
                </a:r>
                <a:r>
                  <a:rPr lang="en-US" sz="2300" baseline="-25000" dirty="0" smtClean="0"/>
                  <a:t>0</a:t>
                </a:r>
                <a:r>
                  <a:rPr lang="en-US" sz="2300" dirty="0" smtClean="0"/>
                  <a:t> </a:t>
                </a:r>
                <a14:m>
                  <m:oMath xmlns:m="http://schemas.openxmlformats.org/officeDocument/2006/math">
                    <m:f>
                      <m:fPr>
                        <m:ctrlPr>
                          <a:rPr lang="en-US" sz="2300" i="1">
                            <a:latin typeface="Cambria Math" panose="02040503050406030204" pitchFamily="18" charset="0"/>
                          </a:rPr>
                        </m:ctrlPr>
                      </m:fPr>
                      <m:num>
                        <m:r>
                          <m:rPr>
                            <m:nor/>
                          </m:rPr>
                          <a:rPr lang="el-GR" sz="2300" dirty="0"/>
                          <m:t>λ</m:t>
                        </m:r>
                        <m:r>
                          <m:rPr>
                            <m:nor/>
                          </m:rPr>
                          <a:rPr lang="en-US" sz="2300" dirty="0"/>
                          <m:t>µ</m:t>
                        </m:r>
                        <m:d>
                          <m:dPr>
                            <m:ctrlPr>
                              <a:rPr lang="en-US" sz="2300" i="1">
                                <a:latin typeface="Cambria Math" panose="02040503050406030204" pitchFamily="18" charset="0"/>
                              </a:rPr>
                            </m:ctrlPr>
                          </m:dPr>
                          <m:e>
                            <m:f>
                              <m:fPr>
                                <m:ctrlPr>
                                  <a:rPr lang="en-US" sz="2300" i="1">
                                    <a:latin typeface="Cambria Math" panose="02040503050406030204" pitchFamily="18" charset="0"/>
                                  </a:rPr>
                                </m:ctrlPr>
                              </m:fPr>
                              <m:num>
                                <m:r>
                                  <m:rPr>
                                    <m:nor/>
                                  </m:rPr>
                                  <a:rPr lang="el-GR" sz="2300" dirty="0"/>
                                  <m:t>λ</m:t>
                                </m:r>
                              </m:num>
                              <m:den>
                                <m:r>
                                  <m:rPr>
                                    <m:nor/>
                                  </m:rPr>
                                  <a:rPr lang="en-US" sz="2300" dirty="0"/>
                                  <m:t>µ</m:t>
                                </m:r>
                              </m:den>
                            </m:f>
                          </m:e>
                        </m:d>
                        <m:r>
                          <m:rPr>
                            <m:nor/>
                          </m:rPr>
                          <a:rPr lang="en-US" sz="2300" baseline="68000" dirty="0">
                            <a:latin typeface="Cambria Math" panose="02040503050406030204" pitchFamily="18" charset="0"/>
                          </a:rPr>
                          <m:t>s</m:t>
                        </m:r>
                      </m:num>
                      <m:den>
                        <m:r>
                          <a:rPr lang="en-US" sz="2300" i="1" dirty="0">
                            <a:latin typeface="Cambria Math" panose="02040503050406030204" pitchFamily="18" charset="0"/>
                          </a:rPr>
                          <m:t>(</m:t>
                        </m:r>
                        <m:r>
                          <a:rPr lang="en-US" sz="2300" i="1" dirty="0">
                            <a:latin typeface="Cambria Math" panose="02040503050406030204" pitchFamily="18" charset="0"/>
                          </a:rPr>
                          <m:t>𝑠</m:t>
                        </m:r>
                        <m:r>
                          <a:rPr lang="en-US" sz="2300" i="1" dirty="0">
                            <a:latin typeface="Cambria Math" panose="02040503050406030204" pitchFamily="18" charset="0"/>
                          </a:rPr>
                          <m:t>−1)!</m:t>
                        </m:r>
                        <m:r>
                          <m:rPr>
                            <m:nor/>
                          </m:rPr>
                          <a:rPr lang="en-US" sz="2300" dirty="0"/>
                          <m:t>(</m:t>
                        </m:r>
                        <m:r>
                          <m:rPr>
                            <m:nor/>
                          </m:rPr>
                          <a:rPr lang="en-US" sz="2300" dirty="0"/>
                          <m:t>s</m:t>
                        </m:r>
                        <m:r>
                          <m:rPr>
                            <m:nor/>
                          </m:rPr>
                          <a:rPr lang="en-US" sz="2300" dirty="0"/>
                          <m:t>µ</m:t>
                        </m:r>
                        <m:r>
                          <a:rPr lang="en-US" sz="2300" i="1" dirty="0">
                            <a:latin typeface="Cambria Math" panose="02040503050406030204" pitchFamily="18" charset="0"/>
                          </a:rPr>
                          <m:t>−</m:t>
                        </m:r>
                        <m:r>
                          <m:rPr>
                            <m:nor/>
                          </m:rPr>
                          <a:rPr lang="el-GR" sz="2300" dirty="0"/>
                          <m:t>λ</m:t>
                        </m:r>
                        <m:r>
                          <a:rPr lang="en-US" sz="2300" i="1" dirty="0">
                            <a:latin typeface="Cambria Math" panose="02040503050406030204" pitchFamily="18" charset="0"/>
                          </a:rPr>
                          <m:t>)</m:t>
                        </m:r>
                        <m:r>
                          <a:rPr lang="en-US" sz="2300" i="1" baseline="30000" dirty="0">
                            <a:latin typeface="Cambria Math" panose="02040503050406030204" pitchFamily="18" charset="0"/>
                          </a:rPr>
                          <m:t>2</m:t>
                        </m:r>
                      </m:den>
                    </m:f>
                  </m:oMath>
                </a14:m>
                <a:r>
                  <a:rPr lang="en-US" sz="2300" dirty="0"/>
                  <a:t>  </a:t>
                </a:r>
                <a:r>
                  <a:rPr lang="en-US" sz="2300" dirty="0" smtClean="0"/>
                  <a:t>= 0.294x</a:t>
                </a:r>
                <a14:m>
                  <m:oMath xmlns:m="http://schemas.openxmlformats.org/officeDocument/2006/math">
                    <m:f>
                      <m:fPr>
                        <m:ctrlPr>
                          <a:rPr lang="en-US" sz="2300" i="1">
                            <a:latin typeface="Cambria Math" panose="02040503050406030204" pitchFamily="18" charset="0"/>
                          </a:rPr>
                        </m:ctrlPr>
                      </m:fPr>
                      <m:num>
                        <m:r>
                          <m:rPr>
                            <m:nor/>
                          </m:rPr>
                          <a:rPr lang="en-US" sz="2300" b="0" i="0" dirty="0" smtClean="0"/>
                          <m:t>1.2</m:t>
                        </m:r>
                        <m:r>
                          <m:rPr>
                            <m:nor/>
                          </m:rPr>
                          <a:rPr lang="en-US" sz="2300" b="0" i="0" dirty="0" smtClean="0"/>
                          <m:t>x</m:t>
                        </m:r>
                        <m:r>
                          <m:rPr>
                            <m:nor/>
                          </m:rPr>
                          <a:rPr lang="en-US" sz="2300" b="0" i="0" dirty="0" smtClean="0"/>
                          <m:t>1</m:t>
                        </m:r>
                        <m:r>
                          <m:rPr>
                            <m:nor/>
                          </m:rPr>
                          <a:rPr lang="en-US" sz="2300" b="0" i="0" dirty="0" smtClean="0"/>
                          <m:t>x</m:t>
                        </m:r>
                        <m:d>
                          <m:dPr>
                            <m:ctrlPr>
                              <a:rPr lang="en-US" sz="2300" i="1">
                                <a:latin typeface="Cambria Math" panose="02040503050406030204" pitchFamily="18" charset="0"/>
                              </a:rPr>
                            </m:ctrlPr>
                          </m:dPr>
                          <m:e>
                            <m:f>
                              <m:fPr>
                                <m:ctrlPr>
                                  <a:rPr lang="en-US" sz="2300" i="1">
                                    <a:latin typeface="Cambria Math" panose="02040503050406030204" pitchFamily="18" charset="0"/>
                                  </a:rPr>
                                </m:ctrlPr>
                              </m:fPr>
                              <m:num>
                                <m:r>
                                  <a:rPr lang="en-US" sz="2300" b="0" i="1" smtClean="0">
                                    <a:latin typeface="Cambria Math" panose="02040503050406030204" pitchFamily="18" charset="0"/>
                                  </a:rPr>
                                  <m:t>1.2</m:t>
                                </m:r>
                              </m:num>
                              <m:den>
                                <m:r>
                                  <m:rPr>
                                    <m:nor/>
                                  </m:rPr>
                                  <a:rPr lang="en-US" sz="2300" b="0" i="0" dirty="0" smtClean="0">
                                    <a:latin typeface="Cambria Math" panose="02040503050406030204" pitchFamily="18" charset="0"/>
                                  </a:rPr>
                                  <m:t>1</m:t>
                                </m:r>
                              </m:den>
                            </m:f>
                          </m:e>
                        </m:d>
                        <m:r>
                          <m:rPr>
                            <m:nor/>
                          </m:rPr>
                          <a:rPr lang="en-US" sz="2300" b="0" i="0" baseline="68000" dirty="0" smtClean="0">
                            <a:latin typeface="Cambria Math" panose="02040503050406030204" pitchFamily="18" charset="0"/>
                          </a:rPr>
                          <m:t>3</m:t>
                        </m:r>
                      </m:num>
                      <m:den>
                        <m:r>
                          <a:rPr lang="en-US" sz="2300" b="0" i="1" dirty="0" smtClean="0">
                            <a:latin typeface="Cambria Math" panose="02040503050406030204" pitchFamily="18" charset="0"/>
                          </a:rPr>
                          <m:t>2</m:t>
                        </m:r>
                        <m:r>
                          <a:rPr lang="en-US" sz="2300" i="1" dirty="0">
                            <a:latin typeface="Cambria Math" panose="02040503050406030204" pitchFamily="18" charset="0"/>
                          </a:rPr>
                          <m:t>!</m:t>
                        </m:r>
                        <m:r>
                          <m:rPr>
                            <m:nor/>
                          </m:rPr>
                          <a:rPr lang="en-US" sz="2300" dirty="0"/>
                          <m:t>(</m:t>
                        </m:r>
                        <m:r>
                          <m:rPr>
                            <m:nor/>
                          </m:rPr>
                          <a:rPr lang="en-US" sz="2300" b="0" i="0" dirty="0" smtClean="0"/>
                          <m:t>3</m:t>
                        </m:r>
                        <m:r>
                          <m:rPr>
                            <m:nor/>
                          </m:rPr>
                          <a:rPr lang="en-US" sz="2300" b="0" i="0" dirty="0" smtClean="0"/>
                          <m:t>x</m:t>
                        </m:r>
                        <m:r>
                          <m:rPr>
                            <m:nor/>
                          </m:rPr>
                          <a:rPr lang="en-US" sz="2300" b="0" i="0" dirty="0" smtClean="0"/>
                          <m:t>1</m:t>
                        </m:r>
                        <m:r>
                          <a:rPr lang="en-US" sz="2300" i="1" dirty="0">
                            <a:latin typeface="Cambria Math" panose="02040503050406030204" pitchFamily="18" charset="0"/>
                          </a:rPr>
                          <m:t>−</m:t>
                        </m:r>
                        <m:r>
                          <a:rPr lang="en-US" sz="2300" b="0" i="1" dirty="0" smtClean="0">
                            <a:latin typeface="Cambria Math" panose="02040503050406030204" pitchFamily="18" charset="0"/>
                          </a:rPr>
                          <m:t>1.2</m:t>
                        </m:r>
                        <m:r>
                          <a:rPr lang="en-US" sz="2300" i="1" dirty="0">
                            <a:latin typeface="Cambria Math" panose="02040503050406030204" pitchFamily="18" charset="0"/>
                          </a:rPr>
                          <m:t>)</m:t>
                        </m:r>
                        <m:r>
                          <a:rPr lang="en-US" sz="2300" i="1" baseline="30000" dirty="0">
                            <a:latin typeface="Cambria Math" panose="02040503050406030204" pitchFamily="18" charset="0"/>
                          </a:rPr>
                          <m:t>2</m:t>
                        </m:r>
                      </m:den>
                    </m:f>
                    <m:r>
                      <a:rPr lang="en-US" sz="2300" b="0" i="1" baseline="30000" dirty="0" smtClean="0">
                        <a:latin typeface="Cambria Math" panose="02040503050406030204" pitchFamily="18" charset="0"/>
                      </a:rPr>
                      <m:t>  </m:t>
                    </m:r>
                  </m:oMath>
                </a14:m>
                <a:r>
                  <a:rPr lang="en-US" sz="2300" dirty="0" smtClean="0"/>
                  <a:t> </a:t>
                </a:r>
              </a:p>
              <a:p>
                <a:pPr marL="0" indent="0">
                  <a:buNone/>
                </a:pPr>
                <a:r>
                  <a:rPr lang="en-US" sz="2300" dirty="0" smtClean="0"/>
                  <a:t>                                     = 0.294x0.32 = </a:t>
                </a:r>
                <a:r>
                  <a:rPr lang="en-US" sz="2300" dirty="0" smtClean="0">
                    <a:solidFill>
                      <a:srgbClr val="FF0000"/>
                    </a:solidFill>
                  </a:rPr>
                  <a:t>0.094 customers</a:t>
                </a:r>
                <a:endParaRPr lang="en-US" sz="2300" dirty="0">
                  <a:solidFill>
                    <a:srgbClr val="FF0000"/>
                  </a:solidFill>
                </a:endParaRPr>
              </a:p>
              <a:p>
                <a:pPr marL="457200" indent="-457200">
                  <a:buAutoNum type="arabicPeriod" startAt="3"/>
                </a:pPr>
                <a:r>
                  <a:rPr lang="en-US" sz="2300" dirty="0" smtClean="0"/>
                  <a:t>L </a:t>
                </a:r>
                <a:r>
                  <a:rPr lang="en-US" sz="2300" dirty="0"/>
                  <a:t>= </a:t>
                </a:r>
                <a:r>
                  <a:rPr lang="en-US" sz="2300" dirty="0" err="1"/>
                  <a:t>L</a:t>
                </a:r>
                <a:r>
                  <a:rPr lang="en-US" sz="2300" baseline="-25000" dirty="0" err="1"/>
                  <a:t>q</a:t>
                </a:r>
                <a:r>
                  <a:rPr lang="en-US" sz="2300" dirty="0"/>
                  <a:t> + </a:t>
                </a:r>
                <a14:m>
                  <m:oMath xmlns:m="http://schemas.openxmlformats.org/officeDocument/2006/math">
                    <m:f>
                      <m:fPr>
                        <m:ctrlPr>
                          <a:rPr lang="en-US" sz="2300" i="1">
                            <a:latin typeface="Cambria Math" panose="02040503050406030204" pitchFamily="18" charset="0"/>
                          </a:rPr>
                        </m:ctrlPr>
                      </m:fPr>
                      <m:num>
                        <m:r>
                          <m:rPr>
                            <m:nor/>
                          </m:rPr>
                          <a:rPr lang="el-GR" sz="2300" dirty="0"/>
                          <m:t>λ</m:t>
                        </m:r>
                      </m:num>
                      <m:den>
                        <m:r>
                          <m:rPr>
                            <m:nor/>
                          </m:rPr>
                          <a:rPr lang="en-US" sz="2300" dirty="0"/>
                          <m:t>µ</m:t>
                        </m:r>
                      </m:den>
                    </m:f>
                  </m:oMath>
                </a14:m>
                <a:r>
                  <a:rPr lang="en-US" sz="2300" dirty="0"/>
                  <a:t>  = </a:t>
                </a:r>
                <a:r>
                  <a:rPr lang="en-US" sz="2300" dirty="0" smtClean="0"/>
                  <a:t>0.094 + (1.2/1) = </a:t>
                </a:r>
                <a:r>
                  <a:rPr lang="en-US" sz="2300" dirty="0" smtClean="0">
                    <a:solidFill>
                      <a:srgbClr val="FF0000"/>
                    </a:solidFill>
                  </a:rPr>
                  <a:t>1.294 customers</a:t>
                </a:r>
              </a:p>
              <a:p>
                <a:pPr marL="457200" indent="-457200">
                  <a:buFont typeface="Arial" panose="020B0604020202020204" pitchFamily="34" charset="0"/>
                  <a:buAutoNum type="arabicPeriod" startAt="3"/>
                </a:pPr>
                <a:r>
                  <a:rPr lang="en-US" sz="2300" dirty="0"/>
                  <a:t>W</a:t>
                </a:r>
                <a:r>
                  <a:rPr lang="en-US" sz="2300" baseline="-25000" dirty="0"/>
                  <a:t>q</a:t>
                </a:r>
                <a:r>
                  <a:rPr lang="en-US" sz="2300" dirty="0"/>
                  <a:t> = </a:t>
                </a:r>
                <a14:m>
                  <m:oMath xmlns:m="http://schemas.openxmlformats.org/officeDocument/2006/math">
                    <m:f>
                      <m:fPr>
                        <m:ctrlPr>
                          <a:rPr lang="en-US" sz="2300" i="1">
                            <a:latin typeface="Cambria Math" panose="02040503050406030204" pitchFamily="18" charset="0"/>
                          </a:rPr>
                        </m:ctrlPr>
                      </m:fPr>
                      <m:num>
                        <m:r>
                          <a:rPr lang="en-US" sz="2300" i="1">
                            <a:latin typeface="Cambria Math" panose="02040503050406030204" pitchFamily="18" charset="0"/>
                          </a:rPr>
                          <m:t>𝐿</m:t>
                        </m:r>
                        <m:r>
                          <a:rPr lang="en-US" sz="2300" i="1" baseline="-25000">
                            <a:latin typeface="Cambria Math" panose="02040503050406030204" pitchFamily="18" charset="0"/>
                          </a:rPr>
                          <m:t>𝑞</m:t>
                        </m:r>
                      </m:num>
                      <m:den>
                        <m:r>
                          <m:rPr>
                            <m:nor/>
                          </m:rPr>
                          <a:rPr lang="el-GR" sz="2300" dirty="0"/>
                          <m:t>λ</m:t>
                        </m:r>
                      </m:den>
                    </m:f>
                  </m:oMath>
                </a14:m>
                <a:r>
                  <a:rPr lang="en-US" sz="2300" dirty="0"/>
                  <a:t> = </a:t>
                </a:r>
                <a14:m>
                  <m:oMath xmlns:m="http://schemas.openxmlformats.org/officeDocument/2006/math">
                    <m:f>
                      <m:fPr>
                        <m:ctrlPr>
                          <a:rPr lang="en-US" sz="2300" i="1">
                            <a:latin typeface="Cambria Math" panose="02040503050406030204" pitchFamily="18" charset="0"/>
                          </a:rPr>
                        </m:ctrlPr>
                      </m:fPr>
                      <m:num>
                        <m:r>
                          <m:rPr>
                            <m:nor/>
                          </m:rPr>
                          <a:rPr lang="en-US" sz="2300" b="0" i="0" smtClean="0">
                            <a:latin typeface="Cambria Math" panose="02040503050406030204" pitchFamily="18" charset="0"/>
                          </a:rPr>
                          <m:t>0.094</m:t>
                        </m:r>
                      </m:num>
                      <m:den>
                        <m:r>
                          <m:rPr>
                            <m:nor/>
                          </m:rPr>
                          <a:rPr lang="en-US" sz="2300" b="0" i="0" smtClean="0">
                            <a:latin typeface="Cambria Math" panose="02040503050406030204" pitchFamily="18" charset="0"/>
                          </a:rPr>
                          <m:t>1.2</m:t>
                        </m:r>
                      </m:den>
                    </m:f>
                  </m:oMath>
                </a14:m>
                <a:r>
                  <a:rPr lang="en-US" sz="2300" dirty="0"/>
                  <a:t> = </a:t>
                </a:r>
                <a:r>
                  <a:rPr lang="en-US" sz="2300" dirty="0" smtClean="0">
                    <a:solidFill>
                      <a:srgbClr val="FF0000"/>
                    </a:solidFill>
                  </a:rPr>
                  <a:t>0.078 minutes</a:t>
                </a:r>
              </a:p>
              <a:p>
                <a:pPr marL="457200" indent="-457200">
                  <a:buAutoNum type="arabicPeriod" startAt="5"/>
                </a:pPr>
                <a:r>
                  <a:rPr lang="en-US" sz="2300" dirty="0" err="1" smtClean="0"/>
                  <a:t>W</a:t>
                </a:r>
                <a:r>
                  <a:rPr lang="en-US" sz="2300" baseline="-25000" dirty="0" err="1" smtClean="0"/>
                  <a:t>s</a:t>
                </a:r>
                <a:r>
                  <a:rPr lang="en-US" sz="2300" dirty="0" smtClean="0"/>
                  <a:t> </a:t>
                </a:r>
                <a:r>
                  <a:rPr lang="en-US" sz="2300" dirty="0"/>
                  <a:t>= </a:t>
                </a:r>
                <a:r>
                  <a:rPr lang="en-US" sz="2300" dirty="0" err="1"/>
                  <a:t>W</a:t>
                </a:r>
                <a:r>
                  <a:rPr lang="en-US" sz="2300" baseline="-25000" dirty="0" err="1"/>
                  <a:t>q</a:t>
                </a:r>
                <a:r>
                  <a:rPr lang="en-US" sz="2300" dirty="0"/>
                  <a:t> + </a:t>
                </a:r>
                <a14:m>
                  <m:oMath xmlns:m="http://schemas.openxmlformats.org/officeDocument/2006/math">
                    <m:f>
                      <m:fPr>
                        <m:ctrlPr>
                          <a:rPr lang="en-US" sz="2300" i="1">
                            <a:latin typeface="Cambria Math" panose="02040503050406030204" pitchFamily="18" charset="0"/>
                          </a:rPr>
                        </m:ctrlPr>
                      </m:fPr>
                      <m:num>
                        <m:r>
                          <m:rPr>
                            <m:nor/>
                          </m:rPr>
                          <a:rPr lang="en-US" sz="2300" dirty="0"/>
                          <m:t>1</m:t>
                        </m:r>
                      </m:num>
                      <m:den>
                        <m:r>
                          <m:rPr>
                            <m:nor/>
                          </m:rPr>
                          <a:rPr lang="en-US" sz="2300" dirty="0"/>
                          <m:t>µ</m:t>
                        </m:r>
                      </m:den>
                    </m:f>
                  </m:oMath>
                </a14:m>
                <a:r>
                  <a:rPr lang="en-US" sz="2300" dirty="0"/>
                  <a:t>  = </a:t>
                </a:r>
                <a:r>
                  <a:rPr lang="en-US" sz="2300" dirty="0" smtClean="0"/>
                  <a:t>0.078 + 1/1  = </a:t>
                </a:r>
                <a:r>
                  <a:rPr lang="en-US" sz="2300" dirty="0" smtClean="0">
                    <a:solidFill>
                      <a:srgbClr val="FF0000"/>
                    </a:solidFill>
                  </a:rPr>
                  <a:t>0.078 minutes</a:t>
                </a:r>
              </a:p>
              <a:p>
                <a:pPr marL="457200" indent="-457200" algn="just">
                  <a:buAutoNum type="arabicPeriod" startAt="5"/>
                </a:pPr>
                <a:r>
                  <a:rPr lang="en-US" sz="2300" dirty="0" smtClean="0">
                    <a:solidFill>
                      <a:srgbClr val="FF0000"/>
                    </a:solidFill>
                  </a:rPr>
                  <a:t>P</a:t>
                </a:r>
                <a:r>
                  <a:rPr lang="en-US" sz="2300" baseline="-25000" dirty="0" smtClean="0">
                    <a:solidFill>
                      <a:srgbClr val="FF0000"/>
                    </a:solidFill>
                  </a:rPr>
                  <a:t>0</a:t>
                </a:r>
                <a:r>
                  <a:rPr lang="en-US" sz="2300" dirty="0" smtClean="0">
                    <a:solidFill>
                      <a:srgbClr val="FF0000"/>
                    </a:solidFill>
                  </a:rPr>
                  <a:t> = 0.294 </a:t>
                </a:r>
              </a:p>
              <a:p>
                <a:pPr marL="457200" indent="-457200" algn="just">
                  <a:buAutoNum type="arabicPeriod" startAt="5"/>
                </a:pPr>
                <a:r>
                  <a:rPr lang="en-US" sz="2300" dirty="0" smtClean="0"/>
                  <a:t>When </a:t>
                </a:r>
                <a:r>
                  <a:rPr lang="en-US" sz="2300" dirty="0" err="1" smtClean="0"/>
                  <a:t>n≤s</a:t>
                </a:r>
                <a:r>
                  <a:rPr lang="en-US" sz="2300" dirty="0" smtClean="0"/>
                  <a:t>, let n=2, P</a:t>
                </a:r>
                <a:r>
                  <a:rPr lang="en-US" sz="2300" baseline="-25000" dirty="0"/>
                  <a:t>2</a:t>
                </a:r>
                <a:r>
                  <a:rPr lang="en-US" sz="2300" dirty="0" smtClean="0"/>
                  <a:t> = </a:t>
                </a:r>
                <a:r>
                  <a:rPr lang="en-US" sz="2300" dirty="0"/>
                  <a:t>P</a:t>
                </a:r>
                <a:r>
                  <a:rPr lang="en-US" sz="2300" baseline="-25000" dirty="0"/>
                  <a:t>0</a:t>
                </a:r>
                <a:r>
                  <a:rPr lang="en-US" sz="2300" dirty="0"/>
                  <a:t> </a:t>
                </a:r>
                <a14:m>
                  <m:oMath xmlns:m="http://schemas.openxmlformats.org/officeDocument/2006/math">
                    <m:f>
                      <m:fPr>
                        <m:ctrlPr>
                          <a:rPr lang="en-US" sz="2300" i="1">
                            <a:latin typeface="Cambria Math" panose="02040503050406030204" pitchFamily="18" charset="0"/>
                          </a:rPr>
                        </m:ctrlPr>
                      </m:fPr>
                      <m:num>
                        <m:d>
                          <m:dPr>
                            <m:ctrlPr>
                              <a:rPr lang="en-US" sz="2300" i="1">
                                <a:latin typeface="Cambria Math" panose="02040503050406030204" pitchFamily="18" charset="0"/>
                              </a:rPr>
                            </m:ctrlPr>
                          </m:dPr>
                          <m:e>
                            <m:f>
                              <m:fPr>
                                <m:ctrlPr>
                                  <a:rPr lang="en-US" sz="2300" i="1">
                                    <a:latin typeface="Cambria Math" panose="02040503050406030204" pitchFamily="18" charset="0"/>
                                  </a:rPr>
                                </m:ctrlPr>
                              </m:fPr>
                              <m:num>
                                <m:r>
                                  <m:rPr>
                                    <m:nor/>
                                  </m:rPr>
                                  <a:rPr lang="en-US" sz="2300" b="0" i="0" smtClean="0">
                                    <a:latin typeface="Cambria Math" panose="02040503050406030204" pitchFamily="18" charset="0"/>
                                  </a:rPr>
                                  <m:t>1.2</m:t>
                                </m:r>
                              </m:num>
                              <m:den>
                                <m:r>
                                  <m:rPr>
                                    <m:nor/>
                                  </m:rPr>
                                  <a:rPr lang="en-US" sz="2300" b="0" i="0" dirty="0" smtClean="0">
                                    <a:latin typeface="Cambria Math" panose="02040503050406030204" pitchFamily="18" charset="0"/>
                                  </a:rPr>
                                  <m:t>1</m:t>
                                </m:r>
                              </m:den>
                            </m:f>
                          </m:e>
                        </m:d>
                        <m:r>
                          <m:rPr>
                            <m:nor/>
                          </m:rPr>
                          <a:rPr lang="en-US" sz="2300" b="0" i="0" baseline="72000" dirty="0" smtClean="0">
                            <a:latin typeface="Cambria Math" panose="02040503050406030204" pitchFamily="18" charset="0"/>
                          </a:rPr>
                          <m:t>2</m:t>
                        </m:r>
                      </m:num>
                      <m:den>
                        <m:r>
                          <a:rPr lang="en-US" sz="2300" b="0" i="1" dirty="0" smtClean="0">
                            <a:latin typeface="Cambria Math" panose="02040503050406030204" pitchFamily="18" charset="0"/>
                          </a:rPr>
                          <m:t>2</m:t>
                        </m:r>
                        <m:r>
                          <a:rPr lang="en-US" sz="2300" i="1" dirty="0">
                            <a:latin typeface="Cambria Math" panose="02040503050406030204" pitchFamily="18" charset="0"/>
                          </a:rPr>
                          <m:t>!</m:t>
                        </m:r>
                      </m:den>
                    </m:f>
                  </m:oMath>
                </a14:m>
                <a:r>
                  <a:rPr lang="en-US" sz="2300" dirty="0" smtClean="0"/>
                  <a:t> = 0.294x0.72 = </a:t>
                </a:r>
                <a:r>
                  <a:rPr lang="en-US" sz="2300" dirty="0" smtClean="0">
                    <a:solidFill>
                      <a:srgbClr val="FF0000"/>
                    </a:solidFill>
                  </a:rPr>
                  <a:t>0.212</a:t>
                </a:r>
              </a:p>
              <a:p>
                <a:pPr marL="457200" indent="-457200" algn="just">
                  <a:buAutoNum type="arabicPeriod" startAt="5"/>
                </a:pPr>
                <a:r>
                  <a:rPr lang="en-US" sz="2300" dirty="0" smtClean="0"/>
                  <a:t>When n &gt; s, let n=4, </a:t>
                </a:r>
                <a:r>
                  <a:rPr lang="en-US" sz="2300" dirty="0" err="1" smtClean="0"/>
                  <a:t>P</a:t>
                </a:r>
                <a:r>
                  <a:rPr lang="en-US" sz="2300" baseline="-25000" dirty="0" err="1" smtClean="0"/>
                  <a:t>n</a:t>
                </a:r>
                <a:r>
                  <a:rPr lang="en-US" sz="2300" dirty="0" smtClean="0"/>
                  <a:t> = </a:t>
                </a:r>
                <a:r>
                  <a:rPr lang="en-US" sz="2300" dirty="0"/>
                  <a:t>P</a:t>
                </a:r>
                <a:r>
                  <a:rPr lang="en-US" sz="2300" baseline="-25000" dirty="0"/>
                  <a:t>0</a:t>
                </a:r>
                <a:r>
                  <a:rPr lang="en-US" sz="2300" dirty="0"/>
                  <a:t> </a:t>
                </a:r>
                <a14:m>
                  <m:oMath xmlns:m="http://schemas.openxmlformats.org/officeDocument/2006/math">
                    <m:f>
                      <m:fPr>
                        <m:ctrlPr>
                          <a:rPr lang="en-US" sz="2300" i="1">
                            <a:latin typeface="Cambria Math" panose="02040503050406030204" pitchFamily="18" charset="0"/>
                          </a:rPr>
                        </m:ctrlPr>
                      </m:fPr>
                      <m:num>
                        <m:d>
                          <m:dPr>
                            <m:ctrlPr>
                              <a:rPr lang="en-US" sz="2300" i="1">
                                <a:latin typeface="Cambria Math" panose="02040503050406030204" pitchFamily="18" charset="0"/>
                              </a:rPr>
                            </m:ctrlPr>
                          </m:dPr>
                          <m:e>
                            <m:f>
                              <m:fPr>
                                <m:ctrlPr>
                                  <a:rPr lang="en-US" sz="2300" i="1">
                                    <a:latin typeface="Cambria Math" panose="02040503050406030204" pitchFamily="18" charset="0"/>
                                  </a:rPr>
                                </m:ctrlPr>
                              </m:fPr>
                              <m:num>
                                <m:r>
                                  <m:rPr>
                                    <m:nor/>
                                  </m:rPr>
                                  <a:rPr lang="el-GR" sz="2300" dirty="0"/>
                                  <m:t>λ</m:t>
                                </m:r>
                              </m:num>
                              <m:den>
                                <m:r>
                                  <m:rPr>
                                    <m:nor/>
                                  </m:rPr>
                                  <a:rPr lang="en-US" sz="2300" dirty="0"/>
                                  <m:t>µ</m:t>
                                </m:r>
                              </m:den>
                            </m:f>
                          </m:e>
                        </m:d>
                        <m:r>
                          <a:rPr lang="en-US" sz="2300" b="0" i="1" baseline="70000" dirty="0" smtClean="0">
                            <a:latin typeface="Cambria Math" panose="02040503050406030204" pitchFamily="18" charset="0"/>
                          </a:rPr>
                          <m:t>𝑛</m:t>
                        </m:r>
                      </m:num>
                      <m:den>
                        <m:r>
                          <a:rPr lang="en-US" sz="2300" i="1" dirty="0">
                            <a:latin typeface="Cambria Math" panose="02040503050406030204" pitchFamily="18" charset="0"/>
                          </a:rPr>
                          <m:t>𝑠</m:t>
                        </m:r>
                        <m:r>
                          <a:rPr lang="en-US" sz="2300" i="1" dirty="0">
                            <a:latin typeface="Cambria Math" panose="02040503050406030204" pitchFamily="18" charset="0"/>
                          </a:rPr>
                          <m:t>!</m:t>
                        </m:r>
                        <m:r>
                          <m:rPr>
                            <m:nor/>
                          </m:rPr>
                          <a:rPr lang="en-US" sz="2300" dirty="0"/>
                          <m:t>(</m:t>
                        </m:r>
                        <m:r>
                          <m:rPr>
                            <m:nor/>
                          </m:rPr>
                          <a:rPr lang="en-US" sz="2300" dirty="0"/>
                          <m:t>s</m:t>
                        </m:r>
                        <m:r>
                          <a:rPr lang="en-US" sz="2300" i="1" dirty="0">
                            <a:latin typeface="Cambria Math" panose="02040503050406030204" pitchFamily="18" charset="0"/>
                          </a:rPr>
                          <m:t>)</m:t>
                        </m:r>
                        <m:r>
                          <a:rPr lang="en-US" sz="2300" b="0" i="1" baseline="30000" dirty="0" smtClean="0">
                            <a:latin typeface="Cambria Math" panose="02040503050406030204" pitchFamily="18" charset="0"/>
                          </a:rPr>
                          <m:t>𝑛</m:t>
                        </m:r>
                        <m:r>
                          <a:rPr lang="en-US" sz="2300" b="0" i="1" baseline="30000" dirty="0" smtClean="0">
                            <a:latin typeface="Cambria Math" panose="02040503050406030204" pitchFamily="18" charset="0"/>
                          </a:rPr>
                          <m:t>−</m:t>
                        </m:r>
                        <m:r>
                          <a:rPr lang="en-US" sz="2300" b="0" i="1" baseline="30000" dirty="0" smtClean="0">
                            <a:latin typeface="Cambria Math" panose="02040503050406030204" pitchFamily="18" charset="0"/>
                          </a:rPr>
                          <m:t>𝑠</m:t>
                        </m:r>
                      </m:den>
                    </m:f>
                  </m:oMath>
                </a14:m>
                <a:r>
                  <a:rPr lang="en-US" sz="2300" dirty="0" smtClean="0"/>
                  <a:t>  or </a:t>
                </a:r>
              </a:p>
              <a:p>
                <a:pPr marL="0" indent="0" algn="just">
                  <a:buNone/>
                </a:pPr>
                <a:r>
                  <a:rPr lang="en-US" sz="2300" dirty="0"/>
                  <a:t> </a:t>
                </a:r>
                <a:r>
                  <a:rPr lang="en-US" sz="2300" dirty="0" smtClean="0"/>
                  <a:t>                                        </a:t>
                </a:r>
                <a:r>
                  <a:rPr lang="en-US" sz="2300" dirty="0" smtClean="0">
                    <a:solidFill>
                      <a:srgbClr val="FF0000"/>
                    </a:solidFill>
                  </a:rPr>
                  <a:t>P</a:t>
                </a:r>
                <a:r>
                  <a:rPr lang="en-US" sz="2300" baseline="-25000" dirty="0" smtClean="0">
                    <a:solidFill>
                      <a:srgbClr val="FF0000"/>
                    </a:solidFill>
                  </a:rPr>
                  <a:t>4</a:t>
                </a:r>
                <a:r>
                  <a:rPr lang="en-US" sz="2300" dirty="0" smtClean="0">
                    <a:solidFill>
                      <a:srgbClr val="FF0000"/>
                    </a:solidFill>
                  </a:rPr>
                  <a:t> = 0.294x</a:t>
                </a:r>
                <a14:m>
                  <m:oMath xmlns:m="http://schemas.openxmlformats.org/officeDocument/2006/math">
                    <m:f>
                      <m:fPr>
                        <m:ctrlPr>
                          <a:rPr lang="en-US" sz="2300" i="1">
                            <a:solidFill>
                              <a:srgbClr val="FF0000"/>
                            </a:solidFill>
                            <a:latin typeface="Cambria Math" panose="02040503050406030204" pitchFamily="18" charset="0"/>
                          </a:rPr>
                        </m:ctrlPr>
                      </m:fPr>
                      <m:num>
                        <m:d>
                          <m:dPr>
                            <m:ctrlPr>
                              <a:rPr lang="en-US" sz="2300" i="1">
                                <a:solidFill>
                                  <a:srgbClr val="FF0000"/>
                                </a:solidFill>
                                <a:latin typeface="Cambria Math" panose="02040503050406030204" pitchFamily="18" charset="0"/>
                              </a:rPr>
                            </m:ctrlPr>
                          </m:dPr>
                          <m:e>
                            <m:r>
                              <a:rPr lang="en-US" sz="2300" b="0" i="1" smtClean="0">
                                <a:solidFill>
                                  <a:srgbClr val="FF0000"/>
                                </a:solidFill>
                                <a:latin typeface="Cambria Math" panose="02040503050406030204" pitchFamily="18" charset="0"/>
                              </a:rPr>
                              <m:t>1.2</m:t>
                            </m:r>
                          </m:e>
                        </m:d>
                        <m:r>
                          <a:rPr lang="en-US" sz="2300" b="0" i="1" baseline="30000" dirty="0" smtClean="0">
                            <a:solidFill>
                              <a:srgbClr val="FF0000"/>
                            </a:solidFill>
                            <a:latin typeface="Cambria Math" panose="02040503050406030204" pitchFamily="18" charset="0"/>
                          </a:rPr>
                          <m:t>4</m:t>
                        </m:r>
                      </m:num>
                      <m:den>
                        <m:r>
                          <a:rPr lang="en-US" sz="2300" b="0" i="1" dirty="0" smtClean="0">
                            <a:solidFill>
                              <a:srgbClr val="FF0000"/>
                            </a:solidFill>
                            <a:latin typeface="Cambria Math" panose="02040503050406030204" pitchFamily="18" charset="0"/>
                          </a:rPr>
                          <m:t>3</m:t>
                        </m:r>
                        <m:r>
                          <a:rPr lang="en-US" sz="2300" i="1" dirty="0">
                            <a:solidFill>
                              <a:srgbClr val="FF0000"/>
                            </a:solidFill>
                            <a:latin typeface="Cambria Math" panose="02040503050406030204" pitchFamily="18" charset="0"/>
                          </a:rPr>
                          <m:t>!</m:t>
                        </m:r>
                        <m:r>
                          <m:rPr>
                            <m:nor/>
                          </m:rPr>
                          <a:rPr lang="en-US" sz="2300" dirty="0">
                            <a:solidFill>
                              <a:srgbClr val="FF0000"/>
                            </a:solidFill>
                          </a:rPr>
                          <m:t>(</m:t>
                        </m:r>
                        <m:r>
                          <a:rPr lang="en-US" sz="2300" b="0" i="1" dirty="0" smtClean="0">
                            <a:solidFill>
                              <a:srgbClr val="FF0000"/>
                            </a:solidFill>
                            <a:latin typeface="Cambria Math" panose="02040503050406030204" pitchFamily="18" charset="0"/>
                          </a:rPr>
                          <m:t>3</m:t>
                        </m:r>
                        <m:r>
                          <a:rPr lang="en-US" sz="2300" i="1" dirty="0">
                            <a:solidFill>
                              <a:srgbClr val="FF0000"/>
                            </a:solidFill>
                            <a:latin typeface="Cambria Math" panose="02040503050406030204" pitchFamily="18" charset="0"/>
                          </a:rPr>
                          <m:t>)</m:t>
                        </m:r>
                        <m:r>
                          <a:rPr lang="en-US" sz="2300" b="0" i="1" baseline="30000" dirty="0" smtClean="0">
                            <a:solidFill>
                              <a:srgbClr val="FF0000"/>
                            </a:solidFill>
                            <a:latin typeface="Cambria Math" panose="02040503050406030204" pitchFamily="18" charset="0"/>
                          </a:rPr>
                          <m:t>1</m:t>
                        </m:r>
                      </m:den>
                    </m:f>
                  </m:oMath>
                </a14:m>
                <a:r>
                  <a:rPr lang="en-US" sz="2300" dirty="0" smtClean="0">
                    <a:solidFill>
                      <a:srgbClr val="FF0000"/>
                    </a:solidFill>
                  </a:rPr>
                  <a:t> = 0.034</a:t>
                </a:r>
              </a:p>
              <a:p>
                <a:pPr marL="457200" indent="-457200">
                  <a:buAutoNum type="arabicPeriod" startAt="9"/>
                </a:pPr>
                <a:r>
                  <a:rPr lang="en-US" sz="2300" dirty="0" err="1" smtClean="0"/>
                  <a:t>W</a:t>
                </a:r>
                <a:r>
                  <a:rPr lang="en-US" sz="2300" baseline="-25000" dirty="0" err="1" smtClean="0"/>
                  <a:t>a</a:t>
                </a:r>
                <a:r>
                  <a:rPr lang="en-US" sz="2300" dirty="0" smtClean="0"/>
                  <a:t> = </a:t>
                </a:r>
                <a14:m>
                  <m:oMath xmlns:m="http://schemas.openxmlformats.org/officeDocument/2006/math">
                    <m:d>
                      <m:dPr>
                        <m:ctrlPr>
                          <a:rPr lang="en-US" sz="2300" i="1">
                            <a:latin typeface="Cambria Math" panose="02040503050406030204" pitchFamily="18" charset="0"/>
                          </a:rPr>
                        </m:ctrlPr>
                      </m:dPr>
                      <m:e>
                        <m:f>
                          <m:fPr>
                            <m:ctrlPr>
                              <a:rPr lang="en-US" sz="2300" i="1">
                                <a:latin typeface="Cambria Math" panose="02040503050406030204" pitchFamily="18" charset="0"/>
                              </a:rPr>
                            </m:ctrlPr>
                          </m:fPr>
                          <m:num>
                            <m:r>
                              <m:rPr>
                                <m:nor/>
                              </m:rPr>
                              <a:rPr lang="en-US" sz="2300" b="0" i="0" dirty="0" smtClean="0"/>
                              <m:t>1</m:t>
                            </m:r>
                          </m:num>
                          <m:den>
                            <m:r>
                              <a:rPr lang="en-US" sz="2300" b="0" i="1" dirty="0" smtClean="0">
                                <a:latin typeface="Cambria Math" panose="02040503050406030204" pitchFamily="18" charset="0"/>
                              </a:rPr>
                              <m:t>𝑠</m:t>
                            </m:r>
                            <m:r>
                              <m:rPr>
                                <m:nor/>
                              </m:rPr>
                              <a:rPr lang="en-US" sz="2300" dirty="0"/>
                              <m:t>µ</m:t>
                            </m:r>
                            <m:r>
                              <m:rPr>
                                <m:nor/>
                              </m:rPr>
                              <a:rPr lang="en-US" sz="2300" b="0" i="0" dirty="0" smtClean="0"/>
                              <m:t>−</m:t>
                            </m:r>
                            <m:r>
                              <m:rPr>
                                <m:nor/>
                              </m:rPr>
                              <a:rPr lang="el-GR" sz="2300" dirty="0"/>
                              <m:t>λ</m:t>
                            </m:r>
                          </m:den>
                        </m:f>
                      </m:e>
                    </m:d>
                  </m:oMath>
                </a14:m>
                <a:r>
                  <a:rPr lang="en-US" sz="2300" dirty="0"/>
                  <a:t> </a:t>
                </a:r>
                <a:r>
                  <a:rPr lang="en-US" sz="2300" dirty="0" smtClean="0"/>
                  <a:t>=  </a:t>
                </a:r>
                <a14:m>
                  <m:oMath xmlns:m="http://schemas.openxmlformats.org/officeDocument/2006/math">
                    <m:d>
                      <m:dPr>
                        <m:ctrlPr>
                          <a:rPr lang="en-US" sz="2300" i="1">
                            <a:latin typeface="Cambria Math" panose="02040503050406030204" pitchFamily="18" charset="0"/>
                          </a:rPr>
                        </m:ctrlPr>
                      </m:dPr>
                      <m:e>
                        <m:f>
                          <m:fPr>
                            <m:ctrlPr>
                              <a:rPr lang="en-US" sz="2300" i="1">
                                <a:latin typeface="Cambria Math" panose="02040503050406030204" pitchFamily="18" charset="0"/>
                              </a:rPr>
                            </m:ctrlPr>
                          </m:fPr>
                          <m:num>
                            <m:r>
                              <m:rPr>
                                <m:nor/>
                              </m:rPr>
                              <a:rPr lang="en-US" sz="2300" dirty="0"/>
                              <m:t>1</m:t>
                            </m:r>
                          </m:num>
                          <m:den>
                            <m:r>
                              <m:rPr>
                                <m:nor/>
                              </m:rPr>
                              <a:rPr lang="en-US" sz="2300" b="0" i="0" dirty="0" smtClean="0">
                                <a:latin typeface="Cambria Math" panose="02040503050406030204" pitchFamily="18" charset="0"/>
                              </a:rPr>
                              <m:t>3</m:t>
                            </m:r>
                            <m:r>
                              <m:rPr>
                                <m:nor/>
                              </m:rPr>
                              <a:rPr lang="en-US" sz="2300" b="0" i="0" dirty="0" smtClean="0">
                                <a:latin typeface="Cambria Math" panose="02040503050406030204" pitchFamily="18" charset="0"/>
                              </a:rPr>
                              <m:t>x</m:t>
                            </m:r>
                            <m:r>
                              <m:rPr>
                                <m:nor/>
                              </m:rPr>
                              <a:rPr lang="en-US" sz="2300" b="0" i="0" dirty="0" smtClean="0">
                                <a:latin typeface="Cambria Math" panose="02040503050406030204" pitchFamily="18" charset="0"/>
                              </a:rPr>
                              <m:t>1</m:t>
                            </m:r>
                            <m:r>
                              <m:rPr>
                                <m:nor/>
                              </m:rPr>
                              <a:rPr lang="en-US" sz="2300" dirty="0"/>
                              <m:t>−</m:t>
                            </m:r>
                            <m:r>
                              <m:rPr>
                                <m:nor/>
                              </m:rPr>
                              <a:rPr lang="en-US" sz="2300" b="0" i="0" dirty="0" smtClean="0"/>
                              <m:t>1.2</m:t>
                            </m:r>
                          </m:den>
                        </m:f>
                      </m:e>
                    </m:d>
                  </m:oMath>
                </a14:m>
                <a:r>
                  <a:rPr lang="en-US" sz="2300" dirty="0" smtClean="0"/>
                  <a:t> = </a:t>
                </a:r>
                <a:r>
                  <a:rPr lang="en-US" sz="2300" dirty="0" smtClean="0">
                    <a:solidFill>
                      <a:srgbClr val="FF0000"/>
                    </a:solidFill>
                  </a:rPr>
                  <a:t>0.556 minutes</a:t>
                </a:r>
              </a:p>
              <a:p>
                <a:pPr marL="457200" indent="-457200">
                  <a:buAutoNum type="arabicPeriod" startAt="9"/>
                </a:pPr>
                <a:r>
                  <a:rPr lang="en-US" sz="2300" dirty="0" smtClean="0"/>
                  <a:t>Pw = </a:t>
                </a:r>
                <a:r>
                  <a:rPr lang="en-US" sz="2300" dirty="0"/>
                  <a:t>P</a:t>
                </a:r>
                <a:r>
                  <a:rPr lang="en-US" sz="2300" baseline="-25000" dirty="0"/>
                  <a:t>0</a:t>
                </a:r>
                <a:r>
                  <a:rPr lang="en-US" sz="2300" dirty="0"/>
                  <a:t> </a:t>
                </a:r>
                <a14:m>
                  <m:oMath xmlns:m="http://schemas.openxmlformats.org/officeDocument/2006/math">
                    <m:f>
                      <m:fPr>
                        <m:ctrlPr>
                          <a:rPr lang="en-US" sz="2300" i="1">
                            <a:latin typeface="Cambria Math" panose="02040503050406030204" pitchFamily="18" charset="0"/>
                          </a:rPr>
                        </m:ctrlPr>
                      </m:fPr>
                      <m:num>
                        <m:d>
                          <m:dPr>
                            <m:ctrlPr>
                              <a:rPr lang="en-US" sz="2300" i="1">
                                <a:latin typeface="Cambria Math" panose="02040503050406030204" pitchFamily="18" charset="0"/>
                              </a:rPr>
                            </m:ctrlPr>
                          </m:dPr>
                          <m:e>
                            <m:f>
                              <m:fPr>
                                <m:ctrlPr>
                                  <a:rPr lang="en-US" sz="2300" i="1">
                                    <a:latin typeface="Cambria Math" panose="02040503050406030204" pitchFamily="18" charset="0"/>
                                  </a:rPr>
                                </m:ctrlPr>
                              </m:fPr>
                              <m:num>
                                <m:r>
                                  <m:rPr>
                                    <m:nor/>
                                  </m:rPr>
                                  <a:rPr lang="el-GR" sz="2300" dirty="0"/>
                                  <m:t>λ</m:t>
                                </m:r>
                              </m:num>
                              <m:den>
                                <m:r>
                                  <m:rPr>
                                    <m:nor/>
                                  </m:rPr>
                                  <a:rPr lang="en-US" sz="2300" dirty="0"/>
                                  <m:t>µ</m:t>
                                </m:r>
                              </m:den>
                            </m:f>
                          </m:e>
                        </m:d>
                        <m:r>
                          <m:rPr>
                            <m:nor/>
                          </m:rPr>
                          <a:rPr lang="en-US" sz="2300" baseline="68000" dirty="0">
                            <a:latin typeface="Cambria Math" panose="02040503050406030204" pitchFamily="18" charset="0"/>
                          </a:rPr>
                          <m:t>s</m:t>
                        </m:r>
                      </m:num>
                      <m:den>
                        <m:r>
                          <a:rPr lang="en-US" sz="2300" i="1" dirty="0">
                            <a:latin typeface="Cambria Math" panose="02040503050406030204" pitchFamily="18" charset="0"/>
                          </a:rPr>
                          <m:t>𝑠</m:t>
                        </m:r>
                        <m:r>
                          <a:rPr lang="en-US" sz="2300" i="1" dirty="0">
                            <a:latin typeface="Cambria Math" panose="02040503050406030204" pitchFamily="18" charset="0"/>
                          </a:rPr>
                          <m:t>!</m:t>
                        </m:r>
                        <m:r>
                          <m:rPr>
                            <m:nor/>
                          </m:rPr>
                          <a:rPr lang="en-US" sz="2300" dirty="0"/>
                          <m:t>(</m:t>
                        </m:r>
                        <m:r>
                          <m:rPr>
                            <m:nor/>
                          </m:rPr>
                          <a:rPr lang="en-US" sz="2300" b="0" i="0" dirty="0" smtClean="0"/>
                          <m:t>1−</m:t>
                        </m:r>
                        <m:f>
                          <m:fPr>
                            <m:ctrlPr>
                              <a:rPr lang="en-US" sz="2300" i="1">
                                <a:latin typeface="Cambria Math" panose="02040503050406030204" pitchFamily="18" charset="0"/>
                              </a:rPr>
                            </m:ctrlPr>
                          </m:fPr>
                          <m:num>
                            <m:r>
                              <m:rPr>
                                <m:nor/>
                              </m:rPr>
                              <a:rPr lang="el-GR" sz="2300" dirty="0">
                                <a:latin typeface="Arial Narrow" panose="020B0606020202030204" pitchFamily="34" charset="0"/>
                              </a:rPr>
                              <m:t>λ</m:t>
                            </m:r>
                          </m:num>
                          <m:den>
                            <m:r>
                              <m:rPr>
                                <m:nor/>
                              </m:rPr>
                              <a:rPr lang="en-US" sz="2300" dirty="0">
                                <a:latin typeface="Arial Narrow" panose="020B0606020202030204" pitchFamily="34" charset="0"/>
                              </a:rPr>
                              <m:t>s</m:t>
                            </m:r>
                            <m:r>
                              <m:rPr>
                                <m:nor/>
                              </m:rPr>
                              <a:rPr lang="en-US" sz="2300" dirty="0">
                                <a:latin typeface="Arial Narrow" panose="020B0606020202030204" pitchFamily="34" charset="0"/>
                              </a:rPr>
                              <m:t>µ</m:t>
                            </m:r>
                          </m:den>
                        </m:f>
                        <m:r>
                          <a:rPr lang="en-US" sz="2300" i="1" dirty="0">
                            <a:latin typeface="Cambria Math" panose="02040503050406030204" pitchFamily="18" charset="0"/>
                          </a:rPr>
                          <m:t>)</m:t>
                        </m:r>
                      </m:den>
                    </m:f>
                  </m:oMath>
                </a14:m>
                <a:r>
                  <a:rPr lang="en-US" sz="2300" dirty="0" smtClean="0"/>
                  <a:t> = 0.294x</a:t>
                </a:r>
                <a14:m>
                  <m:oMath xmlns:m="http://schemas.openxmlformats.org/officeDocument/2006/math">
                    <m:f>
                      <m:fPr>
                        <m:ctrlPr>
                          <a:rPr lang="en-US" sz="2300" i="1">
                            <a:latin typeface="Cambria Math" panose="02040503050406030204" pitchFamily="18" charset="0"/>
                          </a:rPr>
                        </m:ctrlPr>
                      </m:fPr>
                      <m:num>
                        <m:d>
                          <m:dPr>
                            <m:ctrlPr>
                              <a:rPr lang="en-US" sz="2300" i="1">
                                <a:latin typeface="Cambria Math" panose="02040503050406030204" pitchFamily="18" charset="0"/>
                              </a:rPr>
                            </m:ctrlPr>
                          </m:dPr>
                          <m:e>
                            <m:r>
                              <a:rPr lang="en-US" sz="2300" b="0" i="1" smtClean="0">
                                <a:latin typeface="Cambria Math" panose="02040503050406030204" pitchFamily="18" charset="0"/>
                              </a:rPr>
                              <m:t>1.2</m:t>
                            </m:r>
                          </m:e>
                        </m:d>
                        <m:r>
                          <m:rPr>
                            <m:nor/>
                          </m:rPr>
                          <a:rPr lang="en-US" sz="2300" b="0" i="0" baseline="30000" dirty="0" smtClean="0">
                            <a:latin typeface="Cambria Math" panose="02040503050406030204" pitchFamily="18" charset="0"/>
                          </a:rPr>
                          <m:t>3</m:t>
                        </m:r>
                      </m:num>
                      <m:den>
                        <m:r>
                          <a:rPr lang="en-US" sz="2300" b="0" i="1" dirty="0" smtClean="0">
                            <a:latin typeface="Cambria Math" panose="02040503050406030204" pitchFamily="18" charset="0"/>
                          </a:rPr>
                          <m:t>3</m:t>
                        </m:r>
                        <m:r>
                          <a:rPr lang="en-US" sz="2300" i="1" dirty="0">
                            <a:latin typeface="Cambria Math" panose="02040503050406030204" pitchFamily="18" charset="0"/>
                          </a:rPr>
                          <m:t>!</m:t>
                        </m:r>
                        <m:r>
                          <m:rPr>
                            <m:nor/>
                          </m:rPr>
                          <a:rPr lang="en-US" sz="2300" dirty="0"/>
                          <m:t>(1−</m:t>
                        </m:r>
                        <m:f>
                          <m:fPr>
                            <m:ctrlPr>
                              <a:rPr lang="en-US" sz="2300" i="1">
                                <a:latin typeface="Cambria Math" panose="02040503050406030204" pitchFamily="18" charset="0"/>
                              </a:rPr>
                            </m:ctrlPr>
                          </m:fPr>
                          <m:num>
                            <m:r>
                              <a:rPr lang="en-US" sz="2300" b="0" i="1" smtClean="0">
                                <a:latin typeface="Cambria Math" panose="02040503050406030204" pitchFamily="18" charset="0"/>
                              </a:rPr>
                              <m:t>1.2</m:t>
                            </m:r>
                          </m:num>
                          <m:den>
                            <m:r>
                              <m:rPr>
                                <m:nor/>
                              </m:rPr>
                              <a:rPr lang="en-US" sz="2300" b="0" i="0" dirty="0" smtClean="0">
                                <a:latin typeface="Cambria Math" panose="02040503050406030204" pitchFamily="18" charset="0"/>
                              </a:rPr>
                              <m:t>3</m:t>
                            </m:r>
                            <m:r>
                              <m:rPr>
                                <m:nor/>
                              </m:rPr>
                              <a:rPr lang="en-US" sz="2300" b="0" i="0" dirty="0" smtClean="0">
                                <a:latin typeface="Cambria Math" panose="02040503050406030204" pitchFamily="18" charset="0"/>
                              </a:rPr>
                              <m:t>x</m:t>
                            </m:r>
                            <m:r>
                              <m:rPr>
                                <m:nor/>
                              </m:rPr>
                              <a:rPr lang="en-US" sz="2300" b="0" i="0" dirty="0" smtClean="0">
                                <a:latin typeface="Cambria Math" panose="02040503050406030204" pitchFamily="18" charset="0"/>
                              </a:rPr>
                              <m:t>1</m:t>
                            </m:r>
                          </m:den>
                        </m:f>
                        <m:r>
                          <a:rPr lang="en-US" sz="2300" i="1" dirty="0">
                            <a:latin typeface="Cambria Math" panose="02040503050406030204" pitchFamily="18" charset="0"/>
                          </a:rPr>
                          <m:t>)</m:t>
                        </m:r>
                      </m:den>
                    </m:f>
                  </m:oMath>
                </a14:m>
                <a:r>
                  <a:rPr lang="en-US" sz="2300" dirty="0" smtClean="0"/>
                  <a:t> = 0.294*0.48 = </a:t>
                </a:r>
                <a:r>
                  <a:rPr lang="en-US" sz="2300" dirty="0" smtClean="0">
                    <a:solidFill>
                      <a:srgbClr val="FF0000"/>
                    </a:solidFill>
                  </a:rPr>
                  <a:t>0.141</a:t>
                </a: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6437376" y="1106424"/>
                <a:ext cx="5303520" cy="5358384"/>
              </a:xfrm>
              <a:blipFill>
                <a:blip r:embed="rId3"/>
                <a:stretch>
                  <a:fillRect l="-575"/>
                </a:stretch>
              </a:blipFill>
            </p:spPr>
            <p:txBody>
              <a:bodyPr/>
              <a:lstStyle/>
              <a:p>
                <a:r>
                  <a:rPr lang="en-US">
                    <a:noFill/>
                  </a:rPr>
                  <a:t> </a:t>
                </a:r>
              </a:p>
            </p:txBody>
          </p:sp>
        </mc:Fallback>
      </mc:AlternateContent>
    </p:spTree>
    <p:extLst>
      <p:ext uri="{BB962C8B-B14F-4D97-AF65-F5344CB8AC3E}">
        <p14:creationId xmlns:p14="http://schemas.microsoft.com/office/powerpoint/2010/main" val="37761676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4049"/>
            <a:ext cx="10079736" cy="603504"/>
          </a:xfrm>
        </p:spPr>
        <p:txBody>
          <a:bodyPr>
            <a:normAutofit fontScale="90000"/>
          </a:bodyPr>
          <a:lstStyle/>
          <a:p>
            <a:r>
              <a:rPr lang="en-US" b="1" dirty="0" smtClean="0"/>
              <a:t>COST CONSIDERATIONS:</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143000"/>
                <a:ext cx="10515600" cy="5033963"/>
              </a:xfrm>
            </p:spPr>
            <p:txBody>
              <a:bodyPr>
                <a:normAutofit fontScale="85000" lnSpcReduction="10000"/>
              </a:bodyPr>
              <a:lstStyle/>
              <a:p>
                <a:pPr marL="0" indent="0">
                  <a:buNone/>
                </a:pPr>
                <a:r>
                  <a:rPr lang="en-US" dirty="0" smtClean="0"/>
                  <a:t>The design of a service system often reflects the desire of management to balance the cost of capacity with expected cost of customers waiting in the system. The optimal capacity is that which minimizes the sum of customer waiting costs and capacity of server costs. Thus, the goal would be:</a:t>
                </a:r>
              </a:p>
              <a:p>
                <a:pPr marL="0" indent="0">
                  <a:buNone/>
                </a:pPr>
                <a:endParaRPr lang="en-US" dirty="0"/>
              </a:p>
              <a:p>
                <a:pPr marL="0" indent="0">
                  <a:buNone/>
                </a:pPr>
                <a:r>
                  <a:rPr lang="en-US" dirty="0" smtClean="0">
                    <a:solidFill>
                      <a:srgbClr val="FF0000"/>
                    </a:solidFill>
                  </a:rPr>
                  <a:t>Minimize Total Cost = Customer Waiting Cost + Capacity Cost</a:t>
                </a:r>
              </a:p>
              <a:p>
                <a:pPr marL="0" indent="0">
                  <a:buNone/>
                </a:pPr>
                <a:endParaRPr lang="en-US" dirty="0" smtClean="0"/>
              </a:p>
              <a:p>
                <a:pPr marL="0" indent="0">
                  <a:buNone/>
                </a:pPr>
                <a:r>
                  <a:rPr lang="en-US" dirty="0" smtClean="0"/>
                  <a:t>Calculation of optimum capacity size:</a:t>
                </a:r>
              </a:p>
              <a:p>
                <a:pPr marL="514350" indent="-514350">
                  <a:buAutoNum type="arabicPeriod"/>
                </a:pPr>
                <a:r>
                  <a:rPr lang="en-US" dirty="0" smtClean="0"/>
                  <a:t>Compute the total cost starting with such s for which </a:t>
                </a:r>
                <a14:m>
                  <m:oMath xmlns:m="http://schemas.openxmlformats.org/officeDocument/2006/math">
                    <m:f>
                      <m:fPr>
                        <m:ctrlPr>
                          <a:rPr lang="en-US" i="1">
                            <a:latin typeface="Cambria Math" panose="02040503050406030204" pitchFamily="18" charset="0"/>
                          </a:rPr>
                        </m:ctrlPr>
                      </m:fPr>
                      <m:num>
                        <m:r>
                          <m:rPr>
                            <m:nor/>
                          </m:rPr>
                          <a:rPr lang="el-GR" dirty="0">
                            <a:latin typeface="Arial Narrow" panose="020B0606020202030204" pitchFamily="34" charset="0"/>
                          </a:rPr>
                          <m:t>λ</m:t>
                        </m:r>
                      </m:num>
                      <m:den>
                        <m:r>
                          <m:rPr>
                            <m:nor/>
                          </m:rPr>
                          <a:rPr lang="en-US" dirty="0">
                            <a:latin typeface="Arial Narrow" panose="020B0606020202030204" pitchFamily="34" charset="0"/>
                          </a:rPr>
                          <m:t>s</m:t>
                        </m:r>
                        <m:r>
                          <m:rPr>
                            <m:nor/>
                          </m:rPr>
                          <a:rPr lang="en-US" dirty="0">
                            <a:latin typeface="Arial Narrow" panose="020B0606020202030204" pitchFamily="34" charset="0"/>
                          </a:rPr>
                          <m:t>µ</m:t>
                        </m:r>
                      </m:den>
                    </m:f>
                  </m:oMath>
                </a14:m>
                <a:r>
                  <a:rPr lang="en-US" dirty="0">
                    <a:latin typeface="Arial Narrow" panose="020B0606020202030204" pitchFamily="34" charset="0"/>
                  </a:rPr>
                  <a:t>  </a:t>
                </a:r>
                <a:r>
                  <a:rPr lang="en-US" dirty="0" smtClean="0">
                    <a:latin typeface="Arial Narrow" panose="020B0606020202030204" pitchFamily="34" charset="0"/>
                  </a:rPr>
                  <a:t>&lt; 1</a:t>
                </a:r>
              </a:p>
              <a:p>
                <a:pPr marL="514350" indent="-514350">
                  <a:buAutoNum type="arabicPeriod"/>
                </a:pPr>
                <a:r>
                  <a:rPr lang="en-US" dirty="0" smtClean="0">
                    <a:latin typeface="Arial Narrow" panose="020B0606020202030204" pitchFamily="34" charset="0"/>
                  </a:rPr>
                  <a:t>Increase capacity one by one (iteratively) and calculate total cost.</a:t>
                </a:r>
              </a:p>
              <a:p>
                <a:pPr marL="514350" indent="-514350">
                  <a:buAutoNum type="arabicPeriod"/>
                </a:pPr>
                <a:r>
                  <a:rPr lang="en-US" dirty="0" smtClean="0">
                    <a:latin typeface="Arial Narrow" panose="020B0606020202030204" pitchFamily="34" charset="0"/>
                  </a:rPr>
                  <a:t>The total cost will initially decrease as capacity is increased and then it will begin to rise (total cost curve in U shaped). Once it begins to rise, further addition in  capacity will increase the total cost. Capacity corresponding to the lowest cost is optimum capacity. </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143000"/>
                <a:ext cx="10515600" cy="5033963"/>
              </a:xfrm>
              <a:blipFill>
                <a:blip r:embed="rId2"/>
                <a:stretch>
                  <a:fillRect l="-928" t="-2303" r="-174" b="-2545"/>
                </a:stretch>
              </a:blipFill>
            </p:spPr>
            <p:txBody>
              <a:bodyPr/>
              <a:lstStyle/>
              <a:p>
                <a:r>
                  <a:rPr lang="en-US">
                    <a:noFill/>
                  </a:rPr>
                  <a:t> </a:t>
                </a:r>
              </a:p>
            </p:txBody>
          </p:sp>
        </mc:Fallback>
      </mc:AlternateContent>
    </p:spTree>
    <p:extLst>
      <p:ext uri="{BB962C8B-B14F-4D97-AF65-F5344CB8AC3E}">
        <p14:creationId xmlns:p14="http://schemas.microsoft.com/office/powerpoint/2010/main" val="12606287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06584" cy="558419"/>
          </a:xfrm>
        </p:spPr>
        <p:txBody>
          <a:bodyPr>
            <a:normAutofit fontScale="90000"/>
          </a:bodyPr>
          <a:lstStyle/>
          <a:p>
            <a:r>
              <a:rPr lang="en-US" b="1" dirty="0"/>
              <a:t>COST </a:t>
            </a:r>
            <a:r>
              <a:rPr lang="en-US" b="1" dirty="0" smtClean="0"/>
              <a:t>CONSIDERATIONS (EXAMPLE):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a:xfrm>
                <a:off x="838200" y="1207008"/>
                <a:ext cx="5181600" cy="4969955"/>
              </a:xfrm>
            </p:spPr>
            <p:txBody>
              <a:bodyPr>
                <a:normAutofit/>
              </a:bodyPr>
              <a:lstStyle/>
              <a:p>
                <a:pPr marL="0" indent="0" algn="just">
                  <a:buNone/>
                </a:pPr>
                <a:r>
                  <a:rPr lang="en-US" sz="1900" dirty="0" smtClean="0"/>
                  <a:t>Trucks arrive at a warehouse at a rate of 15 per hour. Crews can unload the trucks at a rate of 5 per hour. The high unloading rate is due to cargo being containerized. Recent changes in wage rates have caused the warehouse manager to reexamine the question of how many crews to use. The new rates are: crew and dock cost </a:t>
                </a:r>
                <a:r>
                  <a:rPr lang="en-US" sz="1900" dirty="0" err="1" smtClean="0"/>
                  <a:t>Rs</a:t>
                </a:r>
                <a:r>
                  <a:rPr lang="en-US" sz="1900" dirty="0" smtClean="0"/>
                  <a:t>. 100 per hour; truck and driver cost is </a:t>
                </a:r>
                <a:r>
                  <a:rPr lang="en-US" sz="1900" dirty="0" err="1" smtClean="0"/>
                  <a:t>Rs</a:t>
                </a:r>
                <a:r>
                  <a:rPr lang="en-US" sz="1900" dirty="0" smtClean="0"/>
                  <a:t>. 120 per hour.</a:t>
                </a:r>
              </a:p>
              <a:p>
                <a:pPr marL="0" indent="0">
                  <a:buNone/>
                </a:pPr>
                <a:r>
                  <a:rPr lang="en-US" sz="1800" dirty="0" smtClean="0">
                    <a:solidFill>
                      <a:srgbClr val="FF0000"/>
                    </a:solidFill>
                  </a:rPr>
                  <a:t>Solution:</a:t>
                </a:r>
              </a:p>
              <a:p>
                <a:pPr marL="0" indent="0" algn="just">
                  <a:spcBef>
                    <a:spcPts val="0"/>
                  </a:spcBef>
                  <a:buNone/>
                </a:pPr>
                <a14:m>
                  <m:oMath xmlns:m="http://schemas.openxmlformats.org/officeDocument/2006/math">
                    <m:r>
                      <m:rPr>
                        <m:nor/>
                      </m:rPr>
                      <a:rPr lang="el-GR" sz="1800" dirty="0">
                        <a:latin typeface="Arial Narrow" panose="020B0606020202030204" pitchFamily="34" charset="0"/>
                      </a:rPr>
                      <m:t>λ</m:t>
                    </m:r>
                  </m:oMath>
                </a14:m>
                <a:r>
                  <a:rPr lang="en-US" sz="1800" dirty="0">
                    <a:latin typeface="Arial Narrow" panose="020B0606020202030204" pitchFamily="34" charset="0"/>
                  </a:rPr>
                  <a:t> = </a:t>
                </a:r>
                <a:r>
                  <a:rPr lang="en-US" sz="1800" dirty="0" smtClean="0">
                    <a:latin typeface="Arial Narrow" panose="020B0606020202030204" pitchFamily="34" charset="0"/>
                  </a:rPr>
                  <a:t>15 trucks per hour </a:t>
                </a:r>
                <a:endParaRPr lang="en-US" sz="1800" dirty="0">
                  <a:latin typeface="Arial Narrow" panose="020B0606020202030204" pitchFamily="34" charset="0"/>
                </a:endParaRPr>
              </a:p>
              <a:p>
                <a:pPr marL="0" indent="0" algn="just">
                  <a:spcBef>
                    <a:spcPts val="0"/>
                  </a:spcBef>
                  <a:buNone/>
                </a:pPr>
                <a14:m>
                  <m:oMath xmlns:m="http://schemas.openxmlformats.org/officeDocument/2006/math">
                    <m:r>
                      <m:rPr>
                        <m:nor/>
                      </m:rPr>
                      <a:rPr lang="en-US" sz="1800" dirty="0">
                        <a:latin typeface="Arial Narrow" panose="020B0606020202030204" pitchFamily="34" charset="0"/>
                      </a:rPr>
                      <m:t>µ</m:t>
                    </m:r>
                  </m:oMath>
                </a14:m>
                <a:r>
                  <a:rPr lang="en-US" sz="1800" dirty="0">
                    <a:latin typeface="Arial Narrow" panose="020B0606020202030204" pitchFamily="34" charset="0"/>
                  </a:rPr>
                  <a:t> = </a:t>
                </a:r>
                <a:r>
                  <a:rPr lang="en-US" sz="1800" dirty="0" smtClean="0">
                    <a:latin typeface="Arial Narrow" panose="020B0606020202030204" pitchFamily="34" charset="0"/>
                  </a:rPr>
                  <a:t>5 per trucks hour</a:t>
                </a:r>
                <a:endParaRPr lang="en-US" sz="1800" dirty="0">
                  <a:latin typeface="Arial Narrow" panose="020B0606020202030204" pitchFamily="34" charset="0"/>
                </a:endParaRPr>
              </a:p>
              <a:p>
                <a:pPr marL="0" indent="0" algn="just">
                  <a:spcBef>
                    <a:spcPts val="0"/>
                  </a:spcBef>
                  <a:buNone/>
                </a:pPr>
                <a:r>
                  <a:rPr lang="en-US" sz="1800" dirty="0">
                    <a:latin typeface="Arial Narrow" panose="020B0606020202030204" pitchFamily="34" charset="0"/>
                  </a:rPr>
                  <a:t>s = </a:t>
                </a:r>
                <a:r>
                  <a:rPr lang="en-US" sz="1800" dirty="0" smtClean="0">
                    <a:latin typeface="Arial Narrow" panose="020B0606020202030204" pitchFamily="34" charset="0"/>
                  </a:rPr>
                  <a:t>no. of crews </a:t>
                </a:r>
                <a:endParaRPr lang="en-US" sz="1800" dirty="0">
                  <a:latin typeface="Arial Narrow" panose="020B0606020202030204" pitchFamily="34" charset="0"/>
                </a:endParaRPr>
              </a:p>
              <a:p>
                <a:pPr marL="0" indent="0">
                  <a:buNone/>
                </a:pPr>
                <a:r>
                  <a:rPr lang="en-US" sz="1800" dirty="0" smtClean="0"/>
                  <a:t>For </a:t>
                </a:r>
                <a14:m>
                  <m:oMath xmlns:m="http://schemas.openxmlformats.org/officeDocument/2006/math">
                    <m:f>
                      <m:fPr>
                        <m:ctrlPr>
                          <a:rPr lang="en-US" sz="1800" i="1">
                            <a:latin typeface="Cambria Math" panose="02040503050406030204" pitchFamily="18" charset="0"/>
                          </a:rPr>
                        </m:ctrlPr>
                      </m:fPr>
                      <m:num>
                        <m:r>
                          <m:rPr>
                            <m:nor/>
                          </m:rPr>
                          <a:rPr lang="el-GR" sz="1800" dirty="0">
                            <a:latin typeface="Arial Narrow" panose="020B0606020202030204" pitchFamily="34" charset="0"/>
                          </a:rPr>
                          <m:t>λ</m:t>
                        </m:r>
                      </m:num>
                      <m:den>
                        <m:r>
                          <m:rPr>
                            <m:nor/>
                          </m:rPr>
                          <a:rPr lang="en-US" sz="1800" dirty="0">
                            <a:latin typeface="Arial Narrow" panose="020B0606020202030204" pitchFamily="34" charset="0"/>
                          </a:rPr>
                          <m:t>s</m:t>
                        </m:r>
                        <m:r>
                          <m:rPr>
                            <m:nor/>
                          </m:rPr>
                          <a:rPr lang="en-US" sz="1800" dirty="0">
                            <a:latin typeface="Arial Narrow" panose="020B0606020202030204" pitchFamily="34" charset="0"/>
                          </a:rPr>
                          <m:t>µ</m:t>
                        </m:r>
                      </m:den>
                    </m:f>
                  </m:oMath>
                </a14:m>
                <a:r>
                  <a:rPr lang="en-US" sz="1800" dirty="0">
                    <a:latin typeface="Arial Narrow" panose="020B0606020202030204" pitchFamily="34" charset="0"/>
                  </a:rPr>
                  <a:t>  &lt; </a:t>
                </a:r>
                <a:r>
                  <a:rPr lang="en-US" sz="1800" dirty="0" smtClean="0">
                    <a:latin typeface="Arial Narrow" panose="020B0606020202030204" pitchFamily="34" charset="0"/>
                  </a:rPr>
                  <a:t>1  minimum value of s = 4</a:t>
                </a:r>
              </a:p>
              <a:p>
                <a:pPr marL="0" indent="0">
                  <a:buNone/>
                </a:pPr>
                <a:r>
                  <a:rPr lang="en-US" sz="1800" dirty="0" smtClean="0">
                    <a:latin typeface="Arial Narrow" panose="020B0606020202030204" pitchFamily="34" charset="0"/>
                  </a:rPr>
                  <a:t>Calculate total </a:t>
                </a:r>
                <a:r>
                  <a:rPr lang="en-US" sz="1800" dirty="0" smtClean="0">
                    <a:latin typeface="Arial Narrow" panose="020B0606020202030204" pitchFamily="34" charset="0"/>
                  </a:rPr>
                  <a:t>cost starting </a:t>
                </a:r>
                <a:r>
                  <a:rPr lang="en-US" sz="1800" dirty="0" smtClean="0">
                    <a:latin typeface="Arial Narrow" panose="020B0606020202030204" pitchFamily="34" charset="0"/>
                  </a:rPr>
                  <a:t>with s = 4</a:t>
                </a:r>
                <a:endParaRPr lang="en-US" sz="1800" dirty="0">
                  <a:latin typeface="Arial Narrow" panose="020B0606020202030204" pitchFamily="34" charset="0"/>
                </a:endParaRPr>
              </a:p>
              <a:p>
                <a:pPr marL="0" indent="0">
                  <a:buNone/>
                </a:pPr>
                <a:endParaRPr lang="en-US" sz="1800" dirty="0"/>
              </a:p>
            </p:txBody>
          </p:sp>
        </mc:Choice>
        <mc:Fallback>
          <p:sp>
            <p:nvSpPr>
              <p:cNvPr id="3" name="Content Placeholder 2"/>
              <p:cNvSpPr>
                <a:spLocks noGrp="1" noRot="1" noChangeAspect="1" noMove="1" noResize="1" noEditPoints="1" noAdjustHandles="1" noChangeArrowheads="1" noChangeShapeType="1" noTextEdit="1"/>
              </p:cNvSpPr>
              <p:nvPr>
                <p:ph sz="half" idx="1"/>
              </p:nvPr>
            </p:nvSpPr>
            <p:spPr>
              <a:xfrm>
                <a:off x="838200" y="1207008"/>
                <a:ext cx="5181600" cy="4969955"/>
              </a:xfrm>
              <a:blipFill>
                <a:blip r:embed="rId2"/>
                <a:stretch>
                  <a:fillRect l="-1176" t="-1227" r="-1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Content Placeholder 4"/>
              <p:cNvGraphicFramePr>
                <a:graphicFrameLocks noGrp="1"/>
              </p:cNvGraphicFramePr>
              <p:nvPr>
                <p:ph sz="half" idx="2"/>
                <p:extLst>
                  <p:ext uri="{D42A27DB-BD31-4B8C-83A1-F6EECF244321}">
                    <p14:modId xmlns:p14="http://schemas.microsoft.com/office/powerpoint/2010/main" val="2370051180"/>
                  </p:ext>
                </p:extLst>
              </p:nvPr>
            </p:nvGraphicFramePr>
            <p:xfrm>
              <a:off x="6190488" y="1361948"/>
              <a:ext cx="5321808" cy="2488375"/>
            </p:xfrm>
            <a:graphic>
              <a:graphicData uri="http://schemas.openxmlformats.org/drawingml/2006/table">
                <a:tbl>
                  <a:tblPr firstRow="1" bandRow="1">
                    <a:tableStyleId>{5C22544A-7EE6-4342-B048-85BDC9FD1C3A}</a:tableStyleId>
                  </a:tblPr>
                  <a:tblGrid>
                    <a:gridCol w="685574">
                      <a:extLst>
                        <a:ext uri="{9D8B030D-6E8A-4147-A177-3AD203B41FA5}">
                          <a16:colId xmlns:a16="http://schemas.microsoft.com/office/drawing/2014/main" val="3314463166"/>
                        </a:ext>
                      </a:extLst>
                    </a:gridCol>
                    <a:gridCol w="1004883">
                      <a:extLst>
                        <a:ext uri="{9D8B030D-6E8A-4147-A177-3AD203B41FA5}">
                          <a16:colId xmlns:a16="http://schemas.microsoft.com/office/drawing/2014/main" val="1856289424"/>
                        </a:ext>
                      </a:extLst>
                    </a:gridCol>
                    <a:gridCol w="1765588">
                      <a:extLst>
                        <a:ext uri="{9D8B030D-6E8A-4147-A177-3AD203B41FA5}">
                          <a16:colId xmlns:a16="http://schemas.microsoft.com/office/drawing/2014/main" val="209708058"/>
                        </a:ext>
                      </a:extLst>
                    </a:gridCol>
                    <a:gridCol w="1004883">
                      <a:extLst>
                        <a:ext uri="{9D8B030D-6E8A-4147-A177-3AD203B41FA5}">
                          <a16:colId xmlns:a16="http://schemas.microsoft.com/office/drawing/2014/main" val="3516241402"/>
                        </a:ext>
                      </a:extLst>
                    </a:gridCol>
                    <a:gridCol w="860880">
                      <a:extLst>
                        <a:ext uri="{9D8B030D-6E8A-4147-A177-3AD203B41FA5}">
                          <a16:colId xmlns:a16="http://schemas.microsoft.com/office/drawing/2014/main" val="2867219912"/>
                        </a:ext>
                      </a:extLst>
                    </a:gridCol>
                  </a:tblGrid>
                  <a:tr h="370840">
                    <a:tc>
                      <a:txBody>
                        <a:bodyPr/>
                        <a:lstStyle/>
                        <a:p>
                          <a:r>
                            <a:rPr lang="en-US" sz="1600" dirty="0" smtClean="0"/>
                            <a:t>Crew Size</a:t>
                          </a:r>
                          <a:endParaRPr lang="en-US" sz="1600" dirty="0"/>
                        </a:p>
                      </a:txBody>
                      <a:tcPr/>
                    </a:tc>
                    <a:tc>
                      <a:txBody>
                        <a:bodyPr/>
                        <a:lstStyle/>
                        <a:p>
                          <a:r>
                            <a:rPr lang="en-US" sz="1600" dirty="0" smtClean="0"/>
                            <a:t>Crew and Dock Cost (</a:t>
                          </a:r>
                          <a:r>
                            <a:rPr lang="en-US" sz="1600" dirty="0" err="1" smtClean="0"/>
                            <a:t>Rs</a:t>
                          </a:r>
                          <a:r>
                            <a:rPr lang="en-US" sz="1600" dirty="0" smtClean="0"/>
                            <a:t>.)</a:t>
                          </a:r>
                          <a:endParaRPr lang="en-US" sz="1600" dirty="0"/>
                        </a:p>
                      </a:txBody>
                      <a:tcPr/>
                    </a:tc>
                    <a:tc>
                      <a:txBody>
                        <a:bodyPr/>
                        <a:lstStyle/>
                        <a:p>
                          <a:r>
                            <a:rPr lang="en-US" sz="1600" dirty="0" smtClean="0"/>
                            <a:t>Average number in system </a:t>
                          </a:r>
                        </a:p>
                        <a:p>
                          <a:r>
                            <a:rPr lang="en-US" sz="1600" dirty="0" smtClean="0"/>
                            <a:t>L </a:t>
                          </a:r>
                          <a:r>
                            <a:rPr lang="en-US" sz="1600" dirty="0"/>
                            <a:t>= </a:t>
                          </a:r>
                          <a:r>
                            <a:rPr lang="en-US" sz="1600" dirty="0" err="1"/>
                            <a:t>L</a:t>
                          </a:r>
                          <a:r>
                            <a:rPr lang="en-US" sz="1600" baseline="-25000" dirty="0" err="1"/>
                            <a:t>q</a:t>
                          </a:r>
                          <a:r>
                            <a:rPr lang="en-US" sz="1600" dirty="0"/>
                            <a:t> + </a:t>
                          </a:r>
                          <a14:m>
                            <m:oMath xmlns:m="http://schemas.openxmlformats.org/officeDocument/2006/math">
                              <m:f>
                                <m:fPr>
                                  <m:ctrlPr>
                                    <a:rPr lang="en-US" sz="1600" i="1">
                                      <a:latin typeface="Cambria Math" panose="02040503050406030204" pitchFamily="18" charset="0"/>
                                    </a:rPr>
                                  </m:ctrlPr>
                                </m:fPr>
                                <m:num>
                                  <m:r>
                                    <m:rPr>
                                      <m:nor/>
                                    </m:rPr>
                                    <a:rPr lang="el-GR" sz="1600" dirty="0"/>
                                    <m:t>λ</m:t>
                                  </m:r>
                                </m:num>
                                <m:den>
                                  <m:r>
                                    <m:rPr>
                                      <m:nor/>
                                    </m:rPr>
                                    <a:rPr lang="en-US" sz="1600" dirty="0"/>
                                    <m:t>µ</m:t>
                                  </m:r>
                                </m:den>
                              </m:f>
                            </m:oMath>
                          </a14:m>
                          <a:endParaRPr lang="en-US" sz="1600" dirty="0"/>
                        </a:p>
                      </a:txBody>
                      <a:tcPr/>
                    </a:tc>
                    <a:tc>
                      <a:txBody>
                        <a:bodyPr/>
                        <a:lstStyle/>
                        <a:p>
                          <a:r>
                            <a:rPr lang="en-US" sz="1600" dirty="0" smtClean="0"/>
                            <a:t>Truck and Driver Cost (</a:t>
                          </a:r>
                          <a:r>
                            <a:rPr lang="en-US" sz="1600" dirty="0" err="1" smtClean="0"/>
                            <a:t>Rs</a:t>
                          </a:r>
                          <a:r>
                            <a:rPr lang="en-US" sz="1600" dirty="0" smtClean="0"/>
                            <a:t>.)</a:t>
                          </a:r>
                          <a:endParaRPr lang="en-US" sz="1600" dirty="0"/>
                        </a:p>
                      </a:txBody>
                      <a:tcPr/>
                    </a:tc>
                    <a:tc>
                      <a:txBody>
                        <a:bodyPr/>
                        <a:lstStyle/>
                        <a:p>
                          <a:r>
                            <a:rPr lang="en-US" sz="1600" dirty="0" smtClean="0"/>
                            <a:t>Total Cost (</a:t>
                          </a:r>
                          <a:r>
                            <a:rPr lang="en-US" sz="1600" dirty="0" err="1" smtClean="0"/>
                            <a:t>Rs</a:t>
                          </a:r>
                          <a:r>
                            <a:rPr lang="en-US" sz="1600" dirty="0" smtClean="0"/>
                            <a:t>.)</a:t>
                          </a:r>
                          <a:endParaRPr lang="en-US" sz="1600" dirty="0"/>
                        </a:p>
                      </a:txBody>
                      <a:tcPr/>
                    </a:tc>
                    <a:extLst>
                      <a:ext uri="{0D108BD9-81ED-4DB2-BD59-A6C34878D82A}">
                        <a16:rowId xmlns:a16="http://schemas.microsoft.com/office/drawing/2014/main" val="814913464"/>
                      </a:ext>
                    </a:extLst>
                  </a:tr>
                  <a:tr h="370840">
                    <a:tc>
                      <a:txBody>
                        <a:bodyPr/>
                        <a:lstStyle/>
                        <a:p>
                          <a:r>
                            <a:rPr lang="en-US" sz="1600" dirty="0" smtClean="0"/>
                            <a:t>4</a:t>
                          </a:r>
                          <a:endParaRPr lang="en-US" sz="1600" dirty="0"/>
                        </a:p>
                      </a:txBody>
                      <a:tcPr/>
                    </a:tc>
                    <a:tc>
                      <a:txBody>
                        <a:bodyPr/>
                        <a:lstStyle/>
                        <a:p>
                          <a:r>
                            <a:rPr lang="en-US" sz="1600" dirty="0" smtClean="0"/>
                            <a:t>400</a:t>
                          </a:r>
                          <a:endParaRPr lang="en-US" sz="1600" dirty="0"/>
                        </a:p>
                      </a:txBody>
                      <a:tcPr/>
                    </a:tc>
                    <a:tc>
                      <a:txBody>
                        <a:bodyPr/>
                        <a:lstStyle/>
                        <a:p>
                          <a:r>
                            <a:rPr lang="en-US" sz="1600" dirty="0" smtClean="0"/>
                            <a:t>L=1.528+3 = 4.528</a:t>
                          </a:r>
                          <a:endParaRPr lang="en-US" sz="1600" dirty="0"/>
                        </a:p>
                      </a:txBody>
                      <a:tcPr/>
                    </a:tc>
                    <a:tc>
                      <a:txBody>
                        <a:bodyPr/>
                        <a:lstStyle/>
                        <a:p>
                          <a:r>
                            <a:rPr lang="en-US" sz="1600" dirty="0" smtClean="0"/>
                            <a:t>543.36</a:t>
                          </a:r>
                          <a:endParaRPr lang="en-US" sz="1600" dirty="0"/>
                        </a:p>
                      </a:txBody>
                      <a:tcPr/>
                    </a:tc>
                    <a:tc>
                      <a:txBody>
                        <a:bodyPr/>
                        <a:lstStyle/>
                        <a:p>
                          <a:pPr algn="r"/>
                          <a:r>
                            <a:rPr lang="en-US" sz="1600" dirty="0" smtClean="0"/>
                            <a:t>943.36</a:t>
                          </a:r>
                          <a:endParaRPr lang="en-US" sz="1600" dirty="0"/>
                        </a:p>
                      </a:txBody>
                      <a:tcPr/>
                    </a:tc>
                    <a:extLst>
                      <a:ext uri="{0D108BD9-81ED-4DB2-BD59-A6C34878D82A}">
                        <a16:rowId xmlns:a16="http://schemas.microsoft.com/office/drawing/2014/main" val="3219225644"/>
                      </a:ext>
                    </a:extLst>
                  </a:tr>
                  <a:tr h="370840">
                    <a:tc>
                      <a:txBody>
                        <a:bodyPr/>
                        <a:lstStyle/>
                        <a:p>
                          <a:r>
                            <a:rPr lang="en-US" sz="1600" dirty="0" smtClean="0">
                              <a:solidFill>
                                <a:srgbClr val="FF0000"/>
                              </a:solidFill>
                            </a:rPr>
                            <a:t>5</a:t>
                          </a:r>
                          <a:endParaRPr lang="en-US" sz="1600" dirty="0">
                            <a:solidFill>
                              <a:srgbClr val="FF0000"/>
                            </a:solidFill>
                          </a:endParaRPr>
                        </a:p>
                      </a:txBody>
                      <a:tcPr/>
                    </a:tc>
                    <a:tc>
                      <a:txBody>
                        <a:bodyPr/>
                        <a:lstStyle/>
                        <a:p>
                          <a:r>
                            <a:rPr lang="en-US" sz="1600" dirty="0" smtClean="0"/>
                            <a:t>500</a:t>
                          </a:r>
                          <a:endParaRPr lang="en-US" sz="1600" dirty="0"/>
                        </a:p>
                      </a:txBody>
                      <a:tcPr/>
                    </a:tc>
                    <a:tc>
                      <a:txBody>
                        <a:bodyPr/>
                        <a:lstStyle/>
                        <a:p>
                          <a:r>
                            <a:rPr lang="en-US" sz="1600" dirty="0" smtClean="0"/>
                            <a:t>L=0.354+3 = 3.354</a:t>
                          </a:r>
                          <a:endParaRPr lang="en-US" sz="1600" dirty="0"/>
                        </a:p>
                      </a:txBody>
                      <a:tcPr/>
                    </a:tc>
                    <a:tc>
                      <a:txBody>
                        <a:bodyPr/>
                        <a:lstStyle/>
                        <a:p>
                          <a:r>
                            <a:rPr lang="en-US" sz="1600" dirty="0" smtClean="0"/>
                            <a:t>402.48</a:t>
                          </a:r>
                          <a:endParaRPr lang="en-US" sz="1600" dirty="0"/>
                        </a:p>
                      </a:txBody>
                      <a:tcPr/>
                    </a:tc>
                    <a:tc>
                      <a:txBody>
                        <a:bodyPr/>
                        <a:lstStyle/>
                        <a:p>
                          <a:pPr algn="r"/>
                          <a:r>
                            <a:rPr lang="en-US" sz="1600" dirty="0" smtClean="0">
                              <a:solidFill>
                                <a:srgbClr val="FF0000"/>
                              </a:solidFill>
                            </a:rPr>
                            <a:t>902.48</a:t>
                          </a:r>
                          <a:endParaRPr lang="en-US" sz="1600" dirty="0">
                            <a:solidFill>
                              <a:srgbClr val="FF0000"/>
                            </a:solidFill>
                          </a:endParaRPr>
                        </a:p>
                      </a:txBody>
                      <a:tcPr/>
                    </a:tc>
                    <a:extLst>
                      <a:ext uri="{0D108BD9-81ED-4DB2-BD59-A6C34878D82A}">
                        <a16:rowId xmlns:a16="http://schemas.microsoft.com/office/drawing/2014/main" val="4164269688"/>
                      </a:ext>
                    </a:extLst>
                  </a:tr>
                  <a:tr h="370840">
                    <a:tc>
                      <a:txBody>
                        <a:bodyPr/>
                        <a:lstStyle/>
                        <a:p>
                          <a:r>
                            <a:rPr lang="en-US" sz="1600" dirty="0" smtClean="0"/>
                            <a:t>6</a:t>
                          </a:r>
                          <a:endParaRPr lang="en-US" sz="1600" dirty="0"/>
                        </a:p>
                      </a:txBody>
                      <a:tcPr/>
                    </a:tc>
                    <a:tc>
                      <a:txBody>
                        <a:bodyPr/>
                        <a:lstStyle/>
                        <a:p>
                          <a:r>
                            <a:rPr lang="en-US" sz="1600" dirty="0" smtClean="0"/>
                            <a:t>600</a:t>
                          </a:r>
                          <a:endParaRPr lang="en-US" sz="1600" dirty="0"/>
                        </a:p>
                      </a:txBody>
                      <a:tcPr/>
                    </a:tc>
                    <a:tc>
                      <a:txBody>
                        <a:bodyPr/>
                        <a:lstStyle/>
                        <a:p>
                          <a:r>
                            <a:rPr lang="en-US" sz="1600" dirty="0" smtClean="0"/>
                            <a:t>L=0.099+3 = 3.099</a:t>
                          </a:r>
                          <a:endParaRPr lang="en-US" sz="1600" dirty="0"/>
                        </a:p>
                      </a:txBody>
                      <a:tcPr/>
                    </a:tc>
                    <a:tc>
                      <a:txBody>
                        <a:bodyPr/>
                        <a:lstStyle/>
                        <a:p>
                          <a:r>
                            <a:rPr lang="en-US" sz="1600" dirty="0" smtClean="0"/>
                            <a:t>371.88</a:t>
                          </a:r>
                          <a:endParaRPr lang="en-US" sz="1600" dirty="0"/>
                        </a:p>
                      </a:txBody>
                      <a:tcPr/>
                    </a:tc>
                    <a:tc>
                      <a:txBody>
                        <a:bodyPr/>
                        <a:lstStyle/>
                        <a:p>
                          <a:pPr algn="r"/>
                          <a:r>
                            <a:rPr lang="en-US" sz="1600" dirty="0" smtClean="0"/>
                            <a:t>971.88</a:t>
                          </a:r>
                          <a:endParaRPr lang="en-US" sz="1600" dirty="0"/>
                        </a:p>
                      </a:txBody>
                      <a:tcPr/>
                    </a:tc>
                    <a:extLst>
                      <a:ext uri="{0D108BD9-81ED-4DB2-BD59-A6C34878D82A}">
                        <a16:rowId xmlns:a16="http://schemas.microsoft.com/office/drawing/2014/main" val="1490575922"/>
                      </a:ext>
                    </a:extLst>
                  </a:tr>
                  <a:tr h="370840">
                    <a:tc>
                      <a:txBody>
                        <a:bodyPr/>
                        <a:lstStyle/>
                        <a:p>
                          <a:r>
                            <a:rPr lang="en-US" sz="1600" dirty="0" smtClean="0"/>
                            <a:t>7</a:t>
                          </a:r>
                          <a:endParaRPr lang="en-US" sz="1600" dirty="0"/>
                        </a:p>
                      </a:txBody>
                      <a:tcPr/>
                    </a:tc>
                    <a:tc>
                      <a:txBody>
                        <a:bodyPr/>
                        <a:lstStyle/>
                        <a:p>
                          <a:r>
                            <a:rPr lang="en-US" sz="1600" dirty="0" smtClean="0"/>
                            <a:t>700</a:t>
                          </a:r>
                          <a:endParaRPr lang="en-US" sz="1600" dirty="0"/>
                        </a:p>
                      </a:txBody>
                      <a:tcPr/>
                    </a:tc>
                    <a:tc>
                      <a:txBody>
                        <a:bodyPr/>
                        <a:lstStyle/>
                        <a:p>
                          <a:r>
                            <a:rPr lang="en-US" sz="1600" dirty="0" smtClean="0"/>
                            <a:t>L=0.028+3 = 3.028</a:t>
                          </a:r>
                          <a:endParaRPr lang="en-US" sz="1600" dirty="0"/>
                        </a:p>
                      </a:txBody>
                      <a:tcPr/>
                    </a:tc>
                    <a:tc>
                      <a:txBody>
                        <a:bodyPr/>
                        <a:lstStyle/>
                        <a:p>
                          <a:r>
                            <a:rPr lang="en-US" sz="1600" dirty="0" smtClean="0"/>
                            <a:t>363.36</a:t>
                          </a:r>
                          <a:endParaRPr lang="en-US" sz="1600" dirty="0"/>
                        </a:p>
                      </a:txBody>
                      <a:tcPr/>
                    </a:tc>
                    <a:tc>
                      <a:txBody>
                        <a:bodyPr/>
                        <a:lstStyle/>
                        <a:p>
                          <a:pPr algn="r"/>
                          <a:r>
                            <a:rPr lang="en-US" sz="1600" dirty="0" smtClean="0"/>
                            <a:t>1063.36</a:t>
                          </a:r>
                          <a:endParaRPr lang="en-US" sz="1600" dirty="0"/>
                        </a:p>
                      </a:txBody>
                      <a:tcPr/>
                    </a:tc>
                    <a:extLst>
                      <a:ext uri="{0D108BD9-81ED-4DB2-BD59-A6C34878D82A}">
                        <a16:rowId xmlns:a16="http://schemas.microsoft.com/office/drawing/2014/main" val="2009102826"/>
                      </a:ext>
                    </a:extLst>
                  </a:tr>
                </a:tbl>
              </a:graphicData>
            </a:graphic>
          </p:graphicFrame>
        </mc:Choice>
        <mc:Fallback xmlns="">
          <p:graphicFrame>
            <p:nvGraphicFramePr>
              <p:cNvPr id="5" name="Content Placeholder 4"/>
              <p:cNvGraphicFramePr>
                <a:graphicFrameLocks noGrp="1"/>
              </p:cNvGraphicFramePr>
              <p:nvPr>
                <p:ph sz="half" idx="2"/>
                <p:extLst>
                  <p:ext uri="{D42A27DB-BD31-4B8C-83A1-F6EECF244321}">
                    <p14:modId xmlns:p14="http://schemas.microsoft.com/office/powerpoint/2010/main" val="2370051180"/>
                  </p:ext>
                </p:extLst>
              </p:nvPr>
            </p:nvGraphicFramePr>
            <p:xfrm>
              <a:off x="6190488" y="1361948"/>
              <a:ext cx="5321808" cy="2488375"/>
            </p:xfrm>
            <a:graphic>
              <a:graphicData uri="http://schemas.openxmlformats.org/drawingml/2006/table">
                <a:tbl>
                  <a:tblPr firstRow="1" bandRow="1">
                    <a:tableStyleId>{5C22544A-7EE6-4342-B048-85BDC9FD1C3A}</a:tableStyleId>
                  </a:tblPr>
                  <a:tblGrid>
                    <a:gridCol w="685574">
                      <a:extLst>
                        <a:ext uri="{9D8B030D-6E8A-4147-A177-3AD203B41FA5}">
                          <a16:colId xmlns:a16="http://schemas.microsoft.com/office/drawing/2014/main" val="3314463166"/>
                        </a:ext>
                      </a:extLst>
                    </a:gridCol>
                    <a:gridCol w="1004883">
                      <a:extLst>
                        <a:ext uri="{9D8B030D-6E8A-4147-A177-3AD203B41FA5}">
                          <a16:colId xmlns:a16="http://schemas.microsoft.com/office/drawing/2014/main" val="1856289424"/>
                        </a:ext>
                      </a:extLst>
                    </a:gridCol>
                    <a:gridCol w="1765588">
                      <a:extLst>
                        <a:ext uri="{9D8B030D-6E8A-4147-A177-3AD203B41FA5}">
                          <a16:colId xmlns:a16="http://schemas.microsoft.com/office/drawing/2014/main" val="209708058"/>
                        </a:ext>
                      </a:extLst>
                    </a:gridCol>
                    <a:gridCol w="1004883">
                      <a:extLst>
                        <a:ext uri="{9D8B030D-6E8A-4147-A177-3AD203B41FA5}">
                          <a16:colId xmlns:a16="http://schemas.microsoft.com/office/drawing/2014/main" val="3516241402"/>
                        </a:ext>
                      </a:extLst>
                    </a:gridCol>
                    <a:gridCol w="860880">
                      <a:extLst>
                        <a:ext uri="{9D8B030D-6E8A-4147-A177-3AD203B41FA5}">
                          <a16:colId xmlns:a16="http://schemas.microsoft.com/office/drawing/2014/main" val="2867219912"/>
                        </a:ext>
                      </a:extLst>
                    </a:gridCol>
                  </a:tblGrid>
                  <a:tr h="1005015">
                    <a:tc>
                      <a:txBody>
                        <a:bodyPr/>
                        <a:lstStyle/>
                        <a:p>
                          <a:r>
                            <a:rPr lang="en-US" sz="1600" dirty="0" smtClean="0"/>
                            <a:t>Crew Size</a:t>
                          </a:r>
                          <a:endParaRPr lang="en-US" sz="1600" dirty="0"/>
                        </a:p>
                      </a:txBody>
                      <a:tcPr/>
                    </a:tc>
                    <a:tc>
                      <a:txBody>
                        <a:bodyPr/>
                        <a:lstStyle/>
                        <a:p>
                          <a:r>
                            <a:rPr lang="en-US" sz="1600" dirty="0" smtClean="0"/>
                            <a:t>Crew and Dock Cost (</a:t>
                          </a:r>
                          <a:r>
                            <a:rPr lang="en-US" sz="1600" dirty="0" err="1" smtClean="0"/>
                            <a:t>Rs</a:t>
                          </a:r>
                          <a:r>
                            <a:rPr lang="en-US" sz="1600" dirty="0" smtClean="0"/>
                            <a:t>.)</a:t>
                          </a:r>
                          <a:endParaRPr lang="en-US" sz="1600" dirty="0"/>
                        </a:p>
                      </a:txBody>
                      <a:tcPr/>
                    </a:tc>
                    <a:tc>
                      <a:txBody>
                        <a:bodyPr/>
                        <a:lstStyle/>
                        <a:p>
                          <a:endParaRPr lang="en-US"/>
                        </a:p>
                      </a:txBody>
                      <a:tcPr>
                        <a:blipFill>
                          <a:blip r:embed="rId3"/>
                          <a:stretch>
                            <a:fillRect l="-96207" t="-1818" r="-106897" b="-152121"/>
                          </a:stretch>
                        </a:blipFill>
                      </a:tcPr>
                    </a:tc>
                    <a:tc>
                      <a:txBody>
                        <a:bodyPr/>
                        <a:lstStyle/>
                        <a:p>
                          <a:r>
                            <a:rPr lang="en-US" sz="1600" dirty="0" smtClean="0"/>
                            <a:t>Truck and Driver Cost (</a:t>
                          </a:r>
                          <a:r>
                            <a:rPr lang="en-US" sz="1600" dirty="0" err="1" smtClean="0"/>
                            <a:t>Rs</a:t>
                          </a:r>
                          <a:r>
                            <a:rPr lang="en-US" sz="1600" dirty="0" smtClean="0"/>
                            <a:t>.)</a:t>
                          </a:r>
                          <a:endParaRPr lang="en-US" sz="1600" dirty="0"/>
                        </a:p>
                      </a:txBody>
                      <a:tcPr/>
                    </a:tc>
                    <a:tc>
                      <a:txBody>
                        <a:bodyPr/>
                        <a:lstStyle/>
                        <a:p>
                          <a:r>
                            <a:rPr lang="en-US" sz="1600" dirty="0" smtClean="0"/>
                            <a:t>Total Cost (</a:t>
                          </a:r>
                          <a:r>
                            <a:rPr lang="en-US" sz="1600" dirty="0" err="1" smtClean="0"/>
                            <a:t>Rs</a:t>
                          </a:r>
                          <a:r>
                            <a:rPr lang="en-US" sz="1600" dirty="0" smtClean="0"/>
                            <a:t>.)</a:t>
                          </a:r>
                          <a:endParaRPr lang="en-US" sz="1600" dirty="0"/>
                        </a:p>
                      </a:txBody>
                      <a:tcPr/>
                    </a:tc>
                    <a:extLst>
                      <a:ext uri="{0D108BD9-81ED-4DB2-BD59-A6C34878D82A}">
                        <a16:rowId xmlns:a16="http://schemas.microsoft.com/office/drawing/2014/main" val="814913464"/>
                      </a:ext>
                    </a:extLst>
                  </a:tr>
                  <a:tr h="370840">
                    <a:tc>
                      <a:txBody>
                        <a:bodyPr/>
                        <a:lstStyle/>
                        <a:p>
                          <a:r>
                            <a:rPr lang="en-US" sz="1600" dirty="0" smtClean="0"/>
                            <a:t>4</a:t>
                          </a:r>
                          <a:endParaRPr lang="en-US" sz="1600" dirty="0"/>
                        </a:p>
                      </a:txBody>
                      <a:tcPr/>
                    </a:tc>
                    <a:tc>
                      <a:txBody>
                        <a:bodyPr/>
                        <a:lstStyle/>
                        <a:p>
                          <a:r>
                            <a:rPr lang="en-US" sz="1600" dirty="0" smtClean="0"/>
                            <a:t>400</a:t>
                          </a:r>
                          <a:endParaRPr lang="en-US" sz="1600" dirty="0"/>
                        </a:p>
                      </a:txBody>
                      <a:tcPr/>
                    </a:tc>
                    <a:tc>
                      <a:txBody>
                        <a:bodyPr/>
                        <a:lstStyle/>
                        <a:p>
                          <a:r>
                            <a:rPr lang="en-US" sz="1600" dirty="0" smtClean="0"/>
                            <a:t>L=1.528+3 = 4.528</a:t>
                          </a:r>
                          <a:endParaRPr lang="en-US" sz="1600" dirty="0"/>
                        </a:p>
                      </a:txBody>
                      <a:tcPr/>
                    </a:tc>
                    <a:tc>
                      <a:txBody>
                        <a:bodyPr/>
                        <a:lstStyle/>
                        <a:p>
                          <a:r>
                            <a:rPr lang="en-US" sz="1600" dirty="0" smtClean="0"/>
                            <a:t>543.36</a:t>
                          </a:r>
                          <a:endParaRPr lang="en-US" sz="1600" dirty="0"/>
                        </a:p>
                      </a:txBody>
                      <a:tcPr/>
                    </a:tc>
                    <a:tc>
                      <a:txBody>
                        <a:bodyPr/>
                        <a:lstStyle/>
                        <a:p>
                          <a:pPr algn="r"/>
                          <a:r>
                            <a:rPr lang="en-US" sz="1600" dirty="0" smtClean="0"/>
                            <a:t>943.36</a:t>
                          </a:r>
                          <a:endParaRPr lang="en-US" sz="1600" dirty="0"/>
                        </a:p>
                      </a:txBody>
                      <a:tcPr/>
                    </a:tc>
                    <a:extLst>
                      <a:ext uri="{0D108BD9-81ED-4DB2-BD59-A6C34878D82A}">
                        <a16:rowId xmlns:a16="http://schemas.microsoft.com/office/drawing/2014/main" val="3219225644"/>
                      </a:ext>
                    </a:extLst>
                  </a:tr>
                  <a:tr h="370840">
                    <a:tc>
                      <a:txBody>
                        <a:bodyPr/>
                        <a:lstStyle/>
                        <a:p>
                          <a:r>
                            <a:rPr lang="en-US" sz="1600" dirty="0" smtClean="0">
                              <a:solidFill>
                                <a:srgbClr val="FF0000"/>
                              </a:solidFill>
                            </a:rPr>
                            <a:t>5</a:t>
                          </a:r>
                          <a:endParaRPr lang="en-US" sz="1600" dirty="0">
                            <a:solidFill>
                              <a:srgbClr val="FF0000"/>
                            </a:solidFill>
                          </a:endParaRPr>
                        </a:p>
                      </a:txBody>
                      <a:tcPr/>
                    </a:tc>
                    <a:tc>
                      <a:txBody>
                        <a:bodyPr/>
                        <a:lstStyle/>
                        <a:p>
                          <a:r>
                            <a:rPr lang="en-US" sz="1600" dirty="0" smtClean="0"/>
                            <a:t>500</a:t>
                          </a:r>
                          <a:endParaRPr lang="en-US" sz="1600" dirty="0"/>
                        </a:p>
                      </a:txBody>
                      <a:tcPr/>
                    </a:tc>
                    <a:tc>
                      <a:txBody>
                        <a:bodyPr/>
                        <a:lstStyle/>
                        <a:p>
                          <a:r>
                            <a:rPr lang="en-US" sz="1600" dirty="0" smtClean="0"/>
                            <a:t>L=0.354+3 = 3.354</a:t>
                          </a:r>
                          <a:endParaRPr lang="en-US" sz="1600" dirty="0"/>
                        </a:p>
                      </a:txBody>
                      <a:tcPr/>
                    </a:tc>
                    <a:tc>
                      <a:txBody>
                        <a:bodyPr/>
                        <a:lstStyle/>
                        <a:p>
                          <a:r>
                            <a:rPr lang="en-US" sz="1600" dirty="0" smtClean="0"/>
                            <a:t>402.48</a:t>
                          </a:r>
                          <a:endParaRPr lang="en-US" sz="1600" dirty="0"/>
                        </a:p>
                      </a:txBody>
                      <a:tcPr/>
                    </a:tc>
                    <a:tc>
                      <a:txBody>
                        <a:bodyPr/>
                        <a:lstStyle/>
                        <a:p>
                          <a:pPr algn="r"/>
                          <a:r>
                            <a:rPr lang="en-US" sz="1600" dirty="0" smtClean="0">
                              <a:solidFill>
                                <a:srgbClr val="FF0000"/>
                              </a:solidFill>
                            </a:rPr>
                            <a:t>902.48</a:t>
                          </a:r>
                          <a:endParaRPr lang="en-US" sz="1600" dirty="0">
                            <a:solidFill>
                              <a:srgbClr val="FF0000"/>
                            </a:solidFill>
                          </a:endParaRPr>
                        </a:p>
                      </a:txBody>
                      <a:tcPr/>
                    </a:tc>
                    <a:extLst>
                      <a:ext uri="{0D108BD9-81ED-4DB2-BD59-A6C34878D82A}">
                        <a16:rowId xmlns:a16="http://schemas.microsoft.com/office/drawing/2014/main" val="4164269688"/>
                      </a:ext>
                    </a:extLst>
                  </a:tr>
                  <a:tr h="370840">
                    <a:tc>
                      <a:txBody>
                        <a:bodyPr/>
                        <a:lstStyle/>
                        <a:p>
                          <a:r>
                            <a:rPr lang="en-US" sz="1600" dirty="0" smtClean="0"/>
                            <a:t>6</a:t>
                          </a:r>
                          <a:endParaRPr lang="en-US" sz="1600" dirty="0"/>
                        </a:p>
                      </a:txBody>
                      <a:tcPr/>
                    </a:tc>
                    <a:tc>
                      <a:txBody>
                        <a:bodyPr/>
                        <a:lstStyle/>
                        <a:p>
                          <a:r>
                            <a:rPr lang="en-US" sz="1600" dirty="0" smtClean="0"/>
                            <a:t>600</a:t>
                          </a:r>
                          <a:endParaRPr lang="en-US" sz="1600" dirty="0"/>
                        </a:p>
                      </a:txBody>
                      <a:tcPr/>
                    </a:tc>
                    <a:tc>
                      <a:txBody>
                        <a:bodyPr/>
                        <a:lstStyle/>
                        <a:p>
                          <a:r>
                            <a:rPr lang="en-US" sz="1600" dirty="0" smtClean="0"/>
                            <a:t>L=0.099+3 = 3.099</a:t>
                          </a:r>
                          <a:endParaRPr lang="en-US" sz="1600" dirty="0"/>
                        </a:p>
                      </a:txBody>
                      <a:tcPr/>
                    </a:tc>
                    <a:tc>
                      <a:txBody>
                        <a:bodyPr/>
                        <a:lstStyle/>
                        <a:p>
                          <a:r>
                            <a:rPr lang="en-US" sz="1600" dirty="0" smtClean="0"/>
                            <a:t>371.88</a:t>
                          </a:r>
                          <a:endParaRPr lang="en-US" sz="1600" dirty="0"/>
                        </a:p>
                      </a:txBody>
                      <a:tcPr/>
                    </a:tc>
                    <a:tc>
                      <a:txBody>
                        <a:bodyPr/>
                        <a:lstStyle/>
                        <a:p>
                          <a:pPr algn="r"/>
                          <a:r>
                            <a:rPr lang="en-US" sz="1600" dirty="0" smtClean="0"/>
                            <a:t>971.88</a:t>
                          </a:r>
                          <a:endParaRPr lang="en-US" sz="1600" dirty="0"/>
                        </a:p>
                      </a:txBody>
                      <a:tcPr/>
                    </a:tc>
                    <a:extLst>
                      <a:ext uri="{0D108BD9-81ED-4DB2-BD59-A6C34878D82A}">
                        <a16:rowId xmlns:a16="http://schemas.microsoft.com/office/drawing/2014/main" val="1490575922"/>
                      </a:ext>
                    </a:extLst>
                  </a:tr>
                  <a:tr h="370840">
                    <a:tc>
                      <a:txBody>
                        <a:bodyPr/>
                        <a:lstStyle/>
                        <a:p>
                          <a:r>
                            <a:rPr lang="en-US" sz="1600" dirty="0" smtClean="0"/>
                            <a:t>7</a:t>
                          </a:r>
                          <a:endParaRPr lang="en-US" sz="1600" dirty="0"/>
                        </a:p>
                      </a:txBody>
                      <a:tcPr/>
                    </a:tc>
                    <a:tc>
                      <a:txBody>
                        <a:bodyPr/>
                        <a:lstStyle/>
                        <a:p>
                          <a:r>
                            <a:rPr lang="en-US" sz="1600" dirty="0" smtClean="0"/>
                            <a:t>700</a:t>
                          </a:r>
                          <a:endParaRPr lang="en-US" sz="1600" dirty="0"/>
                        </a:p>
                      </a:txBody>
                      <a:tcPr/>
                    </a:tc>
                    <a:tc>
                      <a:txBody>
                        <a:bodyPr/>
                        <a:lstStyle/>
                        <a:p>
                          <a:r>
                            <a:rPr lang="en-US" sz="1600" dirty="0" smtClean="0"/>
                            <a:t>L=0.028+3 = 3.028</a:t>
                          </a:r>
                          <a:endParaRPr lang="en-US" sz="1600" dirty="0"/>
                        </a:p>
                      </a:txBody>
                      <a:tcPr/>
                    </a:tc>
                    <a:tc>
                      <a:txBody>
                        <a:bodyPr/>
                        <a:lstStyle/>
                        <a:p>
                          <a:r>
                            <a:rPr lang="en-US" sz="1600" dirty="0" smtClean="0"/>
                            <a:t>363.36</a:t>
                          </a:r>
                          <a:endParaRPr lang="en-US" sz="1600" dirty="0"/>
                        </a:p>
                      </a:txBody>
                      <a:tcPr/>
                    </a:tc>
                    <a:tc>
                      <a:txBody>
                        <a:bodyPr/>
                        <a:lstStyle/>
                        <a:p>
                          <a:pPr algn="r"/>
                          <a:r>
                            <a:rPr lang="en-US" sz="1600" dirty="0" smtClean="0"/>
                            <a:t>1063.36</a:t>
                          </a:r>
                          <a:endParaRPr lang="en-US" sz="1600" dirty="0"/>
                        </a:p>
                      </a:txBody>
                      <a:tcPr/>
                    </a:tc>
                    <a:extLst>
                      <a:ext uri="{0D108BD9-81ED-4DB2-BD59-A6C34878D82A}">
                        <a16:rowId xmlns:a16="http://schemas.microsoft.com/office/drawing/2014/main" val="2009102826"/>
                      </a:ext>
                    </a:extLst>
                  </a:tr>
                </a:tbl>
              </a:graphicData>
            </a:graphic>
          </p:graphicFrame>
        </mc:Fallback>
      </mc:AlternateContent>
      <p:sp>
        <p:nvSpPr>
          <p:cNvPr id="6" name="TextBox 5"/>
          <p:cNvSpPr txBox="1"/>
          <p:nvPr/>
        </p:nvSpPr>
        <p:spPr>
          <a:xfrm>
            <a:off x="6446520" y="4242816"/>
            <a:ext cx="5065776" cy="1200329"/>
          </a:xfrm>
          <a:prstGeom prst="rect">
            <a:avLst/>
          </a:prstGeom>
          <a:noFill/>
        </p:spPr>
        <p:txBody>
          <a:bodyPr wrap="square" rtlCol="0">
            <a:spAutoFit/>
          </a:bodyPr>
          <a:lstStyle/>
          <a:p>
            <a:r>
              <a:rPr lang="en-US" dirty="0" smtClean="0">
                <a:solidFill>
                  <a:srgbClr val="FF0000"/>
                </a:solidFill>
              </a:rPr>
              <a:t>Crew size of 5 is optimal.</a:t>
            </a:r>
          </a:p>
          <a:p>
            <a:endParaRPr lang="en-US" dirty="0"/>
          </a:p>
          <a:p>
            <a:r>
              <a:rPr lang="en-US" dirty="0" smtClean="0"/>
              <a:t>It is not necessary to calculate total cost for crew size larger than six.</a:t>
            </a:r>
            <a:endParaRPr lang="en-US" dirty="0"/>
          </a:p>
        </p:txBody>
      </p:sp>
    </p:spTree>
    <p:extLst>
      <p:ext uri="{BB962C8B-B14F-4D97-AF65-F5344CB8AC3E}">
        <p14:creationId xmlns:p14="http://schemas.microsoft.com/office/powerpoint/2010/main" val="2227649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IN" dirty="0"/>
              <a:t>Thank You!</a:t>
            </a:r>
          </a:p>
          <a:p>
            <a:pPr>
              <a:buNone/>
            </a:pPr>
            <a:endParaRPr lang="en-IN" dirty="0"/>
          </a:p>
          <a:p>
            <a:pPr>
              <a:buNone/>
            </a:pPr>
            <a:endParaRPr lang="en-IN" dirty="0"/>
          </a:p>
          <a:p>
            <a:pPr>
              <a:buNone/>
            </a:pPr>
            <a:endParaRPr lang="en-IN" dirty="0"/>
          </a:p>
          <a:p>
            <a:pPr algn="ctr">
              <a:buNone/>
            </a:pPr>
            <a:r>
              <a:rPr lang="en-IN" dirty="0" err="1"/>
              <a:t>Dr.</a:t>
            </a:r>
            <a:r>
              <a:rPr lang="en-IN" dirty="0"/>
              <a:t> </a:t>
            </a:r>
            <a:r>
              <a:rPr lang="en-IN" dirty="0" err="1"/>
              <a:t>V.B.Gupta</a:t>
            </a:r>
            <a:endParaRPr lang="en-IN" dirty="0"/>
          </a:p>
          <a:p>
            <a:pPr algn="ctr">
              <a:buNone/>
            </a:pPr>
            <a:r>
              <a:rPr lang="en-IN" dirty="0"/>
              <a:t> + 91 99933 50547</a:t>
            </a:r>
          </a:p>
          <a:p>
            <a:pPr algn="ctr">
              <a:buNone/>
            </a:pPr>
            <a:r>
              <a:rPr lang="en-IN" dirty="0" smtClean="0">
                <a:hlinkClick r:id="rId2"/>
              </a:rPr>
              <a:t>vbgupta.davv@gmail.com</a:t>
            </a:r>
            <a:endParaRPr lang="en-IN" dirty="0" smtClean="0"/>
          </a:p>
          <a:p>
            <a:pPr algn="ctr">
              <a:buNone/>
            </a:pPr>
            <a:endParaRPr lang="en-IN" dirty="0"/>
          </a:p>
          <a:p>
            <a:endParaRPr lang="en-US" dirty="0"/>
          </a:p>
          <a:p>
            <a:endParaRPr lang="en-US" dirty="0"/>
          </a:p>
        </p:txBody>
      </p:sp>
    </p:spTree>
    <p:extLst>
      <p:ext uri="{BB962C8B-B14F-4D97-AF65-F5344CB8AC3E}">
        <p14:creationId xmlns:p14="http://schemas.microsoft.com/office/powerpoint/2010/main" val="16428445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070592" cy="686435"/>
          </a:xfrm>
        </p:spPr>
        <p:txBody>
          <a:bodyPr>
            <a:normAutofit fontScale="90000"/>
          </a:bodyPr>
          <a:lstStyle/>
          <a:p>
            <a:pPr algn="ctr"/>
            <a:r>
              <a:rPr lang="en-US" b="1" dirty="0" smtClean="0"/>
              <a:t>Queuing Models</a:t>
            </a:r>
            <a:endParaRPr lang="en-US" b="1" dirty="0"/>
          </a:p>
        </p:txBody>
      </p:sp>
      <p:sp>
        <p:nvSpPr>
          <p:cNvPr id="3" name="Content Placeholder 2"/>
          <p:cNvSpPr>
            <a:spLocks noGrp="1"/>
          </p:cNvSpPr>
          <p:nvPr>
            <p:ph idx="1"/>
          </p:nvPr>
        </p:nvSpPr>
        <p:spPr>
          <a:xfrm>
            <a:off x="838200" y="1362456"/>
            <a:ext cx="10515600" cy="4814507"/>
          </a:xfrm>
        </p:spPr>
        <p:txBody>
          <a:bodyPr/>
          <a:lstStyle/>
          <a:p>
            <a:pPr>
              <a:buFont typeface="Wingdings" panose="05000000000000000000" pitchFamily="2" charset="2"/>
              <a:buChar char="Ø"/>
            </a:pPr>
            <a:r>
              <a:rPr lang="en-US" dirty="0" smtClean="0"/>
              <a:t>There are several situations in which waiting lines (queues) occur, e.g. waiting lines at supermarkets, ticket windows, restaurants, etc.</a:t>
            </a:r>
          </a:p>
          <a:p>
            <a:pPr algn="just">
              <a:buFont typeface="Wingdings" panose="05000000000000000000" pitchFamily="2" charset="2"/>
              <a:buChar char="Ø"/>
            </a:pPr>
            <a:r>
              <a:rPr lang="en-US" dirty="0" smtClean="0"/>
              <a:t>Most of these waiting line systems are characterized by variable arrival and service rates. Even though overall system capacity exceeds processing requirements, lines tends to form from time to time because of temporary overloads created by variability in either in service or arrival rates.  </a:t>
            </a:r>
          </a:p>
          <a:p>
            <a:pPr algn="just">
              <a:buFont typeface="Wingdings" panose="05000000000000000000" pitchFamily="2" charset="2"/>
              <a:buChar char="Ø"/>
            </a:pPr>
            <a:r>
              <a:rPr lang="en-US" dirty="0" smtClean="0"/>
              <a:t>At other times, the reverse is also true; variability in demand results idle service facilities because of temporary absence of customers.</a:t>
            </a:r>
          </a:p>
          <a:p>
            <a:pPr algn="just">
              <a:buFont typeface="Wingdings" panose="05000000000000000000" pitchFamily="2" charset="2"/>
              <a:buChar char="Ø"/>
            </a:pPr>
            <a:r>
              <a:rPr lang="en-US" dirty="0" smtClean="0"/>
              <a:t>Queuing models and queuing analysis is useful to the decision makers to decide capacity of the systems.</a:t>
            </a:r>
            <a:endParaRPr lang="en-US" dirty="0"/>
          </a:p>
        </p:txBody>
      </p:sp>
    </p:spTree>
    <p:extLst>
      <p:ext uri="{BB962C8B-B14F-4D97-AF65-F5344CB8AC3E}">
        <p14:creationId xmlns:p14="http://schemas.microsoft.com/office/powerpoint/2010/main" val="21631356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Objectives</a:t>
            </a:r>
            <a:endParaRPr lang="en-US" b="1" dirty="0"/>
          </a:p>
        </p:txBody>
      </p:sp>
      <p:sp>
        <p:nvSpPr>
          <p:cNvPr id="3" name="Content Placeholder 2"/>
          <p:cNvSpPr>
            <a:spLocks noGrp="1"/>
          </p:cNvSpPr>
          <p:nvPr>
            <p:ph sz="half" idx="1"/>
          </p:nvPr>
        </p:nvSpPr>
        <p:spPr/>
        <p:txBody>
          <a:bodyPr>
            <a:normAutofit fontScale="85000" lnSpcReduction="10000"/>
          </a:bodyPr>
          <a:lstStyle/>
          <a:p>
            <a:pPr algn="just">
              <a:buFont typeface="Wingdings" panose="05000000000000000000" pitchFamily="2" charset="2"/>
              <a:buChar char="Ø"/>
            </a:pPr>
            <a:r>
              <a:rPr lang="en-US" dirty="0" smtClean="0"/>
              <a:t>The common goal in queuing system design is to attempt to balance the cost of proving service with the customers waiting for service. Both costs are in direct conflict – decrease in one will increase the other. </a:t>
            </a:r>
          </a:p>
          <a:p>
            <a:pPr algn="just">
              <a:buFont typeface="Wingdings" panose="05000000000000000000" pitchFamily="2" charset="2"/>
              <a:buChar char="Ø"/>
            </a:pPr>
            <a:r>
              <a:rPr lang="en-US" dirty="0" smtClean="0"/>
              <a:t>The total cost of service capacity and customer waiting cost is U-shaped because of this trade-off relationship.</a:t>
            </a:r>
          </a:p>
          <a:p>
            <a:pPr algn="just">
              <a:buFont typeface="Wingdings" panose="05000000000000000000" pitchFamily="2" charset="2"/>
              <a:buChar char="Ø"/>
            </a:pPr>
            <a:r>
              <a:rPr lang="en-US" dirty="0" smtClean="0"/>
              <a:t>The objective is to design the waiting line system with minimum total cost including cost of service </a:t>
            </a:r>
            <a:r>
              <a:rPr lang="en-US" dirty="0"/>
              <a:t>capacity and customer waiting </a:t>
            </a:r>
            <a:r>
              <a:rPr lang="en-US" dirty="0" smtClean="0"/>
              <a:t>cost.</a:t>
            </a:r>
            <a:endParaRPr lang="en-US"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172200" y="1690687"/>
            <a:ext cx="5181600" cy="4486275"/>
          </a:xfrm>
        </p:spPr>
      </p:pic>
    </p:spTree>
    <p:extLst>
      <p:ext uri="{BB962C8B-B14F-4D97-AF65-F5344CB8AC3E}">
        <p14:creationId xmlns:p14="http://schemas.microsoft.com/office/powerpoint/2010/main" val="3867360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62616" cy="695579"/>
          </a:xfrm>
        </p:spPr>
        <p:txBody>
          <a:bodyPr/>
          <a:lstStyle/>
          <a:p>
            <a:r>
              <a:rPr lang="en-US" b="1" dirty="0" smtClean="0"/>
              <a:t>Elements and Characteristics</a:t>
            </a:r>
            <a:endParaRPr lang="en-US" b="1" dirty="0"/>
          </a:p>
        </p:txBody>
      </p:sp>
      <p:sp>
        <p:nvSpPr>
          <p:cNvPr id="3" name="Content Placeholder 2"/>
          <p:cNvSpPr>
            <a:spLocks noGrp="1"/>
          </p:cNvSpPr>
          <p:nvPr>
            <p:ph idx="1"/>
          </p:nvPr>
        </p:nvSpPr>
        <p:spPr>
          <a:xfrm>
            <a:off x="838200" y="1261872"/>
            <a:ext cx="10515600" cy="5134547"/>
          </a:xfrm>
        </p:spPr>
        <p:txBody>
          <a:bodyPr>
            <a:normAutofit fontScale="92500" lnSpcReduction="20000"/>
          </a:bodyPr>
          <a:lstStyle/>
          <a:p>
            <a:pPr marL="0" indent="0" algn="just">
              <a:buNone/>
            </a:pPr>
            <a:r>
              <a:rPr lang="en-US" sz="2600" dirty="0" smtClean="0"/>
              <a:t>Queuing systems can be differentiated by certain characteristics, such as the number of servers or whether access to the system is unrestricted or limited</a:t>
            </a:r>
            <a:r>
              <a:rPr lang="en-US" dirty="0" smtClean="0"/>
              <a:t>. </a:t>
            </a:r>
          </a:p>
          <a:p>
            <a:pPr marL="0" indent="0" algn="just">
              <a:buNone/>
            </a:pPr>
            <a:endParaRPr lang="en-US" b="1" dirty="0" smtClean="0"/>
          </a:p>
          <a:p>
            <a:pPr marL="0" indent="0" algn="just">
              <a:buNone/>
            </a:pPr>
            <a:r>
              <a:rPr lang="en-US" b="1" dirty="0" smtClean="0"/>
              <a:t>Elements:</a:t>
            </a:r>
          </a:p>
          <a:p>
            <a:pPr marL="514350" indent="-514350" algn="just">
              <a:buAutoNum type="arabicPeriod"/>
            </a:pPr>
            <a:r>
              <a:rPr lang="en-US" sz="2000" b="1" dirty="0" smtClean="0"/>
              <a:t>Calling Population: </a:t>
            </a:r>
            <a:r>
              <a:rPr lang="en-US" sz="2000" dirty="0" smtClean="0"/>
              <a:t>It refers to the pool of potential arrivals to the system, called customer source. If source is large enough that the probability of an arrival is not significantly influenced by the fact that some customers are waiting in line, we say that calling population is infinite. Examples-Systems open to </a:t>
            </a:r>
            <a:r>
              <a:rPr lang="en-US" sz="2000" dirty="0" smtClean="0"/>
              <a:t>general public-banks, post offices, restaurants, etc. If the number </a:t>
            </a:r>
            <a:r>
              <a:rPr lang="en-US" sz="2000" dirty="0" smtClean="0"/>
              <a:t>of jobs that require service causing the probability of another arrival to decrease, </a:t>
            </a:r>
            <a:r>
              <a:rPr lang="en-US" sz="2000" dirty="0" smtClean="0"/>
              <a:t>the </a:t>
            </a:r>
            <a:r>
              <a:rPr lang="en-US" sz="2000" dirty="0" smtClean="0"/>
              <a:t>calling population is called finite. Example-a machine operator may be responsible for loading and unloading five machines.</a:t>
            </a:r>
          </a:p>
          <a:p>
            <a:pPr marL="514350" indent="-514350" algn="just">
              <a:buAutoNum type="arabicPeriod"/>
            </a:pPr>
            <a:r>
              <a:rPr lang="en-US" sz="2000" b="1" dirty="0" smtClean="0"/>
              <a:t>Customer Arrivals: </a:t>
            </a:r>
            <a:r>
              <a:rPr lang="en-US" sz="2000" dirty="0" smtClean="0"/>
              <a:t>The customers arrive at the systems in single units or in batches.  Distribution of customer arrivals-generally Poisson. When arrival rate is Poison then inter-arrival time follows negative exponential distribution.</a:t>
            </a:r>
          </a:p>
          <a:p>
            <a:pPr marL="514350" indent="-514350" algn="just">
              <a:buAutoNum type="arabicPeriod"/>
            </a:pPr>
            <a:r>
              <a:rPr lang="en-US" sz="2000" b="1" dirty="0" smtClean="0"/>
              <a:t>Waiting line: </a:t>
            </a:r>
            <a:r>
              <a:rPr lang="en-US" sz="2000" dirty="0" smtClean="0"/>
              <a:t>The waiting line consists of the customers who have arrived and waiting for service. </a:t>
            </a:r>
          </a:p>
          <a:p>
            <a:pPr marL="514350" indent="-514350" algn="just">
              <a:buAutoNum type="arabicPeriod"/>
            </a:pPr>
            <a:r>
              <a:rPr lang="en-US" sz="2000" b="1" dirty="0" smtClean="0"/>
              <a:t>Processing Order: </a:t>
            </a:r>
            <a:r>
              <a:rPr lang="en-US" sz="2000" dirty="0" smtClean="0"/>
              <a:t>First come first served, service on priority, etc.</a:t>
            </a:r>
          </a:p>
          <a:p>
            <a:pPr marL="514350" indent="-514350" algn="just">
              <a:buAutoNum type="arabicPeriod"/>
            </a:pPr>
            <a:r>
              <a:rPr lang="en-US" sz="2000" b="1" dirty="0" smtClean="0"/>
              <a:t>Service: </a:t>
            </a:r>
            <a:r>
              <a:rPr lang="en-US" sz="2000" dirty="0" smtClean="0"/>
              <a:t>Single channel, multiple channel.</a:t>
            </a:r>
          </a:p>
          <a:p>
            <a:pPr marL="514350" indent="-514350" algn="just">
              <a:buAutoNum type="arabicPeriod"/>
            </a:pPr>
            <a:r>
              <a:rPr lang="en-US" sz="2000" b="1" dirty="0" smtClean="0"/>
              <a:t>Exit: </a:t>
            </a:r>
            <a:r>
              <a:rPr lang="en-US" sz="2000" dirty="0" smtClean="0"/>
              <a:t>Leaving the system after served or not served.         </a:t>
            </a:r>
            <a:endParaRPr lang="en-US" sz="2000" dirty="0"/>
          </a:p>
        </p:txBody>
      </p:sp>
    </p:spTree>
    <p:extLst>
      <p:ext uri="{BB962C8B-B14F-4D97-AF65-F5344CB8AC3E}">
        <p14:creationId xmlns:p14="http://schemas.microsoft.com/office/powerpoint/2010/main" val="31582554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62616" cy="695579"/>
          </a:xfrm>
        </p:spPr>
        <p:txBody>
          <a:bodyPr/>
          <a:lstStyle/>
          <a:p>
            <a:r>
              <a:rPr lang="en-US" b="1" dirty="0" smtClean="0"/>
              <a:t>Measures of System Performance</a:t>
            </a:r>
            <a:endParaRPr lang="en-US" b="1" dirty="0"/>
          </a:p>
        </p:txBody>
      </p:sp>
      <p:sp>
        <p:nvSpPr>
          <p:cNvPr id="3" name="Content Placeholder 2"/>
          <p:cNvSpPr>
            <a:spLocks noGrp="1"/>
          </p:cNvSpPr>
          <p:nvPr>
            <p:ph idx="1"/>
          </p:nvPr>
        </p:nvSpPr>
        <p:spPr>
          <a:xfrm>
            <a:off x="838200" y="1261872"/>
            <a:ext cx="10515600" cy="5134547"/>
          </a:xfrm>
        </p:spPr>
        <p:txBody>
          <a:bodyPr>
            <a:normAutofit/>
          </a:bodyPr>
          <a:lstStyle/>
          <a:p>
            <a:pPr marL="0" indent="0" algn="just">
              <a:buNone/>
            </a:pPr>
            <a:r>
              <a:rPr lang="en-US" sz="2600" dirty="0" smtClean="0"/>
              <a:t>Commonly Used Measures of Performance:</a:t>
            </a:r>
          </a:p>
          <a:p>
            <a:pPr marL="0" indent="0" algn="just">
              <a:buNone/>
            </a:pPr>
            <a:endParaRPr lang="en-US" sz="2600" dirty="0"/>
          </a:p>
          <a:p>
            <a:pPr marL="0" indent="0" algn="just">
              <a:buNone/>
            </a:pPr>
            <a:endParaRPr lang="en-US" sz="2600" dirty="0" smtClean="0"/>
          </a:p>
          <a:p>
            <a:pPr marL="0" indent="0" algn="just">
              <a:buNone/>
            </a:pPr>
            <a:endParaRPr lang="en-US" sz="2600" dirty="0"/>
          </a:p>
          <a:p>
            <a:pPr marL="0" indent="0" algn="just">
              <a:buNone/>
            </a:pPr>
            <a:endParaRPr lang="en-US" sz="2600" dirty="0" smtClean="0"/>
          </a:p>
          <a:p>
            <a:pPr marL="0" indent="0" algn="just">
              <a:buNone/>
            </a:pPr>
            <a:endParaRPr lang="en-US" sz="2600" dirty="0"/>
          </a:p>
          <a:p>
            <a:pPr marL="0" indent="0" algn="just">
              <a:buNone/>
            </a:pPr>
            <a:endParaRPr lang="en-US" sz="2600" dirty="0" smtClean="0"/>
          </a:p>
          <a:p>
            <a:pPr marL="0" indent="0" algn="just">
              <a:buNone/>
            </a:pPr>
            <a:endParaRPr lang="en-US" sz="2600" dirty="0"/>
          </a:p>
          <a:p>
            <a:pPr marL="0" indent="0" algn="just">
              <a:buNone/>
            </a:pPr>
            <a:endParaRPr lang="en-US" sz="2200" dirty="0" smtClean="0"/>
          </a:p>
          <a:p>
            <a:pPr marL="0" indent="0" algn="just">
              <a:buNone/>
            </a:pPr>
            <a:r>
              <a:rPr lang="en-US" sz="2200" dirty="0" smtClean="0"/>
              <a:t>An additional measure is the total cost of the system, which is generally based on the cost of customer waiting time and cost of server time. </a:t>
            </a:r>
          </a:p>
        </p:txBody>
      </p:sp>
      <p:graphicFrame>
        <p:nvGraphicFramePr>
          <p:cNvPr id="4" name="Table 3"/>
          <p:cNvGraphicFramePr>
            <a:graphicFrameLocks noGrp="1"/>
          </p:cNvGraphicFramePr>
          <p:nvPr>
            <p:extLst>
              <p:ext uri="{D42A27DB-BD31-4B8C-83A1-F6EECF244321}">
                <p14:modId xmlns:p14="http://schemas.microsoft.com/office/powerpoint/2010/main" val="2939269179"/>
              </p:ext>
            </p:extLst>
          </p:nvPr>
        </p:nvGraphicFramePr>
        <p:xfrm>
          <a:off x="962152" y="1798658"/>
          <a:ext cx="9590024" cy="3267120"/>
        </p:xfrm>
        <a:graphic>
          <a:graphicData uri="http://schemas.openxmlformats.org/drawingml/2006/table">
            <a:tbl>
              <a:tblPr firstRow="1" bandRow="1">
                <a:tableStyleId>{5C22544A-7EE6-4342-B048-85BDC9FD1C3A}</a:tableStyleId>
              </a:tblPr>
              <a:tblGrid>
                <a:gridCol w="1042980">
                  <a:extLst>
                    <a:ext uri="{9D8B030D-6E8A-4147-A177-3AD203B41FA5}">
                      <a16:colId xmlns:a16="http://schemas.microsoft.com/office/drawing/2014/main" val="3748729242"/>
                    </a:ext>
                  </a:extLst>
                </a:gridCol>
                <a:gridCol w="8547044">
                  <a:extLst>
                    <a:ext uri="{9D8B030D-6E8A-4147-A177-3AD203B41FA5}">
                      <a16:colId xmlns:a16="http://schemas.microsoft.com/office/drawing/2014/main" val="341892194"/>
                    </a:ext>
                  </a:extLst>
                </a:gridCol>
              </a:tblGrid>
              <a:tr h="408390">
                <a:tc>
                  <a:txBody>
                    <a:bodyPr/>
                    <a:lstStyle/>
                    <a:p>
                      <a:r>
                        <a:rPr lang="en-US" dirty="0" smtClean="0"/>
                        <a:t>Measure</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537169151"/>
                  </a:ext>
                </a:extLst>
              </a:tr>
              <a:tr h="408390">
                <a:tc>
                  <a:txBody>
                    <a:bodyPr/>
                    <a:lstStyle/>
                    <a:p>
                      <a:r>
                        <a:rPr lang="en-US" dirty="0" err="1" smtClean="0"/>
                        <a:t>L</a:t>
                      </a:r>
                      <a:r>
                        <a:rPr lang="en-US" baseline="-25000" dirty="0" err="1" smtClean="0"/>
                        <a:t>q</a:t>
                      </a:r>
                      <a:endParaRPr lang="en-US" baseline="-25000" dirty="0"/>
                    </a:p>
                  </a:txBody>
                  <a:tcPr/>
                </a:tc>
                <a:tc>
                  <a:txBody>
                    <a:bodyPr/>
                    <a:lstStyle/>
                    <a:p>
                      <a:r>
                        <a:rPr lang="en-US" dirty="0" smtClean="0"/>
                        <a:t>The average number of customers waiting for service</a:t>
                      </a:r>
                      <a:endParaRPr lang="en-US" dirty="0"/>
                    </a:p>
                  </a:txBody>
                  <a:tcPr/>
                </a:tc>
                <a:extLst>
                  <a:ext uri="{0D108BD9-81ED-4DB2-BD59-A6C34878D82A}">
                    <a16:rowId xmlns:a16="http://schemas.microsoft.com/office/drawing/2014/main" val="3379161181"/>
                  </a:ext>
                </a:extLst>
              </a:tr>
              <a:tr h="408390">
                <a:tc>
                  <a:txBody>
                    <a:bodyPr/>
                    <a:lstStyle/>
                    <a:p>
                      <a:r>
                        <a:rPr lang="en-US" dirty="0" smtClean="0"/>
                        <a:t>L</a:t>
                      </a:r>
                      <a:endParaRPr lang="en-US" dirty="0"/>
                    </a:p>
                  </a:txBody>
                  <a:tcPr/>
                </a:tc>
                <a:tc>
                  <a:txBody>
                    <a:bodyPr/>
                    <a:lstStyle/>
                    <a:p>
                      <a:r>
                        <a:rPr lang="en-US" dirty="0" smtClean="0"/>
                        <a:t>The average number of customers in the system (waiting</a:t>
                      </a:r>
                      <a:r>
                        <a:rPr lang="en-US" baseline="0" dirty="0" smtClean="0"/>
                        <a:t> + being served)</a:t>
                      </a:r>
                      <a:endParaRPr lang="en-US" dirty="0"/>
                    </a:p>
                  </a:txBody>
                  <a:tcPr/>
                </a:tc>
                <a:extLst>
                  <a:ext uri="{0D108BD9-81ED-4DB2-BD59-A6C34878D82A}">
                    <a16:rowId xmlns:a16="http://schemas.microsoft.com/office/drawing/2014/main" val="2436006121"/>
                  </a:ext>
                </a:extLst>
              </a:tr>
              <a:tr h="408390">
                <a:tc>
                  <a:txBody>
                    <a:bodyPr/>
                    <a:lstStyle/>
                    <a:p>
                      <a:r>
                        <a:rPr lang="en-US" dirty="0" smtClean="0"/>
                        <a:t>P</a:t>
                      </a:r>
                      <a:r>
                        <a:rPr lang="en-US" baseline="-25000" dirty="0" smtClean="0"/>
                        <a:t>0</a:t>
                      </a:r>
                      <a:endParaRPr lang="en-US" baseline="-25000" dirty="0"/>
                    </a:p>
                  </a:txBody>
                  <a:tcPr/>
                </a:tc>
                <a:tc>
                  <a:txBody>
                    <a:bodyPr/>
                    <a:lstStyle/>
                    <a:p>
                      <a:r>
                        <a:rPr lang="en-US" dirty="0" smtClean="0"/>
                        <a:t>The probability of zero units in the system</a:t>
                      </a:r>
                      <a:endParaRPr lang="en-US" dirty="0"/>
                    </a:p>
                  </a:txBody>
                  <a:tcPr/>
                </a:tc>
                <a:extLst>
                  <a:ext uri="{0D108BD9-81ED-4DB2-BD59-A6C34878D82A}">
                    <a16:rowId xmlns:a16="http://schemas.microsoft.com/office/drawing/2014/main" val="3498045145"/>
                  </a:ext>
                </a:extLst>
              </a:tr>
              <a:tr h="408390">
                <a:tc>
                  <a:txBody>
                    <a:bodyPr/>
                    <a:lstStyle/>
                    <a:p>
                      <a:r>
                        <a:rPr lang="el-GR" dirty="0" smtClean="0">
                          <a:latin typeface="Arial" panose="020B0604020202020204" pitchFamily="34" charset="0"/>
                          <a:cs typeface="Arial" panose="020B0604020202020204" pitchFamily="34" charset="0"/>
                        </a:rPr>
                        <a:t>ρ</a:t>
                      </a:r>
                      <a:endParaRPr lang="en-US" dirty="0"/>
                    </a:p>
                  </a:txBody>
                  <a:tcPr/>
                </a:tc>
                <a:tc>
                  <a:txBody>
                    <a:bodyPr/>
                    <a:lstStyle/>
                    <a:p>
                      <a:r>
                        <a:rPr lang="en-US" dirty="0" smtClean="0"/>
                        <a:t>The system utilization (percentage of time servers are busy serving customers)</a:t>
                      </a:r>
                      <a:endParaRPr lang="en-US" dirty="0"/>
                    </a:p>
                  </a:txBody>
                  <a:tcPr/>
                </a:tc>
                <a:extLst>
                  <a:ext uri="{0D108BD9-81ED-4DB2-BD59-A6C34878D82A}">
                    <a16:rowId xmlns:a16="http://schemas.microsoft.com/office/drawing/2014/main" val="2851559739"/>
                  </a:ext>
                </a:extLst>
              </a:tr>
              <a:tr h="408390">
                <a:tc>
                  <a:txBody>
                    <a:bodyPr/>
                    <a:lstStyle/>
                    <a:p>
                      <a:r>
                        <a:rPr lang="en-US" dirty="0" err="1" smtClean="0"/>
                        <a:t>W</a:t>
                      </a:r>
                      <a:r>
                        <a:rPr lang="en-US" baseline="-25000" dirty="0" err="1" smtClean="0"/>
                        <a:t>q</a:t>
                      </a:r>
                      <a:endParaRPr lang="en-US" baseline="-25000" dirty="0"/>
                    </a:p>
                  </a:txBody>
                  <a:tcPr/>
                </a:tc>
                <a:tc>
                  <a:txBody>
                    <a:bodyPr/>
                    <a:lstStyle/>
                    <a:p>
                      <a:r>
                        <a:rPr lang="en-US" dirty="0" smtClean="0"/>
                        <a:t>The average time customers must wait for service</a:t>
                      </a:r>
                      <a:endParaRPr lang="en-US" dirty="0"/>
                    </a:p>
                  </a:txBody>
                  <a:tcPr/>
                </a:tc>
                <a:extLst>
                  <a:ext uri="{0D108BD9-81ED-4DB2-BD59-A6C34878D82A}">
                    <a16:rowId xmlns:a16="http://schemas.microsoft.com/office/drawing/2014/main" val="2253324686"/>
                  </a:ext>
                </a:extLst>
              </a:tr>
              <a:tr h="408390">
                <a:tc>
                  <a:txBody>
                    <a:bodyPr/>
                    <a:lstStyle/>
                    <a:p>
                      <a:r>
                        <a:rPr lang="en-US" dirty="0" smtClean="0"/>
                        <a:t>W </a:t>
                      </a:r>
                      <a:endParaRPr lang="en-US" dirty="0"/>
                    </a:p>
                  </a:txBody>
                  <a:tcPr/>
                </a:tc>
                <a:tc>
                  <a:txBody>
                    <a:bodyPr/>
                    <a:lstStyle/>
                    <a:p>
                      <a:r>
                        <a:rPr lang="en-US" dirty="0" smtClean="0"/>
                        <a:t>The average time customers spend in the system</a:t>
                      </a:r>
                      <a:r>
                        <a:rPr lang="en-US" baseline="0" dirty="0" smtClean="0"/>
                        <a:t> (i.e. waiting for service + service time) </a:t>
                      </a:r>
                      <a:endParaRPr lang="en-US" dirty="0"/>
                    </a:p>
                  </a:txBody>
                  <a:tcPr/>
                </a:tc>
                <a:extLst>
                  <a:ext uri="{0D108BD9-81ED-4DB2-BD59-A6C34878D82A}">
                    <a16:rowId xmlns:a16="http://schemas.microsoft.com/office/drawing/2014/main" val="557141421"/>
                  </a:ext>
                </a:extLst>
              </a:tr>
              <a:tr h="408390">
                <a:tc>
                  <a:txBody>
                    <a:bodyPr/>
                    <a:lstStyle/>
                    <a:p>
                      <a:r>
                        <a:rPr lang="en-US" dirty="0" smtClean="0"/>
                        <a:t>M</a:t>
                      </a:r>
                      <a:endParaRPr lang="en-US" dirty="0"/>
                    </a:p>
                  </a:txBody>
                  <a:tcPr/>
                </a:tc>
                <a:tc>
                  <a:txBody>
                    <a:bodyPr/>
                    <a:lstStyle/>
                    <a:p>
                      <a:r>
                        <a:rPr lang="en-US" dirty="0" smtClean="0"/>
                        <a:t>The expected maximum number waiting for service for a given level of confidence</a:t>
                      </a:r>
                      <a:endParaRPr lang="en-US" dirty="0"/>
                    </a:p>
                  </a:txBody>
                  <a:tcPr/>
                </a:tc>
                <a:extLst>
                  <a:ext uri="{0D108BD9-81ED-4DB2-BD59-A6C34878D82A}">
                    <a16:rowId xmlns:a16="http://schemas.microsoft.com/office/drawing/2014/main" val="2307135850"/>
                  </a:ext>
                </a:extLst>
              </a:tr>
            </a:tbl>
          </a:graphicData>
        </a:graphic>
      </p:graphicFrame>
    </p:spTree>
    <p:extLst>
      <p:ext uri="{BB962C8B-B14F-4D97-AF65-F5344CB8AC3E}">
        <p14:creationId xmlns:p14="http://schemas.microsoft.com/office/powerpoint/2010/main" val="27781218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62616" cy="695579"/>
          </a:xfrm>
        </p:spPr>
        <p:txBody>
          <a:bodyPr/>
          <a:lstStyle/>
          <a:p>
            <a:r>
              <a:rPr lang="en-US" b="1" dirty="0" smtClean="0"/>
              <a:t>Basic Relationships</a:t>
            </a:r>
            <a:endParaRPr lang="en-US" b="1" dirty="0"/>
          </a:p>
        </p:txBody>
      </p:sp>
      <p:sp>
        <p:nvSpPr>
          <p:cNvPr id="3" name="Content Placeholder 2"/>
          <p:cNvSpPr>
            <a:spLocks noGrp="1"/>
          </p:cNvSpPr>
          <p:nvPr>
            <p:ph idx="1"/>
          </p:nvPr>
        </p:nvSpPr>
        <p:spPr>
          <a:xfrm>
            <a:off x="838200" y="1261872"/>
            <a:ext cx="10515600" cy="5134547"/>
          </a:xfrm>
        </p:spPr>
        <p:txBody>
          <a:bodyPr>
            <a:normAutofit/>
          </a:bodyPr>
          <a:lstStyle/>
          <a:p>
            <a:pPr marL="0" indent="0" algn="just">
              <a:buNone/>
            </a:pPr>
            <a:r>
              <a:rPr lang="en-US" sz="2200" dirty="0" smtClean="0"/>
              <a:t>The most useful basic relationships are-</a:t>
            </a:r>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2253636320"/>
                  </p:ext>
                </p:extLst>
              </p:nvPr>
            </p:nvGraphicFramePr>
            <p:xfrm>
              <a:off x="980440" y="1725506"/>
              <a:ext cx="9754615" cy="3645282"/>
            </p:xfrm>
            <a:graphic>
              <a:graphicData uri="http://schemas.openxmlformats.org/drawingml/2006/table">
                <a:tbl>
                  <a:tblPr firstRow="1" bandRow="1">
                    <a:tableStyleId>{5C22544A-7EE6-4342-B048-85BDC9FD1C3A}</a:tableStyleId>
                  </a:tblPr>
                  <a:tblGrid>
                    <a:gridCol w="765737">
                      <a:extLst>
                        <a:ext uri="{9D8B030D-6E8A-4147-A177-3AD203B41FA5}">
                          <a16:colId xmlns:a16="http://schemas.microsoft.com/office/drawing/2014/main" val="3570617650"/>
                        </a:ext>
                      </a:extLst>
                    </a:gridCol>
                    <a:gridCol w="4892367">
                      <a:extLst>
                        <a:ext uri="{9D8B030D-6E8A-4147-A177-3AD203B41FA5}">
                          <a16:colId xmlns:a16="http://schemas.microsoft.com/office/drawing/2014/main" val="3287605968"/>
                        </a:ext>
                      </a:extLst>
                    </a:gridCol>
                    <a:gridCol w="4096511">
                      <a:extLst>
                        <a:ext uri="{9D8B030D-6E8A-4147-A177-3AD203B41FA5}">
                          <a16:colId xmlns:a16="http://schemas.microsoft.com/office/drawing/2014/main" val="1921903332"/>
                        </a:ext>
                      </a:extLst>
                    </a:gridCol>
                  </a:tblGrid>
                  <a:tr h="370840">
                    <a:tc>
                      <a:txBody>
                        <a:bodyPr/>
                        <a:lstStyle/>
                        <a:p>
                          <a:r>
                            <a:rPr lang="en-US" dirty="0" smtClean="0">
                              <a:solidFill>
                                <a:schemeClr val="tx1"/>
                              </a:solidFill>
                            </a:rPr>
                            <a:t>1.</a:t>
                          </a:r>
                          <a:endParaRPr lang="en-US" dirty="0">
                            <a:solidFill>
                              <a:schemeClr val="tx1"/>
                            </a:solidFill>
                          </a:endParaRPr>
                        </a:p>
                      </a:txBody>
                      <a:tcPr/>
                    </a:tc>
                    <a:tc>
                      <a:txBody>
                        <a:bodyPr/>
                        <a:lstStyle/>
                        <a:p>
                          <a:r>
                            <a:rPr lang="en-US" dirty="0" smtClean="0">
                              <a:solidFill>
                                <a:schemeClr val="tx1"/>
                              </a:solidFill>
                            </a:rPr>
                            <a:t>The average number being</a:t>
                          </a:r>
                          <a:r>
                            <a:rPr lang="en-US" baseline="0" dirty="0" smtClean="0">
                              <a:solidFill>
                                <a:schemeClr val="tx1"/>
                              </a:solidFill>
                            </a:rPr>
                            <a:t> served</a:t>
                          </a:r>
                          <a:endParaRPr lang="en-US" dirty="0">
                            <a:solidFill>
                              <a:schemeClr val="tx1"/>
                            </a:solidFill>
                          </a:endParaRPr>
                        </a:p>
                      </a:txBody>
                      <a:tcPr/>
                    </a:tc>
                    <a:tc>
                      <a:txBody>
                        <a:bodyPr/>
                        <a:lstStyle/>
                        <a:p>
                          <a:r>
                            <a:rPr lang="en-US" dirty="0" smtClean="0">
                              <a:solidFill>
                                <a:schemeClr val="tx1"/>
                              </a:solidFill>
                            </a:rPr>
                            <a:t> r = </a:t>
                          </a:r>
                          <a14:m>
                            <m:oMath xmlns:m="http://schemas.openxmlformats.org/officeDocument/2006/math">
                              <m:f>
                                <m:fPr>
                                  <m:ctrlPr>
                                    <a:rPr lang="en-US" i="1" smtClean="0">
                                      <a:solidFill>
                                        <a:schemeClr val="tx1"/>
                                      </a:solidFill>
                                      <a:latin typeface="Cambria Math" panose="02040503050406030204" pitchFamily="18" charset="0"/>
                                    </a:rPr>
                                  </m:ctrlPr>
                                </m:fPr>
                                <m:num>
                                  <m:r>
                                    <m:rPr>
                                      <m:nor/>
                                    </m:rPr>
                                    <a:rPr lang="el-GR" dirty="0" smtClean="0">
                                      <a:solidFill>
                                        <a:schemeClr val="tx1"/>
                                      </a:solidFill>
                                    </a:rPr>
                                    <m:t>λ</m:t>
                                  </m:r>
                                </m:num>
                                <m:den>
                                  <m:r>
                                    <m:rPr>
                                      <m:nor/>
                                    </m:rPr>
                                    <a:rPr lang="en-US" dirty="0" smtClean="0">
                                      <a:solidFill>
                                        <a:schemeClr val="tx1"/>
                                      </a:solidFill>
                                    </a:rPr>
                                    <m:t>µ</m:t>
                                  </m:r>
                                </m:den>
                              </m:f>
                            </m:oMath>
                          </a14:m>
                          <a:endParaRPr lang="en-US" dirty="0" smtClean="0">
                            <a:solidFill>
                              <a:schemeClr val="tx1"/>
                            </a:solidFill>
                          </a:endParaRPr>
                        </a:p>
                        <a:p>
                          <a:r>
                            <a:rPr lang="en-US" dirty="0" smtClean="0">
                              <a:solidFill>
                                <a:schemeClr val="tx1"/>
                              </a:solidFill>
                            </a:rPr>
                            <a:t>Where, </a:t>
                          </a:r>
                          <a:r>
                            <a:rPr lang="el-GR" dirty="0" smtClean="0">
                              <a:solidFill>
                                <a:schemeClr val="tx1"/>
                              </a:solidFill>
                            </a:rPr>
                            <a:t>λ</a:t>
                          </a:r>
                          <a:r>
                            <a:rPr lang="en-US" dirty="0" smtClean="0">
                              <a:solidFill>
                                <a:schemeClr val="tx1"/>
                              </a:solidFill>
                            </a:rPr>
                            <a:t> = customer arrival rate</a:t>
                          </a:r>
                        </a:p>
                        <a:p>
                          <a:r>
                            <a:rPr lang="en-US" dirty="0" smtClean="0">
                              <a:solidFill>
                                <a:schemeClr val="tx1"/>
                              </a:solidFill>
                            </a:rPr>
                            <a:t>               µ = service rate</a:t>
                          </a:r>
                          <a:endParaRPr lang="en-US" dirty="0">
                            <a:solidFill>
                              <a:schemeClr val="tx1"/>
                            </a:solidFill>
                          </a:endParaRPr>
                        </a:p>
                      </a:txBody>
                      <a:tcPr/>
                    </a:tc>
                    <a:extLst>
                      <a:ext uri="{0D108BD9-81ED-4DB2-BD59-A6C34878D82A}">
                        <a16:rowId xmlns:a16="http://schemas.microsoft.com/office/drawing/2014/main" val="3486935453"/>
                      </a:ext>
                    </a:extLst>
                  </a:tr>
                  <a:tr h="370840">
                    <a:tc>
                      <a:txBody>
                        <a:bodyPr/>
                        <a:lstStyle/>
                        <a:p>
                          <a:r>
                            <a:rPr lang="en-US" dirty="0" smtClean="0"/>
                            <a:t>2.</a:t>
                          </a:r>
                          <a:endParaRPr lang="en-US" dirty="0"/>
                        </a:p>
                      </a:txBody>
                      <a:tcPr/>
                    </a:tc>
                    <a:tc>
                      <a:txBody>
                        <a:bodyPr/>
                        <a:lstStyle/>
                        <a:p>
                          <a:r>
                            <a:rPr lang="en-US" dirty="0" smtClean="0"/>
                            <a:t>The average number in the system</a:t>
                          </a:r>
                          <a:endParaRPr lang="en-US" dirty="0"/>
                        </a:p>
                      </a:txBody>
                      <a:tcPr/>
                    </a:tc>
                    <a:tc>
                      <a:txBody>
                        <a:bodyPr/>
                        <a:lstStyle/>
                        <a:p>
                          <a:r>
                            <a:rPr lang="en-US" dirty="0" smtClean="0"/>
                            <a:t>L = </a:t>
                          </a:r>
                          <a:r>
                            <a:rPr lang="en-US" dirty="0" err="1" smtClean="0"/>
                            <a:t>L</a:t>
                          </a:r>
                          <a:r>
                            <a:rPr lang="en-US" baseline="-25000" dirty="0" err="1" smtClean="0"/>
                            <a:t>q</a:t>
                          </a:r>
                          <a:r>
                            <a:rPr lang="en-US" dirty="0" smtClean="0"/>
                            <a:t> + r</a:t>
                          </a:r>
                        </a:p>
                        <a:p>
                          <a:r>
                            <a:rPr lang="en-US" dirty="0" smtClean="0"/>
                            <a:t>Where, L = average number in the system</a:t>
                          </a:r>
                        </a:p>
                        <a:p>
                          <a:r>
                            <a:rPr lang="en-US" dirty="0" err="1" smtClean="0"/>
                            <a:t>Lq</a:t>
                          </a:r>
                          <a:r>
                            <a:rPr lang="en-US" dirty="0" smtClean="0"/>
                            <a:t> = average number in line.</a:t>
                          </a:r>
                          <a:endParaRPr lang="en-US" dirty="0"/>
                        </a:p>
                      </a:txBody>
                      <a:tcPr/>
                    </a:tc>
                    <a:extLst>
                      <a:ext uri="{0D108BD9-81ED-4DB2-BD59-A6C34878D82A}">
                        <a16:rowId xmlns:a16="http://schemas.microsoft.com/office/drawing/2014/main" val="2444291942"/>
                      </a:ext>
                    </a:extLst>
                  </a:tr>
                  <a:tr h="370840">
                    <a:tc>
                      <a:txBody>
                        <a:bodyPr/>
                        <a:lstStyle/>
                        <a:p>
                          <a:r>
                            <a:rPr lang="en-US" dirty="0" smtClean="0"/>
                            <a:t>3.</a:t>
                          </a:r>
                          <a:endParaRPr lang="en-US" dirty="0"/>
                        </a:p>
                      </a:txBody>
                      <a:tcPr/>
                    </a:tc>
                    <a:tc>
                      <a:txBody>
                        <a:bodyPr/>
                        <a:lstStyle/>
                        <a:p>
                          <a:r>
                            <a:rPr lang="en-US" dirty="0" smtClean="0"/>
                            <a:t>The average time in line</a:t>
                          </a:r>
                          <a:endParaRPr lang="en-US" dirty="0"/>
                        </a:p>
                      </a:txBody>
                      <a:tcPr/>
                    </a:tc>
                    <a:tc>
                      <a:txBody>
                        <a:bodyPr/>
                        <a:lstStyle/>
                        <a:p>
                          <a:r>
                            <a:rPr lang="en-US" dirty="0" smtClean="0"/>
                            <a:t>W</a:t>
                          </a:r>
                          <a:r>
                            <a:rPr lang="en-US" baseline="-25000" dirty="0" smtClean="0"/>
                            <a:t>q</a:t>
                          </a:r>
                          <a:r>
                            <a:rPr lang="en-US" dirty="0" smtClean="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𝐿</m:t>
                                  </m:r>
                                  <m:r>
                                    <a:rPr lang="en-US" b="0" i="1" baseline="-25000" smtClean="0">
                                      <a:latin typeface="Cambria Math" panose="02040503050406030204" pitchFamily="18" charset="0"/>
                                    </a:rPr>
                                    <m:t>𝑞</m:t>
                                  </m:r>
                                </m:num>
                                <m:den>
                                  <m:r>
                                    <m:rPr>
                                      <m:nor/>
                                    </m:rPr>
                                    <a:rPr lang="el-GR" dirty="0" smtClean="0"/>
                                    <m:t>λ</m:t>
                                  </m:r>
                                </m:den>
                              </m:f>
                            </m:oMath>
                          </a14:m>
                          <a:endParaRPr lang="en-US" dirty="0"/>
                        </a:p>
                      </a:txBody>
                      <a:tcPr/>
                    </a:tc>
                    <a:extLst>
                      <a:ext uri="{0D108BD9-81ED-4DB2-BD59-A6C34878D82A}">
                        <a16:rowId xmlns:a16="http://schemas.microsoft.com/office/drawing/2014/main" val="2204417591"/>
                      </a:ext>
                    </a:extLst>
                  </a:tr>
                  <a:tr h="370840">
                    <a:tc>
                      <a:txBody>
                        <a:bodyPr/>
                        <a:lstStyle/>
                        <a:p>
                          <a:r>
                            <a:rPr lang="en-US" dirty="0" smtClean="0"/>
                            <a:t>4.</a:t>
                          </a:r>
                          <a:endParaRPr lang="en-US" dirty="0"/>
                        </a:p>
                      </a:txBody>
                      <a:tcPr/>
                    </a:tc>
                    <a:tc>
                      <a:txBody>
                        <a:bodyPr/>
                        <a:lstStyle/>
                        <a:p>
                          <a:r>
                            <a:rPr lang="en-US" dirty="0" smtClean="0"/>
                            <a:t>The average time in the system including service</a:t>
                          </a:r>
                          <a:endParaRPr lang="en-US" dirty="0"/>
                        </a:p>
                      </a:txBody>
                      <a:tcPr/>
                    </a:tc>
                    <a:tc>
                      <a:txBody>
                        <a:bodyPr/>
                        <a:lstStyle/>
                        <a:p>
                          <a:r>
                            <a:rPr lang="en-US" dirty="0" smtClean="0"/>
                            <a:t>   </a:t>
                          </a:r>
                          <a:r>
                            <a:rPr lang="en-US" dirty="0" err="1" smtClean="0"/>
                            <a:t>W</a:t>
                          </a:r>
                          <a:r>
                            <a:rPr lang="en-US" baseline="-25000" dirty="0" err="1" smtClean="0"/>
                            <a:t>s</a:t>
                          </a:r>
                          <a:r>
                            <a:rPr lang="en-US" dirty="0" smtClean="0"/>
                            <a:t> = </a:t>
                          </a:r>
                          <a:r>
                            <a:rPr lang="en-US" dirty="0" err="1" smtClean="0"/>
                            <a:t>W</a:t>
                          </a:r>
                          <a:r>
                            <a:rPr lang="en-US" baseline="-25000" dirty="0" err="1" smtClean="0"/>
                            <a:t>q</a:t>
                          </a:r>
                          <a:r>
                            <a:rPr lang="en-US" dirty="0" smtClean="0"/>
                            <a:t> + </a:t>
                          </a:r>
                          <a14:m>
                            <m:oMath xmlns:m="http://schemas.openxmlformats.org/officeDocument/2006/math">
                              <m:f>
                                <m:fPr>
                                  <m:ctrlPr>
                                    <a:rPr lang="en-US" i="1" smtClean="0">
                                      <a:latin typeface="Cambria Math" panose="02040503050406030204" pitchFamily="18" charset="0"/>
                                    </a:rPr>
                                  </m:ctrlPr>
                                </m:fPr>
                                <m:num>
                                  <m:r>
                                    <m:rPr>
                                      <m:nor/>
                                    </m:rPr>
                                    <a:rPr lang="en-US" b="0" i="0" dirty="0" smtClean="0"/>
                                    <m:t>1</m:t>
                                  </m:r>
                                </m:num>
                                <m:den>
                                  <m:r>
                                    <m:rPr>
                                      <m:nor/>
                                    </m:rPr>
                                    <a:rPr lang="en-US" dirty="0" smtClean="0"/>
                                    <m:t>µ</m:t>
                                  </m:r>
                                </m:den>
                              </m:f>
                            </m:oMath>
                          </a14:m>
                          <a:r>
                            <a:rPr lang="en-US" dirty="0" smtClean="0"/>
                            <a:t>  </a:t>
                          </a:r>
                          <a:endParaRPr lang="en-US" dirty="0"/>
                        </a:p>
                      </a:txBody>
                      <a:tcPr/>
                    </a:tc>
                    <a:extLst>
                      <a:ext uri="{0D108BD9-81ED-4DB2-BD59-A6C34878D82A}">
                        <a16:rowId xmlns:a16="http://schemas.microsoft.com/office/drawing/2014/main" val="1050347837"/>
                      </a:ext>
                    </a:extLst>
                  </a:tr>
                  <a:tr h="370840">
                    <a:tc>
                      <a:txBody>
                        <a:bodyPr/>
                        <a:lstStyle/>
                        <a:p>
                          <a:r>
                            <a:rPr lang="en-US" dirty="0" smtClean="0"/>
                            <a:t>5.</a:t>
                          </a:r>
                          <a:endParaRPr lang="en-US" dirty="0"/>
                        </a:p>
                      </a:txBody>
                      <a:tcPr/>
                    </a:tc>
                    <a:tc>
                      <a:txBody>
                        <a:bodyPr/>
                        <a:lstStyle/>
                        <a:p>
                          <a:r>
                            <a:rPr lang="en-US" dirty="0" smtClean="0"/>
                            <a:t>System utilization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smtClean="0">
                              <a:latin typeface="Arial" panose="020B0604020202020204" pitchFamily="34" charset="0"/>
                              <a:cs typeface="Arial" panose="020B0604020202020204" pitchFamily="34" charset="0"/>
                            </a:rPr>
                            <a:t>ρ</a:t>
                          </a:r>
                          <a:r>
                            <a:rPr lang="en-US" dirty="0" smtClean="0">
                              <a:latin typeface="Arial" panose="020B0604020202020204" pitchFamily="34" charset="0"/>
                              <a:cs typeface="Arial" panose="020B0604020202020204" pitchFamily="34" charset="0"/>
                            </a:rPr>
                            <a:t> </a:t>
                          </a:r>
                          <a:r>
                            <a:rPr lang="en-US" dirty="0" smtClean="0"/>
                            <a:t>= </a:t>
                          </a:r>
                          <a14:m>
                            <m:oMath xmlns:m="http://schemas.openxmlformats.org/officeDocument/2006/math">
                              <m:f>
                                <m:fPr>
                                  <m:ctrlPr>
                                    <a:rPr lang="en-US" i="1" smtClean="0">
                                      <a:latin typeface="Cambria Math" panose="02040503050406030204" pitchFamily="18" charset="0"/>
                                    </a:rPr>
                                  </m:ctrlPr>
                                </m:fPr>
                                <m:num>
                                  <m:r>
                                    <m:rPr>
                                      <m:nor/>
                                    </m:rPr>
                                    <a:rPr lang="el-GR" dirty="0" smtClean="0"/>
                                    <m:t>λ</m:t>
                                  </m:r>
                                </m:num>
                                <m:den>
                                  <m:r>
                                    <a:rPr lang="en-US" b="0" i="1" dirty="0" smtClean="0">
                                      <a:latin typeface="Cambria Math" panose="02040503050406030204" pitchFamily="18" charset="0"/>
                                    </a:rPr>
                                    <m:t>𝑠</m:t>
                                  </m:r>
                                  <m:r>
                                    <m:rPr>
                                      <m:nor/>
                                    </m:rPr>
                                    <a:rPr lang="en-US" dirty="0" smtClean="0"/>
                                    <m:t>µ</m:t>
                                  </m:r>
                                </m:den>
                              </m:f>
                            </m:oMath>
                          </a14:m>
                          <a:r>
                            <a:rPr lang="en-US" dirty="0" smtClean="0"/>
                            <a:t>    where,</a:t>
                          </a:r>
                          <a:r>
                            <a:rPr lang="en-US" baseline="0" dirty="0" smtClean="0"/>
                            <a:t> s = no. of servers</a:t>
                          </a:r>
                          <a:endParaRPr lang="en-US" dirty="0"/>
                        </a:p>
                      </a:txBody>
                      <a:tcPr/>
                    </a:tc>
                    <a:extLst>
                      <a:ext uri="{0D108BD9-81ED-4DB2-BD59-A6C34878D82A}">
                        <a16:rowId xmlns:a16="http://schemas.microsoft.com/office/drawing/2014/main" val="4019547960"/>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2253636320"/>
                  </p:ext>
                </p:extLst>
              </p:nvPr>
            </p:nvGraphicFramePr>
            <p:xfrm>
              <a:off x="980440" y="1725506"/>
              <a:ext cx="9754615" cy="3645282"/>
            </p:xfrm>
            <a:graphic>
              <a:graphicData uri="http://schemas.openxmlformats.org/drawingml/2006/table">
                <a:tbl>
                  <a:tblPr firstRow="1" bandRow="1">
                    <a:tableStyleId>{5C22544A-7EE6-4342-B048-85BDC9FD1C3A}</a:tableStyleId>
                  </a:tblPr>
                  <a:tblGrid>
                    <a:gridCol w="765737">
                      <a:extLst>
                        <a:ext uri="{9D8B030D-6E8A-4147-A177-3AD203B41FA5}">
                          <a16:colId xmlns:a16="http://schemas.microsoft.com/office/drawing/2014/main" val="3570617650"/>
                        </a:ext>
                      </a:extLst>
                    </a:gridCol>
                    <a:gridCol w="4892367">
                      <a:extLst>
                        <a:ext uri="{9D8B030D-6E8A-4147-A177-3AD203B41FA5}">
                          <a16:colId xmlns:a16="http://schemas.microsoft.com/office/drawing/2014/main" val="3287605968"/>
                        </a:ext>
                      </a:extLst>
                    </a:gridCol>
                    <a:gridCol w="4096511">
                      <a:extLst>
                        <a:ext uri="{9D8B030D-6E8A-4147-A177-3AD203B41FA5}">
                          <a16:colId xmlns:a16="http://schemas.microsoft.com/office/drawing/2014/main" val="1921903332"/>
                        </a:ext>
                      </a:extLst>
                    </a:gridCol>
                  </a:tblGrid>
                  <a:tr h="1119124">
                    <a:tc>
                      <a:txBody>
                        <a:bodyPr/>
                        <a:lstStyle/>
                        <a:p>
                          <a:r>
                            <a:rPr lang="en-US" dirty="0" smtClean="0">
                              <a:solidFill>
                                <a:schemeClr val="tx1"/>
                              </a:solidFill>
                            </a:rPr>
                            <a:t>1.</a:t>
                          </a:r>
                          <a:endParaRPr lang="en-US" dirty="0">
                            <a:solidFill>
                              <a:schemeClr val="tx1"/>
                            </a:solidFill>
                          </a:endParaRPr>
                        </a:p>
                      </a:txBody>
                      <a:tcPr/>
                    </a:tc>
                    <a:tc>
                      <a:txBody>
                        <a:bodyPr/>
                        <a:lstStyle/>
                        <a:p>
                          <a:r>
                            <a:rPr lang="en-US" dirty="0" smtClean="0">
                              <a:solidFill>
                                <a:schemeClr val="tx1"/>
                              </a:solidFill>
                            </a:rPr>
                            <a:t>The average number being</a:t>
                          </a:r>
                          <a:r>
                            <a:rPr lang="en-US" baseline="0" dirty="0" smtClean="0">
                              <a:solidFill>
                                <a:schemeClr val="tx1"/>
                              </a:solidFill>
                            </a:rPr>
                            <a:t> served</a:t>
                          </a:r>
                          <a:endParaRPr lang="en-US" dirty="0">
                            <a:solidFill>
                              <a:schemeClr val="tx1"/>
                            </a:solidFill>
                          </a:endParaRPr>
                        </a:p>
                      </a:txBody>
                      <a:tcPr/>
                    </a:tc>
                    <a:tc>
                      <a:txBody>
                        <a:bodyPr/>
                        <a:lstStyle/>
                        <a:p>
                          <a:endParaRPr lang="en-US"/>
                        </a:p>
                      </a:txBody>
                      <a:tcPr>
                        <a:blipFill>
                          <a:blip r:embed="rId2"/>
                          <a:stretch>
                            <a:fillRect l="-138393" t="-2717" r="-744" b="-226630"/>
                          </a:stretch>
                        </a:blipFill>
                      </a:tcPr>
                    </a:tc>
                    <a:extLst>
                      <a:ext uri="{0D108BD9-81ED-4DB2-BD59-A6C34878D82A}">
                        <a16:rowId xmlns:a16="http://schemas.microsoft.com/office/drawing/2014/main" val="3486935453"/>
                      </a:ext>
                    </a:extLst>
                  </a:tr>
                  <a:tr h="914400">
                    <a:tc>
                      <a:txBody>
                        <a:bodyPr/>
                        <a:lstStyle/>
                        <a:p>
                          <a:r>
                            <a:rPr lang="en-US" dirty="0" smtClean="0"/>
                            <a:t>2.</a:t>
                          </a:r>
                          <a:endParaRPr lang="en-US" dirty="0"/>
                        </a:p>
                      </a:txBody>
                      <a:tcPr/>
                    </a:tc>
                    <a:tc>
                      <a:txBody>
                        <a:bodyPr/>
                        <a:lstStyle/>
                        <a:p>
                          <a:r>
                            <a:rPr lang="en-US" dirty="0" smtClean="0"/>
                            <a:t>The average number in the system</a:t>
                          </a:r>
                          <a:endParaRPr lang="en-US" dirty="0"/>
                        </a:p>
                      </a:txBody>
                      <a:tcPr/>
                    </a:tc>
                    <a:tc>
                      <a:txBody>
                        <a:bodyPr/>
                        <a:lstStyle/>
                        <a:p>
                          <a:r>
                            <a:rPr lang="en-US" dirty="0" smtClean="0"/>
                            <a:t>L = </a:t>
                          </a:r>
                          <a:r>
                            <a:rPr lang="en-US" dirty="0" err="1" smtClean="0"/>
                            <a:t>L</a:t>
                          </a:r>
                          <a:r>
                            <a:rPr lang="en-US" baseline="-25000" dirty="0" err="1" smtClean="0"/>
                            <a:t>q</a:t>
                          </a:r>
                          <a:r>
                            <a:rPr lang="en-US" dirty="0" smtClean="0"/>
                            <a:t> + r</a:t>
                          </a:r>
                        </a:p>
                        <a:p>
                          <a:r>
                            <a:rPr lang="en-US" dirty="0" smtClean="0"/>
                            <a:t>Where, L = average number in the system</a:t>
                          </a:r>
                        </a:p>
                        <a:p>
                          <a:r>
                            <a:rPr lang="en-US" dirty="0" err="1" smtClean="0"/>
                            <a:t>Lq</a:t>
                          </a:r>
                          <a:r>
                            <a:rPr lang="en-US" dirty="0" smtClean="0"/>
                            <a:t> = average number in line.</a:t>
                          </a:r>
                          <a:endParaRPr lang="en-US" dirty="0"/>
                        </a:p>
                      </a:txBody>
                      <a:tcPr/>
                    </a:tc>
                    <a:extLst>
                      <a:ext uri="{0D108BD9-81ED-4DB2-BD59-A6C34878D82A}">
                        <a16:rowId xmlns:a16="http://schemas.microsoft.com/office/drawing/2014/main" val="2444291942"/>
                      </a:ext>
                    </a:extLst>
                  </a:tr>
                  <a:tr h="481394">
                    <a:tc>
                      <a:txBody>
                        <a:bodyPr/>
                        <a:lstStyle/>
                        <a:p>
                          <a:r>
                            <a:rPr lang="en-US" dirty="0" smtClean="0"/>
                            <a:t>3.</a:t>
                          </a:r>
                          <a:endParaRPr lang="en-US" dirty="0"/>
                        </a:p>
                      </a:txBody>
                      <a:tcPr/>
                    </a:tc>
                    <a:tc>
                      <a:txBody>
                        <a:bodyPr/>
                        <a:lstStyle/>
                        <a:p>
                          <a:r>
                            <a:rPr lang="en-US" dirty="0" smtClean="0"/>
                            <a:t>The average time in line</a:t>
                          </a:r>
                          <a:endParaRPr lang="en-US" dirty="0"/>
                        </a:p>
                      </a:txBody>
                      <a:tcPr/>
                    </a:tc>
                    <a:tc>
                      <a:txBody>
                        <a:bodyPr/>
                        <a:lstStyle/>
                        <a:p>
                          <a:endParaRPr lang="en-US"/>
                        </a:p>
                      </a:txBody>
                      <a:tcPr>
                        <a:blipFill>
                          <a:blip r:embed="rId2"/>
                          <a:stretch>
                            <a:fillRect l="-138393" t="-429114" r="-744" b="-237975"/>
                          </a:stretch>
                        </a:blipFill>
                      </a:tcPr>
                    </a:tc>
                    <a:extLst>
                      <a:ext uri="{0D108BD9-81ED-4DB2-BD59-A6C34878D82A}">
                        <a16:rowId xmlns:a16="http://schemas.microsoft.com/office/drawing/2014/main" val="2204417591"/>
                      </a:ext>
                    </a:extLst>
                  </a:tr>
                  <a:tr h="559880">
                    <a:tc>
                      <a:txBody>
                        <a:bodyPr/>
                        <a:lstStyle/>
                        <a:p>
                          <a:r>
                            <a:rPr lang="en-US" dirty="0" smtClean="0"/>
                            <a:t>4.</a:t>
                          </a:r>
                          <a:endParaRPr lang="en-US" dirty="0"/>
                        </a:p>
                      </a:txBody>
                      <a:tcPr/>
                    </a:tc>
                    <a:tc>
                      <a:txBody>
                        <a:bodyPr/>
                        <a:lstStyle/>
                        <a:p>
                          <a:r>
                            <a:rPr lang="en-US" dirty="0" smtClean="0"/>
                            <a:t>The average time in the system including service</a:t>
                          </a:r>
                          <a:endParaRPr lang="en-US" dirty="0"/>
                        </a:p>
                      </a:txBody>
                      <a:tcPr/>
                    </a:tc>
                    <a:tc>
                      <a:txBody>
                        <a:bodyPr/>
                        <a:lstStyle/>
                        <a:p>
                          <a:endParaRPr lang="en-US"/>
                        </a:p>
                      </a:txBody>
                      <a:tcPr>
                        <a:blipFill>
                          <a:blip r:embed="rId2"/>
                          <a:stretch>
                            <a:fillRect l="-138393" t="-454348" r="-744" b="-104348"/>
                          </a:stretch>
                        </a:blipFill>
                      </a:tcPr>
                    </a:tc>
                    <a:extLst>
                      <a:ext uri="{0D108BD9-81ED-4DB2-BD59-A6C34878D82A}">
                        <a16:rowId xmlns:a16="http://schemas.microsoft.com/office/drawing/2014/main" val="1050347837"/>
                      </a:ext>
                    </a:extLst>
                  </a:tr>
                  <a:tr h="570484">
                    <a:tc>
                      <a:txBody>
                        <a:bodyPr/>
                        <a:lstStyle/>
                        <a:p>
                          <a:r>
                            <a:rPr lang="en-US" dirty="0" smtClean="0"/>
                            <a:t>5.</a:t>
                          </a:r>
                          <a:endParaRPr lang="en-US" dirty="0"/>
                        </a:p>
                      </a:txBody>
                      <a:tcPr/>
                    </a:tc>
                    <a:tc>
                      <a:txBody>
                        <a:bodyPr/>
                        <a:lstStyle/>
                        <a:p>
                          <a:r>
                            <a:rPr lang="en-US" dirty="0" smtClean="0"/>
                            <a:t>System utilization</a:t>
                          </a:r>
                          <a:endParaRPr lang="en-US" dirty="0"/>
                        </a:p>
                      </a:txBody>
                      <a:tcPr/>
                    </a:tc>
                    <a:tc>
                      <a:txBody>
                        <a:bodyPr/>
                        <a:lstStyle/>
                        <a:p>
                          <a:endParaRPr lang="en-US"/>
                        </a:p>
                      </a:txBody>
                      <a:tcPr>
                        <a:blipFill>
                          <a:blip r:embed="rId2"/>
                          <a:stretch>
                            <a:fillRect l="-138393" t="-542553" r="-744" b="-2128"/>
                          </a:stretch>
                        </a:blipFill>
                      </a:tcPr>
                    </a:tc>
                    <a:extLst>
                      <a:ext uri="{0D108BD9-81ED-4DB2-BD59-A6C34878D82A}">
                        <a16:rowId xmlns:a16="http://schemas.microsoft.com/office/drawing/2014/main" val="4019547960"/>
                      </a:ext>
                    </a:extLst>
                  </a:tr>
                </a:tbl>
              </a:graphicData>
            </a:graphic>
          </p:graphicFrame>
        </mc:Fallback>
      </mc:AlternateContent>
    </p:spTree>
    <p:extLst>
      <p:ext uri="{BB962C8B-B14F-4D97-AF65-F5344CB8AC3E}">
        <p14:creationId xmlns:p14="http://schemas.microsoft.com/office/powerpoint/2010/main" val="41173270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189464" cy="613283"/>
          </a:xfrm>
        </p:spPr>
        <p:txBody>
          <a:bodyPr>
            <a:normAutofit fontScale="90000"/>
          </a:bodyPr>
          <a:lstStyle/>
          <a:p>
            <a:r>
              <a:rPr lang="en-US" b="1" dirty="0" smtClean="0"/>
              <a:t>Queuing Models (Example)</a:t>
            </a:r>
            <a:endParaRPr lang="en-US" b="1" dirty="0"/>
          </a:p>
        </p:txBody>
      </p:sp>
      <p:sp>
        <p:nvSpPr>
          <p:cNvPr id="3" name="Content Placeholder 2"/>
          <p:cNvSpPr>
            <a:spLocks noGrp="1"/>
          </p:cNvSpPr>
          <p:nvPr>
            <p:ph sz="half" idx="1"/>
          </p:nvPr>
        </p:nvSpPr>
        <p:spPr>
          <a:xfrm>
            <a:off x="838200" y="1307592"/>
            <a:ext cx="5181600" cy="4869371"/>
          </a:xfrm>
        </p:spPr>
        <p:txBody>
          <a:bodyPr>
            <a:normAutofit/>
          </a:bodyPr>
          <a:lstStyle/>
          <a:p>
            <a:pPr marL="0" indent="0" algn="just">
              <a:buNone/>
            </a:pPr>
            <a:r>
              <a:rPr lang="en-US" sz="2000" dirty="0" smtClean="0"/>
              <a:t>The owner of a car wash company wants to start another car wash service. Based on experience, the owner estimates that the arrival rate for the proposed facility will be 20 cars per hour and service rate will be 25 cars per hour. Cars will be processed one at a time. Determine the following:</a:t>
            </a:r>
          </a:p>
          <a:p>
            <a:pPr marL="514350" indent="-514350" algn="just">
              <a:buAutoNum type="arabicPeriod"/>
            </a:pPr>
            <a:r>
              <a:rPr lang="en-US" sz="2000" dirty="0" smtClean="0"/>
              <a:t>The average number of cars being washed. </a:t>
            </a:r>
          </a:p>
          <a:p>
            <a:pPr marL="514350" indent="-514350">
              <a:buAutoNum type="arabicPeriod"/>
            </a:pPr>
            <a:r>
              <a:rPr lang="en-US" sz="2000" dirty="0" smtClean="0"/>
              <a:t>The average number of cars in the system, where average number in line is 3.2</a:t>
            </a:r>
          </a:p>
          <a:p>
            <a:pPr marL="514350" indent="-514350">
              <a:buAutoNum type="arabicPeriod"/>
            </a:pPr>
            <a:r>
              <a:rPr lang="en-US" sz="2000" dirty="0" smtClean="0"/>
              <a:t>The average time in line</a:t>
            </a:r>
          </a:p>
          <a:p>
            <a:pPr marL="514350" indent="-514350">
              <a:buAutoNum type="arabicPeriod"/>
            </a:pPr>
            <a:r>
              <a:rPr lang="en-US" sz="2000" dirty="0" smtClean="0"/>
              <a:t>The average time cars spend in the system</a:t>
            </a:r>
          </a:p>
          <a:p>
            <a:pPr marL="514350" indent="-514350">
              <a:buAutoNum type="arabicPeriod"/>
            </a:pPr>
            <a:r>
              <a:rPr lang="en-US" sz="2000" dirty="0" smtClean="0"/>
              <a:t>The system utilization.</a:t>
            </a:r>
            <a:endParaRPr lang="en-US" sz="2000" dirty="0"/>
          </a:p>
        </p:txBody>
      </p:sp>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6172200" y="1380744"/>
                <a:ext cx="5181600" cy="4796219"/>
              </a:xfrm>
            </p:spPr>
            <p:txBody>
              <a:bodyPr>
                <a:normAutofit/>
              </a:bodyPr>
              <a:lstStyle/>
              <a:p>
                <a:pPr marL="0" indent="0">
                  <a:buNone/>
                </a:pPr>
                <a:r>
                  <a:rPr lang="en-US" sz="2000" dirty="0" smtClean="0">
                    <a:solidFill>
                      <a:srgbClr val="FF0000"/>
                    </a:solidFill>
                  </a:rPr>
                  <a:t>Solution:</a:t>
                </a:r>
              </a:p>
              <a:p>
                <a:pPr marL="0" indent="0">
                  <a:lnSpc>
                    <a:spcPct val="100000"/>
                  </a:lnSpc>
                  <a:spcBef>
                    <a:spcPts val="0"/>
                  </a:spcBef>
                  <a:buNone/>
                </a:pPr>
                <a:r>
                  <a:rPr lang="en-US" sz="2000" dirty="0" smtClean="0"/>
                  <a:t>Arrival rate (</a:t>
                </a:r>
                <a14:m>
                  <m:oMath xmlns:m="http://schemas.openxmlformats.org/officeDocument/2006/math">
                    <m:r>
                      <m:rPr>
                        <m:nor/>
                      </m:rPr>
                      <a:rPr lang="el-GR" sz="2000" dirty="0"/>
                      <m:t>λ</m:t>
                    </m:r>
                  </m:oMath>
                </a14:m>
                <a:r>
                  <a:rPr lang="en-US" sz="2000" dirty="0" smtClean="0"/>
                  <a:t>) = 20 cars per hour</a:t>
                </a:r>
              </a:p>
              <a:p>
                <a:pPr marL="0" indent="0">
                  <a:lnSpc>
                    <a:spcPct val="100000"/>
                  </a:lnSpc>
                  <a:spcBef>
                    <a:spcPts val="0"/>
                  </a:spcBef>
                  <a:buNone/>
                </a:pPr>
                <a:r>
                  <a:rPr lang="en-US" sz="2000" dirty="0" smtClean="0"/>
                  <a:t>Service rate (</a:t>
                </a:r>
                <a14:m>
                  <m:oMath xmlns:m="http://schemas.openxmlformats.org/officeDocument/2006/math">
                    <m:r>
                      <m:rPr>
                        <m:nor/>
                      </m:rPr>
                      <a:rPr lang="en-US" sz="2000" dirty="0"/>
                      <m:t>µ</m:t>
                    </m:r>
                  </m:oMath>
                </a14:m>
                <a:r>
                  <a:rPr lang="en-US" sz="2000" dirty="0" smtClean="0"/>
                  <a:t>) = 25 cars per hour</a:t>
                </a:r>
              </a:p>
              <a:p>
                <a:pPr marL="0" indent="0">
                  <a:lnSpc>
                    <a:spcPct val="100000"/>
                  </a:lnSpc>
                  <a:spcBef>
                    <a:spcPts val="0"/>
                  </a:spcBef>
                  <a:buNone/>
                </a:pPr>
                <a:r>
                  <a:rPr lang="en-US" sz="2000" dirty="0" smtClean="0"/>
                  <a:t>No. of servers (s) = 1             </a:t>
                </a:r>
                <a:r>
                  <a:rPr lang="en-US" sz="2000" dirty="0" err="1" smtClean="0"/>
                  <a:t>L</a:t>
                </a:r>
                <a:r>
                  <a:rPr lang="en-US" sz="2000" baseline="-25000" dirty="0" err="1" smtClean="0"/>
                  <a:t>q</a:t>
                </a:r>
                <a:r>
                  <a:rPr lang="en-US" sz="2000" dirty="0" smtClean="0"/>
                  <a:t> = 3.2</a:t>
                </a:r>
              </a:p>
              <a:p>
                <a:pPr marL="457200" indent="-457200">
                  <a:buAutoNum type="arabicPeriod"/>
                </a:pPr>
                <a:r>
                  <a:rPr lang="en-US" sz="2000" dirty="0" smtClean="0"/>
                  <a:t>r = </a:t>
                </a:r>
                <a14:m>
                  <m:oMath xmlns:m="http://schemas.openxmlformats.org/officeDocument/2006/math">
                    <m:f>
                      <m:fPr>
                        <m:ctrlPr>
                          <a:rPr lang="en-US" sz="2000" i="1">
                            <a:latin typeface="Cambria Math" panose="02040503050406030204" pitchFamily="18" charset="0"/>
                          </a:rPr>
                        </m:ctrlPr>
                      </m:fPr>
                      <m:num>
                        <m:r>
                          <m:rPr>
                            <m:nor/>
                          </m:rPr>
                          <a:rPr lang="el-GR" sz="2000" dirty="0"/>
                          <m:t>λ</m:t>
                        </m:r>
                      </m:num>
                      <m:den>
                        <m:r>
                          <m:rPr>
                            <m:nor/>
                          </m:rPr>
                          <a:rPr lang="en-US" sz="2000" dirty="0"/>
                          <m:t>µ</m:t>
                        </m:r>
                      </m:den>
                    </m:f>
                  </m:oMath>
                </a14:m>
                <a:r>
                  <a:rPr lang="en-US" sz="2000" dirty="0" smtClean="0"/>
                  <a:t>  = 20/25 = 0.80 cars being washed.</a:t>
                </a:r>
              </a:p>
              <a:p>
                <a:pPr marL="457200" indent="-457200">
                  <a:buFont typeface="Arial" panose="020B0604020202020204" pitchFamily="34" charset="0"/>
                  <a:buAutoNum type="arabicPeriod"/>
                </a:pPr>
                <a:r>
                  <a:rPr lang="en-US" sz="2000" dirty="0"/>
                  <a:t>L = </a:t>
                </a:r>
                <a:r>
                  <a:rPr lang="en-US" sz="2000" dirty="0" err="1"/>
                  <a:t>L</a:t>
                </a:r>
                <a:r>
                  <a:rPr lang="en-US" sz="2000" baseline="-25000" dirty="0" err="1"/>
                  <a:t>q</a:t>
                </a:r>
                <a:r>
                  <a:rPr lang="en-US" sz="2000" dirty="0"/>
                  <a:t> + </a:t>
                </a:r>
                <a:r>
                  <a:rPr lang="en-US" sz="2000" dirty="0" smtClean="0"/>
                  <a:t>r = 3.2 + 0.8 = 4.0 cars </a:t>
                </a:r>
              </a:p>
              <a:p>
                <a:pPr marL="457200" indent="-457200">
                  <a:buFont typeface="Arial" panose="020B0604020202020204" pitchFamily="34" charset="0"/>
                  <a:buAutoNum type="arabicPeriod"/>
                </a:pPr>
                <a:r>
                  <a:rPr lang="en-US" sz="2000" dirty="0"/>
                  <a:t>W</a:t>
                </a:r>
                <a:r>
                  <a:rPr lang="en-US" sz="2000" baseline="-25000" dirty="0"/>
                  <a:t>q</a:t>
                </a:r>
                <a:r>
                  <a:rPr lang="en-US" sz="2000" dirty="0"/>
                  <a:t> =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𝐿</m:t>
                        </m:r>
                        <m:r>
                          <a:rPr lang="en-US" sz="2000" i="1" baseline="-25000">
                            <a:latin typeface="Cambria Math" panose="02040503050406030204" pitchFamily="18" charset="0"/>
                          </a:rPr>
                          <m:t>𝑞</m:t>
                        </m:r>
                      </m:num>
                      <m:den>
                        <m:r>
                          <m:rPr>
                            <m:nor/>
                          </m:rPr>
                          <a:rPr lang="el-GR" sz="2000" dirty="0"/>
                          <m:t>λ</m:t>
                        </m:r>
                      </m:den>
                    </m:f>
                  </m:oMath>
                </a14:m>
                <a:r>
                  <a:rPr lang="en-US" sz="2000" dirty="0" smtClean="0"/>
                  <a:t>  = 3.2/20 = 0.16 hour or 9.6 minutes</a:t>
                </a:r>
              </a:p>
              <a:p>
                <a:pPr marL="457200" indent="-457200">
                  <a:buFont typeface="Arial" panose="020B0604020202020204" pitchFamily="34" charset="0"/>
                  <a:buAutoNum type="arabicPeriod"/>
                </a:pPr>
                <a:r>
                  <a:rPr lang="en-US" sz="2000" dirty="0" err="1" smtClean="0"/>
                  <a:t>W</a:t>
                </a:r>
                <a:r>
                  <a:rPr lang="en-US" sz="2000" baseline="-25000" dirty="0" err="1" smtClean="0"/>
                  <a:t>s</a:t>
                </a:r>
                <a:r>
                  <a:rPr lang="en-US" sz="2000" dirty="0" smtClean="0"/>
                  <a:t> </a:t>
                </a:r>
                <a:r>
                  <a:rPr lang="en-US" sz="2000" dirty="0"/>
                  <a:t>= </a:t>
                </a:r>
                <a:r>
                  <a:rPr lang="en-US" sz="2000" dirty="0" err="1"/>
                  <a:t>W</a:t>
                </a:r>
                <a:r>
                  <a:rPr lang="en-US" sz="2000" baseline="-25000" dirty="0" err="1"/>
                  <a:t>q</a:t>
                </a:r>
                <a:r>
                  <a:rPr lang="en-US" sz="2000" dirty="0"/>
                  <a:t> + </a:t>
                </a:r>
                <a14:m>
                  <m:oMath xmlns:m="http://schemas.openxmlformats.org/officeDocument/2006/math">
                    <m:f>
                      <m:fPr>
                        <m:ctrlPr>
                          <a:rPr lang="en-US" sz="2000" i="1">
                            <a:latin typeface="Cambria Math" panose="02040503050406030204" pitchFamily="18" charset="0"/>
                          </a:rPr>
                        </m:ctrlPr>
                      </m:fPr>
                      <m:num>
                        <m:r>
                          <m:rPr>
                            <m:nor/>
                          </m:rPr>
                          <a:rPr lang="en-US" sz="2000" dirty="0"/>
                          <m:t>1</m:t>
                        </m:r>
                      </m:num>
                      <m:den>
                        <m:r>
                          <m:rPr>
                            <m:nor/>
                          </m:rPr>
                          <a:rPr lang="en-US" sz="2000" dirty="0"/>
                          <m:t>µ</m:t>
                        </m:r>
                      </m:den>
                    </m:f>
                  </m:oMath>
                </a14:m>
                <a:r>
                  <a:rPr lang="en-US" sz="2000" dirty="0"/>
                  <a:t>  </a:t>
                </a:r>
                <a:r>
                  <a:rPr lang="en-US" sz="2000" dirty="0" smtClean="0"/>
                  <a:t>= 0.16 + 1/25 =0.16+0.04 </a:t>
                </a:r>
              </a:p>
              <a:p>
                <a:pPr marL="0" indent="0">
                  <a:buNone/>
                </a:pPr>
                <a:r>
                  <a:rPr lang="en-US" sz="2000" dirty="0"/>
                  <a:t> </a:t>
                </a:r>
                <a:r>
                  <a:rPr lang="en-US" sz="2000" dirty="0" smtClean="0"/>
                  <a:t>                = 0.20 hour = 12 minutes</a:t>
                </a:r>
              </a:p>
              <a:p>
                <a:pPr marL="0" indent="0">
                  <a:buNone/>
                </a:pPr>
                <a:r>
                  <a:rPr lang="en-US" sz="2000" dirty="0" smtClean="0"/>
                  <a:t>5.     </a:t>
                </a:r>
                <a:r>
                  <a:rPr lang="el-GR" sz="2000" dirty="0" smtClean="0">
                    <a:latin typeface="Arial" panose="020B0604020202020204" pitchFamily="34" charset="0"/>
                    <a:cs typeface="Arial" panose="020B0604020202020204" pitchFamily="34" charset="0"/>
                  </a:rPr>
                  <a:t>ρ</a:t>
                </a:r>
                <a:r>
                  <a:rPr lang="en-US" sz="2000" dirty="0" smtClean="0">
                    <a:latin typeface="Arial" panose="020B0604020202020204" pitchFamily="34" charset="0"/>
                    <a:cs typeface="Arial" panose="020B0604020202020204" pitchFamily="34" charset="0"/>
                  </a:rPr>
                  <a:t> </a:t>
                </a:r>
                <a:r>
                  <a:rPr lang="en-US" sz="2000" dirty="0"/>
                  <a:t>= </a:t>
                </a:r>
                <a14:m>
                  <m:oMath xmlns:m="http://schemas.openxmlformats.org/officeDocument/2006/math">
                    <m:f>
                      <m:fPr>
                        <m:ctrlPr>
                          <a:rPr lang="en-US" sz="2000" i="1">
                            <a:latin typeface="Cambria Math" panose="02040503050406030204" pitchFamily="18" charset="0"/>
                          </a:rPr>
                        </m:ctrlPr>
                      </m:fPr>
                      <m:num>
                        <m:r>
                          <m:rPr>
                            <m:nor/>
                          </m:rPr>
                          <a:rPr lang="el-GR" sz="2000" dirty="0"/>
                          <m:t>λ</m:t>
                        </m:r>
                      </m:num>
                      <m:den>
                        <m:r>
                          <a:rPr lang="en-US" sz="2000" i="1" dirty="0">
                            <a:latin typeface="Cambria Math" panose="02040503050406030204" pitchFamily="18" charset="0"/>
                          </a:rPr>
                          <m:t>𝑠</m:t>
                        </m:r>
                        <m:r>
                          <m:rPr>
                            <m:nor/>
                          </m:rPr>
                          <a:rPr lang="en-US" sz="2000" dirty="0"/>
                          <m:t>µ</m:t>
                        </m:r>
                      </m:den>
                    </m:f>
                  </m:oMath>
                </a14:m>
                <a:r>
                  <a:rPr lang="en-US" sz="2000" dirty="0" smtClean="0"/>
                  <a:t>  = </a:t>
                </a:r>
                <a14:m>
                  <m:oMath xmlns:m="http://schemas.openxmlformats.org/officeDocument/2006/math">
                    <m:f>
                      <m:fPr>
                        <m:ctrlPr>
                          <a:rPr lang="en-US" sz="2000" i="1">
                            <a:latin typeface="Cambria Math" panose="02040503050406030204" pitchFamily="18" charset="0"/>
                          </a:rPr>
                        </m:ctrlPr>
                      </m:fPr>
                      <m:num>
                        <m:r>
                          <m:rPr>
                            <m:nor/>
                          </m:rPr>
                          <a:rPr lang="en-US" sz="2000" b="0" i="0" dirty="0" smtClean="0"/>
                          <m:t>20</m:t>
                        </m:r>
                      </m:num>
                      <m:den>
                        <m:r>
                          <a:rPr lang="en-US" sz="2000" b="0" i="1" dirty="0" smtClean="0">
                            <a:latin typeface="Cambria Math" panose="02040503050406030204" pitchFamily="18" charset="0"/>
                          </a:rPr>
                          <m:t>1</m:t>
                        </m:r>
                        <m:r>
                          <a:rPr lang="en-US" sz="2000" b="0" i="1" dirty="0" smtClean="0">
                            <a:latin typeface="Cambria Math" panose="02040503050406030204" pitchFamily="18" charset="0"/>
                          </a:rPr>
                          <m:t>𝑥</m:t>
                        </m:r>
                        <m:r>
                          <a:rPr lang="en-US" sz="2000" b="0" i="1" dirty="0" smtClean="0">
                            <a:latin typeface="Cambria Math" panose="02040503050406030204" pitchFamily="18" charset="0"/>
                          </a:rPr>
                          <m:t>25</m:t>
                        </m:r>
                      </m:den>
                    </m:f>
                  </m:oMath>
                </a14:m>
                <a:r>
                  <a:rPr lang="en-US" sz="2000" dirty="0" smtClean="0"/>
                  <a:t>  = 0.80 or 80%</a:t>
                </a:r>
              </a:p>
              <a:p>
                <a:pPr marL="457200" indent="-457200">
                  <a:buFont typeface="Arial" panose="020B0604020202020204" pitchFamily="34" charset="0"/>
                  <a:buAutoNum type="arabicPeriod"/>
                </a:pPr>
                <a:endParaRPr lang="en-US" sz="2000" dirty="0"/>
              </a:p>
              <a:p>
                <a:pPr marL="457200" indent="-457200">
                  <a:buFont typeface="Arial" panose="020B0604020202020204" pitchFamily="34" charset="0"/>
                  <a:buAutoNum type="arabicPeriod"/>
                </a:pPr>
                <a:endParaRPr lang="en-US" sz="2000" dirty="0" smtClean="0"/>
              </a:p>
              <a:p>
                <a:pPr marL="0" indent="0">
                  <a:buNone/>
                </a:pPr>
                <a:endParaRPr lang="en-US" sz="2000" dirty="0"/>
              </a:p>
              <a:p>
                <a:pPr marL="457200" indent="-457200">
                  <a:buAutoNum type="arabicPeriod"/>
                </a:pPr>
                <a:endParaRPr lang="en-US" sz="2000"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6172200" y="1380744"/>
                <a:ext cx="5181600" cy="4796219"/>
              </a:xfrm>
              <a:blipFill>
                <a:blip r:embed="rId2"/>
                <a:stretch>
                  <a:fillRect l="-1294" t="-1399" r="-471"/>
                </a:stretch>
              </a:blipFill>
            </p:spPr>
            <p:txBody>
              <a:bodyPr/>
              <a:lstStyle/>
              <a:p>
                <a:r>
                  <a:rPr lang="en-US">
                    <a:noFill/>
                  </a:rPr>
                  <a:t> </a:t>
                </a:r>
              </a:p>
            </p:txBody>
          </p:sp>
        </mc:Fallback>
      </mc:AlternateContent>
    </p:spTree>
    <p:extLst>
      <p:ext uri="{BB962C8B-B14F-4D97-AF65-F5344CB8AC3E}">
        <p14:creationId xmlns:p14="http://schemas.microsoft.com/office/powerpoint/2010/main" val="29859238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189464" cy="613283"/>
          </a:xfrm>
        </p:spPr>
        <p:txBody>
          <a:bodyPr>
            <a:normAutofit fontScale="90000"/>
          </a:bodyPr>
          <a:lstStyle/>
          <a:p>
            <a:r>
              <a:rPr lang="en-US" b="1" dirty="0" smtClean="0"/>
              <a:t>Queuing Models (Single-Channel)</a:t>
            </a:r>
            <a:endParaRPr lang="en-US" b="1" dirty="0"/>
          </a:p>
        </p:txBody>
      </p:sp>
      <p:sp>
        <p:nvSpPr>
          <p:cNvPr id="3" name="Content Placeholder 2"/>
          <p:cNvSpPr>
            <a:spLocks noGrp="1"/>
          </p:cNvSpPr>
          <p:nvPr>
            <p:ph sz="half" idx="1"/>
          </p:nvPr>
        </p:nvSpPr>
        <p:spPr>
          <a:xfrm>
            <a:off x="838200" y="1307592"/>
            <a:ext cx="5181600" cy="4869371"/>
          </a:xfrm>
        </p:spPr>
        <p:txBody>
          <a:bodyPr>
            <a:normAutofit/>
          </a:bodyPr>
          <a:lstStyle/>
          <a:p>
            <a:pPr marL="0" indent="0" algn="just">
              <a:buNone/>
            </a:pPr>
            <a:r>
              <a:rPr lang="en-US" sz="2000" dirty="0" smtClean="0"/>
              <a:t>One server or channel processes all customers.</a:t>
            </a:r>
          </a:p>
          <a:p>
            <a:pPr marL="0" indent="0" algn="just">
              <a:buNone/>
            </a:pPr>
            <a:r>
              <a:rPr lang="en-US" sz="2000" dirty="0" smtClean="0"/>
              <a:t>A single channel model is appropriate when the following conditions exist:</a:t>
            </a:r>
          </a:p>
          <a:p>
            <a:pPr marL="457200" indent="-457200" algn="just">
              <a:buAutoNum type="arabicPeriod"/>
            </a:pPr>
            <a:r>
              <a:rPr lang="en-US" sz="2000" dirty="0" smtClean="0"/>
              <a:t>One server or channel</a:t>
            </a:r>
          </a:p>
          <a:p>
            <a:pPr marL="457200" indent="-457200" algn="just">
              <a:buAutoNum type="arabicPeriod"/>
            </a:pPr>
            <a:r>
              <a:rPr lang="en-US" sz="2000" dirty="0" smtClean="0"/>
              <a:t>A Poisson arrival rate</a:t>
            </a:r>
          </a:p>
          <a:p>
            <a:pPr marL="457200" indent="-457200" algn="just">
              <a:buAutoNum type="arabicPeriod"/>
            </a:pPr>
            <a:r>
              <a:rPr lang="en-US" sz="2000" dirty="0" smtClean="0"/>
              <a:t>A negative exponential service time</a:t>
            </a:r>
          </a:p>
          <a:p>
            <a:pPr marL="457200" indent="-457200" algn="just">
              <a:buAutoNum type="arabicPeriod"/>
            </a:pPr>
            <a:r>
              <a:rPr lang="en-US" sz="2000" dirty="0" smtClean="0"/>
              <a:t>Processing order is first come, first-served</a:t>
            </a:r>
          </a:p>
          <a:p>
            <a:pPr marL="457200" indent="-457200" algn="just">
              <a:buAutoNum type="arabicPeriod"/>
            </a:pPr>
            <a:r>
              <a:rPr lang="en-US" sz="2000" dirty="0" smtClean="0"/>
              <a:t>  The calling population is infinite</a:t>
            </a:r>
          </a:p>
          <a:p>
            <a:pPr marL="457200" indent="-457200" algn="just">
              <a:buAutoNum type="arabicPeriod"/>
            </a:pPr>
            <a:r>
              <a:rPr lang="en-US" sz="2000" dirty="0" smtClean="0"/>
              <a:t>There is no limit on queue length.</a:t>
            </a:r>
            <a:endParaRPr lang="en-US" sz="2000" dirty="0"/>
          </a:p>
        </p:txBody>
      </p:sp>
      <p:sp>
        <p:nvSpPr>
          <p:cNvPr id="4" name="Content Placeholder 3"/>
          <p:cNvSpPr>
            <a:spLocks noGrp="1"/>
          </p:cNvSpPr>
          <p:nvPr>
            <p:ph sz="half" idx="2"/>
          </p:nvPr>
        </p:nvSpPr>
        <p:spPr>
          <a:xfrm>
            <a:off x="6172200" y="1380744"/>
            <a:ext cx="5181600" cy="4796219"/>
          </a:xfrm>
        </p:spPr>
        <p:txBody>
          <a:bodyPr>
            <a:normAutofit/>
          </a:bodyPr>
          <a:lstStyle/>
          <a:p>
            <a:pPr marL="0" indent="0">
              <a:buNone/>
            </a:pPr>
            <a:r>
              <a:rPr lang="en-US" sz="2000" dirty="0" smtClean="0">
                <a:solidFill>
                  <a:srgbClr val="FF0000"/>
                </a:solidFill>
              </a:rPr>
              <a:t>Formulas:</a:t>
            </a:r>
          </a:p>
          <a:p>
            <a:pPr marL="0" indent="0">
              <a:buNone/>
            </a:pPr>
            <a:endParaRPr lang="en-US" sz="2000" dirty="0"/>
          </a:p>
          <a:p>
            <a:pPr marL="457200" indent="-457200">
              <a:buFont typeface="Arial" panose="020B0604020202020204" pitchFamily="34" charset="0"/>
              <a:buAutoNum type="arabicPeriod"/>
            </a:pPr>
            <a:endParaRPr lang="en-US" sz="2000" dirty="0" smtClean="0"/>
          </a:p>
          <a:p>
            <a:pPr marL="0" indent="0">
              <a:buNone/>
            </a:pPr>
            <a:endParaRPr lang="en-US" sz="2000" dirty="0"/>
          </a:p>
          <a:p>
            <a:pPr marL="457200" indent="-457200">
              <a:buAutoNum type="arabicPeriod"/>
            </a:pPr>
            <a:endParaRPr lang="en-US" sz="2000"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44456" y="1764792"/>
            <a:ext cx="4683208" cy="4690872"/>
          </a:xfrm>
          <a:prstGeom prst="rect">
            <a:avLst/>
          </a:prstGeom>
        </p:spPr>
      </p:pic>
    </p:spTree>
    <p:extLst>
      <p:ext uri="{BB962C8B-B14F-4D97-AF65-F5344CB8AC3E}">
        <p14:creationId xmlns:p14="http://schemas.microsoft.com/office/powerpoint/2010/main" val="15239869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189464" cy="613283"/>
          </a:xfrm>
        </p:spPr>
        <p:txBody>
          <a:bodyPr>
            <a:normAutofit fontScale="90000"/>
          </a:bodyPr>
          <a:lstStyle/>
          <a:p>
            <a:r>
              <a:rPr lang="en-US" b="1" dirty="0" smtClean="0"/>
              <a:t>Queuing Models (Single-Channel)-Example</a:t>
            </a:r>
            <a:endParaRPr lang="en-US" b="1" dirty="0"/>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838200" y="1307592"/>
                <a:ext cx="5181600" cy="4869371"/>
              </a:xfrm>
            </p:spPr>
            <p:txBody>
              <a:bodyPr>
                <a:normAutofit/>
              </a:bodyPr>
              <a:lstStyle/>
              <a:p>
                <a:pPr marL="0" indent="0" algn="just">
                  <a:buNone/>
                </a:pPr>
                <a:r>
                  <a:rPr lang="en-US" sz="2000" dirty="0" smtClean="0"/>
                  <a:t>The mean arrival rate of customers at a ticket counter with one server is 3 per minute, and the mean service rate is 4 customers per minute. Calculate each of the performance discussed. Suppose that n = 2, and k = 4.</a:t>
                </a:r>
              </a:p>
              <a:p>
                <a:pPr marL="0" indent="0" algn="just">
                  <a:buNone/>
                </a:pPr>
                <a:endParaRPr lang="en-US" sz="2000" dirty="0"/>
              </a:p>
              <a:p>
                <a:pPr marL="0" indent="0" algn="just">
                  <a:buNone/>
                </a:pPr>
                <a:r>
                  <a:rPr lang="en-US" sz="2000" dirty="0" smtClean="0">
                    <a:solidFill>
                      <a:srgbClr val="FF0000"/>
                    </a:solidFill>
                  </a:rPr>
                  <a:t>Solution:</a:t>
                </a:r>
              </a:p>
              <a:p>
                <a:pPr marL="457200" indent="-457200" algn="just">
                  <a:buAutoNum type="arabicPeriod"/>
                </a:pPr>
                <a:r>
                  <a:rPr lang="el-GR" sz="2000" dirty="0" smtClean="0">
                    <a:latin typeface="Arial" panose="020B0604020202020204" pitchFamily="34" charset="0"/>
                    <a:cs typeface="Arial" panose="020B0604020202020204" pitchFamily="34" charset="0"/>
                  </a:rPr>
                  <a:t>ρ</a:t>
                </a:r>
                <a:r>
                  <a:rPr lang="en-US" sz="2000" dirty="0" smtClean="0">
                    <a:latin typeface="Arial" panose="020B0604020202020204" pitchFamily="34" charset="0"/>
                    <a:cs typeface="Arial" panose="020B0604020202020204" pitchFamily="34" charset="0"/>
                  </a:rPr>
                  <a:t> </a:t>
                </a:r>
                <a:r>
                  <a:rPr lang="en-US" sz="2000" dirty="0"/>
                  <a:t>= </a:t>
                </a:r>
                <a14:m>
                  <m:oMath xmlns:m="http://schemas.openxmlformats.org/officeDocument/2006/math">
                    <m:f>
                      <m:fPr>
                        <m:ctrlPr>
                          <a:rPr lang="en-US" sz="2000" i="1">
                            <a:latin typeface="Cambria Math" panose="02040503050406030204" pitchFamily="18" charset="0"/>
                          </a:rPr>
                        </m:ctrlPr>
                      </m:fPr>
                      <m:num>
                        <m:r>
                          <m:rPr>
                            <m:nor/>
                          </m:rPr>
                          <a:rPr lang="el-GR" sz="2000" dirty="0"/>
                          <m:t>λ</m:t>
                        </m:r>
                      </m:num>
                      <m:den>
                        <m:r>
                          <m:rPr>
                            <m:nor/>
                          </m:rPr>
                          <a:rPr lang="en-US" sz="2000" dirty="0"/>
                          <m:t>µ</m:t>
                        </m:r>
                      </m:den>
                    </m:f>
                  </m:oMath>
                </a14:m>
                <a:r>
                  <a:rPr lang="en-US" sz="2000" dirty="0"/>
                  <a:t>  = </a:t>
                </a:r>
                <a14:m>
                  <m:oMath xmlns:m="http://schemas.openxmlformats.org/officeDocument/2006/math">
                    <m:f>
                      <m:fPr>
                        <m:ctrlPr>
                          <a:rPr lang="en-US" sz="2000" i="1">
                            <a:latin typeface="Cambria Math" panose="02040503050406030204" pitchFamily="18" charset="0"/>
                          </a:rPr>
                        </m:ctrlPr>
                      </m:fPr>
                      <m:num>
                        <m:r>
                          <m:rPr>
                            <m:nor/>
                          </m:rPr>
                          <a:rPr lang="en-US" sz="2000" b="0" i="0" dirty="0" smtClean="0"/>
                          <m:t>3</m:t>
                        </m:r>
                      </m:num>
                      <m:den>
                        <m:r>
                          <a:rPr lang="en-US" sz="2000" b="0" i="1" dirty="0" smtClean="0">
                            <a:latin typeface="Cambria Math" panose="02040503050406030204" pitchFamily="18" charset="0"/>
                          </a:rPr>
                          <m:t>4</m:t>
                        </m:r>
                      </m:den>
                    </m:f>
                  </m:oMath>
                </a14:m>
                <a:r>
                  <a:rPr lang="en-US" sz="2000" dirty="0" smtClean="0"/>
                  <a:t> = 0.75 or 75%</a:t>
                </a:r>
              </a:p>
              <a:p>
                <a:pPr marL="457200" indent="-457200" algn="just">
                  <a:buAutoNum type="arabicPeriod"/>
                </a:pPr>
                <a:r>
                  <a:rPr lang="en-US" sz="2000" dirty="0" err="1" smtClean="0"/>
                  <a:t>L</a:t>
                </a:r>
                <a:r>
                  <a:rPr lang="en-US" sz="2000" baseline="-25000" dirty="0" err="1" smtClean="0"/>
                  <a:t>q</a:t>
                </a:r>
                <a:r>
                  <a:rPr lang="en-US" sz="2000" dirty="0" smtClean="0"/>
                  <a:t> = </a:t>
                </a:r>
                <a14:m>
                  <m:oMath xmlns:m="http://schemas.openxmlformats.org/officeDocument/2006/math">
                    <m:f>
                      <m:fPr>
                        <m:ctrlPr>
                          <a:rPr lang="en-US" sz="2000" i="1">
                            <a:latin typeface="Cambria Math" panose="02040503050406030204" pitchFamily="18" charset="0"/>
                          </a:rPr>
                        </m:ctrlPr>
                      </m:fPr>
                      <m:num>
                        <m:r>
                          <m:rPr>
                            <m:nor/>
                          </m:rPr>
                          <a:rPr lang="el-GR" sz="2000" dirty="0"/>
                          <m:t>λ</m:t>
                        </m:r>
                        <m:r>
                          <m:rPr>
                            <m:nor/>
                          </m:rPr>
                          <a:rPr lang="en-US" sz="2000" b="0" i="0" baseline="30000" dirty="0" smtClean="0"/>
                          <m:t>2</m:t>
                        </m:r>
                      </m:num>
                      <m:den>
                        <m:r>
                          <m:rPr>
                            <m:nor/>
                          </m:rPr>
                          <a:rPr lang="en-US" sz="2000" dirty="0"/>
                          <m:t>µ</m:t>
                        </m:r>
                        <m:r>
                          <m:rPr>
                            <m:nor/>
                          </m:rPr>
                          <a:rPr lang="en-US" sz="2000" b="0" i="0" dirty="0" smtClean="0"/>
                          <m:t>(</m:t>
                        </m:r>
                        <m:r>
                          <m:rPr>
                            <m:nor/>
                          </m:rPr>
                          <a:rPr lang="en-US" sz="2000" dirty="0"/>
                          <m:t>µ</m:t>
                        </m:r>
                        <m:r>
                          <a:rPr lang="en-US" sz="2000" b="0" i="1" dirty="0" smtClean="0">
                            <a:latin typeface="Cambria Math" panose="02040503050406030204" pitchFamily="18" charset="0"/>
                          </a:rPr>
                          <m:t>−</m:t>
                        </m:r>
                        <m:r>
                          <m:rPr>
                            <m:nor/>
                          </m:rPr>
                          <a:rPr lang="el-GR" sz="2000" dirty="0"/>
                          <m:t>λ</m:t>
                        </m:r>
                        <m:r>
                          <a:rPr lang="en-US" sz="2000" b="0" i="1" dirty="0" smtClean="0">
                            <a:latin typeface="Cambria Math" panose="02040503050406030204" pitchFamily="18" charset="0"/>
                          </a:rPr>
                          <m:t>)</m:t>
                        </m:r>
                      </m:den>
                    </m:f>
                  </m:oMath>
                </a14:m>
                <a:r>
                  <a:rPr lang="en-US" sz="2000" dirty="0"/>
                  <a:t> = </a:t>
                </a:r>
                <a14:m>
                  <m:oMath xmlns:m="http://schemas.openxmlformats.org/officeDocument/2006/math">
                    <m:f>
                      <m:fPr>
                        <m:ctrlPr>
                          <a:rPr lang="en-US" sz="2000" i="1">
                            <a:latin typeface="Cambria Math" panose="02040503050406030204" pitchFamily="18" charset="0"/>
                          </a:rPr>
                        </m:ctrlPr>
                      </m:fPr>
                      <m:num>
                        <m:r>
                          <m:rPr>
                            <m:nor/>
                          </m:rPr>
                          <a:rPr lang="en-US" sz="2000" b="0" i="0" dirty="0" smtClean="0"/>
                          <m:t>3</m:t>
                        </m:r>
                        <m:r>
                          <m:rPr>
                            <m:nor/>
                          </m:rPr>
                          <a:rPr lang="en-US" sz="2000" baseline="30000" dirty="0"/>
                          <m:t>2</m:t>
                        </m:r>
                      </m:num>
                      <m:den>
                        <m:r>
                          <m:rPr>
                            <m:nor/>
                          </m:rPr>
                          <a:rPr lang="en-US" sz="2000" b="0" i="0" dirty="0" smtClean="0"/>
                          <m:t>4</m:t>
                        </m:r>
                        <m:r>
                          <m:rPr>
                            <m:nor/>
                          </m:rPr>
                          <a:rPr lang="en-US" sz="2000" dirty="0"/>
                          <m:t>(</m:t>
                        </m:r>
                        <m:r>
                          <m:rPr>
                            <m:nor/>
                          </m:rPr>
                          <a:rPr lang="en-US" sz="2000" b="0" i="0" dirty="0" smtClean="0"/>
                          <m:t>4</m:t>
                        </m:r>
                        <m:r>
                          <a:rPr lang="en-US" sz="2000" i="1" dirty="0">
                            <a:latin typeface="Cambria Math" panose="02040503050406030204" pitchFamily="18" charset="0"/>
                          </a:rPr>
                          <m:t>−</m:t>
                        </m:r>
                        <m:r>
                          <a:rPr lang="en-US" sz="2000" b="0" i="1" dirty="0" smtClean="0">
                            <a:latin typeface="Cambria Math" panose="02040503050406030204" pitchFamily="18" charset="0"/>
                          </a:rPr>
                          <m:t>3</m:t>
                        </m:r>
                        <m:r>
                          <a:rPr lang="en-US" sz="2000" i="1" dirty="0">
                            <a:latin typeface="Cambria Math" panose="02040503050406030204" pitchFamily="18" charset="0"/>
                          </a:rPr>
                          <m:t>)</m:t>
                        </m:r>
                      </m:den>
                    </m:f>
                  </m:oMath>
                </a14:m>
                <a:r>
                  <a:rPr lang="en-US" sz="2000" dirty="0" smtClean="0"/>
                  <a:t> = 9/4 = 2.25 customers</a:t>
                </a:r>
              </a:p>
              <a:p>
                <a:pPr marL="457200" indent="-457200" algn="just">
                  <a:buAutoNum type="arabicPeriod"/>
                </a:pPr>
                <a:r>
                  <a:rPr lang="en-US" sz="2000" dirty="0"/>
                  <a:t>L = </a:t>
                </a:r>
                <a:r>
                  <a:rPr lang="en-US" sz="2000" dirty="0" err="1"/>
                  <a:t>L</a:t>
                </a:r>
                <a:r>
                  <a:rPr lang="en-US" sz="2000" baseline="-25000" dirty="0" err="1"/>
                  <a:t>q</a:t>
                </a:r>
                <a:r>
                  <a:rPr lang="en-US" sz="2000" dirty="0"/>
                  <a:t> + </a:t>
                </a:r>
                <a14:m>
                  <m:oMath xmlns:m="http://schemas.openxmlformats.org/officeDocument/2006/math">
                    <m:f>
                      <m:fPr>
                        <m:ctrlPr>
                          <a:rPr lang="en-US" sz="2000" i="1">
                            <a:latin typeface="Cambria Math" panose="02040503050406030204" pitchFamily="18" charset="0"/>
                          </a:rPr>
                        </m:ctrlPr>
                      </m:fPr>
                      <m:num>
                        <m:r>
                          <m:rPr>
                            <m:nor/>
                          </m:rPr>
                          <a:rPr lang="el-GR" sz="2000" dirty="0"/>
                          <m:t>λ</m:t>
                        </m:r>
                      </m:num>
                      <m:den>
                        <m:r>
                          <m:rPr>
                            <m:nor/>
                          </m:rPr>
                          <a:rPr lang="en-US" sz="2000" dirty="0"/>
                          <m:t>µ</m:t>
                        </m:r>
                      </m:den>
                    </m:f>
                  </m:oMath>
                </a14:m>
                <a:r>
                  <a:rPr lang="en-US" sz="2000" dirty="0" smtClean="0"/>
                  <a:t>  = 2.25 +3/4 = 3 customers</a:t>
                </a:r>
              </a:p>
              <a:p>
                <a:pPr marL="457200" indent="-457200" algn="just">
                  <a:buAutoNum type="arabicPeriod"/>
                </a:pPr>
                <a:r>
                  <a:rPr lang="en-US" sz="2000" dirty="0"/>
                  <a:t>W</a:t>
                </a:r>
                <a:r>
                  <a:rPr lang="en-US" sz="2000" baseline="-25000" dirty="0"/>
                  <a:t>q</a:t>
                </a:r>
                <a:r>
                  <a:rPr lang="en-US" sz="2000" dirty="0"/>
                  <a:t> =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𝐿</m:t>
                        </m:r>
                        <m:r>
                          <a:rPr lang="en-US" sz="2000" i="1" baseline="-25000">
                            <a:latin typeface="Cambria Math" panose="02040503050406030204" pitchFamily="18" charset="0"/>
                          </a:rPr>
                          <m:t>𝑞</m:t>
                        </m:r>
                      </m:num>
                      <m:den>
                        <m:r>
                          <m:rPr>
                            <m:nor/>
                          </m:rPr>
                          <a:rPr lang="el-GR" sz="2000" dirty="0"/>
                          <m:t>λ</m:t>
                        </m:r>
                      </m:den>
                    </m:f>
                  </m:oMath>
                </a14:m>
                <a:r>
                  <a:rPr lang="en-US" sz="2000" dirty="0" smtClean="0"/>
                  <a:t> = </a:t>
                </a:r>
                <a14:m>
                  <m:oMath xmlns:m="http://schemas.openxmlformats.org/officeDocument/2006/math">
                    <m:f>
                      <m:fPr>
                        <m:ctrlPr>
                          <a:rPr lang="en-US" sz="2000" i="1">
                            <a:latin typeface="Cambria Math" panose="02040503050406030204" pitchFamily="18" charset="0"/>
                          </a:rPr>
                        </m:ctrlPr>
                      </m:fPr>
                      <m:num>
                        <m:r>
                          <m:rPr>
                            <m:nor/>
                          </m:rPr>
                          <a:rPr lang="en-US" sz="2000" b="0" i="0" smtClean="0">
                            <a:latin typeface="Cambria Math" panose="02040503050406030204" pitchFamily="18" charset="0"/>
                          </a:rPr>
                          <m:t>2.25</m:t>
                        </m:r>
                      </m:num>
                      <m:den>
                        <m:r>
                          <m:rPr>
                            <m:nor/>
                          </m:rPr>
                          <a:rPr lang="en-US" sz="2000" b="0" i="0" dirty="0" smtClean="0">
                            <a:latin typeface="Cambria Math" panose="02040503050406030204" pitchFamily="18" charset="0"/>
                          </a:rPr>
                          <m:t>3</m:t>
                        </m:r>
                      </m:den>
                    </m:f>
                  </m:oMath>
                </a14:m>
                <a:r>
                  <a:rPr lang="en-US" sz="2000" dirty="0" smtClean="0"/>
                  <a:t> = 0.75 minutes</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838200" y="1307592"/>
                <a:ext cx="5181600" cy="4869371"/>
              </a:xfrm>
              <a:blipFill>
                <a:blip r:embed="rId2"/>
                <a:stretch>
                  <a:fillRect l="-1294" t="-1378" r="-1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6172200" y="1380744"/>
                <a:ext cx="5181600" cy="4796219"/>
              </a:xfrm>
            </p:spPr>
            <p:txBody>
              <a:bodyPr>
                <a:normAutofit/>
              </a:bodyPr>
              <a:lstStyle/>
              <a:p>
                <a:pPr marL="457200" indent="-457200">
                  <a:buAutoNum type="arabicPeriod" startAt="5"/>
                </a:pPr>
                <a:r>
                  <a:rPr lang="en-US" sz="2000" dirty="0" err="1" smtClean="0"/>
                  <a:t>W</a:t>
                </a:r>
                <a:r>
                  <a:rPr lang="en-US" sz="2000" baseline="-25000" dirty="0" err="1" smtClean="0"/>
                  <a:t>s</a:t>
                </a:r>
                <a:r>
                  <a:rPr lang="en-US" sz="2000" dirty="0" smtClean="0"/>
                  <a:t> </a:t>
                </a:r>
                <a:r>
                  <a:rPr lang="en-US" sz="2000" dirty="0"/>
                  <a:t>= </a:t>
                </a:r>
                <a:r>
                  <a:rPr lang="en-US" sz="2000" dirty="0" err="1"/>
                  <a:t>W</a:t>
                </a:r>
                <a:r>
                  <a:rPr lang="en-US" sz="2000" baseline="-25000" dirty="0" err="1"/>
                  <a:t>q</a:t>
                </a:r>
                <a:r>
                  <a:rPr lang="en-US" sz="2000" dirty="0"/>
                  <a:t> + </a:t>
                </a:r>
                <a14:m>
                  <m:oMath xmlns:m="http://schemas.openxmlformats.org/officeDocument/2006/math">
                    <m:f>
                      <m:fPr>
                        <m:ctrlPr>
                          <a:rPr lang="en-US" sz="2000" i="1">
                            <a:latin typeface="Cambria Math" panose="02040503050406030204" pitchFamily="18" charset="0"/>
                          </a:rPr>
                        </m:ctrlPr>
                      </m:fPr>
                      <m:num>
                        <m:r>
                          <m:rPr>
                            <m:nor/>
                          </m:rPr>
                          <a:rPr lang="en-US" sz="2000" dirty="0"/>
                          <m:t>1</m:t>
                        </m:r>
                      </m:num>
                      <m:den>
                        <m:r>
                          <m:rPr>
                            <m:nor/>
                          </m:rPr>
                          <a:rPr lang="en-US" sz="2000" dirty="0"/>
                          <m:t>µ</m:t>
                        </m:r>
                      </m:den>
                    </m:f>
                  </m:oMath>
                </a14:m>
                <a:r>
                  <a:rPr lang="en-US" sz="2000" dirty="0"/>
                  <a:t>  = </a:t>
                </a:r>
                <a:r>
                  <a:rPr lang="en-US" sz="2000" dirty="0" smtClean="0"/>
                  <a:t>0.75 + ¼  = 1 minute</a:t>
                </a:r>
              </a:p>
              <a:p>
                <a:pPr marL="457200" indent="-457200" algn="just">
                  <a:buAutoNum type="arabicPeriod" startAt="5"/>
                </a:pPr>
                <a:r>
                  <a:rPr lang="en-US" sz="2000" dirty="0" smtClean="0"/>
                  <a:t>P</a:t>
                </a:r>
                <a:r>
                  <a:rPr lang="en-US" sz="2000" baseline="-25000" dirty="0" smtClean="0"/>
                  <a:t>0</a:t>
                </a:r>
                <a:r>
                  <a:rPr lang="en-US" sz="2000" dirty="0" smtClean="0"/>
                  <a:t> = 1- </a:t>
                </a:r>
                <a14:m>
                  <m:oMath xmlns:m="http://schemas.openxmlformats.org/officeDocument/2006/math">
                    <m:f>
                      <m:fPr>
                        <m:ctrlPr>
                          <a:rPr lang="en-US" sz="2000" i="1">
                            <a:latin typeface="Cambria Math" panose="02040503050406030204" pitchFamily="18" charset="0"/>
                          </a:rPr>
                        </m:ctrlPr>
                      </m:fPr>
                      <m:num>
                        <m:r>
                          <m:rPr>
                            <m:nor/>
                          </m:rPr>
                          <a:rPr lang="el-GR" sz="2000" dirty="0"/>
                          <m:t>λ</m:t>
                        </m:r>
                      </m:num>
                      <m:den>
                        <m:r>
                          <m:rPr>
                            <m:nor/>
                          </m:rPr>
                          <a:rPr lang="en-US" sz="2000" dirty="0"/>
                          <m:t>µ</m:t>
                        </m:r>
                      </m:den>
                    </m:f>
                  </m:oMath>
                </a14:m>
                <a:r>
                  <a:rPr lang="en-US" sz="2000" dirty="0" smtClean="0"/>
                  <a:t> = 1-3/4 = 0.25</a:t>
                </a:r>
                <a:r>
                  <a:rPr lang="en-US" sz="1800" dirty="0" smtClean="0"/>
                  <a:t> (it means that the probability of an arrival will not have to wait for service is 25%. Hence, the probability that an arrival will have to wait for service is 75%).</a:t>
                </a:r>
              </a:p>
              <a:p>
                <a:pPr marL="457200" indent="-457200">
                  <a:buAutoNum type="arabicPeriod" startAt="5"/>
                </a:pPr>
                <a:r>
                  <a:rPr lang="en-US" sz="2000" dirty="0" err="1" smtClean="0"/>
                  <a:t>P</a:t>
                </a:r>
                <a:r>
                  <a:rPr lang="en-US" sz="2000" baseline="-25000" dirty="0" err="1" smtClean="0"/>
                  <a:t>n</a:t>
                </a:r>
                <a:r>
                  <a:rPr lang="en-US" sz="2000" dirty="0" smtClean="0"/>
                  <a:t> = P</a:t>
                </a:r>
                <a:r>
                  <a:rPr lang="en-US" sz="2000" baseline="-25000" dirty="0" smtClean="0"/>
                  <a:t>0</a:t>
                </a:r>
                <a14:m>
                  <m:oMath xmlns:m="http://schemas.openxmlformats.org/officeDocument/2006/math">
                    <m:d>
                      <m:dPr>
                        <m:ctrlPr>
                          <a:rPr lang="en-US" sz="2000" i="1" smtClean="0">
                            <a:latin typeface="Cambria Math" panose="02040503050406030204" pitchFamily="18" charset="0"/>
                          </a:rPr>
                        </m:ctrlPr>
                      </m:dPr>
                      <m:e>
                        <m:f>
                          <m:fPr>
                            <m:ctrlPr>
                              <a:rPr lang="en-US" sz="2000" i="1">
                                <a:latin typeface="Cambria Math" panose="02040503050406030204" pitchFamily="18" charset="0"/>
                              </a:rPr>
                            </m:ctrlPr>
                          </m:fPr>
                          <m:num>
                            <m:r>
                              <m:rPr>
                                <m:nor/>
                              </m:rPr>
                              <a:rPr lang="el-GR" sz="2000" dirty="0"/>
                              <m:t>λ</m:t>
                            </m:r>
                          </m:num>
                          <m:den>
                            <m:r>
                              <m:rPr>
                                <m:nor/>
                              </m:rPr>
                              <a:rPr lang="en-US" sz="2000" dirty="0"/>
                              <m:t>µ</m:t>
                            </m:r>
                          </m:den>
                        </m:f>
                      </m:e>
                    </m:d>
                  </m:oMath>
                </a14:m>
                <a:r>
                  <a:rPr lang="en-US" sz="2000" baseline="90000" dirty="0" smtClean="0"/>
                  <a:t>n</a:t>
                </a:r>
                <a:r>
                  <a:rPr lang="en-US" sz="2000" dirty="0" smtClean="0"/>
                  <a:t>  or  </a:t>
                </a:r>
                <a:r>
                  <a:rPr lang="en-US" sz="2000" dirty="0" err="1" smtClean="0"/>
                  <a:t>P</a:t>
                </a:r>
                <a:r>
                  <a:rPr lang="en-US" sz="2000" baseline="-25000" dirty="0" err="1" smtClean="0"/>
                  <a:t>n</a:t>
                </a:r>
                <a:r>
                  <a:rPr lang="en-US" sz="2000" baseline="-25000" dirty="0" smtClean="0"/>
                  <a:t>=2</a:t>
                </a:r>
                <a:r>
                  <a:rPr lang="en-US" sz="2000" dirty="0" smtClean="0"/>
                  <a:t>= 0.25x</a:t>
                </a:r>
                <a14:m>
                  <m:oMath xmlns:m="http://schemas.openxmlformats.org/officeDocument/2006/math">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m:rPr>
                                <m:nor/>
                              </m:rPr>
                              <a:rPr lang="en-US" sz="2000" b="0" i="0" dirty="0" smtClean="0"/>
                              <m:t>3</m:t>
                            </m:r>
                          </m:num>
                          <m:den>
                            <m:r>
                              <m:rPr>
                                <m:nor/>
                              </m:rPr>
                              <a:rPr lang="en-US" sz="2000" b="0" i="0" dirty="0" smtClean="0">
                                <a:latin typeface="Cambria Math" panose="02040503050406030204" pitchFamily="18" charset="0"/>
                              </a:rPr>
                              <m:t>4</m:t>
                            </m:r>
                          </m:den>
                        </m:f>
                      </m:e>
                    </m:d>
                  </m:oMath>
                </a14:m>
                <a:r>
                  <a:rPr lang="en-US" sz="2000" baseline="90000" dirty="0" smtClean="0"/>
                  <a:t>2</a:t>
                </a:r>
                <a:r>
                  <a:rPr lang="en-US" sz="2000" dirty="0" smtClean="0"/>
                  <a:t> = 0.1406</a:t>
                </a:r>
              </a:p>
              <a:p>
                <a:pPr marL="457200" indent="-457200">
                  <a:buAutoNum type="arabicPeriod" startAt="5"/>
                </a:pPr>
                <a:r>
                  <a:rPr lang="en-US" sz="2000" dirty="0" err="1" smtClean="0"/>
                  <a:t>P</a:t>
                </a:r>
                <a:r>
                  <a:rPr lang="en-US" sz="2000" baseline="-25000" dirty="0" err="1" smtClean="0"/>
                  <a:t>n≤k</a:t>
                </a:r>
                <a:r>
                  <a:rPr lang="en-US" sz="2000" dirty="0" smtClean="0"/>
                  <a:t> </a:t>
                </a:r>
                <a:r>
                  <a:rPr lang="en-US" sz="2000" dirty="0"/>
                  <a:t>= </a:t>
                </a:r>
                <a:r>
                  <a:rPr lang="en-US" sz="2000" dirty="0" smtClean="0"/>
                  <a:t>1-</a:t>
                </a:r>
                <a14:m>
                  <m:oMath xmlns:m="http://schemas.openxmlformats.org/officeDocument/2006/math">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m:rPr>
                                <m:nor/>
                              </m:rPr>
                              <a:rPr lang="el-GR" sz="2000" dirty="0"/>
                              <m:t>λ</m:t>
                            </m:r>
                          </m:num>
                          <m:den>
                            <m:r>
                              <m:rPr>
                                <m:nor/>
                              </m:rPr>
                              <a:rPr lang="en-US" sz="2000" dirty="0"/>
                              <m:t>µ</m:t>
                            </m:r>
                          </m:den>
                        </m:f>
                      </m:e>
                    </m:d>
                  </m:oMath>
                </a14:m>
                <a:r>
                  <a:rPr lang="en-US" sz="2000" baseline="90000" dirty="0" smtClean="0"/>
                  <a:t>k+1</a:t>
                </a:r>
                <a:r>
                  <a:rPr lang="en-US" sz="2000" dirty="0" smtClean="0"/>
                  <a:t>  </a:t>
                </a:r>
                <a:r>
                  <a:rPr lang="en-US" sz="2000" dirty="0"/>
                  <a:t>or  </a:t>
                </a:r>
                <a:r>
                  <a:rPr lang="en-US" sz="2000" dirty="0" smtClean="0"/>
                  <a:t>P</a:t>
                </a:r>
                <a:r>
                  <a:rPr lang="en-US" sz="2000" baseline="-25000" dirty="0" smtClean="0"/>
                  <a:t>n≤4</a:t>
                </a:r>
                <a:r>
                  <a:rPr lang="en-US" sz="2000" dirty="0" smtClean="0"/>
                  <a:t>= </a:t>
                </a:r>
                <a:r>
                  <a:rPr lang="en-US" sz="2000" dirty="0"/>
                  <a:t>1-</a:t>
                </a:r>
                <a14:m>
                  <m:oMath xmlns:m="http://schemas.openxmlformats.org/officeDocument/2006/math">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m:rPr>
                                <m:nor/>
                              </m:rPr>
                              <a:rPr lang="en-US" sz="2000" b="0" i="0" dirty="0" smtClean="0"/>
                              <m:t>3</m:t>
                            </m:r>
                          </m:num>
                          <m:den>
                            <m:r>
                              <a:rPr lang="en-US" sz="2000" b="0" i="1" dirty="0" smtClean="0">
                                <a:latin typeface="Cambria Math" panose="02040503050406030204" pitchFamily="18" charset="0"/>
                              </a:rPr>
                              <m:t>4</m:t>
                            </m:r>
                          </m:den>
                        </m:f>
                      </m:e>
                    </m:d>
                  </m:oMath>
                </a14:m>
                <a:r>
                  <a:rPr lang="en-US" sz="2000" baseline="90000" dirty="0" smtClean="0"/>
                  <a:t>4+1</a:t>
                </a:r>
                <a:r>
                  <a:rPr lang="en-US" sz="2000" dirty="0" smtClean="0"/>
                  <a:t> = 1-0.2373</a:t>
                </a:r>
              </a:p>
              <a:p>
                <a:pPr marL="457200" lvl="1" indent="0">
                  <a:buNone/>
                </a:pPr>
                <a:r>
                  <a:rPr lang="en-US" sz="1600" dirty="0"/>
                  <a:t>	</a:t>
                </a:r>
                <a:r>
                  <a:rPr lang="en-US" sz="1600" dirty="0" smtClean="0"/>
                  <a:t> = 0.7627</a:t>
                </a:r>
                <a:endParaRPr lang="en-US" sz="1600" dirty="0"/>
              </a:p>
              <a:p>
                <a:pPr marL="0" indent="0">
                  <a:buNone/>
                </a:pPr>
                <a:r>
                  <a:rPr lang="en-US" sz="2000" dirty="0" smtClean="0"/>
                  <a:t>9.      </a:t>
                </a:r>
                <a:r>
                  <a:rPr lang="en-US" sz="2000" dirty="0" err="1" smtClean="0"/>
                  <a:t>W</a:t>
                </a:r>
                <a:r>
                  <a:rPr lang="en-US" sz="2000" baseline="-25000" dirty="0" err="1" smtClean="0"/>
                  <a:t>a</a:t>
                </a:r>
                <a:r>
                  <a:rPr lang="en-US" sz="2000" dirty="0" smtClean="0"/>
                  <a:t> = </a:t>
                </a:r>
                <a14:m>
                  <m:oMath xmlns:m="http://schemas.openxmlformats.org/officeDocument/2006/math">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m:rPr>
                                <m:nor/>
                              </m:rPr>
                              <a:rPr lang="en-US" sz="2000" b="0" i="0" dirty="0" smtClean="0"/>
                              <m:t>1</m:t>
                            </m:r>
                          </m:num>
                          <m:den>
                            <m:r>
                              <m:rPr>
                                <m:nor/>
                              </m:rPr>
                              <a:rPr lang="en-US" sz="2000" dirty="0"/>
                              <m:t>µ</m:t>
                            </m:r>
                            <m:r>
                              <m:rPr>
                                <m:nor/>
                              </m:rPr>
                              <a:rPr lang="en-US" sz="2000" b="0" i="0" dirty="0" smtClean="0"/>
                              <m:t>−</m:t>
                            </m:r>
                            <m:r>
                              <m:rPr>
                                <m:nor/>
                              </m:rPr>
                              <a:rPr lang="el-GR" sz="2000" dirty="0"/>
                              <m:t>λ</m:t>
                            </m:r>
                          </m:den>
                        </m:f>
                      </m:e>
                    </m:d>
                  </m:oMath>
                </a14:m>
                <a:r>
                  <a:rPr lang="en-US" sz="2000" dirty="0"/>
                  <a:t> </a:t>
                </a:r>
                <a:r>
                  <a:rPr lang="en-US" sz="2000" dirty="0" smtClean="0"/>
                  <a:t>=  </a:t>
                </a:r>
                <a14:m>
                  <m:oMath xmlns:m="http://schemas.openxmlformats.org/officeDocument/2006/math">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m:rPr>
                                <m:nor/>
                              </m:rPr>
                              <a:rPr lang="en-US" sz="2000" dirty="0"/>
                              <m:t>1</m:t>
                            </m:r>
                          </m:num>
                          <m:den>
                            <m:r>
                              <m:rPr>
                                <m:nor/>
                              </m:rPr>
                              <a:rPr lang="en-US" sz="2000" b="0" i="0" dirty="0" smtClean="0">
                                <a:latin typeface="Cambria Math" panose="02040503050406030204" pitchFamily="18" charset="0"/>
                              </a:rPr>
                              <m:t>4</m:t>
                            </m:r>
                            <m:r>
                              <m:rPr>
                                <m:nor/>
                              </m:rPr>
                              <a:rPr lang="en-US" sz="2000" dirty="0"/>
                              <m:t>−</m:t>
                            </m:r>
                            <m:r>
                              <m:rPr>
                                <m:nor/>
                              </m:rPr>
                              <a:rPr lang="en-US" sz="2000" b="0" i="0" dirty="0" smtClean="0"/>
                              <m:t>3</m:t>
                            </m:r>
                          </m:den>
                        </m:f>
                      </m:e>
                    </m:d>
                  </m:oMath>
                </a14:m>
                <a:r>
                  <a:rPr lang="en-US" sz="2000" dirty="0" smtClean="0"/>
                  <a:t> = 1 minute</a:t>
                </a:r>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6172200" y="1380744"/>
                <a:ext cx="5181600" cy="4796219"/>
              </a:xfrm>
              <a:blipFill>
                <a:blip r:embed="rId3"/>
                <a:stretch>
                  <a:fillRect l="-1294" r="-941"/>
                </a:stretch>
              </a:blipFill>
            </p:spPr>
            <p:txBody>
              <a:bodyPr/>
              <a:lstStyle/>
              <a:p>
                <a:r>
                  <a:rPr lang="en-US">
                    <a:noFill/>
                  </a:rPr>
                  <a:t> </a:t>
                </a:r>
              </a:p>
            </p:txBody>
          </p:sp>
        </mc:Fallback>
      </mc:AlternateContent>
    </p:spTree>
    <p:extLst>
      <p:ext uri="{BB962C8B-B14F-4D97-AF65-F5344CB8AC3E}">
        <p14:creationId xmlns:p14="http://schemas.microsoft.com/office/powerpoint/2010/main" val="13548235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TotalTime>
  <Words>1351</Words>
  <Application>Microsoft Office PowerPoint</Application>
  <PresentationFormat>Widescreen</PresentationFormat>
  <Paragraphs>203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Narrow</vt:lpstr>
      <vt:lpstr>Calibri</vt:lpstr>
      <vt:lpstr>Calibri Light</vt:lpstr>
      <vt:lpstr>Cambria Math</vt:lpstr>
      <vt:lpstr>Wingdings</vt:lpstr>
      <vt:lpstr>Office Theme</vt:lpstr>
      <vt:lpstr>QUEUING MODELS</vt:lpstr>
      <vt:lpstr>Queuing Models</vt:lpstr>
      <vt:lpstr>Objectives</vt:lpstr>
      <vt:lpstr>Elements and Characteristics</vt:lpstr>
      <vt:lpstr>Measures of System Performance</vt:lpstr>
      <vt:lpstr>Basic Relationships</vt:lpstr>
      <vt:lpstr>Queuing Models (Example)</vt:lpstr>
      <vt:lpstr>Queuing Models (Single-Channel)</vt:lpstr>
      <vt:lpstr>Queuing Models (Single-Channel)-Example</vt:lpstr>
      <vt:lpstr>Queuing Models (Multiple-Channel)</vt:lpstr>
      <vt:lpstr>Queuing Models (Multiple-Channel)-Example</vt:lpstr>
      <vt:lpstr>COST CONSIDERATIONS:</vt:lpstr>
      <vt:lpstr>COST CONSIDERATIONS (EXAMPLE):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Queuing MODELS</dc:title>
  <dc:creator>Windows User</dc:creator>
  <cp:lastModifiedBy>Windows User</cp:lastModifiedBy>
  <cp:revision>37</cp:revision>
  <dcterms:created xsi:type="dcterms:W3CDTF">2020-04-24T22:56:21Z</dcterms:created>
  <dcterms:modified xsi:type="dcterms:W3CDTF">2022-01-09T08:16:00Z</dcterms:modified>
</cp:coreProperties>
</file>