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0" r:id="rId2"/>
    <p:sldId id="258" r:id="rId3"/>
    <p:sldId id="260" r:id="rId4"/>
    <p:sldId id="259" r:id="rId5"/>
    <p:sldId id="261" r:id="rId6"/>
    <p:sldId id="262" r:id="rId7"/>
    <p:sldId id="263" r:id="rId8"/>
    <p:sldId id="264" r:id="rId9"/>
    <p:sldId id="265" r:id="rId10"/>
    <p:sldId id="266" r:id="rId11"/>
    <p:sldId id="271" r:id="rId12"/>
    <p:sldId id="273" r:id="rId13"/>
    <p:sldId id="302" r:id="rId14"/>
    <p:sldId id="303" r:id="rId15"/>
    <p:sldId id="270" r:id="rId16"/>
    <p:sldId id="269" r:id="rId17"/>
    <p:sldId id="274" r:id="rId18"/>
    <p:sldId id="268" r:id="rId19"/>
    <p:sldId id="277" r:id="rId20"/>
    <p:sldId id="275" r:id="rId21"/>
    <p:sldId id="276" r:id="rId22"/>
    <p:sldId id="279" r:id="rId23"/>
    <p:sldId id="278" r:id="rId24"/>
    <p:sldId id="280" r:id="rId25"/>
    <p:sldId id="281" r:id="rId26"/>
    <p:sldId id="282" r:id="rId27"/>
    <p:sldId id="283" r:id="rId28"/>
    <p:sldId id="284" r:id="rId29"/>
    <p:sldId id="285" r:id="rId30"/>
    <p:sldId id="286" r:id="rId31"/>
    <p:sldId id="287" r:id="rId32"/>
    <p:sldId id="288" r:id="rId33"/>
    <p:sldId id="294" r:id="rId34"/>
    <p:sldId id="295" r:id="rId35"/>
    <p:sldId id="296" r:id="rId36"/>
    <p:sldId id="291" r:id="rId37"/>
    <p:sldId id="292" r:id="rId38"/>
    <p:sldId id="293" r:id="rId39"/>
    <p:sldId id="299" r:id="rId40"/>
    <p:sldId id="298"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83ED1-99AA-43D0-B7F9-F5BBF8AEA9B8}"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58898-F0C4-45CE-8D8E-360AA73A5D7F}" type="slidenum">
              <a:rPr lang="en-US" smtClean="0"/>
              <a:t>‹#›</a:t>
            </a:fld>
            <a:endParaRPr lang="en-US"/>
          </a:p>
        </p:txBody>
      </p:sp>
    </p:spTree>
    <p:extLst>
      <p:ext uri="{BB962C8B-B14F-4D97-AF65-F5344CB8AC3E}">
        <p14:creationId xmlns:p14="http://schemas.microsoft.com/office/powerpoint/2010/main" val="373815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18</a:t>
            </a:fld>
            <a:endParaRPr lang="en-US"/>
          </a:p>
        </p:txBody>
      </p:sp>
    </p:spTree>
    <p:extLst>
      <p:ext uri="{BB962C8B-B14F-4D97-AF65-F5344CB8AC3E}">
        <p14:creationId xmlns:p14="http://schemas.microsoft.com/office/powerpoint/2010/main" val="67535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37</a:t>
            </a:fld>
            <a:endParaRPr lang="en-US"/>
          </a:p>
        </p:txBody>
      </p:sp>
    </p:spTree>
    <p:extLst>
      <p:ext uri="{BB962C8B-B14F-4D97-AF65-F5344CB8AC3E}">
        <p14:creationId xmlns:p14="http://schemas.microsoft.com/office/powerpoint/2010/main" val="1877715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38</a:t>
            </a:fld>
            <a:endParaRPr lang="en-US"/>
          </a:p>
        </p:txBody>
      </p:sp>
    </p:spTree>
    <p:extLst>
      <p:ext uri="{BB962C8B-B14F-4D97-AF65-F5344CB8AC3E}">
        <p14:creationId xmlns:p14="http://schemas.microsoft.com/office/powerpoint/2010/main" val="203431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20</a:t>
            </a:fld>
            <a:endParaRPr lang="en-US"/>
          </a:p>
        </p:txBody>
      </p:sp>
    </p:spTree>
    <p:extLst>
      <p:ext uri="{BB962C8B-B14F-4D97-AF65-F5344CB8AC3E}">
        <p14:creationId xmlns:p14="http://schemas.microsoft.com/office/powerpoint/2010/main" val="1706706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21</a:t>
            </a:fld>
            <a:endParaRPr lang="en-US"/>
          </a:p>
        </p:txBody>
      </p:sp>
    </p:spTree>
    <p:extLst>
      <p:ext uri="{BB962C8B-B14F-4D97-AF65-F5344CB8AC3E}">
        <p14:creationId xmlns:p14="http://schemas.microsoft.com/office/powerpoint/2010/main" val="423670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22</a:t>
            </a:fld>
            <a:endParaRPr lang="en-US"/>
          </a:p>
        </p:txBody>
      </p:sp>
    </p:spTree>
    <p:extLst>
      <p:ext uri="{BB962C8B-B14F-4D97-AF65-F5344CB8AC3E}">
        <p14:creationId xmlns:p14="http://schemas.microsoft.com/office/powerpoint/2010/main" val="95798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23</a:t>
            </a:fld>
            <a:endParaRPr lang="en-US"/>
          </a:p>
        </p:txBody>
      </p:sp>
    </p:spTree>
    <p:extLst>
      <p:ext uri="{BB962C8B-B14F-4D97-AF65-F5344CB8AC3E}">
        <p14:creationId xmlns:p14="http://schemas.microsoft.com/office/powerpoint/2010/main" val="82491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25</a:t>
            </a:fld>
            <a:endParaRPr lang="en-US"/>
          </a:p>
        </p:txBody>
      </p:sp>
    </p:spTree>
    <p:extLst>
      <p:ext uri="{BB962C8B-B14F-4D97-AF65-F5344CB8AC3E}">
        <p14:creationId xmlns:p14="http://schemas.microsoft.com/office/powerpoint/2010/main" val="128275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27</a:t>
            </a:fld>
            <a:endParaRPr lang="en-US"/>
          </a:p>
        </p:txBody>
      </p:sp>
    </p:spTree>
    <p:extLst>
      <p:ext uri="{BB962C8B-B14F-4D97-AF65-F5344CB8AC3E}">
        <p14:creationId xmlns:p14="http://schemas.microsoft.com/office/powerpoint/2010/main" val="349757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33</a:t>
            </a:fld>
            <a:endParaRPr lang="en-US"/>
          </a:p>
        </p:txBody>
      </p:sp>
    </p:spTree>
    <p:extLst>
      <p:ext uri="{BB962C8B-B14F-4D97-AF65-F5344CB8AC3E}">
        <p14:creationId xmlns:p14="http://schemas.microsoft.com/office/powerpoint/2010/main" val="238894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358898-F0C4-45CE-8D8E-360AA73A5D7F}" type="slidenum">
              <a:rPr lang="en-US" smtClean="0"/>
              <a:t>36</a:t>
            </a:fld>
            <a:endParaRPr lang="en-US"/>
          </a:p>
        </p:txBody>
      </p:sp>
    </p:spTree>
    <p:extLst>
      <p:ext uri="{BB962C8B-B14F-4D97-AF65-F5344CB8AC3E}">
        <p14:creationId xmlns:p14="http://schemas.microsoft.com/office/powerpoint/2010/main" val="130836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118FC-9644-4BEE-8727-469EDE4E0861}"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328670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118FC-9644-4BEE-8727-469EDE4E0861}"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29578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118FC-9644-4BEE-8727-469EDE4E0861}"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20934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118FC-9644-4BEE-8727-469EDE4E0861}"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353417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9118FC-9644-4BEE-8727-469EDE4E0861}"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163871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118FC-9644-4BEE-8727-469EDE4E0861}"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320937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118FC-9644-4BEE-8727-469EDE4E0861}"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344155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118FC-9644-4BEE-8727-469EDE4E0861}"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271409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118FC-9644-4BEE-8727-469EDE4E0861}" type="datetimeFigureOut">
              <a:rPr lang="en-US" smtClean="0"/>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241318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9118FC-9644-4BEE-8727-469EDE4E0861}"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33336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9118FC-9644-4BEE-8727-469EDE4E0861}"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F779B-2191-491C-960A-36C9F38CEC64}" type="slidenum">
              <a:rPr lang="en-US" smtClean="0"/>
              <a:t>‹#›</a:t>
            </a:fld>
            <a:endParaRPr lang="en-US"/>
          </a:p>
        </p:txBody>
      </p:sp>
    </p:spTree>
    <p:extLst>
      <p:ext uri="{BB962C8B-B14F-4D97-AF65-F5344CB8AC3E}">
        <p14:creationId xmlns:p14="http://schemas.microsoft.com/office/powerpoint/2010/main" val="7673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118FC-9644-4BEE-8727-469EDE4E0861}" type="datetimeFigureOut">
              <a:rPr lang="en-US" smtClean="0"/>
              <a:t>3/4/2022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F779B-2191-491C-960A-36C9F38CEC64}" type="slidenum">
              <a:rPr lang="en-US" smtClean="0"/>
              <a:t>‹#›</a:t>
            </a:fld>
            <a:endParaRPr lang="en-US"/>
          </a:p>
        </p:txBody>
      </p:sp>
    </p:spTree>
    <p:extLst>
      <p:ext uri="{BB962C8B-B14F-4D97-AF65-F5344CB8AC3E}">
        <p14:creationId xmlns:p14="http://schemas.microsoft.com/office/powerpoint/2010/main" val="252834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07552" cy="779589"/>
          </a:xfrm>
        </p:spPr>
        <p:txBody>
          <a:bodyPr>
            <a:normAutofit fontScale="90000"/>
          </a:bodyPr>
          <a:lstStyle/>
          <a:p>
            <a:r>
              <a:rPr lang="en-US" b="1" dirty="0" smtClean="0"/>
              <a:t>LINEAR PROGRAMMING</a:t>
            </a:r>
            <a:endParaRPr lang="en-US" b="1" dirty="0"/>
          </a:p>
        </p:txBody>
      </p:sp>
      <p:sp>
        <p:nvSpPr>
          <p:cNvPr id="3" name="Subtitle 2"/>
          <p:cNvSpPr>
            <a:spLocks noGrp="1"/>
          </p:cNvSpPr>
          <p:nvPr>
            <p:ph type="subTitle" idx="1"/>
          </p:nvPr>
        </p:nvSpPr>
        <p:spPr>
          <a:xfrm>
            <a:off x="1615440" y="5230368"/>
            <a:ext cx="9019032" cy="850392"/>
          </a:xfrm>
        </p:spPr>
        <p:txBody>
          <a:bodyPr>
            <a:normAutofit lnSpcReduction="10000"/>
          </a:bodyPr>
          <a:lstStyle/>
          <a:p>
            <a:r>
              <a:rPr lang="en-US" dirty="0"/>
              <a:t>SCHOOL OF DATA SCIENCE AND FORECASTING</a:t>
            </a:r>
          </a:p>
          <a:p>
            <a:r>
              <a:rPr lang="en-US" dirty="0"/>
              <a:t>DEVI AHILYA VISHWAVIDYALAYA, INDORE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2464" y="4068382"/>
            <a:ext cx="1125903" cy="1069848"/>
          </a:xfrm>
          <a:prstGeom prst="rect">
            <a:avLst/>
          </a:prstGeom>
        </p:spPr>
      </p:pic>
    </p:spTree>
    <p:extLst>
      <p:ext uri="{BB962C8B-B14F-4D97-AF65-F5344CB8AC3E}">
        <p14:creationId xmlns:p14="http://schemas.microsoft.com/office/powerpoint/2010/main" val="2036263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en-US" spc="-40" dirty="0"/>
              <a:t> </a:t>
            </a:r>
            <a:r>
              <a:rPr lang="en-US" spc="-5" dirty="0" smtClean="0"/>
              <a:t>Formulation  (Example-3)</a:t>
            </a:r>
            <a:endParaRPr lang="en-US" dirty="0"/>
          </a:p>
        </p:txBody>
      </p:sp>
      <p:sp>
        <p:nvSpPr>
          <p:cNvPr id="3" name="Content Placeholder 2"/>
          <p:cNvSpPr>
            <a:spLocks noGrp="1"/>
          </p:cNvSpPr>
          <p:nvPr>
            <p:ph idx="1"/>
          </p:nvPr>
        </p:nvSpPr>
        <p:spPr>
          <a:xfrm>
            <a:off x="838200" y="1435608"/>
            <a:ext cx="10515600" cy="5001767"/>
          </a:xfrm>
        </p:spPr>
        <p:txBody>
          <a:bodyPr>
            <a:normAutofit fontScale="92500" lnSpcReduction="10000"/>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Amount of Ore from Mine-1 (Ton)</a:t>
            </a:r>
          </a:p>
          <a:p>
            <a:pPr marL="457200" lvl="1" indent="0">
              <a:buNone/>
            </a:pPr>
            <a:r>
              <a:rPr lang="en-US" dirty="0" smtClean="0"/>
              <a:t>X</a:t>
            </a:r>
            <a:r>
              <a:rPr lang="en-US" baseline="-25000" dirty="0" smtClean="0"/>
              <a:t>2</a:t>
            </a:r>
            <a:r>
              <a:rPr lang="en-US" dirty="0" smtClean="0"/>
              <a:t> = Amount of Ore from Mine-2(Ton)</a:t>
            </a:r>
          </a:p>
          <a:p>
            <a:pPr marL="457200" lvl="1" indent="0">
              <a:buNone/>
            </a:pPr>
            <a:r>
              <a:rPr lang="en-US" dirty="0" smtClean="0"/>
              <a:t>X</a:t>
            </a:r>
            <a:r>
              <a:rPr lang="en-US" baseline="-25000" dirty="0"/>
              <a:t>3</a:t>
            </a:r>
            <a:r>
              <a:rPr lang="en-US" dirty="0" smtClean="0"/>
              <a:t> = Amount of Ore from Mine-3 (Ton)</a:t>
            </a:r>
          </a:p>
          <a:p>
            <a:pPr marL="457200" lvl="1" indent="0">
              <a:buNone/>
            </a:pPr>
            <a:r>
              <a:rPr lang="en-US" dirty="0" smtClean="0"/>
              <a:t>X</a:t>
            </a:r>
            <a:r>
              <a:rPr lang="en-US" baseline="-25000" dirty="0"/>
              <a:t>4</a:t>
            </a:r>
            <a:r>
              <a:rPr lang="en-US" dirty="0" smtClean="0"/>
              <a:t> = Amount of Ore from Mine-4 (Ton)</a:t>
            </a:r>
          </a:p>
          <a:p>
            <a:pPr marL="0" indent="0">
              <a:buNone/>
            </a:pPr>
            <a:r>
              <a:rPr lang="en-US" dirty="0" smtClean="0">
                <a:solidFill>
                  <a:srgbClr val="FF0000"/>
                </a:solidFill>
              </a:rPr>
              <a:t>Objective Function:</a:t>
            </a:r>
          </a:p>
          <a:p>
            <a:pPr marL="457200" lvl="1" indent="0">
              <a:buNone/>
            </a:pPr>
            <a:r>
              <a:rPr lang="en-US" spc="-5" dirty="0" smtClean="0">
                <a:latin typeface="Arial"/>
                <a:cs typeface="Arial"/>
              </a:rPr>
              <a:t>Mini</a:t>
            </a:r>
            <a:r>
              <a:rPr lang="pl-PL" spc="-5" dirty="0" smtClean="0">
                <a:latin typeface="Arial"/>
                <a:cs typeface="Arial"/>
              </a:rPr>
              <a:t>mize </a:t>
            </a:r>
            <a:r>
              <a:rPr lang="pl-PL" dirty="0">
                <a:latin typeface="Arial"/>
                <a:cs typeface="Arial"/>
              </a:rPr>
              <a:t>Z= </a:t>
            </a:r>
            <a:r>
              <a:rPr lang="en-US" dirty="0" smtClean="0">
                <a:latin typeface="Arial"/>
                <a:cs typeface="Arial"/>
              </a:rPr>
              <a:t>800</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400</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a:t>
            </a:r>
            <a:r>
              <a:rPr lang="en-US" spc="-7" baseline="-24305" dirty="0" smtClean="0">
                <a:latin typeface="Arial"/>
                <a:cs typeface="Arial"/>
              </a:rPr>
              <a:t> </a:t>
            </a:r>
            <a:r>
              <a:rPr lang="en-US" dirty="0" smtClean="0">
                <a:latin typeface="Arial"/>
                <a:cs typeface="Arial"/>
              </a:rPr>
              <a:t>600</a:t>
            </a:r>
            <a:r>
              <a:rPr lang="pl-PL" spc="-5" dirty="0" smtClean="0">
                <a:latin typeface="Arial"/>
                <a:cs typeface="Arial"/>
              </a:rPr>
              <a:t>X</a:t>
            </a:r>
            <a:r>
              <a:rPr lang="en-US" spc="-7" baseline="-24305" dirty="0" smtClean="0">
                <a:latin typeface="Arial"/>
                <a:cs typeface="Arial"/>
              </a:rPr>
              <a:t>3</a:t>
            </a:r>
            <a:r>
              <a:rPr lang="pl-PL" spc="-7" baseline="-24305" dirty="0" smtClean="0">
                <a:latin typeface="Arial"/>
                <a:cs typeface="Arial"/>
              </a:rPr>
              <a:t> </a:t>
            </a:r>
            <a:r>
              <a:rPr lang="pl-PL" dirty="0" smtClean="0">
                <a:latin typeface="Arial"/>
                <a:cs typeface="Arial"/>
              </a:rPr>
              <a:t>+ </a:t>
            </a:r>
            <a:r>
              <a:rPr lang="en-US" dirty="0" smtClean="0">
                <a:latin typeface="Arial"/>
                <a:cs typeface="Arial"/>
              </a:rPr>
              <a:t>500</a:t>
            </a:r>
            <a:r>
              <a:rPr lang="pl-PL" spc="-5" dirty="0" smtClean="0">
                <a:latin typeface="Arial"/>
                <a:cs typeface="Arial"/>
              </a:rPr>
              <a:t>X</a:t>
            </a:r>
            <a:r>
              <a:rPr lang="en-US" spc="-7" baseline="-24305" dirty="0" smtClean="0">
                <a:latin typeface="Arial"/>
                <a:cs typeface="Arial"/>
              </a:rPr>
              <a:t>4</a:t>
            </a:r>
            <a:endParaRPr lang="pl-PL" baseline="-24305"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smtClean="0">
                <a:solidFill>
                  <a:srgbClr val="0070C0"/>
                </a:solidFill>
                <a:latin typeface="Arial"/>
                <a:cs typeface="Arial"/>
              </a:rPr>
              <a:t>Total Ore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3</a:t>
            </a:r>
            <a:r>
              <a:rPr lang="pl-PL" spc="-7" baseline="-24305" dirty="0" smtClean="0">
                <a:latin typeface="Arial"/>
                <a:cs typeface="Arial"/>
              </a:rPr>
              <a:t> </a:t>
            </a:r>
            <a:r>
              <a:rPr lang="pl-PL" dirty="0" smtClean="0">
                <a:latin typeface="Arial"/>
                <a:cs typeface="Arial"/>
              </a:rPr>
              <a:t>+ </a:t>
            </a:r>
            <a:r>
              <a:rPr lang="pl-PL" spc="-5" dirty="0" smtClean="0">
                <a:latin typeface="Arial"/>
                <a:cs typeface="Arial"/>
              </a:rPr>
              <a:t>X</a:t>
            </a:r>
            <a:r>
              <a:rPr lang="en-US" spc="-7" baseline="-24305" dirty="0" smtClean="0">
                <a:latin typeface="Arial"/>
                <a:cs typeface="Arial"/>
              </a:rPr>
              <a:t>4</a:t>
            </a:r>
            <a:r>
              <a:rPr lang="en-US" baseline="-24305" dirty="0">
                <a:latin typeface="Arial"/>
                <a:cs typeface="Arial"/>
              </a:rPr>
              <a:t> </a:t>
            </a:r>
            <a:r>
              <a:rPr lang="en-US" dirty="0" smtClean="0">
                <a:latin typeface="Arial"/>
                <a:cs typeface="Arial"/>
              </a:rPr>
              <a:t> = 1</a:t>
            </a:r>
          </a:p>
          <a:p>
            <a:pPr marL="457200" lvl="1" indent="0">
              <a:buNone/>
            </a:pPr>
            <a:r>
              <a:rPr lang="en-US" spc="-7" dirty="0" smtClean="0">
                <a:solidFill>
                  <a:srgbClr val="0070C0"/>
                </a:solidFill>
                <a:latin typeface="Arial"/>
                <a:cs typeface="Arial"/>
              </a:rPr>
              <a:t>A			</a:t>
            </a:r>
            <a:r>
              <a:rPr lang="en-US" spc="-7" dirty="0" smtClean="0">
                <a:latin typeface="Arial"/>
                <a:cs typeface="Arial"/>
              </a:rPr>
              <a:t>10</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3</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a:t>
            </a:r>
            <a:r>
              <a:rPr lang="en-US" spc="-7" baseline="-24305" dirty="0" smtClean="0">
                <a:latin typeface="Arial"/>
                <a:cs typeface="Arial"/>
              </a:rPr>
              <a:t> </a:t>
            </a:r>
            <a:r>
              <a:rPr lang="en-US" spc="-7" dirty="0" smtClean="0">
                <a:latin typeface="Arial"/>
                <a:cs typeface="Arial"/>
              </a:rPr>
              <a:t>8</a:t>
            </a:r>
            <a:r>
              <a:rPr lang="pl-PL" spc="-5" dirty="0" smtClean="0">
                <a:latin typeface="Arial"/>
                <a:cs typeface="Arial"/>
              </a:rPr>
              <a:t>X</a:t>
            </a:r>
            <a:r>
              <a:rPr lang="en-US" spc="-7" baseline="-24305" dirty="0" smtClean="0">
                <a:latin typeface="Arial"/>
                <a:cs typeface="Arial"/>
              </a:rPr>
              <a:t>3</a:t>
            </a:r>
            <a:r>
              <a:rPr lang="pl-PL" spc="-7" baseline="-24305" dirty="0" smtClean="0">
                <a:latin typeface="Arial"/>
                <a:cs typeface="Arial"/>
              </a:rPr>
              <a:t> </a:t>
            </a:r>
            <a:r>
              <a:rPr lang="pl-PL" dirty="0" smtClean="0">
                <a:latin typeface="Arial"/>
                <a:cs typeface="Arial"/>
              </a:rPr>
              <a:t>+ </a:t>
            </a:r>
            <a:r>
              <a:rPr lang="en-US" dirty="0" smtClean="0">
                <a:latin typeface="Arial"/>
                <a:cs typeface="Arial"/>
              </a:rPr>
              <a:t>2</a:t>
            </a:r>
            <a:r>
              <a:rPr lang="pl-PL" spc="-5" dirty="0" smtClean="0">
                <a:latin typeface="Arial"/>
                <a:cs typeface="Arial"/>
              </a:rPr>
              <a:t>X</a:t>
            </a:r>
            <a:r>
              <a:rPr lang="en-US" spc="-7" baseline="-24305" dirty="0" smtClean="0">
                <a:latin typeface="Arial"/>
                <a:cs typeface="Arial"/>
              </a:rPr>
              <a:t>4</a:t>
            </a:r>
            <a:r>
              <a:rPr lang="en-US" baseline="-24305" dirty="0" smtClean="0">
                <a:latin typeface="Arial"/>
                <a:cs typeface="Arial"/>
              </a:rPr>
              <a:t> </a:t>
            </a:r>
            <a:r>
              <a:rPr lang="pl-PL" spc="-7" dirty="0" smtClean="0">
                <a:latin typeface="Arial"/>
                <a:cs typeface="Arial"/>
              </a:rPr>
              <a:t>≥</a:t>
            </a:r>
            <a:r>
              <a:rPr lang="en-US" spc="-7" dirty="0" smtClean="0">
                <a:latin typeface="Arial"/>
                <a:cs typeface="Arial"/>
              </a:rPr>
              <a:t> 5</a:t>
            </a:r>
            <a:r>
              <a:rPr lang="en-US" spc="-7" baseline="-24305" dirty="0" smtClean="0">
                <a:latin typeface="Arial"/>
                <a:cs typeface="Arial"/>
              </a:rPr>
              <a:t> </a:t>
            </a:r>
            <a:endParaRPr lang="en-US" dirty="0" smtClean="0">
              <a:latin typeface="Arial"/>
              <a:cs typeface="Arial"/>
            </a:endParaRPr>
          </a:p>
          <a:p>
            <a:pPr marL="457200" lvl="1" indent="0">
              <a:buNone/>
            </a:pPr>
            <a:r>
              <a:rPr lang="en-US" spc="-5" dirty="0" smtClean="0">
                <a:solidFill>
                  <a:srgbClr val="0070C0"/>
                </a:solidFill>
                <a:latin typeface="Arial"/>
                <a:cs typeface="Arial"/>
              </a:rPr>
              <a:t>B</a:t>
            </a:r>
            <a:r>
              <a:rPr lang="en-US" spc="-5" dirty="0" smtClean="0">
                <a:latin typeface="Arial"/>
                <a:cs typeface="Arial"/>
              </a:rPr>
              <a:t>			</a:t>
            </a:r>
            <a:r>
              <a:rPr lang="en-US" spc="-7" dirty="0">
                <a:latin typeface="Arial"/>
                <a:cs typeface="Arial"/>
              </a:rPr>
              <a:t>9</a:t>
            </a:r>
            <a:r>
              <a:rPr lang="en-US" spc="-7" dirty="0" smtClean="0">
                <a:latin typeface="Arial"/>
                <a:cs typeface="Arial"/>
              </a:rPr>
              <a:t>0</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150</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+ 75</a:t>
            </a:r>
            <a:r>
              <a:rPr lang="pl-PL" spc="-5" dirty="0" smtClean="0">
                <a:latin typeface="Arial"/>
                <a:cs typeface="Arial"/>
              </a:rPr>
              <a:t>X</a:t>
            </a:r>
            <a:r>
              <a:rPr lang="en-US" spc="-7" baseline="-24305" dirty="0" smtClean="0">
                <a:latin typeface="Arial"/>
                <a:cs typeface="Arial"/>
              </a:rPr>
              <a:t>3</a:t>
            </a:r>
            <a:r>
              <a:rPr lang="pl-PL" spc="-7" baseline="-24305" dirty="0" smtClean="0">
                <a:latin typeface="Arial"/>
                <a:cs typeface="Arial"/>
              </a:rPr>
              <a:t> </a:t>
            </a:r>
            <a:r>
              <a:rPr lang="pl-PL" dirty="0" smtClean="0">
                <a:latin typeface="Arial"/>
                <a:cs typeface="Arial"/>
              </a:rPr>
              <a:t>+ </a:t>
            </a:r>
            <a:r>
              <a:rPr lang="en-US" dirty="0" smtClean="0">
                <a:latin typeface="Arial"/>
                <a:cs typeface="Arial"/>
              </a:rPr>
              <a:t>175</a:t>
            </a:r>
            <a:r>
              <a:rPr lang="pl-PL" spc="-5" dirty="0" smtClean="0">
                <a:latin typeface="Arial"/>
                <a:cs typeface="Arial"/>
              </a:rPr>
              <a:t>X</a:t>
            </a:r>
            <a:r>
              <a:rPr lang="en-US" spc="-7" baseline="-24305" dirty="0" smtClean="0">
                <a:latin typeface="Arial"/>
                <a:cs typeface="Arial"/>
              </a:rPr>
              <a:t>4</a:t>
            </a:r>
            <a:r>
              <a:rPr lang="en-US" baseline="-24305" dirty="0" smtClean="0">
                <a:latin typeface="Arial"/>
                <a:cs typeface="Arial"/>
              </a:rPr>
              <a:t> </a:t>
            </a:r>
            <a:r>
              <a:rPr lang="pl-PL" spc="-7" dirty="0" smtClean="0">
                <a:latin typeface="Arial"/>
                <a:cs typeface="Arial"/>
              </a:rPr>
              <a:t>≥</a:t>
            </a:r>
            <a:r>
              <a:rPr lang="en-US" spc="-7" dirty="0" smtClean="0">
                <a:latin typeface="Arial"/>
                <a:cs typeface="Arial"/>
              </a:rPr>
              <a:t> 10</a:t>
            </a:r>
            <a:r>
              <a:rPr lang="en-US" spc="-7" baseline="-24305" dirty="0" smtClean="0">
                <a:latin typeface="Arial"/>
                <a:cs typeface="Arial"/>
              </a:rPr>
              <a:t> </a:t>
            </a:r>
            <a:endParaRPr lang="en-US" spc="-5" dirty="0" smtClean="0">
              <a:latin typeface="Arial"/>
              <a:cs typeface="Arial"/>
            </a:endParaRPr>
          </a:p>
          <a:p>
            <a:pPr marL="457200" lvl="1" indent="0">
              <a:buNone/>
            </a:pPr>
            <a:r>
              <a:rPr lang="en-US" spc="-5" dirty="0" smtClean="0">
                <a:solidFill>
                  <a:srgbClr val="0070C0"/>
                </a:solidFill>
                <a:latin typeface="Arial"/>
                <a:cs typeface="Arial"/>
              </a:rPr>
              <a:t>C</a:t>
            </a:r>
            <a:r>
              <a:rPr lang="en-US" spc="-5" dirty="0" smtClean="0">
                <a:latin typeface="Arial"/>
                <a:cs typeface="Arial"/>
              </a:rPr>
              <a:t>			</a:t>
            </a:r>
            <a:r>
              <a:rPr lang="en-US" spc="-7" dirty="0" smtClean="0">
                <a:latin typeface="Arial"/>
                <a:cs typeface="Arial"/>
              </a:rPr>
              <a:t>45</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25</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+ 20</a:t>
            </a:r>
            <a:r>
              <a:rPr lang="pl-PL" spc="-5" dirty="0" smtClean="0">
                <a:latin typeface="Arial"/>
                <a:cs typeface="Arial"/>
              </a:rPr>
              <a:t>X</a:t>
            </a:r>
            <a:r>
              <a:rPr lang="en-US" spc="-7" baseline="-24305" dirty="0" smtClean="0">
                <a:latin typeface="Arial"/>
                <a:cs typeface="Arial"/>
              </a:rPr>
              <a:t>3</a:t>
            </a:r>
            <a:r>
              <a:rPr lang="pl-PL" spc="-7" baseline="-24305" dirty="0" smtClean="0">
                <a:latin typeface="Arial"/>
                <a:cs typeface="Arial"/>
              </a:rPr>
              <a:t> </a:t>
            </a:r>
            <a:r>
              <a:rPr lang="pl-PL" dirty="0" smtClean="0">
                <a:latin typeface="Arial"/>
                <a:cs typeface="Arial"/>
              </a:rPr>
              <a:t>+ </a:t>
            </a:r>
            <a:r>
              <a:rPr lang="en-US" dirty="0" smtClean="0">
                <a:latin typeface="Arial"/>
                <a:cs typeface="Arial"/>
              </a:rPr>
              <a:t>37</a:t>
            </a:r>
            <a:r>
              <a:rPr lang="pl-PL" spc="-5" dirty="0" smtClean="0">
                <a:latin typeface="Arial"/>
                <a:cs typeface="Arial"/>
              </a:rPr>
              <a:t>X</a:t>
            </a:r>
            <a:r>
              <a:rPr lang="en-US" spc="-7" baseline="-24305" dirty="0" smtClean="0">
                <a:latin typeface="Arial"/>
                <a:cs typeface="Arial"/>
              </a:rPr>
              <a:t>4</a:t>
            </a:r>
            <a:r>
              <a:rPr lang="en-US" baseline="-24305" dirty="0" smtClean="0">
                <a:latin typeface="Arial"/>
                <a:cs typeface="Arial"/>
              </a:rPr>
              <a:t> </a:t>
            </a:r>
            <a:r>
              <a:rPr lang="pl-PL" spc="-7" dirty="0" smtClean="0">
                <a:latin typeface="Arial"/>
                <a:cs typeface="Arial"/>
              </a:rPr>
              <a:t>≥</a:t>
            </a:r>
            <a:r>
              <a:rPr lang="en-US" spc="-7" dirty="0" smtClean="0">
                <a:latin typeface="Arial"/>
                <a:cs typeface="Arial"/>
              </a:rPr>
              <a:t> 30</a:t>
            </a:r>
            <a:r>
              <a:rPr lang="en-US" spc="-7" baseline="-24305" dirty="0" smtClean="0">
                <a:latin typeface="Arial"/>
                <a:cs typeface="Arial"/>
              </a:rPr>
              <a:t> </a:t>
            </a:r>
            <a:endParaRPr lang="en-US" spc="-5" dirty="0" smtClean="0">
              <a:latin typeface="Arial"/>
              <a:cs typeface="Arial"/>
            </a:endParaRP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5" dirty="0" smtClean="0">
                <a:latin typeface="Arial"/>
                <a:cs typeface="Arial"/>
              </a:rPr>
              <a:t>X</a:t>
            </a:r>
            <a:r>
              <a:rPr lang="en-US" spc="-7" baseline="-24305" dirty="0">
                <a:latin typeface="Arial"/>
                <a:cs typeface="Arial"/>
              </a:rPr>
              <a:t>3</a:t>
            </a:r>
            <a:r>
              <a:rPr lang="en-US" spc="-7" baseline="-24305" dirty="0" smtClean="0">
                <a:latin typeface="Arial"/>
                <a:cs typeface="Arial"/>
              </a:rPr>
              <a:t>, </a:t>
            </a:r>
            <a:r>
              <a:rPr lang="pl-PL" spc="-5" dirty="0" smtClean="0">
                <a:latin typeface="Arial"/>
                <a:cs typeface="Arial"/>
              </a:rPr>
              <a:t>X</a:t>
            </a:r>
            <a:r>
              <a:rPr lang="en-US" spc="-7" baseline="-24305" dirty="0">
                <a:latin typeface="Arial"/>
                <a:cs typeface="Arial"/>
              </a:rPr>
              <a:t>4</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0</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535226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Formulation-Examples</a:t>
            </a:r>
            <a:endParaRPr lang="en-US" dirty="0"/>
          </a:p>
        </p:txBody>
      </p:sp>
      <p:sp>
        <p:nvSpPr>
          <p:cNvPr id="4" name="object 3"/>
          <p:cNvSpPr txBox="1">
            <a:spLocks noGrp="1"/>
          </p:cNvSpPr>
          <p:nvPr>
            <p:ph idx="1"/>
          </p:nvPr>
        </p:nvSpPr>
        <p:spPr>
          <a:xfrm>
            <a:off x="838200" y="1825625"/>
            <a:ext cx="10515600" cy="4703852"/>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Example-4: Product Mix</a:t>
            </a:r>
          </a:p>
          <a:p>
            <a:pPr marL="0" marR="5080" indent="0" algn="just">
              <a:lnSpc>
                <a:spcPct val="100000"/>
              </a:lnSpc>
              <a:spcBef>
                <a:spcPts val="100"/>
              </a:spcBef>
              <a:buNone/>
            </a:pPr>
            <a:r>
              <a:rPr lang="en-US" dirty="0"/>
              <a:t>A company manufactures two kinds of machines, each requires a different manufacturing technique. The deluxe machine requires 18 hours of </a:t>
            </a:r>
            <a:r>
              <a:rPr lang="en-US" dirty="0" err="1"/>
              <a:t>labour</a:t>
            </a:r>
            <a:r>
              <a:rPr lang="en-US" dirty="0"/>
              <a:t>, 9 hours of testing, and yields a profit of </a:t>
            </a:r>
            <a:r>
              <a:rPr lang="en-US" dirty="0" err="1"/>
              <a:t>Rs</a:t>
            </a:r>
            <a:r>
              <a:rPr lang="en-US" dirty="0"/>
              <a:t>. 400. The standard machine requires 3 hours of </a:t>
            </a:r>
            <a:r>
              <a:rPr lang="en-US" dirty="0" err="1"/>
              <a:t>labour</a:t>
            </a:r>
            <a:r>
              <a:rPr lang="en-US" dirty="0"/>
              <a:t>, 4 hours of testing, and yields a profit of </a:t>
            </a:r>
            <a:r>
              <a:rPr lang="en-US" dirty="0" err="1"/>
              <a:t>Rs</a:t>
            </a:r>
            <a:r>
              <a:rPr lang="en-US" dirty="0"/>
              <a:t>. 200. There are 800 hours of </a:t>
            </a:r>
            <a:r>
              <a:rPr lang="en-US" dirty="0" err="1"/>
              <a:t>labour</a:t>
            </a:r>
            <a:r>
              <a:rPr lang="en-US" dirty="0"/>
              <a:t> and 600 hours of testing available each month. A marketing forecast has shown that the monthly demand for the standard machine to be no more than 150. Management wants to know the number of each machine to produce monthly that will maximize total profit. Formulate </a:t>
            </a:r>
            <a:r>
              <a:rPr lang="en-US" dirty="0" smtClean="0"/>
              <a:t>this </a:t>
            </a:r>
            <a:r>
              <a:rPr lang="en-US" dirty="0"/>
              <a:t>as a linear programming problem</a:t>
            </a:r>
            <a:r>
              <a:rPr lang="en-US" dirty="0" smtClean="0"/>
              <a:t>.</a:t>
            </a:r>
            <a:endParaRPr lang="en-US" sz="2400" dirty="0" smtClean="0">
              <a:latin typeface="Arial"/>
              <a:cs typeface="Arial"/>
            </a:endParaRPr>
          </a:p>
        </p:txBody>
      </p:sp>
    </p:spTree>
    <p:extLst>
      <p:ext uri="{BB962C8B-B14F-4D97-AF65-F5344CB8AC3E}">
        <p14:creationId xmlns:p14="http://schemas.microsoft.com/office/powerpoint/2010/main" val="18852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en-US" spc="-40" dirty="0"/>
              <a:t> </a:t>
            </a:r>
            <a:r>
              <a:rPr lang="en-US" spc="-5" dirty="0" smtClean="0"/>
              <a:t>Formulation  (Example-4)</a:t>
            </a:r>
            <a:endParaRPr lang="en-US" dirty="0"/>
          </a:p>
        </p:txBody>
      </p:sp>
      <p:sp>
        <p:nvSpPr>
          <p:cNvPr id="3" name="Content Placeholder 2"/>
          <p:cNvSpPr>
            <a:spLocks noGrp="1"/>
          </p:cNvSpPr>
          <p:nvPr>
            <p:ph idx="1"/>
          </p:nvPr>
        </p:nvSpPr>
        <p:spPr>
          <a:xfrm>
            <a:off x="838200" y="1435608"/>
            <a:ext cx="10515600" cy="5001767"/>
          </a:xfrm>
        </p:spPr>
        <p:txBody>
          <a:bodyPr>
            <a:normAutofit lnSpcReduction="10000"/>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Number of Deluxe Machines to be produced </a:t>
            </a:r>
          </a:p>
          <a:p>
            <a:pPr marL="457200" lvl="1" indent="0">
              <a:buNone/>
            </a:pPr>
            <a:r>
              <a:rPr lang="en-US" dirty="0" smtClean="0"/>
              <a:t>X</a:t>
            </a:r>
            <a:r>
              <a:rPr lang="en-US" baseline="-25000" dirty="0" smtClean="0"/>
              <a:t>2</a:t>
            </a:r>
            <a:r>
              <a:rPr lang="en-US" dirty="0" smtClean="0"/>
              <a:t> = Number of Standard Machines to be produced</a:t>
            </a:r>
            <a:endParaRPr lang="en-US" dirty="0"/>
          </a:p>
          <a:p>
            <a:pPr marL="0" indent="0">
              <a:buNone/>
            </a:pPr>
            <a:r>
              <a:rPr lang="en-US" dirty="0" smtClean="0">
                <a:solidFill>
                  <a:srgbClr val="FF0000"/>
                </a:solidFill>
              </a:rPr>
              <a:t>Objective Function:</a:t>
            </a:r>
          </a:p>
          <a:p>
            <a:pPr marL="457200" lvl="1" indent="0">
              <a:buNone/>
            </a:pPr>
            <a:r>
              <a:rPr lang="en-US" spc="-5" dirty="0" smtClean="0">
                <a:latin typeface="Arial"/>
                <a:cs typeface="Arial"/>
              </a:rPr>
              <a:t>Maxi</a:t>
            </a:r>
            <a:r>
              <a:rPr lang="pl-PL" spc="-5" dirty="0" smtClean="0">
                <a:latin typeface="Arial"/>
                <a:cs typeface="Arial"/>
              </a:rPr>
              <a:t>mize </a:t>
            </a:r>
            <a:r>
              <a:rPr lang="pl-PL" dirty="0">
                <a:latin typeface="Arial"/>
                <a:cs typeface="Arial"/>
              </a:rPr>
              <a:t>Z= </a:t>
            </a:r>
            <a:r>
              <a:rPr lang="en-US" dirty="0" smtClean="0">
                <a:latin typeface="Arial"/>
                <a:cs typeface="Arial"/>
              </a:rPr>
              <a:t>400</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200</a:t>
            </a:r>
            <a:r>
              <a:rPr lang="pl-PL" spc="-5" dirty="0" smtClean="0">
                <a:latin typeface="Arial"/>
                <a:cs typeface="Arial"/>
              </a:rPr>
              <a:t>X</a:t>
            </a:r>
            <a:r>
              <a:rPr lang="pl-PL" spc="-7" baseline="-24305" dirty="0" smtClean="0">
                <a:latin typeface="Arial"/>
                <a:cs typeface="Arial"/>
              </a:rPr>
              <a:t>2</a:t>
            </a:r>
            <a:endParaRPr lang="pl-PL" baseline="-24305"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err="1" smtClean="0">
                <a:solidFill>
                  <a:srgbClr val="0070C0"/>
                </a:solidFill>
                <a:latin typeface="Arial"/>
                <a:cs typeface="Arial"/>
              </a:rPr>
              <a:t>Labour</a:t>
            </a:r>
            <a:r>
              <a:rPr lang="en-US" spc="-5" dirty="0" smtClean="0">
                <a:solidFill>
                  <a:srgbClr val="0070C0"/>
                </a:solidFill>
                <a:latin typeface="Arial"/>
                <a:cs typeface="Arial"/>
              </a:rPr>
              <a:t>		    	</a:t>
            </a:r>
            <a:r>
              <a:rPr lang="en-US" spc="-5" dirty="0" smtClean="0">
                <a:latin typeface="Arial"/>
                <a:cs typeface="Arial"/>
              </a:rPr>
              <a:t>18</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a:latin typeface="Arial"/>
                <a:cs typeface="Arial"/>
              </a:rPr>
              <a:t>3</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smtClean="0">
                <a:latin typeface="Arial"/>
                <a:cs typeface="Arial"/>
              </a:rPr>
              <a:t> 800</a:t>
            </a:r>
          </a:p>
          <a:p>
            <a:pPr marL="457200" lvl="1" indent="0">
              <a:buNone/>
            </a:pPr>
            <a:r>
              <a:rPr lang="en-US" spc="-5" dirty="0" smtClean="0">
                <a:solidFill>
                  <a:srgbClr val="0070C0"/>
                </a:solidFill>
                <a:latin typeface="Arial"/>
                <a:cs typeface="Arial"/>
              </a:rPr>
              <a:t>Testing</a:t>
            </a:r>
            <a:r>
              <a:rPr lang="en-US" spc="-5" dirty="0">
                <a:solidFill>
                  <a:srgbClr val="0070C0"/>
                </a:solidFill>
                <a:latin typeface="Arial"/>
                <a:cs typeface="Arial"/>
              </a:rPr>
              <a:t>	    </a:t>
            </a:r>
            <a:r>
              <a:rPr lang="en-US" spc="-5" dirty="0" smtClean="0">
                <a:solidFill>
                  <a:srgbClr val="0070C0"/>
                </a:solidFill>
                <a:latin typeface="Arial"/>
                <a:cs typeface="Arial"/>
              </a:rPr>
              <a:t>  </a:t>
            </a:r>
            <a:r>
              <a:rPr lang="en-US" spc="-5" dirty="0">
                <a:solidFill>
                  <a:srgbClr val="0070C0"/>
                </a:solidFill>
                <a:latin typeface="Arial"/>
                <a:cs typeface="Arial"/>
              </a:rPr>
              <a:t>	</a:t>
            </a:r>
            <a:r>
              <a:rPr lang="en-US" spc="-5" dirty="0" smtClean="0">
                <a:solidFill>
                  <a:srgbClr val="0070C0"/>
                </a:solidFill>
                <a:latin typeface="Arial"/>
                <a:cs typeface="Arial"/>
              </a:rPr>
              <a:t>	</a:t>
            </a:r>
            <a:r>
              <a:rPr lang="en-US" spc="-5" dirty="0" smtClean="0">
                <a:latin typeface="Arial"/>
                <a:cs typeface="Arial"/>
              </a:rPr>
              <a:t>   9</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a:latin typeface="Arial"/>
                <a:cs typeface="Arial"/>
              </a:rPr>
              <a:t>4</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600</a:t>
            </a:r>
            <a:endParaRPr lang="en-US" dirty="0">
              <a:latin typeface="Arial"/>
              <a:cs typeface="Arial"/>
            </a:endParaRPr>
          </a:p>
          <a:p>
            <a:pPr marL="457200" lvl="1" indent="0">
              <a:buNone/>
            </a:pPr>
            <a:r>
              <a:rPr lang="en-US" spc="-5" dirty="0" smtClean="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150 </a:t>
            </a:r>
          </a:p>
          <a:p>
            <a:pPr marL="457200" lvl="1" indent="0">
              <a:buNone/>
            </a:pPr>
            <a:endParaRPr lang="en-US" dirty="0" smtClean="0">
              <a:solidFill>
                <a:srgbClr val="FF0000"/>
              </a:solidFill>
            </a:endParaRP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902259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Formulation-Examples</a:t>
            </a:r>
            <a:endParaRPr lang="en-US" dirty="0"/>
          </a:p>
        </p:txBody>
      </p:sp>
      <p:sp>
        <p:nvSpPr>
          <p:cNvPr id="4" name="object 3"/>
          <p:cNvSpPr txBox="1">
            <a:spLocks noGrp="1"/>
          </p:cNvSpPr>
          <p:nvPr>
            <p:ph idx="1"/>
          </p:nvPr>
        </p:nvSpPr>
        <p:spPr>
          <a:xfrm>
            <a:off x="838200" y="1825625"/>
            <a:ext cx="10515600" cy="4272965"/>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Example-5: Optimal Assignment</a:t>
            </a:r>
          </a:p>
          <a:p>
            <a:pPr marL="0" marR="5080" indent="0" algn="just">
              <a:lnSpc>
                <a:spcPct val="100000"/>
              </a:lnSpc>
              <a:spcBef>
                <a:spcPts val="100"/>
              </a:spcBef>
              <a:buNone/>
            </a:pPr>
            <a:r>
              <a:rPr lang="en-IN" dirty="0"/>
              <a:t>A company has 2 grades of inspectors </a:t>
            </a:r>
            <a:r>
              <a:rPr lang="en-IN" dirty="0" smtClean="0"/>
              <a:t>I and II. </a:t>
            </a:r>
            <a:r>
              <a:rPr lang="en-IN" dirty="0"/>
              <a:t>It is required that at least 1800 pieces be inspected per 8 hour day. </a:t>
            </a:r>
            <a:r>
              <a:rPr lang="en-IN" dirty="0" smtClean="0"/>
              <a:t>Grade-I </a:t>
            </a:r>
            <a:r>
              <a:rPr lang="en-IN" dirty="0"/>
              <a:t>inspectors can check pieces at the rate of 25 per hour with an accuracy of 98%. </a:t>
            </a:r>
            <a:r>
              <a:rPr lang="en-IN" dirty="0" smtClean="0"/>
              <a:t>Grade-II </a:t>
            </a:r>
            <a:r>
              <a:rPr lang="en-IN" dirty="0"/>
              <a:t>inspectors can check at the rate of 15 pieces per hour with an accuracy of 95%. </a:t>
            </a:r>
            <a:r>
              <a:rPr lang="en-IN" dirty="0" smtClean="0"/>
              <a:t>Grade-I </a:t>
            </a:r>
            <a:r>
              <a:rPr lang="en-IN" dirty="0"/>
              <a:t>costs </a:t>
            </a:r>
            <a:r>
              <a:rPr lang="en-IN" dirty="0" err="1" smtClean="0"/>
              <a:t>Rs</a:t>
            </a:r>
            <a:r>
              <a:rPr lang="en-IN" dirty="0" smtClean="0"/>
              <a:t>. 4 per hour</a:t>
            </a:r>
            <a:r>
              <a:rPr lang="en-IN" dirty="0"/>
              <a:t>, </a:t>
            </a:r>
            <a:r>
              <a:rPr lang="en-IN" dirty="0" smtClean="0"/>
              <a:t>grade-II </a:t>
            </a:r>
            <a:r>
              <a:rPr lang="en-IN" dirty="0"/>
              <a:t>costs </a:t>
            </a:r>
            <a:r>
              <a:rPr lang="en-IN" dirty="0" err="1" smtClean="0"/>
              <a:t>Rs</a:t>
            </a:r>
            <a:r>
              <a:rPr lang="en-IN" dirty="0" smtClean="0"/>
              <a:t>. 3 per hour</a:t>
            </a:r>
            <a:r>
              <a:rPr lang="en-IN" dirty="0"/>
              <a:t>. Each time an error is made by an inspector costs the company </a:t>
            </a:r>
            <a:r>
              <a:rPr lang="en-IN" dirty="0" err="1" smtClean="0"/>
              <a:t>Rs</a:t>
            </a:r>
            <a:r>
              <a:rPr lang="en-IN" dirty="0" smtClean="0"/>
              <a:t>. 2. </a:t>
            </a:r>
            <a:r>
              <a:rPr lang="en-IN" dirty="0"/>
              <a:t>There are 8 </a:t>
            </a:r>
            <a:r>
              <a:rPr lang="en-IN" dirty="0" smtClean="0"/>
              <a:t>grade-I </a:t>
            </a:r>
            <a:r>
              <a:rPr lang="en-IN" dirty="0"/>
              <a:t>and 10 </a:t>
            </a:r>
            <a:r>
              <a:rPr lang="en-IN" dirty="0" smtClean="0"/>
              <a:t>grade-II </a:t>
            </a:r>
            <a:r>
              <a:rPr lang="en-IN" dirty="0"/>
              <a:t>inspectors available. The company wants to determine the optimal assignment of inspectors which will minimize the total cost of inspection/day</a:t>
            </a:r>
            <a:r>
              <a:rPr lang="en-IN" dirty="0" smtClean="0"/>
              <a:t>.</a:t>
            </a:r>
            <a:endParaRPr lang="en-US" sz="2400" dirty="0" smtClean="0">
              <a:solidFill>
                <a:srgbClr val="FF0000"/>
              </a:solidFill>
              <a:latin typeface="Arial"/>
              <a:cs typeface="Arial"/>
            </a:endParaRPr>
          </a:p>
        </p:txBody>
      </p:sp>
    </p:spTree>
    <p:extLst>
      <p:ext uri="{BB962C8B-B14F-4D97-AF65-F5344CB8AC3E}">
        <p14:creationId xmlns:p14="http://schemas.microsoft.com/office/powerpoint/2010/main" val="1987506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en-US" spc="-40" dirty="0"/>
              <a:t> </a:t>
            </a:r>
            <a:r>
              <a:rPr lang="en-US" spc="-5" dirty="0" smtClean="0"/>
              <a:t>Formulation  (Example-5)</a:t>
            </a:r>
            <a:endParaRPr lang="en-US" dirty="0"/>
          </a:p>
        </p:txBody>
      </p:sp>
      <p:sp>
        <p:nvSpPr>
          <p:cNvPr id="3" name="Content Placeholder 2"/>
          <p:cNvSpPr>
            <a:spLocks noGrp="1"/>
          </p:cNvSpPr>
          <p:nvPr>
            <p:ph idx="1"/>
          </p:nvPr>
        </p:nvSpPr>
        <p:spPr>
          <a:xfrm>
            <a:off x="838200" y="1435608"/>
            <a:ext cx="10515600" cy="5001767"/>
          </a:xfrm>
        </p:spPr>
        <p:txBody>
          <a:bodyPr>
            <a:normAutofit fontScale="85000" lnSpcReduction="20000"/>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Number of Grade-I inspectors to be assigned the job</a:t>
            </a:r>
          </a:p>
          <a:p>
            <a:pPr marL="457200" lvl="1" indent="0">
              <a:buNone/>
            </a:pPr>
            <a:r>
              <a:rPr lang="en-US" dirty="0" smtClean="0"/>
              <a:t>X</a:t>
            </a:r>
            <a:r>
              <a:rPr lang="en-US" baseline="-25000" dirty="0" smtClean="0"/>
              <a:t>2</a:t>
            </a:r>
            <a:r>
              <a:rPr lang="en-US" dirty="0" smtClean="0"/>
              <a:t> = </a:t>
            </a:r>
            <a:r>
              <a:rPr lang="en-US" dirty="0"/>
              <a:t>Number of </a:t>
            </a:r>
            <a:r>
              <a:rPr lang="en-US" dirty="0" smtClean="0"/>
              <a:t>Grade-II </a:t>
            </a:r>
            <a:r>
              <a:rPr lang="en-US" dirty="0"/>
              <a:t>inspectors to be assigned the job</a:t>
            </a:r>
          </a:p>
          <a:p>
            <a:pPr marL="0" indent="0">
              <a:buNone/>
            </a:pPr>
            <a:r>
              <a:rPr lang="en-US" dirty="0" smtClean="0">
                <a:solidFill>
                  <a:srgbClr val="FF0000"/>
                </a:solidFill>
              </a:rPr>
              <a:t>Objective Function:</a:t>
            </a:r>
          </a:p>
          <a:p>
            <a:pPr marL="457200" lvl="1" indent="0">
              <a:buNone/>
            </a:pPr>
            <a:r>
              <a:rPr lang="en-US" spc="-5" dirty="0" smtClean="0">
                <a:latin typeface="Arial"/>
                <a:cs typeface="Arial"/>
              </a:rPr>
              <a:t>The cost of Grade-I inspector per hour = </a:t>
            </a:r>
            <a:r>
              <a:rPr lang="en-US" spc="-5" dirty="0" err="1" smtClean="0">
                <a:latin typeface="Arial"/>
                <a:cs typeface="Arial"/>
              </a:rPr>
              <a:t>Rs</a:t>
            </a:r>
            <a:r>
              <a:rPr lang="en-US" spc="-5" dirty="0" smtClean="0">
                <a:latin typeface="Arial"/>
                <a:cs typeface="Arial"/>
              </a:rPr>
              <a:t>. (4+0.02*25*2)=</a:t>
            </a:r>
            <a:r>
              <a:rPr lang="en-US" spc="-5" dirty="0" err="1" smtClean="0">
                <a:latin typeface="Arial"/>
                <a:cs typeface="Arial"/>
              </a:rPr>
              <a:t>Rs</a:t>
            </a:r>
            <a:r>
              <a:rPr lang="en-US" spc="-5" dirty="0" smtClean="0">
                <a:latin typeface="Arial"/>
                <a:cs typeface="Arial"/>
              </a:rPr>
              <a:t>. 5</a:t>
            </a:r>
          </a:p>
          <a:p>
            <a:pPr marL="457200" lvl="1" indent="0">
              <a:buNone/>
            </a:pPr>
            <a:r>
              <a:rPr lang="en-US" spc="-5" dirty="0">
                <a:latin typeface="Arial"/>
                <a:cs typeface="Arial"/>
              </a:rPr>
              <a:t>The cost of </a:t>
            </a:r>
            <a:r>
              <a:rPr lang="en-US" spc="-5" dirty="0" smtClean="0">
                <a:latin typeface="Arial"/>
                <a:cs typeface="Arial"/>
              </a:rPr>
              <a:t>Grade-II </a:t>
            </a:r>
            <a:r>
              <a:rPr lang="en-US" spc="-5" dirty="0">
                <a:latin typeface="Arial"/>
                <a:cs typeface="Arial"/>
              </a:rPr>
              <a:t>inspector per hour = </a:t>
            </a:r>
            <a:r>
              <a:rPr lang="en-US" spc="-5" dirty="0" err="1">
                <a:latin typeface="Arial"/>
                <a:cs typeface="Arial"/>
              </a:rPr>
              <a:t>Rs</a:t>
            </a:r>
            <a:r>
              <a:rPr lang="en-US" spc="-5" dirty="0">
                <a:latin typeface="Arial"/>
                <a:cs typeface="Arial"/>
              </a:rPr>
              <a:t>. </a:t>
            </a:r>
            <a:r>
              <a:rPr lang="en-US" spc="-5" dirty="0" smtClean="0">
                <a:latin typeface="Arial"/>
                <a:cs typeface="Arial"/>
              </a:rPr>
              <a:t>(3+0.05*15*2</a:t>
            </a:r>
            <a:r>
              <a:rPr lang="en-US" spc="-5" dirty="0">
                <a:latin typeface="Arial"/>
                <a:cs typeface="Arial"/>
              </a:rPr>
              <a:t>)=</a:t>
            </a:r>
            <a:r>
              <a:rPr lang="en-US" spc="-5" dirty="0" err="1">
                <a:latin typeface="Arial"/>
                <a:cs typeface="Arial"/>
              </a:rPr>
              <a:t>Rs</a:t>
            </a:r>
            <a:r>
              <a:rPr lang="en-US" spc="-5" dirty="0">
                <a:latin typeface="Arial"/>
                <a:cs typeface="Arial"/>
              </a:rPr>
              <a:t>. </a:t>
            </a:r>
            <a:r>
              <a:rPr lang="en-US" spc="-5" dirty="0" smtClean="0">
                <a:latin typeface="Arial"/>
                <a:cs typeface="Arial"/>
              </a:rPr>
              <a:t>4.5</a:t>
            </a:r>
            <a:endParaRPr lang="en-US" spc="-5" dirty="0">
              <a:latin typeface="Arial"/>
              <a:cs typeface="Arial"/>
            </a:endParaRPr>
          </a:p>
          <a:p>
            <a:pPr marL="457200" lvl="1" indent="0">
              <a:buNone/>
            </a:pPr>
            <a:endParaRPr lang="en-US" spc="-5" dirty="0" smtClean="0">
              <a:latin typeface="Arial"/>
              <a:cs typeface="Arial"/>
            </a:endParaRPr>
          </a:p>
          <a:p>
            <a:pPr marL="457200" lvl="1" indent="0">
              <a:buNone/>
            </a:pPr>
            <a:r>
              <a:rPr lang="en-US" spc="-5" dirty="0" smtClean="0">
                <a:latin typeface="Arial"/>
                <a:cs typeface="Arial"/>
              </a:rPr>
              <a:t>Minim</a:t>
            </a:r>
            <a:r>
              <a:rPr lang="pl-PL" spc="-5" dirty="0" smtClean="0">
                <a:latin typeface="Arial"/>
                <a:cs typeface="Arial"/>
              </a:rPr>
              <a:t>ize </a:t>
            </a:r>
            <a:r>
              <a:rPr lang="pl-PL" dirty="0">
                <a:latin typeface="Arial"/>
                <a:cs typeface="Arial"/>
              </a:rPr>
              <a:t>Z= </a:t>
            </a:r>
            <a:r>
              <a:rPr lang="en-US" dirty="0" smtClean="0">
                <a:latin typeface="Arial"/>
                <a:cs typeface="Arial"/>
              </a:rPr>
              <a:t>8*(5</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4.5</a:t>
            </a:r>
            <a:r>
              <a:rPr lang="pl-PL" spc="-5" dirty="0" smtClean="0">
                <a:latin typeface="Arial"/>
                <a:cs typeface="Arial"/>
              </a:rPr>
              <a:t>X</a:t>
            </a:r>
            <a:r>
              <a:rPr lang="pl-PL" spc="-7" baseline="-24305" dirty="0" smtClean="0">
                <a:latin typeface="Arial"/>
                <a:cs typeface="Arial"/>
              </a:rPr>
              <a:t>2</a:t>
            </a:r>
            <a:r>
              <a:rPr lang="en-US" spc="-7" dirty="0" smtClean="0">
                <a:latin typeface="Arial"/>
                <a:cs typeface="Arial"/>
              </a:rPr>
              <a:t>) = 40</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36</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endParaRPr lang="pl-PL"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smtClean="0">
                <a:solidFill>
                  <a:srgbClr val="0070C0"/>
                </a:solidFill>
                <a:latin typeface="Arial"/>
                <a:cs typeface="Arial"/>
              </a:rPr>
              <a:t>No. of Grade-I Inspectors		</a:t>
            </a:r>
            <a:r>
              <a:rPr lang="pl-PL" spc="-5" dirty="0" smtClean="0">
                <a:latin typeface="Arial"/>
                <a:cs typeface="Arial"/>
              </a:rPr>
              <a:t>X</a:t>
            </a:r>
            <a:r>
              <a:rPr lang="pl-PL" spc="-7" baseline="-24305" dirty="0" smtClean="0">
                <a:latin typeface="Arial"/>
                <a:cs typeface="Arial"/>
              </a:rPr>
              <a:t>1</a:t>
            </a:r>
            <a:r>
              <a:rPr lang="en-US" dirty="0" smtClean="0">
                <a:latin typeface="Arial"/>
                <a:cs typeface="Arial"/>
              </a:rPr>
              <a:t> </a:t>
            </a:r>
            <a:r>
              <a:rPr lang="en-US" spc="-7" dirty="0">
                <a:latin typeface="Arial"/>
                <a:cs typeface="Arial"/>
              </a:rPr>
              <a:t>≤</a:t>
            </a:r>
            <a:r>
              <a:rPr lang="en-US" dirty="0" smtClean="0">
                <a:latin typeface="Arial"/>
                <a:cs typeface="Arial"/>
              </a:rPr>
              <a:t> 8</a:t>
            </a:r>
          </a:p>
          <a:p>
            <a:pPr marL="457200" lvl="1" indent="0">
              <a:buNone/>
            </a:pPr>
            <a:r>
              <a:rPr lang="en-US" spc="-5" dirty="0">
                <a:solidFill>
                  <a:srgbClr val="0070C0"/>
                </a:solidFill>
                <a:latin typeface="Arial"/>
                <a:cs typeface="Arial"/>
              </a:rPr>
              <a:t>No. of </a:t>
            </a:r>
            <a:r>
              <a:rPr lang="en-US" spc="-5" dirty="0" smtClean="0">
                <a:solidFill>
                  <a:srgbClr val="0070C0"/>
                </a:solidFill>
                <a:latin typeface="Arial"/>
                <a:cs typeface="Arial"/>
              </a:rPr>
              <a:t>Grade-II </a:t>
            </a:r>
            <a:r>
              <a:rPr lang="en-US" spc="-5" dirty="0">
                <a:solidFill>
                  <a:srgbClr val="0070C0"/>
                </a:solidFill>
                <a:latin typeface="Arial"/>
                <a:cs typeface="Arial"/>
              </a:rPr>
              <a:t>Inspectors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10</a:t>
            </a:r>
            <a:endParaRPr lang="en-US" dirty="0">
              <a:latin typeface="Arial"/>
              <a:cs typeface="Arial"/>
            </a:endParaRPr>
          </a:p>
          <a:p>
            <a:pPr marL="457200" lvl="1" indent="0">
              <a:buNone/>
            </a:pPr>
            <a:r>
              <a:rPr lang="en-US" spc="-5" dirty="0" smtClean="0">
                <a:solidFill>
                  <a:srgbClr val="0070C0"/>
                </a:solidFill>
                <a:latin typeface="Arial"/>
                <a:cs typeface="Arial"/>
              </a:rPr>
              <a:t>Total Inspection Task (in 8 hours)</a:t>
            </a:r>
            <a:r>
              <a:rPr lang="en-US" spc="-5" dirty="0" smtClean="0">
                <a:latin typeface="Arial"/>
                <a:cs typeface="Arial"/>
              </a:rPr>
              <a:t>    	8*25</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8*15</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pl-PL" spc="-7" dirty="0">
                <a:latin typeface="Arial"/>
                <a:cs typeface="Arial"/>
              </a:rPr>
              <a:t>≥</a:t>
            </a:r>
            <a:r>
              <a:rPr lang="en-US" dirty="0" smtClean="0">
                <a:latin typeface="Arial"/>
                <a:cs typeface="Arial"/>
              </a:rPr>
              <a:t> 1800 </a:t>
            </a:r>
          </a:p>
          <a:p>
            <a:pPr marL="457200" lvl="1" indent="0">
              <a:buNone/>
            </a:pPr>
            <a:r>
              <a:rPr lang="en-US" dirty="0">
                <a:latin typeface="Arial"/>
                <a:cs typeface="Arial"/>
              </a:rPr>
              <a:t>	</a:t>
            </a:r>
            <a:r>
              <a:rPr lang="en-US" dirty="0" smtClean="0">
                <a:latin typeface="Arial"/>
                <a:cs typeface="Arial"/>
              </a:rPr>
              <a:t>				or  </a:t>
            </a:r>
            <a:r>
              <a:rPr lang="en-US" spc="-5" dirty="0" smtClean="0">
                <a:latin typeface="Arial"/>
                <a:cs typeface="Arial"/>
              </a:rPr>
              <a:t>5</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smtClean="0">
                <a:latin typeface="Arial"/>
                <a:cs typeface="Arial"/>
              </a:rPr>
              <a:t>3</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pl-PL" spc="-7" dirty="0">
                <a:latin typeface="Arial"/>
                <a:cs typeface="Arial"/>
              </a:rPr>
              <a:t>≥</a:t>
            </a:r>
            <a:r>
              <a:rPr lang="en-US" dirty="0">
                <a:latin typeface="Arial"/>
                <a:cs typeface="Arial"/>
              </a:rPr>
              <a:t> </a:t>
            </a:r>
            <a:r>
              <a:rPr lang="en-US" dirty="0" smtClean="0">
                <a:latin typeface="Arial"/>
                <a:cs typeface="Arial"/>
              </a:rPr>
              <a:t>45 </a:t>
            </a:r>
            <a:endParaRPr lang="en-US" dirty="0">
              <a:latin typeface="Arial"/>
              <a:cs typeface="Arial"/>
            </a:endParaRPr>
          </a:p>
          <a:p>
            <a:pPr marL="457200" lvl="1" indent="0">
              <a:buNone/>
            </a:pPr>
            <a:r>
              <a:rPr lang="en-US" dirty="0" smtClean="0">
                <a:latin typeface="Arial"/>
                <a:cs typeface="Arial"/>
              </a:rPr>
              <a:t>  	</a:t>
            </a: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106969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839"/>
          </a:xfrm>
        </p:spPr>
        <p:txBody>
          <a:bodyPr/>
          <a:lstStyle/>
          <a:p>
            <a:r>
              <a:rPr lang="en-US" dirty="0" smtClean="0"/>
              <a:t>General Form of LP Models:</a:t>
            </a:r>
            <a:endParaRPr lang="en-US" dirty="0"/>
          </a:p>
        </p:txBody>
      </p:sp>
      <p:sp>
        <p:nvSpPr>
          <p:cNvPr id="3" name="Content Placeholder 2"/>
          <p:cNvSpPr>
            <a:spLocks noGrp="1"/>
          </p:cNvSpPr>
          <p:nvPr>
            <p:ph idx="1"/>
          </p:nvPr>
        </p:nvSpPr>
        <p:spPr>
          <a:xfrm>
            <a:off x="838200" y="1214964"/>
            <a:ext cx="10515600" cy="5451012"/>
          </a:xfrm>
        </p:spPr>
        <p:txBody>
          <a:bodyPr/>
          <a:lstStyle/>
          <a:p>
            <a:pPr marL="0" indent="0">
              <a:buNone/>
            </a:pPr>
            <a:r>
              <a:rPr lang="en-US" dirty="0">
                <a:solidFill>
                  <a:srgbClr val="FF0000"/>
                </a:solidFill>
              </a:rPr>
              <a:t>Objective Function:</a:t>
            </a:r>
          </a:p>
          <a:p>
            <a:pPr marL="0" indent="0">
              <a:buNone/>
            </a:pPr>
            <a:r>
              <a:rPr lang="en-US" dirty="0" smtClean="0">
                <a:solidFill>
                  <a:srgbClr val="FF0000"/>
                </a:solidFill>
              </a:rPr>
              <a:t>Constraints:</a:t>
            </a:r>
          </a:p>
          <a:p>
            <a:pPr marL="0" indent="0">
              <a:buNone/>
            </a:pPr>
            <a:endParaRPr lang="en-US" dirty="0"/>
          </a:p>
        </p:txBody>
      </p:sp>
      <p:sp>
        <p:nvSpPr>
          <p:cNvPr id="4" name="object 3"/>
          <p:cNvSpPr txBox="1">
            <a:spLocks/>
          </p:cNvSpPr>
          <p:nvPr/>
        </p:nvSpPr>
        <p:spPr>
          <a:xfrm>
            <a:off x="1754632" y="1485677"/>
            <a:ext cx="5505704" cy="39179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5400">
              <a:lnSpc>
                <a:spcPct val="100000"/>
              </a:lnSpc>
              <a:spcBef>
                <a:spcPts val="100"/>
              </a:spcBef>
            </a:pPr>
            <a:r>
              <a:rPr lang="en-US" sz="2000" dirty="0" smtClean="0">
                <a:latin typeface="Arial"/>
                <a:cs typeface="Arial"/>
              </a:rPr>
              <a:t>Maximize Z= </a:t>
            </a:r>
            <a:r>
              <a:rPr lang="el-GR" sz="2400" spc="5" dirty="0" smtClean="0">
                <a:latin typeface="Arial"/>
                <a:cs typeface="Arial"/>
              </a:rPr>
              <a:t>Σ</a:t>
            </a:r>
            <a:r>
              <a:rPr lang="en-US" sz="2400" spc="7" baseline="24305" dirty="0" err="1" smtClean="0">
                <a:latin typeface="Arial"/>
                <a:cs typeface="Arial"/>
              </a:rPr>
              <a:t>n</a:t>
            </a:r>
            <a:r>
              <a:rPr lang="en-US" sz="1950" spc="7" baseline="-25641" dirty="0" err="1" smtClean="0">
                <a:latin typeface="Arial"/>
                <a:cs typeface="Arial"/>
              </a:rPr>
              <a:t>j</a:t>
            </a:r>
            <a:r>
              <a:rPr lang="en-US" sz="1950" spc="7" baseline="-25641" dirty="0" smtClean="0">
                <a:latin typeface="Arial"/>
                <a:cs typeface="Arial"/>
              </a:rPr>
              <a:t>=1</a:t>
            </a:r>
            <a:r>
              <a:rPr lang="en-US" sz="1950" spc="150" baseline="-25641" dirty="0" smtClean="0">
                <a:latin typeface="Arial"/>
                <a:cs typeface="Arial"/>
              </a:rPr>
              <a:t> </a:t>
            </a:r>
            <a:r>
              <a:rPr lang="en-US" sz="2000" dirty="0" err="1" smtClean="0">
                <a:latin typeface="Arial"/>
                <a:cs typeface="Arial"/>
              </a:rPr>
              <a:t>C</a:t>
            </a:r>
            <a:r>
              <a:rPr lang="en-US" sz="1950" baseline="-25641" dirty="0" err="1" smtClean="0">
                <a:latin typeface="Arial"/>
                <a:cs typeface="Arial"/>
              </a:rPr>
              <a:t>j</a:t>
            </a:r>
            <a:r>
              <a:rPr lang="en-US" sz="2000" dirty="0" err="1" smtClean="0">
                <a:latin typeface="Arial"/>
                <a:cs typeface="Arial"/>
              </a:rPr>
              <a:t>X</a:t>
            </a:r>
            <a:r>
              <a:rPr lang="en-US" sz="1950" baseline="-25641" dirty="0" err="1" smtClean="0">
                <a:latin typeface="Arial"/>
                <a:cs typeface="Arial"/>
              </a:rPr>
              <a:t>j</a:t>
            </a:r>
            <a:endParaRPr lang="en-US" sz="1950" baseline="-25641" dirty="0">
              <a:latin typeface="Arial"/>
              <a:cs typeface="Arial"/>
            </a:endParaRPr>
          </a:p>
        </p:txBody>
      </p:sp>
      <p:sp>
        <p:nvSpPr>
          <p:cNvPr id="7" name="object 6"/>
          <p:cNvSpPr txBox="1"/>
          <p:nvPr/>
        </p:nvSpPr>
        <p:spPr>
          <a:xfrm>
            <a:off x="1408176" y="2148185"/>
            <a:ext cx="7187184" cy="444352"/>
          </a:xfrm>
          <a:prstGeom prst="rect">
            <a:avLst/>
          </a:prstGeom>
        </p:spPr>
        <p:txBody>
          <a:bodyPr vert="horz" wrap="square" lIns="0" tIns="13335" rIns="0" bIns="0" rtlCol="0">
            <a:spAutoFit/>
          </a:bodyPr>
          <a:lstStyle/>
          <a:p>
            <a:pPr marL="76200">
              <a:lnSpc>
                <a:spcPct val="100000"/>
              </a:lnSpc>
              <a:spcBef>
                <a:spcPts val="105"/>
              </a:spcBef>
              <a:tabLst>
                <a:tab pos="1144270" algn="l"/>
                <a:tab pos="2557145" algn="l"/>
                <a:tab pos="4067175" algn="l"/>
              </a:tabLst>
            </a:pPr>
            <a:r>
              <a:rPr lang="el-GR" sz="2800" spc="5" dirty="0">
                <a:latin typeface="Arial"/>
                <a:cs typeface="Arial"/>
              </a:rPr>
              <a:t>Σ</a:t>
            </a:r>
            <a:r>
              <a:rPr lang="en-US" sz="2800" spc="7" baseline="24000" dirty="0" err="1">
                <a:latin typeface="Arial"/>
                <a:cs typeface="Arial"/>
              </a:rPr>
              <a:t>n</a:t>
            </a:r>
            <a:r>
              <a:rPr lang="en-US" sz="2000" spc="7" baseline="-25641" dirty="0" err="1">
                <a:latin typeface="Arial"/>
                <a:cs typeface="Arial"/>
              </a:rPr>
              <a:t>j</a:t>
            </a:r>
            <a:r>
              <a:rPr lang="en-US" sz="2000" spc="7" baseline="-25641" dirty="0">
                <a:latin typeface="Arial"/>
                <a:cs typeface="Arial"/>
              </a:rPr>
              <a:t>=1</a:t>
            </a:r>
            <a:r>
              <a:rPr lang="en-US" sz="2000" spc="150" baseline="-25641" dirty="0">
                <a:latin typeface="Arial"/>
                <a:cs typeface="Arial"/>
              </a:rPr>
              <a:t> </a:t>
            </a:r>
            <a:r>
              <a:rPr lang="en-US" sz="2400" dirty="0" err="1" smtClean="0">
                <a:latin typeface="Arial"/>
                <a:cs typeface="Arial"/>
              </a:rPr>
              <a:t>a</a:t>
            </a:r>
            <a:r>
              <a:rPr lang="en-US" sz="2400" baseline="-25000" dirty="0" err="1" smtClean="0">
                <a:latin typeface="Arial"/>
                <a:cs typeface="Arial"/>
              </a:rPr>
              <a:t>ij</a:t>
            </a:r>
            <a:r>
              <a:rPr lang="en-US" sz="2400" dirty="0" err="1" smtClean="0">
                <a:latin typeface="Arial"/>
                <a:cs typeface="Arial"/>
              </a:rPr>
              <a:t>X</a:t>
            </a:r>
            <a:r>
              <a:rPr lang="en-US" sz="2000" baseline="-25641" dirty="0" err="1">
                <a:latin typeface="Arial"/>
                <a:cs typeface="Arial"/>
              </a:rPr>
              <a:t>i</a:t>
            </a:r>
            <a:r>
              <a:rPr lang="en-US" sz="2000" baseline="-25641" dirty="0" smtClean="0">
                <a:latin typeface="Arial"/>
                <a:cs typeface="Arial"/>
              </a:rPr>
              <a:t> </a:t>
            </a:r>
            <a:r>
              <a:rPr lang="en-US" sz="2000" spc="-7" dirty="0">
                <a:latin typeface="Arial"/>
                <a:cs typeface="Arial"/>
              </a:rPr>
              <a:t>≤ </a:t>
            </a:r>
            <a:r>
              <a:rPr sz="2000" dirty="0" smtClean="0">
                <a:latin typeface="Arial"/>
                <a:cs typeface="Arial"/>
              </a:rPr>
              <a:t>b</a:t>
            </a:r>
            <a:r>
              <a:rPr sz="1950" baseline="-25641" dirty="0" smtClean="0">
                <a:latin typeface="Arial"/>
                <a:cs typeface="Arial"/>
              </a:rPr>
              <a:t>i</a:t>
            </a:r>
            <a:r>
              <a:rPr sz="1950" baseline="-25641" dirty="0">
                <a:latin typeface="Arial"/>
                <a:cs typeface="Arial"/>
              </a:rPr>
              <a:t>	</a:t>
            </a:r>
            <a:r>
              <a:rPr sz="2000" dirty="0">
                <a:latin typeface="Arial"/>
                <a:cs typeface="Arial"/>
              </a:rPr>
              <a:t>X</a:t>
            </a:r>
            <a:r>
              <a:rPr sz="1950" baseline="-25641" dirty="0">
                <a:latin typeface="Arial"/>
                <a:cs typeface="Arial"/>
              </a:rPr>
              <a:t>i</a:t>
            </a:r>
            <a:r>
              <a:rPr sz="1950" spc="292" baseline="-25641" dirty="0">
                <a:latin typeface="Arial"/>
                <a:cs typeface="Arial"/>
              </a:rPr>
              <a:t> </a:t>
            </a:r>
            <a:r>
              <a:rPr lang="pl-PL" sz="2000" spc="-7" dirty="0">
                <a:latin typeface="Arial"/>
                <a:cs typeface="Arial"/>
              </a:rPr>
              <a:t>≥ </a:t>
            </a:r>
            <a:r>
              <a:rPr sz="2000" spc="5" dirty="0" smtClean="0">
                <a:latin typeface="Arial"/>
                <a:cs typeface="Arial"/>
              </a:rPr>
              <a:t>0</a:t>
            </a:r>
            <a:r>
              <a:rPr sz="2000" spc="5" dirty="0">
                <a:latin typeface="Arial"/>
                <a:cs typeface="Arial"/>
              </a:rPr>
              <a:t>	</a:t>
            </a:r>
            <a:r>
              <a:rPr sz="2000" dirty="0">
                <a:latin typeface="Arial"/>
                <a:cs typeface="Arial"/>
              </a:rPr>
              <a:t>i = </a:t>
            </a:r>
            <a:r>
              <a:rPr sz="2000" spc="-5" dirty="0">
                <a:latin typeface="Arial"/>
                <a:cs typeface="Arial"/>
              </a:rPr>
              <a:t>1,</a:t>
            </a:r>
            <a:r>
              <a:rPr sz="2000" spc="-30" dirty="0">
                <a:latin typeface="Arial"/>
                <a:cs typeface="Arial"/>
              </a:rPr>
              <a:t> </a:t>
            </a:r>
            <a:r>
              <a:rPr sz="2000" dirty="0">
                <a:latin typeface="Arial"/>
                <a:cs typeface="Arial"/>
              </a:rPr>
              <a:t>….,</a:t>
            </a:r>
            <a:r>
              <a:rPr sz="2000" spc="-10" dirty="0">
                <a:latin typeface="Arial"/>
                <a:cs typeface="Arial"/>
              </a:rPr>
              <a:t> </a:t>
            </a:r>
            <a:r>
              <a:rPr sz="2000" dirty="0">
                <a:latin typeface="Arial"/>
                <a:cs typeface="Arial"/>
              </a:rPr>
              <a:t>m	j = </a:t>
            </a:r>
            <a:r>
              <a:rPr sz="2000" spc="-5" dirty="0">
                <a:latin typeface="Arial"/>
                <a:cs typeface="Arial"/>
              </a:rPr>
              <a:t>1, </a:t>
            </a:r>
            <a:r>
              <a:rPr sz="2000" dirty="0">
                <a:latin typeface="Arial"/>
                <a:cs typeface="Arial"/>
              </a:rPr>
              <a:t>….,</a:t>
            </a:r>
            <a:r>
              <a:rPr sz="2000" spc="-135" dirty="0">
                <a:latin typeface="Arial"/>
                <a:cs typeface="Arial"/>
              </a:rPr>
              <a:t> </a:t>
            </a:r>
            <a:r>
              <a:rPr sz="2000" dirty="0">
                <a:latin typeface="Arial"/>
                <a:cs typeface="Arial"/>
              </a:rPr>
              <a:t>n</a:t>
            </a:r>
          </a:p>
        </p:txBody>
      </p:sp>
      <p:sp>
        <p:nvSpPr>
          <p:cNvPr id="8" name="object 7"/>
          <p:cNvSpPr txBox="1"/>
          <p:nvPr/>
        </p:nvSpPr>
        <p:spPr>
          <a:xfrm>
            <a:off x="1107744" y="2765128"/>
            <a:ext cx="9037320" cy="3275897"/>
          </a:xfrm>
          <a:prstGeom prst="rect">
            <a:avLst/>
          </a:prstGeom>
        </p:spPr>
        <p:txBody>
          <a:bodyPr vert="horz" wrap="square" lIns="0" tIns="13335" rIns="0" bIns="0" rtlCol="0">
            <a:spAutoFit/>
          </a:bodyPr>
          <a:lstStyle/>
          <a:p>
            <a:pPr marL="50800">
              <a:lnSpc>
                <a:spcPct val="100000"/>
              </a:lnSpc>
              <a:spcBef>
                <a:spcPts val="105"/>
              </a:spcBef>
            </a:pPr>
            <a:r>
              <a:rPr sz="2000" b="1" dirty="0">
                <a:solidFill>
                  <a:srgbClr val="FF6600"/>
                </a:solidFill>
                <a:latin typeface="Arial"/>
                <a:cs typeface="Arial"/>
              </a:rPr>
              <a:t>Where</a:t>
            </a:r>
            <a:endParaRPr sz="2000" dirty="0">
              <a:latin typeface="Arial"/>
              <a:cs typeface="Arial"/>
            </a:endParaRPr>
          </a:p>
          <a:p>
            <a:pPr marL="400050" marR="4275455">
              <a:lnSpc>
                <a:spcPct val="100000"/>
              </a:lnSpc>
            </a:pPr>
            <a:r>
              <a:rPr sz="2000" dirty="0">
                <a:latin typeface="Arial"/>
                <a:cs typeface="Arial"/>
              </a:rPr>
              <a:t>n = Number of</a:t>
            </a:r>
            <a:r>
              <a:rPr sz="2000" spc="-80" dirty="0">
                <a:latin typeface="Arial"/>
                <a:cs typeface="Arial"/>
              </a:rPr>
              <a:t> </a:t>
            </a:r>
            <a:r>
              <a:rPr sz="2000" spc="-5" dirty="0">
                <a:latin typeface="Arial"/>
                <a:cs typeface="Arial"/>
              </a:rPr>
              <a:t>activities.  </a:t>
            </a:r>
            <a:endParaRPr lang="en-US" sz="2000" spc="-5" dirty="0" smtClean="0">
              <a:latin typeface="Arial"/>
              <a:cs typeface="Arial"/>
            </a:endParaRPr>
          </a:p>
          <a:p>
            <a:pPr marL="400050" marR="4275455">
              <a:lnSpc>
                <a:spcPct val="100000"/>
              </a:lnSpc>
            </a:pPr>
            <a:r>
              <a:rPr sz="2000" dirty="0" err="1" smtClean="0">
                <a:latin typeface="Arial"/>
                <a:cs typeface="Arial"/>
              </a:rPr>
              <a:t>X</a:t>
            </a:r>
            <a:r>
              <a:rPr sz="1950" baseline="-25641" dirty="0" err="1" smtClean="0">
                <a:latin typeface="Arial"/>
                <a:cs typeface="Arial"/>
              </a:rPr>
              <a:t>j</a:t>
            </a:r>
            <a:r>
              <a:rPr sz="1950" baseline="-25641" dirty="0" smtClean="0">
                <a:latin typeface="Arial"/>
                <a:cs typeface="Arial"/>
              </a:rPr>
              <a:t> </a:t>
            </a:r>
            <a:r>
              <a:rPr sz="2000" dirty="0">
                <a:latin typeface="Arial"/>
                <a:cs typeface="Arial"/>
              </a:rPr>
              <a:t>= </a:t>
            </a:r>
            <a:r>
              <a:rPr sz="2000" spc="-5" dirty="0">
                <a:latin typeface="Arial"/>
                <a:cs typeface="Arial"/>
              </a:rPr>
              <a:t>Level </a:t>
            </a:r>
            <a:r>
              <a:rPr sz="2000" dirty="0">
                <a:latin typeface="Arial"/>
                <a:cs typeface="Arial"/>
              </a:rPr>
              <a:t>of </a:t>
            </a:r>
            <a:r>
              <a:rPr sz="2000" spc="-5" dirty="0">
                <a:latin typeface="Arial"/>
                <a:cs typeface="Arial"/>
              </a:rPr>
              <a:t>activity</a:t>
            </a:r>
            <a:r>
              <a:rPr sz="2000" spc="-45" dirty="0">
                <a:latin typeface="Arial"/>
                <a:cs typeface="Arial"/>
              </a:rPr>
              <a:t> </a:t>
            </a:r>
            <a:r>
              <a:rPr sz="2000" dirty="0">
                <a:latin typeface="Arial"/>
                <a:cs typeface="Arial"/>
              </a:rPr>
              <a:t>j</a:t>
            </a:r>
          </a:p>
          <a:p>
            <a:pPr marL="400050" marR="313690">
              <a:lnSpc>
                <a:spcPct val="100000"/>
              </a:lnSpc>
            </a:pPr>
            <a:r>
              <a:rPr sz="2000" spc="5" dirty="0">
                <a:latin typeface="Arial"/>
                <a:cs typeface="Arial"/>
              </a:rPr>
              <a:t>C</a:t>
            </a:r>
            <a:r>
              <a:rPr sz="1950" spc="7" baseline="-25641" dirty="0">
                <a:latin typeface="Arial"/>
                <a:cs typeface="Arial"/>
              </a:rPr>
              <a:t>j </a:t>
            </a:r>
            <a:r>
              <a:rPr sz="2000" dirty="0">
                <a:latin typeface="Arial"/>
                <a:cs typeface="Arial"/>
              </a:rPr>
              <a:t>=Contribution </a:t>
            </a:r>
            <a:r>
              <a:rPr lang="en-US" sz="2000" dirty="0">
                <a:latin typeface="Arial"/>
                <a:cs typeface="Arial"/>
              </a:rPr>
              <a:t>of </a:t>
            </a:r>
            <a:r>
              <a:rPr lang="en-US" sz="2000" spc="-5" dirty="0">
                <a:latin typeface="Arial"/>
                <a:cs typeface="Arial"/>
              </a:rPr>
              <a:t>activity </a:t>
            </a:r>
            <a:r>
              <a:rPr lang="en-US" sz="2000" dirty="0" smtClean="0">
                <a:latin typeface="Arial"/>
                <a:cs typeface="Arial"/>
              </a:rPr>
              <a:t>j (per unit)  in </a:t>
            </a:r>
            <a:r>
              <a:rPr sz="2000" dirty="0" smtClean="0">
                <a:latin typeface="Arial"/>
                <a:cs typeface="Arial"/>
              </a:rPr>
              <a:t>the </a:t>
            </a:r>
            <a:r>
              <a:rPr sz="2000" spc="-5" dirty="0">
                <a:latin typeface="Arial"/>
                <a:cs typeface="Arial"/>
              </a:rPr>
              <a:t>objective </a:t>
            </a:r>
            <a:r>
              <a:rPr lang="en-US" sz="2000" spc="-5" dirty="0" smtClean="0">
                <a:latin typeface="Arial"/>
                <a:cs typeface="Arial"/>
              </a:rPr>
              <a:t>f</a:t>
            </a:r>
            <a:r>
              <a:rPr sz="2000" dirty="0" smtClean="0">
                <a:latin typeface="Arial"/>
                <a:cs typeface="Arial"/>
              </a:rPr>
              <a:t>unction </a:t>
            </a:r>
            <a:endParaRPr lang="en-US" sz="2000" dirty="0" smtClean="0">
              <a:latin typeface="Arial"/>
              <a:cs typeface="Arial"/>
            </a:endParaRPr>
          </a:p>
          <a:p>
            <a:pPr marL="400050" marR="313690">
              <a:lnSpc>
                <a:spcPct val="100000"/>
              </a:lnSpc>
            </a:pPr>
            <a:r>
              <a:rPr sz="2000" dirty="0" smtClean="0">
                <a:latin typeface="Arial"/>
                <a:cs typeface="Arial"/>
              </a:rPr>
              <a:t>m </a:t>
            </a:r>
            <a:r>
              <a:rPr sz="2000" dirty="0">
                <a:latin typeface="Arial"/>
                <a:cs typeface="Arial"/>
              </a:rPr>
              <a:t>= Number of</a:t>
            </a:r>
            <a:r>
              <a:rPr sz="2000" spc="-60" dirty="0">
                <a:latin typeface="Arial"/>
                <a:cs typeface="Arial"/>
              </a:rPr>
              <a:t> </a:t>
            </a:r>
            <a:r>
              <a:rPr sz="2000" dirty="0">
                <a:latin typeface="Arial"/>
                <a:cs typeface="Arial"/>
              </a:rPr>
              <a:t>resources</a:t>
            </a:r>
          </a:p>
          <a:p>
            <a:pPr marL="400050">
              <a:lnSpc>
                <a:spcPct val="100000"/>
              </a:lnSpc>
            </a:pPr>
            <a:r>
              <a:rPr sz="2000" spc="5" dirty="0">
                <a:latin typeface="Arial"/>
                <a:cs typeface="Arial"/>
              </a:rPr>
              <a:t>B</a:t>
            </a:r>
            <a:r>
              <a:rPr sz="1950" spc="7" baseline="-25641" dirty="0">
                <a:latin typeface="Arial"/>
                <a:cs typeface="Arial"/>
              </a:rPr>
              <a:t>i </a:t>
            </a:r>
            <a:r>
              <a:rPr sz="2000" dirty="0">
                <a:latin typeface="Arial"/>
                <a:cs typeface="Arial"/>
              </a:rPr>
              <a:t>= Amount of resource </a:t>
            </a:r>
            <a:r>
              <a:rPr sz="2000" dirty="0" err="1">
                <a:latin typeface="Arial"/>
                <a:cs typeface="Arial"/>
              </a:rPr>
              <a:t>i</a:t>
            </a:r>
            <a:r>
              <a:rPr sz="2000" spc="-345" dirty="0">
                <a:latin typeface="Arial"/>
                <a:cs typeface="Arial"/>
              </a:rPr>
              <a:t> </a:t>
            </a:r>
            <a:r>
              <a:rPr lang="en-US" sz="2000" spc="-345" dirty="0" smtClean="0">
                <a:latin typeface="Arial"/>
                <a:cs typeface="Arial"/>
              </a:rPr>
              <a:t>  </a:t>
            </a:r>
            <a:r>
              <a:rPr sz="2000" spc="-5" dirty="0" smtClean="0">
                <a:latin typeface="Arial"/>
                <a:cs typeface="Arial"/>
              </a:rPr>
              <a:t>available</a:t>
            </a:r>
            <a:r>
              <a:rPr sz="2000" spc="-5" dirty="0">
                <a:latin typeface="Arial"/>
                <a:cs typeface="Arial"/>
              </a:rPr>
              <a:t>.</a:t>
            </a:r>
            <a:endParaRPr sz="2000" dirty="0">
              <a:latin typeface="Arial"/>
              <a:cs typeface="Arial"/>
            </a:endParaRPr>
          </a:p>
          <a:p>
            <a:pPr marL="390525">
              <a:lnSpc>
                <a:spcPct val="100000"/>
              </a:lnSpc>
            </a:pPr>
            <a:r>
              <a:rPr lang="en-US" sz="2000" dirty="0" err="1" smtClean="0">
                <a:latin typeface="Arial"/>
                <a:cs typeface="Arial"/>
              </a:rPr>
              <a:t>a</a:t>
            </a:r>
            <a:r>
              <a:rPr sz="2000" baseline="-25000" dirty="0" err="1" smtClean="0">
                <a:latin typeface="Arial"/>
                <a:cs typeface="Arial"/>
              </a:rPr>
              <a:t>ij</a:t>
            </a:r>
            <a:r>
              <a:rPr sz="2000" dirty="0" smtClean="0">
                <a:latin typeface="Arial"/>
                <a:cs typeface="Arial"/>
              </a:rPr>
              <a:t>=Amount </a:t>
            </a:r>
            <a:r>
              <a:rPr sz="2000" dirty="0">
                <a:latin typeface="Arial"/>
                <a:cs typeface="Arial"/>
              </a:rPr>
              <a:t>of resource i consumed by one </a:t>
            </a:r>
            <a:r>
              <a:rPr sz="2000" dirty="0" smtClean="0">
                <a:latin typeface="Arial"/>
                <a:cs typeface="Arial"/>
              </a:rPr>
              <a:t>unit</a:t>
            </a:r>
            <a:r>
              <a:rPr lang="en-US" sz="2000" dirty="0" smtClean="0">
                <a:latin typeface="Arial"/>
                <a:cs typeface="Arial"/>
              </a:rPr>
              <a:t> </a:t>
            </a:r>
            <a:r>
              <a:rPr sz="2000" dirty="0" smtClean="0">
                <a:latin typeface="Arial"/>
                <a:cs typeface="Arial"/>
              </a:rPr>
              <a:t>of </a:t>
            </a:r>
            <a:r>
              <a:rPr sz="2000" spc="-5" dirty="0">
                <a:latin typeface="Arial"/>
                <a:cs typeface="Arial"/>
              </a:rPr>
              <a:t>activity</a:t>
            </a:r>
            <a:r>
              <a:rPr sz="2000" spc="-165" dirty="0">
                <a:latin typeface="Arial"/>
                <a:cs typeface="Arial"/>
              </a:rPr>
              <a:t> </a:t>
            </a:r>
            <a:r>
              <a:rPr sz="2000" dirty="0">
                <a:latin typeface="Arial"/>
                <a:cs typeface="Arial"/>
              </a:rPr>
              <a:t>j</a:t>
            </a:r>
          </a:p>
          <a:p>
            <a:pPr marL="50800">
              <a:lnSpc>
                <a:spcPct val="100000"/>
              </a:lnSpc>
            </a:pPr>
            <a:r>
              <a:rPr sz="2400" u="heavy" spc="-5" dirty="0" smtClean="0">
                <a:solidFill>
                  <a:srgbClr val="FF0000"/>
                </a:solidFill>
                <a:uFill>
                  <a:solidFill>
                    <a:srgbClr val="FF0000"/>
                  </a:solidFill>
                </a:uFill>
                <a:latin typeface="Calibri"/>
                <a:cs typeface="Calibri"/>
              </a:rPr>
              <a:t>Other</a:t>
            </a:r>
            <a:r>
              <a:rPr sz="2400" u="heavy" spc="-10" dirty="0" smtClean="0">
                <a:solidFill>
                  <a:srgbClr val="FF0000"/>
                </a:solidFill>
                <a:uFill>
                  <a:solidFill>
                    <a:srgbClr val="FF0000"/>
                  </a:solidFill>
                </a:uFill>
                <a:latin typeface="Calibri"/>
                <a:cs typeface="Calibri"/>
              </a:rPr>
              <a:t> </a:t>
            </a:r>
            <a:r>
              <a:rPr sz="2400" u="heavy" spc="-15" dirty="0" smtClean="0">
                <a:solidFill>
                  <a:srgbClr val="FF0000"/>
                </a:solidFill>
                <a:uFill>
                  <a:solidFill>
                    <a:srgbClr val="FF0000"/>
                  </a:solidFill>
                </a:uFill>
                <a:latin typeface="Calibri"/>
                <a:cs typeface="Calibri"/>
              </a:rPr>
              <a:t>forms</a:t>
            </a:r>
            <a:endParaRPr lang="en-US" sz="2400" u="heavy" spc="-15" dirty="0" smtClean="0">
              <a:solidFill>
                <a:srgbClr val="FF0000"/>
              </a:solidFill>
              <a:uFill>
                <a:solidFill>
                  <a:srgbClr val="FF0000"/>
                </a:solidFill>
              </a:uFill>
              <a:latin typeface="Calibri"/>
              <a:cs typeface="Calibri"/>
            </a:endParaRPr>
          </a:p>
          <a:p>
            <a:pPr marL="50800">
              <a:lnSpc>
                <a:spcPct val="100000"/>
              </a:lnSpc>
            </a:pPr>
            <a:endParaRPr lang="en-US" sz="2400" u="heavy" spc="-15" dirty="0" smtClean="0">
              <a:solidFill>
                <a:srgbClr val="FF0000"/>
              </a:solidFill>
              <a:uFill>
                <a:solidFill>
                  <a:srgbClr val="FF0000"/>
                </a:solidFill>
              </a:uFill>
              <a:latin typeface="Calibri"/>
              <a:cs typeface="Calibri"/>
            </a:endParaRPr>
          </a:p>
          <a:p>
            <a:pPr marL="50800">
              <a:lnSpc>
                <a:spcPct val="100000"/>
              </a:lnSpc>
            </a:pPr>
            <a:endParaRPr sz="2400" dirty="0">
              <a:latin typeface="Calibri"/>
              <a:cs typeface="Calibri"/>
            </a:endParaRPr>
          </a:p>
        </p:txBody>
      </p:sp>
      <p:sp>
        <p:nvSpPr>
          <p:cNvPr id="10" name="object 10"/>
          <p:cNvSpPr txBox="1"/>
          <p:nvPr/>
        </p:nvSpPr>
        <p:spPr>
          <a:xfrm>
            <a:off x="3073704" y="5103684"/>
            <a:ext cx="5603875" cy="1490152"/>
          </a:xfrm>
          <a:prstGeom prst="rect">
            <a:avLst/>
          </a:prstGeom>
        </p:spPr>
        <p:txBody>
          <a:bodyPr vert="horz" wrap="square" lIns="0" tIns="12700" rIns="0" bIns="0" rtlCol="0">
            <a:spAutoFit/>
          </a:bodyPr>
          <a:lstStyle/>
          <a:p>
            <a:pPr marL="50800" marR="2929255">
              <a:lnSpc>
                <a:spcPct val="100000"/>
              </a:lnSpc>
              <a:spcBef>
                <a:spcPts val="100"/>
              </a:spcBef>
              <a:tabLst>
                <a:tab pos="507365" algn="l"/>
              </a:tabLst>
            </a:pPr>
            <a:r>
              <a:rPr sz="2000" dirty="0">
                <a:latin typeface="Calibri"/>
                <a:cs typeface="Calibri"/>
              </a:rPr>
              <a:t>1.	</a:t>
            </a:r>
            <a:r>
              <a:rPr sz="2000" spc="-5" dirty="0">
                <a:latin typeface="Calibri"/>
                <a:cs typeface="Calibri"/>
              </a:rPr>
              <a:t>Minimize Z= </a:t>
            </a:r>
            <a:r>
              <a:rPr sz="2000" spc="5" dirty="0">
                <a:latin typeface="Calibri"/>
                <a:cs typeface="Calibri"/>
              </a:rPr>
              <a:t>Σ</a:t>
            </a:r>
            <a:r>
              <a:rPr sz="1950" spc="7" baseline="25641" dirty="0">
                <a:latin typeface="Calibri"/>
                <a:cs typeface="Calibri"/>
              </a:rPr>
              <a:t>n</a:t>
            </a:r>
            <a:r>
              <a:rPr sz="1950" spc="7" baseline="-21367" dirty="0">
                <a:latin typeface="Calibri"/>
                <a:cs typeface="Calibri"/>
              </a:rPr>
              <a:t>j=1</a:t>
            </a:r>
            <a:r>
              <a:rPr sz="1950" spc="-97" baseline="-21367" dirty="0">
                <a:latin typeface="Calibri"/>
                <a:cs typeface="Calibri"/>
              </a:rPr>
              <a:t> </a:t>
            </a:r>
            <a:r>
              <a:rPr sz="2000" dirty="0" err="1">
                <a:latin typeface="Calibri"/>
                <a:cs typeface="Calibri"/>
              </a:rPr>
              <a:t>C</a:t>
            </a:r>
            <a:r>
              <a:rPr sz="1950" baseline="-21367" dirty="0" err="1">
                <a:latin typeface="Calibri"/>
                <a:cs typeface="Calibri"/>
              </a:rPr>
              <a:t>j</a:t>
            </a:r>
            <a:r>
              <a:rPr sz="2000" dirty="0" err="1">
                <a:latin typeface="Calibri"/>
                <a:cs typeface="Calibri"/>
              </a:rPr>
              <a:t>X</a:t>
            </a:r>
            <a:r>
              <a:rPr sz="1950" baseline="-21367" dirty="0" err="1">
                <a:latin typeface="Calibri"/>
                <a:cs typeface="Calibri"/>
              </a:rPr>
              <a:t>j</a:t>
            </a:r>
            <a:r>
              <a:rPr sz="1950" baseline="-21367" dirty="0">
                <a:latin typeface="Calibri"/>
                <a:cs typeface="Calibri"/>
              </a:rPr>
              <a:t> </a:t>
            </a:r>
            <a:r>
              <a:rPr sz="1300" dirty="0" smtClean="0">
                <a:latin typeface="Calibri"/>
                <a:cs typeface="Calibri"/>
              </a:rPr>
              <a:t> </a:t>
            </a:r>
            <a:r>
              <a:rPr sz="2000" dirty="0" smtClean="0">
                <a:latin typeface="Calibri"/>
                <a:cs typeface="Calibri"/>
              </a:rPr>
              <a:t>2.</a:t>
            </a:r>
            <a:r>
              <a:rPr lang="en-US" sz="2000" dirty="0" smtClean="0">
                <a:latin typeface="Calibri"/>
                <a:cs typeface="Calibri"/>
              </a:rPr>
              <a:t>      </a:t>
            </a:r>
            <a:r>
              <a:rPr lang="el-GR" sz="2800" spc="5" dirty="0" smtClean="0">
                <a:latin typeface="Arial"/>
                <a:cs typeface="Arial"/>
              </a:rPr>
              <a:t>Σ</a:t>
            </a:r>
            <a:r>
              <a:rPr lang="en-US" sz="2800" spc="7" baseline="24000" dirty="0" err="1">
                <a:latin typeface="Arial"/>
                <a:cs typeface="Arial"/>
              </a:rPr>
              <a:t>n</a:t>
            </a:r>
            <a:r>
              <a:rPr lang="en-US" sz="2000" spc="7" baseline="-25641" dirty="0" err="1">
                <a:latin typeface="Arial"/>
                <a:cs typeface="Arial"/>
              </a:rPr>
              <a:t>j</a:t>
            </a:r>
            <a:r>
              <a:rPr lang="en-US" sz="2000" spc="7" baseline="-25641" dirty="0">
                <a:latin typeface="Arial"/>
                <a:cs typeface="Arial"/>
              </a:rPr>
              <a:t>=1</a:t>
            </a:r>
            <a:r>
              <a:rPr lang="en-US" sz="2000" spc="150" baseline="-25641" dirty="0">
                <a:latin typeface="Arial"/>
                <a:cs typeface="Arial"/>
              </a:rPr>
              <a:t> </a:t>
            </a:r>
            <a:r>
              <a:rPr lang="en-US" sz="2400" dirty="0" err="1">
                <a:latin typeface="Arial"/>
                <a:cs typeface="Arial"/>
              </a:rPr>
              <a:t>a</a:t>
            </a:r>
            <a:r>
              <a:rPr lang="en-US" sz="2400" baseline="-25000" dirty="0" err="1">
                <a:latin typeface="Arial"/>
                <a:cs typeface="Arial"/>
              </a:rPr>
              <a:t>ij</a:t>
            </a:r>
            <a:r>
              <a:rPr lang="en-US" sz="2400" dirty="0" err="1">
                <a:latin typeface="Arial"/>
                <a:cs typeface="Arial"/>
              </a:rPr>
              <a:t>X</a:t>
            </a:r>
            <a:r>
              <a:rPr lang="en-US" sz="2000" baseline="-25641" dirty="0" err="1">
                <a:latin typeface="Arial"/>
                <a:cs typeface="Arial"/>
              </a:rPr>
              <a:t>i</a:t>
            </a:r>
            <a:r>
              <a:rPr lang="en-US" sz="2000" baseline="-25641" dirty="0">
                <a:latin typeface="Arial"/>
                <a:cs typeface="Arial"/>
              </a:rPr>
              <a:t> </a:t>
            </a:r>
            <a:r>
              <a:rPr lang="pl-PL" sz="2000" spc="-7" dirty="0">
                <a:latin typeface="Arial"/>
                <a:cs typeface="Arial"/>
              </a:rPr>
              <a:t>≥</a:t>
            </a:r>
            <a:r>
              <a:rPr lang="en-US" sz="2000" spc="-7" dirty="0" smtClean="0">
                <a:latin typeface="Arial"/>
                <a:cs typeface="Arial"/>
              </a:rPr>
              <a:t> </a:t>
            </a:r>
            <a:r>
              <a:rPr lang="en-US" sz="2000" dirty="0" smtClean="0">
                <a:latin typeface="Arial"/>
                <a:cs typeface="Arial"/>
              </a:rPr>
              <a:t>b</a:t>
            </a:r>
            <a:r>
              <a:rPr lang="en-US" sz="1950" baseline="-25641" dirty="0" smtClean="0">
                <a:latin typeface="Arial"/>
                <a:cs typeface="Arial"/>
              </a:rPr>
              <a:t>i</a:t>
            </a:r>
            <a:r>
              <a:rPr lang="en-US" sz="1950" dirty="0" smtClean="0">
                <a:latin typeface="Arial"/>
                <a:cs typeface="Arial"/>
              </a:rPr>
              <a:t>  </a:t>
            </a:r>
            <a:r>
              <a:rPr lang="en-US" sz="1950" baseline="-25641" dirty="0" smtClean="0">
                <a:latin typeface="Arial"/>
                <a:cs typeface="Arial"/>
              </a:rPr>
              <a:t>   </a:t>
            </a:r>
            <a:endParaRPr sz="2000" dirty="0">
              <a:latin typeface="Calibri"/>
              <a:cs typeface="Calibri"/>
            </a:endParaRPr>
          </a:p>
          <a:p>
            <a:pPr marL="50800">
              <a:lnSpc>
                <a:spcPct val="100000"/>
              </a:lnSpc>
              <a:spcBef>
                <a:spcPts val="5"/>
              </a:spcBef>
            </a:pPr>
            <a:r>
              <a:rPr sz="2000" dirty="0">
                <a:latin typeface="Calibri"/>
                <a:cs typeface="Calibri"/>
              </a:rPr>
              <a:t>3</a:t>
            </a:r>
            <a:r>
              <a:rPr sz="2000" dirty="0" smtClean="0">
                <a:latin typeface="Calibri"/>
                <a:cs typeface="Calibri"/>
              </a:rPr>
              <a:t>.</a:t>
            </a:r>
            <a:r>
              <a:rPr lang="en-US" sz="2000" dirty="0" smtClean="0">
                <a:latin typeface="Calibri"/>
                <a:cs typeface="Calibri"/>
              </a:rPr>
              <a:t>      </a:t>
            </a:r>
            <a:r>
              <a:rPr lang="el-GR" sz="2800" spc="5" dirty="0" smtClean="0">
                <a:latin typeface="Arial"/>
                <a:cs typeface="Arial"/>
              </a:rPr>
              <a:t>Σ</a:t>
            </a:r>
            <a:r>
              <a:rPr lang="en-US" sz="2800" spc="7" baseline="24000" dirty="0" err="1">
                <a:latin typeface="Arial"/>
                <a:cs typeface="Arial"/>
              </a:rPr>
              <a:t>n</a:t>
            </a:r>
            <a:r>
              <a:rPr lang="en-US" sz="2000" spc="7" baseline="-25641" dirty="0" err="1">
                <a:latin typeface="Arial"/>
                <a:cs typeface="Arial"/>
              </a:rPr>
              <a:t>j</a:t>
            </a:r>
            <a:r>
              <a:rPr lang="en-US" sz="2000" spc="7" baseline="-25641" dirty="0">
                <a:latin typeface="Arial"/>
                <a:cs typeface="Arial"/>
              </a:rPr>
              <a:t>=1</a:t>
            </a:r>
            <a:r>
              <a:rPr lang="en-US" sz="2000" spc="150" baseline="-25641" dirty="0">
                <a:latin typeface="Arial"/>
                <a:cs typeface="Arial"/>
              </a:rPr>
              <a:t> </a:t>
            </a:r>
            <a:r>
              <a:rPr lang="en-US" sz="2400" dirty="0" err="1">
                <a:latin typeface="Arial"/>
                <a:cs typeface="Arial"/>
              </a:rPr>
              <a:t>a</a:t>
            </a:r>
            <a:r>
              <a:rPr lang="en-US" sz="2400" baseline="-25000" dirty="0" err="1">
                <a:latin typeface="Arial"/>
                <a:cs typeface="Arial"/>
              </a:rPr>
              <a:t>ij</a:t>
            </a:r>
            <a:r>
              <a:rPr lang="en-US" sz="2400" dirty="0" err="1">
                <a:latin typeface="Arial"/>
                <a:cs typeface="Arial"/>
              </a:rPr>
              <a:t>X</a:t>
            </a:r>
            <a:r>
              <a:rPr lang="en-US" sz="2000" baseline="-25641" dirty="0" err="1">
                <a:latin typeface="Arial"/>
                <a:cs typeface="Arial"/>
              </a:rPr>
              <a:t>i</a:t>
            </a:r>
            <a:r>
              <a:rPr lang="en-US" sz="2000" baseline="-25641" dirty="0">
                <a:latin typeface="Arial"/>
                <a:cs typeface="Arial"/>
              </a:rPr>
              <a:t> </a:t>
            </a:r>
            <a:r>
              <a:rPr lang="en-US" sz="2000" spc="-7" dirty="0">
                <a:latin typeface="Arial"/>
                <a:cs typeface="Arial"/>
              </a:rPr>
              <a:t>=</a:t>
            </a:r>
            <a:r>
              <a:rPr lang="en-US" sz="2000" spc="-7" dirty="0" smtClean="0">
                <a:latin typeface="Arial"/>
                <a:cs typeface="Arial"/>
              </a:rPr>
              <a:t> </a:t>
            </a:r>
            <a:r>
              <a:rPr lang="en-US" sz="2000" dirty="0">
                <a:latin typeface="Arial"/>
                <a:cs typeface="Arial"/>
              </a:rPr>
              <a:t>b</a:t>
            </a:r>
            <a:r>
              <a:rPr lang="en-US" sz="1950" baseline="-25641" dirty="0">
                <a:latin typeface="Arial"/>
                <a:cs typeface="Arial"/>
              </a:rPr>
              <a:t>i</a:t>
            </a:r>
            <a:endParaRPr sz="2000" dirty="0">
              <a:latin typeface="Calibri"/>
              <a:cs typeface="Calibri"/>
            </a:endParaRPr>
          </a:p>
          <a:p>
            <a:pPr marL="50800">
              <a:lnSpc>
                <a:spcPct val="100000"/>
              </a:lnSpc>
              <a:tabLst>
                <a:tab pos="507365" algn="l"/>
                <a:tab pos="1421765" algn="l"/>
              </a:tabLst>
            </a:pPr>
            <a:r>
              <a:rPr sz="2000" dirty="0">
                <a:latin typeface="Calibri"/>
                <a:cs typeface="Calibri"/>
              </a:rPr>
              <a:t>4.	</a:t>
            </a:r>
            <a:r>
              <a:rPr sz="2000" spc="5" dirty="0" smtClean="0">
                <a:latin typeface="Calibri"/>
                <a:cs typeface="Calibri"/>
              </a:rPr>
              <a:t>X</a:t>
            </a:r>
            <a:r>
              <a:rPr sz="1950" spc="7" baseline="-21367" dirty="0" smtClean="0">
                <a:latin typeface="Calibri"/>
                <a:cs typeface="Calibri"/>
              </a:rPr>
              <a:t>i</a:t>
            </a:r>
            <a:r>
              <a:rPr lang="en-US" sz="1950" spc="7" dirty="0" smtClean="0">
                <a:latin typeface="Calibri"/>
                <a:cs typeface="Calibri"/>
              </a:rPr>
              <a:t> </a:t>
            </a:r>
            <a:r>
              <a:rPr sz="2000" spc="-10" dirty="0" smtClean="0">
                <a:latin typeface="Calibri"/>
                <a:cs typeface="Calibri"/>
              </a:rPr>
              <a:t>unrestricted </a:t>
            </a:r>
            <a:r>
              <a:rPr sz="2000" dirty="0">
                <a:latin typeface="Calibri"/>
                <a:cs typeface="Calibri"/>
              </a:rPr>
              <a:t>in sign </a:t>
            </a:r>
            <a:r>
              <a:rPr sz="2000" spc="-15" dirty="0">
                <a:latin typeface="Calibri"/>
                <a:cs typeface="Calibri"/>
              </a:rPr>
              <a:t>for </a:t>
            </a:r>
            <a:r>
              <a:rPr sz="2000" dirty="0">
                <a:latin typeface="Calibri"/>
                <a:cs typeface="Calibri"/>
              </a:rPr>
              <a:t>some </a:t>
            </a:r>
            <a:r>
              <a:rPr sz="2000" spc="-5" dirty="0">
                <a:latin typeface="Calibri"/>
                <a:cs typeface="Calibri"/>
              </a:rPr>
              <a:t>values </a:t>
            </a:r>
            <a:r>
              <a:rPr sz="2000" dirty="0">
                <a:latin typeface="Calibri"/>
                <a:cs typeface="Calibri"/>
              </a:rPr>
              <a:t>of</a:t>
            </a:r>
            <a:r>
              <a:rPr sz="2000" spc="-45" dirty="0">
                <a:latin typeface="Calibri"/>
                <a:cs typeface="Calibri"/>
              </a:rPr>
              <a:t> </a:t>
            </a:r>
            <a:r>
              <a:rPr sz="2000" dirty="0">
                <a:latin typeface="Calibri"/>
                <a:cs typeface="Calibri"/>
              </a:rPr>
              <a:t>i</a:t>
            </a:r>
          </a:p>
        </p:txBody>
      </p:sp>
    </p:spTree>
    <p:extLst>
      <p:ext uri="{BB962C8B-B14F-4D97-AF65-F5344CB8AC3E}">
        <p14:creationId xmlns:p14="http://schemas.microsoft.com/office/powerpoint/2010/main" val="3010121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LP SOLUTION METHOD: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Graphical Solution Method is used to solve LP problems that involve two decision variables.</a:t>
            </a:r>
          </a:p>
          <a:p>
            <a:pPr marL="0" indent="0">
              <a:buNone/>
            </a:pPr>
            <a:r>
              <a:rPr lang="en-US" b="1" dirty="0" smtClean="0"/>
              <a:t>Steps:</a:t>
            </a:r>
          </a:p>
          <a:p>
            <a:pPr marL="971550" lvl="1" indent="-514350">
              <a:buFont typeface="+mj-lt"/>
              <a:buAutoNum type="arabicPeriod"/>
            </a:pPr>
            <a:r>
              <a:rPr lang="en-US" dirty="0" smtClean="0"/>
              <a:t>Plot all constraints</a:t>
            </a:r>
          </a:p>
          <a:p>
            <a:pPr marL="971550" lvl="1" indent="-514350">
              <a:buFont typeface="+mj-lt"/>
              <a:buAutoNum type="arabicPeriod"/>
            </a:pPr>
            <a:r>
              <a:rPr lang="en-US" dirty="0" smtClean="0"/>
              <a:t>Determine the feasible region satisfying all constraints</a:t>
            </a:r>
          </a:p>
          <a:p>
            <a:pPr marL="971550" lvl="1" indent="-514350">
              <a:buFont typeface="+mj-lt"/>
              <a:buAutoNum type="arabicPeriod"/>
            </a:pPr>
            <a:r>
              <a:rPr lang="en-US" dirty="0" smtClean="0"/>
              <a:t>Determine the optimal solution</a:t>
            </a:r>
          </a:p>
          <a:p>
            <a:pPr marL="0" indent="0">
              <a:buNone/>
            </a:pPr>
            <a:r>
              <a:rPr lang="en-US" b="1" dirty="0" smtClean="0"/>
              <a:t>Feasible Solution:</a:t>
            </a:r>
            <a:r>
              <a:rPr lang="en-US" dirty="0" smtClean="0"/>
              <a:t> It satisfies all constraints.</a:t>
            </a:r>
          </a:p>
          <a:p>
            <a:pPr marL="0" indent="0" algn="just">
              <a:buNone/>
            </a:pPr>
            <a:r>
              <a:rPr lang="en-US" b="1" dirty="0" smtClean="0"/>
              <a:t>Optimal Solution</a:t>
            </a:r>
            <a:r>
              <a:rPr lang="en-US" b="1" dirty="0"/>
              <a:t>: </a:t>
            </a:r>
            <a:r>
              <a:rPr lang="en-US" dirty="0" smtClean="0">
                <a:cs typeface="Arial" panose="020B0604020202020204" pitchFamily="34" charset="0"/>
              </a:rPr>
              <a:t>It is </a:t>
            </a:r>
            <a:r>
              <a:rPr lang="en-US" dirty="0">
                <a:cs typeface="Arial" panose="020B0604020202020204" pitchFamily="34" charset="0"/>
              </a:rPr>
              <a:t>a feasible solution that has the most </a:t>
            </a:r>
            <a:r>
              <a:rPr lang="en-US" spc="-5" dirty="0">
                <a:cs typeface="Arial" panose="020B0604020202020204" pitchFamily="34" charset="0"/>
              </a:rPr>
              <a:t>favorable value  </a:t>
            </a:r>
            <a:r>
              <a:rPr lang="en-US" dirty="0">
                <a:cs typeface="Arial" panose="020B0604020202020204" pitchFamily="34" charset="0"/>
              </a:rPr>
              <a:t>of the </a:t>
            </a:r>
            <a:r>
              <a:rPr lang="en-US" spc="-5" dirty="0">
                <a:cs typeface="Arial" panose="020B0604020202020204" pitchFamily="34" charset="0"/>
              </a:rPr>
              <a:t>objective </a:t>
            </a:r>
            <a:r>
              <a:rPr lang="en-US" dirty="0">
                <a:cs typeface="Arial" panose="020B0604020202020204" pitchFamily="34" charset="0"/>
              </a:rPr>
              <a:t>function (largest for maximize or  smallest for</a:t>
            </a:r>
            <a:r>
              <a:rPr lang="en-US" spc="-5" dirty="0">
                <a:cs typeface="Arial" panose="020B0604020202020204" pitchFamily="34" charset="0"/>
              </a:rPr>
              <a:t> minimize</a:t>
            </a:r>
            <a:r>
              <a:rPr lang="en-US" spc="-5" dirty="0" smtClean="0">
                <a:cs typeface="Arial" panose="020B0604020202020204" pitchFamily="34" charset="0"/>
              </a:rPr>
              <a:t>).</a:t>
            </a:r>
            <a:endParaRPr lang="en-US" dirty="0">
              <a:cs typeface="Arial" panose="020B0604020202020204" pitchFamily="34" charset="0"/>
            </a:endParaRPr>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156418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Solution-Examples</a:t>
            </a:r>
            <a:endParaRPr lang="en-US" dirty="0"/>
          </a:p>
        </p:txBody>
      </p:sp>
      <p:sp>
        <p:nvSpPr>
          <p:cNvPr id="4" name="object 3"/>
          <p:cNvSpPr txBox="1">
            <a:spLocks noGrp="1"/>
          </p:cNvSpPr>
          <p:nvPr>
            <p:ph idx="1"/>
          </p:nvPr>
        </p:nvSpPr>
        <p:spPr>
          <a:xfrm>
            <a:off x="838200" y="1761617"/>
            <a:ext cx="10902696" cy="4916731"/>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Example-1: Interior and Exterior Paints (Product Mix)</a:t>
            </a:r>
          </a:p>
          <a:p>
            <a:pPr marL="0" indent="0" algn="just">
              <a:lnSpc>
                <a:spcPct val="100000"/>
              </a:lnSpc>
              <a:spcBef>
                <a:spcPts val="100"/>
              </a:spcBef>
              <a:buNone/>
            </a:pPr>
            <a:r>
              <a:rPr lang="en-US" sz="2400" dirty="0" smtClean="0">
                <a:latin typeface="Arial"/>
                <a:cs typeface="Arial"/>
              </a:rPr>
              <a:t>Reddy </a:t>
            </a:r>
            <a:r>
              <a:rPr lang="en-US" sz="2400" dirty="0" err="1" smtClean="0">
                <a:latin typeface="Arial"/>
                <a:cs typeface="Arial"/>
              </a:rPr>
              <a:t>Mikks</a:t>
            </a:r>
            <a:r>
              <a:rPr lang="en-US" sz="2400" dirty="0" smtClean="0">
                <a:latin typeface="Arial"/>
                <a:cs typeface="Arial"/>
              </a:rPr>
              <a:t> produces both interior and exterior</a:t>
            </a:r>
            <a:r>
              <a:rPr lang="en-US" sz="2400" spc="-170" dirty="0" smtClean="0">
                <a:latin typeface="Arial"/>
                <a:cs typeface="Arial"/>
              </a:rPr>
              <a:t> </a:t>
            </a:r>
            <a:r>
              <a:rPr lang="en-US" sz="2400" dirty="0" smtClean="0">
                <a:latin typeface="Arial"/>
                <a:cs typeface="Arial"/>
              </a:rPr>
              <a:t>paints  from </a:t>
            </a:r>
            <a:r>
              <a:rPr lang="en-US" sz="2400" spc="5" dirty="0" smtClean="0">
                <a:latin typeface="Arial"/>
                <a:cs typeface="Arial"/>
              </a:rPr>
              <a:t>two </a:t>
            </a:r>
            <a:r>
              <a:rPr lang="en-US" sz="2400" spc="-10" dirty="0" smtClean="0">
                <a:latin typeface="Arial"/>
                <a:cs typeface="Arial"/>
              </a:rPr>
              <a:t>raw </a:t>
            </a:r>
            <a:r>
              <a:rPr lang="en-US" sz="2400" dirty="0" smtClean="0">
                <a:latin typeface="Arial"/>
                <a:cs typeface="Arial"/>
              </a:rPr>
              <a:t>materials, M1 &amp; M2. The following table  </a:t>
            </a:r>
            <a:r>
              <a:rPr lang="en-US" sz="2400" spc="-5" dirty="0" smtClean="0">
                <a:latin typeface="Arial"/>
                <a:cs typeface="Arial"/>
              </a:rPr>
              <a:t>provides </a:t>
            </a:r>
            <a:r>
              <a:rPr lang="en-US" sz="2400" dirty="0" smtClean="0">
                <a:latin typeface="Arial"/>
                <a:cs typeface="Arial"/>
              </a:rPr>
              <a:t>the basic data of the</a:t>
            </a:r>
            <a:r>
              <a:rPr lang="en-US" sz="2400" spc="-95" dirty="0" smtClean="0">
                <a:latin typeface="Arial"/>
                <a:cs typeface="Arial"/>
              </a:rPr>
              <a:t> </a:t>
            </a:r>
            <a:r>
              <a:rPr lang="en-US" sz="2400" dirty="0" smtClean="0">
                <a:latin typeface="Arial"/>
                <a:cs typeface="Arial"/>
              </a:rPr>
              <a:t>problem:</a:t>
            </a:r>
          </a:p>
          <a:p>
            <a:pPr marL="0" indent="0" algn="just">
              <a:lnSpc>
                <a:spcPct val="100000"/>
              </a:lnSpc>
              <a:spcBef>
                <a:spcPts val="100"/>
              </a:spcBef>
              <a:buNone/>
            </a:pPr>
            <a:endParaRPr lang="en-US" sz="2400" dirty="0">
              <a:latin typeface="Arial"/>
              <a:cs typeface="Arial"/>
            </a:endParaRPr>
          </a:p>
          <a:p>
            <a:pPr marL="0" indent="0" algn="just">
              <a:lnSpc>
                <a:spcPct val="100000"/>
              </a:lnSpc>
              <a:spcBef>
                <a:spcPts val="100"/>
              </a:spcBef>
              <a:buNone/>
            </a:pPr>
            <a:endParaRPr lang="en-US" sz="2400" dirty="0" smtClean="0">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0" indent="0" algn="just">
              <a:lnSpc>
                <a:spcPct val="100000"/>
              </a:lnSpc>
              <a:spcBef>
                <a:spcPts val="100"/>
              </a:spcBef>
              <a:buNone/>
            </a:pPr>
            <a:endParaRPr lang="en-US" sz="2400" spc="-5" dirty="0">
              <a:solidFill>
                <a:srgbClr val="000000"/>
              </a:solidFill>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0" indent="0" algn="just">
              <a:lnSpc>
                <a:spcPct val="100000"/>
              </a:lnSpc>
              <a:spcBef>
                <a:spcPts val="100"/>
              </a:spcBef>
              <a:buNone/>
            </a:pPr>
            <a:endParaRPr lang="en-US" sz="2400" spc="-5" dirty="0">
              <a:solidFill>
                <a:srgbClr val="000000"/>
              </a:solidFill>
              <a:latin typeface="Arial"/>
              <a:cs typeface="Arial"/>
            </a:endParaRPr>
          </a:p>
          <a:p>
            <a:pPr marL="12700" marR="6350" indent="0" algn="just">
              <a:lnSpc>
                <a:spcPct val="100000"/>
              </a:lnSpc>
              <a:spcBef>
                <a:spcPts val="100"/>
              </a:spcBef>
              <a:buNone/>
            </a:pPr>
            <a:r>
              <a:rPr lang="en-US" sz="2400" dirty="0" smtClean="0">
                <a:latin typeface="Arial"/>
                <a:cs typeface="Arial"/>
              </a:rPr>
              <a:t>A market </a:t>
            </a:r>
            <a:r>
              <a:rPr lang="en-US" sz="2400" spc="-5" dirty="0" smtClean="0">
                <a:latin typeface="Arial"/>
                <a:cs typeface="Arial"/>
              </a:rPr>
              <a:t>survey </a:t>
            </a:r>
            <a:r>
              <a:rPr lang="en-US" sz="2400" dirty="0" smtClean="0">
                <a:latin typeface="Arial"/>
                <a:cs typeface="Arial"/>
              </a:rPr>
              <a:t>indicates that the </a:t>
            </a:r>
            <a:r>
              <a:rPr lang="en-US" sz="2400" spc="-5" dirty="0" smtClean="0">
                <a:latin typeface="Arial"/>
                <a:cs typeface="Arial"/>
              </a:rPr>
              <a:t>daily </a:t>
            </a:r>
            <a:r>
              <a:rPr lang="en-US" sz="2400" dirty="0" smtClean="0">
                <a:latin typeface="Arial"/>
                <a:cs typeface="Arial"/>
              </a:rPr>
              <a:t>demand for interior  paint cannot exceed that of exterior paint by more than 1 ton.  Also, the maximum daily demand of interior paint is 2</a:t>
            </a:r>
            <a:r>
              <a:rPr lang="en-US" sz="2400" spc="-25" dirty="0" smtClean="0">
                <a:latin typeface="Arial"/>
                <a:cs typeface="Arial"/>
              </a:rPr>
              <a:t> </a:t>
            </a:r>
            <a:r>
              <a:rPr lang="en-US" sz="2400" dirty="0" smtClean="0">
                <a:latin typeface="Arial"/>
                <a:cs typeface="Arial"/>
              </a:rPr>
              <a:t>tons. Reddy </a:t>
            </a:r>
            <a:r>
              <a:rPr lang="en-US" sz="2400" dirty="0" err="1" smtClean="0">
                <a:latin typeface="Arial"/>
                <a:cs typeface="Arial"/>
              </a:rPr>
              <a:t>Mikks</a:t>
            </a:r>
            <a:r>
              <a:rPr lang="en-US" sz="2400" dirty="0" smtClean="0">
                <a:latin typeface="Arial"/>
                <a:cs typeface="Arial"/>
              </a:rPr>
              <a:t> </a:t>
            </a:r>
            <a:r>
              <a:rPr lang="en-US" sz="2400" spc="10" dirty="0" smtClean="0">
                <a:latin typeface="Arial"/>
                <a:cs typeface="Arial"/>
              </a:rPr>
              <a:t>wants </a:t>
            </a:r>
            <a:r>
              <a:rPr lang="en-US" sz="2400" dirty="0" smtClean="0">
                <a:latin typeface="Arial"/>
                <a:cs typeface="Arial"/>
              </a:rPr>
              <a:t>to determine the optimum (best)  product mix of interior and exterior paints that maximizes the  total daily</a:t>
            </a:r>
            <a:r>
              <a:rPr lang="en-US" sz="2400" spc="-40" dirty="0" smtClean="0">
                <a:latin typeface="Arial"/>
                <a:cs typeface="Arial"/>
              </a:rPr>
              <a:t> </a:t>
            </a:r>
            <a:r>
              <a:rPr lang="en-US" sz="2400" dirty="0" smtClean="0">
                <a:latin typeface="Arial"/>
                <a:cs typeface="Arial"/>
              </a:rPr>
              <a:t>profit.</a:t>
            </a:r>
          </a:p>
        </p:txBody>
      </p:sp>
      <p:graphicFrame>
        <p:nvGraphicFramePr>
          <p:cNvPr id="5" name="Table 4"/>
          <p:cNvGraphicFramePr>
            <a:graphicFrameLocks noGrp="1"/>
          </p:cNvGraphicFramePr>
          <p:nvPr>
            <p:extLst/>
          </p:nvPr>
        </p:nvGraphicFramePr>
        <p:xfrm>
          <a:off x="2114296" y="2926080"/>
          <a:ext cx="8128000" cy="1888262"/>
        </p:xfrm>
        <a:graphic>
          <a:graphicData uri="http://schemas.openxmlformats.org/drawingml/2006/table">
            <a:tbl>
              <a:tblPr firstRow="1" bandRow="1">
                <a:tableStyleId>{5C22544A-7EE6-4342-B048-85BDC9FD1C3A}</a:tableStyleId>
              </a:tblPr>
              <a:tblGrid>
                <a:gridCol w="2677160">
                  <a:extLst>
                    <a:ext uri="{9D8B030D-6E8A-4147-A177-3AD203B41FA5}">
                      <a16:colId xmlns:a16="http://schemas.microsoft.com/office/drawing/2014/main" val="1070828872"/>
                    </a:ext>
                  </a:extLst>
                </a:gridCol>
                <a:gridCol w="1655064">
                  <a:extLst>
                    <a:ext uri="{9D8B030D-6E8A-4147-A177-3AD203B41FA5}">
                      <a16:colId xmlns:a16="http://schemas.microsoft.com/office/drawing/2014/main" val="964314011"/>
                    </a:ext>
                  </a:extLst>
                </a:gridCol>
                <a:gridCol w="1763776">
                  <a:extLst>
                    <a:ext uri="{9D8B030D-6E8A-4147-A177-3AD203B41FA5}">
                      <a16:colId xmlns:a16="http://schemas.microsoft.com/office/drawing/2014/main" val="2101007415"/>
                    </a:ext>
                  </a:extLst>
                </a:gridCol>
                <a:gridCol w="2032000">
                  <a:extLst>
                    <a:ext uri="{9D8B030D-6E8A-4147-A177-3AD203B41FA5}">
                      <a16:colId xmlns:a16="http://schemas.microsoft.com/office/drawing/2014/main" val="1459072201"/>
                    </a:ext>
                  </a:extLst>
                </a:gridCol>
              </a:tblGrid>
              <a:tr h="425222">
                <a:tc>
                  <a:txBody>
                    <a:bodyPr/>
                    <a:lstStyle/>
                    <a:p>
                      <a:endParaRPr lang="en-US" dirty="0"/>
                    </a:p>
                  </a:txBody>
                  <a:tcPr/>
                </a:tc>
                <a:tc gridSpan="2">
                  <a:txBody>
                    <a:bodyPr/>
                    <a:lstStyle/>
                    <a:p>
                      <a:pPr algn="ctr"/>
                      <a:r>
                        <a:rPr lang="en-US" dirty="0" smtClean="0"/>
                        <a:t>Tons of raw material per ton of </a:t>
                      </a:r>
                      <a:endParaRPr lang="en-US" dirty="0"/>
                    </a:p>
                  </a:txBody>
                  <a:tcPr/>
                </a:tc>
                <a:tc hMerge="1">
                  <a:txBody>
                    <a:bodyPr/>
                    <a:lstStyle/>
                    <a:p>
                      <a:endParaRPr lang="en-US" dirty="0"/>
                    </a:p>
                  </a:txBody>
                  <a:tcPr/>
                </a:tc>
                <a:tc rowSpan="2">
                  <a:txBody>
                    <a:bodyPr/>
                    <a:lstStyle/>
                    <a:p>
                      <a:r>
                        <a:rPr lang="en-US" dirty="0" smtClean="0"/>
                        <a:t>Maximum daily availability (Tons)</a:t>
                      </a:r>
                      <a:endParaRPr lang="en-US" dirty="0"/>
                    </a:p>
                  </a:txBody>
                  <a:tcPr/>
                </a:tc>
                <a:extLst>
                  <a:ext uri="{0D108BD9-81ED-4DB2-BD59-A6C34878D82A}">
                    <a16:rowId xmlns:a16="http://schemas.microsoft.com/office/drawing/2014/main" val="873069645"/>
                  </a:ext>
                </a:extLst>
              </a:tr>
              <a:tr h="338591">
                <a:tc>
                  <a:txBody>
                    <a:bodyPr/>
                    <a:lstStyle/>
                    <a:p>
                      <a:endParaRPr lang="en-US" dirty="0"/>
                    </a:p>
                  </a:txBody>
                  <a:tcPr/>
                </a:tc>
                <a:tc>
                  <a:txBody>
                    <a:bodyPr/>
                    <a:lstStyle/>
                    <a:p>
                      <a:r>
                        <a:rPr lang="en-US" dirty="0" smtClean="0"/>
                        <a:t>Exterior Paint</a:t>
                      </a:r>
                      <a:endParaRPr lang="en-US" dirty="0"/>
                    </a:p>
                  </a:txBody>
                  <a:tcPr/>
                </a:tc>
                <a:tc>
                  <a:txBody>
                    <a:bodyPr/>
                    <a:lstStyle/>
                    <a:p>
                      <a:r>
                        <a:rPr lang="en-US" dirty="0" smtClean="0"/>
                        <a:t>Interior Paint</a:t>
                      </a:r>
                      <a:endParaRPr lang="en-US" dirty="0"/>
                    </a:p>
                  </a:txBody>
                  <a:tcPr/>
                </a:tc>
                <a:tc vMerge="1">
                  <a:txBody>
                    <a:bodyPr/>
                    <a:lstStyle/>
                    <a:p>
                      <a:endParaRPr lang="en-US" dirty="0"/>
                    </a:p>
                  </a:txBody>
                  <a:tcPr/>
                </a:tc>
                <a:extLst>
                  <a:ext uri="{0D108BD9-81ED-4DB2-BD59-A6C34878D82A}">
                    <a16:rowId xmlns:a16="http://schemas.microsoft.com/office/drawing/2014/main" val="3302763755"/>
                  </a:ext>
                </a:extLst>
              </a:tr>
              <a:tr h="338591">
                <a:tc>
                  <a:txBody>
                    <a:bodyPr/>
                    <a:lstStyle/>
                    <a:p>
                      <a:r>
                        <a:rPr lang="en-US" dirty="0" smtClean="0"/>
                        <a:t>Raw Material M1</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24</a:t>
                      </a:r>
                      <a:endParaRPr lang="en-US" dirty="0"/>
                    </a:p>
                  </a:txBody>
                  <a:tcPr/>
                </a:tc>
                <a:extLst>
                  <a:ext uri="{0D108BD9-81ED-4DB2-BD59-A6C34878D82A}">
                    <a16:rowId xmlns:a16="http://schemas.microsoft.com/office/drawing/2014/main" val="272052901"/>
                  </a:ext>
                </a:extLst>
              </a:tr>
              <a:tr h="338591">
                <a:tc>
                  <a:txBody>
                    <a:bodyPr/>
                    <a:lstStyle/>
                    <a:p>
                      <a:r>
                        <a:rPr lang="en-US" dirty="0" smtClean="0"/>
                        <a:t>Raw Material M2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extLst>
                  <a:ext uri="{0D108BD9-81ED-4DB2-BD59-A6C34878D82A}">
                    <a16:rowId xmlns:a16="http://schemas.microsoft.com/office/drawing/2014/main" val="472398428"/>
                  </a:ext>
                </a:extLst>
              </a:tr>
              <a:tr h="338591">
                <a:tc>
                  <a:txBody>
                    <a:bodyPr/>
                    <a:lstStyle/>
                    <a:p>
                      <a:r>
                        <a:rPr lang="en-US" dirty="0" smtClean="0"/>
                        <a:t>Profit per Ton (</a:t>
                      </a:r>
                      <a:r>
                        <a:rPr lang="en-US" dirty="0" err="1" smtClean="0"/>
                        <a:t>Rs</a:t>
                      </a:r>
                      <a:r>
                        <a:rPr lang="en-US" dirty="0" smtClean="0"/>
                        <a:t>., 000)</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extLst>
                  <a:ext uri="{0D108BD9-81ED-4DB2-BD59-A6C34878D82A}">
                    <a16:rowId xmlns:a16="http://schemas.microsoft.com/office/drawing/2014/main" val="2026667167"/>
                  </a:ext>
                </a:extLst>
              </a:tr>
            </a:tbl>
          </a:graphicData>
        </a:graphic>
      </p:graphicFrame>
    </p:spTree>
    <p:extLst>
      <p:ext uri="{BB962C8B-B14F-4D97-AF65-F5344CB8AC3E}">
        <p14:creationId xmlns:p14="http://schemas.microsoft.com/office/powerpoint/2010/main" val="1447627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t>
            </a:r>
            <a:r>
              <a:rPr lang="en-US" dirty="0" smtClean="0"/>
              <a:t>Solution-Example-1</a:t>
            </a:r>
            <a:endParaRPr lang="en-US" dirty="0"/>
          </a:p>
        </p:txBody>
      </p:sp>
      <p:sp>
        <p:nvSpPr>
          <p:cNvPr id="3" name="Content Placeholder 2"/>
          <p:cNvSpPr>
            <a:spLocks noGrp="1"/>
          </p:cNvSpPr>
          <p:nvPr>
            <p:ph idx="1"/>
          </p:nvPr>
        </p:nvSpPr>
        <p:spPr>
          <a:xfrm>
            <a:off x="838200" y="1435608"/>
            <a:ext cx="10515600" cy="5001767"/>
          </a:xfrm>
        </p:spPr>
        <p:txBody>
          <a:bodyPr>
            <a:normAutofit lnSpcReduction="10000"/>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Daily Production of Exterior Paint (Ton)</a:t>
            </a:r>
          </a:p>
          <a:p>
            <a:pPr marL="457200" lvl="1" indent="0">
              <a:buNone/>
            </a:pPr>
            <a:r>
              <a:rPr lang="en-US" dirty="0" smtClean="0"/>
              <a:t>X</a:t>
            </a:r>
            <a:r>
              <a:rPr lang="en-US" baseline="-25000" dirty="0" smtClean="0"/>
              <a:t>2</a:t>
            </a:r>
            <a:r>
              <a:rPr lang="en-US" dirty="0" smtClean="0"/>
              <a:t> = </a:t>
            </a:r>
            <a:r>
              <a:rPr lang="en-US" dirty="0"/>
              <a:t>Daily Production of </a:t>
            </a:r>
            <a:r>
              <a:rPr lang="en-US" dirty="0" smtClean="0"/>
              <a:t>Interior Paint </a:t>
            </a:r>
            <a:r>
              <a:rPr lang="en-US" dirty="0"/>
              <a:t>(Ton)</a:t>
            </a:r>
          </a:p>
          <a:p>
            <a:pPr marL="0" indent="0">
              <a:buNone/>
            </a:pPr>
            <a:r>
              <a:rPr lang="en-US" dirty="0" smtClean="0">
                <a:solidFill>
                  <a:srgbClr val="FF0000"/>
                </a:solidFill>
              </a:rPr>
              <a:t>Objective Function:</a:t>
            </a:r>
          </a:p>
          <a:p>
            <a:pPr marL="457200" lvl="1" indent="0">
              <a:buNone/>
            </a:pPr>
            <a:r>
              <a:rPr lang="en-US" spc="-5" dirty="0" smtClean="0">
                <a:latin typeface="Arial"/>
                <a:cs typeface="Arial"/>
              </a:rPr>
              <a:t>Maxi</a:t>
            </a:r>
            <a:r>
              <a:rPr lang="pl-PL" spc="-5" dirty="0" smtClean="0">
                <a:latin typeface="Arial"/>
                <a:cs typeface="Arial"/>
              </a:rPr>
              <a:t>mize </a:t>
            </a:r>
            <a:r>
              <a:rPr lang="pl-PL" dirty="0">
                <a:latin typeface="Arial"/>
                <a:cs typeface="Arial"/>
              </a:rPr>
              <a:t>Z= </a:t>
            </a:r>
            <a:r>
              <a:rPr lang="en-US" dirty="0" smtClean="0">
                <a:latin typeface="Arial"/>
                <a:cs typeface="Arial"/>
              </a:rPr>
              <a:t>5</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endParaRPr lang="pl-PL" baseline="-24305"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smtClean="0">
                <a:solidFill>
                  <a:srgbClr val="0070C0"/>
                </a:solidFill>
                <a:latin typeface="Arial"/>
                <a:cs typeface="Arial"/>
              </a:rPr>
              <a:t>Raw Material M1      	    </a:t>
            </a:r>
            <a:r>
              <a:rPr lang="en-US" spc="-5" dirty="0" smtClean="0">
                <a:latin typeface="Arial"/>
                <a:cs typeface="Arial"/>
              </a:rPr>
              <a:t>6</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smtClean="0">
                <a:latin typeface="Arial"/>
                <a:cs typeface="Arial"/>
              </a:rPr>
              <a:t> 24 ….…..(1)            </a:t>
            </a:r>
          </a:p>
          <a:p>
            <a:pPr marL="457200" lvl="1" indent="0">
              <a:buNone/>
            </a:pPr>
            <a:r>
              <a:rPr lang="en-US" spc="-5" dirty="0">
                <a:solidFill>
                  <a:srgbClr val="0070C0"/>
                </a:solidFill>
                <a:latin typeface="Arial"/>
                <a:cs typeface="Arial"/>
              </a:rPr>
              <a:t>Raw Material </a:t>
            </a:r>
            <a:r>
              <a:rPr lang="en-US" spc="-5" dirty="0" smtClean="0">
                <a:solidFill>
                  <a:srgbClr val="0070C0"/>
                </a:solidFill>
                <a:latin typeface="Arial"/>
                <a:cs typeface="Arial"/>
              </a:rPr>
              <a:t>M2      </a:t>
            </a:r>
            <a:r>
              <a:rPr lang="en-US" spc="-5" dirty="0">
                <a:solidFill>
                  <a:srgbClr val="0070C0"/>
                </a:solidFill>
                <a:latin typeface="Arial"/>
                <a:cs typeface="Arial"/>
              </a:rPr>
              <a:t>	    </a:t>
            </a:r>
            <a:r>
              <a:rPr lang="en-US" spc="-5" dirty="0" smtClean="0">
                <a:solidFill>
                  <a:srgbClr val="0070C0"/>
                </a:solidFill>
                <a:latin typeface="Arial"/>
                <a:cs typeface="Arial"/>
              </a:rPr>
              <a:t>  </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6…….…..(2)</a:t>
            </a:r>
            <a:endParaRPr lang="en-US" dirty="0">
              <a:latin typeface="Arial"/>
              <a:cs typeface="Arial"/>
            </a:endParaRPr>
          </a:p>
          <a:p>
            <a:pPr marL="457200" lvl="1" indent="0">
              <a:buNone/>
            </a:pPr>
            <a:r>
              <a:rPr lang="en-US" spc="-5" dirty="0" smtClean="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1 ……….…(3)</a:t>
            </a:r>
          </a:p>
          <a:p>
            <a:pPr marL="457200" lvl="1" indent="0">
              <a:buNone/>
            </a:pPr>
            <a:r>
              <a:rPr lang="en-US" spc="-5" dirty="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2 ………….(4)</a:t>
            </a:r>
            <a:endParaRPr lang="en-US" dirty="0">
              <a:latin typeface="Arial"/>
              <a:cs typeface="Arial"/>
            </a:endParaRP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 …………………….. (5, 6)                       </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942491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Solution-Example-1</a:t>
            </a:r>
          </a:p>
        </p:txBody>
      </p:sp>
      <p:sp>
        <p:nvSpPr>
          <p:cNvPr id="3" name="Content Placeholder 2"/>
          <p:cNvSpPr>
            <a:spLocks noGrp="1"/>
          </p:cNvSpPr>
          <p:nvPr>
            <p:ph idx="1"/>
          </p:nvPr>
        </p:nvSpPr>
        <p:spPr>
          <a:xfrm>
            <a:off x="838200" y="1690688"/>
            <a:ext cx="10515600" cy="4351338"/>
          </a:xfrm>
        </p:spPr>
        <p:txBody>
          <a:bodyPr/>
          <a:lstStyle/>
          <a:p>
            <a:pPr marL="0" indent="0">
              <a:buNone/>
            </a:pPr>
            <a:r>
              <a:rPr lang="en-US" b="1" dirty="0" smtClean="0"/>
              <a:t>Plot of Constraints: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a:latin typeface="Arial"/>
                <a:cs typeface="Arial"/>
              </a:rPr>
              <a:t>, </a:t>
            </a:r>
            <a:r>
              <a:rPr lang="pl-PL" spc="-5" dirty="0">
                <a:latin typeface="Arial"/>
                <a:cs typeface="Arial"/>
              </a:rPr>
              <a:t>X</a:t>
            </a:r>
            <a:r>
              <a:rPr lang="en-US" spc="-7" baseline="-24305" dirty="0">
                <a:latin typeface="Arial"/>
                <a:cs typeface="Arial"/>
              </a:rPr>
              <a:t>2 </a:t>
            </a:r>
            <a:r>
              <a:rPr lang="pl-PL" spc="-7" dirty="0">
                <a:latin typeface="Arial"/>
                <a:cs typeface="Arial"/>
              </a:rPr>
              <a:t>≥</a:t>
            </a:r>
            <a:r>
              <a:rPr lang="en-US" spc="-7" dirty="0">
                <a:latin typeface="Arial"/>
                <a:cs typeface="Arial"/>
              </a:rPr>
              <a:t> </a:t>
            </a:r>
            <a:r>
              <a:rPr lang="en-US" spc="-7" dirty="0" smtClean="0">
                <a:latin typeface="Arial"/>
                <a:cs typeface="Arial"/>
              </a:rPr>
              <a:t>0       Both variables are </a:t>
            </a:r>
            <a:r>
              <a:rPr lang="pl-PL" spc="-7" dirty="0">
                <a:latin typeface="Arial"/>
                <a:cs typeface="Arial"/>
              </a:rPr>
              <a:t>≥</a:t>
            </a:r>
            <a:r>
              <a:rPr lang="en-US" spc="-7" dirty="0">
                <a:latin typeface="Arial"/>
                <a:cs typeface="Arial"/>
              </a:rPr>
              <a:t> </a:t>
            </a:r>
            <a:r>
              <a:rPr lang="en-US" spc="-7" dirty="0" smtClean="0">
                <a:latin typeface="Arial"/>
                <a:cs typeface="Arial"/>
              </a:rPr>
              <a:t>0, restrict to First quadrant only.</a:t>
            </a:r>
          </a:p>
          <a:p>
            <a:pPr marL="457200" lvl="1" indent="0">
              <a:buNone/>
            </a:pPr>
            <a:endParaRPr lang="en-US" spc="-5" dirty="0" smtClean="0">
              <a:latin typeface="Arial"/>
              <a:cs typeface="Arial"/>
            </a:endParaRPr>
          </a:p>
          <a:p>
            <a:pPr marL="457200" lvl="1" indent="0">
              <a:buNone/>
            </a:pPr>
            <a:endParaRPr lang="en-US" spc="-5" dirty="0">
              <a:latin typeface="Arial"/>
              <a:cs typeface="Arial"/>
            </a:endParaRPr>
          </a:p>
          <a:p>
            <a:pPr marL="457200" lvl="1" indent="0">
              <a:buNone/>
            </a:pPr>
            <a:endParaRPr lang="en-US" spc="-5" dirty="0" smtClean="0">
              <a:latin typeface="Arial"/>
              <a:cs typeface="Arial"/>
            </a:endParaRPr>
          </a:p>
          <a:p>
            <a:pPr marL="457200" lvl="1" indent="0">
              <a:buNone/>
            </a:pPr>
            <a:endParaRPr lang="en-US" spc="-5" dirty="0">
              <a:latin typeface="Arial"/>
              <a:cs typeface="Arial"/>
            </a:endParaRPr>
          </a:p>
          <a:p>
            <a:pPr marL="457200" lvl="1" indent="0">
              <a:buNone/>
            </a:pPr>
            <a:endParaRPr lang="en-US" spc="-5" dirty="0" smtClean="0">
              <a:latin typeface="Arial"/>
              <a:cs typeface="Arial"/>
            </a:endParaRP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5145342"/>
              </p:ext>
            </p:extLst>
          </p:nvPr>
        </p:nvGraphicFramePr>
        <p:xfrm>
          <a:off x="1145032" y="2722202"/>
          <a:ext cx="9370568" cy="3834417"/>
        </p:xfrm>
        <a:graphic>
          <a:graphicData uri="http://schemas.openxmlformats.org/drawingml/2006/table">
            <a:tbl>
              <a:tblPr firstRow="1" bandRow="1">
                <a:tableStyleId>{5C22544A-7EE6-4342-B048-85BDC9FD1C3A}</a:tableStyleId>
              </a:tblPr>
              <a:tblGrid>
                <a:gridCol w="4685284">
                  <a:extLst>
                    <a:ext uri="{9D8B030D-6E8A-4147-A177-3AD203B41FA5}">
                      <a16:colId xmlns:a16="http://schemas.microsoft.com/office/drawing/2014/main" val="1879539672"/>
                    </a:ext>
                  </a:extLst>
                </a:gridCol>
                <a:gridCol w="4685284">
                  <a:extLst>
                    <a:ext uri="{9D8B030D-6E8A-4147-A177-3AD203B41FA5}">
                      <a16:colId xmlns:a16="http://schemas.microsoft.com/office/drawing/2014/main" val="3931110857"/>
                    </a:ext>
                  </a:extLst>
                </a:gridCol>
              </a:tblGrid>
              <a:tr h="1983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smtClean="0">
                          <a:solidFill>
                            <a:schemeClr val="tx1"/>
                          </a:solidFill>
                          <a:latin typeface="Arial"/>
                          <a:cs typeface="Arial"/>
                        </a:rPr>
                        <a:t>6</a:t>
                      </a:r>
                      <a:r>
                        <a:rPr lang="pl-PL" spc="-5" dirty="0" smtClean="0">
                          <a:solidFill>
                            <a:schemeClr val="tx1"/>
                          </a:solidFill>
                          <a:latin typeface="Arial"/>
                          <a:cs typeface="Arial"/>
                        </a:rPr>
                        <a:t>X</a:t>
                      </a:r>
                      <a:r>
                        <a:rPr lang="pl-PL" spc="-7" baseline="-24305" dirty="0" smtClean="0">
                          <a:solidFill>
                            <a:schemeClr val="tx1"/>
                          </a:solidFill>
                          <a:latin typeface="Arial"/>
                          <a:cs typeface="Arial"/>
                        </a:rPr>
                        <a:t>1 </a:t>
                      </a:r>
                      <a:r>
                        <a:rPr lang="pl-PL" dirty="0" smtClean="0">
                          <a:solidFill>
                            <a:schemeClr val="tx1"/>
                          </a:solidFill>
                          <a:latin typeface="Arial"/>
                          <a:cs typeface="Arial"/>
                        </a:rPr>
                        <a:t>+ </a:t>
                      </a:r>
                      <a:r>
                        <a:rPr lang="en-US" dirty="0" smtClean="0">
                          <a:solidFill>
                            <a:schemeClr val="tx1"/>
                          </a:solidFill>
                          <a:latin typeface="Arial"/>
                          <a:cs typeface="Arial"/>
                        </a:rPr>
                        <a:t>4</a:t>
                      </a:r>
                      <a:r>
                        <a:rPr lang="pl-PL" spc="-5" dirty="0" smtClean="0">
                          <a:solidFill>
                            <a:schemeClr val="tx1"/>
                          </a:solidFill>
                          <a:latin typeface="Arial"/>
                          <a:cs typeface="Arial"/>
                        </a:rPr>
                        <a:t>X</a:t>
                      </a:r>
                      <a:r>
                        <a:rPr lang="pl-PL" spc="-7" baseline="-24305" dirty="0" smtClean="0">
                          <a:solidFill>
                            <a:schemeClr val="tx1"/>
                          </a:solidFill>
                          <a:latin typeface="Arial"/>
                          <a:cs typeface="Arial"/>
                        </a:rPr>
                        <a:t>2</a:t>
                      </a:r>
                      <a:r>
                        <a:rPr lang="en-US" dirty="0" smtClean="0">
                          <a:solidFill>
                            <a:schemeClr val="tx1"/>
                          </a:solidFill>
                          <a:latin typeface="Arial"/>
                          <a:cs typeface="Arial"/>
                        </a:rPr>
                        <a:t> </a:t>
                      </a:r>
                      <a:r>
                        <a:rPr lang="en-US" spc="-7" dirty="0" smtClean="0">
                          <a:solidFill>
                            <a:schemeClr val="tx1"/>
                          </a:solidFill>
                          <a:latin typeface="Arial"/>
                          <a:cs typeface="Arial"/>
                        </a:rPr>
                        <a:t>≤</a:t>
                      </a:r>
                      <a:r>
                        <a:rPr lang="en-US" dirty="0" smtClean="0">
                          <a:solidFill>
                            <a:schemeClr val="tx1"/>
                          </a:solidFill>
                          <a:latin typeface="Arial"/>
                          <a:cs typeface="Arial"/>
                        </a:rPr>
                        <a:t> 24……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a:t>
                      </a:r>
                      <a:r>
                        <a:rPr lang="en-US" b="0" spc="-5" dirty="0" smtClean="0">
                          <a:solidFill>
                            <a:schemeClr val="tx1"/>
                          </a:solidFill>
                          <a:latin typeface="Arial"/>
                          <a:cs typeface="Arial"/>
                        </a:rPr>
                        <a:t>6</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1 </a:t>
                      </a:r>
                      <a:r>
                        <a:rPr lang="pl-PL" b="0" dirty="0" smtClean="0">
                          <a:solidFill>
                            <a:schemeClr val="tx1"/>
                          </a:solidFill>
                          <a:latin typeface="Arial"/>
                          <a:cs typeface="Arial"/>
                        </a:rPr>
                        <a:t>+ </a:t>
                      </a:r>
                      <a:r>
                        <a:rPr lang="en-US" b="0" dirty="0" smtClean="0">
                          <a:solidFill>
                            <a:schemeClr val="tx1"/>
                          </a:solidFill>
                          <a:latin typeface="Arial"/>
                          <a:cs typeface="Arial"/>
                        </a:rPr>
                        <a:t>4</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24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smtClean="0"/>
                    </a:p>
                    <a:p>
                      <a:endParaRPr lang="en-US" dirty="0"/>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pc="-5" dirty="0" smtClean="0">
                          <a:solidFill>
                            <a:schemeClr val="tx1"/>
                          </a:solidFill>
                          <a:latin typeface="Arial"/>
                          <a:cs typeface="Arial"/>
                        </a:rPr>
                        <a:t>X</a:t>
                      </a:r>
                      <a:r>
                        <a:rPr lang="pl-PL" spc="-7" baseline="-24305" dirty="0" smtClean="0">
                          <a:solidFill>
                            <a:schemeClr val="tx1"/>
                          </a:solidFill>
                          <a:latin typeface="Arial"/>
                          <a:cs typeface="Arial"/>
                        </a:rPr>
                        <a:t>1 </a:t>
                      </a:r>
                      <a:r>
                        <a:rPr lang="pl-PL" dirty="0" smtClean="0">
                          <a:solidFill>
                            <a:schemeClr val="tx1"/>
                          </a:solidFill>
                          <a:latin typeface="Arial"/>
                          <a:cs typeface="Arial"/>
                        </a:rPr>
                        <a:t>+ </a:t>
                      </a:r>
                      <a:r>
                        <a:rPr lang="en-US" dirty="0" smtClean="0">
                          <a:solidFill>
                            <a:schemeClr val="tx1"/>
                          </a:solidFill>
                          <a:latin typeface="Arial"/>
                          <a:cs typeface="Arial"/>
                        </a:rPr>
                        <a:t>2</a:t>
                      </a:r>
                      <a:r>
                        <a:rPr lang="pl-PL" spc="-5" dirty="0" smtClean="0">
                          <a:solidFill>
                            <a:schemeClr val="tx1"/>
                          </a:solidFill>
                          <a:latin typeface="Arial"/>
                          <a:cs typeface="Arial"/>
                        </a:rPr>
                        <a:t>X</a:t>
                      </a:r>
                      <a:r>
                        <a:rPr lang="pl-PL" spc="-7" baseline="-24305" dirty="0" smtClean="0">
                          <a:solidFill>
                            <a:schemeClr val="tx1"/>
                          </a:solidFill>
                          <a:latin typeface="Arial"/>
                          <a:cs typeface="Arial"/>
                        </a:rPr>
                        <a:t>2</a:t>
                      </a:r>
                      <a:r>
                        <a:rPr lang="en-US" dirty="0" smtClean="0">
                          <a:solidFill>
                            <a:schemeClr val="tx1"/>
                          </a:solidFill>
                          <a:latin typeface="Arial"/>
                          <a:cs typeface="Arial"/>
                        </a:rPr>
                        <a:t> </a:t>
                      </a:r>
                      <a:r>
                        <a:rPr lang="en-US" spc="-7" dirty="0" smtClean="0">
                          <a:solidFill>
                            <a:schemeClr val="tx1"/>
                          </a:solidFill>
                          <a:latin typeface="Arial"/>
                          <a:cs typeface="Arial"/>
                        </a:rPr>
                        <a:t>≤</a:t>
                      </a:r>
                      <a:r>
                        <a:rPr lang="en-US" dirty="0" smtClean="0">
                          <a:solidFill>
                            <a:schemeClr val="tx1"/>
                          </a:solidFill>
                          <a:latin typeface="Arial"/>
                          <a:cs typeface="Arial"/>
                        </a:rPr>
                        <a:t> 6……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1 </a:t>
                      </a:r>
                      <a:r>
                        <a:rPr lang="pl-PL" b="0" dirty="0" smtClean="0">
                          <a:solidFill>
                            <a:schemeClr val="tx1"/>
                          </a:solidFill>
                          <a:latin typeface="Arial"/>
                          <a:cs typeface="Arial"/>
                        </a:rPr>
                        <a:t>+ </a:t>
                      </a:r>
                      <a:r>
                        <a:rPr lang="en-US" b="0" dirty="0" smtClean="0">
                          <a:solidFill>
                            <a:schemeClr val="tx1"/>
                          </a:solidFill>
                          <a:latin typeface="Arial"/>
                          <a:cs typeface="Arial"/>
                        </a:rPr>
                        <a:t>2</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6</a:t>
                      </a:r>
                      <a:endParaRPr lang="en-US"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a:p>
                  </a:txBody>
                  <a:tcPr>
                    <a:solidFill>
                      <a:schemeClr val="accent5">
                        <a:lumMod val="20000"/>
                        <a:lumOff val="80000"/>
                      </a:schemeClr>
                    </a:solidFill>
                  </a:tcPr>
                </a:tc>
                <a:extLst>
                  <a:ext uri="{0D108BD9-81ED-4DB2-BD59-A6C34878D82A}">
                    <a16:rowId xmlns:a16="http://schemas.microsoft.com/office/drawing/2014/main" val="2711573245"/>
                  </a:ext>
                </a:extLst>
              </a:tr>
              <a:tr h="1822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5" dirty="0" smtClean="0">
                          <a:solidFill>
                            <a:schemeClr val="tx1"/>
                          </a:solidFill>
                          <a:latin typeface="Arial"/>
                          <a:cs typeface="Arial"/>
                        </a:rPr>
                        <a:t>-</a:t>
                      </a:r>
                      <a:r>
                        <a:rPr lang="pl-PL" b="1" spc="-5" dirty="0" smtClean="0">
                          <a:solidFill>
                            <a:schemeClr val="tx1"/>
                          </a:solidFill>
                          <a:latin typeface="Arial"/>
                          <a:cs typeface="Arial"/>
                        </a:rPr>
                        <a:t>X</a:t>
                      </a:r>
                      <a:r>
                        <a:rPr lang="pl-PL" b="1" spc="-7" baseline="-24305" dirty="0" smtClean="0">
                          <a:solidFill>
                            <a:schemeClr val="tx1"/>
                          </a:solidFill>
                          <a:latin typeface="Arial"/>
                          <a:cs typeface="Arial"/>
                        </a:rPr>
                        <a:t>1 </a:t>
                      </a:r>
                      <a:r>
                        <a:rPr lang="pl-PL" b="1" dirty="0" smtClean="0">
                          <a:solidFill>
                            <a:schemeClr val="tx1"/>
                          </a:solidFill>
                          <a:latin typeface="Arial"/>
                          <a:cs typeface="Arial"/>
                        </a:rPr>
                        <a:t>+ </a:t>
                      </a:r>
                      <a:r>
                        <a:rPr lang="pl-PL" b="1" spc="-5" dirty="0" smtClean="0">
                          <a:solidFill>
                            <a:schemeClr val="tx1"/>
                          </a:solidFill>
                          <a:latin typeface="Arial"/>
                          <a:cs typeface="Arial"/>
                        </a:rPr>
                        <a:t>X</a:t>
                      </a:r>
                      <a:r>
                        <a:rPr lang="pl-PL" b="1" spc="-7" baseline="-24305" dirty="0" smtClean="0">
                          <a:solidFill>
                            <a:schemeClr val="tx1"/>
                          </a:solidFill>
                          <a:latin typeface="Arial"/>
                          <a:cs typeface="Arial"/>
                        </a:rPr>
                        <a:t>2</a:t>
                      </a:r>
                      <a:r>
                        <a:rPr lang="en-US" b="1" dirty="0" smtClean="0">
                          <a:solidFill>
                            <a:schemeClr val="tx1"/>
                          </a:solidFill>
                          <a:latin typeface="Arial"/>
                          <a:cs typeface="Arial"/>
                        </a:rPr>
                        <a:t> </a:t>
                      </a:r>
                      <a:r>
                        <a:rPr lang="en-US" b="1" spc="-7" dirty="0" smtClean="0">
                          <a:solidFill>
                            <a:schemeClr val="tx1"/>
                          </a:solidFill>
                          <a:latin typeface="Arial"/>
                          <a:cs typeface="Arial"/>
                        </a:rPr>
                        <a:t>≤</a:t>
                      </a:r>
                      <a:r>
                        <a:rPr lang="en-US" b="1" dirty="0" smtClean="0">
                          <a:solidFill>
                            <a:schemeClr val="tx1"/>
                          </a:solidFill>
                          <a:latin typeface="Arial"/>
                          <a:cs typeface="Arial"/>
                        </a:rPr>
                        <a:t> 1.……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a:t>
                      </a:r>
                      <a:r>
                        <a:rPr lang="en-US" b="0" spc="-5" dirty="0" smtClean="0">
                          <a:solidFill>
                            <a:schemeClr val="tx1"/>
                          </a:solidFill>
                          <a:latin typeface="Arial"/>
                          <a:cs typeface="Arial"/>
                        </a:rPr>
                        <a:t>-</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1 </a:t>
                      </a:r>
                      <a:r>
                        <a:rPr lang="pl-PL" b="0" dirty="0" smtClean="0">
                          <a:solidFill>
                            <a:schemeClr val="tx1"/>
                          </a:solidFill>
                          <a:latin typeface="Arial"/>
                          <a:cs typeface="Arial"/>
                        </a:rPr>
                        <a:t>+ </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1</a:t>
                      </a:r>
                      <a:endParaRPr lang="en-US"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spc="-5" dirty="0" smtClean="0">
                          <a:solidFill>
                            <a:schemeClr val="tx1"/>
                          </a:solidFill>
                          <a:latin typeface="Arial"/>
                          <a:cs typeface="Arial"/>
                        </a:rPr>
                        <a:t>X</a:t>
                      </a:r>
                      <a:r>
                        <a:rPr lang="pl-PL" b="1" spc="-7" baseline="-24305" dirty="0" smtClean="0">
                          <a:solidFill>
                            <a:schemeClr val="tx1"/>
                          </a:solidFill>
                          <a:latin typeface="Arial"/>
                          <a:cs typeface="Arial"/>
                        </a:rPr>
                        <a:t>2</a:t>
                      </a:r>
                      <a:r>
                        <a:rPr lang="en-US" b="1" dirty="0" smtClean="0">
                          <a:solidFill>
                            <a:schemeClr val="tx1"/>
                          </a:solidFill>
                          <a:latin typeface="Arial"/>
                          <a:cs typeface="Arial"/>
                        </a:rPr>
                        <a:t> </a:t>
                      </a:r>
                      <a:r>
                        <a:rPr lang="en-US" b="1" spc="-7" dirty="0" smtClean="0">
                          <a:solidFill>
                            <a:schemeClr val="tx1"/>
                          </a:solidFill>
                          <a:latin typeface="Arial"/>
                          <a:cs typeface="Arial"/>
                        </a:rPr>
                        <a:t>≤</a:t>
                      </a:r>
                      <a:r>
                        <a:rPr lang="en-US" b="1" dirty="0" smtClean="0">
                          <a:solidFill>
                            <a:schemeClr val="tx1"/>
                          </a:solidFill>
                          <a:latin typeface="Arial"/>
                          <a:cs typeface="Arial"/>
                        </a:rPr>
                        <a:t> 2.…… (4)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a:p>
                  </a:txBody>
                  <a:tcPr>
                    <a:solidFill>
                      <a:schemeClr val="accent5">
                        <a:lumMod val="20000"/>
                        <a:lumOff val="80000"/>
                      </a:schemeClr>
                    </a:solidFill>
                  </a:tcPr>
                </a:tc>
                <a:extLst>
                  <a:ext uri="{0D108BD9-81ED-4DB2-BD59-A6C34878D82A}">
                    <a16:rowId xmlns:a16="http://schemas.microsoft.com/office/drawing/2014/main" val="226744861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19451586"/>
              </p:ext>
            </p:extLst>
          </p:nvPr>
        </p:nvGraphicFramePr>
        <p:xfrm>
          <a:off x="3096769" y="3355848"/>
          <a:ext cx="2519680" cy="1097280"/>
        </p:xfrm>
        <a:graphic>
          <a:graphicData uri="http://schemas.openxmlformats.org/drawingml/2006/table">
            <a:tbl>
              <a:tblPr firstRow="1" bandRow="1">
                <a:tableStyleId>{5C22544A-7EE6-4342-B048-85BDC9FD1C3A}</a:tableStyleId>
              </a:tblPr>
              <a:tblGrid>
                <a:gridCol w="1139173">
                  <a:extLst>
                    <a:ext uri="{9D8B030D-6E8A-4147-A177-3AD203B41FA5}">
                      <a16:colId xmlns:a16="http://schemas.microsoft.com/office/drawing/2014/main" val="626823805"/>
                    </a:ext>
                  </a:extLst>
                </a:gridCol>
                <a:gridCol w="727067">
                  <a:extLst>
                    <a:ext uri="{9D8B030D-6E8A-4147-A177-3AD203B41FA5}">
                      <a16:colId xmlns:a16="http://schemas.microsoft.com/office/drawing/2014/main" val="1188056878"/>
                    </a:ext>
                  </a:extLst>
                </a:gridCol>
                <a:gridCol w="653440">
                  <a:extLst>
                    <a:ext uri="{9D8B030D-6E8A-4147-A177-3AD203B41FA5}">
                      <a16:colId xmlns:a16="http://schemas.microsoft.com/office/drawing/2014/main" val="2992943183"/>
                    </a:ext>
                  </a:extLst>
                </a:gridCol>
              </a:tblGrid>
              <a:tr h="356616">
                <a:tc>
                  <a:txBody>
                    <a:bodyPr/>
                    <a:lstStyle/>
                    <a:p>
                      <a:r>
                        <a:rPr lang="en-US" dirty="0" smtClean="0">
                          <a:solidFill>
                            <a:schemeClr val="tx1"/>
                          </a:solidFill>
                        </a:rPr>
                        <a:t>Variable</a:t>
                      </a:r>
                      <a:endParaRPr lang="en-US" dirty="0">
                        <a:solidFill>
                          <a:schemeClr val="tx1"/>
                        </a:solidFill>
                      </a:endParaRPr>
                    </a:p>
                  </a:txBody>
                  <a:tcPr/>
                </a:tc>
                <a:tc gridSpan="2">
                  <a:txBody>
                    <a:bodyPr/>
                    <a:lstStyle/>
                    <a:p>
                      <a:pPr algn="ctr"/>
                      <a:r>
                        <a:rPr lang="en-US" dirty="0" smtClean="0">
                          <a:solidFill>
                            <a:schemeClr val="tx1"/>
                          </a:solidFill>
                        </a:rPr>
                        <a:t>Value</a:t>
                      </a:r>
                      <a:endParaRPr lang="en-US"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076713474"/>
                  </a:ext>
                </a:extLst>
              </a:tr>
              <a:tr h="332232">
                <a:tc>
                  <a:txBody>
                    <a:bodyPr/>
                    <a:lstStyle/>
                    <a:p>
                      <a:r>
                        <a:rPr lang="en-US" dirty="0" smtClean="0"/>
                        <a:t>X</a:t>
                      </a:r>
                      <a:r>
                        <a:rPr lang="en-US" baseline="-25000" dirty="0" smtClean="0"/>
                        <a:t>1</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180429123"/>
                  </a:ext>
                </a:extLst>
              </a:tr>
              <a:tr h="332232">
                <a:tc>
                  <a:txBody>
                    <a:bodyPr/>
                    <a:lstStyle/>
                    <a:p>
                      <a:r>
                        <a:rPr lang="en-US" dirty="0" smtClean="0"/>
                        <a:t>X</a:t>
                      </a:r>
                      <a:r>
                        <a:rPr lang="en-US" baseline="-25000" dirty="0" smtClean="0"/>
                        <a:t>2</a:t>
                      </a:r>
                      <a:endParaRPr lang="en-US" baseline="-25000" dirty="0"/>
                    </a:p>
                  </a:txBody>
                  <a:tcPr/>
                </a:tc>
                <a:tc>
                  <a:txBody>
                    <a:bodyPr/>
                    <a:lstStyle/>
                    <a:p>
                      <a:pPr algn="ctr"/>
                      <a:r>
                        <a:rPr lang="en-US" dirty="0" smtClean="0"/>
                        <a:t>6</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2446659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47033962"/>
              </p:ext>
            </p:extLst>
          </p:nvPr>
        </p:nvGraphicFramePr>
        <p:xfrm>
          <a:off x="7844537" y="3317717"/>
          <a:ext cx="2503423" cy="1097280"/>
        </p:xfrm>
        <a:graphic>
          <a:graphicData uri="http://schemas.openxmlformats.org/drawingml/2006/table">
            <a:tbl>
              <a:tblPr firstRow="1" bandRow="1">
                <a:tableStyleId>{5C22544A-7EE6-4342-B048-85BDC9FD1C3A}</a:tableStyleId>
              </a:tblPr>
              <a:tblGrid>
                <a:gridCol w="1131823">
                  <a:extLst>
                    <a:ext uri="{9D8B030D-6E8A-4147-A177-3AD203B41FA5}">
                      <a16:colId xmlns:a16="http://schemas.microsoft.com/office/drawing/2014/main" val="626823805"/>
                    </a:ext>
                  </a:extLst>
                </a:gridCol>
                <a:gridCol w="722376">
                  <a:extLst>
                    <a:ext uri="{9D8B030D-6E8A-4147-A177-3AD203B41FA5}">
                      <a16:colId xmlns:a16="http://schemas.microsoft.com/office/drawing/2014/main" val="1188056878"/>
                    </a:ext>
                  </a:extLst>
                </a:gridCol>
                <a:gridCol w="649224">
                  <a:extLst>
                    <a:ext uri="{9D8B030D-6E8A-4147-A177-3AD203B41FA5}">
                      <a16:colId xmlns:a16="http://schemas.microsoft.com/office/drawing/2014/main" val="2992943183"/>
                    </a:ext>
                  </a:extLst>
                </a:gridCol>
              </a:tblGrid>
              <a:tr h="347472">
                <a:tc>
                  <a:txBody>
                    <a:bodyPr/>
                    <a:lstStyle/>
                    <a:p>
                      <a:r>
                        <a:rPr lang="en-US" dirty="0" smtClean="0">
                          <a:solidFill>
                            <a:schemeClr val="tx1"/>
                          </a:solidFill>
                        </a:rPr>
                        <a:t>Variable</a:t>
                      </a:r>
                      <a:endParaRPr lang="en-US" dirty="0">
                        <a:solidFill>
                          <a:schemeClr val="tx1"/>
                        </a:solidFill>
                      </a:endParaRPr>
                    </a:p>
                  </a:txBody>
                  <a:tcPr/>
                </a:tc>
                <a:tc gridSpan="2">
                  <a:txBody>
                    <a:bodyPr/>
                    <a:lstStyle/>
                    <a:p>
                      <a:pPr algn="ctr"/>
                      <a:r>
                        <a:rPr lang="en-US" dirty="0" smtClean="0">
                          <a:solidFill>
                            <a:schemeClr val="tx1"/>
                          </a:solidFill>
                        </a:rPr>
                        <a:t>Value</a:t>
                      </a:r>
                      <a:endParaRPr lang="en-US"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076713474"/>
                  </a:ext>
                </a:extLst>
              </a:tr>
              <a:tr h="332232">
                <a:tc>
                  <a:txBody>
                    <a:bodyPr/>
                    <a:lstStyle/>
                    <a:p>
                      <a:r>
                        <a:rPr lang="en-US" dirty="0" smtClean="0"/>
                        <a:t>X</a:t>
                      </a:r>
                      <a:r>
                        <a:rPr lang="en-US" baseline="-25000" dirty="0" smtClean="0"/>
                        <a:t>1</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extLst>
                  <a:ext uri="{0D108BD9-81ED-4DB2-BD59-A6C34878D82A}">
                    <a16:rowId xmlns:a16="http://schemas.microsoft.com/office/drawing/2014/main" val="180429123"/>
                  </a:ext>
                </a:extLst>
              </a:tr>
              <a:tr h="332232">
                <a:tc>
                  <a:txBody>
                    <a:bodyPr/>
                    <a:lstStyle/>
                    <a:p>
                      <a:r>
                        <a:rPr lang="en-US" dirty="0" smtClean="0"/>
                        <a:t>X</a:t>
                      </a:r>
                      <a:r>
                        <a:rPr lang="en-US" baseline="-25000" dirty="0" smtClean="0"/>
                        <a:t>2</a:t>
                      </a:r>
                      <a:endParaRPr lang="en-US" baseline="-25000"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2446659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58704613"/>
              </p:ext>
            </p:extLst>
          </p:nvPr>
        </p:nvGraphicFramePr>
        <p:xfrm>
          <a:off x="3309366" y="5330952"/>
          <a:ext cx="2519680" cy="1097280"/>
        </p:xfrm>
        <a:graphic>
          <a:graphicData uri="http://schemas.openxmlformats.org/drawingml/2006/table">
            <a:tbl>
              <a:tblPr firstRow="1" bandRow="1">
                <a:tableStyleId>{5C22544A-7EE6-4342-B048-85BDC9FD1C3A}</a:tableStyleId>
              </a:tblPr>
              <a:tblGrid>
                <a:gridCol w="1139173">
                  <a:extLst>
                    <a:ext uri="{9D8B030D-6E8A-4147-A177-3AD203B41FA5}">
                      <a16:colId xmlns:a16="http://schemas.microsoft.com/office/drawing/2014/main" val="626823805"/>
                    </a:ext>
                  </a:extLst>
                </a:gridCol>
                <a:gridCol w="727067">
                  <a:extLst>
                    <a:ext uri="{9D8B030D-6E8A-4147-A177-3AD203B41FA5}">
                      <a16:colId xmlns:a16="http://schemas.microsoft.com/office/drawing/2014/main" val="1188056878"/>
                    </a:ext>
                  </a:extLst>
                </a:gridCol>
                <a:gridCol w="653440">
                  <a:extLst>
                    <a:ext uri="{9D8B030D-6E8A-4147-A177-3AD203B41FA5}">
                      <a16:colId xmlns:a16="http://schemas.microsoft.com/office/drawing/2014/main" val="2992943183"/>
                    </a:ext>
                  </a:extLst>
                </a:gridCol>
              </a:tblGrid>
              <a:tr h="356616">
                <a:tc>
                  <a:txBody>
                    <a:bodyPr/>
                    <a:lstStyle/>
                    <a:p>
                      <a:r>
                        <a:rPr lang="en-US" dirty="0" smtClean="0">
                          <a:solidFill>
                            <a:schemeClr val="tx1"/>
                          </a:solidFill>
                        </a:rPr>
                        <a:t>Variable</a:t>
                      </a:r>
                      <a:endParaRPr lang="en-US" dirty="0">
                        <a:solidFill>
                          <a:schemeClr val="tx1"/>
                        </a:solidFill>
                      </a:endParaRPr>
                    </a:p>
                  </a:txBody>
                  <a:tcPr/>
                </a:tc>
                <a:tc gridSpan="2">
                  <a:txBody>
                    <a:bodyPr/>
                    <a:lstStyle/>
                    <a:p>
                      <a:pPr algn="ctr"/>
                      <a:r>
                        <a:rPr lang="en-US" dirty="0" smtClean="0">
                          <a:solidFill>
                            <a:schemeClr val="tx1"/>
                          </a:solidFill>
                        </a:rPr>
                        <a:t>Value</a:t>
                      </a:r>
                      <a:endParaRPr lang="en-US"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076713474"/>
                  </a:ext>
                </a:extLst>
              </a:tr>
              <a:tr h="332232">
                <a:tc>
                  <a:txBody>
                    <a:bodyPr/>
                    <a:lstStyle/>
                    <a:p>
                      <a:r>
                        <a:rPr lang="en-US" dirty="0" smtClean="0"/>
                        <a:t>X</a:t>
                      </a:r>
                      <a:r>
                        <a:rPr lang="en-US" baseline="-25000" dirty="0" smtClean="0"/>
                        <a:t>1</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80429123"/>
                  </a:ext>
                </a:extLst>
              </a:tr>
              <a:tr h="332232">
                <a:tc>
                  <a:txBody>
                    <a:bodyPr/>
                    <a:lstStyle/>
                    <a:p>
                      <a:r>
                        <a:rPr lang="en-US" dirty="0" smtClean="0"/>
                        <a:t>X</a:t>
                      </a:r>
                      <a:r>
                        <a:rPr lang="en-US" baseline="-25000" dirty="0" smtClean="0"/>
                        <a:t>2</a:t>
                      </a:r>
                      <a:endParaRPr lang="en-US" baseline="-25000"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2446659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31050267"/>
              </p:ext>
            </p:extLst>
          </p:nvPr>
        </p:nvGraphicFramePr>
        <p:xfrm>
          <a:off x="7993380" y="4897871"/>
          <a:ext cx="2519680" cy="1097280"/>
        </p:xfrm>
        <a:graphic>
          <a:graphicData uri="http://schemas.openxmlformats.org/drawingml/2006/table">
            <a:tbl>
              <a:tblPr firstRow="1" bandRow="1">
                <a:tableStyleId>{5C22544A-7EE6-4342-B048-85BDC9FD1C3A}</a:tableStyleId>
              </a:tblPr>
              <a:tblGrid>
                <a:gridCol w="1139173">
                  <a:extLst>
                    <a:ext uri="{9D8B030D-6E8A-4147-A177-3AD203B41FA5}">
                      <a16:colId xmlns:a16="http://schemas.microsoft.com/office/drawing/2014/main" val="626823805"/>
                    </a:ext>
                  </a:extLst>
                </a:gridCol>
                <a:gridCol w="1380507">
                  <a:extLst>
                    <a:ext uri="{9D8B030D-6E8A-4147-A177-3AD203B41FA5}">
                      <a16:colId xmlns:a16="http://schemas.microsoft.com/office/drawing/2014/main" val="1188056878"/>
                    </a:ext>
                  </a:extLst>
                </a:gridCol>
              </a:tblGrid>
              <a:tr h="338793">
                <a:tc>
                  <a:txBody>
                    <a:bodyPr/>
                    <a:lstStyle/>
                    <a:p>
                      <a:r>
                        <a:rPr lang="en-US" dirty="0" smtClean="0">
                          <a:solidFill>
                            <a:schemeClr val="tx1"/>
                          </a:solidFill>
                        </a:rPr>
                        <a:t>Variable</a:t>
                      </a:r>
                      <a:endParaRPr lang="en-US" dirty="0">
                        <a:solidFill>
                          <a:schemeClr val="tx1"/>
                        </a:solidFill>
                      </a:endParaRPr>
                    </a:p>
                  </a:txBody>
                  <a:tcPr/>
                </a:tc>
                <a:tc>
                  <a:txBody>
                    <a:bodyPr/>
                    <a:lstStyle/>
                    <a:p>
                      <a:pPr algn="ctr"/>
                      <a:r>
                        <a:rPr lang="en-US" dirty="0" smtClean="0">
                          <a:solidFill>
                            <a:schemeClr val="tx1"/>
                          </a:solidFill>
                        </a:rPr>
                        <a:t>Value</a:t>
                      </a:r>
                      <a:endParaRPr lang="en-US" dirty="0">
                        <a:solidFill>
                          <a:schemeClr val="tx1"/>
                        </a:solidFill>
                      </a:endParaRPr>
                    </a:p>
                  </a:txBody>
                  <a:tcPr/>
                </a:tc>
                <a:extLst>
                  <a:ext uri="{0D108BD9-81ED-4DB2-BD59-A6C34878D82A}">
                    <a16:rowId xmlns:a16="http://schemas.microsoft.com/office/drawing/2014/main" val="2076713474"/>
                  </a:ext>
                </a:extLst>
              </a:tr>
              <a:tr h="332232">
                <a:tc>
                  <a:txBody>
                    <a:bodyPr/>
                    <a:lstStyle/>
                    <a:p>
                      <a:r>
                        <a:rPr lang="en-US" dirty="0" smtClean="0"/>
                        <a:t>X</a:t>
                      </a:r>
                      <a:r>
                        <a:rPr lang="en-US" baseline="-25000" dirty="0" smtClean="0"/>
                        <a:t>1</a:t>
                      </a:r>
                      <a:endParaRPr lang="en-US" baseline="-25000" dirty="0"/>
                    </a:p>
                  </a:txBody>
                  <a:tcPr/>
                </a:tc>
                <a:tc>
                  <a:txBody>
                    <a:bodyPr/>
                    <a:lstStyle/>
                    <a:p>
                      <a:pPr algn="ctr"/>
                      <a:r>
                        <a:rPr lang="en-US" dirty="0" smtClean="0"/>
                        <a:t>All Values</a:t>
                      </a:r>
                      <a:endParaRPr lang="en-US" dirty="0"/>
                    </a:p>
                  </a:txBody>
                  <a:tcPr/>
                </a:tc>
                <a:extLst>
                  <a:ext uri="{0D108BD9-81ED-4DB2-BD59-A6C34878D82A}">
                    <a16:rowId xmlns:a16="http://schemas.microsoft.com/office/drawing/2014/main" val="180429123"/>
                  </a:ext>
                </a:extLst>
              </a:tr>
              <a:tr h="332232">
                <a:tc>
                  <a:txBody>
                    <a:bodyPr/>
                    <a:lstStyle/>
                    <a:p>
                      <a:r>
                        <a:rPr lang="en-US" dirty="0" smtClean="0"/>
                        <a:t>X</a:t>
                      </a:r>
                      <a:r>
                        <a:rPr lang="en-US" baseline="-25000" dirty="0" smtClean="0"/>
                        <a:t>2</a:t>
                      </a:r>
                      <a:endParaRPr lang="en-US" baseline="-25000"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1724466599"/>
                  </a:ext>
                </a:extLst>
              </a:tr>
            </a:tbl>
          </a:graphicData>
        </a:graphic>
      </p:graphicFrame>
    </p:spTree>
    <p:extLst>
      <p:ext uri="{BB962C8B-B14F-4D97-AF65-F5344CB8AC3E}">
        <p14:creationId xmlns:p14="http://schemas.microsoft.com/office/powerpoint/2010/main" val="158785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Linear </a:t>
            </a:r>
            <a:r>
              <a:rPr lang="en-US" b="1" dirty="0" smtClean="0"/>
              <a:t>programming</a:t>
            </a:r>
            <a:r>
              <a:rPr lang="en-US" dirty="0" smtClean="0"/>
              <a:t>, </a:t>
            </a:r>
            <a:r>
              <a:rPr lang="en-US" b="1" dirty="0" smtClean="0"/>
              <a:t>Linear Optimization</a:t>
            </a:r>
            <a:r>
              <a:rPr lang="en-US" dirty="0" smtClean="0"/>
              <a:t>, </a:t>
            </a:r>
            <a:r>
              <a:rPr lang="en-US" dirty="0"/>
              <a:t>is a mathematical method that is used to determine the best possible outcome or solution from a given set of parameters or list of requirements, which are represented in the form of linear relationships. </a:t>
            </a:r>
            <a:endParaRPr lang="en-US" dirty="0" smtClean="0"/>
          </a:p>
          <a:p>
            <a:pPr algn="just"/>
            <a:r>
              <a:rPr lang="en-US" b="1" dirty="0" smtClean="0"/>
              <a:t>Linear </a:t>
            </a:r>
            <a:r>
              <a:rPr lang="en-US" b="1" dirty="0"/>
              <a:t>programming model </a:t>
            </a:r>
            <a:r>
              <a:rPr lang="en-US" b="1" dirty="0" smtClean="0"/>
              <a:t>- </a:t>
            </a:r>
            <a:r>
              <a:rPr lang="en-US" dirty="0" smtClean="0"/>
              <a:t>A </a:t>
            </a:r>
            <a:r>
              <a:rPr lang="en-US" dirty="0"/>
              <a:t>mathematical model with a linear objective function, </a:t>
            </a:r>
            <a:r>
              <a:rPr lang="en-US" dirty="0" smtClean="0"/>
              <a:t>a set </a:t>
            </a:r>
            <a:r>
              <a:rPr lang="en-US" dirty="0"/>
              <a:t>of linear constraints, and nonnegative variables</a:t>
            </a:r>
            <a:r>
              <a:rPr lang="en-US" dirty="0" smtClean="0"/>
              <a:t>. Linearity implies that Linear Programming must satisfy two properties:</a:t>
            </a:r>
          </a:p>
          <a:p>
            <a:pPr marL="0" indent="0" algn="just">
              <a:buNone/>
            </a:pPr>
            <a:endParaRPr lang="en-US" sz="1000" dirty="0" smtClean="0"/>
          </a:p>
          <a:p>
            <a:pPr lvl="1" algn="just">
              <a:buFont typeface="Wingdings" panose="05000000000000000000" pitchFamily="2" charset="2"/>
              <a:buChar char="Ø"/>
            </a:pPr>
            <a:r>
              <a:rPr lang="en-US" b="1" dirty="0" smtClean="0"/>
              <a:t>Proportionality</a:t>
            </a:r>
            <a:r>
              <a:rPr lang="en-US" dirty="0" smtClean="0"/>
              <a:t>-It requires the contribution of each decision variable in the objective function and its requirements in the constraints should be directly proportional to the value of the variable.</a:t>
            </a:r>
          </a:p>
          <a:p>
            <a:pPr lvl="1" algn="just">
              <a:buFont typeface="Wingdings" panose="05000000000000000000" pitchFamily="2" charset="2"/>
              <a:buChar char="Ø"/>
            </a:pPr>
            <a:r>
              <a:rPr lang="en-US" b="1" dirty="0" smtClean="0"/>
              <a:t>Additivity</a:t>
            </a:r>
            <a:r>
              <a:rPr lang="en-US" dirty="0" smtClean="0"/>
              <a:t>-It requires that terms of the objective function and constraints be additive i.e. total profit must be equal to the sum of profits from decision variable, total requirements of resources must be equal to the sum of the resources required by each decision variable.</a:t>
            </a:r>
          </a:p>
          <a:p>
            <a:pPr marL="0" indent="0" algn="just">
              <a:buNone/>
            </a:pPr>
            <a:endParaRPr lang="en-US" dirty="0"/>
          </a:p>
        </p:txBody>
      </p:sp>
    </p:spTree>
    <p:extLst>
      <p:ext uri="{BB962C8B-B14F-4D97-AF65-F5344CB8AC3E}">
        <p14:creationId xmlns:p14="http://schemas.microsoft.com/office/powerpoint/2010/main" val="1333709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t>
            </a:r>
            <a:r>
              <a:rPr lang="en-US" dirty="0" smtClean="0"/>
              <a:t>Solution-Example-1</a:t>
            </a:r>
            <a:endParaRPr lang="en-US" dirty="0"/>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
        <p:nvSpPr>
          <p:cNvPr id="4" name="object 3"/>
          <p:cNvSpPr/>
          <p:nvPr/>
        </p:nvSpPr>
        <p:spPr>
          <a:xfrm>
            <a:off x="1002792" y="1517904"/>
            <a:ext cx="5447360" cy="3773424"/>
          </a:xfrm>
          <a:prstGeom prst="rect">
            <a:avLst/>
          </a:prstGeom>
          <a:blipFill>
            <a:blip r:embed="rId3" cstate="print"/>
            <a:stretch>
              <a:fillRect/>
            </a:stretch>
          </a:blipFill>
        </p:spPr>
        <p:txBody>
          <a:bodyPr wrap="square" lIns="0" tIns="0" rIns="0" bIns="0" rtlCol="0"/>
          <a:lstStyle/>
          <a:p>
            <a:endParaRPr/>
          </a:p>
        </p:txBody>
      </p:sp>
      <p:sp>
        <p:nvSpPr>
          <p:cNvPr id="5" name="object 4"/>
          <p:cNvSpPr txBox="1"/>
          <p:nvPr/>
        </p:nvSpPr>
        <p:spPr>
          <a:xfrm>
            <a:off x="6760464" y="2012524"/>
            <a:ext cx="3782568" cy="2967479"/>
          </a:xfrm>
          <a:prstGeom prst="rect">
            <a:avLst/>
          </a:prstGeom>
        </p:spPr>
        <p:txBody>
          <a:bodyPr vert="horz" wrap="square" lIns="0" tIns="12700" rIns="0" bIns="0" rtlCol="0">
            <a:spAutoFit/>
          </a:bodyPr>
          <a:lstStyle/>
          <a:p>
            <a:pPr marL="12700" marR="5080" indent="457200" algn="just">
              <a:lnSpc>
                <a:spcPct val="100000"/>
              </a:lnSpc>
              <a:spcBef>
                <a:spcPts val="100"/>
              </a:spcBef>
            </a:pPr>
            <a:r>
              <a:rPr sz="2400" dirty="0">
                <a:cs typeface="Arial"/>
              </a:rPr>
              <a:t>ABCDEF consists of an infinite number of </a:t>
            </a:r>
            <a:r>
              <a:rPr sz="2400" dirty="0" smtClean="0">
                <a:cs typeface="Arial"/>
              </a:rPr>
              <a:t>points</a:t>
            </a:r>
            <a:r>
              <a:rPr lang="en-US" sz="2400" dirty="0" smtClean="0">
                <a:cs typeface="Arial"/>
              </a:rPr>
              <a:t>. </a:t>
            </a:r>
          </a:p>
          <a:p>
            <a:pPr marL="12700" marR="5080" indent="457200" algn="just">
              <a:lnSpc>
                <a:spcPct val="100000"/>
              </a:lnSpc>
              <a:spcBef>
                <a:spcPts val="100"/>
              </a:spcBef>
            </a:pPr>
            <a:r>
              <a:rPr lang="en-US" sz="2400" dirty="0" smtClean="0">
                <a:cs typeface="Arial"/>
              </a:rPr>
              <a:t>W</a:t>
            </a:r>
            <a:r>
              <a:rPr sz="2400" spc="30" dirty="0" smtClean="0">
                <a:cs typeface="Arial"/>
              </a:rPr>
              <a:t>e </a:t>
            </a:r>
            <a:r>
              <a:rPr sz="2400" dirty="0">
                <a:cs typeface="Arial"/>
              </a:rPr>
              <a:t>need a  </a:t>
            </a:r>
            <a:r>
              <a:rPr sz="2400" spc="-5" dirty="0">
                <a:cs typeface="Arial"/>
              </a:rPr>
              <a:t>systematic </a:t>
            </a:r>
            <a:r>
              <a:rPr sz="2400" dirty="0">
                <a:cs typeface="Arial"/>
              </a:rPr>
              <a:t>procedure that identifies the optimum </a:t>
            </a:r>
            <a:r>
              <a:rPr sz="2400" dirty="0" smtClean="0">
                <a:cs typeface="Arial"/>
              </a:rPr>
              <a:t>solution. </a:t>
            </a:r>
            <a:endParaRPr lang="en-US" sz="2400" dirty="0" smtClean="0">
              <a:cs typeface="Arial"/>
            </a:endParaRPr>
          </a:p>
          <a:p>
            <a:pPr marL="12700" marR="5080" indent="457200" algn="just">
              <a:lnSpc>
                <a:spcPct val="100000"/>
              </a:lnSpc>
              <a:spcBef>
                <a:spcPts val="100"/>
              </a:spcBef>
            </a:pPr>
            <a:r>
              <a:rPr sz="2400" dirty="0" smtClean="0">
                <a:cs typeface="Arial"/>
              </a:rPr>
              <a:t>The  </a:t>
            </a:r>
            <a:r>
              <a:rPr sz="2400" dirty="0">
                <a:cs typeface="Arial"/>
              </a:rPr>
              <a:t>optimum solution is associated </a:t>
            </a:r>
            <a:r>
              <a:rPr sz="2400" spc="15" dirty="0">
                <a:cs typeface="Arial"/>
              </a:rPr>
              <a:t>with </a:t>
            </a:r>
            <a:r>
              <a:rPr sz="2400" dirty="0">
                <a:cs typeface="Arial"/>
              </a:rPr>
              <a:t>a corner point of the  solution</a:t>
            </a:r>
            <a:r>
              <a:rPr sz="2400" spc="-15" dirty="0">
                <a:cs typeface="Arial"/>
              </a:rPr>
              <a:t> </a:t>
            </a:r>
            <a:r>
              <a:rPr sz="2400" dirty="0">
                <a:cs typeface="Arial"/>
              </a:rPr>
              <a:t>space.</a:t>
            </a:r>
          </a:p>
        </p:txBody>
      </p:sp>
    </p:spTree>
    <p:extLst>
      <p:ext uri="{BB962C8B-B14F-4D97-AF65-F5344CB8AC3E}">
        <p14:creationId xmlns:p14="http://schemas.microsoft.com/office/powerpoint/2010/main" val="2357976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t>
            </a:r>
            <a:r>
              <a:rPr lang="en-US" dirty="0" smtClean="0"/>
              <a:t>Solution-Example-1</a:t>
            </a:r>
            <a:endParaRPr lang="en-US" dirty="0"/>
          </a:p>
        </p:txBody>
      </p:sp>
      <p:sp>
        <p:nvSpPr>
          <p:cNvPr id="3" name="Content Placeholder 2"/>
          <p:cNvSpPr>
            <a:spLocks noGrp="1"/>
          </p:cNvSpPr>
          <p:nvPr>
            <p:ph idx="1"/>
          </p:nvPr>
        </p:nvSpPr>
        <p:spPr>
          <a:xfrm>
            <a:off x="838200" y="1435608"/>
            <a:ext cx="10515600" cy="5001767"/>
          </a:xfrm>
        </p:spPr>
        <p:txBody>
          <a:bodyPr>
            <a:normAutofit lnSpcReduction="10000"/>
          </a:bodyPr>
          <a:lstStyle/>
          <a:p>
            <a:pPr marL="0" indent="0">
              <a:buNone/>
            </a:pPr>
            <a:r>
              <a:rPr lang="en-US" dirty="0" smtClean="0">
                <a:solidFill>
                  <a:srgbClr val="0070C0"/>
                </a:solidFill>
              </a:rPr>
              <a:t>Objective Function Approach:</a:t>
            </a:r>
          </a:p>
          <a:p>
            <a:pPr marL="457200" lvl="1" indent="0" algn="just">
              <a:buNone/>
            </a:pPr>
            <a:r>
              <a:rPr lang="en-US" dirty="0" smtClean="0"/>
              <a:t>Plot the objective function with different values of z. Parallel will be drawn. Continue to plot the parallel z lines with increasing (in case of Maximization) or decreasing (in case of Minimization) values of z till the z line reaches a corner point of feasible solution space in that direction. Further increase / decrease in z value, the z line will cross the feasible solution space.</a:t>
            </a:r>
          </a:p>
          <a:p>
            <a:pPr marL="457200" lvl="1" indent="0" algn="just">
              <a:buNone/>
            </a:pPr>
            <a:r>
              <a:rPr lang="en-US" dirty="0" smtClean="0"/>
              <a:t>Last corner point in the </a:t>
            </a:r>
            <a:r>
              <a:rPr lang="en-US" dirty="0"/>
              <a:t>feasible solution </a:t>
            </a:r>
            <a:r>
              <a:rPr lang="en-US" dirty="0" smtClean="0"/>
              <a:t>space is </a:t>
            </a:r>
            <a:r>
              <a:rPr lang="en-US" b="1" dirty="0" smtClean="0"/>
              <a:t>Optimum Point </a:t>
            </a:r>
            <a:r>
              <a:rPr lang="en-US" dirty="0" smtClean="0"/>
              <a:t>and associated z value is the </a:t>
            </a:r>
            <a:r>
              <a:rPr lang="en-US" b="1" dirty="0" smtClean="0"/>
              <a:t>Optimum z value</a:t>
            </a:r>
            <a:r>
              <a:rPr lang="en-US" dirty="0" smtClean="0"/>
              <a:t>.</a:t>
            </a:r>
          </a:p>
          <a:p>
            <a:pPr marL="0" indent="0">
              <a:buNone/>
            </a:pPr>
            <a:r>
              <a:rPr lang="en-US" dirty="0" smtClean="0">
                <a:solidFill>
                  <a:srgbClr val="00B050"/>
                </a:solidFill>
              </a:rPr>
              <a:t> </a:t>
            </a:r>
            <a:r>
              <a:rPr lang="en-US" dirty="0" smtClean="0">
                <a:solidFill>
                  <a:srgbClr val="0070C0"/>
                </a:solidFill>
              </a:rPr>
              <a:t>Extreme Corner Point Approach:</a:t>
            </a:r>
          </a:p>
          <a:p>
            <a:pPr marL="457200" lvl="1" indent="0">
              <a:buNone/>
            </a:pPr>
            <a:r>
              <a:rPr lang="en-US" dirty="0" smtClean="0"/>
              <a:t>Determine coordinates of all corner points of the feasible solution space.</a:t>
            </a:r>
          </a:p>
          <a:p>
            <a:pPr marL="457200" lvl="1" indent="0">
              <a:buNone/>
            </a:pPr>
            <a:r>
              <a:rPr lang="en-US" dirty="0" smtClean="0"/>
              <a:t>Determine z value at each corner point</a:t>
            </a:r>
          </a:p>
          <a:p>
            <a:pPr marL="457200" lvl="1" indent="0">
              <a:buNone/>
            </a:pPr>
            <a:r>
              <a:rPr lang="en-US" dirty="0" smtClean="0"/>
              <a:t>The Point that gives maximum z value (in </a:t>
            </a:r>
            <a:r>
              <a:rPr lang="en-US" dirty="0"/>
              <a:t>case of Maximization) or </a:t>
            </a:r>
            <a:r>
              <a:rPr lang="en-US" dirty="0" smtClean="0"/>
              <a:t>minimum z value (</a:t>
            </a:r>
            <a:r>
              <a:rPr lang="en-US" dirty="0"/>
              <a:t>in case of Minimization) </a:t>
            </a:r>
            <a:r>
              <a:rPr lang="en-US" dirty="0" smtClean="0"/>
              <a:t>is the </a:t>
            </a:r>
            <a:r>
              <a:rPr lang="en-US" b="1" dirty="0" smtClean="0"/>
              <a:t>Optimum Point </a:t>
            </a:r>
            <a:r>
              <a:rPr lang="en-US" dirty="0"/>
              <a:t>and </a:t>
            </a:r>
            <a:r>
              <a:rPr lang="en-US" dirty="0" smtClean="0"/>
              <a:t>associated </a:t>
            </a:r>
            <a:r>
              <a:rPr lang="en-US" dirty="0"/>
              <a:t>z value is the </a:t>
            </a:r>
            <a:r>
              <a:rPr lang="en-US" b="1" dirty="0"/>
              <a:t>Optimum z value</a:t>
            </a:r>
            <a:r>
              <a:rPr lang="en-US" dirty="0"/>
              <a:t>.</a:t>
            </a:r>
          </a:p>
          <a:p>
            <a:pPr marL="457200" lvl="1" indent="0">
              <a:buNone/>
            </a:pPr>
            <a:endParaRPr lang="en-US" dirty="0" smtClean="0"/>
          </a:p>
          <a:p>
            <a:pPr marL="457200" lvl="1"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22463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Graphical </a:t>
            </a:r>
            <a:r>
              <a:rPr lang="en-US" sz="4000" dirty="0" smtClean="0"/>
              <a:t>Solution-Objective Function Approach</a:t>
            </a:r>
            <a:endParaRPr lang="en-US" sz="4000" dirty="0"/>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
        <p:nvSpPr>
          <p:cNvPr id="6" name="object 4"/>
          <p:cNvSpPr/>
          <p:nvPr/>
        </p:nvSpPr>
        <p:spPr>
          <a:xfrm>
            <a:off x="911352" y="1551432"/>
            <a:ext cx="5710428" cy="3550920"/>
          </a:xfrm>
          <a:prstGeom prst="rect">
            <a:avLst/>
          </a:prstGeom>
          <a:blipFill>
            <a:blip r:embed="rId3" cstate="print"/>
            <a:stretch>
              <a:fillRect/>
            </a:stretch>
          </a:blipFill>
        </p:spPr>
        <p:txBody>
          <a:bodyPr wrap="square" lIns="0" tIns="0" rIns="0" bIns="0" rtlCol="0"/>
          <a:lstStyle/>
          <a:p>
            <a:endParaRPr/>
          </a:p>
        </p:txBody>
      </p:sp>
      <p:sp>
        <p:nvSpPr>
          <p:cNvPr id="7" name="Rectangle 6"/>
          <p:cNvSpPr/>
          <p:nvPr/>
        </p:nvSpPr>
        <p:spPr>
          <a:xfrm>
            <a:off x="7216902" y="1539240"/>
            <a:ext cx="4136898" cy="1754326"/>
          </a:xfrm>
          <a:prstGeom prst="rect">
            <a:avLst/>
          </a:prstGeom>
        </p:spPr>
        <p:txBody>
          <a:bodyPr wrap="square">
            <a:spAutoFit/>
          </a:bodyPr>
          <a:lstStyle/>
          <a:p>
            <a:pPr marL="12700" marR="5080" indent="457200" algn="just">
              <a:lnSpc>
                <a:spcPct val="100000"/>
              </a:lnSpc>
              <a:spcBef>
                <a:spcPts val="105"/>
              </a:spcBef>
            </a:pPr>
            <a:r>
              <a:rPr lang="en-US" spc="-75" dirty="0">
                <a:solidFill>
                  <a:srgbClr val="000000"/>
                </a:solidFill>
              </a:rPr>
              <a:t>To </a:t>
            </a:r>
            <a:r>
              <a:rPr lang="en-US" dirty="0">
                <a:solidFill>
                  <a:srgbClr val="000000"/>
                </a:solidFill>
              </a:rPr>
              <a:t>determine the direction in </a:t>
            </a:r>
            <a:r>
              <a:rPr lang="en-US" spc="5" dirty="0">
                <a:solidFill>
                  <a:srgbClr val="000000"/>
                </a:solidFill>
              </a:rPr>
              <a:t>which </a:t>
            </a:r>
            <a:r>
              <a:rPr lang="en-US" dirty="0">
                <a:solidFill>
                  <a:srgbClr val="000000"/>
                </a:solidFill>
              </a:rPr>
              <a:t>the </a:t>
            </a:r>
            <a:r>
              <a:rPr lang="en-US" dirty="0" smtClean="0">
                <a:solidFill>
                  <a:srgbClr val="000000"/>
                </a:solidFill>
              </a:rPr>
              <a:t>objective </a:t>
            </a:r>
            <a:r>
              <a:rPr lang="en-US" dirty="0">
                <a:solidFill>
                  <a:srgbClr val="000000"/>
                </a:solidFill>
              </a:rPr>
              <a:t>function increases  </a:t>
            </a:r>
            <a:r>
              <a:rPr lang="en-US" spc="10" dirty="0">
                <a:solidFill>
                  <a:srgbClr val="000000"/>
                </a:solidFill>
              </a:rPr>
              <a:t>we </a:t>
            </a:r>
            <a:r>
              <a:rPr lang="en-US" dirty="0">
                <a:solidFill>
                  <a:srgbClr val="000000"/>
                </a:solidFill>
              </a:rPr>
              <a:t>assign arbitrary increasing </a:t>
            </a:r>
            <a:r>
              <a:rPr lang="en-US" spc="-5" dirty="0">
                <a:solidFill>
                  <a:srgbClr val="000000"/>
                </a:solidFill>
              </a:rPr>
              <a:t>values </a:t>
            </a:r>
            <a:r>
              <a:rPr lang="en-US" spc="-5" dirty="0" smtClean="0">
                <a:solidFill>
                  <a:srgbClr val="000000"/>
                </a:solidFill>
              </a:rPr>
              <a:t>to z, say </a:t>
            </a:r>
            <a:r>
              <a:rPr lang="en-US" dirty="0" smtClean="0">
                <a:solidFill>
                  <a:srgbClr val="000000"/>
                </a:solidFill>
              </a:rPr>
              <a:t>10 </a:t>
            </a:r>
            <a:r>
              <a:rPr lang="en-US" dirty="0">
                <a:solidFill>
                  <a:srgbClr val="000000"/>
                </a:solidFill>
              </a:rPr>
              <a:t>and</a:t>
            </a:r>
            <a:r>
              <a:rPr lang="en-US" spc="-175" dirty="0">
                <a:solidFill>
                  <a:srgbClr val="000000"/>
                </a:solidFill>
              </a:rPr>
              <a:t> </a:t>
            </a:r>
            <a:r>
              <a:rPr lang="en-US" dirty="0">
                <a:solidFill>
                  <a:srgbClr val="000000"/>
                </a:solidFill>
              </a:rPr>
              <a:t>15</a:t>
            </a:r>
            <a:endParaRPr lang="en-US" dirty="0"/>
          </a:p>
          <a:p>
            <a:pPr marL="1238250">
              <a:lnSpc>
                <a:spcPct val="100000"/>
              </a:lnSpc>
            </a:pPr>
            <a:r>
              <a:rPr lang="en-US" dirty="0">
                <a:solidFill>
                  <a:srgbClr val="000000"/>
                </a:solidFill>
              </a:rPr>
              <a:t>5 </a:t>
            </a:r>
            <a:r>
              <a:rPr lang="en-US" spc="-5" dirty="0">
                <a:solidFill>
                  <a:srgbClr val="000000"/>
                </a:solidFill>
              </a:rPr>
              <a:t>X</a:t>
            </a:r>
            <a:r>
              <a:rPr lang="en-US" spc="-5" baseline="-25000" dirty="0">
                <a:solidFill>
                  <a:srgbClr val="000000"/>
                </a:solidFill>
              </a:rPr>
              <a:t>1</a:t>
            </a:r>
            <a:r>
              <a:rPr lang="en-US" spc="-5" dirty="0">
                <a:solidFill>
                  <a:srgbClr val="000000"/>
                </a:solidFill>
              </a:rPr>
              <a:t> </a:t>
            </a:r>
            <a:r>
              <a:rPr lang="en-US" dirty="0">
                <a:solidFill>
                  <a:srgbClr val="000000"/>
                </a:solidFill>
              </a:rPr>
              <a:t>+ 4</a:t>
            </a:r>
            <a:r>
              <a:rPr lang="en-US" spc="-25" dirty="0">
                <a:solidFill>
                  <a:srgbClr val="000000"/>
                </a:solidFill>
              </a:rPr>
              <a:t> </a:t>
            </a:r>
            <a:r>
              <a:rPr lang="en-US" dirty="0" smtClean="0">
                <a:solidFill>
                  <a:srgbClr val="000000"/>
                </a:solidFill>
              </a:rPr>
              <a:t>X</a:t>
            </a:r>
            <a:r>
              <a:rPr lang="en-US" baseline="-25000" dirty="0" smtClean="0">
                <a:solidFill>
                  <a:srgbClr val="000000"/>
                </a:solidFill>
              </a:rPr>
              <a:t>2</a:t>
            </a:r>
            <a:r>
              <a:rPr lang="en-US" dirty="0" smtClean="0">
                <a:solidFill>
                  <a:srgbClr val="000000"/>
                </a:solidFill>
              </a:rPr>
              <a:t>=10</a:t>
            </a:r>
          </a:p>
          <a:p>
            <a:pPr marL="1238250"/>
            <a:r>
              <a:rPr lang="en-US" dirty="0">
                <a:solidFill>
                  <a:srgbClr val="000000"/>
                </a:solidFill>
              </a:rPr>
              <a:t>5 </a:t>
            </a:r>
            <a:r>
              <a:rPr lang="en-US" spc="-5" dirty="0">
                <a:solidFill>
                  <a:srgbClr val="000000"/>
                </a:solidFill>
              </a:rPr>
              <a:t>X</a:t>
            </a:r>
            <a:r>
              <a:rPr lang="en-US" spc="-5" baseline="-25000" dirty="0">
                <a:solidFill>
                  <a:srgbClr val="000000"/>
                </a:solidFill>
              </a:rPr>
              <a:t>1</a:t>
            </a:r>
            <a:r>
              <a:rPr lang="en-US" spc="-5" dirty="0">
                <a:solidFill>
                  <a:srgbClr val="000000"/>
                </a:solidFill>
              </a:rPr>
              <a:t> </a:t>
            </a:r>
            <a:r>
              <a:rPr lang="en-US" dirty="0">
                <a:solidFill>
                  <a:srgbClr val="000000"/>
                </a:solidFill>
              </a:rPr>
              <a:t>+ 4</a:t>
            </a:r>
            <a:r>
              <a:rPr lang="en-US" spc="-25" dirty="0">
                <a:solidFill>
                  <a:srgbClr val="000000"/>
                </a:solidFill>
              </a:rPr>
              <a:t> </a:t>
            </a:r>
            <a:r>
              <a:rPr lang="en-US" dirty="0" smtClean="0">
                <a:solidFill>
                  <a:srgbClr val="000000"/>
                </a:solidFill>
              </a:rPr>
              <a:t>X</a:t>
            </a:r>
            <a:r>
              <a:rPr lang="en-US" baseline="-25000" dirty="0" smtClean="0">
                <a:solidFill>
                  <a:srgbClr val="000000"/>
                </a:solidFill>
              </a:rPr>
              <a:t>2</a:t>
            </a:r>
            <a:r>
              <a:rPr lang="en-US" dirty="0" smtClean="0">
                <a:solidFill>
                  <a:srgbClr val="000000"/>
                </a:solidFill>
              </a:rPr>
              <a:t>=15</a:t>
            </a:r>
            <a:endParaRPr lang="en-US" dirty="0"/>
          </a:p>
        </p:txBody>
      </p:sp>
      <p:sp>
        <p:nvSpPr>
          <p:cNvPr id="8" name="object 5"/>
          <p:cNvSpPr txBox="1"/>
          <p:nvPr/>
        </p:nvSpPr>
        <p:spPr>
          <a:xfrm>
            <a:off x="1258315" y="5402580"/>
            <a:ext cx="10095485" cy="751488"/>
          </a:xfrm>
          <a:prstGeom prst="rect">
            <a:avLst/>
          </a:prstGeom>
        </p:spPr>
        <p:txBody>
          <a:bodyPr vert="horz" wrap="square" lIns="0" tIns="12700" rIns="0" bIns="0" rtlCol="0">
            <a:spAutoFit/>
          </a:bodyPr>
          <a:lstStyle/>
          <a:p>
            <a:pPr marL="12700" marR="5080">
              <a:lnSpc>
                <a:spcPct val="100000"/>
              </a:lnSpc>
              <a:spcBef>
                <a:spcPts val="100"/>
              </a:spcBef>
            </a:pPr>
            <a:r>
              <a:rPr sz="2400" dirty="0">
                <a:cs typeface="Arial"/>
              </a:rPr>
              <a:t>The optimum solution is mixture of 3 tons of exterior </a:t>
            </a:r>
            <a:r>
              <a:rPr lang="en-US" sz="2400" dirty="0" smtClean="0">
                <a:cs typeface="Arial"/>
              </a:rPr>
              <a:t>paint </a:t>
            </a:r>
            <a:r>
              <a:rPr sz="2400" dirty="0" smtClean="0">
                <a:cs typeface="Arial"/>
              </a:rPr>
              <a:t>and </a:t>
            </a:r>
            <a:r>
              <a:rPr sz="2400" dirty="0">
                <a:cs typeface="Arial"/>
              </a:rPr>
              <a:t>1.5 tons</a:t>
            </a:r>
            <a:r>
              <a:rPr sz="2400" spc="-260" dirty="0">
                <a:cs typeface="Arial"/>
              </a:rPr>
              <a:t> </a:t>
            </a:r>
            <a:r>
              <a:rPr sz="2400" dirty="0">
                <a:cs typeface="Arial"/>
              </a:rPr>
              <a:t>of  interior </a:t>
            </a:r>
            <a:r>
              <a:rPr sz="2400" dirty="0" smtClean="0">
                <a:cs typeface="Arial"/>
              </a:rPr>
              <a:t>paint </a:t>
            </a:r>
            <a:r>
              <a:rPr lang="en-US" sz="2400" dirty="0" smtClean="0">
                <a:cs typeface="Arial"/>
              </a:rPr>
              <a:t>and that </a:t>
            </a:r>
            <a:r>
              <a:rPr sz="2400" dirty="0" smtClean="0">
                <a:cs typeface="Arial"/>
              </a:rPr>
              <a:t>will </a:t>
            </a:r>
            <a:r>
              <a:rPr sz="2400" spc="-10" dirty="0">
                <a:cs typeface="Arial"/>
              </a:rPr>
              <a:t>yield </a:t>
            </a:r>
            <a:r>
              <a:rPr sz="2400" dirty="0">
                <a:cs typeface="Arial"/>
              </a:rPr>
              <a:t>a </a:t>
            </a:r>
            <a:r>
              <a:rPr sz="2400" spc="-5" dirty="0">
                <a:cs typeface="Arial"/>
              </a:rPr>
              <a:t>daily </a:t>
            </a:r>
            <a:r>
              <a:rPr sz="2400" dirty="0">
                <a:cs typeface="Arial"/>
              </a:rPr>
              <a:t>profit of</a:t>
            </a:r>
            <a:r>
              <a:rPr sz="2400" spc="-150" dirty="0">
                <a:cs typeface="Arial"/>
              </a:rPr>
              <a:t> </a:t>
            </a:r>
            <a:r>
              <a:rPr lang="en-US" sz="2400" spc="-150" dirty="0" err="1" smtClean="0">
                <a:cs typeface="Arial"/>
              </a:rPr>
              <a:t>Rs</a:t>
            </a:r>
            <a:r>
              <a:rPr lang="en-US" sz="2400" spc="-150" dirty="0" smtClean="0">
                <a:cs typeface="Arial"/>
              </a:rPr>
              <a:t>. </a:t>
            </a:r>
            <a:r>
              <a:rPr sz="2400" dirty="0" smtClean="0">
                <a:cs typeface="Arial"/>
              </a:rPr>
              <a:t>21</a:t>
            </a:r>
            <a:r>
              <a:rPr lang="en-US" sz="2400" dirty="0" smtClean="0">
                <a:cs typeface="Arial"/>
              </a:rPr>
              <a:t>,</a:t>
            </a:r>
            <a:r>
              <a:rPr sz="2400" dirty="0" smtClean="0">
                <a:cs typeface="Arial"/>
              </a:rPr>
              <a:t>000.</a:t>
            </a:r>
            <a:endParaRPr sz="2400" dirty="0">
              <a:cs typeface="Arial"/>
            </a:endParaRPr>
          </a:p>
        </p:txBody>
      </p:sp>
    </p:spTree>
    <p:extLst>
      <p:ext uri="{BB962C8B-B14F-4D97-AF65-F5344CB8AC3E}">
        <p14:creationId xmlns:p14="http://schemas.microsoft.com/office/powerpoint/2010/main" val="3899372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Graphical </a:t>
            </a:r>
            <a:r>
              <a:rPr lang="en-US" sz="3800" dirty="0" smtClean="0"/>
              <a:t>Solution-Extreme Corner Point Approach</a:t>
            </a:r>
            <a:endParaRPr lang="en-US" sz="3800" dirty="0"/>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
        <p:nvSpPr>
          <p:cNvPr id="8" name="object 5"/>
          <p:cNvSpPr txBox="1"/>
          <p:nvPr/>
        </p:nvSpPr>
        <p:spPr>
          <a:xfrm>
            <a:off x="1258315" y="5402580"/>
            <a:ext cx="10095485" cy="751488"/>
          </a:xfrm>
          <a:prstGeom prst="rect">
            <a:avLst/>
          </a:prstGeom>
        </p:spPr>
        <p:txBody>
          <a:bodyPr vert="horz" wrap="square" lIns="0" tIns="12700" rIns="0" bIns="0" rtlCol="0">
            <a:spAutoFit/>
          </a:bodyPr>
          <a:lstStyle/>
          <a:p>
            <a:pPr marL="12700" marR="5080">
              <a:lnSpc>
                <a:spcPct val="100000"/>
              </a:lnSpc>
              <a:spcBef>
                <a:spcPts val="100"/>
              </a:spcBef>
            </a:pPr>
            <a:r>
              <a:rPr sz="2400" dirty="0">
                <a:cs typeface="Arial"/>
              </a:rPr>
              <a:t>The optimum solution is mixture of 3 tons of exterior </a:t>
            </a:r>
            <a:r>
              <a:rPr lang="en-US" sz="2400" dirty="0" smtClean="0">
                <a:cs typeface="Arial"/>
              </a:rPr>
              <a:t>paint </a:t>
            </a:r>
            <a:r>
              <a:rPr sz="2400" dirty="0" smtClean="0">
                <a:cs typeface="Arial"/>
              </a:rPr>
              <a:t>and </a:t>
            </a:r>
            <a:r>
              <a:rPr sz="2400" dirty="0">
                <a:cs typeface="Arial"/>
              </a:rPr>
              <a:t>1.5 tons</a:t>
            </a:r>
            <a:r>
              <a:rPr sz="2400" spc="-260" dirty="0">
                <a:cs typeface="Arial"/>
              </a:rPr>
              <a:t> </a:t>
            </a:r>
            <a:r>
              <a:rPr sz="2400" dirty="0">
                <a:cs typeface="Arial"/>
              </a:rPr>
              <a:t>of  interior </a:t>
            </a:r>
            <a:r>
              <a:rPr sz="2400" dirty="0" smtClean="0">
                <a:cs typeface="Arial"/>
              </a:rPr>
              <a:t>paint </a:t>
            </a:r>
            <a:r>
              <a:rPr lang="en-US" sz="2400" dirty="0" smtClean="0">
                <a:cs typeface="Arial"/>
              </a:rPr>
              <a:t>and that </a:t>
            </a:r>
            <a:r>
              <a:rPr sz="2400" dirty="0" smtClean="0">
                <a:cs typeface="Arial"/>
              </a:rPr>
              <a:t>will </a:t>
            </a:r>
            <a:r>
              <a:rPr sz="2400" spc="-10" dirty="0">
                <a:cs typeface="Arial"/>
              </a:rPr>
              <a:t>yield </a:t>
            </a:r>
            <a:r>
              <a:rPr sz="2400" dirty="0">
                <a:cs typeface="Arial"/>
              </a:rPr>
              <a:t>a </a:t>
            </a:r>
            <a:r>
              <a:rPr sz="2400" spc="-5" dirty="0">
                <a:cs typeface="Arial"/>
              </a:rPr>
              <a:t>daily </a:t>
            </a:r>
            <a:r>
              <a:rPr sz="2400" dirty="0">
                <a:cs typeface="Arial"/>
              </a:rPr>
              <a:t>profit of</a:t>
            </a:r>
            <a:r>
              <a:rPr sz="2400" spc="-150" dirty="0">
                <a:cs typeface="Arial"/>
              </a:rPr>
              <a:t> </a:t>
            </a:r>
            <a:r>
              <a:rPr lang="en-US" sz="2400" spc="-150" dirty="0" err="1" smtClean="0">
                <a:cs typeface="Arial"/>
              </a:rPr>
              <a:t>Rs</a:t>
            </a:r>
            <a:r>
              <a:rPr lang="en-US" sz="2400" spc="-150" dirty="0" smtClean="0">
                <a:cs typeface="Arial"/>
              </a:rPr>
              <a:t>. </a:t>
            </a:r>
            <a:r>
              <a:rPr sz="2400" dirty="0" smtClean="0">
                <a:cs typeface="Arial"/>
              </a:rPr>
              <a:t>21</a:t>
            </a:r>
            <a:r>
              <a:rPr lang="en-US" sz="2400" dirty="0" smtClean="0">
                <a:cs typeface="Arial"/>
              </a:rPr>
              <a:t>,</a:t>
            </a:r>
            <a:r>
              <a:rPr sz="2400" dirty="0" smtClean="0">
                <a:cs typeface="Arial"/>
              </a:rPr>
              <a:t>000.</a:t>
            </a:r>
            <a:endParaRPr sz="2400" dirty="0">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4207288305"/>
              </p:ext>
            </p:extLst>
          </p:nvPr>
        </p:nvGraphicFramePr>
        <p:xfrm>
          <a:off x="6817106" y="1551432"/>
          <a:ext cx="4091686" cy="2865120"/>
        </p:xfrm>
        <a:graphic>
          <a:graphicData uri="http://schemas.openxmlformats.org/drawingml/2006/table">
            <a:tbl>
              <a:tblPr firstRow="1" bandRow="1">
                <a:tableStyleId>{5C22544A-7EE6-4342-B048-85BDC9FD1C3A}</a:tableStyleId>
              </a:tblPr>
              <a:tblGrid>
                <a:gridCol w="865880">
                  <a:extLst>
                    <a:ext uri="{9D8B030D-6E8A-4147-A177-3AD203B41FA5}">
                      <a16:colId xmlns:a16="http://schemas.microsoft.com/office/drawing/2014/main" val="1374405905"/>
                    </a:ext>
                  </a:extLst>
                </a:gridCol>
                <a:gridCol w="2265686">
                  <a:extLst>
                    <a:ext uri="{9D8B030D-6E8A-4147-A177-3AD203B41FA5}">
                      <a16:colId xmlns:a16="http://schemas.microsoft.com/office/drawing/2014/main" val="3691300396"/>
                    </a:ext>
                  </a:extLst>
                </a:gridCol>
                <a:gridCol w="960120">
                  <a:extLst>
                    <a:ext uri="{9D8B030D-6E8A-4147-A177-3AD203B41FA5}">
                      <a16:colId xmlns:a16="http://schemas.microsoft.com/office/drawing/2014/main" val="2062536994"/>
                    </a:ext>
                  </a:extLst>
                </a:gridCol>
              </a:tblGrid>
              <a:tr h="370840">
                <a:tc>
                  <a:txBody>
                    <a:bodyPr/>
                    <a:lstStyle/>
                    <a:p>
                      <a:r>
                        <a:rPr lang="en-US" dirty="0" smtClean="0"/>
                        <a:t>Corner Point</a:t>
                      </a:r>
                      <a:endParaRPr lang="en-US" dirty="0"/>
                    </a:p>
                  </a:txBody>
                  <a:tcPr/>
                </a:tc>
                <a:tc>
                  <a:txBody>
                    <a:bodyPr/>
                    <a:lstStyle/>
                    <a:p>
                      <a:r>
                        <a:rPr lang="en-US" dirty="0" smtClean="0"/>
                        <a:t>Coordinates of Corner Point (X</a:t>
                      </a:r>
                      <a:r>
                        <a:rPr lang="en-US" baseline="-25000" dirty="0" smtClean="0"/>
                        <a:t>1</a:t>
                      </a:r>
                      <a:r>
                        <a:rPr lang="en-US" dirty="0" smtClean="0"/>
                        <a:t>, X</a:t>
                      </a:r>
                      <a:r>
                        <a:rPr lang="en-US" baseline="-25000" dirty="0" smtClean="0"/>
                        <a:t>2</a:t>
                      </a:r>
                      <a:r>
                        <a:rPr lang="en-US" dirty="0" smtClean="0"/>
                        <a:t>)</a:t>
                      </a:r>
                      <a:endParaRPr lang="en-US" dirty="0"/>
                    </a:p>
                  </a:txBody>
                  <a:tcPr/>
                </a:tc>
                <a:tc>
                  <a:txBody>
                    <a:bodyPr/>
                    <a:lstStyle/>
                    <a:p>
                      <a:r>
                        <a:rPr lang="en-US" dirty="0" smtClean="0"/>
                        <a:t>Z value</a:t>
                      </a:r>
                      <a:endParaRPr lang="en-US" dirty="0"/>
                    </a:p>
                  </a:txBody>
                  <a:tcPr/>
                </a:tc>
                <a:extLst>
                  <a:ext uri="{0D108BD9-81ED-4DB2-BD59-A6C34878D82A}">
                    <a16:rowId xmlns:a16="http://schemas.microsoft.com/office/drawing/2014/main" val="687632876"/>
                  </a:ext>
                </a:extLst>
              </a:tr>
              <a:tr h="370840">
                <a:tc>
                  <a:txBody>
                    <a:bodyPr/>
                    <a:lstStyle/>
                    <a:p>
                      <a:pPr algn="ctr"/>
                      <a:r>
                        <a:rPr lang="en-US" dirty="0" smtClean="0"/>
                        <a:t>A</a:t>
                      </a:r>
                      <a:endParaRPr lang="en-US" dirty="0"/>
                    </a:p>
                  </a:txBody>
                  <a:tcPr/>
                </a:tc>
                <a:tc>
                  <a:txBody>
                    <a:bodyPr/>
                    <a:lstStyle/>
                    <a:p>
                      <a:pPr algn="ctr"/>
                      <a:r>
                        <a:rPr lang="en-US" dirty="0" smtClean="0"/>
                        <a:t>0,0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4262094119"/>
                  </a:ext>
                </a:extLst>
              </a:tr>
              <a:tr h="370840">
                <a:tc>
                  <a:txBody>
                    <a:bodyPr/>
                    <a:lstStyle/>
                    <a:p>
                      <a:pPr algn="ctr"/>
                      <a:r>
                        <a:rPr lang="en-US" dirty="0" smtClean="0"/>
                        <a:t>B</a:t>
                      </a:r>
                      <a:endParaRPr lang="en-US" dirty="0"/>
                    </a:p>
                  </a:txBody>
                  <a:tcPr/>
                </a:tc>
                <a:tc>
                  <a:txBody>
                    <a:bodyPr/>
                    <a:lstStyle/>
                    <a:p>
                      <a:pPr algn="ctr"/>
                      <a:r>
                        <a:rPr lang="en-US" dirty="0" smtClean="0"/>
                        <a:t>4,0</a:t>
                      </a:r>
                      <a:endParaRPr lang="en-US" dirty="0"/>
                    </a:p>
                  </a:txBody>
                  <a:tcPr/>
                </a:tc>
                <a:tc>
                  <a:txBody>
                    <a:bodyPr/>
                    <a:lstStyle/>
                    <a:p>
                      <a:pPr algn="ctr"/>
                      <a:r>
                        <a:rPr lang="en-US" dirty="0" smtClean="0"/>
                        <a:t>20</a:t>
                      </a:r>
                      <a:endParaRPr lang="en-US" dirty="0"/>
                    </a:p>
                  </a:txBody>
                  <a:tcPr/>
                </a:tc>
                <a:extLst>
                  <a:ext uri="{0D108BD9-81ED-4DB2-BD59-A6C34878D82A}">
                    <a16:rowId xmlns:a16="http://schemas.microsoft.com/office/drawing/2014/main" val="3145656580"/>
                  </a:ext>
                </a:extLst>
              </a:tr>
              <a:tr h="370840">
                <a:tc>
                  <a:txBody>
                    <a:bodyPr/>
                    <a:lstStyle/>
                    <a:p>
                      <a:pPr algn="ctr"/>
                      <a:r>
                        <a:rPr lang="en-US" dirty="0" smtClean="0"/>
                        <a:t>C</a:t>
                      </a:r>
                      <a:endParaRPr lang="en-US" dirty="0"/>
                    </a:p>
                  </a:txBody>
                  <a:tcPr/>
                </a:tc>
                <a:tc>
                  <a:txBody>
                    <a:bodyPr/>
                    <a:lstStyle/>
                    <a:p>
                      <a:pPr algn="ctr"/>
                      <a:r>
                        <a:rPr lang="en-US" dirty="0" smtClean="0"/>
                        <a:t>3,1.5</a:t>
                      </a:r>
                      <a:endParaRPr lang="en-US" dirty="0"/>
                    </a:p>
                  </a:txBody>
                  <a:tcPr/>
                </a:tc>
                <a:tc>
                  <a:txBody>
                    <a:bodyPr/>
                    <a:lstStyle/>
                    <a:p>
                      <a:pPr algn="ctr"/>
                      <a:r>
                        <a:rPr lang="en-US" dirty="0" smtClean="0">
                          <a:solidFill>
                            <a:srgbClr val="FF0000"/>
                          </a:solidFill>
                        </a:rPr>
                        <a:t>21</a:t>
                      </a:r>
                      <a:endParaRPr lang="en-US" dirty="0">
                        <a:solidFill>
                          <a:srgbClr val="FF0000"/>
                        </a:solidFill>
                      </a:endParaRPr>
                    </a:p>
                  </a:txBody>
                  <a:tcPr/>
                </a:tc>
                <a:extLst>
                  <a:ext uri="{0D108BD9-81ED-4DB2-BD59-A6C34878D82A}">
                    <a16:rowId xmlns:a16="http://schemas.microsoft.com/office/drawing/2014/main" val="787041943"/>
                  </a:ext>
                </a:extLst>
              </a:tr>
              <a:tr h="370840">
                <a:tc>
                  <a:txBody>
                    <a:bodyPr/>
                    <a:lstStyle/>
                    <a:p>
                      <a:pPr algn="ctr"/>
                      <a:r>
                        <a:rPr lang="en-US" dirty="0" smtClean="0"/>
                        <a:t>D</a:t>
                      </a:r>
                      <a:endParaRPr lang="en-US" dirty="0"/>
                    </a:p>
                  </a:txBody>
                  <a:tcPr/>
                </a:tc>
                <a:tc>
                  <a:txBody>
                    <a:bodyPr/>
                    <a:lstStyle/>
                    <a:p>
                      <a:pPr algn="ctr"/>
                      <a:r>
                        <a:rPr lang="en-US" dirty="0" smtClean="0"/>
                        <a:t>2,2</a:t>
                      </a:r>
                      <a:endParaRPr lang="en-US" dirty="0"/>
                    </a:p>
                  </a:txBody>
                  <a:tcPr/>
                </a:tc>
                <a:tc>
                  <a:txBody>
                    <a:bodyPr/>
                    <a:lstStyle/>
                    <a:p>
                      <a:pPr algn="ctr"/>
                      <a:r>
                        <a:rPr lang="en-US" dirty="0" smtClean="0"/>
                        <a:t>18</a:t>
                      </a:r>
                      <a:endParaRPr lang="en-US" dirty="0"/>
                    </a:p>
                  </a:txBody>
                  <a:tcPr/>
                </a:tc>
                <a:extLst>
                  <a:ext uri="{0D108BD9-81ED-4DB2-BD59-A6C34878D82A}">
                    <a16:rowId xmlns:a16="http://schemas.microsoft.com/office/drawing/2014/main" val="1965405386"/>
                  </a:ext>
                </a:extLst>
              </a:tr>
              <a:tr h="370840">
                <a:tc>
                  <a:txBody>
                    <a:bodyPr/>
                    <a:lstStyle/>
                    <a:p>
                      <a:pPr algn="ctr"/>
                      <a:r>
                        <a:rPr lang="en-US" dirty="0" smtClean="0"/>
                        <a:t>E</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extLst>
                  <a:ext uri="{0D108BD9-81ED-4DB2-BD59-A6C34878D82A}">
                    <a16:rowId xmlns:a16="http://schemas.microsoft.com/office/drawing/2014/main" val="2285829100"/>
                  </a:ext>
                </a:extLst>
              </a:tr>
              <a:tr h="370840">
                <a:tc>
                  <a:txBody>
                    <a:bodyPr/>
                    <a:lstStyle/>
                    <a:p>
                      <a:pPr algn="ctr"/>
                      <a:r>
                        <a:rPr lang="en-US" dirty="0" smtClean="0"/>
                        <a:t>F</a:t>
                      </a:r>
                      <a:endParaRPr lang="en-US" dirty="0"/>
                    </a:p>
                  </a:txBody>
                  <a:tcPr/>
                </a:tc>
                <a:tc>
                  <a:txBody>
                    <a:bodyPr/>
                    <a:lstStyle/>
                    <a:p>
                      <a:pPr algn="ctr"/>
                      <a:r>
                        <a:rPr lang="en-US" dirty="0" smtClean="0"/>
                        <a:t>0,1</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1605068491"/>
                  </a:ext>
                </a:extLst>
              </a:tr>
            </a:tbl>
          </a:graphicData>
        </a:graphic>
      </p:graphicFrame>
      <p:sp>
        <p:nvSpPr>
          <p:cNvPr id="9" name="object 3"/>
          <p:cNvSpPr/>
          <p:nvPr/>
        </p:nvSpPr>
        <p:spPr>
          <a:xfrm>
            <a:off x="1002792" y="1517904"/>
            <a:ext cx="5447360" cy="3773424"/>
          </a:xfrm>
          <a:prstGeom prst="rect">
            <a:avLst/>
          </a:prstGeom>
          <a:blipFill>
            <a:blip r:embed="rId3" cstate="print"/>
            <a:stretch>
              <a:fillRect/>
            </a:stretch>
          </a:blipFill>
        </p:spPr>
        <p:txBody>
          <a:bodyPr wrap="square" lIns="0" tIns="0" rIns="0" bIns="0" rtlCol="0"/>
          <a:lstStyle/>
          <a:p>
            <a:endParaRPr/>
          </a:p>
        </p:txBody>
      </p:sp>
      <p:sp>
        <p:nvSpPr>
          <p:cNvPr id="5" name="Rectangle 4"/>
          <p:cNvSpPr/>
          <p:nvPr/>
        </p:nvSpPr>
        <p:spPr>
          <a:xfrm>
            <a:off x="2322965" y="1709713"/>
            <a:ext cx="2992358" cy="369332"/>
          </a:xfrm>
          <a:prstGeom prst="rect">
            <a:avLst/>
          </a:prstGeom>
        </p:spPr>
        <p:txBody>
          <a:bodyPr wrap="none">
            <a:spAutoFit/>
          </a:bodyPr>
          <a:lstStyle/>
          <a:p>
            <a:pPr lvl="1"/>
            <a:r>
              <a:rPr lang="en-US" spc="-5" dirty="0">
                <a:latin typeface="Arial"/>
                <a:cs typeface="Arial"/>
              </a:rPr>
              <a:t>Maxi</a:t>
            </a:r>
            <a:r>
              <a:rPr lang="pl-PL" spc="-5" dirty="0">
                <a:latin typeface="Arial"/>
                <a:cs typeface="Arial"/>
              </a:rPr>
              <a:t>mize </a:t>
            </a:r>
            <a:r>
              <a:rPr lang="pl-PL" dirty="0">
                <a:latin typeface="Arial"/>
                <a:cs typeface="Arial"/>
              </a:rPr>
              <a:t>Z= </a:t>
            </a:r>
            <a:r>
              <a:rPr lang="en-US" dirty="0">
                <a:latin typeface="Arial"/>
                <a:cs typeface="Arial"/>
              </a:rPr>
              <a:t>5</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4</a:t>
            </a:r>
            <a:r>
              <a:rPr lang="pl-PL" spc="-5" dirty="0">
                <a:latin typeface="Arial"/>
                <a:cs typeface="Arial"/>
              </a:rPr>
              <a:t>X</a:t>
            </a:r>
            <a:r>
              <a:rPr lang="pl-PL" spc="-7" baseline="-24305" dirty="0">
                <a:latin typeface="Arial"/>
                <a:cs typeface="Arial"/>
              </a:rPr>
              <a:t>2</a:t>
            </a:r>
            <a:endParaRPr lang="pl-PL" baseline="-24305" dirty="0">
              <a:latin typeface="Arial"/>
              <a:cs typeface="Arial"/>
            </a:endParaRPr>
          </a:p>
        </p:txBody>
      </p:sp>
    </p:spTree>
    <p:extLst>
      <p:ext uri="{BB962C8B-B14F-4D97-AF65-F5344CB8AC3E}">
        <p14:creationId xmlns:p14="http://schemas.microsoft.com/office/powerpoint/2010/main" val="3648662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Solution-Examples</a:t>
            </a:r>
            <a:endParaRPr lang="en-US" dirty="0"/>
          </a:p>
        </p:txBody>
      </p:sp>
      <p:sp>
        <p:nvSpPr>
          <p:cNvPr id="4" name="object 3"/>
          <p:cNvSpPr txBox="1">
            <a:spLocks noGrp="1"/>
          </p:cNvSpPr>
          <p:nvPr>
            <p:ph idx="1"/>
          </p:nvPr>
        </p:nvSpPr>
        <p:spPr>
          <a:xfrm>
            <a:off x="838200" y="1761617"/>
            <a:ext cx="10902696" cy="3795911"/>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Example-2: Diet Problem</a:t>
            </a:r>
          </a:p>
          <a:p>
            <a:pPr marL="0" indent="0" algn="just">
              <a:lnSpc>
                <a:spcPct val="100000"/>
              </a:lnSpc>
              <a:spcBef>
                <a:spcPts val="100"/>
              </a:spcBef>
              <a:buNone/>
            </a:pPr>
            <a:r>
              <a:rPr lang="en-US" sz="2400" dirty="0" smtClean="0">
                <a:latin typeface="Arial"/>
                <a:cs typeface="Arial"/>
              </a:rPr>
              <a:t>ABC Farms uses at least 800 kg. of special feed daily. The special feed is a mixture of corn and soybean meal with the following compositions:   </a:t>
            </a:r>
          </a:p>
          <a:p>
            <a:pPr marL="0" indent="0" algn="just">
              <a:lnSpc>
                <a:spcPct val="100000"/>
              </a:lnSpc>
              <a:spcBef>
                <a:spcPts val="100"/>
              </a:spcBef>
              <a:buNone/>
            </a:pPr>
            <a:endParaRPr lang="en-US" sz="2400" dirty="0">
              <a:latin typeface="Arial"/>
              <a:cs typeface="Arial"/>
            </a:endParaRPr>
          </a:p>
          <a:p>
            <a:pPr marL="0" indent="0" algn="just">
              <a:lnSpc>
                <a:spcPct val="100000"/>
              </a:lnSpc>
              <a:spcBef>
                <a:spcPts val="100"/>
              </a:spcBef>
              <a:buNone/>
            </a:pPr>
            <a:endParaRPr lang="en-US" sz="2400" dirty="0" smtClean="0">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0" indent="0" algn="just">
              <a:lnSpc>
                <a:spcPct val="100000"/>
              </a:lnSpc>
              <a:spcBef>
                <a:spcPts val="100"/>
              </a:spcBef>
              <a:buNone/>
            </a:pPr>
            <a:endParaRPr lang="en-US" sz="2400" spc="-5" dirty="0">
              <a:solidFill>
                <a:srgbClr val="000000"/>
              </a:solidFill>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12700" marR="6350" indent="0" algn="just">
              <a:lnSpc>
                <a:spcPct val="100000"/>
              </a:lnSpc>
              <a:spcBef>
                <a:spcPts val="100"/>
              </a:spcBef>
              <a:buNone/>
            </a:pPr>
            <a:r>
              <a:rPr lang="en-US" sz="2400" dirty="0" smtClean="0">
                <a:latin typeface="Arial"/>
                <a:cs typeface="Arial"/>
              </a:rPr>
              <a:t>The dietary requirements of the special feed are at least 30% protein and at most 5% fiber. ABC Farms wishes to determine the daily minimum cost feed mix.</a:t>
            </a:r>
          </a:p>
        </p:txBody>
      </p:sp>
      <p:graphicFrame>
        <p:nvGraphicFramePr>
          <p:cNvPr id="5" name="Table 4"/>
          <p:cNvGraphicFramePr>
            <a:graphicFrameLocks noGrp="1"/>
          </p:cNvGraphicFramePr>
          <p:nvPr>
            <p:extLst>
              <p:ext uri="{D42A27DB-BD31-4B8C-83A1-F6EECF244321}">
                <p14:modId xmlns:p14="http://schemas.microsoft.com/office/powerpoint/2010/main" val="2160293065"/>
              </p:ext>
            </p:extLst>
          </p:nvPr>
        </p:nvGraphicFramePr>
        <p:xfrm>
          <a:off x="2114296" y="2926080"/>
          <a:ext cx="8128000" cy="1522502"/>
        </p:xfrm>
        <a:graphic>
          <a:graphicData uri="http://schemas.openxmlformats.org/drawingml/2006/table">
            <a:tbl>
              <a:tblPr firstRow="1" bandRow="1">
                <a:tableStyleId>{5C22544A-7EE6-4342-B048-85BDC9FD1C3A}</a:tableStyleId>
              </a:tblPr>
              <a:tblGrid>
                <a:gridCol w="2677160">
                  <a:extLst>
                    <a:ext uri="{9D8B030D-6E8A-4147-A177-3AD203B41FA5}">
                      <a16:colId xmlns:a16="http://schemas.microsoft.com/office/drawing/2014/main" val="1070828872"/>
                    </a:ext>
                  </a:extLst>
                </a:gridCol>
                <a:gridCol w="1655064">
                  <a:extLst>
                    <a:ext uri="{9D8B030D-6E8A-4147-A177-3AD203B41FA5}">
                      <a16:colId xmlns:a16="http://schemas.microsoft.com/office/drawing/2014/main" val="964314011"/>
                    </a:ext>
                  </a:extLst>
                </a:gridCol>
                <a:gridCol w="1763776">
                  <a:extLst>
                    <a:ext uri="{9D8B030D-6E8A-4147-A177-3AD203B41FA5}">
                      <a16:colId xmlns:a16="http://schemas.microsoft.com/office/drawing/2014/main" val="2101007415"/>
                    </a:ext>
                  </a:extLst>
                </a:gridCol>
                <a:gridCol w="2032000">
                  <a:extLst>
                    <a:ext uri="{9D8B030D-6E8A-4147-A177-3AD203B41FA5}">
                      <a16:colId xmlns:a16="http://schemas.microsoft.com/office/drawing/2014/main" val="1459072201"/>
                    </a:ext>
                  </a:extLst>
                </a:gridCol>
              </a:tblGrid>
              <a:tr h="425222">
                <a:tc rowSpan="2">
                  <a:txBody>
                    <a:bodyPr/>
                    <a:lstStyle/>
                    <a:p>
                      <a:r>
                        <a:rPr lang="en-US" dirty="0" smtClean="0"/>
                        <a:t>Feedstuff</a:t>
                      </a:r>
                      <a:endParaRPr lang="en-US" dirty="0"/>
                    </a:p>
                  </a:txBody>
                  <a:tcPr/>
                </a:tc>
                <a:tc gridSpan="2">
                  <a:txBody>
                    <a:bodyPr/>
                    <a:lstStyle/>
                    <a:p>
                      <a:pPr algn="ctr"/>
                      <a:r>
                        <a:rPr lang="en-US" dirty="0" smtClean="0"/>
                        <a:t>Kg. per kg. of Feedstuff</a:t>
                      </a:r>
                      <a:endParaRPr lang="en-US" dirty="0"/>
                    </a:p>
                  </a:txBody>
                  <a:tcPr/>
                </a:tc>
                <a:tc hMerge="1">
                  <a:txBody>
                    <a:bodyPr/>
                    <a:lstStyle/>
                    <a:p>
                      <a:endParaRPr lang="en-US" dirty="0"/>
                    </a:p>
                  </a:txBody>
                  <a:tcPr/>
                </a:tc>
                <a:tc rowSpan="2">
                  <a:txBody>
                    <a:bodyPr/>
                    <a:lstStyle/>
                    <a:p>
                      <a:r>
                        <a:rPr lang="en-US" dirty="0" smtClean="0"/>
                        <a:t>Cost (</a:t>
                      </a:r>
                      <a:r>
                        <a:rPr lang="en-US" dirty="0" err="1" smtClean="0"/>
                        <a:t>Rs</a:t>
                      </a:r>
                      <a:r>
                        <a:rPr lang="en-US" dirty="0" smtClean="0"/>
                        <a:t>./Kg.)</a:t>
                      </a:r>
                      <a:endParaRPr lang="en-US" dirty="0"/>
                    </a:p>
                  </a:txBody>
                  <a:tcPr/>
                </a:tc>
                <a:extLst>
                  <a:ext uri="{0D108BD9-81ED-4DB2-BD59-A6C34878D82A}">
                    <a16:rowId xmlns:a16="http://schemas.microsoft.com/office/drawing/2014/main" val="873069645"/>
                  </a:ext>
                </a:extLst>
              </a:tr>
              <a:tr h="338591">
                <a:tc vMerge="1">
                  <a:txBody>
                    <a:bodyPr/>
                    <a:lstStyle/>
                    <a:p>
                      <a:endParaRPr lang="en-US" dirty="0"/>
                    </a:p>
                  </a:txBody>
                  <a:tcPr/>
                </a:tc>
                <a:tc>
                  <a:txBody>
                    <a:bodyPr/>
                    <a:lstStyle/>
                    <a:p>
                      <a:pPr algn="ctr"/>
                      <a:r>
                        <a:rPr lang="en-US" dirty="0" smtClean="0"/>
                        <a:t>Protein</a:t>
                      </a:r>
                      <a:endParaRPr lang="en-US" dirty="0"/>
                    </a:p>
                  </a:txBody>
                  <a:tcPr/>
                </a:tc>
                <a:tc>
                  <a:txBody>
                    <a:bodyPr/>
                    <a:lstStyle/>
                    <a:p>
                      <a:pPr algn="ctr"/>
                      <a:r>
                        <a:rPr lang="en-US" dirty="0" smtClean="0"/>
                        <a:t>Fiber</a:t>
                      </a:r>
                      <a:endParaRPr lang="en-US" dirty="0"/>
                    </a:p>
                  </a:txBody>
                  <a:tcPr/>
                </a:tc>
                <a:tc vMerge="1">
                  <a:txBody>
                    <a:bodyPr/>
                    <a:lstStyle/>
                    <a:p>
                      <a:endParaRPr lang="en-US" dirty="0"/>
                    </a:p>
                  </a:txBody>
                  <a:tcPr/>
                </a:tc>
                <a:extLst>
                  <a:ext uri="{0D108BD9-81ED-4DB2-BD59-A6C34878D82A}">
                    <a16:rowId xmlns:a16="http://schemas.microsoft.com/office/drawing/2014/main" val="3302763755"/>
                  </a:ext>
                </a:extLst>
              </a:tr>
              <a:tr h="338591">
                <a:tc>
                  <a:txBody>
                    <a:bodyPr/>
                    <a:lstStyle/>
                    <a:p>
                      <a:r>
                        <a:rPr lang="en-US" dirty="0" smtClean="0"/>
                        <a:t>Corn</a:t>
                      </a:r>
                      <a:endParaRPr lang="en-US" dirty="0"/>
                    </a:p>
                  </a:txBody>
                  <a:tcPr/>
                </a:tc>
                <a:tc>
                  <a:txBody>
                    <a:bodyPr/>
                    <a:lstStyle/>
                    <a:p>
                      <a:pPr algn="ctr"/>
                      <a:r>
                        <a:rPr lang="en-US" dirty="0" smtClean="0"/>
                        <a:t>0.09</a:t>
                      </a:r>
                      <a:endParaRPr lang="en-US" dirty="0"/>
                    </a:p>
                  </a:txBody>
                  <a:tcPr/>
                </a:tc>
                <a:tc>
                  <a:txBody>
                    <a:bodyPr/>
                    <a:lstStyle/>
                    <a:p>
                      <a:pPr algn="ctr"/>
                      <a:r>
                        <a:rPr lang="en-US" dirty="0" smtClean="0"/>
                        <a:t>0.02</a:t>
                      </a:r>
                      <a:endParaRPr lang="en-US" dirty="0"/>
                    </a:p>
                  </a:txBody>
                  <a:tcPr/>
                </a:tc>
                <a:tc>
                  <a:txBody>
                    <a:bodyPr/>
                    <a:lstStyle/>
                    <a:p>
                      <a:pPr algn="ctr"/>
                      <a:r>
                        <a:rPr lang="en-US" dirty="0" smtClean="0"/>
                        <a:t>0.30</a:t>
                      </a:r>
                      <a:endParaRPr lang="en-US" dirty="0"/>
                    </a:p>
                  </a:txBody>
                  <a:tcPr/>
                </a:tc>
                <a:extLst>
                  <a:ext uri="{0D108BD9-81ED-4DB2-BD59-A6C34878D82A}">
                    <a16:rowId xmlns:a16="http://schemas.microsoft.com/office/drawing/2014/main" val="272052901"/>
                  </a:ext>
                </a:extLst>
              </a:tr>
              <a:tr h="338591">
                <a:tc>
                  <a:txBody>
                    <a:bodyPr/>
                    <a:lstStyle/>
                    <a:p>
                      <a:r>
                        <a:rPr lang="en-US" dirty="0" smtClean="0"/>
                        <a:t>Soybean meal</a:t>
                      </a:r>
                      <a:endParaRPr lang="en-US" dirty="0"/>
                    </a:p>
                  </a:txBody>
                  <a:tcPr/>
                </a:tc>
                <a:tc>
                  <a:txBody>
                    <a:bodyPr/>
                    <a:lstStyle/>
                    <a:p>
                      <a:pPr algn="ctr"/>
                      <a:r>
                        <a:rPr lang="en-US" dirty="0" smtClean="0"/>
                        <a:t>0.60</a:t>
                      </a:r>
                      <a:endParaRPr lang="en-US" dirty="0"/>
                    </a:p>
                  </a:txBody>
                  <a:tcPr/>
                </a:tc>
                <a:tc>
                  <a:txBody>
                    <a:bodyPr/>
                    <a:lstStyle/>
                    <a:p>
                      <a:pPr algn="ctr"/>
                      <a:r>
                        <a:rPr lang="en-US" dirty="0" smtClean="0"/>
                        <a:t>0.06</a:t>
                      </a:r>
                      <a:endParaRPr lang="en-US" dirty="0"/>
                    </a:p>
                  </a:txBody>
                  <a:tcPr/>
                </a:tc>
                <a:tc>
                  <a:txBody>
                    <a:bodyPr/>
                    <a:lstStyle/>
                    <a:p>
                      <a:pPr algn="ctr"/>
                      <a:r>
                        <a:rPr lang="en-US" dirty="0" smtClean="0"/>
                        <a:t>0.90</a:t>
                      </a:r>
                      <a:endParaRPr lang="en-US" dirty="0"/>
                    </a:p>
                  </a:txBody>
                  <a:tcPr/>
                </a:tc>
                <a:extLst>
                  <a:ext uri="{0D108BD9-81ED-4DB2-BD59-A6C34878D82A}">
                    <a16:rowId xmlns:a16="http://schemas.microsoft.com/office/drawing/2014/main" val="472398428"/>
                  </a:ext>
                </a:extLst>
              </a:tr>
            </a:tbl>
          </a:graphicData>
        </a:graphic>
      </p:graphicFrame>
    </p:spTree>
    <p:extLst>
      <p:ext uri="{BB962C8B-B14F-4D97-AF65-F5344CB8AC3E}">
        <p14:creationId xmlns:p14="http://schemas.microsoft.com/office/powerpoint/2010/main" val="469978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t>
            </a:r>
            <a:r>
              <a:rPr lang="en-US" dirty="0" smtClean="0"/>
              <a:t>Solution-Example-2</a:t>
            </a:r>
            <a:endParaRPr lang="en-US" dirty="0"/>
          </a:p>
        </p:txBody>
      </p:sp>
      <p:sp>
        <p:nvSpPr>
          <p:cNvPr id="3" name="Content Placeholder 2"/>
          <p:cNvSpPr>
            <a:spLocks noGrp="1"/>
          </p:cNvSpPr>
          <p:nvPr>
            <p:ph idx="1"/>
          </p:nvPr>
        </p:nvSpPr>
        <p:spPr>
          <a:xfrm>
            <a:off x="838200" y="1435608"/>
            <a:ext cx="10515600" cy="5001767"/>
          </a:xfrm>
        </p:spPr>
        <p:txBody>
          <a:bodyPr>
            <a:normAutofit fontScale="92500" lnSpcReduction="10000"/>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Corn in daily mix (Kg.)</a:t>
            </a:r>
          </a:p>
          <a:p>
            <a:pPr marL="457200" lvl="1" indent="0">
              <a:buNone/>
            </a:pPr>
            <a:r>
              <a:rPr lang="en-US" dirty="0" smtClean="0"/>
              <a:t>X</a:t>
            </a:r>
            <a:r>
              <a:rPr lang="en-US" baseline="-25000" dirty="0" smtClean="0"/>
              <a:t>2</a:t>
            </a:r>
            <a:r>
              <a:rPr lang="en-US" dirty="0" smtClean="0"/>
              <a:t> = Soybean meal in the daily mix (Kg.)</a:t>
            </a:r>
            <a:endParaRPr lang="en-US" dirty="0"/>
          </a:p>
          <a:p>
            <a:pPr marL="0" indent="0">
              <a:buNone/>
            </a:pPr>
            <a:r>
              <a:rPr lang="en-US" dirty="0" smtClean="0">
                <a:solidFill>
                  <a:srgbClr val="FF0000"/>
                </a:solidFill>
              </a:rPr>
              <a:t>Objective Function:</a:t>
            </a:r>
          </a:p>
          <a:p>
            <a:pPr marL="457200" lvl="1" indent="0">
              <a:buNone/>
            </a:pPr>
            <a:r>
              <a:rPr lang="en-US" spc="-5" dirty="0" smtClean="0">
                <a:latin typeface="Arial"/>
                <a:cs typeface="Arial"/>
              </a:rPr>
              <a:t>Minimize</a:t>
            </a:r>
            <a:r>
              <a:rPr lang="pl-PL" spc="-5" dirty="0" smtClean="0">
                <a:latin typeface="Arial"/>
                <a:cs typeface="Arial"/>
              </a:rPr>
              <a:t> </a:t>
            </a:r>
            <a:r>
              <a:rPr lang="pl-PL" dirty="0">
                <a:latin typeface="Arial"/>
                <a:cs typeface="Arial"/>
              </a:rPr>
              <a:t>Z= </a:t>
            </a:r>
            <a:r>
              <a:rPr lang="en-US" dirty="0" smtClean="0">
                <a:latin typeface="Arial"/>
                <a:cs typeface="Arial"/>
              </a:rPr>
              <a:t>0.3</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0.9</a:t>
            </a:r>
            <a:r>
              <a:rPr lang="pl-PL" spc="-5" dirty="0" smtClean="0">
                <a:latin typeface="Arial"/>
                <a:cs typeface="Arial"/>
              </a:rPr>
              <a:t>X</a:t>
            </a:r>
            <a:r>
              <a:rPr lang="pl-PL" spc="-7" baseline="-24305" dirty="0" smtClean="0">
                <a:latin typeface="Arial"/>
                <a:cs typeface="Arial"/>
              </a:rPr>
              <a:t>2</a:t>
            </a:r>
            <a:endParaRPr lang="pl-PL" baseline="-24305"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smtClean="0">
                <a:solidFill>
                  <a:srgbClr val="0070C0"/>
                </a:solidFill>
                <a:latin typeface="Arial"/>
                <a:cs typeface="Arial"/>
              </a:rPr>
              <a:t>Demand			    </a:t>
            </a:r>
            <a:r>
              <a:rPr lang="en-US" spc="-5" dirty="0">
                <a:solidFill>
                  <a:srgbClr val="0070C0"/>
                </a:solidFill>
                <a:latin typeface="Arial"/>
                <a:cs typeface="Arial"/>
              </a:rPr>
              <a:t> </a:t>
            </a:r>
            <a:r>
              <a:rPr lang="en-US" spc="-5" dirty="0" smtClean="0">
                <a:solidFill>
                  <a:srgbClr val="0070C0"/>
                </a:solidFill>
                <a:latin typeface="Arial"/>
                <a:cs typeface="Arial"/>
              </a:rPr>
              <a:t>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pl-PL" spc="-7" dirty="0">
                <a:latin typeface="Arial"/>
                <a:cs typeface="Arial"/>
              </a:rPr>
              <a:t>≥</a:t>
            </a:r>
            <a:r>
              <a:rPr lang="en-US" dirty="0" smtClean="0">
                <a:latin typeface="Arial"/>
                <a:cs typeface="Arial"/>
              </a:rPr>
              <a:t> 800 …………………..…..(1)            </a:t>
            </a:r>
          </a:p>
          <a:p>
            <a:pPr marL="457200" lvl="1" indent="0">
              <a:buNone/>
            </a:pPr>
            <a:r>
              <a:rPr lang="en-US" spc="-5" dirty="0" smtClean="0">
                <a:solidFill>
                  <a:srgbClr val="0070C0"/>
                </a:solidFill>
                <a:latin typeface="Arial"/>
                <a:cs typeface="Arial"/>
              </a:rPr>
              <a:t>Protein Requirement</a:t>
            </a:r>
            <a:r>
              <a:rPr lang="en-US" spc="-5" dirty="0">
                <a:solidFill>
                  <a:srgbClr val="0070C0"/>
                </a:solidFill>
                <a:latin typeface="Arial"/>
                <a:cs typeface="Arial"/>
              </a:rPr>
              <a:t>	    </a:t>
            </a:r>
            <a:r>
              <a:rPr lang="en-US" spc="-5" dirty="0" smtClean="0">
                <a:solidFill>
                  <a:srgbClr val="0070C0"/>
                </a:solidFill>
                <a:latin typeface="Arial"/>
                <a:cs typeface="Arial"/>
              </a:rPr>
              <a:t>  </a:t>
            </a:r>
            <a:r>
              <a:rPr lang="en-US" spc="-5" dirty="0" smtClean="0">
                <a:latin typeface="Arial"/>
                <a:cs typeface="Arial"/>
              </a:rPr>
              <a:t>0.09</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0.6</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pl-PL" spc="-7" dirty="0">
                <a:latin typeface="Arial"/>
                <a:cs typeface="Arial"/>
              </a:rPr>
              <a:t>≥</a:t>
            </a:r>
            <a:r>
              <a:rPr lang="en-US" dirty="0" smtClean="0">
                <a:latin typeface="Arial"/>
                <a:cs typeface="Arial"/>
              </a:rPr>
              <a:t> 0.3 (</a:t>
            </a:r>
            <a:r>
              <a:rPr lang="pl-PL" spc="-5" dirty="0">
                <a:latin typeface="Arial"/>
                <a:cs typeface="Arial"/>
              </a:rPr>
              <a:t>X</a:t>
            </a:r>
            <a:r>
              <a:rPr lang="pl-PL" spc="-7" baseline="-24305" dirty="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p>
          <a:p>
            <a:pPr marL="457200" lvl="1" indent="0">
              <a:buNone/>
            </a:pPr>
            <a:r>
              <a:rPr lang="en-US" dirty="0">
                <a:latin typeface="Arial"/>
                <a:cs typeface="Arial"/>
              </a:rPr>
              <a:t> </a:t>
            </a:r>
            <a:r>
              <a:rPr lang="en-US" dirty="0" smtClean="0">
                <a:latin typeface="Arial"/>
                <a:cs typeface="Arial"/>
              </a:rPr>
              <a:t>                                      </a:t>
            </a:r>
            <a:r>
              <a:rPr lang="en-US" dirty="0" smtClean="0">
                <a:solidFill>
                  <a:srgbClr val="00B050"/>
                </a:solidFill>
                <a:latin typeface="Arial"/>
                <a:cs typeface="Arial"/>
              </a:rPr>
              <a:t>or</a:t>
            </a:r>
            <a:r>
              <a:rPr lang="en-US" dirty="0" smtClean="0">
                <a:latin typeface="Arial"/>
                <a:cs typeface="Arial"/>
              </a:rPr>
              <a:t>   0.21</a:t>
            </a:r>
            <a:r>
              <a:rPr lang="pl-PL" spc="-5" dirty="0" smtClean="0">
                <a:latin typeface="Arial"/>
                <a:cs typeface="Arial"/>
              </a:rPr>
              <a:t>X</a:t>
            </a:r>
            <a:r>
              <a:rPr lang="pl-PL" spc="-7" baseline="-24305" dirty="0" smtClean="0">
                <a:latin typeface="Arial"/>
                <a:cs typeface="Arial"/>
              </a:rPr>
              <a:t>1</a:t>
            </a:r>
            <a:r>
              <a:rPr lang="en-US" spc="-7" dirty="0" smtClean="0">
                <a:latin typeface="Arial"/>
                <a:cs typeface="Arial"/>
              </a:rPr>
              <a:t> – 0.3</a:t>
            </a:r>
            <a:r>
              <a:rPr lang="pl-PL" spc="-5" dirty="0">
                <a:latin typeface="Arial"/>
                <a:cs typeface="Arial"/>
              </a:rPr>
              <a:t> </a:t>
            </a:r>
            <a:r>
              <a:rPr lang="pl-PL" spc="-5" dirty="0" smtClean="0">
                <a:latin typeface="Arial"/>
                <a:cs typeface="Arial"/>
              </a:rPr>
              <a:t>X</a:t>
            </a:r>
            <a:r>
              <a:rPr lang="en-US" spc="-7" baseline="-24305" dirty="0" smtClean="0">
                <a:latin typeface="Arial"/>
                <a:cs typeface="Arial"/>
              </a:rPr>
              <a:t>2</a:t>
            </a:r>
            <a:r>
              <a:rPr lang="en-US" spc="-7"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0 ………………….(2)</a:t>
            </a:r>
            <a:endParaRPr lang="en-US" dirty="0">
              <a:latin typeface="Arial"/>
              <a:cs typeface="Arial"/>
            </a:endParaRPr>
          </a:p>
          <a:p>
            <a:pPr marL="457200" lvl="1" indent="0">
              <a:buNone/>
            </a:pPr>
            <a:r>
              <a:rPr lang="en-US" spc="-5" dirty="0" smtClean="0">
                <a:solidFill>
                  <a:srgbClr val="0070C0"/>
                </a:solidFill>
                <a:latin typeface="Arial"/>
                <a:cs typeface="Arial"/>
              </a:rPr>
              <a:t>Fiber Requirement</a:t>
            </a:r>
            <a:r>
              <a:rPr lang="en-US" spc="-5" dirty="0" smtClean="0">
                <a:latin typeface="Arial"/>
                <a:cs typeface="Arial"/>
              </a:rPr>
              <a:t>	     0.02</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0.06</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0.05 (</a:t>
            </a:r>
            <a:r>
              <a:rPr lang="pl-PL" spc="-5" dirty="0">
                <a:latin typeface="Arial"/>
                <a:cs typeface="Arial"/>
              </a:rPr>
              <a:t>X</a:t>
            </a:r>
            <a:r>
              <a:rPr lang="pl-PL" spc="-7" baseline="-24305" dirty="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spc="-7" dirty="0" smtClean="0">
                <a:latin typeface="Arial"/>
                <a:cs typeface="Arial"/>
              </a:rPr>
              <a:t>)</a:t>
            </a:r>
            <a:r>
              <a:rPr lang="en-US" dirty="0" smtClean="0">
                <a:latin typeface="Arial"/>
                <a:cs typeface="Arial"/>
              </a:rPr>
              <a:t> </a:t>
            </a:r>
          </a:p>
          <a:p>
            <a:pPr marL="457200" lvl="1" indent="0">
              <a:buNone/>
            </a:pPr>
            <a:r>
              <a:rPr lang="en-US" dirty="0">
                <a:latin typeface="Arial"/>
                <a:cs typeface="Arial"/>
              </a:rPr>
              <a:t> </a:t>
            </a:r>
            <a:r>
              <a:rPr lang="en-US" dirty="0" smtClean="0">
                <a:latin typeface="Arial"/>
                <a:cs typeface="Arial"/>
              </a:rPr>
              <a:t>                                       </a:t>
            </a:r>
            <a:r>
              <a:rPr lang="en-US" dirty="0" smtClean="0">
                <a:solidFill>
                  <a:srgbClr val="00B050"/>
                </a:solidFill>
                <a:latin typeface="Arial"/>
                <a:cs typeface="Arial"/>
              </a:rPr>
              <a:t>or</a:t>
            </a:r>
            <a:r>
              <a:rPr lang="en-US" dirty="0" smtClean="0">
                <a:latin typeface="Arial"/>
                <a:cs typeface="Arial"/>
              </a:rPr>
              <a:t>   0.03</a:t>
            </a:r>
            <a:r>
              <a:rPr lang="pl-PL" spc="-5" dirty="0" smtClean="0">
                <a:latin typeface="Arial"/>
                <a:cs typeface="Arial"/>
              </a:rPr>
              <a:t>X</a:t>
            </a:r>
            <a:r>
              <a:rPr lang="pl-PL" spc="-7" baseline="-24305" dirty="0" smtClean="0">
                <a:latin typeface="Arial"/>
                <a:cs typeface="Arial"/>
              </a:rPr>
              <a:t>1</a:t>
            </a:r>
            <a:r>
              <a:rPr lang="en-US" spc="-7" dirty="0" smtClean="0">
                <a:latin typeface="Arial"/>
                <a:cs typeface="Arial"/>
              </a:rPr>
              <a:t> </a:t>
            </a:r>
            <a:r>
              <a:rPr lang="en-US" spc="-7" dirty="0">
                <a:latin typeface="Arial"/>
                <a:cs typeface="Arial"/>
              </a:rPr>
              <a:t>– </a:t>
            </a:r>
            <a:r>
              <a:rPr lang="en-US" spc="-7" dirty="0" smtClean="0">
                <a:latin typeface="Arial"/>
                <a:cs typeface="Arial"/>
              </a:rPr>
              <a:t>0.01</a:t>
            </a:r>
            <a:r>
              <a:rPr lang="pl-PL" spc="-5" dirty="0" smtClean="0">
                <a:latin typeface="Arial"/>
                <a:cs typeface="Arial"/>
              </a:rPr>
              <a:t>X</a:t>
            </a:r>
            <a:r>
              <a:rPr lang="en-US" spc="-7" baseline="-24305" dirty="0">
                <a:latin typeface="Arial"/>
                <a:cs typeface="Arial"/>
              </a:rPr>
              <a:t>2</a:t>
            </a:r>
            <a:r>
              <a:rPr lang="en-US" spc="-7" dirty="0">
                <a:latin typeface="Arial"/>
                <a:cs typeface="Arial"/>
              </a:rPr>
              <a:t> </a:t>
            </a:r>
            <a:r>
              <a:rPr lang="pl-PL" spc="-7" dirty="0">
                <a:latin typeface="Arial"/>
                <a:cs typeface="Arial"/>
              </a:rPr>
              <a:t>≥</a:t>
            </a:r>
            <a:r>
              <a:rPr lang="en-US" dirty="0">
                <a:latin typeface="Arial"/>
                <a:cs typeface="Arial"/>
              </a:rPr>
              <a:t> 0</a:t>
            </a:r>
            <a:r>
              <a:rPr lang="en-US" dirty="0" smtClean="0">
                <a:latin typeface="Arial"/>
                <a:cs typeface="Arial"/>
              </a:rPr>
              <a:t> ……………. …(3)</a:t>
            </a: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 …………………….. (4, 5)                       </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743971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t>
            </a:r>
            <a:r>
              <a:rPr lang="en-US" dirty="0" smtClean="0"/>
              <a:t>Solution-Example-2</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b="1" dirty="0" smtClean="0"/>
              <a:t>Plot of Constraints:</a:t>
            </a:r>
          </a:p>
          <a:p>
            <a:pPr marL="457200" lvl="1" indent="0">
              <a:buNone/>
            </a:pPr>
            <a:endParaRPr lang="en-US" spc="-5" dirty="0" smtClean="0">
              <a:latin typeface="Arial"/>
              <a:cs typeface="Arial"/>
            </a:endParaRPr>
          </a:p>
          <a:p>
            <a:pPr marL="457200" lvl="1" indent="0">
              <a:buNone/>
            </a:pPr>
            <a:endParaRPr lang="en-US" spc="-5" dirty="0">
              <a:latin typeface="Arial"/>
              <a:cs typeface="Arial"/>
            </a:endParaRPr>
          </a:p>
          <a:p>
            <a:pPr marL="457200" lvl="1" indent="0">
              <a:buNone/>
            </a:pPr>
            <a:endParaRPr lang="en-US" spc="-5" dirty="0" smtClean="0">
              <a:latin typeface="Arial"/>
              <a:cs typeface="Arial"/>
            </a:endParaRPr>
          </a:p>
          <a:p>
            <a:pPr marL="457200" lvl="1" indent="0">
              <a:buNone/>
            </a:pPr>
            <a:endParaRPr lang="en-US" spc="-5" dirty="0">
              <a:latin typeface="Arial"/>
              <a:cs typeface="Arial"/>
            </a:endParaRPr>
          </a:p>
          <a:p>
            <a:pPr marL="457200" lvl="1" indent="0">
              <a:buNone/>
            </a:pPr>
            <a:endParaRPr lang="en-US" spc="-5" dirty="0" smtClean="0">
              <a:latin typeface="Arial"/>
              <a:cs typeface="Arial"/>
            </a:endParaRP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3529173"/>
              </p:ext>
            </p:extLst>
          </p:nvPr>
        </p:nvGraphicFramePr>
        <p:xfrm>
          <a:off x="1143762" y="2207609"/>
          <a:ext cx="9370568" cy="3834417"/>
        </p:xfrm>
        <a:graphic>
          <a:graphicData uri="http://schemas.openxmlformats.org/drawingml/2006/table">
            <a:tbl>
              <a:tblPr firstRow="1" bandRow="1">
                <a:tableStyleId>{5C22544A-7EE6-4342-B048-85BDC9FD1C3A}</a:tableStyleId>
              </a:tblPr>
              <a:tblGrid>
                <a:gridCol w="4685284">
                  <a:extLst>
                    <a:ext uri="{9D8B030D-6E8A-4147-A177-3AD203B41FA5}">
                      <a16:colId xmlns:a16="http://schemas.microsoft.com/office/drawing/2014/main" val="1879539672"/>
                    </a:ext>
                  </a:extLst>
                </a:gridCol>
                <a:gridCol w="4685284">
                  <a:extLst>
                    <a:ext uri="{9D8B030D-6E8A-4147-A177-3AD203B41FA5}">
                      <a16:colId xmlns:a16="http://schemas.microsoft.com/office/drawing/2014/main" val="3931110857"/>
                    </a:ext>
                  </a:extLst>
                </a:gridCol>
              </a:tblGrid>
              <a:tr h="1944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pc="-5" dirty="0" smtClean="0">
                          <a:solidFill>
                            <a:schemeClr val="tx1"/>
                          </a:solidFill>
                          <a:latin typeface="Arial"/>
                          <a:cs typeface="Arial"/>
                        </a:rPr>
                        <a:t>X</a:t>
                      </a:r>
                      <a:r>
                        <a:rPr lang="pl-PL" spc="-7" baseline="-24305" dirty="0" smtClean="0">
                          <a:solidFill>
                            <a:schemeClr val="tx1"/>
                          </a:solidFill>
                          <a:latin typeface="Arial"/>
                          <a:cs typeface="Arial"/>
                        </a:rPr>
                        <a:t>1 </a:t>
                      </a:r>
                      <a:r>
                        <a:rPr lang="pl-PL" dirty="0" smtClean="0">
                          <a:solidFill>
                            <a:schemeClr val="tx1"/>
                          </a:solidFill>
                          <a:latin typeface="Arial"/>
                          <a:cs typeface="Arial"/>
                        </a:rPr>
                        <a:t>+ </a:t>
                      </a:r>
                      <a:r>
                        <a:rPr lang="pl-PL" spc="-5" dirty="0" smtClean="0">
                          <a:solidFill>
                            <a:schemeClr val="tx1"/>
                          </a:solidFill>
                          <a:latin typeface="Arial"/>
                          <a:cs typeface="Arial"/>
                        </a:rPr>
                        <a:t>X</a:t>
                      </a:r>
                      <a:r>
                        <a:rPr lang="pl-PL" spc="-7" baseline="-24305" dirty="0" smtClean="0">
                          <a:solidFill>
                            <a:schemeClr val="tx1"/>
                          </a:solidFill>
                          <a:latin typeface="Arial"/>
                          <a:cs typeface="Arial"/>
                        </a:rPr>
                        <a:t>2</a:t>
                      </a:r>
                      <a:r>
                        <a:rPr lang="en-US" dirty="0" smtClean="0">
                          <a:solidFill>
                            <a:schemeClr val="tx1"/>
                          </a:solidFill>
                          <a:latin typeface="Arial"/>
                          <a:cs typeface="Arial"/>
                        </a:rPr>
                        <a:t> </a:t>
                      </a:r>
                      <a:r>
                        <a:rPr lang="pl-PL" spc="-7" dirty="0" smtClean="0">
                          <a:solidFill>
                            <a:schemeClr val="tx1"/>
                          </a:solidFill>
                          <a:latin typeface="Arial"/>
                          <a:cs typeface="Arial"/>
                        </a:rPr>
                        <a:t>≥</a:t>
                      </a:r>
                      <a:r>
                        <a:rPr lang="en-US" dirty="0" smtClean="0">
                          <a:solidFill>
                            <a:schemeClr val="tx1"/>
                          </a:solidFill>
                          <a:latin typeface="Arial"/>
                          <a:cs typeface="Arial"/>
                        </a:rPr>
                        <a:t> 800……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1 </a:t>
                      </a:r>
                      <a:r>
                        <a:rPr lang="pl-PL" b="0" dirty="0" smtClean="0">
                          <a:solidFill>
                            <a:schemeClr val="tx1"/>
                          </a:solidFill>
                          <a:latin typeface="Arial"/>
                          <a:cs typeface="Arial"/>
                        </a:rPr>
                        <a:t>+ </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800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0" spc="-7" dirty="0" smtClean="0">
                          <a:solidFill>
                            <a:schemeClr val="tx1"/>
                          </a:solidFill>
                          <a:latin typeface="Arial"/>
                          <a:cs typeface="Arial"/>
                        </a:rPr>
                        <a:t>≥</a:t>
                      </a: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smtClean="0"/>
                    </a:p>
                    <a:p>
                      <a:endParaRPr lang="en-US" dirty="0"/>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smtClean="0">
                          <a:solidFill>
                            <a:schemeClr val="tx1"/>
                          </a:solidFill>
                          <a:latin typeface="Arial"/>
                          <a:cs typeface="Arial"/>
                        </a:rPr>
                        <a:t>0.21</a:t>
                      </a:r>
                      <a:r>
                        <a:rPr lang="pl-PL" spc="-5" dirty="0" smtClean="0">
                          <a:solidFill>
                            <a:schemeClr val="tx1"/>
                          </a:solidFill>
                          <a:latin typeface="Arial"/>
                          <a:cs typeface="Arial"/>
                        </a:rPr>
                        <a:t>X</a:t>
                      </a:r>
                      <a:r>
                        <a:rPr lang="pl-PL" spc="-7" baseline="-24305" dirty="0" smtClean="0">
                          <a:solidFill>
                            <a:schemeClr val="tx1"/>
                          </a:solidFill>
                          <a:latin typeface="Arial"/>
                          <a:cs typeface="Arial"/>
                        </a:rPr>
                        <a:t>1 </a:t>
                      </a:r>
                      <a:r>
                        <a:rPr lang="en-US" spc="0" baseline="0" dirty="0" smtClean="0">
                          <a:solidFill>
                            <a:schemeClr val="tx1"/>
                          </a:solidFill>
                          <a:latin typeface="Arial"/>
                          <a:cs typeface="Arial"/>
                        </a:rPr>
                        <a:t>–</a:t>
                      </a:r>
                      <a:r>
                        <a:rPr lang="pl-PL" dirty="0" smtClean="0">
                          <a:solidFill>
                            <a:schemeClr val="tx1"/>
                          </a:solidFill>
                          <a:latin typeface="Arial"/>
                          <a:cs typeface="Arial"/>
                        </a:rPr>
                        <a:t> </a:t>
                      </a:r>
                      <a:r>
                        <a:rPr lang="en-US" dirty="0" smtClean="0">
                          <a:solidFill>
                            <a:schemeClr val="tx1"/>
                          </a:solidFill>
                          <a:latin typeface="Arial"/>
                          <a:cs typeface="Arial"/>
                        </a:rPr>
                        <a:t>0.3</a:t>
                      </a:r>
                      <a:r>
                        <a:rPr lang="pl-PL" spc="-5" dirty="0" smtClean="0">
                          <a:solidFill>
                            <a:schemeClr val="tx1"/>
                          </a:solidFill>
                          <a:latin typeface="Arial"/>
                          <a:cs typeface="Arial"/>
                        </a:rPr>
                        <a:t>X</a:t>
                      </a:r>
                      <a:r>
                        <a:rPr lang="pl-PL" spc="-7" baseline="-24305" dirty="0" smtClean="0">
                          <a:solidFill>
                            <a:schemeClr val="tx1"/>
                          </a:solidFill>
                          <a:latin typeface="Arial"/>
                          <a:cs typeface="Arial"/>
                        </a:rPr>
                        <a:t>2</a:t>
                      </a:r>
                      <a:r>
                        <a:rPr lang="en-US" dirty="0" smtClean="0">
                          <a:solidFill>
                            <a:schemeClr val="tx1"/>
                          </a:solidFill>
                          <a:latin typeface="Arial"/>
                          <a:cs typeface="Arial"/>
                        </a:rPr>
                        <a:t> </a:t>
                      </a:r>
                      <a:r>
                        <a:rPr lang="en-US" spc="-7" dirty="0" smtClean="0">
                          <a:solidFill>
                            <a:schemeClr val="tx1"/>
                          </a:solidFill>
                          <a:latin typeface="Arial"/>
                          <a:cs typeface="Arial"/>
                        </a:rPr>
                        <a:t>≤</a:t>
                      </a:r>
                      <a:r>
                        <a:rPr lang="en-US" dirty="0" smtClean="0">
                          <a:solidFill>
                            <a:schemeClr val="tx1"/>
                          </a:solidFill>
                          <a:latin typeface="Arial"/>
                          <a:cs typeface="Arial"/>
                        </a:rPr>
                        <a:t> 0……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0.21</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1 </a:t>
                      </a:r>
                      <a:r>
                        <a:rPr lang="en-US" b="0" spc="0" baseline="0" dirty="0" smtClean="0">
                          <a:solidFill>
                            <a:schemeClr val="tx1"/>
                          </a:solidFill>
                          <a:latin typeface="Arial"/>
                          <a:cs typeface="Arial"/>
                        </a:rPr>
                        <a:t>–</a:t>
                      </a:r>
                      <a:r>
                        <a:rPr lang="pl-PL" b="0" dirty="0" smtClean="0">
                          <a:solidFill>
                            <a:schemeClr val="tx1"/>
                          </a:solidFill>
                          <a:latin typeface="Arial"/>
                          <a:cs typeface="Arial"/>
                        </a:rPr>
                        <a:t> </a:t>
                      </a:r>
                      <a:r>
                        <a:rPr lang="en-US" b="0" dirty="0" smtClean="0">
                          <a:solidFill>
                            <a:schemeClr val="tx1"/>
                          </a:solidFill>
                          <a:latin typeface="Arial"/>
                          <a:cs typeface="Arial"/>
                        </a:rPr>
                        <a:t>0.3</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0</a:t>
                      </a:r>
                      <a:endParaRPr lang="en-US"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a:p>
                  </a:txBody>
                  <a:tcPr>
                    <a:solidFill>
                      <a:schemeClr val="accent5">
                        <a:lumMod val="20000"/>
                        <a:lumOff val="80000"/>
                      </a:schemeClr>
                    </a:solidFill>
                  </a:tcPr>
                </a:tc>
                <a:extLst>
                  <a:ext uri="{0D108BD9-81ED-4DB2-BD59-A6C34878D82A}">
                    <a16:rowId xmlns:a16="http://schemas.microsoft.com/office/drawing/2014/main" val="2711573245"/>
                  </a:ext>
                </a:extLst>
              </a:tr>
              <a:tr h="1822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5" dirty="0" smtClean="0">
                          <a:solidFill>
                            <a:schemeClr val="tx1"/>
                          </a:solidFill>
                          <a:latin typeface="Arial"/>
                          <a:cs typeface="Arial"/>
                        </a:rPr>
                        <a:t>0.03</a:t>
                      </a:r>
                      <a:r>
                        <a:rPr lang="pl-PL" b="1" spc="-5" dirty="0" smtClean="0">
                          <a:solidFill>
                            <a:schemeClr val="tx1"/>
                          </a:solidFill>
                          <a:latin typeface="Arial"/>
                          <a:cs typeface="Arial"/>
                        </a:rPr>
                        <a:t>X</a:t>
                      </a:r>
                      <a:r>
                        <a:rPr lang="pl-PL" b="1" spc="-7" baseline="-24305" dirty="0" smtClean="0">
                          <a:solidFill>
                            <a:schemeClr val="tx1"/>
                          </a:solidFill>
                          <a:latin typeface="Arial"/>
                          <a:cs typeface="Arial"/>
                        </a:rPr>
                        <a:t>1 </a:t>
                      </a:r>
                      <a:r>
                        <a:rPr lang="en-US" b="1" spc="0" baseline="0" dirty="0" smtClean="0">
                          <a:solidFill>
                            <a:schemeClr val="tx1"/>
                          </a:solidFill>
                          <a:latin typeface="Arial"/>
                          <a:cs typeface="Arial"/>
                        </a:rPr>
                        <a:t>–</a:t>
                      </a:r>
                      <a:r>
                        <a:rPr lang="pl-PL" b="1" dirty="0" smtClean="0">
                          <a:solidFill>
                            <a:schemeClr val="tx1"/>
                          </a:solidFill>
                          <a:latin typeface="Arial"/>
                          <a:cs typeface="Arial"/>
                        </a:rPr>
                        <a:t> </a:t>
                      </a:r>
                      <a:r>
                        <a:rPr lang="en-US" b="1" dirty="0" smtClean="0">
                          <a:solidFill>
                            <a:schemeClr val="tx1"/>
                          </a:solidFill>
                          <a:latin typeface="Arial"/>
                          <a:cs typeface="Arial"/>
                        </a:rPr>
                        <a:t>0.01</a:t>
                      </a:r>
                      <a:r>
                        <a:rPr lang="pl-PL" b="1" spc="-5" dirty="0" smtClean="0">
                          <a:solidFill>
                            <a:schemeClr val="tx1"/>
                          </a:solidFill>
                          <a:latin typeface="Arial"/>
                          <a:cs typeface="Arial"/>
                        </a:rPr>
                        <a:t>X</a:t>
                      </a:r>
                      <a:r>
                        <a:rPr lang="pl-PL" b="1" spc="-7" baseline="-24305" dirty="0" smtClean="0">
                          <a:solidFill>
                            <a:schemeClr val="tx1"/>
                          </a:solidFill>
                          <a:latin typeface="Arial"/>
                          <a:cs typeface="Arial"/>
                        </a:rPr>
                        <a:t>2</a:t>
                      </a:r>
                      <a:r>
                        <a:rPr lang="en-US" b="1" dirty="0" smtClean="0">
                          <a:solidFill>
                            <a:schemeClr val="tx1"/>
                          </a:solidFill>
                          <a:latin typeface="Arial"/>
                          <a:cs typeface="Arial"/>
                        </a:rPr>
                        <a:t> </a:t>
                      </a:r>
                      <a:r>
                        <a:rPr lang="pl-PL" b="1" spc="-7" dirty="0" smtClean="0">
                          <a:solidFill>
                            <a:schemeClr val="tx1"/>
                          </a:solidFill>
                          <a:latin typeface="Arial"/>
                          <a:cs typeface="Arial"/>
                        </a:rPr>
                        <a:t>≥</a:t>
                      </a:r>
                      <a:r>
                        <a:rPr lang="en-US" b="1" dirty="0" smtClean="0">
                          <a:solidFill>
                            <a:schemeClr val="tx1"/>
                          </a:solidFill>
                          <a:latin typeface="Arial"/>
                          <a:cs typeface="Arial"/>
                        </a:rPr>
                        <a:t> 0.……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Plot</a:t>
                      </a:r>
                      <a:r>
                        <a:rPr lang="en-US" b="0" baseline="0" dirty="0" smtClean="0">
                          <a:solidFill>
                            <a:schemeClr val="tx1"/>
                          </a:solidFill>
                          <a:latin typeface="Arial"/>
                          <a:cs typeface="Arial"/>
                        </a:rPr>
                        <a:t> the Line 0.03</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1 </a:t>
                      </a:r>
                      <a:r>
                        <a:rPr lang="en-US" b="0" dirty="0" smtClean="0">
                          <a:solidFill>
                            <a:schemeClr val="tx1"/>
                          </a:solidFill>
                          <a:latin typeface="Arial"/>
                          <a:cs typeface="Arial"/>
                        </a:rPr>
                        <a:t>–</a:t>
                      </a:r>
                      <a:r>
                        <a:rPr lang="pl-PL" b="0" dirty="0" smtClean="0">
                          <a:solidFill>
                            <a:schemeClr val="tx1"/>
                          </a:solidFill>
                          <a:latin typeface="Arial"/>
                          <a:cs typeface="Arial"/>
                        </a:rPr>
                        <a:t> </a:t>
                      </a:r>
                      <a:r>
                        <a:rPr lang="en-US" b="0" dirty="0" smtClean="0">
                          <a:solidFill>
                            <a:schemeClr val="tx1"/>
                          </a:solidFill>
                          <a:latin typeface="Arial"/>
                          <a:cs typeface="Arial"/>
                        </a:rPr>
                        <a:t>0.01</a:t>
                      </a:r>
                      <a:r>
                        <a:rPr lang="pl-PL" b="0" spc="-5" dirty="0" smtClean="0">
                          <a:solidFill>
                            <a:schemeClr val="tx1"/>
                          </a:solidFill>
                          <a:latin typeface="Arial"/>
                          <a:cs typeface="Arial"/>
                        </a:rPr>
                        <a:t>X</a:t>
                      </a:r>
                      <a:r>
                        <a:rPr lang="pl-PL" b="0" spc="-7" baseline="-24305" dirty="0" smtClean="0">
                          <a:solidFill>
                            <a:schemeClr val="tx1"/>
                          </a:solidFill>
                          <a:latin typeface="Arial"/>
                          <a:cs typeface="Arial"/>
                        </a:rPr>
                        <a:t>2</a:t>
                      </a:r>
                      <a:r>
                        <a:rPr lang="en-US" b="0" dirty="0" smtClean="0">
                          <a:solidFill>
                            <a:schemeClr val="tx1"/>
                          </a:solidFill>
                          <a:latin typeface="Arial"/>
                          <a:cs typeface="Arial"/>
                        </a:rPr>
                        <a:t> </a:t>
                      </a:r>
                      <a:r>
                        <a:rPr lang="en-US" b="0" spc="-7" dirty="0" smtClean="0">
                          <a:solidFill>
                            <a:schemeClr val="tx1"/>
                          </a:solidFill>
                          <a:latin typeface="Arial"/>
                          <a:cs typeface="Arial"/>
                        </a:rPr>
                        <a:t>=</a:t>
                      </a:r>
                      <a:r>
                        <a:rPr lang="en-US" b="0" dirty="0" smtClean="0">
                          <a:solidFill>
                            <a:schemeClr val="tx1"/>
                          </a:solidFill>
                          <a:latin typeface="Arial"/>
                          <a:cs typeface="Arial"/>
                        </a:rPr>
                        <a:t> 0</a:t>
                      </a:r>
                      <a:endParaRPr lang="en-US"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and trace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Arial"/>
                          <a:cs typeface="Arial"/>
                        </a:rPr>
                        <a:t>region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pc="-7" dirty="0" smtClean="0">
                          <a:solidFill>
                            <a:schemeClr val="tx1"/>
                          </a:solidFill>
                          <a:latin typeface="Arial"/>
                          <a:cs typeface="Arial"/>
                        </a:rPr>
                        <a:t>≥</a:t>
                      </a:r>
                      <a:r>
                        <a:rPr lang="en-US" b="0" spc="-7" dirty="0" smtClean="0">
                          <a:solidFill>
                            <a:schemeClr val="tx1"/>
                          </a:solidFill>
                          <a:latin typeface="Arial"/>
                          <a:cs typeface="Arial"/>
                        </a:rPr>
                        <a:t> criterion</a:t>
                      </a:r>
                      <a:r>
                        <a:rPr lang="en-US" b="0" dirty="0" smtClean="0">
                          <a:solidFill>
                            <a:schemeClr val="tx1"/>
                          </a:solidFill>
                          <a:latin typeface="Arial"/>
                          <a:cs typeface="Arial"/>
                        </a:rPr>
                        <a:t> </a:t>
                      </a:r>
                      <a:endParaRPr lang="en-US" b="0" dirty="0" smtClean="0">
                        <a:solidFill>
                          <a:schemeClr val="tx1"/>
                        </a:solidFill>
                      </a:endParaRPr>
                    </a:p>
                    <a:p>
                      <a:endParaRPr lang="en-US" dirty="0"/>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       Both variables are </a:t>
                      </a:r>
                      <a:r>
                        <a:rPr lang="pl-PL" spc="-7" dirty="0" smtClean="0">
                          <a:latin typeface="Arial"/>
                          <a:cs typeface="Arial"/>
                        </a:rPr>
                        <a:t>≥</a:t>
                      </a:r>
                      <a:r>
                        <a:rPr lang="en-US" spc="-7" dirty="0" smtClean="0">
                          <a:latin typeface="Arial"/>
                          <a:cs typeface="Arial"/>
                        </a:rPr>
                        <a:t> 0, restrict to First quadrant only.</a:t>
                      </a:r>
                    </a:p>
                    <a:p>
                      <a:endParaRPr lang="en-US" dirty="0"/>
                    </a:p>
                  </a:txBody>
                  <a:tcPr>
                    <a:solidFill>
                      <a:schemeClr val="accent5">
                        <a:lumMod val="20000"/>
                        <a:lumOff val="80000"/>
                      </a:schemeClr>
                    </a:solidFill>
                  </a:tcPr>
                </a:tc>
                <a:extLst>
                  <a:ext uri="{0D108BD9-81ED-4DB2-BD59-A6C34878D82A}">
                    <a16:rowId xmlns:a16="http://schemas.microsoft.com/office/drawing/2014/main" val="226744861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71109391"/>
              </p:ext>
            </p:extLst>
          </p:nvPr>
        </p:nvGraphicFramePr>
        <p:xfrm>
          <a:off x="3188590" y="2823941"/>
          <a:ext cx="2519680" cy="1097280"/>
        </p:xfrm>
        <a:graphic>
          <a:graphicData uri="http://schemas.openxmlformats.org/drawingml/2006/table">
            <a:tbl>
              <a:tblPr firstRow="1" bandRow="1">
                <a:tableStyleId>{5C22544A-7EE6-4342-B048-85BDC9FD1C3A}</a:tableStyleId>
              </a:tblPr>
              <a:tblGrid>
                <a:gridCol w="1139173">
                  <a:extLst>
                    <a:ext uri="{9D8B030D-6E8A-4147-A177-3AD203B41FA5}">
                      <a16:colId xmlns:a16="http://schemas.microsoft.com/office/drawing/2014/main" val="626823805"/>
                    </a:ext>
                  </a:extLst>
                </a:gridCol>
                <a:gridCol w="727067">
                  <a:extLst>
                    <a:ext uri="{9D8B030D-6E8A-4147-A177-3AD203B41FA5}">
                      <a16:colId xmlns:a16="http://schemas.microsoft.com/office/drawing/2014/main" val="1188056878"/>
                    </a:ext>
                  </a:extLst>
                </a:gridCol>
                <a:gridCol w="653440">
                  <a:extLst>
                    <a:ext uri="{9D8B030D-6E8A-4147-A177-3AD203B41FA5}">
                      <a16:colId xmlns:a16="http://schemas.microsoft.com/office/drawing/2014/main" val="2992943183"/>
                    </a:ext>
                  </a:extLst>
                </a:gridCol>
              </a:tblGrid>
              <a:tr h="359412">
                <a:tc>
                  <a:txBody>
                    <a:bodyPr/>
                    <a:lstStyle/>
                    <a:p>
                      <a:r>
                        <a:rPr lang="en-US" dirty="0" smtClean="0">
                          <a:solidFill>
                            <a:schemeClr val="tx1"/>
                          </a:solidFill>
                        </a:rPr>
                        <a:t>Variable</a:t>
                      </a:r>
                      <a:endParaRPr lang="en-US" dirty="0">
                        <a:solidFill>
                          <a:schemeClr val="tx1"/>
                        </a:solidFill>
                      </a:endParaRPr>
                    </a:p>
                  </a:txBody>
                  <a:tcPr/>
                </a:tc>
                <a:tc gridSpan="2">
                  <a:txBody>
                    <a:bodyPr/>
                    <a:lstStyle/>
                    <a:p>
                      <a:pPr algn="ctr"/>
                      <a:r>
                        <a:rPr lang="en-US" dirty="0" smtClean="0">
                          <a:solidFill>
                            <a:schemeClr val="tx1"/>
                          </a:solidFill>
                        </a:rPr>
                        <a:t>Value</a:t>
                      </a:r>
                      <a:endParaRPr lang="en-US"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076713474"/>
                  </a:ext>
                </a:extLst>
              </a:tr>
              <a:tr h="350646">
                <a:tc>
                  <a:txBody>
                    <a:bodyPr/>
                    <a:lstStyle/>
                    <a:p>
                      <a:r>
                        <a:rPr lang="en-US" dirty="0" smtClean="0"/>
                        <a:t>X</a:t>
                      </a:r>
                      <a:r>
                        <a:rPr lang="en-US" baseline="-25000" dirty="0" smtClean="0"/>
                        <a:t>1</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800</a:t>
                      </a:r>
                      <a:endParaRPr lang="en-US" dirty="0"/>
                    </a:p>
                  </a:txBody>
                  <a:tcPr/>
                </a:tc>
                <a:extLst>
                  <a:ext uri="{0D108BD9-81ED-4DB2-BD59-A6C34878D82A}">
                    <a16:rowId xmlns:a16="http://schemas.microsoft.com/office/drawing/2014/main" val="180429123"/>
                  </a:ext>
                </a:extLst>
              </a:tr>
              <a:tr h="350646">
                <a:tc>
                  <a:txBody>
                    <a:bodyPr/>
                    <a:lstStyle/>
                    <a:p>
                      <a:r>
                        <a:rPr lang="en-US" dirty="0" smtClean="0"/>
                        <a:t>X</a:t>
                      </a:r>
                      <a:r>
                        <a:rPr lang="en-US" baseline="-25000" dirty="0" smtClean="0"/>
                        <a:t>2</a:t>
                      </a:r>
                      <a:endParaRPr lang="en-US" baseline="-25000" dirty="0"/>
                    </a:p>
                  </a:txBody>
                  <a:tcPr/>
                </a:tc>
                <a:tc>
                  <a:txBody>
                    <a:bodyPr/>
                    <a:lstStyle/>
                    <a:p>
                      <a:pPr algn="ctr"/>
                      <a:r>
                        <a:rPr lang="en-US" dirty="0" smtClean="0"/>
                        <a:t>800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2446659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3376829"/>
              </p:ext>
            </p:extLst>
          </p:nvPr>
        </p:nvGraphicFramePr>
        <p:xfrm>
          <a:off x="7753097" y="2823941"/>
          <a:ext cx="2503423" cy="1097280"/>
        </p:xfrm>
        <a:graphic>
          <a:graphicData uri="http://schemas.openxmlformats.org/drawingml/2006/table">
            <a:tbl>
              <a:tblPr firstRow="1" bandRow="1">
                <a:tableStyleId>{5C22544A-7EE6-4342-B048-85BDC9FD1C3A}</a:tableStyleId>
              </a:tblPr>
              <a:tblGrid>
                <a:gridCol w="1131823">
                  <a:extLst>
                    <a:ext uri="{9D8B030D-6E8A-4147-A177-3AD203B41FA5}">
                      <a16:colId xmlns:a16="http://schemas.microsoft.com/office/drawing/2014/main" val="626823805"/>
                    </a:ext>
                  </a:extLst>
                </a:gridCol>
                <a:gridCol w="722376">
                  <a:extLst>
                    <a:ext uri="{9D8B030D-6E8A-4147-A177-3AD203B41FA5}">
                      <a16:colId xmlns:a16="http://schemas.microsoft.com/office/drawing/2014/main" val="1188056878"/>
                    </a:ext>
                  </a:extLst>
                </a:gridCol>
                <a:gridCol w="649224">
                  <a:extLst>
                    <a:ext uri="{9D8B030D-6E8A-4147-A177-3AD203B41FA5}">
                      <a16:colId xmlns:a16="http://schemas.microsoft.com/office/drawing/2014/main" val="2992943183"/>
                    </a:ext>
                  </a:extLst>
                </a:gridCol>
              </a:tblGrid>
              <a:tr h="355061">
                <a:tc>
                  <a:txBody>
                    <a:bodyPr/>
                    <a:lstStyle/>
                    <a:p>
                      <a:r>
                        <a:rPr lang="en-US" dirty="0" smtClean="0">
                          <a:solidFill>
                            <a:schemeClr val="tx1"/>
                          </a:solidFill>
                        </a:rPr>
                        <a:t>Variable</a:t>
                      </a:r>
                      <a:endParaRPr lang="en-US" dirty="0">
                        <a:solidFill>
                          <a:schemeClr val="tx1"/>
                        </a:solidFill>
                      </a:endParaRPr>
                    </a:p>
                  </a:txBody>
                  <a:tcPr/>
                </a:tc>
                <a:tc gridSpan="2">
                  <a:txBody>
                    <a:bodyPr/>
                    <a:lstStyle/>
                    <a:p>
                      <a:pPr algn="ctr"/>
                      <a:r>
                        <a:rPr lang="en-US" dirty="0" smtClean="0">
                          <a:solidFill>
                            <a:schemeClr val="tx1"/>
                          </a:solidFill>
                        </a:rPr>
                        <a:t>Value</a:t>
                      </a:r>
                      <a:endParaRPr lang="en-US"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076713474"/>
                  </a:ext>
                </a:extLst>
              </a:tr>
              <a:tr h="332232">
                <a:tc>
                  <a:txBody>
                    <a:bodyPr/>
                    <a:lstStyle/>
                    <a:p>
                      <a:r>
                        <a:rPr lang="en-US" dirty="0" smtClean="0"/>
                        <a:t>X</a:t>
                      </a:r>
                      <a:r>
                        <a:rPr lang="en-US" baseline="-25000" dirty="0" smtClean="0"/>
                        <a:t>1</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180429123"/>
                  </a:ext>
                </a:extLst>
              </a:tr>
              <a:tr h="332232">
                <a:tc>
                  <a:txBody>
                    <a:bodyPr/>
                    <a:lstStyle/>
                    <a:p>
                      <a:r>
                        <a:rPr lang="en-US" dirty="0" smtClean="0"/>
                        <a:t>X</a:t>
                      </a:r>
                      <a:r>
                        <a:rPr lang="en-US" baseline="-25000" dirty="0" smtClean="0"/>
                        <a:t>2</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70</a:t>
                      </a:r>
                      <a:endParaRPr lang="en-US" dirty="0"/>
                    </a:p>
                  </a:txBody>
                  <a:tcPr/>
                </a:tc>
                <a:extLst>
                  <a:ext uri="{0D108BD9-81ED-4DB2-BD59-A6C34878D82A}">
                    <a16:rowId xmlns:a16="http://schemas.microsoft.com/office/drawing/2014/main" val="172446659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18584412"/>
              </p:ext>
            </p:extLst>
          </p:nvPr>
        </p:nvGraphicFramePr>
        <p:xfrm>
          <a:off x="3188590" y="4855464"/>
          <a:ext cx="2519680" cy="1097280"/>
        </p:xfrm>
        <a:graphic>
          <a:graphicData uri="http://schemas.openxmlformats.org/drawingml/2006/table">
            <a:tbl>
              <a:tblPr firstRow="1" bandRow="1">
                <a:tableStyleId>{5C22544A-7EE6-4342-B048-85BDC9FD1C3A}</a:tableStyleId>
              </a:tblPr>
              <a:tblGrid>
                <a:gridCol w="1139173">
                  <a:extLst>
                    <a:ext uri="{9D8B030D-6E8A-4147-A177-3AD203B41FA5}">
                      <a16:colId xmlns:a16="http://schemas.microsoft.com/office/drawing/2014/main" val="626823805"/>
                    </a:ext>
                  </a:extLst>
                </a:gridCol>
                <a:gridCol w="727067">
                  <a:extLst>
                    <a:ext uri="{9D8B030D-6E8A-4147-A177-3AD203B41FA5}">
                      <a16:colId xmlns:a16="http://schemas.microsoft.com/office/drawing/2014/main" val="1188056878"/>
                    </a:ext>
                  </a:extLst>
                </a:gridCol>
                <a:gridCol w="653440">
                  <a:extLst>
                    <a:ext uri="{9D8B030D-6E8A-4147-A177-3AD203B41FA5}">
                      <a16:colId xmlns:a16="http://schemas.microsoft.com/office/drawing/2014/main" val="2992943183"/>
                    </a:ext>
                  </a:extLst>
                </a:gridCol>
              </a:tblGrid>
              <a:tr h="356616">
                <a:tc>
                  <a:txBody>
                    <a:bodyPr/>
                    <a:lstStyle/>
                    <a:p>
                      <a:r>
                        <a:rPr lang="en-US" dirty="0" smtClean="0">
                          <a:solidFill>
                            <a:schemeClr val="tx1"/>
                          </a:solidFill>
                        </a:rPr>
                        <a:t>Variable</a:t>
                      </a:r>
                      <a:endParaRPr lang="en-US" dirty="0">
                        <a:solidFill>
                          <a:schemeClr val="tx1"/>
                        </a:solidFill>
                      </a:endParaRPr>
                    </a:p>
                  </a:txBody>
                  <a:tcPr/>
                </a:tc>
                <a:tc gridSpan="2">
                  <a:txBody>
                    <a:bodyPr/>
                    <a:lstStyle/>
                    <a:p>
                      <a:pPr algn="ctr"/>
                      <a:r>
                        <a:rPr lang="en-US" dirty="0" smtClean="0">
                          <a:solidFill>
                            <a:schemeClr val="tx1"/>
                          </a:solidFill>
                        </a:rPr>
                        <a:t>Value</a:t>
                      </a:r>
                      <a:endParaRPr lang="en-US"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076713474"/>
                  </a:ext>
                </a:extLst>
              </a:tr>
              <a:tr h="332232">
                <a:tc>
                  <a:txBody>
                    <a:bodyPr/>
                    <a:lstStyle/>
                    <a:p>
                      <a:r>
                        <a:rPr lang="en-US" dirty="0" smtClean="0"/>
                        <a:t>X</a:t>
                      </a:r>
                      <a:r>
                        <a:rPr lang="en-US" baseline="-25000" dirty="0" smtClean="0"/>
                        <a:t>1</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180429123"/>
                  </a:ext>
                </a:extLst>
              </a:tr>
              <a:tr h="332232">
                <a:tc>
                  <a:txBody>
                    <a:bodyPr/>
                    <a:lstStyle/>
                    <a:p>
                      <a:r>
                        <a:rPr lang="en-US" dirty="0" smtClean="0"/>
                        <a:t>X</a:t>
                      </a:r>
                      <a:r>
                        <a:rPr lang="en-US" baseline="-25000" dirty="0" smtClean="0"/>
                        <a:t>2</a:t>
                      </a:r>
                      <a:endParaRPr lang="en-US" baseline="-25000" dirty="0"/>
                    </a:p>
                  </a:txBody>
                  <a:tcPr/>
                </a:tc>
                <a:tc>
                  <a:txBody>
                    <a:bodyPr/>
                    <a:lstStyle/>
                    <a:p>
                      <a:pPr algn="ctr"/>
                      <a:r>
                        <a:rPr lang="en-US" dirty="0" smtClean="0"/>
                        <a:t>0</a:t>
                      </a:r>
                      <a:endParaRPr lang="en-US" dirty="0"/>
                    </a:p>
                  </a:txBody>
                  <a:tcPr/>
                </a:tc>
                <a:tc>
                  <a:txBody>
                    <a:bodyPr/>
                    <a:lstStyle/>
                    <a:p>
                      <a:pPr algn="ctr"/>
                      <a:r>
                        <a:rPr lang="en-US" dirty="0" smtClean="0"/>
                        <a:t>300</a:t>
                      </a:r>
                      <a:endParaRPr lang="en-US" dirty="0"/>
                    </a:p>
                  </a:txBody>
                  <a:tcPr/>
                </a:tc>
                <a:extLst>
                  <a:ext uri="{0D108BD9-81ED-4DB2-BD59-A6C34878D82A}">
                    <a16:rowId xmlns:a16="http://schemas.microsoft.com/office/drawing/2014/main" val="1724466599"/>
                  </a:ext>
                </a:extLst>
              </a:tr>
            </a:tbl>
          </a:graphicData>
        </a:graphic>
      </p:graphicFrame>
    </p:spTree>
    <p:extLst>
      <p:ext uri="{BB962C8B-B14F-4D97-AF65-F5344CB8AC3E}">
        <p14:creationId xmlns:p14="http://schemas.microsoft.com/office/powerpoint/2010/main" val="460792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t>
            </a:r>
            <a:r>
              <a:rPr lang="en-US" dirty="0" smtClean="0"/>
              <a:t>Solution-Example-2</a:t>
            </a:r>
            <a:endParaRPr lang="en-US" dirty="0"/>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
        <p:nvSpPr>
          <p:cNvPr id="5" name="object 4"/>
          <p:cNvSpPr txBox="1"/>
          <p:nvPr/>
        </p:nvSpPr>
        <p:spPr>
          <a:xfrm>
            <a:off x="6760464" y="2012524"/>
            <a:ext cx="3782568" cy="764312"/>
          </a:xfrm>
          <a:prstGeom prst="rect">
            <a:avLst/>
          </a:prstGeom>
        </p:spPr>
        <p:txBody>
          <a:bodyPr vert="horz" wrap="square" lIns="0" tIns="12700" rIns="0" bIns="0" rtlCol="0">
            <a:spAutoFit/>
          </a:bodyPr>
          <a:lstStyle/>
          <a:p>
            <a:pPr marL="12700" marR="5080" indent="457200" algn="just">
              <a:lnSpc>
                <a:spcPct val="100000"/>
              </a:lnSpc>
              <a:spcBef>
                <a:spcPts val="100"/>
              </a:spcBef>
            </a:pPr>
            <a:r>
              <a:rPr lang="en-US" sz="2400" dirty="0" smtClean="0">
                <a:cs typeface="Arial"/>
              </a:rPr>
              <a:t>Problem is Minimization</a:t>
            </a:r>
          </a:p>
          <a:p>
            <a:pPr marL="12700" marR="5080" indent="457200" algn="just">
              <a:lnSpc>
                <a:spcPct val="100000"/>
              </a:lnSpc>
              <a:spcBef>
                <a:spcPts val="100"/>
              </a:spcBef>
            </a:pPr>
            <a:r>
              <a:rPr lang="en-US" sz="2400" dirty="0" smtClean="0">
                <a:cs typeface="Arial"/>
              </a:rPr>
              <a:t>Target Points are A &amp; B</a:t>
            </a:r>
            <a:endParaRPr sz="2400" dirty="0">
              <a:cs typeface="Arial"/>
            </a:endParaRPr>
          </a:p>
        </p:txBody>
      </p:sp>
      <p:sp>
        <p:nvSpPr>
          <p:cNvPr id="6" name="object 2"/>
          <p:cNvSpPr/>
          <p:nvPr/>
        </p:nvSpPr>
        <p:spPr>
          <a:xfrm>
            <a:off x="1057539" y="1435608"/>
            <a:ext cx="5038461" cy="4802077"/>
          </a:xfrm>
          <a:prstGeom prst="rect">
            <a:avLst/>
          </a:prstGeom>
          <a:blipFill>
            <a:blip r:embed="rId3" cstate="print"/>
            <a:stretch>
              <a:fillRect/>
            </a:stretch>
          </a:blipFill>
        </p:spPr>
        <p:txBody>
          <a:bodyPr wrap="square" lIns="0" tIns="0" rIns="0" bIns="0" rtlCol="0"/>
          <a:lstStyle/>
          <a:p>
            <a:endParaRPr/>
          </a:p>
        </p:txBody>
      </p:sp>
      <p:sp>
        <p:nvSpPr>
          <p:cNvPr id="7" name="TextBox 6"/>
          <p:cNvSpPr txBox="1"/>
          <p:nvPr/>
        </p:nvSpPr>
        <p:spPr>
          <a:xfrm>
            <a:off x="2542032" y="4178808"/>
            <a:ext cx="402336"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1975104" y="3694699"/>
            <a:ext cx="310896" cy="369332"/>
          </a:xfrm>
          <a:prstGeom prst="rect">
            <a:avLst/>
          </a:prstGeom>
          <a:noFill/>
        </p:spPr>
        <p:txBody>
          <a:bodyPr wrap="square" rtlCol="0">
            <a:spAutoFit/>
          </a:bodyPr>
          <a:lstStyle/>
          <a:p>
            <a:r>
              <a:rPr lang="en-US" dirty="0" smtClean="0"/>
              <a:t>B</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36168728"/>
              </p:ext>
            </p:extLst>
          </p:nvPr>
        </p:nvGraphicFramePr>
        <p:xfrm>
          <a:off x="6935978" y="3279648"/>
          <a:ext cx="4091686" cy="1381760"/>
        </p:xfrm>
        <a:graphic>
          <a:graphicData uri="http://schemas.openxmlformats.org/drawingml/2006/table">
            <a:tbl>
              <a:tblPr firstRow="1" bandRow="1">
                <a:tableStyleId>{5C22544A-7EE6-4342-B048-85BDC9FD1C3A}</a:tableStyleId>
              </a:tblPr>
              <a:tblGrid>
                <a:gridCol w="865880">
                  <a:extLst>
                    <a:ext uri="{9D8B030D-6E8A-4147-A177-3AD203B41FA5}">
                      <a16:colId xmlns:a16="http://schemas.microsoft.com/office/drawing/2014/main" val="1374405905"/>
                    </a:ext>
                  </a:extLst>
                </a:gridCol>
                <a:gridCol w="2265686">
                  <a:extLst>
                    <a:ext uri="{9D8B030D-6E8A-4147-A177-3AD203B41FA5}">
                      <a16:colId xmlns:a16="http://schemas.microsoft.com/office/drawing/2014/main" val="3691300396"/>
                    </a:ext>
                  </a:extLst>
                </a:gridCol>
                <a:gridCol w="960120">
                  <a:extLst>
                    <a:ext uri="{9D8B030D-6E8A-4147-A177-3AD203B41FA5}">
                      <a16:colId xmlns:a16="http://schemas.microsoft.com/office/drawing/2014/main" val="2062536994"/>
                    </a:ext>
                  </a:extLst>
                </a:gridCol>
              </a:tblGrid>
              <a:tr h="370840">
                <a:tc>
                  <a:txBody>
                    <a:bodyPr/>
                    <a:lstStyle/>
                    <a:p>
                      <a:r>
                        <a:rPr lang="en-US" dirty="0" smtClean="0"/>
                        <a:t>Corner Point</a:t>
                      </a:r>
                      <a:endParaRPr lang="en-US" dirty="0"/>
                    </a:p>
                  </a:txBody>
                  <a:tcPr/>
                </a:tc>
                <a:tc>
                  <a:txBody>
                    <a:bodyPr/>
                    <a:lstStyle/>
                    <a:p>
                      <a:r>
                        <a:rPr lang="en-US" dirty="0" smtClean="0"/>
                        <a:t>Coordinates of Corner Point (X</a:t>
                      </a:r>
                      <a:r>
                        <a:rPr lang="en-US" baseline="-25000" dirty="0" smtClean="0"/>
                        <a:t>1</a:t>
                      </a:r>
                      <a:r>
                        <a:rPr lang="en-US" dirty="0" smtClean="0"/>
                        <a:t>, X</a:t>
                      </a:r>
                      <a:r>
                        <a:rPr lang="en-US" baseline="-25000" dirty="0" smtClean="0"/>
                        <a:t>2</a:t>
                      </a:r>
                      <a:r>
                        <a:rPr lang="en-US" dirty="0" smtClean="0"/>
                        <a:t>)</a:t>
                      </a:r>
                      <a:endParaRPr lang="en-US" dirty="0"/>
                    </a:p>
                  </a:txBody>
                  <a:tcPr/>
                </a:tc>
                <a:tc>
                  <a:txBody>
                    <a:bodyPr/>
                    <a:lstStyle/>
                    <a:p>
                      <a:r>
                        <a:rPr lang="en-US" dirty="0" smtClean="0"/>
                        <a:t>Z value</a:t>
                      </a:r>
                      <a:endParaRPr lang="en-US" dirty="0"/>
                    </a:p>
                  </a:txBody>
                  <a:tcPr/>
                </a:tc>
                <a:extLst>
                  <a:ext uri="{0D108BD9-81ED-4DB2-BD59-A6C34878D82A}">
                    <a16:rowId xmlns:a16="http://schemas.microsoft.com/office/drawing/2014/main" val="687632876"/>
                  </a:ext>
                </a:extLst>
              </a:tr>
              <a:tr h="370840">
                <a:tc>
                  <a:txBody>
                    <a:bodyPr/>
                    <a:lstStyle/>
                    <a:p>
                      <a:pPr algn="ctr"/>
                      <a:r>
                        <a:rPr lang="en-US" dirty="0" smtClean="0"/>
                        <a:t>A</a:t>
                      </a:r>
                      <a:endParaRPr lang="en-US" dirty="0"/>
                    </a:p>
                  </a:txBody>
                  <a:tcPr/>
                </a:tc>
                <a:tc>
                  <a:txBody>
                    <a:bodyPr/>
                    <a:lstStyle/>
                    <a:p>
                      <a:pPr algn="ctr"/>
                      <a:r>
                        <a:rPr lang="en-US" dirty="0" smtClean="0"/>
                        <a:t>470.6,329.4</a:t>
                      </a:r>
                      <a:endParaRPr lang="en-US" dirty="0"/>
                    </a:p>
                  </a:txBody>
                  <a:tcPr/>
                </a:tc>
                <a:tc>
                  <a:txBody>
                    <a:bodyPr/>
                    <a:lstStyle/>
                    <a:p>
                      <a:pPr algn="ctr"/>
                      <a:r>
                        <a:rPr lang="en-US" dirty="0" smtClean="0">
                          <a:solidFill>
                            <a:srgbClr val="FF0000"/>
                          </a:solidFill>
                        </a:rPr>
                        <a:t>437.64</a:t>
                      </a:r>
                      <a:endParaRPr lang="en-US" dirty="0">
                        <a:solidFill>
                          <a:srgbClr val="FF0000"/>
                        </a:solidFill>
                      </a:endParaRPr>
                    </a:p>
                  </a:txBody>
                  <a:tcPr/>
                </a:tc>
                <a:extLst>
                  <a:ext uri="{0D108BD9-81ED-4DB2-BD59-A6C34878D82A}">
                    <a16:rowId xmlns:a16="http://schemas.microsoft.com/office/drawing/2014/main" val="4262094119"/>
                  </a:ext>
                </a:extLst>
              </a:tr>
              <a:tr h="370840">
                <a:tc>
                  <a:txBody>
                    <a:bodyPr/>
                    <a:lstStyle/>
                    <a:p>
                      <a:pPr algn="ctr"/>
                      <a:r>
                        <a:rPr lang="en-US" dirty="0" smtClean="0"/>
                        <a:t>B</a:t>
                      </a:r>
                      <a:endParaRPr lang="en-US" dirty="0"/>
                    </a:p>
                  </a:txBody>
                  <a:tcPr/>
                </a:tc>
                <a:tc>
                  <a:txBody>
                    <a:bodyPr/>
                    <a:lstStyle/>
                    <a:p>
                      <a:pPr algn="ctr"/>
                      <a:r>
                        <a:rPr lang="en-US" dirty="0" smtClean="0"/>
                        <a:t>200,600</a:t>
                      </a:r>
                      <a:endParaRPr lang="en-US" dirty="0"/>
                    </a:p>
                  </a:txBody>
                  <a:tcPr/>
                </a:tc>
                <a:tc>
                  <a:txBody>
                    <a:bodyPr/>
                    <a:lstStyle/>
                    <a:p>
                      <a:pPr algn="ctr"/>
                      <a:r>
                        <a:rPr lang="en-US" dirty="0" smtClean="0"/>
                        <a:t>600</a:t>
                      </a:r>
                      <a:endParaRPr lang="en-US" dirty="0"/>
                    </a:p>
                  </a:txBody>
                  <a:tcPr/>
                </a:tc>
                <a:extLst>
                  <a:ext uri="{0D108BD9-81ED-4DB2-BD59-A6C34878D82A}">
                    <a16:rowId xmlns:a16="http://schemas.microsoft.com/office/drawing/2014/main" val="3145656580"/>
                  </a:ext>
                </a:extLst>
              </a:tr>
            </a:tbl>
          </a:graphicData>
        </a:graphic>
      </p:graphicFrame>
    </p:spTree>
    <p:extLst>
      <p:ext uri="{BB962C8B-B14F-4D97-AF65-F5344CB8AC3E}">
        <p14:creationId xmlns:p14="http://schemas.microsoft.com/office/powerpoint/2010/main" val="3779246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METHOD: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LPP into Standard Format:</a:t>
            </a:r>
          </a:p>
          <a:p>
            <a:pPr lvl="1">
              <a:buFont typeface="Wingdings" panose="05000000000000000000" pitchFamily="2" charset="2"/>
              <a:buChar char="Ø"/>
            </a:pPr>
            <a:r>
              <a:rPr lang="en-US" dirty="0" smtClean="0"/>
              <a:t>Convert all constraints (with the exception of non-negativity restrictions) into equations with a non-negative right hand side.</a:t>
            </a:r>
          </a:p>
          <a:p>
            <a:pPr lvl="1">
              <a:buFont typeface="Wingdings" panose="05000000000000000000" pitchFamily="2" charset="2"/>
              <a:buChar char="Ø"/>
            </a:pPr>
            <a:r>
              <a:rPr lang="en-US" dirty="0" smtClean="0"/>
              <a:t>All variables are non-negative.</a:t>
            </a:r>
          </a:p>
          <a:p>
            <a:pPr marL="0" indent="0">
              <a:buNone/>
            </a:pPr>
            <a:r>
              <a:rPr lang="en-US" b="1" dirty="0" smtClean="0"/>
              <a:t>Converting Inequalities into Equations:</a:t>
            </a:r>
          </a:p>
          <a:p>
            <a:pPr lvl="1" algn="just">
              <a:buFont typeface="Wingdings" panose="05000000000000000000" pitchFamily="2" charset="2"/>
              <a:buChar char="Ø"/>
            </a:pPr>
            <a:r>
              <a:rPr lang="en-US" dirty="0" smtClean="0"/>
              <a:t>To convert a </a:t>
            </a:r>
            <a:r>
              <a:rPr lang="en-US" spc="-7" dirty="0">
                <a:latin typeface="Arial"/>
                <a:cs typeface="Arial"/>
              </a:rPr>
              <a:t>≤ </a:t>
            </a:r>
            <a:r>
              <a:rPr lang="en-US" spc="-7" dirty="0" smtClean="0">
                <a:latin typeface="Arial"/>
                <a:cs typeface="Arial"/>
              </a:rPr>
              <a:t> type inequality into equation, add non-negative slack variable to the LHS of the constraint. Slack variable represents unused amount of the resource.</a:t>
            </a:r>
          </a:p>
          <a:p>
            <a:pPr marL="457200" lvl="1" indent="0">
              <a:buNone/>
            </a:pPr>
            <a:r>
              <a:rPr lang="en-US" spc="-5" dirty="0" smtClean="0">
                <a:latin typeface="Arial"/>
                <a:cs typeface="Arial"/>
              </a:rPr>
              <a:t>   6</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4</a:t>
            </a:r>
            <a:r>
              <a:rPr lang="pl-PL" spc="-5" dirty="0">
                <a:latin typeface="Arial"/>
                <a:cs typeface="Arial"/>
              </a:rPr>
              <a:t>X</a:t>
            </a:r>
            <a:r>
              <a:rPr lang="pl-PL" spc="-7" baseline="-24305" dirty="0">
                <a:latin typeface="Arial"/>
                <a:cs typeface="Arial"/>
              </a:rPr>
              <a:t>2</a:t>
            </a:r>
            <a:r>
              <a:rPr lang="en-US" dirty="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24             	converts to 		</a:t>
            </a:r>
            <a:r>
              <a:rPr lang="en-US" spc="-5" dirty="0" smtClean="0">
                <a:latin typeface="Arial"/>
                <a:cs typeface="Arial"/>
              </a:rPr>
              <a:t>6</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4</a:t>
            </a:r>
            <a:r>
              <a:rPr lang="pl-PL" spc="-5" dirty="0">
                <a:latin typeface="Arial"/>
                <a:cs typeface="Arial"/>
              </a:rPr>
              <a:t>X</a:t>
            </a:r>
            <a:r>
              <a:rPr lang="pl-PL" spc="-7" baseline="-24305" dirty="0">
                <a:latin typeface="Arial"/>
                <a:cs typeface="Arial"/>
              </a:rPr>
              <a:t>2</a:t>
            </a:r>
            <a:r>
              <a:rPr lang="en-US" dirty="0">
                <a:latin typeface="Arial"/>
                <a:cs typeface="Arial"/>
              </a:rPr>
              <a:t> </a:t>
            </a:r>
            <a:r>
              <a:rPr lang="en-US" dirty="0" smtClean="0">
                <a:latin typeface="Arial"/>
                <a:cs typeface="Arial"/>
              </a:rPr>
              <a:t>+ S</a:t>
            </a:r>
            <a:r>
              <a:rPr lang="en-US" baseline="-25000" dirty="0" smtClean="0">
                <a:latin typeface="Arial"/>
                <a:cs typeface="Arial"/>
              </a:rPr>
              <a:t>1</a:t>
            </a:r>
            <a:r>
              <a:rPr lang="en-US" dirty="0" smtClean="0">
                <a:latin typeface="Arial"/>
                <a:cs typeface="Arial"/>
              </a:rPr>
              <a:t> = 24</a:t>
            </a:r>
          </a:p>
          <a:p>
            <a:pPr marL="457200" lvl="1" indent="0">
              <a:buNone/>
            </a:pPr>
            <a:r>
              <a:rPr lang="en-US" dirty="0" smtClean="0">
                <a:latin typeface="Arial"/>
                <a:cs typeface="Arial"/>
              </a:rPr>
              <a:t>							S</a:t>
            </a:r>
            <a:r>
              <a:rPr lang="en-US" baseline="-25000" dirty="0" smtClean="0">
                <a:latin typeface="Arial"/>
                <a:cs typeface="Arial"/>
              </a:rPr>
              <a:t>1</a:t>
            </a:r>
            <a:r>
              <a:rPr lang="en-US" dirty="0" smtClean="0">
                <a:latin typeface="Arial"/>
                <a:cs typeface="Arial"/>
              </a:rPr>
              <a:t> is slack variable.</a:t>
            </a:r>
          </a:p>
          <a:p>
            <a:pPr marL="457200" lvl="1" indent="0">
              <a:buNone/>
            </a:pPr>
            <a:r>
              <a:rPr lang="en-US" dirty="0" smtClean="0"/>
              <a:t> </a:t>
            </a:r>
          </a:p>
          <a:p>
            <a:pPr lvl="1">
              <a:buFont typeface="Wingdings" panose="05000000000000000000" pitchFamily="2" charset="2"/>
              <a:buChar char="Ø"/>
            </a:pPr>
            <a:r>
              <a:rPr lang="en-US" dirty="0"/>
              <a:t>To convert a </a:t>
            </a:r>
            <a:r>
              <a:rPr lang="pl-PL" spc="-7" dirty="0">
                <a:latin typeface="Arial"/>
                <a:cs typeface="Arial"/>
              </a:rPr>
              <a:t>≥</a:t>
            </a:r>
            <a:r>
              <a:rPr lang="en-US" spc="-7" dirty="0" smtClean="0">
                <a:latin typeface="Arial"/>
                <a:cs typeface="Arial"/>
              </a:rPr>
              <a:t>  </a:t>
            </a:r>
            <a:r>
              <a:rPr lang="en-US" spc="-7" dirty="0">
                <a:latin typeface="Arial"/>
                <a:cs typeface="Arial"/>
              </a:rPr>
              <a:t>type inequality into </a:t>
            </a:r>
            <a:r>
              <a:rPr lang="en-US" spc="-7" dirty="0" smtClean="0">
                <a:latin typeface="Arial"/>
                <a:cs typeface="Arial"/>
              </a:rPr>
              <a:t>equation, subtract a </a:t>
            </a:r>
            <a:r>
              <a:rPr lang="en-US" spc="-7" dirty="0">
                <a:latin typeface="Arial"/>
                <a:cs typeface="Arial"/>
              </a:rPr>
              <a:t>non-negative </a:t>
            </a:r>
            <a:r>
              <a:rPr lang="en-US" spc="-7" dirty="0" smtClean="0">
                <a:latin typeface="Arial"/>
                <a:cs typeface="Arial"/>
              </a:rPr>
              <a:t>surplus </a:t>
            </a:r>
            <a:r>
              <a:rPr lang="en-US" spc="-7" dirty="0">
                <a:latin typeface="Arial"/>
                <a:cs typeface="Arial"/>
              </a:rPr>
              <a:t>variable </a:t>
            </a:r>
            <a:r>
              <a:rPr lang="en-US" spc="-7" dirty="0" smtClean="0">
                <a:latin typeface="Arial"/>
                <a:cs typeface="Arial"/>
              </a:rPr>
              <a:t>from the </a:t>
            </a:r>
            <a:r>
              <a:rPr lang="en-US" spc="-7" dirty="0">
                <a:latin typeface="Arial"/>
                <a:cs typeface="Arial"/>
              </a:rPr>
              <a:t>LHS of the constraint</a:t>
            </a:r>
            <a:r>
              <a:rPr lang="en-US" spc="-7" dirty="0" smtClean="0">
                <a:latin typeface="Arial"/>
                <a:cs typeface="Arial"/>
              </a:rPr>
              <a:t>. Surplus variable </a:t>
            </a:r>
            <a:r>
              <a:rPr lang="en-US" spc="-7" dirty="0">
                <a:latin typeface="Arial"/>
                <a:cs typeface="Arial"/>
              </a:rPr>
              <a:t>represents </a:t>
            </a:r>
            <a:r>
              <a:rPr lang="en-US" spc="-7" dirty="0" smtClean="0">
                <a:latin typeface="Arial"/>
                <a:cs typeface="Arial"/>
              </a:rPr>
              <a:t>overused amount </a:t>
            </a:r>
            <a:r>
              <a:rPr lang="en-US" spc="-7" dirty="0">
                <a:latin typeface="Arial"/>
                <a:cs typeface="Arial"/>
              </a:rPr>
              <a:t>of the resource</a:t>
            </a:r>
            <a:r>
              <a:rPr lang="en-US" spc="-7" dirty="0" smtClean="0">
                <a:latin typeface="Arial"/>
                <a:cs typeface="Arial"/>
              </a:rPr>
              <a:t>.</a:t>
            </a:r>
          </a:p>
          <a:p>
            <a:pPr marL="457200" lvl="1" indent="0">
              <a:buNone/>
            </a:pP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pl-PL" spc="-7" dirty="0">
                <a:latin typeface="Arial"/>
                <a:cs typeface="Arial"/>
              </a:rPr>
              <a:t>≥</a:t>
            </a:r>
            <a:r>
              <a:rPr lang="en-US" dirty="0" smtClean="0">
                <a:latin typeface="Arial"/>
                <a:cs typeface="Arial"/>
              </a:rPr>
              <a:t>  800             </a:t>
            </a:r>
            <a:r>
              <a:rPr lang="en-US" dirty="0">
                <a:latin typeface="Arial"/>
                <a:cs typeface="Arial"/>
              </a:rPr>
              <a:t>	converts to 		</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 S</a:t>
            </a:r>
            <a:r>
              <a:rPr lang="en-US" baseline="-25000" dirty="0" smtClean="0">
                <a:latin typeface="Arial"/>
                <a:cs typeface="Arial"/>
              </a:rPr>
              <a:t>2</a:t>
            </a:r>
            <a:r>
              <a:rPr lang="en-US" dirty="0" smtClean="0">
                <a:latin typeface="Arial"/>
                <a:cs typeface="Arial"/>
              </a:rPr>
              <a:t> </a:t>
            </a:r>
            <a:r>
              <a:rPr lang="en-US" dirty="0">
                <a:latin typeface="Arial"/>
                <a:cs typeface="Arial"/>
              </a:rPr>
              <a:t>= </a:t>
            </a:r>
            <a:r>
              <a:rPr lang="en-US" dirty="0" smtClean="0">
                <a:latin typeface="Arial"/>
                <a:cs typeface="Arial"/>
              </a:rPr>
              <a:t>800</a:t>
            </a:r>
            <a:endParaRPr lang="en-US" dirty="0">
              <a:latin typeface="Arial"/>
              <a:cs typeface="Arial"/>
            </a:endParaRPr>
          </a:p>
          <a:p>
            <a:pPr marL="457200" lvl="1" indent="0">
              <a:buNone/>
            </a:pPr>
            <a:r>
              <a:rPr lang="en-US" dirty="0">
                <a:latin typeface="Arial"/>
                <a:cs typeface="Arial"/>
              </a:rPr>
              <a:t>							</a:t>
            </a:r>
            <a:r>
              <a:rPr lang="en-US" dirty="0" smtClean="0">
                <a:latin typeface="Arial"/>
                <a:cs typeface="Arial"/>
              </a:rPr>
              <a:t>S</a:t>
            </a:r>
            <a:r>
              <a:rPr lang="en-US" baseline="-25000" dirty="0" smtClean="0">
                <a:latin typeface="Arial"/>
                <a:cs typeface="Arial"/>
              </a:rPr>
              <a:t>2</a:t>
            </a:r>
            <a:r>
              <a:rPr lang="en-US" dirty="0" smtClean="0">
                <a:latin typeface="Arial"/>
                <a:cs typeface="Arial"/>
              </a:rPr>
              <a:t> </a:t>
            </a:r>
            <a:r>
              <a:rPr lang="en-US" dirty="0">
                <a:latin typeface="Arial"/>
                <a:cs typeface="Arial"/>
              </a:rPr>
              <a:t>is </a:t>
            </a:r>
            <a:r>
              <a:rPr lang="en-US" dirty="0" smtClean="0">
                <a:latin typeface="Arial"/>
                <a:cs typeface="Arial"/>
              </a:rPr>
              <a:t>surplus variable</a:t>
            </a:r>
            <a:r>
              <a:rPr lang="en-US" dirty="0">
                <a:latin typeface="Arial"/>
                <a:cs typeface="Arial"/>
              </a:rPr>
              <a:t>.</a:t>
            </a:r>
          </a:p>
          <a:p>
            <a:pPr marL="457200" lvl="1" indent="0">
              <a:buNone/>
            </a:pPr>
            <a:endParaRPr lang="en-US" spc="-7" dirty="0" smtClean="0">
              <a:latin typeface="Arial"/>
              <a:cs typeface="Arial"/>
            </a:endParaRPr>
          </a:p>
          <a:p>
            <a:pPr marL="457200" lvl="1" indent="0">
              <a:buNone/>
            </a:pPr>
            <a:endParaRPr lang="en-US" dirty="0"/>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3251241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METHOD: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Nonnegative RHS:</a:t>
            </a:r>
          </a:p>
          <a:p>
            <a:pPr lvl="1">
              <a:buFont typeface="Wingdings" panose="05000000000000000000" pitchFamily="2" charset="2"/>
              <a:buChar char="Ø"/>
            </a:pPr>
            <a:r>
              <a:rPr lang="en-US" dirty="0" smtClean="0"/>
              <a:t>If any constraint is having negative right hand side multiply both side by -1</a:t>
            </a:r>
          </a:p>
          <a:p>
            <a:pPr marL="457200" lvl="1" indent="0">
              <a:buNone/>
            </a:pP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pl-PL" spc="-5" dirty="0">
                <a:latin typeface="Arial"/>
                <a:cs typeface="Arial"/>
              </a:rPr>
              <a:t>X</a:t>
            </a:r>
            <a:r>
              <a:rPr lang="pl-PL" spc="-7" baseline="-24305" dirty="0">
                <a:latin typeface="Arial"/>
                <a:cs typeface="Arial"/>
              </a:rPr>
              <a:t>2</a:t>
            </a:r>
            <a:r>
              <a:rPr lang="en-US" dirty="0">
                <a:latin typeface="Arial"/>
                <a:cs typeface="Arial"/>
              </a:rPr>
              <a:t> </a:t>
            </a:r>
            <a:r>
              <a:rPr lang="pl-PL" spc="-7" dirty="0">
                <a:latin typeface="Arial"/>
                <a:cs typeface="Arial"/>
              </a:rPr>
              <a:t>≥</a:t>
            </a:r>
            <a:r>
              <a:rPr lang="en-US" dirty="0">
                <a:latin typeface="Arial"/>
                <a:cs typeface="Arial"/>
              </a:rPr>
              <a:t> </a:t>
            </a:r>
            <a:r>
              <a:rPr lang="en-US" dirty="0" smtClean="0">
                <a:latin typeface="Arial"/>
                <a:cs typeface="Arial"/>
              </a:rPr>
              <a:t>-15         	</a:t>
            </a:r>
            <a:r>
              <a:rPr lang="en-US" dirty="0" smtClean="0">
                <a:solidFill>
                  <a:srgbClr val="FF0000"/>
                </a:solidFill>
                <a:latin typeface="Arial"/>
                <a:cs typeface="Arial"/>
              </a:rPr>
              <a:t>or </a:t>
            </a:r>
            <a:r>
              <a:rPr lang="en-US" dirty="0" smtClean="0">
                <a:latin typeface="Arial"/>
                <a:cs typeface="Arial"/>
              </a:rPr>
              <a:t>  </a:t>
            </a:r>
            <a:r>
              <a:rPr lang="en-US" spc="-5" dirty="0" smtClean="0">
                <a:latin typeface="Arial"/>
                <a:cs typeface="Arial"/>
              </a:rPr>
              <a:t>-</a:t>
            </a:r>
            <a:r>
              <a:rPr lang="pl-PL" spc="-5" dirty="0">
                <a:latin typeface="Arial"/>
                <a:cs typeface="Arial"/>
              </a:rPr>
              <a:t>X</a:t>
            </a:r>
            <a:r>
              <a:rPr lang="pl-PL" spc="-7" baseline="-24305" dirty="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spc="-7" dirty="0" smtClean="0">
                <a:latin typeface="Arial"/>
                <a:cs typeface="Arial"/>
              </a:rPr>
              <a:t> - </a:t>
            </a:r>
            <a:r>
              <a:rPr lang="en-US" dirty="0">
                <a:latin typeface="Arial"/>
                <a:cs typeface="Arial"/>
              </a:rPr>
              <a:t>S</a:t>
            </a:r>
            <a:r>
              <a:rPr lang="en-US" baseline="-25000" dirty="0">
                <a:latin typeface="Arial"/>
                <a:cs typeface="Arial"/>
              </a:rPr>
              <a:t>1</a:t>
            </a:r>
            <a:r>
              <a:rPr lang="en-US" spc="-7" dirty="0" smtClean="0">
                <a:latin typeface="Arial"/>
                <a:cs typeface="Arial"/>
              </a:rPr>
              <a:t> =</a:t>
            </a:r>
            <a:r>
              <a:rPr lang="en-US" dirty="0" smtClean="0">
                <a:latin typeface="Arial"/>
                <a:cs typeface="Arial"/>
              </a:rPr>
              <a:t> </a:t>
            </a:r>
            <a:r>
              <a:rPr lang="en-US" dirty="0">
                <a:latin typeface="Arial"/>
                <a:cs typeface="Arial"/>
              </a:rPr>
              <a:t>-15 </a:t>
            </a:r>
            <a:r>
              <a:rPr lang="en-US" dirty="0" smtClean="0">
                <a:latin typeface="Arial"/>
                <a:cs typeface="Arial"/>
              </a:rPr>
              <a:t>         </a:t>
            </a:r>
            <a:r>
              <a:rPr lang="en-US" dirty="0" smtClean="0">
                <a:solidFill>
                  <a:srgbClr val="FF0000"/>
                </a:solidFill>
                <a:latin typeface="Arial"/>
                <a:cs typeface="Arial"/>
              </a:rPr>
              <a:t>or </a:t>
            </a:r>
            <a:r>
              <a:rPr lang="en-US" dirty="0" smtClean="0">
                <a:latin typeface="Arial"/>
                <a:cs typeface="Arial"/>
              </a:rPr>
              <a:t>  </a:t>
            </a:r>
            <a:r>
              <a:rPr lang="pl-PL" spc="-5" dirty="0" smtClean="0">
                <a:latin typeface="Arial"/>
                <a:cs typeface="Arial"/>
              </a:rPr>
              <a:t>X</a:t>
            </a:r>
            <a:r>
              <a:rPr lang="pl-PL" spc="-7" baseline="-24305" dirty="0" smtClean="0">
                <a:latin typeface="Arial"/>
                <a:cs typeface="Arial"/>
              </a:rPr>
              <a:t>1 </a:t>
            </a:r>
            <a:r>
              <a:rPr lang="en-US" dirty="0" smtClean="0">
                <a:latin typeface="Arial"/>
                <a:cs typeface="Arial"/>
              </a:rPr>
              <a:t>-</a:t>
            </a:r>
            <a:r>
              <a:rPr lang="pl-PL" dirty="0" smtClean="0">
                <a:latin typeface="Arial"/>
                <a:cs typeface="Arial"/>
              </a:rPr>
              <a:t> </a:t>
            </a:r>
            <a:r>
              <a:rPr lang="pl-PL" spc="-5" dirty="0">
                <a:latin typeface="Arial"/>
                <a:cs typeface="Arial"/>
              </a:rPr>
              <a:t>X</a:t>
            </a:r>
            <a:r>
              <a:rPr lang="pl-PL" spc="-7" baseline="-24305" dirty="0">
                <a:latin typeface="Arial"/>
                <a:cs typeface="Arial"/>
              </a:rPr>
              <a:t>2</a:t>
            </a:r>
            <a:r>
              <a:rPr lang="en-US" spc="-7" dirty="0">
                <a:latin typeface="Arial"/>
                <a:cs typeface="Arial"/>
              </a:rPr>
              <a:t> </a:t>
            </a:r>
            <a:r>
              <a:rPr lang="en-US" spc="-7" dirty="0" smtClean="0">
                <a:latin typeface="Arial"/>
                <a:cs typeface="Arial"/>
              </a:rPr>
              <a:t>+ </a:t>
            </a:r>
            <a:r>
              <a:rPr lang="en-US" dirty="0">
                <a:latin typeface="Arial"/>
                <a:cs typeface="Arial"/>
              </a:rPr>
              <a:t>S</a:t>
            </a:r>
            <a:r>
              <a:rPr lang="en-US" baseline="-25000" dirty="0">
                <a:latin typeface="Arial"/>
                <a:cs typeface="Arial"/>
              </a:rPr>
              <a:t>1</a:t>
            </a:r>
            <a:r>
              <a:rPr lang="en-US" spc="-7" dirty="0">
                <a:latin typeface="Arial"/>
                <a:cs typeface="Arial"/>
              </a:rPr>
              <a:t> =</a:t>
            </a:r>
            <a:r>
              <a:rPr lang="en-US" dirty="0">
                <a:latin typeface="Arial"/>
                <a:cs typeface="Arial"/>
              </a:rPr>
              <a:t> </a:t>
            </a:r>
            <a:r>
              <a:rPr lang="en-US" dirty="0" smtClean="0">
                <a:latin typeface="Arial"/>
                <a:cs typeface="Arial"/>
              </a:rPr>
              <a:t>15 </a:t>
            </a:r>
          </a:p>
          <a:p>
            <a:pPr marL="457200" lvl="1" indent="0">
              <a:buNone/>
            </a:pPr>
            <a:r>
              <a:rPr lang="en-US" b="1" dirty="0" smtClean="0"/>
              <a:t>     </a:t>
            </a:r>
            <a:r>
              <a:rPr lang="en-US" dirty="0">
                <a:solidFill>
                  <a:srgbClr val="FF0000"/>
                </a:solidFill>
                <a:latin typeface="Arial"/>
                <a:cs typeface="Arial"/>
              </a:rPr>
              <a:t>or</a:t>
            </a:r>
            <a:r>
              <a:rPr lang="en-US" dirty="0">
                <a:latin typeface="Arial"/>
                <a:cs typeface="Arial"/>
              </a:rPr>
              <a:t>   </a:t>
            </a:r>
            <a:r>
              <a:rPr lang="pl-PL" spc="-5" dirty="0" smtClean="0">
                <a:latin typeface="Arial"/>
                <a:cs typeface="Arial"/>
              </a:rPr>
              <a:t>X</a:t>
            </a:r>
            <a:r>
              <a:rPr lang="pl-PL" spc="-7" baseline="-24305" dirty="0" smtClean="0">
                <a:latin typeface="Arial"/>
                <a:cs typeface="Arial"/>
              </a:rPr>
              <a:t>1 </a:t>
            </a:r>
            <a:r>
              <a:rPr lang="en-US" dirty="0" smtClean="0">
                <a:latin typeface="Arial"/>
                <a:cs typeface="Arial"/>
              </a:rPr>
              <a:t>-</a:t>
            </a:r>
            <a:r>
              <a:rPr lang="pl-PL" dirty="0" smtClean="0">
                <a:latin typeface="Arial"/>
                <a:cs typeface="Arial"/>
              </a:rPr>
              <a:t> </a:t>
            </a:r>
            <a:r>
              <a:rPr lang="pl-PL" spc="-5" dirty="0">
                <a:latin typeface="Arial"/>
                <a:cs typeface="Arial"/>
              </a:rPr>
              <a:t>X</a:t>
            </a:r>
            <a:r>
              <a:rPr lang="pl-PL" spc="-7" baseline="-24305" dirty="0">
                <a:latin typeface="Arial"/>
                <a:cs typeface="Arial"/>
              </a:rPr>
              <a:t>2</a:t>
            </a:r>
            <a:r>
              <a:rPr lang="en-US" spc="-7" dirty="0">
                <a:latin typeface="Arial"/>
                <a:cs typeface="Arial"/>
              </a:rPr>
              <a:t> ≤</a:t>
            </a:r>
            <a:r>
              <a:rPr lang="en-US" dirty="0" smtClean="0">
                <a:latin typeface="Arial"/>
                <a:cs typeface="Arial"/>
              </a:rPr>
              <a:t> 15 		</a:t>
            </a:r>
            <a:r>
              <a:rPr lang="en-US" dirty="0" smtClean="0">
                <a:solidFill>
                  <a:srgbClr val="FF0000"/>
                </a:solidFill>
                <a:latin typeface="Arial"/>
                <a:cs typeface="Arial"/>
              </a:rPr>
              <a:t>or </a:t>
            </a:r>
            <a:r>
              <a:rPr lang="en-US" dirty="0" smtClean="0">
                <a:latin typeface="Arial"/>
                <a:cs typeface="Arial"/>
              </a:rPr>
              <a:t>  </a:t>
            </a:r>
            <a:r>
              <a:rPr lang="pl-PL" spc="-5" dirty="0">
                <a:latin typeface="Arial"/>
                <a:cs typeface="Arial"/>
              </a:rPr>
              <a:t>X</a:t>
            </a:r>
            <a:r>
              <a:rPr lang="pl-PL" spc="-7" baseline="-24305" dirty="0">
                <a:latin typeface="Arial"/>
                <a:cs typeface="Arial"/>
              </a:rPr>
              <a:t>1 </a:t>
            </a:r>
            <a:r>
              <a:rPr lang="en-US" dirty="0">
                <a:latin typeface="Arial"/>
                <a:cs typeface="Arial"/>
              </a:rPr>
              <a:t>-</a:t>
            </a:r>
            <a:r>
              <a:rPr lang="pl-PL" dirty="0">
                <a:latin typeface="Arial"/>
                <a:cs typeface="Arial"/>
              </a:rPr>
              <a:t> </a:t>
            </a:r>
            <a:r>
              <a:rPr lang="pl-PL" spc="-5" dirty="0">
                <a:latin typeface="Arial"/>
                <a:cs typeface="Arial"/>
              </a:rPr>
              <a:t>X</a:t>
            </a:r>
            <a:r>
              <a:rPr lang="pl-PL" spc="-7" baseline="-24305" dirty="0">
                <a:latin typeface="Arial"/>
                <a:cs typeface="Arial"/>
              </a:rPr>
              <a:t>2</a:t>
            </a:r>
            <a:r>
              <a:rPr lang="en-US" spc="-7" dirty="0">
                <a:latin typeface="Arial"/>
                <a:cs typeface="Arial"/>
              </a:rPr>
              <a:t> + </a:t>
            </a:r>
            <a:r>
              <a:rPr lang="en-US" dirty="0">
                <a:latin typeface="Arial"/>
                <a:cs typeface="Arial"/>
              </a:rPr>
              <a:t>S</a:t>
            </a:r>
            <a:r>
              <a:rPr lang="en-US" baseline="-25000" dirty="0">
                <a:latin typeface="Arial"/>
                <a:cs typeface="Arial"/>
              </a:rPr>
              <a:t>1</a:t>
            </a:r>
            <a:r>
              <a:rPr lang="en-US" spc="-7" dirty="0">
                <a:latin typeface="Arial"/>
                <a:cs typeface="Arial"/>
              </a:rPr>
              <a:t> =</a:t>
            </a:r>
            <a:r>
              <a:rPr lang="en-US" dirty="0">
                <a:latin typeface="Arial"/>
                <a:cs typeface="Arial"/>
              </a:rPr>
              <a:t> 15 </a:t>
            </a:r>
            <a:endParaRPr lang="en-US" b="1" dirty="0" smtClean="0"/>
          </a:p>
          <a:p>
            <a:pPr marL="0" indent="0">
              <a:buNone/>
            </a:pPr>
            <a:endParaRPr lang="en-US" b="1" dirty="0" smtClean="0"/>
          </a:p>
          <a:p>
            <a:pPr marL="0" indent="0">
              <a:buNone/>
            </a:pPr>
            <a:r>
              <a:rPr lang="en-US" b="1" dirty="0" smtClean="0"/>
              <a:t>All Variables Nonnegative:</a:t>
            </a:r>
          </a:p>
          <a:p>
            <a:pPr lvl="1" algn="just">
              <a:buFont typeface="Wingdings" panose="05000000000000000000" pitchFamily="2" charset="2"/>
              <a:buChar char="Ø"/>
            </a:pPr>
            <a:r>
              <a:rPr lang="en-US" dirty="0" smtClean="0"/>
              <a:t>If any variable is unrestricted or negative, replace it in all equations (including z equation) by the difference of two nonnegative variables.</a:t>
            </a:r>
          </a:p>
          <a:p>
            <a:pPr marL="457200" lvl="1" indent="0" algn="just">
              <a:buNone/>
            </a:pPr>
            <a:r>
              <a:rPr lang="en-US" dirty="0"/>
              <a:t> </a:t>
            </a:r>
            <a:r>
              <a:rPr lang="en-US" dirty="0" smtClean="0"/>
              <a:t>  </a:t>
            </a:r>
          </a:p>
          <a:p>
            <a:pPr marL="457200" lvl="1" indent="0" algn="just">
              <a:buNone/>
            </a:pPr>
            <a:r>
              <a:rPr lang="en-US" dirty="0" smtClean="0"/>
              <a:t>If </a:t>
            </a:r>
            <a:r>
              <a:rPr lang="pl-PL" spc="-5" dirty="0" smtClean="0">
                <a:latin typeface="Arial"/>
                <a:cs typeface="Arial"/>
              </a:rPr>
              <a:t>X</a:t>
            </a:r>
            <a:r>
              <a:rPr lang="pl-PL" spc="-7" baseline="-24305" dirty="0" smtClean="0">
                <a:latin typeface="Arial"/>
                <a:cs typeface="Arial"/>
              </a:rPr>
              <a:t>1</a:t>
            </a:r>
            <a:r>
              <a:rPr lang="en-US" spc="-7" dirty="0" smtClean="0">
                <a:latin typeface="Arial"/>
                <a:cs typeface="Arial"/>
              </a:rPr>
              <a:t> is negative or unrestricted then put </a:t>
            </a:r>
            <a:r>
              <a:rPr lang="pl-PL" spc="-5" dirty="0" smtClean="0">
                <a:latin typeface="Arial"/>
                <a:cs typeface="Arial"/>
              </a:rPr>
              <a:t>X</a:t>
            </a:r>
            <a:r>
              <a:rPr lang="pl-PL" spc="-7" baseline="-24305" dirty="0" smtClean="0">
                <a:latin typeface="Arial"/>
                <a:cs typeface="Arial"/>
              </a:rPr>
              <a:t>1</a:t>
            </a:r>
            <a:r>
              <a:rPr lang="en-US" dirty="0" smtClean="0">
                <a:latin typeface="Arial"/>
                <a:cs typeface="Arial"/>
              </a:rPr>
              <a:t> = </a:t>
            </a:r>
            <a:r>
              <a:rPr lang="pl-PL" spc="-5" dirty="0" smtClean="0">
                <a:latin typeface="Arial"/>
                <a:cs typeface="Arial"/>
              </a:rPr>
              <a:t>X</a:t>
            </a:r>
            <a:r>
              <a:rPr lang="en-US" spc="-5" baseline="30000" dirty="0">
                <a:latin typeface="Arial"/>
                <a:cs typeface="Arial"/>
              </a:rPr>
              <a:t>'</a:t>
            </a:r>
            <a:r>
              <a:rPr lang="pl-PL" spc="-7" baseline="-24305" dirty="0" smtClean="0">
                <a:latin typeface="Arial"/>
                <a:cs typeface="Arial"/>
              </a:rPr>
              <a:t>1</a:t>
            </a:r>
            <a:r>
              <a:rPr lang="en-US" spc="-7" baseline="-24305" dirty="0" smtClean="0">
                <a:latin typeface="Arial"/>
                <a:cs typeface="Arial"/>
              </a:rPr>
              <a:t> </a:t>
            </a:r>
            <a:r>
              <a:rPr lang="en-US" spc="-7" dirty="0" smtClean="0">
                <a:latin typeface="Arial"/>
                <a:cs typeface="Arial"/>
              </a:rPr>
              <a:t>- </a:t>
            </a:r>
            <a:r>
              <a:rPr lang="pl-PL" spc="-5" dirty="0" smtClean="0">
                <a:latin typeface="Arial"/>
                <a:cs typeface="Arial"/>
              </a:rPr>
              <a:t>X</a:t>
            </a:r>
            <a:r>
              <a:rPr lang="en-US" spc="-5" baseline="30000" dirty="0" smtClean="0">
                <a:latin typeface="Arial"/>
                <a:cs typeface="Arial"/>
              </a:rPr>
              <a:t>''</a:t>
            </a:r>
            <a:r>
              <a:rPr lang="pl-PL" spc="-7" baseline="-24305" dirty="0" smtClean="0">
                <a:latin typeface="Arial"/>
                <a:cs typeface="Arial"/>
              </a:rPr>
              <a:t>1</a:t>
            </a:r>
            <a:r>
              <a:rPr lang="en-US" spc="-7" baseline="-24305" dirty="0" smtClean="0">
                <a:latin typeface="Arial"/>
                <a:cs typeface="Arial"/>
              </a:rPr>
              <a:t> </a:t>
            </a:r>
            <a:r>
              <a:rPr lang="en-US" spc="-7" dirty="0" smtClean="0">
                <a:latin typeface="Arial"/>
                <a:cs typeface="Arial"/>
              </a:rPr>
              <a:t> in all equations (including z-equation). Both </a:t>
            </a:r>
            <a:r>
              <a:rPr lang="pl-PL" spc="-5" dirty="0">
                <a:latin typeface="Arial"/>
                <a:cs typeface="Arial"/>
              </a:rPr>
              <a:t>X</a:t>
            </a:r>
            <a:r>
              <a:rPr lang="en-US" spc="-5" baseline="30000" dirty="0">
                <a:latin typeface="Arial"/>
                <a:cs typeface="Arial"/>
              </a:rPr>
              <a:t>'</a:t>
            </a:r>
            <a:r>
              <a:rPr lang="pl-PL" spc="-7" baseline="-24305" dirty="0" smtClean="0">
                <a:latin typeface="Arial"/>
                <a:cs typeface="Arial"/>
              </a:rPr>
              <a:t>1</a:t>
            </a:r>
            <a:r>
              <a:rPr lang="en-US" spc="-7" baseline="-24305" dirty="0" smtClean="0">
                <a:latin typeface="Arial"/>
                <a:cs typeface="Arial"/>
              </a:rPr>
              <a:t>,</a:t>
            </a:r>
            <a:r>
              <a:rPr lang="en-US" spc="-7" dirty="0" smtClean="0">
                <a:latin typeface="Arial"/>
                <a:cs typeface="Arial"/>
              </a:rPr>
              <a:t> </a:t>
            </a:r>
            <a:r>
              <a:rPr lang="pl-PL" spc="-5" dirty="0">
                <a:latin typeface="Arial"/>
                <a:cs typeface="Arial"/>
              </a:rPr>
              <a:t>X</a:t>
            </a:r>
            <a:r>
              <a:rPr lang="en-US" spc="-5" baseline="30000" dirty="0">
                <a:latin typeface="Arial"/>
                <a:cs typeface="Arial"/>
              </a:rPr>
              <a:t>''</a:t>
            </a:r>
            <a:r>
              <a:rPr lang="pl-PL" spc="-7" baseline="-24305" dirty="0">
                <a:latin typeface="Arial"/>
                <a:cs typeface="Arial"/>
              </a:rPr>
              <a:t>1</a:t>
            </a:r>
            <a:r>
              <a:rPr lang="en-US" spc="-7" baseline="-24305" dirty="0">
                <a:latin typeface="Arial"/>
                <a:cs typeface="Arial"/>
              </a:rPr>
              <a:t> </a:t>
            </a:r>
            <a:r>
              <a:rPr lang="pl-PL" spc="-7" dirty="0" smtClean="0">
                <a:latin typeface="Arial"/>
                <a:cs typeface="Arial"/>
              </a:rPr>
              <a:t>≥</a:t>
            </a:r>
            <a:r>
              <a:rPr lang="en-US" spc="-7" dirty="0" smtClean="0">
                <a:latin typeface="Arial"/>
                <a:cs typeface="Arial"/>
              </a:rPr>
              <a:t> 0</a:t>
            </a:r>
            <a:endParaRPr lang="en-US" dirty="0" smtClean="0"/>
          </a:p>
          <a:p>
            <a:pPr marL="457200" lvl="1" indent="0" algn="just">
              <a:buNone/>
            </a:pPr>
            <a:r>
              <a:rPr lang="en-US" dirty="0"/>
              <a:t> </a:t>
            </a:r>
            <a:endParaRPr lang="en-US" dirty="0" smtClean="0"/>
          </a:p>
          <a:p>
            <a:pPr marL="457200" lvl="1" indent="0" algn="just">
              <a:buNone/>
            </a:pPr>
            <a:r>
              <a:rPr lang="en-US" dirty="0" smtClean="0">
                <a:latin typeface="Arial"/>
                <a:cs typeface="Arial"/>
              </a:rPr>
              <a:t>  </a:t>
            </a:r>
          </a:p>
          <a:p>
            <a:pPr marL="457200" lvl="1" indent="0">
              <a:buNone/>
            </a:pPr>
            <a:endParaRPr lang="en-US" spc="-7" dirty="0" smtClean="0">
              <a:latin typeface="Arial"/>
              <a:cs typeface="Arial"/>
            </a:endParaRPr>
          </a:p>
          <a:p>
            <a:pPr marL="457200" lvl="1" indent="0">
              <a:buNone/>
            </a:pPr>
            <a:endParaRPr lang="en-US" dirty="0"/>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040753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Product Mix Problems</a:t>
            </a:r>
          </a:p>
          <a:p>
            <a:r>
              <a:rPr lang="en-US" dirty="0" smtClean="0"/>
              <a:t>Diet Problems</a:t>
            </a:r>
          </a:p>
          <a:p>
            <a:r>
              <a:rPr lang="en-US" dirty="0" smtClean="0"/>
              <a:t>Portfolio Selection</a:t>
            </a:r>
            <a:endParaRPr lang="en-US" dirty="0"/>
          </a:p>
          <a:p>
            <a:r>
              <a:rPr lang="en-US" dirty="0" smtClean="0"/>
              <a:t>Transportation Problems</a:t>
            </a:r>
          </a:p>
          <a:p>
            <a:r>
              <a:rPr lang="en-US" dirty="0" smtClean="0"/>
              <a:t>Assignments Problems</a:t>
            </a:r>
          </a:p>
          <a:p>
            <a:r>
              <a:rPr lang="en-US" dirty="0" smtClean="0"/>
              <a:t>Project Management Problems</a:t>
            </a:r>
          </a:p>
          <a:p>
            <a:r>
              <a:rPr lang="en-US" dirty="0" smtClean="0"/>
              <a:t>Marketing Research Problems, etc.</a:t>
            </a:r>
          </a:p>
          <a:p>
            <a:pPr marL="0" indent="0">
              <a:buNone/>
            </a:pPr>
            <a:endParaRPr lang="en-US" dirty="0"/>
          </a:p>
        </p:txBody>
      </p:sp>
    </p:spTree>
    <p:extLst>
      <p:ext uri="{BB962C8B-B14F-4D97-AF65-F5344CB8AC3E}">
        <p14:creationId xmlns:p14="http://schemas.microsoft.com/office/powerpoint/2010/main" val="400129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METHOD: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Example:</a:t>
            </a:r>
          </a:p>
          <a:p>
            <a:pPr marL="457200" lvl="1" indent="0">
              <a:buNone/>
            </a:pPr>
            <a:r>
              <a:rPr lang="en-US" spc="-5" dirty="0" smtClean="0">
                <a:latin typeface="Arial"/>
                <a:cs typeface="Arial"/>
              </a:rPr>
              <a:t>Mini</a:t>
            </a:r>
            <a:r>
              <a:rPr lang="pl-PL" spc="-5" dirty="0">
                <a:latin typeface="Arial"/>
                <a:cs typeface="Arial"/>
              </a:rPr>
              <a:t>mize </a:t>
            </a:r>
            <a:r>
              <a:rPr lang="pl-PL" dirty="0">
                <a:latin typeface="Arial"/>
                <a:cs typeface="Arial"/>
              </a:rPr>
              <a:t>Z= </a:t>
            </a:r>
            <a:r>
              <a:rPr lang="en-US" dirty="0">
                <a:latin typeface="Arial"/>
                <a:cs typeface="Arial"/>
              </a:rPr>
              <a:t>800</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400</a:t>
            </a:r>
            <a:r>
              <a:rPr lang="pl-PL" spc="-5" dirty="0">
                <a:latin typeface="Arial"/>
                <a:cs typeface="Arial"/>
              </a:rPr>
              <a:t>X</a:t>
            </a:r>
            <a:r>
              <a:rPr lang="pl-PL" spc="-7" baseline="-24305" dirty="0">
                <a:latin typeface="Arial"/>
                <a:cs typeface="Arial"/>
              </a:rPr>
              <a:t>2</a:t>
            </a:r>
            <a:r>
              <a:rPr lang="en-US" spc="-7" baseline="-24305" dirty="0">
                <a:latin typeface="Arial"/>
                <a:cs typeface="Arial"/>
              </a:rPr>
              <a:t> </a:t>
            </a:r>
            <a:r>
              <a:rPr lang="en-US" spc="-7" dirty="0">
                <a:latin typeface="Arial"/>
                <a:cs typeface="Arial"/>
              </a:rPr>
              <a:t>+</a:t>
            </a:r>
            <a:r>
              <a:rPr lang="en-US" spc="-7" baseline="-24305" dirty="0">
                <a:latin typeface="Arial"/>
                <a:cs typeface="Arial"/>
              </a:rPr>
              <a:t> </a:t>
            </a:r>
            <a:r>
              <a:rPr lang="en-US" dirty="0">
                <a:latin typeface="Arial"/>
                <a:cs typeface="Arial"/>
              </a:rPr>
              <a:t>600</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500</a:t>
            </a:r>
            <a:r>
              <a:rPr lang="pl-PL" spc="-5" dirty="0">
                <a:latin typeface="Arial"/>
                <a:cs typeface="Arial"/>
              </a:rPr>
              <a:t>X</a:t>
            </a:r>
            <a:r>
              <a:rPr lang="en-US" spc="-7" baseline="-24305" dirty="0">
                <a:latin typeface="Arial"/>
                <a:cs typeface="Arial"/>
              </a:rPr>
              <a:t>4</a:t>
            </a:r>
            <a:endParaRPr lang="pl-PL" baseline="-24305" dirty="0">
              <a:latin typeface="Arial"/>
              <a:cs typeface="Arial"/>
            </a:endParaRPr>
          </a:p>
          <a:p>
            <a:pPr marL="0" indent="0">
              <a:buNone/>
            </a:pPr>
            <a:r>
              <a:rPr lang="en-US" dirty="0" smtClean="0">
                <a:solidFill>
                  <a:srgbClr val="FF0000"/>
                </a:solidFill>
              </a:rPr>
              <a:t>Subject to</a:t>
            </a:r>
            <a:endParaRPr lang="en-US" dirty="0">
              <a:solidFill>
                <a:srgbClr val="FF0000"/>
              </a:solidFill>
            </a:endParaRPr>
          </a:p>
          <a:p>
            <a:pPr marL="457200" lvl="1" indent="0">
              <a:buNone/>
            </a:pPr>
            <a:r>
              <a:rPr lang="en-US" spc="-5" dirty="0">
                <a:solidFill>
                  <a:srgbClr val="0070C0"/>
                </a:solidFill>
                <a:latin typeface="Arial"/>
                <a:cs typeface="Arial"/>
              </a:rPr>
              <a:t>	    </a:t>
            </a:r>
            <a:r>
              <a:rPr lang="pl-PL" spc="-5" dirty="0">
                <a:latin typeface="Arial"/>
                <a:cs typeface="Arial"/>
              </a:rPr>
              <a:t>X</a:t>
            </a:r>
            <a:r>
              <a:rPr lang="pl-PL" spc="-7" baseline="-24305" dirty="0">
                <a:latin typeface="Arial"/>
                <a:cs typeface="Arial"/>
              </a:rPr>
              <a:t>1 </a:t>
            </a:r>
            <a:r>
              <a:rPr lang="pl-PL" dirty="0">
                <a:latin typeface="Arial"/>
                <a:cs typeface="Arial"/>
              </a:rPr>
              <a:t>+ </a:t>
            </a:r>
            <a:r>
              <a:rPr lang="pl-PL" spc="-5" dirty="0">
                <a:latin typeface="Arial"/>
                <a:cs typeface="Arial"/>
              </a:rPr>
              <a:t>X</a:t>
            </a:r>
            <a:r>
              <a:rPr lang="pl-PL" spc="-7" baseline="-24305" dirty="0">
                <a:latin typeface="Arial"/>
                <a:cs typeface="Arial"/>
              </a:rPr>
              <a:t>2</a:t>
            </a:r>
            <a:r>
              <a:rPr lang="en-US" spc="-7" baseline="-24305" dirty="0">
                <a:latin typeface="Arial"/>
                <a:cs typeface="Arial"/>
              </a:rPr>
              <a:t> </a:t>
            </a:r>
            <a:r>
              <a:rPr lang="en-US" spc="-7" dirty="0">
                <a:latin typeface="Arial"/>
                <a:cs typeface="Arial"/>
              </a:rPr>
              <a:t>+</a:t>
            </a:r>
            <a:r>
              <a:rPr lang="en-US" spc="-7" baseline="-24305" dirty="0">
                <a:latin typeface="Arial"/>
                <a:cs typeface="Arial"/>
              </a:rPr>
              <a:t> </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en-US" dirty="0">
                <a:latin typeface="Arial"/>
                <a:cs typeface="Arial"/>
              </a:rPr>
              <a:t> = </a:t>
            </a:r>
            <a:r>
              <a:rPr lang="en-US" dirty="0" smtClean="0">
                <a:latin typeface="Arial"/>
                <a:cs typeface="Arial"/>
              </a:rPr>
              <a:t>1</a:t>
            </a:r>
            <a:endParaRPr lang="en-US" dirty="0">
              <a:latin typeface="Arial"/>
              <a:cs typeface="Arial"/>
            </a:endParaRPr>
          </a:p>
          <a:p>
            <a:pPr marL="457200" lvl="1" indent="0">
              <a:buNone/>
            </a:pPr>
            <a:r>
              <a:rPr lang="en-US" spc="-7" dirty="0">
                <a:solidFill>
                  <a:srgbClr val="0070C0"/>
                </a:solidFill>
                <a:latin typeface="Arial"/>
                <a:cs typeface="Arial"/>
              </a:rPr>
              <a:t>	</a:t>
            </a:r>
            <a:r>
              <a:rPr lang="en-US" spc="-7" dirty="0" smtClean="0">
                <a:latin typeface="Arial"/>
                <a:cs typeface="Arial"/>
              </a:rPr>
              <a:t>10</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3</a:t>
            </a:r>
            <a:r>
              <a:rPr lang="pl-PL" spc="-5" dirty="0">
                <a:latin typeface="Arial"/>
                <a:cs typeface="Arial"/>
              </a:rPr>
              <a:t>X</a:t>
            </a:r>
            <a:r>
              <a:rPr lang="pl-PL" spc="-7" baseline="-24305" dirty="0">
                <a:latin typeface="Arial"/>
                <a:cs typeface="Arial"/>
              </a:rPr>
              <a:t>2</a:t>
            </a:r>
            <a:r>
              <a:rPr lang="en-US" spc="-7" baseline="-24305" dirty="0">
                <a:latin typeface="Arial"/>
                <a:cs typeface="Arial"/>
              </a:rPr>
              <a:t> </a:t>
            </a:r>
            <a:r>
              <a:rPr lang="en-US" spc="-7" dirty="0">
                <a:latin typeface="Arial"/>
                <a:cs typeface="Arial"/>
              </a:rPr>
              <a:t>+</a:t>
            </a:r>
            <a:r>
              <a:rPr lang="en-US" spc="-7" baseline="-24305" dirty="0">
                <a:latin typeface="Arial"/>
                <a:cs typeface="Arial"/>
              </a:rPr>
              <a:t> </a:t>
            </a:r>
            <a:r>
              <a:rPr lang="en-US" spc="-7" dirty="0">
                <a:latin typeface="Arial"/>
                <a:cs typeface="Arial"/>
              </a:rPr>
              <a:t>8</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2</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pl-PL" spc="-7" dirty="0">
                <a:latin typeface="Arial"/>
                <a:cs typeface="Arial"/>
              </a:rPr>
              <a:t>≥</a:t>
            </a:r>
            <a:r>
              <a:rPr lang="en-US" spc="-7" dirty="0">
                <a:latin typeface="Arial"/>
                <a:cs typeface="Arial"/>
              </a:rPr>
              <a:t> </a:t>
            </a:r>
            <a:r>
              <a:rPr lang="en-US" spc="-7" dirty="0" smtClean="0">
                <a:latin typeface="Arial"/>
                <a:cs typeface="Arial"/>
              </a:rPr>
              <a:t>- 5</a:t>
            </a:r>
            <a:r>
              <a:rPr lang="en-US" spc="-7" baseline="-24305" dirty="0" smtClean="0">
                <a:latin typeface="Arial"/>
                <a:cs typeface="Arial"/>
              </a:rPr>
              <a:t> </a:t>
            </a:r>
            <a:endParaRPr lang="en-US" dirty="0">
              <a:latin typeface="Arial"/>
              <a:cs typeface="Arial"/>
            </a:endParaRPr>
          </a:p>
          <a:p>
            <a:pPr marL="457200" lvl="1" indent="0">
              <a:buNone/>
            </a:pPr>
            <a:r>
              <a:rPr lang="en-US" spc="-5" dirty="0">
                <a:latin typeface="Arial"/>
                <a:cs typeface="Arial"/>
              </a:rPr>
              <a:t>	</a:t>
            </a:r>
            <a:r>
              <a:rPr lang="en-US" spc="-7" dirty="0" smtClean="0">
                <a:latin typeface="Arial"/>
                <a:cs typeface="Arial"/>
              </a:rPr>
              <a:t>90</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150</a:t>
            </a:r>
            <a:r>
              <a:rPr lang="pl-PL" spc="-5" dirty="0">
                <a:latin typeface="Arial"/>
                <a:cs typeface="Arial"/>
              </a:rPr>
              <a:t>X</a:t>
            </a:r>
            <a:r>
              <a:rPr lang="pl-PL" spc="-7" baseline="-24305" dirty="0">
                <a:latin typeface="Arial"/>
                <a:cs typeface="Arial"/>
              </a:rPr>
              <a:t>2</a:t>
            </a:r>
            <a:r>
              <a:rPr lang="en-US" spc="-7" baseline="-24305" dirty="0">
                <a:latin typeface="Arial"/>
                <a:cs typeface="Arial"/>
              </a:rPr>
              <a:t> </a:t>
            </a:r>
            <a:r>
              <a:rPr lang="en-US" spc="-7" dirty="0">
                <a:latin typeface="Arial"/>
                <a:cs typeface="Arial"/>
              </a:rPr>
              <a:t>+ 75</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175</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en-US" spc="-7" dirty="0">
                <a:latin typeface="Arial"/>
                <a:cs typeface="Arial"/>
              </a:rPr>
              <a:t>≤</a:t>
            </a:r>
            <a:r>
              <a:rPr lang="en-US" spc="-7" dirty="0" smtClean="0">
                <a:latin typeface="Arial"/>
                <a:cs typeface="Arial"/>
              </a:rPr>
              <a:t> </a:t>
            </a:r>
            <a:r>
              <a:rPr lang="en-US" spc="-7" dirty="0">
                <a:latin typeface="Arial"/>
                <a:cs typeface="Arial"/>
              </a:rPr>
              <a:t>10</a:t>
            </a:r>
            <a:r>
              <a:rPr lang="en-US" spc="-7" baseline="-24305" dirty="0">
                <a:latin typeface="Arial"/>
                <a:cs typeface="Arial"/>
              </a:rPr>
              <a:t> </a:t>
            </a:r>
            <a:endParaRPr lang="en-US" spc="-5" dirty="0">
              <a:latin typeface="Arial"/>
              <a:cs typeface="Arial"/>
            </a:endParaRPr>
          </a:p>
          <a:p>
            <a:pPr marL="457200" lvl="1" indent="0">
              <a:buNone/>
            </a:pPr>
            <a:r>
              <a:rPr lang="en-US" spc="-5" dirty="0">
                <a:latin typeface="Arial"/>
                <a:cs typeface="Arial"/>
              </a:rPr>
              <a:t>	</a:t>
            </a:r>
            <a:r>
              <a:rPr lang="en-US" spc="-7" dirty="0" smtClean="0">
                <a:latin typeface="Arial"/>
                <a:cs typeface="Arial"/>
              </a:rPr>
              <a:t>45</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a:latin typeface="Arial"/>
                <a:cs typeface="Arial"/>
              </a:rPr>
              <a:t>25</a:t>
            </a:r>
            <a:r>
              <a:rPr lang="pl-PL" spc="-5" dirty="0">
                <a:latin typeface="Arial"/>
                <a:cs typeface="Arial"/>
              </a:rPr>
              <a:t>X</a:t>
            </a:r>
            <a:r>
              <a:rPr lang="pl-PL" spc="-7" baseline="-24305" dirty="0">
                <a:latin typeface="Arial"/>
                <a:cs typeface="Arial"/>
              </a:rPr>
              <a:t>2</a:t>
            </a:r>
            <a:r>
              <a:rPr lang="en-US" spc="-7" baseline="-24305" dirty="0">
                <a:latin typeface="Arial"/>
                <a:cs typeface="Arial"/>
              </a:rPr>
              <a:t> </a:t>
            </a:r>
            <a:r>
              <a:rPr lang="en-US" spc="-7" dirty="0">
                <a:latin typeface="Arial"/>
                <a:cs typeface="Arial"/>
              </a:rPr>
              <a:t>+ 20</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37</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pl-PL" spc="-7" dirty="0">
                <a:latin typeface="Arial"/>
                <a:cs typeface="Arial"/>
              </a:rPr>
              <a:t>≥</a:t>
            </a:r>
            <a:r>
              <a:rPr lang="en-US" spc="-7" dirty="0">
                <a:latin typeface="Arial"/>
                <a:cs typeface="Arial"/>
              </a:rPr>
              <a:t> 30</a:t>
            </a:r>
            <a:r>
              <a:rPr lang="en-US" spc="-7" baseline="-24305" dirty="0">
                <a:latin typeface="Arial"/>
                <a:cs typeface="Arial"/>
              </a:rPr>
              <a:t> </a:t>
            </a:r>
            <a:endParaRPr lang="en-US" spc="-5" dirty="0">
              <a:latin typeface="Arial"/>
              <a:cs typeface="Arial"/>
            </a:endParaRP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a:t>
            </a:r>
            <a:r>
              <a:rPr lang="pl-PL" spc="-5" dirty="0" smtClean="0">
                <a:latin typeface="Arial"/>
                <a:cs typeface="Arial"/>
              </a:rPr>
              <a:t>X</a:t>
            </a:r>
            <a:r>
              <a:rPr lang="en-US" spc="-7" baseline="-24305" dirty="0" smtClean="0">
                <a:latin typeface="Arial"/>
                <a:cs typeface="Arial"/>
              </a:rPr>
              <a:t>3,</a:t>
            </a:r>
            <a:r>
              <a:rPr lang="pl-PL" spc="-5" dirty="0" smtClean="0">
                <a:latin typeface="Arial"/>
                <a:cs typeface="Arial"/>
              </a:rPr>
              <a:t>X</a:t>
            </a:r>
            <a:r>
              <a:rPr lang="en-US" spc="-7" baseline="-24305" dirty="0">
                <a:latin typeface="Arial"/>
                <a:cs typeface="Arial"/>
              </a:rPr>
              <a:t>4  </a:t>
            </a:r>
            <a:r>
              <a:rPr lang="pl-PL" spc="-7" dirty="0">
                <a:latin typeface="Arial"/>
                <a:cs typeface="Arial"/>
              </a:rPr>
              <a:t>≥</a:t>
            </a:r>
            <a:r>
              <a:rPr lang="en-US" spc="-7" dirty="0">
                <a:latin typeface="Arial"/>
                <a:cs typeface="Arial"/>
              </a:rPr>
              <a:t> </a:t>
            </a:r>
            <a:r>
              <a:rPr lang="en-US" spc="-7" dirty="0" smtClean="0">
                <a:latin typeface="Arial"/>
                <a:cs typeface="Arial"/>
              </a:rPr>
              <a:t>0 and </a:t>
            </a:r>
            <a:r>
              <a:rPr lang="pl-PL" spc="-5" dirty="0">
                <a:solidFill>
                  <a:srgbClr val="FF0000"/>
                </a:solidFill>
                <a:latin typeface="Arial"/>
                <a:cs typeface="Arial"/>
              </a:rPr>
              <a:t>X</a:t>
            </a:r>
            <a:r>
              <a:rPr lang="en-US" spc="-7" baseline="-24305" dirty="0" smtClean="0">
                <a:solidFill>
                  <a:srgbClr val="FF0000"/>
                </a:solidFill>
                <a:latin typeface="Arial"/>
                <a:cs typeface="Arial"/>
              </a:rPr>
              <a:t>2</a:t>
            </a:r>
            <a:r>
              <a:rPr lang="en-US" spc="-7" dirty="0" smtClean="0">
                <a:solidFill>
                  <a:srgbClr val="FF0000"/>
                </a:solidFill>
                <a:latin typeface="Arial"/>
                <a:cs typeface="Arial"/>
              </a:rPr>
              <a:t> is unrestricted</a:t>
            </a:r>
            <a:r>
              <a:rPr lang="en-US" spc="-7" dirty="0" smtClean="0">
                <a:latin typeface="Arial"/>
                <a:cs typeface="Arial"/>
              </a:rPr>
              <a:t>.</a:t>
            </a:r>
            <a:r>
              <a:rPr lang="en-US" spc="-7" baseline="-24305" dirty="0" smtClean="0">
                <a:latin typeface="Arial"/>
                <a:cs typeface="Arial"/>
              </a:rPr>
              <a:t> </a:t>
            </a:r>
            <a:endParaRPr lang="en-US" spc="-7" baseline="-24305" dirty="0">
              <a:latin typeface="Arial"/>
              <a:cs typeface="Arial"/>
            </a:endParaRPr>
          </a:p>
          <a:p>
            <a:pPr marL="0" indent="0">
              <a:buNone/>
            </a:pPr>
            <a:endParaRPr lang="en-US" dirty="0" smtClean="0">
              <a:latin typeface="Arial"/>
              <a:cs typeface="Arial"/>
            </a:endParaRPr>
          </a:p>
          <a:p>
            <a:pPr marL="457200" lvl="1" indent="0">
              <a:buNone/>
            </a:pPr>
            <a:endParaRPr lang="en-US" spc="-7" dirty="0" smtClean="0">
              <a:latin typeface="Arial"/>
              <a:cs typeface="Arial"/>
            </a:endParaRPr>
          </a:p>
          <a:p>
            <a:pPr marL="457200" lvl="1" indent="0">
              <a:buNone/>
            </a:pPr>
            <a:endParaRPr lang="en-US" dirty="0"/>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715695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METHOD: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Standard Form:</a:t>
            </a:r>
          </a:p>
          <a:p>
            <a:pPr marL="457200" lvl="1" indent="0">
              <a:buNone/>
            </a:pPr>
            <a:r>
              <a:rPr lang="en-US" spc="-5" dirty="0" smtClean="0">
                <a:latin typeface="Arial"/>
                <a:cs typeface="Arial"/>
              </a:rPr>
              <a:t>Mini</a:t>
            </a:r>
            <a:r>
              <a:rPr lang="pl-PL" spc="-5" dirty="0">
                <a:latin typeface="Arial"/>
                <a:cs typeface="Arial"/>
              </a:rPr>
              <a:t>mize </a:t>
            </a:r>
            <a:r>
              <a:rPr lang="pl-PL" dirty="0">
                <a:latin typeface="Arial"/>
                <a:cs typeface="Arial"/>
              </a:rPr>
              <a:t>Z= </a:t>
            </a:r>
            <a:r>
              <a:rPr lang="en-US" dirty="0">
                <a:latin typeface="Arial"/>
                <a:cs typeface="Arial"/>
              </a:rPr>
              <a:t>800</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smtClean="0">
                <a:latin typeface="Arial"/>
                <a:cs typeface="Arial"/>
              </a:rPr>
              <a:t>400(</a:t>
            </a:r>
            <a:r>
              <a:rPr lang="pl-PL" spc="-5" dirty="0">
                <a:latin typeface="Arial"/>
                <a:cs typeface="Arial"/>
              </a:rPr>
              <a:t>X</a:t>
            </a:r>
            <a:r>
              <a:rPr lang="en-US" spc="-5" baseline="30000" dirty="0" smtClean="0">
                <a:latin typeface="Arial"/>
                <a:cs typeface="Arial"/>
              </a:rPr>
              <a:t>'</a:t>
            </a:r>
            <a:r>
              <a:rPr lang="en-US" spc="-7" baseline="-24305" dirty="0" smtClean="0">
                <a:latin typeface="Arial"/>
                <a:cs typeface="Arial"/>
              </a:rPr>
              <a:t>2 </a:t>
            </a:r>
            <a:r>
              <a:rPr lang="en-US" spc="-7" dirty="0" smtClean="0">
                <a:latin typeface="Arial"/>
                <a:cs typeface="Arial"/>
              </a:rPr>
              <a:t>-</a:t>
            </a:r>
            <a:r>
              <a:rPr lang="pl-PL" spc="-5" dirty="0" smtClean="0">
                <a:latin typeface="Arial"/>
                <a:cs typeface="Arial"/>
              </a:rPr>
              <a:t>X</a:t>
            </a:r>
            <a:r>
              <a:rPr lang="en-US" spc="-5" baseline="30000" dirty="0" smtClean="0">
                <a:latin typeface="Arial"/>
                <a:cs typeface="Arial"/>
              </a:rPr>
              <a:t>''</a:t>
            </a:r>
            <a:r>
              <a:rPr lang="en-US" spc="-7" baseline="-24305" dirty="0" smtClean="0">
                <a:latin typeface="Arial"/>
                <a:cs typeface="Arial"/>
              </a:rPr>
              <a:t>2</a:t>
            </a:r>
            <a:r>
              <a:rPr lang="en-US" spc="-7" dirty="0" smtClean="0">
                <a:latin typeface="Arial"/>
                <a:cs typeface="Arial"/>
              </a:rPr>
              <a:t>)</a:t>
            </a:r>
            <a:r>
              <a:rPr lang="en-US" spc="-7" baseline="-24305" dirty="0" smtClean="0">
                <a:latin typeface="Arial"/>
                <a:cs typeface="Arial"/>
              </a:rPr>
              <a:t> </a:t>
            </a:r>
            <a:r>
              <a:rPr lang="en-US" spc="-7" dirty="0">
                <a:latin typeface="Arial"/>
                <a:cs typeface="Arial"/>
              </a:rPr>
              <a:t>+</a:t>
            </a:r>
            <a:r>
              <a:rPr lang="en-US" spc="-7" baseline="-24305" dirty="0">
                <a:latin typeface="Arial"/>
                <a:cs typeface="Arial"/>
              </a:rPr>
              <a:t> </a:t>
            </a:r>
            <a:r>
              <a:rPr lang="en-US" dirty="0">
                <a:latin typeface="Arial"/>
                <a:cs typeface="Arial"/>
              </a:rPr>
              <a:t>600</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500</a:t>
            </a:r>
            <a:r>
              <a:rPr lang="pl-PL" spc="-5" dirty="0">
                <a:latin typeface="Arial"/>
                <a:cs typeface="Arial"/>
              </a:rPr>
              <a:t>X</a:t>
            </a:r>
            <a:r>
              <a:rPr lang="en-US" spc="-7" baseline="-24305" dirty="0">
                <a:latin typeface="Arial"/>
                <a:cs typeface="Arial"/>
              </a:rPr>
              <a:t>4</a:t>
            </a:r>
            <a:endParaRPr lang="pl-PL" baseline="-24305" dirty="0">
              <a:latin typeface="Arial"/>
              <a:cs typeface="Arial"/>
            </a:endParaRPr>
          </a:p>
          <a:p>
            <a:pPr marL="0" indent="0">
              <a:buNone/>
            </a:pPr>
            <a:r>
              <a:rPr lang="en-US" dirty="0" smtClean="0">
                <a:solidFill>
                  <a:srgbClr val="FF0000"/>
                </a:solidFill>
              </a:rPr>
              <a:t>Subject to</a:t>
            </a:r>
            <a:endParaRPr lang="en-US" dirty="0">
              <a:solidFill>
                <a:srgbClr val="FF0000"/>
              </a:solidFill>
            </a:endParaRPr>
          </a:p>
          <a:p>
            <a:pPr marL="457200" lvl="1" indent="0">
              <a:buNone/>
            </a:pPr>
            <a:r>
              <a:rPr lang="en-US" spc="-5" dirty="0" smtClean="0">
                <a:solidFill>
                  <a:srgbClr val="0070C0"/>
                </a:solidFill>
                <a:latin typeface="Arial"/>
                <a:cs typeface="Arial"/>
              </a:rPr>
              <a:t> </a:t>
            </a:r>
            <a:r>
              <a:rPr lang="pl-PL" spc="-5" dirty="0">
                <a:latin typeface="Arial"/>
                <a:cs typeface="Arial"/>
              </a:rPr>
              <a:t>X</a:t>
            </a:r>
            <a:r>
              <a:rPr lang="pl-PL" spc="-7" baseline="-24305" dirty="0">
                <a:latin typeface="Arial"/>
                <a:cs typeface="Arial"/>
              </a:rPr>
              <a:t>1 </a:t>
            </a:r>
            <a:r>
              <a:rPr lang="pl-PL" dirty="0">
                <a:latin typeface="Arial"/>
                <a:cs typeface="Arial"/>
              </a:rPr>
              <a:t>+ </a:t>
            </a:r>
            <a:r>
              <a:rPr lang="pl-PL" spc="-5" dirty="0">
                <a:latin typeface="Arial"/>
                <a:cs typeface="Arial"/>
              </a:rPr>
              <a:t>X</a:t>
            </a:r>
            <a:r>
              <a:rPr lang="en-US" spc="-5" baseline="30000" dirty="0">
                <a:latin typeface="Arial"/>
                <a:cs typeface="Arial"/>
              </a:rPr>
              <a:t>'</a:t>
            </a:r>
            <a:r>
              <a:rPr lang="en-US" spc="-7" baseline="-24305" dirty="0">
                <a:latin typeface="Arial"/>
                <a:cs typeface="Arial"/>
              </a:rPr>
              <a:t>2 </a:t>
            </a:r>
            <a:r>
              <a:rPr lang="en-US" spc="-7" dirty="0">
                <a:latin typeface="Arial"/>
                <a:cs typeface="Arial"/>
              </a:rPr>
              <a:t>-</a:t>
            </a:r>
            <a:r>
              <a:rPr lang="pl-PL" spc="-5" dirty="0">
                <a:latin typeface="Arial"/>
                <a:cs typeface="Arial"/>
              </a:rPr>
              <a:t>X</a:t>
            </a:r>
            <a:r>
              <a:rPr lang="en-US" spc="-5" baseline="30000" dirty="0">
                <a:latin typeface="Arial"/>
                <a:cs typeface="Arial"/>
              </a:rPr>
              <a:t>''</a:t>
            </a:r>
            <a:r>
              <a:rPr lang="en-US" spc="-7" baseline="-24305" dirty="0">
                <a:latin typeface="Arial"/>
                <a:cs typeface="Arial"/>
              </a:rPr>
              <a:t>2</a:t>
            </a:r>
            <a:r>
              <a:rPr lang="en-US" spc="-7" baseline="-24305" dirty="0" smtClean="0">
                <a:latin typeface="Arial"/>
                <a:cs typeface="Arial"/>
              </a:rPr>
              <a:t> </a:t>
            </a:r>
            <a:r>
              <a:rPr lang="en-US" spc="-7" dirty="0">
                <a:latin typeface="Arial"/>
                <a:cs typeface="Arial"/>
              </a:rPr>
              <a:t>+</a:t>
            </a:r>
            <a:r>
              <a:rPr lang="en-US" spc="-7" baseline="-24305" dirty="0">
                <a:latin typeface="Arial"/>
                <a:cs typeface="Arial"/>
              </a:rPr>
              <a:t> </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en-US" dirty="0">
                <a:latin typeface="Arial"/>
                <a:cs typeface="Arial"/>
              </a:rPr>
              <a:t> = 1</a:t>
            </a:r>
          </a:p>
          <a:p>
            <a:pPr marL="457200" lvl="1" indent="0">
              <a:buNone/>
            </a:pPr>
            <a:endParaRPr lang="en-US" spc="-7" dirty="0" smtClean="0">
              <a:solidFill>
                <a:srgbClr val="0070C0"/>
              </a:solidFill>
              <a:latin typeface="Arial"/>
              <a:cs typeface="Arial"/>
            </a:endParaRPr>
          </a:p>
          <a:p>
            <a:pPr marL="457200" lvl="1" indent="0">
              <a:buNone/>
            </a:pPr>
            <a:r>
              <a:rPr lang="en-US" spc="-7" dirty="0" smtClean="0">
                <a:solidFill>
                  <a:srgbClr val="0070C0"/>
                </a:solidFill>
                <a:latin typeface="Arial"/>
                <a:cs typeface="Arial"/>
              </a:rPr>
              <a:t>-</a:t>
            </a:r>
            <a:r>
              <a:rPr lang="en-US" spc="-7" dirty="0" smtClean="0">
                <a:latin typeface="Arial"/>
                <a:cs typeface="Arial"/>
              </a:rPr>
              <a:t>10</a:t>
            </a:r>
            <a:r>
              <a:rPr lang="pl-PL" spc="-5" dirty="0">
                <a:latin typeface="Arial"/>
                <a:cs typeface="Arial"/>
              </a:rPr>
              <a:t>X</a:t>
            </a:r>
            <a:r>
              <a:rPr lang="pl-PL" spc="-7" baseline="-24305" dirty="0">
                <a:latin typeface="Arial"/>
                <a:cs typeface="Arial"/>
              </a:rPr>
              <a:t>1 </a:t>
            </a:r>
            <a:r>
              <a:rPr lang="en-US" dirty="0" smtClean="0">
                <a:latin typeface="Arial"/>
                <a:cs typeface="Arial"/>
              </a:rPr>
              <a:t>-</a:t>
            </a:r>
            <a:r>
              <a:rPr lang="pl-PL" dirty="0" smtClean="0">
                <a:latin typeface="Arial"/>
                <a:cs typeface="Arial"/>
              </a:rPr>
              <a:t> </a:t>
            </a:r>
            <a:r>
              <a:rPr lang="en-US" dirty="0" smtClean="0">
                <a:latin typeface="Arial"/>
                <a:cs typeface="Arial"/>
              </a:rPr>
              <a:t>3(</a:t>
            </a:r>
            <a:r>
              <a:rPr lang="pl-PL" spc="-5" dirty="0">
                <a:latin typeface="Arial"/>
                <a:cs typeface="Arial"/>
              </a:rPr>
              <a:t>X</a:t>
            </a:r>
            <a:r>
              <a:rPr lang="en-US" spc="-5" baseline="30000" dirty="0">
                <a:latin typeface="Arial"/>
                <a:cs typeface="Arial"/>
              </a:rPr>
              <a:t>'</a:t>
            </a:r>
            <a:r>
              <a:rPr lang="en-US" spc="-7" baseline="-24305" dirty="0">
                <a:latin typeface="Arial"/>
                <a:cs typeface="Arial"/>
              </a:rPr>
              <a:t>2 </a:t>
            </a:r>
            <a:r>
              <a:rPr lang="en-US" spc="-7" dirty="0">
                <a:latin typeface="Arial"/>
                <a:cs typeface="Arial"/>
              </a:rPr>
              <a:t>-</a:t>
            </a:r>
            <a:r>
              <a:rPr lang="pl-PL" spc="-5" dirty="0">
                <a:latin typeface="Arial"/>
                <a:cs typeface="Arial"/>
              </a:rPr>
              <a:t>X</a:t>
            </a:r>
            <a:r>
              <a:rPr lang="en-US" spc="-5" baseline="30000" dirty="0">
                <a:latin typeface="Arial"/>
                <a:cs typeface="Arial"/>
              </a:rPr>
              <a:t>'</a:t>
            </a:r>
            <a:r>
              <a:rPr lang="en-US" spc="-5" baseline="30000" dirty="0" smtClean="0">
                <a:latin typeface="Arial"/>
                <a:cs typeface="Arial"/>
              </a:rPr>
              <a:t>'</a:t>
            </a:r>
            <a:r>
              <a:rPr lang="en-US" spc="-7" baseline="-24305" dirty="0" smtClean="0">
                <a:latin typeface="Arial"/>
                <a:cs typeface="Arial"/>
              </a:rPr>
              <a:t>2</a:t>
            </a:r>
            <a:r>
              <a:rPr lang="en-US" spc="-7" dirty="0" smtClean="0">
                <a:latin typeface="Arial"/>
                <a:cs typeface="Arial"/>
              </a:rPr>
              <a:t>)</a:t>
            </a:r>
            <a:r>
              <a:rPr lang="en-US" spc="-7" baseline="-24305" dirty="0" smtClean="0">
                <a:latin typeface="Arial"/>
                <a:cs typeface="Arial"/>
              </a:rPr>
              <a:t> </a:t>
            </a:r>
            <a:r>
              <a:rPr lang="en-US" spc="-7" dirty="0" smtClean="0">
                <a:latin typeface="Arial"/>
                <a:cs typeface="Arial"/>
              </a:rPr>
              <a:t>-</a:t>
            </a:r>
            <a:r>
              <a:rPr lang="en-US" spc="-7" baseline="-24305" dirty="0" smtClean="0">
                <a:latin typeface="Arial"/>
                <a:cs typeface="Arial"/>
              </a:rPr>
              <a:t> </a:t>
            </a:r>
            <a:r>
              <a:rPr lang="en-US" spc="-7" dirty="0">
                <a:latin typeface="Arial"/>
                <a:cs typeface="Arial"/>
              </a:rPr>
              <a:t>8</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en-US" dirty="0" smtClean="0">
                <a:latin typeface="Arial"/>
                <a:cs typeface="Arial"/>
              </a:rPr>
              <a:t>-</a:t>
            </a:r>
            <a:r>
              <a:rPr lang="pl-PL" dirty="0" smtClean="0">
                <a:latin typeface="Arial"/>
                <a:cs typeface="Arial"/>
              </a:rPr>
              <a:t> </a:t>
            </a:r>
            <a:r>
              <a:rPr lang="en-US" dirty="0">
                <a:latin typeface="Arial"/>
                <a:cs typeface="Arial"/>
              </a:rPr>
              <a:t>2</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en-US" spc="-7" dirty="0">
                <a:latin typeface="Arial"/>
                <a:cs typeface="Arial"/>
              </a:rPr>
              <a:t>≤</a:t>
            </a:r>
            <a:r>
              <a:rPr lang="en-US" spc="-7" dirty="0" smtClean="0">
                <a:latin typeface="Arial"/>
                <a:cs typeface="Arial"/>
              </a:rPr>
              <a:t> </a:t>
            </a:r>
            <a:r>
              <a:rPr lang="en-US" spc="-7" dirty="0">
                <a:latin typeface="Arial"/>
                <a:cs typeface="Arial"/>
              </a:rPr>
              <a:t>5</a:t>
            </a:r>
            <a:r>
              <a:rPr lang="en-US" spc="-7" baseline="-24305" dirty="0">
                <a:latin typeface="Arial"/>
                <a:cs typeface="Arial"/>
              </a:rPr>
              <a:t> </a:t>
            </a:r>
            <a:r>
              <a:rPr lang="en-US" spc="-7" baseline="-24305" dirty="0" smtClean="0">
                <a:latin typeface="Arial"/>
                <a:cs typeface="Arial"/>
              </a:rPr>
              <a:t> </a:t>
            </a:r>
            <a:r>
              <a:rPr lang="en-US" spc="-7" dirty="0" smtClean="0">
                <a:latin typeface="Arial"/>
                <a:cs typeface="Arial"/>
              </a:rPr>
              <a:t> </a:t>
            </a:r>
            <a:r>
              <a:rPr lang="en-US" spc="-7" baseline="-24305" dirty="0" smtClean="0">
                <a:latin typeface="Arial"/>
                <a:cs typeface="Arial"/>
              </a:rPr>
              <a:t>     </a:t>
            </a:r>
            <a:r>
              <a:rPr lang="en-US" spc="-7" dirty="0" smtClean="0">
                <a:solidFill>
                  <a:srgbClr val="0070C0"/>
                </a:solidFill>
                <a:latin typeface="Arial"/>
                <a:cs typeface="Arial"/>
              </a:rPr>
              <a:t>-</a:t>
            </a:r>
            <a:r>
              <a:rPr lang="en-US" spc="-7" dirty="0">
                <a:latin typeface="Arial"/>
                <a:cs typeface="Arial"/>
              </a:rPr>
              <a:t>10</a:t>
            </a:r>
            <a:r>
              <a:rPr lang="pl-PL" spc="-5" dirty="0" smtClean="0">
                <a:latin typeface="Arial"/>
                <a:cs typeface="Arial"/>
              </a:rPr>
              <a:t>X</a:t>
            </a:r>
            <a:r>
              <a:rPr lang="pl-PL" spc="-7" baseline="-24305" dirty="0" smtClean="0">
                <a:latin typeface="Arial"/>
                <a:cs typeface="Arial"/>
              </a:rPr>
              <a:t>1</a:t>
            </a:r>
            <a:r>
              <a:rPr lang="en-US" dirty="0" smtClean="0">
                <a:latin typeface="Arial"/>
                <a:cs typeface="Arial"/>
              </a:rPr>
              <a:t>-3(</a:t>
            </a:r>
            <a:r>
              <a:rPr lang="pl-PL" spc="-5" dirty="0">
                <a:latin typeface="Arial"/>
                <a:cs typeface="Arial"/>
              </a:rPr>
              <a:t>X</a:t>
            </a:r>
            <a:r>
              <a:rPr lang="en-US" spc="-5" baseline="30000" dirty="0">
                <a:latin typeface="Arial"/>
                <a:cs typeface="Arial"/>
              </a:rPr>
              <a:t>'</a:t>
            </a:r>
            <a:r>
              <a:rPr lang="en-US" spc="-7" baseline="-24305" dirty="0">
                <a:latin typeface="Arial"/>
                <a:cs typeface="Arial"/>
              </a:rPr>
              <a:t>2 </a:t>
            </a:r>
            <a:r>
              <a:rPr lang="en-US" spc="-7" dirty="0">
                <a:latin typeface="Arial"/>
                <a:cs typeface="Arial"/>
              </a:rPr>
              <a:t>-</a:t>
            </a:r>
            <a:r>
              <a:rPr lang="pl-PL" spc="-5" dirty="0">
                <a:latin typeface="Arial"/>
                <a:cs typeface="Arial"/>
              </a:rPr>
              <a:t>X</a:t>
            </a:r>
            <a:r>
              <a:rPr lang="en-US" spc="-5" baseline="30000" dirty="0">
                <a:latin typeface="Arial"/>
                <a:cs typeface="Arial"/>
              </a:rPr>
              <a:t>''</a:t>
            </a:r>
            <a:r>
              <a:rPr lang="en-US" spc="-7" baseline="-24305" dirty="0">
                <a:latin typeface="Arial"/>
                <a:cs typeface="Arial"/>
              </a:rPr>
              <a:t>2</a:t>
            </a:r>
            <a:r>
              <a:rPr lang="en-US" spc="-7" dirty="0">
                <a:latin typeface="Arial"/>
                <a:cs typeface="Arial"/>
              </a:rPr>
              <a:t>)</a:t>
            </a:r>
            <a:r>
              <a:rPr lang="en-US" spc="-7" baseline="-24305" dirty="0">
                <a:latin typeface="Arial"/>
                <a:cs typeface="Arial"/>
              </a:rPr>
              <a:t> </a:t>
            </a:r>
            <a:r>
              <a:rPr lang="en-US" spc="-7" dirty="0">
                <a:latin typeface="Arial"/>
                <a:cs typeface="Arial"/>
              </a:rPr>
              <a:t>-</a:t>
            </a:r>
            <a:r>
              <a:rPr lang="en-US" spc="-7" baseline="-24305" dirty="0">
                <a:latin typeface="Arial"/>
                <a:cs typeface="Arial"/>
              </a:rPr>
              <a:t> </a:t>
            </a:r>
            <a:r>
              <a:rPr lang="en-US" spc="-7" dirty="0">
                <a:latin typeface="Arial"/>
                <a:cs typeface="Arial"/>
              </a:rPr>
              <a:t>8</a:t>
            </a:r>
            <a:r>
              <a:rPr lang="pl-PL" spc="-5" dirty="0">
                <a:latin typeface="Arial"/>
                <a:cs typeface="Arial"/>
              </a:rPr>
              <a:t>X</a:t>
            </a:r>
            <a:r>
              <a:rPr lang="en-US" spc="-7" baseline="-24305" dirty="0" smtClean="0">
                <a:latin typeface="Arial"/>
                <a:cs typeface="Arial"/>
              </a:rPr>
              <a:t>3</a:t>
            </a:r>
            <a:r>
              <a:rPr lang="en-US" dirty="0" smtClean="0">
                <a:latin typeface="Arial"/>
                <a:cs typeface="Arial"/>
              </a:rPr>
              <a:t>-2</a:t>
            </a:r>
            <a:r>
              <a:rPr lang="pl-PL" spc="-5" dirty="0">
                <a:latin typeface="Arial"/>
                <a:cs typeface="Arial"/>
              </a:rPr>
              <a:t>X</a:t>
            </a:r>
            <a:r>
              <a:rPr lang="en-US" spc="-7" baseline="-24305" dirty="0" smtClean="0">
                <a:latin typeface="Arial"/>
                <a:cs typeface="Arial"/>
              </a:rPr>
              <a:t>4</a:t>
            </a:r>
            <a:r>
              <a:rPr lang="en-US" dirty="0" smtClean="0">
                <a:latin typeface="Arial"/>
                <a:cs typeface="Arial"/>
              </a:rPr>
              <a:t>+S</a:t>
            </a:r>
            <a:r>
              <a:rPr lang="en-US" baseline="-25000" dirty="0" smtClean="0">
                <a:latin typeface="Arial"/>
                <a:cs typeface="Arial"/>
              </a:rPr>
              <a:t>1</a:t>
            </a:r>
            <a:r>
              <a:rPr lang="en-US" dirty="0" smtClean="0">
                <a:latin typeface="Arial"/>
                <a:cs typeface="Arial"/>
              </a:rPr>
              <a:t> =</a:t>
            </a:r>
            <a:r>
              <a:rPr lang="en-US" spc="-7" dirty="0" smtClean="0">
                <a:latin typeface="Arial"/>
                <a:cs typeface="Arial"/>
              </a:rPr>
              <a:t> </a:t>
            </a:r>
            <a:r>
              <a:rPr lang="en-US" spc="-7" dirty="0">
                <a:latin typeface="Arial"/>
                <a:cs typeface="Arial"/>
              </a:rPr>
              <a:t>5</a:t>
            </a:r>
            <a:r>
              <a:rPr lang="en-US" spc="-7" baseline="-24305" dirty="0">
                <a:latin typeface="Arial"/>
                <a:cs typeface="Arial"/>
              </a:rPr>
              <a:t> </a:t>
            </a:r>
            <a:endParaRPr lang="en-US" dirty="0">
              <a:latin typeface="Arial"/>
              <a:cs typeface="Arial"/>
            </a:endParaRPr>
          </a:p>
          <a:p>
            <a:pPr marL="457200" lvl="1" indent="0">
              <a:buNone/>
            </a:pPr>
            <a:r>
              <a:rPr lang="en-US" spc="-5" dirty="0">
                <a:latin typeface="Arial"/>
                <a:cs typeface="Arial"/>
              </a:rPr>
              <a:t>	</a:t>
            </a:r>
            <a:endParaRPr lang="en-US" spc="-5" dirty="0" smtClean="0">
              <a:latin typeface="Arial"/>
              <a:cs typeface="Arial"/>
            </a:endParaRPr>
          </a:p>
          <a:p>
            <a:pPr marL="457200" lvl="1" indent="0">
              <a:buNone/>
            </a:pPr>
            <a:r>
              <a:rPr lang="en-US" spc="-7" dirty="0" smtClean="0">
                <a:latin typeface="Arial"/>
                <a:cs typeface="Arial"/>
              </a:rPr>
              <a:t>90</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smtClean="0">
                <a:latin typeface="Arial"/>
                <a:cs typeface="Arial"/>
              </a:rPr>
              <a:t>150</a:t>
            </a:r>
            <a:r>
              <a:rPr lang="en-US" dirty="0">
                <a:latin typeface="Arial"/>
                <a:cs typeface="Arial"/>
              </a:rPr>
              <a:t>(</a:t>
            </a:r>
            <a:r>
              <a:rPr lang="pl-PL" spc="-5" dirty="0">
                <a:latin typeface="Arial"/>
                <a:cs typeface="Arial"/>
              </a:rPr>
              <a:t>X</a:t>
            </a:r>
            <a:r>
              <a:rPr lang="en-US" spc="-5" baseline="30000" dirty="0">
                <a:latin typeface="Arial"/>
                <a:cs typeface="Arial"/>
              </a:rPr>
              <a:t>'</a:t>
            </a:r>
            <a:r>
              <a:rPr lang="en-US" spc="-7" baseline="-24305" dirty="0">
                <a:latin typeface="Arial"/>
                <a:cs typeface="Arial"/>
              </a:rPr>
              <a:t>2 </a:t>
            </a:r>
            <a:r>
              <a:rPr lang="en-US" spc="-7" dirty="0">
                <a:latin typeface="Arial"/>
                <a:cs typeface="Arial"/>
              </a:rPr>
              <a:t>-</a:t>
            </a:r>
            <a:r>
              <a:rPr lang="pl-PL" spc="-5" dirty="0">
                <a:latin typeface="Arial"/>
                <a:cs typeface="Arial"/>
              </a:rPr>
              <a:t>X</a:t>
            </a:r>
            <a:r>
              <a:rPr lang="en-US" spc="-5" baseline="30000" dirty="0">
                <a:latin typeface="Arial"/>
                <a:cs typeface="Arial"/>
              </a:rPr>
              <a:t>''</a:t>
            </a:r>
            <a:r>
              <a:rPr lang="en-US" spc="-7" baseline="-24305" dirty="0">
                <a:latin typeface="Arial"/>
                <a:cs typeface="Arial"/>
              </a:rPr>
              <a:t>2</a:t>
            </a:r>
            <a:r>
              <a:rPr lang="en-US" spc="-7" dirty="0">
                <a:latin typeface="Arial"/>
                <a:cs typeface="Arial"/>
              </a:rPr>
              <a:t>)</a:t>
            </a:r>
            <a:r>
              <a:rPr lang="en-US" spc="-7" baseline="-24305" dirty="0" smtClean="0">
                <a:latin typeface="Arial"/>
                <a:cs typeface="Arial"/>
              </a:rPr>
              <a:t> </a:t>
            </a:r>
            <a:r>
              <a:rPr lang="en-US" spc="-7" dirty="0">
                <a:latin typeface="Arial"/>
                <a:cs typeface="Arial"/>
              </a:rPr>
              <a:t>+ 75</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175</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en-US" spc="-7" dirty="0" smtClean="0">
                <a:latin typeface="Arial"/>
                <a:cs typeface="Arial"/>
              </a:rPr>
              <a:t>+ S</a:t>
            </a:r>
            <a:r>
              <a:rPr lang="en-US" spc="-7" baseline="-25000" dirty="0" smtClean="0">
                <a:latin typeface="Arial"/>
                <a:cs typeface="Arial"/>
              </a:rPr>
              <a:t>2</a:t>
            </a:r>
            <a:r>
              <a:rPr lang="en-US" spc="-7" dirty="0" smtClean="0">
                <a:latin typeface="Arial"/>
                <a:cs typeface="Arial"/>
              </a:rPr>
              <a:t> = </a:t>
            </a:r>
            <a:r>
              <a:rPr lang="en-US" spc="-7" dirty="0">
                <a:latin typeface="Arial"/>
                <a:cs typeface="Arial"/>
              </a:rPr>
              <a:t>10</a:t>
            </a:r>
            <a:r>
              <a:rPr lang="en-US" spc="-7" baseline="-24305" dirty="0">
                <a:latin typeface="Arial"/>
                <a:cs typeface="Arial"/>
              </a:rPr>
              <a:t> </a:t>
            </a:r>
            <a:endParaRPr lang="en-US" spc="-5" dirty="0">
              <a:latin typeface="Arial"/>
              <a:cs typeface="Arial"/>
            </a:endParaRPr>
          </a:p>
          <a:p>
            <a:pPr marL="457200" lvl="1" indent="0">
              <a:buNone/>
            </a:pPr>
            <a:r>
              <a:rPr lang="en-US" spc="-5" dirty="0">
                <a:latin typeface="Arial"/>
                <a:cs typeface="Arial"/>
              </a:rPr>
              <a:t>	</a:t>
            </a:r>
            <a:endParaRPr lang="en-US" spc="-5" dirty="0" smtClean="0">
              <a:latin typeface="Arial"/>
              <a:cs typeface="Arial"/>
            </a:endParaRPr>
          </a:p>
          <a:p>
            <a:pPr marL="457200" lvl="1" indent="0">
              <a:buNone/>
            </a:pPr>
            <a:r>
              <a:rPr lang="en-US" spc="-7" dirty="0" smtClean="0">
                <a:latin typeface="Arial"/>
                <a:cs typeface="Arial"/>
              </a:rPr>
              <a:t>45</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smtClean="0">
                <a:latin typeface="Arial"/>
                <a:cs typeface="Arial"/>
              </a:rPr>
              <a:t>25</a:t>
            </a:r>
            <a:r>
              <a:rPr lang="en-US" dirty="0">
                <a:latin typeface="Arial"/>
                <a:cs typeface="Arial"/>
              </a:rPr>
              <a:t>(</a:t>
            </a:r>
            <a:r>
              <a:rPr lang="pl-PL" spc="-5" dirty="0">
                <a:latin typeface="Arial"/>
                <a:cs typeface="Arial"/>
              </a:rPr>
              <a:t>X</a:t>
            </a:r>
            <a:r>
              <a:rPr lang="en-US" spc="-5" baseline="30000" dirty="0">
                <a:latin typeface="Arial"/>
                <a:cs typeface="Arial"/>
              </a:rPr>
              <a:t>'</a:t>
            </a:r>
            <a:r>
              <a:rPr lang="en-US" spc="-7" baseline="-24305" dirty="0">
                <a:latin typeface="Arial"/>
                <a:cs typeface="Arial"/>
              </a:rPr>
              <a:t>2 </a:t>
            </a:r>
            <a:r>
              <a:rPr lang="en-US" spc="-7" dirty="0">
                <a:latin typeface="Arial"/>
                <a:cs typeface="Arial"/>
              </a:rPr>
              <a:t>-</a:t>
            </a:r>
            <a:r>
              <a:rPr lang="pl-PL" spc="-5" dirty="0">
                <a:latin typeface="Arial"/>
                <a:cs typeface="Arial"/>
              </a:rPr>
              <a:t>X</a:t>
            </a:r>
            <a:r>
              <a:rPr lang="en-US" spc="-5" baseline="30000" dirty="0">
                <a:latin typeface="Arial"/>
                <a:cs typeface="Arial"/>
              </a:rPr>
              <a:t>''</a:t>
            </a:r>
            <a:r>
              <a:rPr lang="en-US" spc="-7" baseline="-24305" dirty="0">
                <a:latin typeface="Arial"/>
                <a:cs typeface="Arial"/>
              </a:rPr>
              <a:t>2</a:t>
            </a:r>
            <a:r>
              <a:rPr lang="en-US" spc="-7" dirty="0">
                <a:latin typeface="Arial"/>
                <a:cs typeface="Arial"/>
              </a:rPr>
              <a:t>)</a:t>
            </a:r>
            <a:r>
              <a:rPr lang="en-US" spc="-7" baseline="-24305" dirty="0" smtClean="0">
                <a:latin typeface="Arial"/>
                <a:cs typeface="Arial"/>
              </a:rPr>
              <a:t> </a:t>
            </a:r>
            <a:r>
              <a:rPr lang="en-US" spc="-7" dirty="0">
                <a:latin typeface="Arial"/>
                <a:cs typeface="Arial"/>
              </a:rPr>
              <a:t>+ 20</a:t>
            </a:r>
            <a:r>
              <a:rPr lang="pl-PL" spc="-5" dirty="0">
                <a:latin typeface="Arial"/>
                <a:cs typeface="Arial"/>
              </a:rPr>
              <a:t>X</a:t>
            </a:r>
            <a:r>
              <a:rPr lang="en-US" spc="-7" baseline="-24305" dirty="0">
                <a:latin typeface="Arial"/>
                <a:cs typeface="Arial"/>
              </a:rPr>
              <a:t>3</a:t>
            </a:r>
            <a:r>
              <a:rPr lang="pl-PL" spc="-7" baseline="-24305" dirty="0">
                <a:latin typeface="Arial"/>
                <a:cs typeface="Arial"/>
              </a:rPr>
              <a:t> </a:t>
            </a:r>
            <a:r>
              <a:rPr lang="pl-PL" dirty="0">
                <a:latin typeface="Arial"/>
                <a:cs typeface="Arial"/>
              </a:rPr>
              <a:t>+ </a:t>
            </a:r>
            <a:r>
              <a:rPr lang="en-US" dirty="0">
                <a:latin typeface="Arial"/>
                <a:cs typeface="Arial"/>
              </a:rPr>
              <a:t>37</a:t>
            </a:r>
            <a:r>
              <a:rPr lang="pl-PL" spc="-5" dirty="0">
                <a:latin typeface="Arial"/>
                <a:cs typeface="Arial"/>
              </a:rPr>
              <a:t>X</a:t>
            </a:r>
            <a:r>
              <a:rPr lang="en-US" spc="-7" baseline="-24305" dirty="0">
                <a:latin typeface="Arial"/>
                <a:cs typeface="Arial"/>
              </a:rPr>
              <a:t>4</a:t>
            </a:r>
            <a:r>
              <a:rPr lang="en-US" baseline="-24305" dirty="0">
                <a:latin typeface="Arial"/>
                <a:cs typeface="Arial"/>
              </a:rPr>
              <a:t> </a:t>
            </a:r>
            <a:r>
              <a:rPr lang="en-US" spc="-7" dirty="0" smtClean="0">
                <a:latin typeface="Arial"/>
                <a:cs typeface="Arial"/>
              </a:rPr>
              <a:t>– S</a:t>
            </a:r>
            <a:r>
              <a:rPr lang="en-US" spc="-7" baseline="-25000" dirty="0" smtClean="0">
                <a:latin typeface="Arial"/>
                <a:cs typeface="Arial"/>
              </a:rPr>
              <a:t>3</a:t>
            </a:r>
            <a:r>
              <a:rPr lang="en-US" spc="-7" dirty="0" smtClean="0">
                <a:latin typeface="Arial"/>
                <a:cs typeface="Arial"/>
              </a:rPr>
              <a:t> = </a:t>
            </a:r>
            <a:r>
              <a:rPr lang="en-US" spc="-7" dirty="0">
                <a:latin typeface="Arial"/>
                <a:cs typeface="Arial"/>
              </a:rPr>
              <a:t>30</a:t>
            </a:r>
            <a:r>
              <a:rPr lang="en-US" spc="-7" baseline="-24305" dirty="0">
                <a:latin typeface="Arial"/>
                <a:cs typeface="Arial"/>
              </a:rPr>
              <a:t> </a:t>
            </a:r>
            <a:endParaRPr lang="en-US" spc="-5" dirty="0">
              <a:latin typeface="Arial"/>
              <a:cs typeface="Arial"/>
            </a:endParaRPr>
          </a:p>
          <a:p>
            <a:pPr marL="457200" lvl="1" indent="0">
              <a:buNone/>
            </a:pPr>
            <a:endParaRPr lang="en-US" spc="-5" dirty="0" smtClean="0">
              <a:latin typeface="Arial"/>
              <a:cs typeface="Arial"/>
            </a:endParaRP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a:t>
            </a:r>
            <a:r>
              <a:rPr lang="pl-PL" spc="-5" dirty="0">
                <a:latin typeface="Arial"/>
                <a:cs typeface="Arial"/>
              </a:rPr>
              <a:t> X</a:t>
            </a:r>
            <a:r>
              <a:rPr lang="en-US" spc="-5" baseline="30000" dirty="0" smtClean="0">
                <a:latin typeface="Arial"/>
                <a:cs typeface="Arial"/>
              </a:rPr>
              <a:t>'</a:t>
            </a:r>
            <a:r>
              <a:rPr lang="en-US" spc="-7" baseline="-24305" dirty="0" smtClean="0">
                <a:latin typeface="Arial"/>
                <a:cs typeface="Arial"/>
              </a:rPr>
              <a:t>2, </a:t>
            </a:r>
            <a:r>
              <a:rPr lang="pl-PL" spc="-5" dirty="0" smtClean="0">
                <a:latin typeface="Arial"/>
                <a:cs typeface="Arial"/>
              </a:rPr>
              <a:t>X</a:t>
            </a:r>
            <a:r>
              <a:rPr lang="en-US" spc="-5" baseline="30000" dirty="0">
                <a:latin typeface="Arial"/>
                <a:cs typeface="Arial"/>
              </a:rPr>
              <a:t>''</a:t>
            </a:r>
            <a:r>
              <a:rPr lang="en-US" spc="-7" baseline="-24305" dirty="0">
                <a:latin typeface="Arial"/>
                <a:cs typeface="Arial"/>
              </a:rPr>
              <a:t>2 </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3,</a:t>
            </a:r>
            <a:r>
              <a:rPr lang="pl-PL" spc="-5" dirty="0" smtClean="0">
                <a:latin typeface="Arial"/>
                <a:cs typeface="Arial"/>
              </a:rPr>
              <a:t>X</a:t>
            </a:r>
            <a:r>
              <a:rPr lang="en-US" spc="-7" baseline="-24305" dirty="0" smtClean="0">
                <a:latin typeface="Arial"/>
                <a:cs typeface="Arial"/>
              </a:rPr>
              <a:t>4,</a:t>
            </a:r>
            <a:r>
              <a:rPr lang="pl-PL" spc="-5" dirty="0">
                <a:latin typeface="Arial"/>
                <a:cs typeface="Arial"/>
              </a:rPr>
              <a:t> </a:t>
            </a:r>
            <a:r>
              <a:rPr lang="en-US" spc="-5" dirty="0" smtClean="0">
                <a:latin typeface="Arial"/>
                <a:cs typeface="Arial"/>
              </a:rPr>
              <a:t>S</a:t>
            </a:r>
            <a:r>
              <a:rPr lang="en-US" spc="-7" baseline="-24305" dirty="0" smtClean="0">
                <a:latin typeface="Arial"/>
                <a:cs typeface="Arial"/>
              </a:rPr>
              <a:t>1,</a:t>
            </a:r>
            <a:r>
              <a:rPr lang="en-US" spc="-5" dirty="0" smtClean="0">
                <a:latin typeface="Arial"/>
                <a:cs typeface="Arial"/>
              </a:rPr>
              <a:t>S</a:t>
            </a:r>
            <a:r>
              <a:rPr lang="en-US" spc="-7" baseline="-24305" dirty="0" smtClean="0">
                <a:latin typeface="Arial"/>
                <a:cs typeface="Arial"/>
              </a:rPr>
              <a:t>2,</a:t>
            </a:r>
            <a:r>
              <a:rPr lang="en-US" spc="-5" dirty="0">
                <a:latin typeface="Arial"/>
                <a:cs typeface="Arial"/>
              </a:rPr>
              <a:t> </a:t>
            </a:r>
            <a:r>
              <a:rPr lang="en-US" spc="-5" dirty="0" smtClean="0">
                <a:latin typeface="Arial"/>
                <a:cs typeface="Arial"/>
              </a:rPr>
              <a:t>S</a:t>
            </a:r>
            <a:r>
              <a:rPr lang="en-US" spc="-7" baseline="-24305" dirty="0" smtClean="0">
                <a:latin typeface="Arial"/>
                <a:cs typeface="Arial"/>
              </a:rPr>
              <a:t>3 </a:t>
            </a:r>
            <a:r>
              <a:rPr lang="pl-PL" spc="-7" dirty="0">
                <a:latin typeface="Arial"/>
                <a:cs typeface="Arial"/>
              </a:rPr>
              <a:t>≥</a:t>
            </a:r>
            <a:r>
              <a:rPr lang="en-US" spc="-7" dirty="0">
                <a:latin typeface="Arial"/>
                <a:cs typeface="Arial"/>
              </a:rPr>
              <a:t> </a:t>
            </a:r>
            <a:r>
              <a:rPr lang="en-US" spc="-7" dirty="0" smtClean="0">
                <a:latin typeface="Arial"/>
                <a:cs typeface="Arial"/>
              </a:rPr>
              <a:t>0</a:t>
            </a:r>
            <a:endParaRPr lang="en-US" dirty="0" smtClean="0">
              <a:latin typeface="Arial"/>
              <a:cs typeface="Arial"/>
            </a:endParaRPr>
          </a:p>
          <a:p>
            <a:pPr marL="457200" lvl="1" indent="0">
              <a:buNone/>
            </a:pPr>
            <a:endParaRPr lang="en-US" spc="-7" dirty="0" smtClean="0">
              <a:latin typeface="Arial"/>
              <a:cs typeface="Arial"/>
            </a:endParaRPr>
          </a:p>
          <a:p>
            <a:pPr marL="457200" lvl="1" indent="0">
              <a:buNone/>
            </a:pPr>
            <a:endParaRPr lang="en-US" dirty="0"/>
          </a:p>
          <a:p>
            <a:pPr marL="0" indent="0">
              <a:buNone/>
            </a:pPr>
            <a:endParaRPr lang="en-US" dirty="0"/>
          </a:p>
          <a:p>
            <a:pPr marL="457200" lvl="1" indent="0">
              <a:buNone/>
            </a:pPr>
            <a:endParaRPr lang="en-US" dirty="0" smtClean="0"/>
          </a:p>
        </p:txBody>
      </p:sp>
      <p:sp>
        <p:nvSpPr>
          <p:cNvPr id="5" name="Right Arrow 4"/>
          <p:cNvSpPr/>
          <p:nvPr/>
        </p:nvSpPr>
        <p:spPr>
          <a:xfrm flipV="1">
            <a:off x="5294376" y="3419854"/>
            <a:ext cx="283464" cy="859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16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METHOD:</a:t>
            </a:r>
            <a:endParaRPr lang="en-US" dirty="0"/>
          </a:p>
        </p:txBody>
      </p:sp>
      <p:sp>
        <p:nvSpPr>
          <p:cNvPr id="4" name="object 4"/>
          <p:cNvSpPr txBox="1"/>
          <p:nvPr/>
        </p:nvSpPr>
        <p:spPr>
          <a:xfrm>
            <a:off x="1136396" y="1371345"/>
            <a:ext cx="8164195" cy="5541004"/>
          </a:xfrm>
          <a:prstGeom prst="rect">
            <a:avLst/>
          </a:prstGeom>
        </p:spPr>
        <p:txBody>
          <a:bodyPr vert="horz" wrap="square" lIns="0" tIns="12700" rIns="0" bIns="0" rtlCol="0">
            <a:spAutoFit/>
          </a:bodyPr>
          <a:lstStyle/>
          <a:p>
            <a:pPr marL="12700" marR="238125" algn="just">
              <a:lnSpc>
                <a:spcPct val="100000"/>
              </a:lnSpc>
              <a:spcBef>
                <a:spcPts val="100"/>
              </a:spcBef>
            </a:pPr>
            <a:r>
              <a:rPr sz="1800" dirty="0">
                <a:latin typeface="Arial"/>
                <a:cs typeface="Arial"/>
              </a:rPr>
              <a:t>The standard LP form includes </a:t>
            </a:r>
            <a:r>
              <a:rPr sz="1800" spc="-5" dirty="0">
                <a:latin typeface="Arial"/>
                <a:cs typeface="Arial"/>
              </a:rPr>
              <a:t>m </a:t>
            </a:r>
            <a:r>
              <a:rPr sz="1800" dirty="0">
                <a:latin typeface="Arial"/>
                <a:cs typeface="Arial"/>
              </a:rPr>
              <a:t>simultaneous linear equations in</a:t>
            </a:r>
            <a:r>
              <a:rPr sz="1800" spc="-110" dirty="0">
                <a:latin typeface="Arial"/>
                <a:cs typeface="Arial"/>
              </a:rPr>
              <a:t> </a:t>
            </a:r>
            <a:r>
              <a:rPr sz="1800" dirty="0">
                <a:latin typeface="Arial"/>
                <a:cs typeface="Arial"/>
              </a:rPr>
              <a:t>n  unknowns </a:t>
            </a:r>
            <a:r>
              <a:rPr sz="1800" spc="-5" dirty="0">
                <a:latin typeface="Arial"/>
                <a:cs typeface="Arial"/>
              </a:rPr>
              <a:t>or </a:t>
            </a:r>
            <a:r>
              <a:rPr sz="1800" spc="-10" dirty="0">
                <a:latin typeface="Arial"/>
                <a:cs typeface="Arial"/>
              </a:rPr>
              <a:t>variables</a:t>
            </a:r>
            <a:r>
              <a:rPr sz="1800" dirty="0">
                <a:latin typeface="Arial"/>
                <a:cs typeface="Arial"/>
              </a:rPr>
              <a:t> (m&lt;n</a:t>
            </a:r>
            <a:r>
              <a:rPr sz="1800" dirty="0" smtClean="0">
                <a:latin typeface="Arial"/>
                <a:cs typeface="Arial"/>
              </a:rPr>
              <a:t>).</a:t>
            </a:r>
            <a:endParaRPr lang="en-US" dirty="0">
              <a:latin typeface="Arial"/>
              <a:cs typeface="Arial"/>
            </a:endParaRPr>
          </a:p>
          <a:p>
            <a:pPr marL="12700" marR="238125" algn="just">
              <a:lnSpc>
                <a:spcPct val="100000"/>
              </a:lnSpc>
              <a:spcBef>
                <a:spcPts val="100"/>
              </a:spcBef>
            </a:pPr>
            <a:endParaRPr lang="en-US" sz="1800" spc="-20" dirty="0">
              <a:latin typeface="Arial"/>
              <a:cs typeface="Arial"/>
            </a:endParaRPr>
          </a:p>
          <a:p>
            <a:pPr marL="12700" marR="238125">
              <a:lnSpc>
                <a:spcPct val="100000"/>
              </a:lnSpc>
              <a:spcBef>
                <a:spcPts val="100"/>
              </a:spcBef>
            </a:pPr>
            <a:r>
              <a:rPr lang="en-US" sz="2400" b="1" spc="-20" dirty="0" smtClean="0">
                <a:latin typeface="Arial"/>
                <a:cs typeface="Arial"/>
              </a:rPr>
              <a:t>Starting Basic Solution:</a:t>
            </a:r>
          </a:p>
          <a:p>
            <a:pPr marR="238125" lvl="1">
              <a:lnSpc>
                <a:spcPct val="120000"/>
              </a:lnSpc>
              <a:buFont typeface="Wingdings" panose="05000000000000000000" pitchFamily="2" charset="2"/>
              <a:buChar char="Ø"/>
            </a:pPr>
            <a:r>
              <a:rPr lang="en-US" sz="2400" b="1" spc="-20" dirty="0">
                <a:latin typeface="Arial"/>
                <a:cs typeface="Arial"/>
              </a:rPr>
              <a:t> </a:t>
            </a:r>
            <a:r>
              <a:rPr lang="en-US" spc="-5" dirty="0" smtClean="0">
                <a:latin typeface="Arial"/>
                <a:cs typeface="Arial"/>
              </a:rPr>
              <a:t>Put </a:t>
            </a:r>
            <a:r>
              <a:rPr spc="-5" dirty="0" smtClean="0">
                <a:latin typeface="Arial"/>
                <a:cs typeface="Arial"/>
              </a:rPr>
              <a:t>n-m</a:t>
            </a:r>
            <a:r>
              <a:rPr lang="en-US" spc="-5" dirty="0">
                <a:latin typeface="Arial"/>
                <a:cs typeface="Arial"/>
              </a:rPr>
              <a:t> </a:t>
            </a:r>
            <a:r>
              <a:rPr lang="en-US" spc="-5" dirty="0" smtClean="0">
                <a:latin typeface="Arial"/>
                <a:cs typeface="Arial"/>
              </a:rPr>
              <a:t>number of </a:t>
            </a:r>
            <a:r>
              <a:rPr spc="-10" dirty="0" smtClean="0">
                <a:latin typeface="Arial"/>
                <a:cs typeface="Arial"/>
              </a:rPr>
              <a:t>variables </a:t>
            </a:r>
            <a:r>
              <a:rPr lang="en-US" spc="-10" dirty="0" smtClean="0">
                <a:latin typeface="Arial"/>
                <a:cs typeface="Arial"/>
              </a:rPr>
              <a:t>equal to zero. </a:t>
            </a:r>
          </a:p>
          <a:p>
            <a:pPr lvl="1">
              <a:lnSpc>
                <a:spcPct val="120000"/>
              </a:lnSpc>
              <a:buFont typeface="Wingdings" panose="05000000000000000000" pitchFamily="2" charset="2"/>
              <a:buChar char="Ø"/>
              <a:tabLst>
                <a:tab pos="812800" algn="l"/>
              </a:tabLst>
            </a:pPr>
            <a:r>
              <a:rPr lang="en-US" spc="-10" dirty="0" smtClean="0">
                <a:latin typeface="Arial"/>
                <a:cs typeface="Arial"/>
              </a:rPr>
              <a:t>The </a:t>
            </a:r>
            <a:r>
              <a:rPr lang="en-US" dirty="0" smtClean="0">
                <a:latin typeface="Arial"/>
                <a:cs typeface="Arial"/>
              </a:rPr>
              <a:t>variable which are assigned </a:t>
            </a:r>
            <a:r>
              <a:rPr spc="-5" dirty="0" smtClean="0">
                <a:latin typeface="Arial"/>
                <a:cs typeface="Arial"/>
              </a:rPr>
              <a:t>zero </a:t>
            </a:r>
            <a:r>
              <a:rPr spc="-10" dirty="0">
                <a:latin typeface="Arial"/>
                <a:cs typeface="Arial"/>
              </a:rPr>
              <a:t>values </a:t>
            </a:r>
            <a:r>
              <a:rPr spc="-5" dirty="0" smtClean="0">
                <a:latin typeface="Arial"/>
                <a:cs typeface="Arial"/>
              </a:rPr>
              <a:t>are</a:t>
            </a:r>
            <a:r>
              <a:rPr spc="-50" dirty="0" smtClean="0">
                <a:latin typeface="Arial"/>
                <a:cs typeface="Arial"/>
              </a:rPr>
              <a:t> </a:t>
            </a:r>
            <a:r>
              <a:rPr spc="-5" dirty="0" smtClean="0">
                <a:latin typeface="Arial"/>
                <a:cs typeface="Arial"/>
              </a:rPr>
              <a:t>called</a:t>
            </a:r>
            <a:r>
              <a:rPr lang="en-US" spc="-5" dirty="0" smtClean="0">
                <a:latin typeface="Arial"/>
                <a:cs typeface="Arial"/>
              </a:rPr>
              <a:t> </a:t>
            </a:r>
            <a:r>
              <a:rPr sz="2000" dirty="0" smtClean="0">
                <a:solidFill>
                  <a:srgbClr val="00AFEF"/>
                </a:solidFill>
                <a:latin typeface="Arial"/>
                <a:cs typeface="Arial"/>
              </a:rPr>
              <a:t>non-basic</a:t>
            </a:r>
            <a:r>
              <a:rPr sz="2000" spc="-35" dirty="0" smtClean="0">
                <a:solidFill>
                  <a:srgbClr val="00AFEF"/>
                </a:solidFill>
                <a:latin typeface="Arial"/>
                <a:cs typeface="Arial"/>
              </a:rPr>
              <a:t> </a:t>
            </a:r>
            <a:r>
              <a:rPr sz="2000" spc="-5" dirty="0">
                <a:solidFill>
                  <a:srgbClr val="00AFEF"/>
                </a:solidFill>
                <a:latin typeface="Arial"/>
                <a:cs typeface="Arial"/>
              </a:rPr>
              <a:t>variables.</a:t>
            </a:r>
            <a:endParaRPr sz="2000" dirty="0">
              <a:latin typeface="Arial"/>
              <a:cs typeface="Arial"/>
            </a:endParaRPr>
          </a:p>
          <a:p>
            <a:pPr marR="5080" lvl="1">
              <a:lnSpc>
                <a:spcPct val="120000"/>
              </a:lnSpc>
              <a:buFont typeface="Wingdings" panose="05000000000000000000" pitchFamily="2" charset="2"/>
              <a:buChar char="Ø"/>
              <a:tabLst>
                <a:tab pos="812800" algn="l"/>
              </a:tabLst>
            </a:pPr>
            <a:r>
              <a:rPr spc="-5" dirty="0" smtClean="0">
                <a:latin typeface="Arial"/>
                <a:cs typeface="Arial"/>
              </a:rPr>
              <a:t>Remaining </a:t>
            </a:r>
            <a:r>
              <a:rPr spc="-5" dirty="0">
                <a:latin typeface="Arial"/>
                <a:cs typeface="Arial"/>
              </a:rPr>
              <a:t>m </a:t>
            </a:r>
            <a:r>
              <a:rPr spc="-10" dirty="0">
                <a:latin typeface="Arial"/>
                <a:cs typeface="Arial"/>
              </a:rPr>
              <a:t>variables </a:t>
            </a:r>
            <a:r>
              <a:rPr spc="10" dirty="0">
                <a:latin typeface="Arial"/>
                <a:cs typeface="Arial"/>
              </a:rPr>
              <a:t>whose </a:t>
            </a:r>
            <a:r>
              <a:rPr spc="-10" dirty="0">
                <a:latin typeface="Arial"/>
                <a:cs typeface="Arial"/>
              </a:rPr>
              <a:t>values </a:t>
            </a:r>
            <a:r>
              <a:rPr spc="-5" dirty="0">
                <a:latin typeface="Arial"/>
                <a:cs typeface="Arial"/>
              </a:rPr>
              <a:t>are determined </a:t>
            </a:r>
            <a:r>
              <a:rPr dirty="0">
                <a:latin typeface="Arial"/>
                <a:cs typeface="Arial"/>
              </a:rPr>
              <a:t>by </a:t>
            </a:r>
            <a:r>
              <a:rPr spc="-10" dirty="0">
                <a:latin typeface="Arial"/>
                <a:cs typeface="Arial"/>
              </a:rPr>
              <a:t>solving </a:t>
            </a:r>
            <a:r>
              <a:rPr spc="-5" dirty="0" smtClean="0">
                <a:latin typeface="Arial"/>
                <a:cs typeface="Arial"/>
              </a:rPr>
              <a:t>the</a:t>
            </a:r>
            <a:r>
              <a:rPr lang="en-US" spc="-5" dirty="0" smtClean="0">
                <a:latin typeface="Arial"/>
                <a:cs typeface="Arial"/>
              </a:rPr>
              <a:t> </a:t>
            </a:r>
            <a:r>
              <a:rPr spc="-5" dirty="0" smtClean="0">
                <a:latin typeface="Arial"/>
                <a:cs typeface="Arial"/>
              </a:rPr>
              <a:t>resulting </a:t>
            </a:r>
            <a:r>
              <a:rPr spc="-5" dirty="0">
                <a:latin typeface="Arial"/>
                <a:cs typeface="Arial"/>
              </a:rPr>
              <a:t>m equations </a:t>
            </a:r>
            <a:r>
              <a:rPr lang="en-US" dirty="0" smtClean="0">
                <a:latin typeface="Arial"/>
                <a:cs typeface="Arial"/>
              </a:rPr>
              <a:t>are </a:t>
            </a:r>
            <a:r>
              <a:rPr spc="-5" dirty="0" smtClean="0">
                <a:latin typeface="Arial"/>
                <a:cs typeface="Arial"/>
              </a:rPr>
              <a:t>called</a:t>
            </a:r>
            <a:r>
              <a:rPr lang="en-US" spc="-5" dirty="0" smtClean="0">
                <a:latin typeface="Arial"/>
                <a:cs typeface="Arial"/>
              </a:rPr>
              <a:t> </a:t>
            </a:r>
            <a:r>
              <a:rPr sz="2000" dirty="0" smtClean="0">
                <a:solidFill>
                  <a:srgbClr val="E36C09"/>
                </a:solidFill>
                <a:latin typeface="Arial"/>
                <a:cs typeface="Arial"/>
              </a:rPr>
              <a:t>basic</a:t>
            </a:r>
            <a:r>
              <a:rPr sz="2000" spc="-25" dirty="0" smtClean="0">
                <a:solidFill>
                  <a:srgbClr val="E36C09"/>
                </a:solidFill>
                <a:latin typeface="Arial"/>
                <a:cs typeface="Arial"/>
              </a:rPr>
              <a:t> </a:t>
            </a:r>
            <a:r>
              <a:rPr sz="2000" spc="-5" dirty="0">
                <a:solidFill>
                  <a:srgbClr val="E36C09"/>
                </a:solidFill>
                <a:latin typeface="Arial"/>
                <a:cs typeface="Arial"/>
              </a:rPr>
              <a:t>variables</a:t>
            </a:r>
            <a:r>
              <a:rPr sz="2000" spc="-5" dirty="0" smtClean="0">
                <a:solidFill>
                  <a:srgbClr val="E36C09"/>
                </a:solidFill>
                <a:latin typeface="Arial"/>
                <a:cs typeface="Arial"/>
              </a:rPr>
              <a:t>.</a:t>
            </a:r>
            <a:endParaRPr sz="1850" dirty="0">
              <a:latin typeface="Arial"/>
              <a:cs typeface="Arial"/>
            </a:endParaRPr>
          </a:p>
          <a:p>
            <a:pPr marR="19050" lvl="1">
              <a:lnSpc>
                <a:spcPct val="120000"/>
              </a:lnSpc>
              <a:buFont typeface="Wingdings" panose="05000000000000000000" pitchFamily="2" charset="2"/>
              <a:buChar char="Ø"/>
            </a:pPr>
            <a:r>
              <a:rPr dirty="0">
                <a:latin typeface="Arial"/>
                <a:cs typeface="Arial"/>
              </a:rPr>
              <a:t>The resulting solution </a:t>
            </a:r>
            <a:r>
              <a:rPr spc="-5" dirty="0">
                <a:latin typeface="Arial"/>
                <a:cs typeface="Arial"/>
              </a:rPr>
              <a:t>is Basic </a:t>
            </a:r>
            <a:r>
              <a:rPr dirty="0">
                <a:latin typeface="Arial"/>
                <a:cs typeface="Arial"/>
              </a:rPr>
              <a:t>Solution(BS). If </a:t>
            </a:r>
            <a:r>
              <a:rPr spc="-5" dirty="0">
                <a:latin typeface="Arial"/>
                <a:cs typeface="Arial"/>
              </a:rPr>
              <a:t>all </a:t>
            </a:r>
            <a:r>
              <a:rPr spc="-10" dirty="0">
                <a:latin typeface="Arial"/>
                <a:cs typeface="Arial"/>
              </a:rPr>
              <a:t>values </a:t>
            </a:r>
            <a:r>
              <a:rPr spc="-5" dirty="0">
                <a:latin typeface="Arial"/>
                <a:cs typeface="Arial"/>
              </a:rPr>
              <a:t>are satisfying  </a:t>
            </a:r>
            <a:r>
              <a:rPr dirty="0">
                <a:latin typeface="Arial"/>
                <a:cs typeface="Arial"/>
              </a:rPr>
              <a:t>non- </a:t>
            </a:r>
            <a:r>
              <a:rPr spc="-5" dirty="0">
                <a:latin typeface="Arial"/>
                <a:cs typeface="Arial"/>
              </a:rPr>
              <a:t>negativity </a:t>
            </a:r>
            <a:r>
              <a:rPr dirty="0">
                <a:latin typeface="Arial"/>
                <a:cs typeface="Arial"/>
              </a:rPr>
              <a:t>then </a:t>
            </a:r>
            <a:r>
              <a:rPr spc="-5" dirty="0">
                <a:latin typeface="Arial"/>
                <a:cs typeface="Arial"/>
              </a:rPr>
              <a:t>resulting </a:t>
            </a:r>
            <a:r>
              <a:rPr spc="-10" dirty="0">
                <a:latin typeface="Arial"/>
                <a:cs typeface="Arial"/>
              </a:rPr>
              <a:t>BS </a:t>
            </a:r>
            <a:r>
              <a:rPr dirty="0">
                <a:latin typeface="Arial"/>
                <a:cs typeface="Arial"/>
              </a:rPr>
              <a:t>is </a:t>
            </a:r>
            <a:r>
              <a:rPr spc="-5" dirty="0">
                <a:latin typeface="Arial"/>
                <a:cs typeface="Arial"/>
              </a:rPr>
              <a:t>Feasible Basic </a:t>
            </a:r>
            <a:r>
              <a:rPr dirty="0">
                <a:latin typeface="Arial"/>
                <a:cs typeface="Arial"/>
              </a:rPr>
              <a:t>Solution(BFS),  otherwise, it </a:t>
            </a:r>
            <a:r>
              <a:rPr spc="-5" dirty="0">
                <a:latin typeface="Arial"/>
                <a:cs typeface="Arial"/>
              </a:rPr>
              <a:t>is</a:t>
            </a:r>
            <a:r>
              <a:rPr spc="-40" dirty="0">
                <a:latin typeface="Arial"/>
                <a:cs typeface="Arial"/>
              </a:rPr>
              <a:t> </a:t>
            </a:r>
            <a:r>
              <a:rPr spc="-5" dirty="0">
                <a:latin typeface="Arial"/>
                <a:cs typeface="Arial"/>
              </a:rPr>
              <a:t>infeasible</a:t>
            </a:r>
            <a:r>
              <a:rPr spc="-5" dirty="0" smtClean="0">
                <a:latin typeface="Arial"/>
                <a:cs typeface="Arial"/>
              </a:rPr>
              <a:t>.</a:t>
            </a:r>
            <a:endParaRPr sz="1850" dirty="0">
              <a:latin typeface="Arial"/>
              <a:cs typeface="Arial"/>
            </a:endParaRPr>
          </a:p>
          <a:p>
            <a:pPr marR="119380" lvl="1">
              <a:lnSpc>
                <a:spcPct val="120000"/>
              </a:lnSpc>
              <a:buFont typeface="Wingdings" panose="05000000000000000000" pitchFamily="2" charset="2"/>
              <a:buChar char="Ø"/>
            </a:pPr>
            <a:r>
              <a:rPr dirty="0">
                <a:latin typeface="Arial"/>
                <a:cs typeface="Arial"/>
              </a:rPr>
              <a:t>The </a:t>
            </a:r>
            <a:r>
              <a:rPr spc="-5" dirty="0">
                <a:latin typeface="Arial"/>
                <a:cs typeface="Arial"/>
              </a:rPr>
              <a:t>maximum </a:t>
            </a:r>
            <a:r>
              <a:rPr dirty="0">
                <a:latin typeface="Arial"/>
                <a:cs typeface="Arial"/>
              </a:rPr>
              <a:t>number of possible basic solution for </a:t>
            </a:r>
            <a:r>
              <a:rPr spc="-5" dirty="0">
                <a:latin typeface="Arial"/>
                <a:cs typeface="Arial"/>
              </a:rPr>
              <a:t>m </a:t>
            </a:r>
            <a:r>
              <a:rPr dirty="0">
                <a:latin typeface="Arial"/>
                <a:cs typeface="Arial"/>
              </a:rPr>
              <a:t>equations in n  </a:t>
            </a:r>
            <a:r>
              <a:rPr lang="en-US" dirty="0" smtClean="0">
                <a:latin typeface="Arial"/>
                <a:cs typeface="Arial"/>
              </a:rPr>
              <a:t>variables</a:t>
            </a:r>
            <a:r>
              <a:rPr spc="-45" dirty="0" smtClean="0">
                <a:latin typeface="Arial"/>
                <a:cs typeface="Arial"/>
              </a:rPr>
              <a:t> </a:t>
            </a:r>
            <a:r>
              <a:rPr spc="-5" dirty="0">
                <a:latin typeface="Arial"/>
                <a:cs typeface="Arial"/>
              </a:rPr>
              <a:t>is</a:t>
            </a:r>
            <a:endParaRPr dirty="0">
              <a:latin typeface="Arial"/>
              <a:cs typeface="Arial"/>
            </a:endParaRPr>
          </a:p>
          <a:p>
            <a:pPr marL="3060700" marR="3498850" indent="661035">
              <a:lnSpc>
                <a:spcPts val="2850"/>
              </a:lnSpc>
              <a:spcBef>
                <a:spcPts val="70"/>
              </a:spcBef>
            </a:pPr>
            <a:r>
              <a:rPr sz="2000" i="1" spc="350" dirty="0">
                <a:latin typeface="Times New Roman"/>
                <a:cs typeface="Times New Roman"/>
              </a:rPr>
              <a:t>n</a:t>
            </a:r>
            <a:r>
              <a:rPr sz="2000" spc="350" dirty="0">
                <a:latin typeface="Times New Roman"/>
                <a:cs typeface="Times New Roman"/>
              </a:rPr>
              <a:t>!  </a:t>
            </a:r>
            <a:r>
              <a:rPr sz="2000" i="1" spc="484" dirty="0">
                <a:latin typeface="Times New Roman"/>
                <a:cs typeface="Times New Roman"/>
              </a:rPr>
              <a:t>m</a:t>
            </a:r>
            <a:r>
              <a:rPr sz="2000" spc="484" dirty="0">
                <a:latin typeface="Times New Roman"/>
                <a:cs typeface="Times New Roman"/>
              </a:rPr>
              <a:t>!(</a:t>
            </a:r>
            <a:r>
              <a:rPr sz="2000" i="1" spc="484" dirty="0">
                <a:latin typeface="Times New Roman"/>
                <a:cs typeface="Times New Roman"/>
              </a:rPr>
              <a:t>n</a:t>
            </a:r>
            <a:r>
              <a:rPr sz="2000" i="1" spc="-5" dirty="0">
                <a:latin typeface="Times New Roman"/>
                <a:cs typeface="Times New Roman"/>
              </a:rPr>
              <a:t> </a:t>
            </a:r>
            <a:r>
              <a:rPr sz="2000" spc="585" dirty="0">
                <a:latin typeface="Symbol"/>
                <a:cs typeface="Symbol"/>
              </a:rPr>
              <a:t></a:t>
            </a:r>
            <a:r>
              <a:rPr sz="2000" spc="-20" dirty="0">
                <a:latin typeface="Times New Roman"/>
                <a:cs typeface="Times New Roman"/>
              </a:rPr>
              <a:t> </a:t>
            </a:r>
            <a:r>
              <a:rPr sz="2000" i="1" spc="434" dirty="0">
                <a:latin typeface="Times New Roman"/>
                <a:cs typeface="Times New Roman"/>
              </a:rPr>
              <a:t>m</a:t>
            </a:r>
            <a:r>
              <a:rPr sz="2000" spc="434" dirty="0">
                <a:latin typeface="Times New Roman"/>
                <a:cs typeface="Times New Roman"/>
              </a:rPr>
              <a:t>)!</a:t>
            </a:r>
            <a:endParaRPr sz="2000" dirty="0">
              <a:latin typeface="Times New Roman"/>
              <a:cs typeface="Times New Roman"/>
            </a:endParaRPr>
          </a:p>
        </p:txBody>
      </p:sp>
      <p:cxnSp>
        <p:nvCxnSpPr>
          <p:cNvPr id="7" name="Straight Connector 6"/>
          <p:cNvCxnSpPr/>
          <p:nvPr/>
        </p:nvCxnSpPr>
        <p:spPr>
          <a:xfrm>
            <a:off x="4014216" y="6501384"/>
            <a:ext cx="18470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79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METHOD:</a:t>
            </a:r>
          </a:p>
        </p:txBody>
      </p:sp>
      <p:sp>
        <p:nvSpPr>
          <p:cNvPr id="3" name="Content Placeholder 2"/>
          <p:cNvSpPr>
            <a:spLocks noGrp="1"/>
          </p:cNvSpPr>
          <p:nvPr>
            <p:ph idx="1"/>
          </p:nvPr>
        </p:nvSpPr>
        <p:spPr>
          <a:xfrm>
            <a:off x="838200" y="1435608"/>
            <a:ext cx="10515600" cy="5001767"/>
          </a:xfrm>
        </p:spPr>
        <p:txBody>
          <a:bodyPr>
            <a:normAutofit/>
          </a:bodyPr>
          <a:lstStyle/>
          <a:p>
            <a:pPr marL="0" indent="0" algn="just">
              <a:lnSpc>
                <a:spcPct val="100000"/>
              </a:lnSpc>
              <a:buNone/>
            </a:pPr>
            <a:r>
              <a:rPr lang="en-US" b="1" dirty="0">
                <a:cs typeface="Arial"/>
              </a:rPr>
              <a:t>S</a:t>
            </a:r>
            <a:r>
              <a:rPr lang="en-US" b="1" spc="-5" dirty="0" smtClean="0">
                <a:cs typeface="Arial"/>
              </a:rPr>
              <a:t>teps </a:t>
            </a:r>
            <a:r>
              <a:rPr lang="en-US" b="1" dirty="0">
                <a:cs typeface="Arial"/>
              </a:rPr>
              <a:t>of </a:t>
            </a:r>
            <a:r>
              <a:rPr lang="en-US" b="1" spc="-5" dirty="0">
                <a:cs typeface="Arial"/>
              </a:rPr>
              <a:t>the </a:t>
            </a:r>
            <a:r>
              <a:rPr lang="en-US" b="1" spc="-5" dirty="0" smtClean="0">
                <a:cs typeface="Arial"/>
              </a:rPr>
              <a:t>Simplex Method:</a:t>
            </a:r>
            <a:endParaRPr lang="en-US" b="1" dirty="0">
              <a:cs typeface="Arial"/>
            </a:endParaRPr>
          </a:p>
          <a:p>
            <a:pPr marL="812800" lvl="1" indent="-343535">
              <a:lnSpc>
                <a:spcPct val="100000"/>
              </a:lnSpc>
              <a:buAutoNum type="arabicPeriod"/>
              <a:tabLst>
                <a:tab pos="812800" algn="l"/>
                <a:tab pos="813435" algn="l"/>
              </a:tabLst>
            </a:pPr>
            <a:r>
              <a:rPr lang="en-US" spc="-5" dirty="0">
                <a:latin typeface="Arial"/>
                <a:cs typeface="Arial"/>
              </a:rPr>
              <a:t>Determine a starting basic feasible</a:t>
            </a:r>
            <a:r>
              <a:rPr lang="en-US" spc="35" dirty="0">
                <a:latin typeface="Arial"/>
                <a:cs typeface="Arial"/>
              </a:rPr>
              <a:t> </a:t>
            </a:r>
            <a:r>
              <a:rPr lang="en-US" dirty="0">
                <a:latin typeface="Arial"/>
                <a:cs typeface="Arial"/>
              </a:rPr>
              <a:t>solution</a:t>
            </a:r>
          </a:p>
          <a:p>
            <a:pPr marL="812800" marR="10795" lvl="1" indent="-342900">
              <a:lnSpc>
                <a:spcPct val="100000"/>
              </a:lnSpc>
              <a:buAutoNum type="arabicPeriod"/>
              <a:tabLst>
                <a:tab pos="812800" algn="l"/>
                <a:tab pos="813435" algn="l"/>
              </a:tabLst>
            </a:pPr>
            <a:r>
              <a:rPr lang="en-US" spc="-5" dirty="0">
                <a:latin typeface="Arial"/>
                <a:cs typeface="Arial"/>
              </a:rPr>
              <a:t>Select an entering </a:t>
            </a:r>
            <a:r>
              <a:rPr lang="en-US" spc="-10" dirty="0">
                <a:latin typeface="Arial"/>
                <a:cs typeface="Arial"/>
              </a:rPr>
              <a:t>variable </a:t>
            </a:r>
            <a:r>
              <a:rPr lang="en-US" dirty="0">
                <a:latin typeface="Arial"/>
                <a:cs typeface="Arial"/>
              </a:rPr>
              <a:t>using </a:t>
            </a:r>
            <a:r>
              <a:rPr lang="en-US" spc="-5" dirty="0">
                <a:latin typeface="Arial"/>
                <a:cs typeface="Arial"/>
              </a:rPr>
              <a:t>the </a:t>
            </a:r>
            <a:r>
              <a:rPr lang="en-US" dirty="0">
                <a:latin typeface="Arial"/>
                <a:cs typeface="Arial"/>
              </a:rPr>
              <a:t>optimality condition. Stop if  </a:t>
            </a:r>
            <a:r>
              <a:rPr lang="en-US" spc="-5" dirty="0">
                <a:latin typeface="Arial"/>
                <a:cs typeface="Arial"/>
              </a:rPr>
              <a:t>there </a:t>
            </a:r>
            <a:r>
              <a:rPr lang="en-US" dirty="0">
                <a:latin typeface="Arial"/>
                <a:cs typeface="Arial"/>
              </a:rPr>
              <a:t>is no </a:t>
            </a:r>
            <a:r>
              <a:rPr lang="en-US" spc="-5" dirty="0">
                <a:latin typeface="Arial"/>
                <a:cs typeface="Arial"/>
              </a:rPr>
              <a:t>entering</a:t>
            </a:r>
            <a:r>
              <a:rPr lang="en-US" spc="5" dirty="0">
                <a:latin typeface="Arial"/>
                <a:cs typeface="Arial"/>
              </a:rPr>
              <a:t> </a:t>
            </a:r>
            <a:r>
              <a:rPr lang="en-US" spc="-10" dirty="0" smtClean="0">
                <a:latin typeface="Arial"/>
                <a:cs typeface="Arial"/>
              </a:rPr>
              <a:t>variable; last solution optimal.</a:t>
            </a:r>
            <a:endParaRPr lang="en-US" dirty="0">
              <a:latin typeface="Arial"/>
              <a:cs typeface="Arial"/>
            </a:endParaRPr>
          </a:p>
          <a:p>
            <a:pPr marL="812800" lvl="1" indent="-343535">
              <a:lnSpc>
                <a:spcPct val="100000"/>
              </a:lnSpc>
              <a:spcBef>
                <a:spcPts val="5"/>
              </a:spcBef>
              <a:buAutoNum type="arabicPeriod"/>
              <a:tabLst>
                <a:tab pos="812800" algn="l"/>
                <a:tab pos="813435" algn="l"/>
              </a:tabLst>
            </a:pPr>
            <a:r>
              <a:rPr lang="en-US" spc="-5" dirty="0">
                <a:latin typeface="Arial"/>
                <a:cs typeface="Arial"/>
              </a:rPr>
              <a:t>Select a </a:t>
            </a:r>
            <a:r>
              <a:rPr lang="en-US" spc="-10" dirty="0">
                <a:latin typeface="Arial"/>
                <a:cs typeface="Arial"/>
              </a:rPr>
              <a:t>leaving variable </a:t>
            </a:r>
            <a:r>
              <a:rPr lang="en-US" dirty="0">
                <a:latin typeface="Arial"/>
                <a:cs typeface="Arial"/>
              </a:rPr>
              <a:t>using </a:t>
            </a:r>
            <a:r>
              <a:rPr lang="en-US" spc="-5" dirty="0">
                <a:latin typeface="Arial"/>
                <a:cs typeface="Arial"/>
              </a:rPr>
              <a:t>the feasibility</a:t>
            </a:r>
            <a:r>
              <a:rPr lang="en-US" spc="100" dirty="0">
                <a:latin typeface="Arial"/>
                <a:cs typeface="Arial"/>
              </a:rPr>
              <a:t> </a:t>
            </a:r>
            <a:r>
              <a:rPr lang="en-US" dirty="0">
                <a:latin typeface="Arial"/>
                <a:cs typeface="Arial"/>
              </a:rPr>
              <a:t>condition.</a:t>
            </a:r>
          </a:p>
          <a:p>
            <a:pPr marL="812800" marR="5080" lvl="1" indent="-342900">
              <a:lnSpc>
                <a:spcPct val="100000"/>
              </a:lnSpc>
              <a:buAutoNum type="arabicPeriod"/>
              <a:tabLst>
                <a:tab pos="812800" algn="l"/>
                <a:tab pos="813435" algn="l"/>
              </a:tabLst>
            </a:pPr>
            <a:r>
              <a:rPr lang="en-US" spc="-5" dirty="0">
                <a:latin typeface="Arial"/>
                <a:cs typeface="Arial"/>
              </a:rPr>
              <a:t>Determine the </a:t>
            </a:r>
            <a:r>
              <a:rPr lang="en-US" dirty="0">
                <a:latin typeface="Arial"/>
                <a:cs typeface="Arial"/>
              </a:rPr>
              <a:t>new </a:t>
            </a:r>
            <a:r>
              <a:rPr lang="en-US" spc="-5" dirty="0">
                <a:latin typeface="Arial"/>
                <a:cs typeface="Arial"/>
              </a:rPr>
              <a:t>basic </a:t>
            </a:r>
            <a:r>
              <a:rPr lang="en-US" dirty="0">
                <a:latin typeface="Arial"/>
                <a:cs typeface="Arial"/>
              </a:rPr>
              <a:t>solution </a:t>
            </a:r>
            <a:r>
              <a:rPr lang="en-US" spc="-5" dirty="0">
                <a:latin typeface="Arial"/>
                <a:cs typeface="Arial"/>
              </a:rPr>
              <a:t>by </a:t>
            </a:r>
            <a:r>
              <a:rPr lang="en-US" dirty="0">
                <a:latin typeface="Arial"/>
                <a:cs typeface="Arial"/>
              </a:rPr>
              <a:t>using </a:t>
            </a:r>
            <a:r>
              <a:rPr lang="en-US" spc="-5" dirty="0">
                <a:latin typeface="Arial"/>
                <a:cs typeface="Arial"/>
              </a:rPr>
              <a:t>the appropriate </a:t>
            </a:r>
            <a:r>
              <a:rPr lang="en-US" dirty="0">
                <a:latin typeface="Arial"/>
                <a:cs typeface="Arial"/>
              </a:rPr>
              <a:t>Gauss- </a:t>
            </a:r>
            <a:r>
              <a:rPr lang="en-US" spc="-5" dirty="0" smtClean="0">
                <a:latin typeface="Arial"/>
                <a:cs typeface="Arial"/>
              </a:rPr>
              <a:t>Jordan</a:t>
            </a:r>
            <a:r>
              <a:rPr lang="en-US" dirty="0" smtClean="0">
                <a:latin typeface="Arial"/>
                <a:cs typeface="Arial"/>
              </a:rPr>
              <a:t> computations. Go to Step 2. </a:t>
            </a:r>
            <a:endParaRPr lang="en-US" dirty="0">
              <a:latin typeface="Arial"/>
              <a:cs typeface="Arial"/>
            </a:endParaRPr>
          </a:p>
          <a:p>
            <a:pPr marL="0" indent="0">
              <a:buNone/>
            </a:pPr>
            <a:endParaRPr lang="en-US" dirty="0" smtClean="0">
              <a:solidFill>
                <a:srgbClr val="00B050"/>
              </a:solidFill>
            </a:endParaRPr>
          </a:p>
          <a:p>
            <a:pPr marL="0" indent="0">
              <a:buNone/>
            </a:pPr>
            <a:endParaRPr lang="en-US" dirty="0">
              <a:solidFill>
                <a:srgbClr val="00B050"/>
              </a:solidFill>
            </a:endParaRP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524315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9432" y="949364"/>
            <a:ext cx="9120124" cy="3767698"/>
          </a:xfrm>
          <a:prstGeom prst="rect">
            <a:avLst/>
          </a:prstGeom>
        </p:spPr>
        <p:txBody>
          <a:bodyPr vert="horz" wrap="square" lIns="0" tIns="12700" rIns="0" bIns="0" rtlCol="0">
            <a:spAutoFit/>
          </a:bodyPr>
          <a:lstStyle/>
          <a:p>
            <a:pPr>
              <a:spcBef>
                <a:spcPts val="100"/>
              </a:spcBef>
              <a:tabLst>
                <a:tab pos="612140" algn="l"/>
              </a:tabLst>
            </a:pPr>
            <a:r>
              <a:rPr sz="2400" u="sng" spc="-5" dirty="0">
                <a:solidFill>
                  <a:srgbClr val="E36C09"/>
                </a:solidFill>
                <a:uFill>
                  <a:solidFill>
                    <a:srgbClr val="E36C09"/>
                  </a:solidFill>
                </a:uFill>
                <a:latin typeface="Times New Roman" panose="02020603050405020304" pitchFamily="18" charset="0"/>
                <a:cs typeface="Times New Roman" panose="02020603050405020304" pitchFamily="18" charset="0"/>
              </a:rPr>
              <a:t>Optimality</a:t>
            </a:r>
            <a:r>
              <a:rPr sz="2400" u="sng" spc="-60" dirty="0">
                <a:solidFill>
                  <a:srgbClr val="E36C09"/>
                </a:solidFill>
                <a:uFill>
                  <a:solidFill>
                    <a:srgbClr val="E36C09"/>
                  </a:solidFill>
                </a:uFill>
                <a:latin typeface="Times New Roman" panose="02020603050405020304" pitchFamily="18" charset="0"/>
                <a:cs typeface="Times New Roman" panose="02020603050405020304" pitchFamily="18" charset="0"/>
              </a:rPr>
              <a:t> </a:t>
            </a:r>
            <a:r>
              <a:rPr lang="en-US" sz="2400" u="sng" spc="-5" dirty="0" smtClean="0">
                <a:solidFill>
                  <a:srgbClr val="E36C09"/>
                </a:solidFill>
                <a:uFill>
                  <a:solidFill>
                    <a:srgbClr val="E36C09"/>
                  </a:solidFill>
                </a:uFill>
                <a:latin typeface="Times New Roman" panose="02020603050405020304" pitchFamily="18" charset="0"/>
                <a:cs typeface="Times New Roman" panose="02020603050405020304" pitchFamily="18" charset="0"/>
              </a:rPr>
              <a:t>C</a:t>
            </a:r>
            <a:r>
              <a:rPr sz="2400" u="sng" spc="-5" dirty="0" smtClean="0">
                <a:solidFill>
                  <a:srgbClr val="E36C09"/>
                </a:solidFill>
                <a:uFill>
                  <a:solidFill>
                    <a:srgbClr val="E36C09"/>
                  </a:solidFill>
                </a:uFill>
                <a:latin typeface="Times New Roman" panose="02020603050405020304" pitchFamily="18" charset="0"/>
                <a:cs typeface="Times New Roman" panose="02020603050405020304" pitchFamily="18" charset="0"/>
              </a:rPr>
              <a:t>ondition:</a:t>
            </a:r>
            <a:endParaRPr sz="2400" dirty="0">
              <a:latin typeface="Times New Roman" panose="02020603050405020304" pitchFamily="18" charset="0"/>
              <a:cs typeface="Times New Roman" panose="02020603050405020304" pitchFamily="18" charset="0"/>
            </a:endParaRPr>
          </a:p>
          <a:p>
            <a:pPr marL="755650" marR="5080" lvl="1" indent="-285750" algn="just">
              <a:buFont typeface="Wingdings" panose="05000000000000000000" pitchFamily="2" charset="2"/>
              <a:buChar char="§"/>
            </a:pPr>
            <a:r>
              <a:rPr sz="2000" dirty="0" smtClean="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entering </a:t>
            </a:r>
            <a:r>
              <a:rPr sz="2000" spc="-10" dirty="0">
                <a:latin typeface="Times New Roman" panose="02020603050405020304" pitchFamily="18" charset="0"/>
                <a:cs typeface="Times New Roman" panose="02020603050405020304" pitchFamily="18" charset="0"/>
              </a:rPr>
              <a:t>variable </a:t>
            </a:r>
            <a:r>
              <a:rPr sz="2000" dirty="0">
                <a:latin typeface="Times New Roman" panose="02020603050405020304" pitchFamily="18" charset="0"/>
                <a:cs typeface="Times New Roman" panose="02020603050405020304" pitchFamily="18" charset="0"/>
              </a:rPr>
              <a:t>in </a:t>
            </a:r>
            <a:r>
              <a:rPr sz="2000" spc="-5" dirty="0">
                <a:latin typeface="Times New Roman" panose="02020603050405020304" pitchFamily="18" charset="0"/>
                <a:cs typeface="Times New Roman" panose="02020603050405020304" pitchFamily="18" charset="0"/>
              </a:rPr>
              <a:t>maximization (minimization) </a:t>
            </a:r>
            <a:r>
              <a:rPr sz="2000" dirty="0">
                <a:latin typeface="Times New Roman" panose="02020603050405020304" pitchFamily="18" charset="0"/>
                <a:cs typeface="Times New Roman" panose="02020603050405020304" pitchFamily="18" charset="0"/>
              </a:rPr>
              <a:t>problem </a:t>
            </a:r>
            <a:r>
              <a:rPr sz="2000" spc="-5" dirty="0">
                <a:latin typeface="Times New Roman" panose="02020603050405020304" pitchFamily="18" charset="0"/>
                <a:cs typeface="Times New Roman" panose="02020603050405020304" pitchFamily="18" charset="0"/>
              </a:rPr>
              <a:t>is the  non-basic </a:t>
            </a:r>
            <a:r>
              <a:rPr sz="2000" spc="-10" dirty="0">
                <a:latin typeface="Times New Roman" panose="02020603050405020304" pitchFamily="18" charset="0"/>
                <a:cs typeface="Times New Roman" panose="02020603050405020304" pitchFamily="18" charset="0"/>
              </a:rPr>
              <a:t>variable having </a:t>
            </a:r>
            <a:r>
              <a:rPr sz="2000" spc="-5" dirty="0">
                <a:latin typeface="Times New Roman" panose="02020603050405020304" pitchFamily="18" charset="0"/>
                <a:cs typeface="Times New Roman" panose="02020603050405020304" pitchFamily="18" charset="0"/>
              </a:rPr>
              <a:t>the most </a:t>
            </a:r>
            <a:r>
              <a:rPr sz="2000" spc="-10" dirty="0">
                <a:latin typeface="Times New Roman" panose="02020603050405020304" pitchFamily="18" charset="0"/>
                <a:cs typeface="Times New Roman" panose="02020603050405020304" pitchFamily="18" charset="0"/>
              </a:rPr>
              <a:t>negative </a:t>
            </a:r>
            <a:r>
              <a:rPr sz="2000" spc="-5" dirty="0">
                <a:latin typeface="Times New Roman" panose="02020603050405020304" pitchFamily="18" charset="0"/>
                <a:cs typeface="Times New Roman" panose="02020603050405020304" pitchFamily="18" charset="0"/>
              </a:rPr>
              <a:t>(positive) coefficient </a:t>
            </a:r>
            <a:r>
              <a:rPr sz="2000" dirty="0">
                <a:latin typeface="Times New Roman" panose="02020603050405020304" pitchFamily="18" charset="0"/>
                <a:cs typeface="Times New Roman" panose="02020603050405020304" pitchFamily="18" charset="0"/>
              </a:rPr>
              <a:t>in </a:t>
            </a:r>
            <a:r>
              <a:rPr sz="2000" spc="-5"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Z-  </a:t>
            </a:r>
            <a:r>
              <a:rPr sz="2000" spc="-10" dirty="0">
                <a:latin typeface="Times New Roman" panose="02020603050405020304" pitchFamily="18" charset="0"/>
                <a:cs typeface="Times New Roman" panose="02020603050405020304" pitchFamily="18" charset="0"/>
              </a:rPr>
              <a:t>row. </a:t>
            </a:r>
            <a:r>
              <a:rPr sz="2000" dirty="0" smtClean="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optimum </a:t>
            </a:r>
            <a:r>
              <a:rPr sz="2000" spc="-5" dirty="0">
                <a:latin typeface="Times New Roman" panose="02020603050405020304" pitchFamily="18" charset="0"/>
                <a:cs typeface="Times New Roman" panose="02020603050405020304" pitchFamily="18" charset="0"/>
              </a:rPr>
              <a:t>is reached at the iteration </a:t>
            </a:r>
            <a:r>
              <a:rPr sz="2000" spc="5" dirty="0">
                <a:latin typeface="Times New Roman" panose="02020603050405020304" pitchFamily="18" charset="0"/>
                <a:cs typeface="Times New Roman" panose="02020603050405020304" pitchFamily="18" charset="0"/>
              </a:rPr>
              <a:t>where </a:t>
            </a:r>
            <a:r>
              <a:rPr sz="2000" spc="5" dirty="0" smtClean="0">
                <a:latin typeface="Times New Roman" panose="02020603050405020304" pitchFamily="18" charset="0"/>
                <a:cs typeface="Times New Roman" panose="02020603050405020304" pitchFamily="18" charset="0"/>
              </a:rPr>
              <a:t>Z-row </a:t>
            </a:r>
            <a:r>
              <a:rPr sz="2000" spc="-5" dirty="0" smtClean="0">
                <a:latin typeface="Times New Roman" panose="02020603050405020304" pitchFamily="18" charset="0"/>
                <a:cs typeface="Times New Roman" panose="02020603050405020304" pitchFamily="18" charset="0"/>
              </a:rPr>
              <a:t>coefficients </a:t>
            </a:r>
            <a:r>
              <a:rPr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all </a:t>
            </a:r>
            <a:r>
              <a:rPr sz="2000" dirty="0" smtClean="0">
                <a:latin typeface="Times New Roman" panose="02020603050405020304" pitchFamily="18" charset="0"/>
                <a:cs typeface="Times New Roman" panose="02020603050405020304" pitchFamily="18" charset="0"/>
              </a:rPr>
              <a:t>non-basic </a:t>
            </a:r>
            <a:r>
              <a:rPr sz="2000" spc="-10" dirty="0">
                <a:latin typeface="Times New Roman" panose="02020603050405020304" pitchFamily="18" charset="0"/>
                <a:cs typeface="Times New Roman" panose="02020603050405020304" pitchFamily="18" charset="0"/>
              </a:rPr>
              <a:t>variables </a:t>
            </a:r>
            <a:r>
              <a:rPr sz="2000" spc="-5" dirty="0">
                <a:latin typeface="Times New Roman" panose="02020603050405020304" pitchFamily="18" charset="0"/>
                <a:cs typeface="Times New Roman" panose="02020603050405020304" pitchFamily="18" charset="0"/>
              </a:rPr>
              <a:t>are non-negative</a:t>
            </a:r>
            <a:r>
              <a:rPr sz="2000" spc="9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(non-positive</a:t>
            </a:r>
            <a:r>
              <a:rPr sz="2000" spc="-5" dirty="0" smtClean="0">
                <a:latin typeface="Times New Roman" panose="02020603050405020304" pitchFamily="18" charset="0"/>
                <a:cs typeface="Times New Roman" panose="02020603050405020304" pitchFamily="18" charset="0"/>
              </a:rPr>
              <a:t>)</a:t>
            </a:r>
            <a:r>
              <a:rPr lang="en-US" sz="2000" spc="-5" dirty="0" smtClean="0">
                <a:latin typeface="Times New Roman" panose="02020603050405020304" pitchFamily="18" charset="0"/>
                <a:cs typeface="Times New Roman" panose="02020603050405020304" pitchFamily="18" charset="0"/>
              </a:rPr>
              <a:t>. </a:t>
            </a:r>
            <a:r>
              <a:rPr lang="en-US" sz="2000" spc="-10" dirty="0">
                <a:solidFill>
                  <a:srgbClr val="FF0000"/>
                </a:solidFill>
                <a:latin typeface="Times New Roman" panose="02020603050405020304" pitchFamily="18" charset="0"/>
                <a:cs typeface="Times New Roman" panose="02020603050405020304" pitchFamily="18" charset="0"/>
              </a:rPr>
              <a:t>Ties </a:t>
            </a:r>
            <a:r>
              <a:rPr lang="en-US" sz="2000" spc="-5" dirty="0">
                <a:solidFill>
                  <a:srgbClr val="FF0000"/>
                </a:solidFill>
                <a:latin typeface="Times New Roman" panose="02020603050405020304" pitchFamily="18" charset="0"/>
                <a:cs typeface="Times New Roman" panose="02020603050405020304" pitchFamily="18" charset="0"/>
              </a:rPr>
              <a:t>are broken</a:t>
            </a:r>
            <a:r>
              <a:rPr lang="en-US" sz="2000" spc="5" dirty="0">
                <a:solidFill>
                  <a:srgbClr val="FF0000"/>
                </a:solidFill>
                <a:latin typeface="Times New Roman" panose="02020603050405020304" pitchFamily="18" charset="0"/>
                <a:cs typeface="Times New Roman" panose="02020603050405020304" pitchFamily="18" charset="0"/>
              </a:rPr>
              <a:t> </a:t>
            </a:r>
            <a:r>
              <a:rPr lang="en-US" sz="2000" spc="-15" dirty="0">
                <a:solidFill>
                  <a:srgbClr val="FF0000"/>
                </a:solidFill>
                <a:latin typeface="Times New Roman" panose="02020603050405020304" pitchFamily="18" charset="0"/>
                <a:cs typeface="Times New Roman" panose="02020603050405020304" pitchFamily="18" charset="0"/>
              </a:rPr>
              <a:t>arbitrarily. </a:t>
            </a:r>
          </a:p>
          <a:p>
            <a:pPr marL="469900" marR="5080" lvl="1" algn="just"/>
            <a:endParaRPr lang="en-US" u="sng" spc="-15" dirty="0" smtClean="0">
              <a:solidFill>
                <a:srgbClr val="FF0000"/>
              </a:solidFill>
              <a:uFill>
                <a:solidFill>
                  <a:srgbClr val="E36C09"/>
                </a:solidFill>
              </a:uFill>
              <a:latin typeface="Times New Roman" panose="02020603050405020304" pitchFamily="18" charset="0"/>
              <a:cs typeface="Times New Roman" panose="02020603050405020304" pitchFamily="18" charset="0"/>
            </a:endParaRPr>
          </a:p>
          <a:p>
            <a:pPr marL="0" marR="5080" lvl="1" algn="just"/>
            <a:r>
              <a:rPr sz="2400" u="sng" spc="-5" dirty="0" smtClean="0">
                <a:solidFill>
                  <a:srgbClr val="E36C09"/>
                </a:solidFill>
                <a:uFill>
                  <a:solidFill>
                    <a:srgbClr val="E36C09"/>
                  </a:solidFill>
                </a:uFill>
                <a:latin typeface="Times New Roman" panose="02020603050405020304" pitchFamily="18" charset="0"/>
                <a:cs typeface="Times New Roman" panose="02020603050405020304" pitchFamily="18" charset="0"/>
              </a:rPr>
              <a:t>Feasibility</a:t>
            </a:r>
            <a:r>
              <a:rPr sz="2400" u="sng" dirty="0" smtClean="0">
                <a:solidFill>
                  <a:srgbClr val="E36C09"/>
                </a:solidFill>
                <a:uFill>
                  <a:solidFill>
                    <a:srgbClr val="E36C09"/>
                  </a:solidFill>
                </a:uFill>
                <a:latin typeface="Times New Roman" panose="02020603050405020304" pitchFamily="18" charset="0"/>
                <a:cs typeface="Times New Roman" panose="02020603050405020304" pitchFamily="18" charset="0"/>
              </a:rPr>
              <a:t> </a:t>
            </a:r>
            <a:r>
              <a:rPr sz="2400" u="sng" spc="-5" dirty="0">
                <a:solidFill>
                  <a:srgbClr val="E36C09"/>
                </a:solidFill>
                <a:uFill>
                  <a:solidFill>
                    <a:srgbClr val="E36C09"/>
                  </a:solidFill>
                </a:uFill>
                <a:latin typeface="Times New Roman" panose="02020603050405020304" pitchFamily="18" charset="0"/>
                <a:cs typeface="Times New Roman" panose="02020603050405020304" pitchFamily="18" charset="0"/>
              </a:rPr>
              <a:t>Condition:</a:t>
            </a:r>
            <a:endParaRPr sz="2400" dirty="0">
              <a:latin typeface="Times New Roman" panose="02020603050405020304" pitchFamily="18" charset="0"/>
              <a:cs typeface="Times New Roman" panose="02020603050405020304" pitchFamily="18" charset="0"/>
            </a:endParaRPr>
          </a:p>
          <a:p>
            <a:pPr marL="742950" marR="5080" lvl="1"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t>
            </a:r>
            <a:r>
              <a:rPr sz="2000" dirty="0" smtClean="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both the </a:t>
            </a:r>
            <a:r>
              <a:rPr sz="2000" spc="-5" dirty="0" smtClean="0">
                <a:latin typeface="Times New Roman" panose="02020603050405020304" pitchFamily="18" charset="0"/>
                <a:cs typeface="Times New Roman" panose="02020603050405020304" pitchFamily="18" charset="0"/>
              </a:rPr>
              <a:t>maxim</a:t>
            </a:r>
            <a:r>
              <a:rPr lang="en-US" sz="2000" spc="-5" dirty="0" smtClean="0">
                <a:latin typeface="Times New Roman" panose="02020603050405020304" pitchFamily="18" charset="0"/>
                <a:cs typeface="Times New Roman" panose="02020603050405020304" pitchFamily="18" charset="0"/>
              </a:rPr>
              <a:t>ization a</a:t>
            </a:r>
            <a:r>
              <a:rPr sz="2000" spc="-5" dirty="0" smtClean="0">
                <a:latin typeface="Times New Roman" panose="02020603050405020304" pitchFamily="18" charset="0"/>
                <a:cs typeface="Times New Roman" panose="02020603050405020304" pitchFamily="18" charset="0"/>
              </a:rPr>
              <a:t>nd </a:t>
            </a:r>
            <a:r>
              <a:rPr sz="2000" dirty="0" smtClean="0">
                <a:latin typeface="Times New Roman" panose="02020603050405020304" pitchFamily="18" charset="0"/>
                <a:cs typeface="Times New Roman" panose="02020603050405020304" pitchFamily="18" charset="0"/>
              </a:rPr>
              <a:t>minim</a:t>
            </a:r>
            <a:r>
              <a:rPr lang="en-US" sz="2000" dirty="0" smtClean="0">
                <a:latin typeface="Times New Roman" panose="02020603050405020304" pitchFamily="18" charset="0"/>
                <a:cs typeface="Times New Roman" panose="02020603050405020304" pitchFamily="18" charset="0"/>
              </a:rPr>
              <a:t>ization</a:t>
            </a:r>
            <a:r>
              <a:rPr sz="2000" dirty="0" smtClean="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problems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leaving </a:t>
            </a:r>
            <a:r>
              <a:rPr sz="2000" spc="-10" dirty="0" smtClean="0">
                <a:latin typeface="Times New Roman" panose="02020603050405020304" pitchFamily="18" charset="0"/>
                <a:cs typeface="Times New Roman" panose="02020603050405020304" pitchFamily="18" charset="0"/>
              </a:rPr>
              <a:t>variable </a:t>
            </a:r>
            <a:r>
              <a:rPr sz="2000" dirty="0">
                <a:latin typeface="Times New Roman" panose="02020603050405020304" pitchFamily="18" charset="0"/>
                <a:cs typeface="Times New Roman" panose="02020603050405020304" pitchFamily="18" charset="0"/>
              </a:rPr>
              <a:t>is  </a:t>
            </a:r>
            <a:r>
              <a:rPr sz="2000" spc="-5" dirty="0">
                <a:latin typeface="Times New Roman" panose="02020603050405020304" pitchFamily="18" charset="0"/>
                <a:cs typeface="Times New Roman" panose="02020603050405020304" pitchFamily="18" charset="0"/>
              </a:rPr>
              <a:t>the basic </a:t>
            </a:r>
            <a:r>
              <a:rPr sz="2000" spc="-10" dirty="0" smtClean="0">
                <a:latin typeface="Times New Roman" panose="02020603050405020304" pitchFamily="18" charset="0"/>
                <a:cs typeface="Times New Roman" panose="02020603050405020304" pitchFamily="18" charset="0"/>
              </a:rPr>
              <a:t>variable </a:t>
            </a:r>
            <a:r>
              <a:rPr sz="2000" spc="-5" dirty="0">
                <a:latin typeface="Times New Roman" panose="02020603050405020304" pitchFamily="18" charset="0"/>
                <a:cs typeface="Times New Roman" panose="02020603050405020304" pitchFamily="18" charset="0"/>
              </a:rPr>
              <a:t>associated </a:t>
            </a:r>
            <a:r>
              <a:rPr sz="2000" spc="10" dirty="0">
                <a:latin typeface="Times New Roman" panose="02020603050405020304" pitchFamily="18" charset="0"/>
                <a:cs typeface="Times New Roman" panose="02020603050405020304" pitchFamily="18" charset="0"/>
              </a:rPr>
              <a:t>with </a:t>
            </a:r>
            <a:r>
              <a:rPr sz="2000" spc="-5" dirty="0">
                <a:latin typeface="Times New Roman" panose="02020603050405020304" pitchFamily="18" charset="0"/>
                <a:cs typeface="Times New Roman" panose="02020603050405020304" pitchFamily="18" charset="0"/>
              </a:rPr>
              <a:t>the smallest non-negative </a:t>
            </a:r>
            <a:r>
              <a:rPr sz="2000" spc="-5" dirty="0" smtClean="0">
                <a:latin typeface="Times New Roman" panose="02020603050405020304" pitchFamily="18" charset="0"/>
                <a:cs typeface="Times New Roman" panose="02020603050405020304" pitchFamily="18" charset="0"/>
              </a:rPr>
              <a:t>ratio</a:t>
            </a:r>
            <a:r>
              <a:rPr lang="en-US" sz="2000" spc="-5" dirty="0" smtClean="0">
                <a:latin typeface="Times New Roman" panose="02020603050405020304" pitchFamily="18" charset="0"/>
                <a:cs typeface="Times New Roman" panose="02020603050405020304" pitchFamily="18" charset="0"/>
              </a:rPr>
              <a:t> (obtained by dividing the solution column with the entering column with </a:t>
            </a:r>
            <a:r>
              <a:rPr lang="en-US" sz="2000" spc="-5" dirty="0" smtClean="0">
                <a:solidFill>
                  <a:srgbClr val="FF0000"/>
                </a:solidFill>
                <a:latin typeface="Times New Roman" panose="02020603050405020304" pitchFamily="18" charset="0"/>
                <a:cs typeface="Times New Roman" panose="02020603050405020304" pitchFamily="18" charset="0"/>
              </a:rPr>
              <a:t>strictly positive denominator</a:t>
            </a:r>
            <a:r>
              <a:rPr lang="en-US" sz="2000" spc="-5" dirty="0" smtClean="0">
                <a:latin typeface="Times New Roman" panose="02020603050405020304" pitchFamily="18" charset="0"/>
                <a:cs typeface="Times New Roman" panose="02020603050405020304" pitchFamily="18" charset="0"/>
              </a:rPr>
              <a:t>)</a:t>
            </a:r>
            <a:r>
              <a:rPr sz="2000" spc="-5" dirty="0" smtClean="0">
                <a:latin typeface="Times New Roman" panose="02020603050405020304" pitchFamily="18" charset="0"/>
                <a:cs typeface="Times New Roman" panose="02020603050405020304" pitchFamily="18" charset="0"/>
              </a:rPr>
              <a:t>. </a:t>
            </a:r>
            <a:r>
              <a:rPr sz="2000" spc="-10" dirty="0" smtClean="0">
                <a:solidFill>
                  <a:srgbClr val="FF0000"/>
                </a:solidFill>
                <a:latin typeface="Times New Roman" panose="02020603050405020304" pitchFamily="18" charset="0"/>
                <a:cs typeface="Times New Roman" panose="02020603050405020304" pitchFamily="18" charset="0"/>
              </a:rPr>
              <a:t>Ties  </a:t>
            </a:r>
            <a:r>
              <a:rPr sz="2000" spc="-5" dirty="0">
                <a:solidFill>
                  <a:srgbClr val="FF0000"/>
                </a:solidFill>
                <a:latin typeface="Times New Roman" panose="02020603050405020304" pitchFamily="18" charset="0"/>
                <a:cs typeface="Times New Roman" panose="02020603050405020304" pitchFamily="18" charset="0"/>
              </a:rPr>
              <a:t>are broken</a:t>
            </a:r>
            <a:r>
              <a:rPr sz="2000" spc="10" dirty="0">
                <a:solidFill>
                  <a:srgbClr val="FF0000"/>
                </a:solidFill>
                <a:latin typeface="Times New Roman" panose="02020603050405020304" pitchFamily="18" charset="0"/>
                <a:cs typeface="Times New Roman" panose="02020603050405020304" pitchFamily="18" charset="0"/>
              </a:rPr>
              <a:t> </a:t>
            </a:r>
            <a:r>
              <a:rPr sz="2000" spc="-15" dirty="0">
                <a:solidFill>
                  <a:srgbClr val="FF0000"/>
                </a:solidFill>
                <a:latin typeface="Times New Roman" panose="02020603050405020304" pitchFamily="18" charset="0"/>
                <a:cs typeface="Times New Roman" panose="02020603050405020304" pitchFamily="18" charset="0"/>
              </a:rPr>
              <a:t>arbitrarily</a:t>
            </a:r>
            <a:r>
              <a:rPr sz="2000" spc="-15" dirty="0" smtClean="0">
                <a:solidFill>
                  <a:srgbClr val="FF0000"/>
                </a:solidFill>
                <a:latin typeface="Times New Roman" panose="02020603050405020304" pitchFamily="18" charset="0"/>
                <a:cs typeface="Times New Roman" panose="02020603050405020304" pitchFamily="18" charset="0"/>
              </a:rPr>
              <a:t>.</a:t>
            </a:r>
            <a:endParaRPr lang="en-US" sz="2000" spc="-15" dirty="0" smtClean="0">
              <a:solidFill>
                <a:srgbClr val="FF0000"/>
              </a:solidFill>
              <a:latin typeface="Times New Roman" panose="02020603050405020304" pitchFamily="18" charset="0"/>
              <a:cs typeface="Times New Roman" panose="02020603050405020304" pitchFamily="18" charset="0"/>
            </a:endParaRPr>
          </a:p>
          <a:p>
            <a:pPr marR="5080" lvl="1" algn="just"/>
            <a:r>
              <a:rPr lang="en-US" spc="-15" dirty="0">
                <a:solidFill>
                  <a:srgbClr val="FF0000"/>
                </a:solidFill>
                <a:latin typeface="Times New Roman" panose="02020603050405020304" pitchFamily="18" charset="0"/>
                <a:cs typeface="Times New Roman" panose="02020603050405020304" pitchFamily="18" charset="0"/>
              </a:rPr>
              <a:t> </a:t>
            </a:r>
            <a:r>
              <a:rPr lang="en-US" spc="-15" dirty="0" smtClean="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74813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9432" y="949364"/>
            <a:ext cx="9120124" cy="5237331"/>
          </a:xfrm>
          <a:prstGeom prst="rect">
            <a:avLst/>
          </a:prstGeom>
        </p:spPr>
        <p:txBody>
          <a:bodyPr vert="horz" wrap="square" lIns="0" tIns="12700" rIns="0" bIns="0" rtlCol="0">
            <a:spAutoFit/>
          </a:bodyPr>
          <a:lstStyle/>
          <a:p>
            <a:pPr marL="0" marR="5080" lvl="1" algn="just"/>
            <a:r>
              <a:rPr lang="en-US" sz="2400" u="sng" spc="-5" dirty="0">
                <a:solidFill>
                  <a:srgbClr val="E36C09"/>
                </a:solidFill>
                <a:uFill>
                  <a:solidFill>
                    <a:srgbClr val="E36C09"/>
                  </a:solidFill>
                </a:uFill>
                <a:latin typeface="Arial"/>
                <a:cs typeface="Arial"/>
              </a:rPr>
              <a:t>Pivot Column, Row, and Element:</a:t>
            </a:r>
            <a:endParaRPr lang="en-US" sz="2400" dirty="0">
              <a:latin typeface="Arial"/>
              <a:cs typeface="Arial"/>
            </a:endParaRPr>
          </a:p>
          <a:p>
            <a:pPr marL="742950" marR="5080" lvl="2" indent="-285750" algn="just">
              <a:buFont typeface="Wingdings" panose="05000000000000000000" pitchFamily="2" charset="2"/>
              <a:buChar char="§"/>
            </a:pPr>
            <a:r>
              <a:rPr lang="en-US" sz="2000" spc="-15" dirty="0">
                <a:solidFill>
                  <a:schemeClr val="accent5">
                    <a:lumMod val="50000"/>
                  </a:schemeClr>
                </a:solidFill>
                <a:latin typeface="Arial"/>
                <a:cs typeface="Arial"/>
              </a:rPr>
              <a:t>The column associated with the Entering Variable is known as Pivot (Entering)  Column.</a:t>
            </a:r>
            <a:endParaRPr lang="en-US" sz="2000" dirty="0">
              <a:solidFill>
                <a:schemeClr val="accent5">
                  <a:lumMod val="50000"/>
                </a:schemeClr>
              </a:solidFill>
              <a:latin typeface="Arial"/>
              <a:cs typeface="Arial"/>
            </a:endParaRPr>
          </a:p>
          <a:p>
            <a:pPr marL="742950" marR="5080" lvl="2" indent="-285750" algn="just">
              <a:buFont typeface="Wingdings" panose="05000000000000000000" pitchFamily="2" charset="2"/>
              <a:buChar char="§"/>
            </a:pPr>
            <a:r>
              <a:rPr lang="en-US" sz="2000" spc="-15" dirty="0">
                <a:solidFill>
                  <a:schemeClr val="accent5">
                    <a:lumMod val="50000"/>
                  </a:schemeClr>
                </a:solidFill>
                <a:latin typeface="Arial"/>
                <a:cs typeface="Arial"/>
              </a:rPr>
              <a:t>The row associated with the leaving variable is known as Pivot row.</a:t>
            </a:r>
          </a:p>
          <a:p>
            <a:pPr marL="742950" marR="5080" lvl="2" indent="-285750" algn="just">
              <a:buFont typeface="Wingdings" panose="05000000000000000000" pitchFamily="2" charset="2"/>
              <a:buChar char="§"/>
            </a:pPr>
            <a:r>
              <a:rPr lang="en-US" sz="2000" spc="-15" dirty="0">
                <a:solidFill>
                  <a:schemeClr val="accent5">
                    <a:lumMod val="50000"/>
                  </a:schemeClr>
                </a:solidFill>
                <a:latin typeface="Arial"/>
                <a:cs typeface="Arial"/>
              </a:rPr>
              <a:t>The element at the intersection of Pivot Column and Pivot Row is Pivot Element.</a:t>
            </a:r>
            <a:endParaRPr lang="en-US" dirty="0">
              <a:latin typeface="Arial"/>
              <a:cs typeface="Arial"/>
            </a:endParaRPr>
          </a:p>
          <a:p>
            <a:pPr>
              <a:spcBef>
                <a:spcPts val="100"/>
              </a:spcBef>
              <a:tabLst>
                <a:tab pos="612140" algn="l"/>
              </a:tabLst>
            </a:pPr>
            <a:endParaRPr lang="en-US" sz="2400" u="sng" spc="-5" dirty="0" smtClean="0">
              <a:solidFill>
                <a:srgbClr val="E36C09"/>
              </a:solidFill>
              <a:uFill>
                <a:solidFill>
                  <a:srgbClr val="E36C09"/>
                </a:solidFill>
              </a:uFill>
              <a:latin typeface="Arial"/>
              <a:cs typeface="Arial"/>
            </a:endParaRPr>
          </a:p>
          <a:p>
            <a:pPr>
              <a:spcBef>
                <a:spcPts val="100"/>
              </a:spcBef>
              <a:tabLst>
                <a:tab pos="612140" algn="l"/>
              </a:tabLst>
            </a:pPr>
            <a:r>
              <a:rPr lang="en-US" sz="2400" u="sng" spc="-5" dirty="0" smtClean="0">
                <a:solidFill>
                  <a:srgbClr val="E36C09"/>
                </a:solidFill>
                <a:uFill>
                  <a:solidFill>
                    <a:srgbClr val="E36C09"/>
                  </a:solidFill>
                </a:uFill>
                <a:latin typeface="Arial"/>
                <a:cs typeface="Arial"/>
              </a:rPr>
              <a:t>Gauss-Jordan Computations</a:t>
            </a:r>
            <a:r>
              <a:rPr sz="2400" u="sng" spc="-5" dirty="0" smtClean="0">
                <a:solidFill>
                  <a:srgbClr val="E36C09"/>
                </a:solidFill>
                <a:uFill>
                  <a:solidFill>
                    <a:srgbClr val="E36C09"/>
                  </a:solidFill>
                </a:uFill>
                <a:latin typeface="Arial"/>
                <a:cs typeface="Arial"/>
              </a:rPr>
              <a:t>:</a:t>
            </a:r>
            <a:endParaRPr lang="en-US" sz="2400" u="sng" spc="-5" dirty="0" smtClean="0">
              <a:solidFill>
                <a:srgbClr val="E36C09"/>
              </a:solidFill>
              <a:uFill>
                <a:solidFill>
                  <a:srgbClr val="E36C09"/>
                </a:solidFill>
              </a:uFill>
              <a:latin typeface="Arial"/>
              <a:cs typeface="Arial"/>
            </a:endParaRPr>
          </a:p>
          <a:p>
            <a:pPr>
              <a:spcBef>
                <a:spcPts val="100"/>
              </a:spcBef>
              <a:tabLst>
                <a:tab pos="612140" algn="l"/>
              </a:tabLst>
            </a:pPr>
            <a:r>
              <a:rPr lang="en-US" sz="2400" spc="-5" dirty="0" smtClean="0">
                <a:solidFill>
                  <a:schemeClr val="accent1">
                    <a:lumMod val="75000"/>
                  </a:schemeClr>
                </a:solidFill>
                <a:uFill>
                  <a:solidFill>
                    <a:srgbClr val="E36C09"/>
                  </a:solidFill>
                </a:uFill>
                <a:latin typeface="Arial"/>
                <a:cs typeface="Arial"/>
              </a:rPr>
              <a:t>1. Pivot Row:</a:t>
            </a:r>
          </a:p>
          <a:p>
            <a:pPr>
              <a:spcBef>
                <a:spcPts val="100"/>
              </a:spcBef>
              <a:tabLst>
                <a:tab pos="612140" algn="l"/>
              </a:tabLst>
            </a:pPr>
            <a:r>
              <a:rPr lang="en-US" sz="2000" spc="-5" dirty="0" smtClean="0">
                <a:solidFill>
                  <a:schemeClr val="accent1">
                    <a:lumMod val="75000"/>
                  </a:schemeClr>
                </a:solidFill>
                <a:uFill>
                  <a:solidFill>
                    <a:srgbClr val="E36C09"/>
                  </a:solidFill>
                </a:uFill>
                <a:latin typeface="Arial"/>
                <a:cs typeface="Arial"/>
              </a:rPr>
              <a:t>	</a:t>
            </a:r>
            <a:r>
              <a:rPr lang="en-US" sz="2000" spc="-5" dirty="0" smtClean="0">
                <a:solidFill>
                  <a:srgbClr val="FF0000"/>
                </a:solidFill>
                <a:uFill>
                  <a:solidFill>
                    <a:srgbClr val="E36C09"/>
                  </a:solidFill>
                </a:uFill>
                <a:latin typeface="Arial"/>
                <a:cs typeface="Arial"/>
              </a:rPr>
              <a:t>New Pivot Row = Current Pivot Row / Pivot Element</a:t>
            </a:r>
          </a:p>
          <a:p>
            <a:pPr>
              <a:spcBef>
                <a:spcPts val="100"/>
              </a:spcBef>
              <a:tabLst>
                <a:tab pos="612140" algn="l"/>
              </a:tabLst>
            </a:pPr>
            <a:endParaRPr lang="en-US" sz="2400" spc="-5" dirty="0">
              <a:solidFill>
                <a:schemeClr val="accent1">
                  <a:lumMod val="75000"/>
                </a:schemeClr>
              </a:solidFill>
              <a:uFill>
                <a:solidFill>
                  <a:srgbClr val="E36C09"/>
                </a:solidFill>
              </a:uFill>
              <a:latin typeface="Arial"/>
              <a:cs typeface="Arial"/>
            </a:endParaRPr>
          </a:p>
          <a:p>
            <a:pPr>
              <a:spcBef>
                <a:spcPts val="100"/>
              </a:spcBef>
              <a:tabLst>
                <a:tab pos="612140" algn="l"/>
              </a:tabLst>
            </a:pPr>
            <a:r>
              <a:rPr lang="en-US" sz="2400" spc="-5" dirty="0" smtClean="0">
                <a:solidFill>
                  <a:schemeClr val="accent1">
                    <a:lumMod val="75000"/>
                  </a:schemeClr>
                </a:solidFill>
                <a:uFill>
                  <a:solidFill>
                    <a:srgbClr val="E36C09"/>
                  </a:solidFill>
                </a:uFill>
                <a:latin typeface="Arial"/>
                <a:cs typeface="Arial"/>
              </a:rPr>
              <a:t>2. All Other Rows (including z-row): </a:t>
            </a:r>
          </a:p>
          <a:p>
            <a:pPr>
              <a:spcBef>
                <a:spcPts val="100"/>
              </a:spcBef>
              <a:tabLst>
                <a:tab pos="612140" algn="l"/>
              </a:tabLst>
            </a:pPr>
            <a:r>
              <a:rPr lang="en-US" sz="2000" spc="-5" dirty="0" smtClean="0">
                <a:solidFill>
                  <a:schemeClr val="accent1">
                    <a:lumMod val="75000"/>
                  </a:schemeClr>
                </a:solidFill>
                <a:uFill>
                  <a:solidFill>
                    <a:srgbClr val="E36C09"/>
                  </a:solidFill>
                </a:uFill>
                <a:latin typeface="Arial"/>
                <a:cs typeface="Arial"/>
              </a:rPr>
              <a:t>	</a:t>
            </a:r>
            <a:r>
              <a:rPr lang="en-US" sz="2000" spc="-5" dirty="0" smtClean="0">
                <a:solidFill>
                  <a:srgbClr val="FF0000"/>
                </a:solidFill>
                <a:uFill>
                  <a:solidFill>
                    <a:srgbClr val="E36C09"/>
                  </a:solidFill>
                </a:uFill>
                <a:latin typeface="Arial"/>
                <a:cs typeface="Arial"/>
              </a:rPr>
              <a:t>New Row = Current Row – (its </a:t>
            </a:r>
            <a:r>
              <a:rPr lang="en-US" sz="2000" spc="-5" dirty="0">
                <a:solidFill>
                  <a:srgbClr val="FF0000"/>
                </a:solidFill>
                <a:uFill>
                  <a:solidFill>
                    <a:srgbClr val="E36C09"/>
                  </a:solidFill>
                </a:uFill>
                <a:latin typeface="Arial"/>
                <a:cs typeface="Arial"/>
              </a:rPr>
              <a:t>P</a:t>
            </a:r>
            <a:r>
              <a:rPr lang="en-US" sz="2000" spc="-5" dirty="0" smtClean="0">
                <a:solidFill>
                  <a:srgbClr val="FF0000"/>
                </a:solidFill>
                <a:uFill>
                  <a:solidFill>
                    <a:srgbClr val="E36C09"/>
                  </a:solidFill>
                </a:uFill>
                <a:latin typeface="Arial"/>
                <a:cs typeface="Arial"/>
              </a:rPr>
              <a:t>ivot Column Coefficient) x New Pivot Row</a:t>
            </a:r>
          </a:p>
          <a:p>
            <a:pPr>
              <a:spcBef>
                <a:spcPts val="100"/>
              </a:spcBef>
              <a:tabLst>
                <a:tab pos="612140" algn="l"/>
              </a:tabLst>
            </a:pPr>
            <a:r>
              <a:rPr lang="en-US" sz="2400" spc="-5" dirty="0" smtClean="0">
                <a:solidFill>
                  <a:schemeClr val="accent1">
                    <a:lumMod val="75000"/>
                  </a:schemeClr>
                </a:solidFill>
                <a:uFill>
                  <a:solidFill>
                    <a:srgbClr val="E36C09"/>
                  </a:solidFill>
                </a:uFill>
                <a:latin typeface="Arial"/>
                <a:cs typeface="Arial"/>
              </a:rPr>
              <a:t> </a:t>
            </a:r>
            <a:endParaRPr lang="en-US" sz="2400" spc="-5" dirty="0">
              <a:solidFill>
                <a:schemeClr val="accent1">
                  <a:lumMod val="75000"/>
                </a:schemeClr>
              </a:solidFill>
              <a:uFill>
                <a:solidFill>
                  <a:srgbClr val="E36C09"/>
                </a:solidFill>
              </a:uFill>
              <a:latin typeface="Arial"/>
              <a:cs typeface="Arial"/>
            </a:endParaRPr>
          </a:p>
          <a:p>
            <a:pPr>
              <a:spcBef>
                <a:spcPts val="100"/>
              </a:spcBef>
              <a:tabLst>
                <a:tab pos="612140" algn="l"/>
              </a:tabLst>
            </a:pPr>
            <a:endParaRPr sz="2400" dirty="0">
              <a:latin typeface="Arial"/>
              <a:cs typeface="Arial"/>
            </a:endParaRPr>
          </a:p>
        </p:txBody>
      </p:sp>
    </p:spTree>
    <p:extLst>
      <p:ext uri="{BB962C8B-B14F-4D97-AF65-F5344CB8AC3E}">
        <p14:creationId xmlns:p14="http://schemas.microsoft.com/office/powerpoint/2010/main" val="2609849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METHOD:</a:t>
            </a:r>
          </a:p>
        </p:txBody>
      </p:sp>
      <p:sp>
        <p:nvSpPr>
          <p:cNvPr id="3" name="Content Placeholder 2"/>
          <p:cNvSpPr>
            <a:spLocks noGrp="1"/>
          </p:cNvSpPr>
          <p:nvPr>
            <p:ph idx="1"/>
          </p:nvPr>
        </p:nvSpPr>
        <p:spPr>
          <a:xfrm>
            <a:off x="838200" y="1435608"/>
            <a:ext cx="10515600" cy="5001767"/>
          </a:xfrm>
        </p:spPr>
        <p:txBody>
          <a:bodyPr>
            <a:normAutofit/>
          </a:bodyPr>
          <a:lstStyle/>
          <a:p>
            <a:pPr marL="457200" lvl="1" indent="0">
              <a:buNone/>
            </a:pPr>
            <a:r>
              <a:rPr lang="en-US" dirty="0" smtClean="0"/>
              <a:t>Reddy </a:t>
            </a:r>
            <a:r>
              <a:rPr lang="en-US" dirty="0" err="1" smtClean="0"/>
              <a:t>Mikks</a:t>
            </a:r>
            <a:r>
              <a:rPr lang="en-US" dirty="0" smtClean="0"/>
              <a:t> Model (Production of Exterior and Interior Paints)</a:t>
            </a:r>
          </a:p>
          <a:p>
            <a:pPr marL="457200" lvl="1" indent="0">
              <a:buNone/>
            </a:pPr>
            <a:r>
              <a:rPr lang="en-US" dirty="0" smtClean="0"/>
              <a:t>X</a:t>
            </a:r>
            <a:r>
              <a:rPr lang="en-US" baseline="-25000" dirty="0" smtClean="0"/>
              <a:t>1</a:t>
            </a:r>
            <a:r>
              <a:rPr lang="en-US" dirty="0" smtClean="0"/>
              <a:t> = Daily Production of Exterior Paint (Ton)</a:t>
            </a:r>
          </a:p>
          <a:p>
            <a:pPr marL="457200" lvl="1" indent="0">
              <a:buNone/>
            </a:pPr>
            <a:r>
              <a:rPr lang="en-US" dirty="0" smtClean="0"/>
              <a:t>X</a:t>
            </a:r>
            <a:r>
              <a:rPr lang="en-US" baseline="-25000" dirty="0" smtClean="0"/>
              <a:t>2</a:t>
            </a:r>
            <a:r>
              <a:rPr lang="en-US" dirty="0" smtClean="0"/>
              <a:t> = </a:t>
            </a:r>
            <a:r>
              <a:rPr lang="en-US" dirty="0"/>
              <a:t>Daily Production of </a:t>
            </a:r>
            <a:r>
              <a:rPr lang="en-US" dirty="0" smtClean="0"/>
              <a:t>Interior Paint </a:t>
            </a:r>
            <a:r>
              <a:rPr lang="en-US" dirty="0"/>
              <a:t>(Ton)</a:t>
            </a:r>
          </a:p>
          <a:p>
            <a:pPr marL="0" indent="0">
              <a:buNone/>
            </a:pPr>
            <a:r>
              <a:rPr lang="en-US" dirty="0" smtClean="0">
                <a:solidFill>
                  <a:srgbClr val="FF0000"/>
                </a:solidFill>
              </a:rPr>
              <a:t>Objective Function:</a:t>
            </a:r>
          </a:p>
          <a:p>
            <a:pPr marL="457200" lvl="1" indent="0">
              <a:buNone/>
            </a:pPr>
            <a:r>
              <a:rPr lang="en-US" spc="-5" dirty="0" smtClean="0">
                <a:latin typeface="Arial"/>
                <a:cs typeface="Arial"/>
              </a:rPr>
              <a:t>Maxi</a:t>
            </a:r>
            <a:r>
              <a:rPr lang="pl-PL" spc="-5" dirty="0" smtClean="0">
                <a:latin typeface="Arial"/>
                <a:cs typeface="Arial"/>
              </a:rPr>
              <a:t>mize </a:t>
            </a:r>
            <a:r>
              <a:rPr lang="pl-PL" dirty="0">
                <a:latin typeface="Arial"/>
                <a:cs typeface="Arial"/>
              </a:rPr>
              <a:t>Z= </a:t>
            </a:r>
            <a:r>
              <a:rPr lang="en-US" dirty="0" smtClean="0">
                <a:latin typeface="Arial"/>
                <a:cs typeface="Arial"/>
              </a:rPr>
              <a:t>5</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endParaRPr lang="pl-PL" baseline="-24305"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smtClean="0">
                <a:solidFill>
                  <a:srgbClr val="0070C0"/>
                </a:solidFill>
                <a:latin typeface="Arial"/>
                <a:cs typeface="Arial"/>
              </a:rPr>
              <a:t>Raw Material M1      	    </a:t>
            </a:r>
            <a:r>
              <a:rPr lang="en-US" spc="-5" dirty="0" smtClean="0">
                <a:latin typeface="Arial"/>
                <a:cs typeface="Arial"/>
              </a:rPr>
              <a:t>6</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smtClean="0">
                <a:latin typeface="Arial"/>
                <a:cs typeface="Arial"/>
              </a:rPr>
              <a:t> 24 ….…..(1)            </a:t>
            </a:r>
          </a:p>
          <a:p>
            <a:pPr marL="457200" lvl="1" indent="0">
              <a:buNone/>
            </a:pPr>
            <a:r>
              <a:rPr lang="en-US" spc="-5" dirty="0">
                <a:solidFill>
                  <a:srgbClr val="0070C0"/>
                </a:solidFill>
                <a:latin typeface="Arial"/>
                <a:cs typeface="Arial"/>
              </a:rPr>
              <a:t>Raw Material </a:t>
            </a:r>
            <a:r>
              <a:rPr lang="en-US" spc="-5" dirty="0" smtClean="0">
                <a:solidFill>
                  <a:srgbClr val="0070C0"/>
                </a:solidFill>
                <a:latin typeface="Arial"/>
                <a:cs typeface="Arial"/>
              </a:rPr>
              <a:t>M2      </a:t>
            </a:r>
            <a:r>
              <a:rPr lang="en-US" spc="-5" dirty="0">
                <a:solidFill>
                  <a:srgbClr val="0070C0"/>
                </a:solidFill>
                <a:latin typeface="Arial"/>
                <a:cs typeface="Arial"/>
              </a:rPr>
              <a:t>	    </a:t>
            </a:r>
            <a:r>
              <a:rPr lang="en-US" spc="-5" dirty="0" smtClean="0">
                <a:solidFill>
                  <a:srgbClr val="0070C0"/>
                </a:solidFill>
                <a:latin typeface="Arial"/>
                <a:cs typeface="Arial"/>
              </a:rPr>
              <a:t>  </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6…….…..(2)</a:t>
            </a:r>
            <a:endParaRPr lang="en-US" dirty="0">
              <a:latin typeface="Arial"/>
              <a:cs typeface="Arial"/>
            </a:endParaRPr>
          </a:p>
          <a:p>
            <a:pPr marL="457200" lvl="1" indent="0">
              <a:buNone/>
            </a:pPr>
            <a:r>
              <a:rPr lang="en-US" spc="-5" dirty="0" smtClean="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1 ……….…(3)</a:t>
            </a:r>
          </a:p>
          <a:p>
            <a:pPr marL="457200" lvl="1" indent="0">
              <a:buNone/>
            </a:pPr>
            <a:r>
              <a:rPr lang="en-US" spc="-5" dirty="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2 ………….(4)</a:t>
            </a:r>
            <a:endParaRPr lang="en-US" dirty="0">
              <a:latin typeface="Arial"/>
              <a:cs typeface="Arial"/>
            </a:endParaRP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 …………………….. (5, 6)                       </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008610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METHOD:</a:t>
            </a:r>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r>
              <a:rPr lang="en-US" dirty="0" smtClean="0">
                <a:solidFill>
                  <a:srgbClr val="FF0000"/>
                </a:solidFill>
              </a:rPr>
              <a:t>Standard Form:</a:t>
            </a:r>
          </a:p>
          <a:p>
            <a:pPr marL="457200" lvl="1" indent="0">
              <a:buNone/>
            </a:pPr>
            <a:r>
              <a:rPr lang="en-US" spc="-5" dirty="0" smtClean="0">
                <a:latin typeface="Arial"/>
                <a:cs typeface="Arial"/>
              </a:rPr>
              <a:t>Maxi</a:t>
            </a:r>
            <a:r>
              <a:rPr lang="pl-PL" spc="-5" dirty="0" smtClean="0">
                <a:latin typeface="Arial"/>
                <a:cs typeface="Arial"/>
              </a:rPr>
              <a:t>mize </a:t>
            </a:r>
            <a:r>
              <a:rPr lang="pl-PL" dirty="0" smtClean="0">
                <a:latin typeface="Arial"/>
                <a:cs typeface="Arial"/>
              </a:rPr>
              <a:t>Z</a:t>
            </a:r>
            <a:r>
              <a:rPr lang="en-US" dirty="0" smtClean="0">
                <a:latin typeface="Arial"/>
                <a:cs typeface="Arial"/>
              </a:rPr>
              <a:t> - 5</a:t>
            </a:r>
            <a:r>
              <a:rPr lang="pl-PL" spc="-5" dirty="0" smtClean="0">
                <a:latin typeface="Arial"/>
                <a:cs typeface="Arial"/>
              </a:rPr>
              <a:t>X</a:t>
            </a:r>
            <a:r>
              <a:rPr lang="pl-PL" spc="-7" baseline="-24305" dirty="0" smtClean="0">
                <a:latin typeface="Arial"/>
                <a:cs typeface="Arial"/>
              </a:rPr>
              <a:t>1 </a:t>
            </a:r>
            <a:r>
              <a:rPr lang="en-US" dirty="0">
                <a:latin typeface="Arial"/>
                <a:cs typeface="Arial"/>
              </a:rPr>
              <a:t>-</a:t>
            </a:r>
            <a:r>
              <a:rPr lang="pl-PL" dirty="0" smtClean="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 = 0</a:t>
            </a:r>
            <a:endParaRPr lang="pl-PL" dirty="0" smtClean="0">
              <a:latin typeface="Arial"/>
              <a:cs typeface="Arial"/>
            </a:endParaRPr>
          </a:p>
          <a:p>
            <a:pPr marL="0" indent="0">
              <a:buNone/>
            </a:pPr>
            <a:r>
              <a:rPr lang="en-US" dirty="0" smtClean="0">
                <a:solidFill>
                  <a:srgbClr val="FF0000"/>
                </a:solidFill>
              </a:rPr>
              <a:t>Subject to,</a:t>
            </a:r>
          </a:p>
          <a:p>
            <a:pPr marL="457200" lvl="1" indent="0">
              <a:buNone/>
            </a:pPr>
            <a:r>
              <a:rPr lang="en-US" spc="-5" dirty="0" smtClean="0">
                <a:solidFill>
                  <a:srgbClr val="0070C0"/>
                </a:solidFill>
                <a:latin typeface="Arial"/>
                <a:cs typeface="Arial"/>
              </a:rPr>
              <a:t>Raw Material M1      	    </a:t>
            </a:r>
            <a:r>
              <a:rPr lang="en-US" spc="-5" dirty="0" smtClean="0">
                <a:latin typeface="Arial"/>
                <a:cs typeface="Arial"/>
              </a:rPr>
              <a:t>6</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 </a:t>
            </a:r>
            <a:r>
              <a:rPr lang="pl-PL" spc="-5" dirty="0" smtClean="0">
                <a:latin typeface="Arial"/>
                <a:cs typeface="Arial"/>
              </a:rPr>
              <a:t>X</a:t>
            </a:r>
            <a:r>
              <a:rPr lang="en-US" spc="-7" baseline="-24305" dirty="0" smtClean="0">
                <a:latin typeface="Arial"/>
                <a:cs typeface="Arial"/>
              </a:rPr>
              <a:t>3</a:t>
            </a:r>
            <a:r>
              <a:rPr lang="pl-PL" spc="-7" baseline="-24305" dirty="0" smtClean="0">
                <a:latin typeface="Arial"/>
                <a:cs typeface="Arial"/>
              </a:rPr>
              <a:t> </a:t>
            </a:r>
            <a:r>
              <a:rPr lang="en-US" spc="-7" dirty="0">
                <a:latin typeface="Arial"/>
                <a:cs typeface="Arial"/>
              </a:rPr>
              <a:t>=</a:t>
            </a:r>
            <a:r>
              <a:rPr lang="en-US" dirty="0" smtClean="0">
                <a:latin typeface="Arial"/>
                <a:cs typeface="Arial"/>
              </a:rPr>
              <a:t> 24 ….…..(1)            </a:t>
            </a:r>
          </a:p>
          <a:p>
            <a:pPr marL="457200" lvl="1" indent="0">
              <a:buNone/>
            </a:pPr>
            <a:r>
              <a:rPr lang="en-US" spc="-5" dirty="0">
                <a:solidFill>
                  <a:srgbClr val="0070C0"/>
                </a:solidFill>
                <a:latin typeface="Arial"/>
                <a:cs typeface="Arial"/>
              </a:rPr>
              <a:t>Raw Material </a:t>
            </a:r>
            <a:r>
              <a:rPr lang="en-US" spc="-5" dirty="0" smtClean="0">
                <a:solidFill>
                  <a:srgbClr val="0070C0"/>
                </a:solidFill>
                <a:latin typeface="Arial"/>
                <a:cs typeface="Arial"/>
              </a:rPr>
              <a:t>M2      </a:t>
            </a:r>
            <a:r>
              <a:rPr lang="en-US" spc="-5" dirty="0">
                <a:solidFill>
                  <a:srgbClr val="0070C0"/>
                </a:solidFill>
                <a:latin typeface="Arial"/>
                <a:cs typeface="Arial"/>
              </a:rPr>
              <a:t>	    </a:t>
            </a:r>
            <a:r>
              <a:rPr lang="en-US" spc="-5" dirty="0" smtClean="0">
                <a:solidFill>
                  <a:srgbClr val="0070C0"/>
                </a:solidFill>
                <a:latin typeface="Arial"/>
                <a:cs typeface="Arial"/>
              </a:rPr>
              <a:t>  </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dirty="0">
                <a:latin typeface="Arial"/>
                <a:cs typeface="Arial"/>
              </a:rPr>
              <a:t>+ </a:t>
            </a:r>
            <a:r>
              <a:rPr lang="pl-PL" spc="-5" dirty="0" smtClean="0">
                <a:latin typeface="Arial"/>
                <a:cs typeface="Arial"/>
              </a:rPr>
              <a:t>X</a:t>
            </a:r>
            <a:r>
              <a:rPr lang="en-US" spc="-7" baseline="-24305" dirty="0" smtClean="0">
                <a:latin typeface="Arial"/>
                <a:cs typeface="Arial"/>
              </a:rPr>
              <a:t>4</a:t>
            </a:r>
            <a:r>
              <a:rPr lang="pl-PL" spc="-7" baseline="-24305" dirty="0" smtClean="0">
                <a:latin typeface="Arial"/>
                <a:cs typeface="Arial"/>
              </a:rPr>
              <a:t> </a:t>
            </a:r>
            <a:r>
              <a:rPr lang="en-US" spc="-7" dirty="0">
                <a:latin typeface="Arial"/>
                <a:cs typeface="Arial"/>
              </a:rPr>
              <a:t>=</a:t>
            </a:r>
            <a:r>
              <a:rPr lang="en-US" dirty="0" smtClean="0">
                <a:latin typeface="Arial"/>
                <a:cs typeface="Arial"/>
              </a:rPr>
              <a:t> 6…….…..(2)</a:t>
            </a:r>
            <a:endParaRPr lang="en-US" dirty="0">
              <a:latin typeface="Arial"/>
              <a:cs typeface="Arial"/>
            </a:endParaRPr>
          </a:p>
          <a:p>
            <a:pPr marL="457200" lvl="1" indent="0">
              <a:buNone/>
            </a:pPr>
            <a:r>
              <a:rPr lang="en-US" spc="-5" dirty="0" smtClean="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dirty="0">
                <a:latin typeface="Arial"/>
                <a:cs typeface="Arial"/>
              </a:rPr>
              <a:t>+ </a:t>
            </a:r>
            <a:r>
              <a:rPr lang="pl-PL" spc="-5" dirty="0" smtClean="0">
                <a:latin typeface="Arial"/>
                <a:cs typeface="Arial"/>
              </a:rPr>
              <a:t>X</a:t>
            </a:r>
            <a:r>
              <a:rPr lang="en-US" spc="-7" baseline="-24305" dirty="0" smtClean="0">
                <a:latin typeface="Arial"/>
                <a:cs typeface="Arial"/>
              </a:rPr>
              <a:t>5</a:t>
            </a:r>
            <a:r>
              <a:rPr lang="pl-PL" spc="-7" baseline="-24305" dirty="0" smtClean="0">
                <a:latin typeface="Arial"/>
                <a:cs typeface="Arial"/>
              </a:rPr>
              <a:t> </a:t>
            </a:r>
            <a:r>
              <a:rPr lang="en-US" spc="-7" dirty="0">
                <a:latin typeface="Arial"/>
                <a:cs typeface="Arial"/>
              </a:rPr>
              <a:t>=</a:t>
            </a:r>
            <a:r>
              <a:rPr lang="en-US" dirty="0" smtClean="0">
                <a:latin typeface="Arial"/>
                <a:cs typeface="Arial"/>
              </a:rPr>
              <a:t> 1 ……….…(3)</a:t>
            </a:r>
          </a:p>
          <a:p>
            <a:pPr marL="457200" lvl="1" indent="0">
              <a:buNone/>
            </a:pPr>
            <a:r>
              <a:rPr lang="en-US" spc="-5" dirty="0">
                <a:solidFill>
                  <a:srgbClr val="0070C0"/>
                </a:solidFill>
                <a:latin typeface="Arial"/>
                <a:cs typeface="Arial"/>
              </a:rPr>
              <a:t>Market Demand </a:t>
            </a:r>
            <a:r>
              <a:rPr lang="en-US" spc="-5" dirty="0" smtClean="0">
                <a:latin typeface="Arial"/>
                <a:cs typeface="Arial"/>
              </a:rPr>
              <a:t>		              </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dirty="0">
                <a:latin typeface="Arial"/>
                <a:cs typeface="Arial"/>
              </a:rPr>
              <a:t>+ </a:t>
            </a:r>
            <a:r>
              <a:rPr lang="pl-PL" spc="-5" dirty="0" smtClean="0">
                <a:latin typeface="Arial"/>
                <a:cs typeface="Arial"/>
              </a:rPr>
              <a:t>X</a:t>
            </a:r>
            <a:r>
              <a:rPr lang="en-US" spc="-7" baseline="-24305" dirty="0" smtClean="0">
                <a:latin typeface="Arial"/>
                <a:cs typeface="Arial"/>
              </a:rPr>
              <a:t>6</a:t>
            </a:r>
            <a:r>
              <a:rPr lang="pl-PL" spc="-7" baseline="-24305" dirty="0" smtClean="0">
                <a:latin typeface="Arial"/>
                <a:cs typeface="Arial"/>
              </a:rPr>
              <a:t> </a:t>
            </a:r>
            <a:r>
              <a:rPr lang="en-US" spc="-7" dirty="0">
                <a:latin typeface="Arial"/>
                <a:cs typeface="Arial"/>
              </a:rPr>
              <a:t>=</a:t>
            </a:r>
            <a:r>
              <a:rPr lang="en-US" dirty="0" smtClean="0">
                <a:latin typeface="Arial"/>
                <a:cs typeface="Arial"/>
              </a:rPr>
              <a:t> 2 ………….(4)</a:t>
            </a:r>
            <a:endParaRPr lang="en-US" dirty="0">
              <a:latin typeface="Arial"/>
              <a:cs typeface="Arial"/>
            </a:endParaRPr>
          </a:p>
          <a:p>
            <a:pPr marL="45720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a:t>
            </a:r>
            <a:r>
              <a:rPr lang="pl-PL" spc="-5" dirty="0" smtClean="0">
                <a:latin typeface="Arial"/>
                <a:cs typeface="Arial"/>
              </a:rPr>
              <a:t>X</a:t>
            </a:r>
            <a:r>
              <a:rPr lang="en-US" spc="-7" baseline="-24305" dirty="0" smtClean="0">
                <a:latin typeface="Arial"/>
                <a:cs typeface="Arial"/>
              </a:rPr>
              <a:t>3,</a:t>
            </a:r>
            <a:r>
              <a:rPr lang="pl-PL" spc="-5" dirty="0" smtClean="0">
                <a:latin typeface="Arial"/>
                <a:cs typeface="Arial"/>
              </a:rPr>
              <a:t>X</a:t>
            </a:r>
            <a:r>
              <a:rPr lang="en-US" spc="-7" baseline="-24305" dirty="0" smtClean="0">
                <a:latin typeface="Arial"/>
                <a:cs typeface="Arial"/>
              </a:rPr>
              <a:t>4,</a:t>
            </a:r>
            <a:r>
              <a:rPr lang="pl-PL" spc="-5" dirty="0" smtClean="0">
                <a:latin typeface="Arial"/>
                <a:cs typeface="Arial"/>
              </a:rPr>
              <a:t>X</a:t>
            </a:r>
            <a:r>
              <a:rPr lang="en-US" spc="-7" baseline="-24305" dirty="0">
                <a:latin typeface="Arial"/>
                <a:cs typeface="Arial"/>
              </a:rPr>
              <a:t>5</a:t>
            </a:r>
            <a:r>
              <a:rPr lang="en-US" spc="-7" baseline="-24305" dirty="0" smtClean="0">
                <a:latin typeface="Arial"/>
                <a:cs typeface="Arial"/>
              </a:rPr>
              <a:t>,</a:t>
            </a:r>
            <a:r>
              <a:rPr lang="pl-PL" spc="-5" dirty="0" smtClean="0">
                <a:latin typeface="Arial"/>
                <a:cs typeface="Arial"/>
              </a:rPr>
              <a:t>X</a:t>
            </a:r>
            <a:r>
              <a:rPr lang="en-US" spc="-7" baseline="-24305" dirty="0">
                <a:latin typeface="Arial"/>
                <a:cs typeface="Arial"/>
              </a:rPr>
              <a:t>6</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0</a:t>
            </a:r>
            <a:endParaRPr lang="en-US" spc="-7" baseline="-24305" dirty="0" smtClean="0">
              <a:latin typeface="Arial"/>
              <a:cs typeface="Arial"/>
            </a:endParaRP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816209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METHOD:</a:t>
            </a:r>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endParaRPr lang="en-US" dirty="0">
              <a:solidFill>
                <a:srgbClr val="00B050"/>
              </a:solidFill>
            </a:endParaRP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grpSp>
        <p:nvGrpSpPr>
          <p:cNvPr id="4" name="object 2"/>
          <p:cNvGrpSpPr/>
          <p:nvPr/>
        </p:nvGrpSpPr>
        <p:grpSpPr>
          <a:xfrm>
            <a:off x="965707" y="2669761"/>
            <a:ext cx="9211564" cy="2165604"/>
            <a:chOff x="-67565" y="1540478"/>
            <a:chExt cx="9211564" cy="2165604"/>
          </a:xfrm>
        </p:grpSpPr>
        <p:sp>
          <p:nvSpPr>
            <p:cNvPr id="5" name="object 3"/>
            <p:cNvSpPr/>
            <p:nvPr/>
          </p:nvSpPr>
          <p:spPr>
            <a:xfrm>
              <a:off x="6324600" y="1600200"/>
              <a:ext cx="2819399" cy="1981200"/>
            </a:xfrm>
            <a:prstGeom prst="rect">
              <a:avLst/>
            </a:prstGeom>
            <a:blipFill>
              <a:blip r:embed="rId3" cstate="print"/>
              <a:stretch>
                <a:fillRect/>
              </a:stretch>
            </a:blipFill>
          </p:spPr>
          <p:txBody>
            <a:bodyPr wrap="square" lIns="0" tIns="0" rIns="0" bIns="0" rtlCol="0"/>
            <a:lstStyle/>
            <a:p>
              <a:endParaRPr/>
            </a:p>
          </p:txBody>
        </p:sp>
        <p:sp>
          <p:nvSpPr>
            <p:cNvPr id="6" name="object 4"/>
            <p:cNvSpPr/>
            <p:nvPr/>
          </p:nvSpPr>
          <p:spPr>
            <a:xfrm>
              <a:off x="-67565" y="1540478"/>
              <a:ext cx="6324600" cy="2165604"/>
            </a:xfrm>
            <a:prstGeom prst="rect">
              <a:avLst/>
            </a:prstGeom>
            <a:blipFill>
              <a:blip r:embed="rId4" cstate="print"/>
              <a:stretch>
                <a:fillRect/>
              </a:stretch>
            </a:blipFill>
          </p:spPr>
          <p:txBody>
            <a:bodyPr wrap="square" lIns="0" tIns="0" rIns="0" bIns="0" rtlCol="0"/>
            <a:lstStyle/>
            <a:p>
              <a:endParaRPr/>
            </a:p>
          </p:txBody>
        </p:sp>
      </p:grpSp>
      <p:sp>
        <p:nvSpPr>
          <p:cNvPr id="7" name="object 5"/>
          <p:cNvSpPr txBox="1">
            <a:spLocks/>
          </p:cNvSpPr>
          <p:nvPr/>
        </p:nvSpPr>
        <p:spPr>
          <a:xfrm>
            <a:off x="965707" y="1807496"/>
            <a:ext cx="5330825" cy="39116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u="heavy" spc="-5" dirty="0" smtClean="0">
                <a:solidFill>
                  <a:srgbClr val="E36C09"/>
                </a:solidFill>
                <a:uFill>
                  <a:solidFill>
                    <a:srgbClr val="E36C09"/>
                  </a:solidFill>
                </a:uFill>
                <a:latin typeface="Arial"/>
                <a:cs typeface="Arial"/>
              </a:rPr>
              <a:t>The Starting Basic Feasible Solution</a:t>
            </a:r>
            <a:r>
              <a:rPr lang="en-US" sz="2400" u="heavy" spc="10" dirty="0" smtClean="0">
                <a:solidFill>
                  <a:srgbClr val="E36C09"/>
                </a:solidFill>
                <a:uFill>
                  <a:solidFill>
                    <a:srgbClr val="E36C09"/>
                  </a:solidFill>
                </a:uFill>
                <a:latin typeface="Arial"/>
                <a:cs typeface="Arial"/>
              </a:rPr>
              <a:t> </a:t>
            </a:r>
            <a:endParaRPr lang="en-US" sz="2400" dirty="0">
              <a:latin typeface="Arial"/>
              <a:cs typeface="Arial"/>
            </a:endParaRPr>
          </a:p>
        </p:txBody>
      </p:sp>
      <p:sp>
        <p:nvSpPr>
          <p:cNvPr id="9" name="Up Arrow Callout 8"/>
          <p:cNvSpPr/>
          <p:nvPr/>
        </p:nvSpPr>
        <p:spPr>
          <a:xfrm>
            <a:off x="2276856" y="4687824"/>
            <a:ext cx="914400" cy="9144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Pivot Column</a:t>
            </a:r>
            <a:endParaRPr lang="en-US" dirty="0">
              <a:solidFill>
                <a:schemeClr val="tx1"/>
              </a:solidFill>
            </a:endParaRPr>
          </a:p>
        </p:txBody>
      </p:sp>
      <p:cxnSp>
        <p:nvCxnSpPr>
          <p:cNvPr id="14" name="Curved Connector 13"/>
          <p:cNvCxnSpPr/>
          <p:nvPr/>
        </p:nvCxnSpPr>
        <p:spPr>
          <a:xfrm rot="5400000" flipH="1" flipV="1">
            <a:off x="6451092" y="2363724"/>
            <a:ext cx="1216152" cy="107899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57416" y="1757204"/>
            <a:ext cx="1682496" cy="54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Pivot Row</a:t>
            </a:r>
            <a:endParaRPr lang="en-US" dirty="0">
              <a:solidFill>
                <a:schemeClr val="tx1"/>
              </a:solidFill>
            </a:endParaRPr>
          </a:p>
        </p:txBody>
      </p:sp>
      <p:cxnSp>
        <p:nvCxnSpPr>
          <p:cNvPr id="19" name="Elbow Connector 18"/>
          <p:cNvCxnSpPr/>
          <p:nvPr/>
        </p:nvCxnSpPr>
        <p:spPr>
          <a:xfrm>
            <a:off x="2734056" y="3522725"/>
            <a:ext cx="2020824" cy="13959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757416" y="1753934"/>
            <a:ext cx="1682496" cy="54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Pivot Row</a:t>
            </a:r>
            <a:endParaRPr lang="en-US" dirty="0">
              <a:solidFill>
                <a:schemeClr val="tx1"/>
              </a:solidFill>
            </a:endParaRPr>
          </a:p>
        </p:txBody>
      </p:sp>
      <p:sp>
        <p:nvSpPr>
          <p:cNvPr id="25" name="Rectangle 24"/>
          <p:cNvSpPr/>
          <p:nvPr/>
        </p:nvSpPr>
        <p:spPr>
          <a:xfrm>
            <a:off x="4754880" y="4793741"/>
            <a:ext cx="117043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Pivot Element</a:t>
            </a:r>
            <a:endParaRPr lang="en-US" dirty="0">
              <a:solidFill>
                <a:schemeClr val="tx1"/>
              </a:solidFill>
            </a:endParaRPr>
          </a:p>
        </p:txBody>
      </p:sp>
      <p:sp>
        <p:nvSpPr>
          <p:cNvPr id="26" name="Up Arrow Callout 25"/>
          <p:cNvSpPr/>
          <p:nvPr/>
        </p:nvSpPr>
        <p:spPr>
          <a:xfrm>
            <a:off x="6876288" y="4687824"/>
            <a:ext cx="713232" cy="151866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Ratio</a:t>
            </a:r>
            <a:endParaRPr lang="en-US" dirty="0">
              <a:solidFill>
                <a:schemeClr val="tx1"/>
              </a:solidFill>
            </a:endParaRPr>
          </a:p>
        </p:txBody>
      </p:sp>
    </p:spTree>
    <p:extLst>
      <p:ext uri="{BB962C8B-B14F-4D97-AF65-F5344CB8AC3E}">
        <p14:creationId xmlns:p14="http://schemas.microsoft.com/office/powerpoint/2010/main" val="100815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 Pivot Row:</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New Z Row:</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5584749"/>
              </p:ext>
            </p:extLst>
          </p:nvPr>
        </p:nvGraphicFramePr>
        <p:xfrm>
          <a:off x="1465072" y="2212848"/>
          <a:ext cx="5703825" cy="1097280"/>
        </p:xfrm>
        <a:graphic>
          <a:graphicData uri="http://schemas.openxmlformats.org/drawingml/2006/table">
            <a:tbl>
              <a:tblPr firstRow="1" bandRow="1">
                <a:tableStyleId>{5C22544A-7EE6-4342-B048-85BDC9FD1C3A}</a:tableStyleId>
              </a:tblPr>
              <a:tblGrid>
                <a:gridCol w="916432">
                  <a:extLst>
                    <a:ext uri="{9D8B030D-6E8A-4147-A177-3AD203B41FA5}">
                      <a16:colId xmlns:a16="http://schemas.microsoft.com/office/drawing/2014/main" val="4101421274"/>
                    </a:ext>
                  </a:extLst>
                </a:gridCol>
                <a:gridCol w="398272">
                  <a:extLst>
                    <a:ext uri="{9D8B030D-6E8A-4147-A177-3AD203B41FA5}">
                      <a16:colId xmlns:a16="http://schemas.microsoft.com/office/drawing/2014/main" val="1001153871"/>
                    </a:ext>
                  </a:extLst>
                </a:gridCol>
                <a:gridCol w="457200">
                  <a:extLst>
                    <a:ext uri="{9D8B030D-6E8A-4147-A177-3AD203B41FA5}">
                      <a16:colId xmlns:a16="http://schemas.microsoft.com/office/drawing/2014/main" val="612818469"/>
                    </a:ext>
                  </a:extLst>
                </a:gridCol>
                <a:gridCol w="642112">
                  <a:extLst>
                    <a:ext uri="{9D8B030D-6E8A-4147-A177-3AD203B41FA5}">
                      <a16:colId xmlns:a16="http://schemas.microsoft.com/office/drawing/2014/main" val="4294502526"/>
                    </a:ext>
                  </a:extLst>
                </a:gridCol>
                <a:gridCol w="537464">
                  <a:extLst>
                    <a:ext uri="{9D8B030D-6E8A-4147-A177-3AD203B41FA5}">
                      <a16:colId xmlns:a16="http://schemas.microsoft.com/office/drawing/2014/main" val="2719373080"/>
                    </a:ext>
                  </a:extLst>
                </a:gridCol>
                <a:gridCol w="566928">
                  <a:extLst>
                    <a:ext uri="{9D8B030D-6E8A-4147-A177-3AD203B41FA5}">
                      <a16:colId xmlns:a16="http://schemas.microsoft.com/office/drawing/2014/main" val="2670727867"/>
                    </a:ext>
                  </a:extLst>
                </a:gridCol>
                <a:gridCol w="530352">
                  <a:extLst>
                    <a:ext uri="{9D8B030D-6E8A-4147-A177-3AD203B41FA5}">
                      <a16:colId xmlns:a16="http://schemas.microsoft.com/office/drawing/2014/main" val="1122379569"/>
                    </a:ext>
                  </a:extLst>
                </a:gridCol>
                <a:gridCol w="411480">
                  <a:extLst>
                    <a:ext uri="{9D8B030D-6E8A-4147-A177-3AD203B41FA5}">
                      <a16:colId xmlns:a16="http://schemas.microsoft.com/office/drawing/2014/main" val="982038139"/>
                    </a:ext>
                  </a:extLst>
                </a:gridCol>
                <a:gridCol w="1243585">
                  <a:extLst>
                    <a:ext uri="{9D8B030D-6E8A-4147-A177-3AD203B41FA5}">
                      <a16:colId xmlns:a16="http://schemas.microsoft.com/office/drawing/2014/main" val="1490665595"/>
                    </a:ext>
                  </a:extLst>
                </a:gridCol>
              </a:tblGrid>
              <a:tr h="340698">
                <a:tc>
                  <a:txBody>
                    <a:bodyPr/>
                    <a:lstStyle/>
                    <a:p>
                      <a:r>
                        <a:rPr lang="en-US" dirty="0" smtClean="0">
                          <a:solidFill>
                            <a:schemeClr val="tx1"/>
                          </a:solidFill>
                        </a:rPr>
                        <a:t>Basic</a:t>
                      </a:r>
                      <a:endParaRPr lang="en-US" dirty="0">
                        <a:solidFill>
                          <a:schemeClr val="tx1"/>
                        </a:solidFill>
                      </a:endParaRPr>
                    </a:p>
                  </a:txBody>
                  <a:tcPr/>
                </a:tc>
                <a:tc>
                  <a:txBody>
                    <a:bodyPr/>
                    <a:lstStyle/>
                    <a:p>
                      <a:pPr algn="ctr"/>
                      <a:r>
                        <a:rPr lang="en-US" dirty="0" smtClean="0">
                          <a:solidFill>
                            <a:schemeClr val="tx1"/>
                          </a:solidFill>
                        </a:rPr>
                        <a:t>Z</a:t>
                      </a:r>
                      <a:endParaRPr lang="en-US"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1</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2</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3</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4</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5</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6</a:t>
                      </a:r>
                      <a:endParaRPr lang="en-US" baseline="-25000" dirty="0">
                        <a:solidFill>
                          <a:schemeClr val="tx1"/>
                        </a:solidFill>
                      </a:endParaRPr>
                    </a:p>
                  </a:txBody>
                  <a:tcPr/>
                </a:tc>
                <a:tc>
                  <a:txBody>
                    <a:bodyPr/>
                    <a:lstStyle/>
                    <a:p>
                      <a:r>
                        <a:rPr lang="en-US" dirty="0" smtClean="0">
                          <a:solidFill>
                            <a:schemeClr val="tx1"/>
                          </a:solidFill>
                        </a:rPr>
                        <a:t>Solution</a:t>
                      </a:r>
                      <a:endParaRPr lang="en-US" dirty="0">
                        <a:solidFill>
                          <a:schemeClr val="tx1"/>
                        </a:solidFill>
                      </a:endParaRPr>
                    </a:p>
                  </a:txBody>
                  <a:tcPr/>
                </a:tc>
                <a:extLst>
                  <a:ext uri="{0D108BD9-81ED-4DB2-BD59-A6C34878D82A}">
                    <a16:rowId xmlns:a16="http://schemas.microsoft.com/office/drawing/2014/main" val="409449466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3</a:t>
                      </a:r>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6</a:t>
                      </a:r>
                      <a:endParaRPr lang="en-US" dirty="0">
                        <a:solidFill>
                          <a:srgbClr val="FF0000"/>
                        </a:solidFill>
                      </a:endParaRPr>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24</a:t>
                      </a:r>
                      <a:endParaRPr lang="en-US" dirty="0"/>
                    </a:p>
                  </a:txBody>
                  <a:tcPr/>
                </a:tc>
                <a:extLst>
                  <a:ext uri="{0D108BD9-81ED-4DB2-BD59-A6C34878D82A}">
                    <a16:rowId xmlns:a16="http://schemas.microsoft.com/office/drawing/2014/main" val="1795302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X1</a:t>
                      </a:r>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1</a:t>
                      </a:r>
                      <a:endParaRPr lang="en-US" dirty="0"/>
                    </a:p>
                  </a:txBody>
                  <a:tcPr>
                    <a:solidFill>
                      <a:srgbClr val="00B0F0"/>
                    </a:solidFill>
                  </a:tcPr>
                </a:tc>
                <a:tc>
                  <a:txBody>
                    <a:bodyPr/>
                    <a:lstStyle/>
                    <a:p>
                      <a:pPr algn="ctr"/>
                      <a:r>
                        <a:rPr lang="en-US" dirty="0" smtClean="0"/>
                        <a:t>2/3</a:t>
                      </a:r>
                      <a:endParaRPr lang="en-US" dirty="0"/>
                    </a:p>
                  </a:txBody>
                  <a:tcPr>
                    <a:solidFill>
                      <a:srgbClr val="00B0F0"/>
                    </a:solidFill>
                  </a:tcPr>
                </a:tc>
                <a:tc>
                  <a:txBody>
                    <a:bodyPr/>
                    <a:lstStyle/>
                    <a:p>
                      <a:pPr algn="ctr"/>
                      <a:r>
                        <a:rPr lang="en-US" dirty="0" smtClean="0"/>
                        <a:t>1/6</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4</a:t>
                      </a:r>
                      <a:endParaRPr lang="en-US" dirty="0"/>
                    </a:p>
                  </a:txBody>
                  <a:tcPr>
                    <a:solidFill>
                      <a:srgbClr val="00B0F0"/>
                    </a:solidFill>
                  </a:tcPr>
                </a:tc>
                <a:extLst>
                  <a:ext uri="{0D108BD9-81ED-4DB2-BD59-A6C34878D82A}">
                    <a16:rowId xmlns:a16="http://schemas.microsoft.com/office/drawing/2014/main" val="1791899243"/>
                  </a:ext>
                </a:extLst>
              </a:tr>
            </a:tbl>
          </a:graphicData>
        </a:graphic>
      </p:graphicFrame>
      <p:sp>
        <p:nvSpPr>
          <p:cNvPr id="13" name="Left Arrow Callout 12"/>
          <p:cNvSpPr/>
          <p:nvPr/>
        </p:nvSpPr>
        <p:spPr>
          <a:xfrm>
            <a:off x="7168897" y="2472500"/>
            <a:ext cx="2322576" cy="70408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Pivot Row</a:t>
            </a:r>
            <a:endParaRPr lang="en-US" dirty="0"/>
          </a:p>
        </p:txBody>
      </p:sp>
      <p:sp>
        <p:nvSpPr>
          <p:cNvPr id="14" name="Up Arrow Callout 13"/>
          <p:cNvSpPr/>
          <p:nvPr/>
        </p:nvSpPr>
        <p:spPr>
          <a:xfrm>
            <a:off x="2157984" y="3175445"/>
            <a:ext cx="1773936" cy="658368"/>
          </a:xfrm>
          <a:prstGeom prst="up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Pivot Row</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461004329"/>
              </p:ext>
            </p:extLst>
          </p:nvPr>
        </p:nvGraphicFramePr>
        <p:xfrm>
          <a:off x="1465072" y="4273868"/>
          <a:ext cx="5703825" cy="1463040"/>
        </p:xfrm>
        <a:graphic>
          <a:graphicData uri="http://schemas.openxmlformats.org/drawingml/2006/table">
            <a:tbl>
              <a:tblPr firstRow="1" bandRow="1">
                <a:tableStyleId>{5C22544A-7EE6-4342-B048-85BDC9FD1C3A}</a:tableStyleId>
              </a:tblPr>
              <a:tblGrid>
                <a:gridCol w="916432">
                  <a:extLst>
                    <a:ext uri="{9D8B030D-6E8A-4147-A177-3AD203B41FA5}">
                      <a16:colId xmlns:a16="http://schemas.microsoft.com/office/drawing/2014/main" val="4101421274"/>
                    </a:ext>
                  </a:extLst>
                </a:gridCol>
                <a:gridCol w="398272">
                  <a:extLst>
                    <a:ext uri="{9D8B030D-6E8A-4147-A177-3AD203B41FA5}">
                      <a16:colId xmlns:a16="http://schemas.microsoft.com/office/drawing/2014/main" val="1001153871"/>
                    </a:ext>
                  </a:extLst>
                </a:gridCol>
                <a:gridCol w="457200">
                  <a:extLst>
                    <a:ext uri="{9D8B030D-6E8A-4147-A177-3AD203B41FA5}">
                      <a16:colId xmlns:a16="http://schemas.microsoft.com/office/drawing/2014/main" val="612818469"/>
                    </a:ext>
                  </a:extLst>
                </a:gridCol>
                <a:gridCol w="642112">
                  <a:extLst>
                    <a:ext uri="{9D8B030D-6E8A-4147-A177-3AD203B41FA5}">
                      <a16:colId xmlns:a16="http://schemas.microsoft.com/office/drawing/2014/main" val="4294502526"/>
                    </a:ext>
                  </a:extLst>
                </a:gridCol>
                <a:gridCol w="537464">
                  <a:extLst>
                    <a:ext uri="{9D8B030D-6E8A-4147-A177-3AD203B41FA5}">
                      <a16:colId xmlns:a16="http://schemas.microsoft.com/office/drawing/2014/main" val="2719373080"/>
                    </a:ext>
                  </a:extLst>
                </a:gridCol>
                <a:gridCol w="566928">
                  <a:extLst>
                    <a:ext uri="{9D8B030D-6E8A-4147-A177-3AD203B41FA5}">
                      <a16:colId xmlns:a16="http://schemas.microsoft.com/office/drawing/2014/main" val="2670727867"/>
                    </a:ext>
                  </a:extLst>
                </a:gridCol>
                <a:gridCol w="530352">
                  <a:extLst>
                    <a:ext uri="{9D8B030D-6E8A-4147-A177-3AD203B41FA5}">
                      <a16:colId xmlns:a16="http://schemas.microsoft.com/office/drawing/2014/main" val="1122379569"/>
                    </a:ext>
                  </a:extLst>
                </a:gridCol>
                <a:gridCol w="411480">
                  <a:extLst>
                    <a:ext uri="{9D8B030D-6E8A-4147-A177-3AD203B41FA5}">
                      <a16:colId xmlns:a16="http://schemas.microsoft.com/office/drawing/2014/main" val="982038139"/>
                    </a:ext>
                  </a:extLst>
                </a:gridCol>
                <a:gridCol w="1243585">
                  <a:extLst>
                    <a:ext uri="{9D8B030D-6E8A-4147-A177-3AD203B41FA5}">
                      <a16:colId xmlns:a16="http://schemas.microsoft.com/office/drawing/2014/main" val="1490665595"/>
                    </a:ext>
                  </a:extLst>
                </a:gridCol>
              </a:tblGrid>
              <a:tr h="356616">
                <a:tc>
                  <a:txBody>
                    <a:bodyPr/>
                    <a:lstStyle/>
                    <a:p>
                      <a:r>
                        <a:rPr lang="en-US" dirty="0" smtClean="0">
                          <a:solidFill>
                            <a:schemeClr val="tx1"/>
                          </a:solidFill>
                        </a:rPr>
                        <a:t>Basic</a:t>
                      </a:r>
                      <a:endParaRPr lang="en-US" dirty="0">
                        <a:solidFill>
                          <a:schemeClr val="tx1"/>
                        </a:solidFill>
                      </a:endParaRPr>
                    </a:p>
                  </a:txBody>
                  <a:tcPr/>
                </a:tc>
                <a:tc>
                  <a:txBody>
                    <a:bodyPr/>
                    <a:lstStyle/>
                    <a:p>
                      <a:pPr algn="ctr"/>
                      <a:r>
                        <a:rPr lang="en-US" dirty="0" smtClean="0">
                          <a:solidFill>
                            <a:schemeClr val="tx1"/>
                          </a:solidFill>
                        </a:rPr>
                        <a:t>Z</a:t>
                      </a:r>
                      <a:endParaRPr lang="en-US"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1</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2</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3</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4</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5</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6</a:t>
                      </a:r>
                      <a:endParaRPr lang="en-US" baseline="-25000" dirty="0">
                        <a:solidFill>
                          <a:schemeClr val="tx1"/>
                        </a:solidFill>
                      </a:endParaRPr>
                    </a:p>
                  </a:txBody>
                  <a:tcPr/>
                </a:tc>
                <a:tc>
                  <a:txBody>
                    <a:bodyPr/>
                    <a:lstStyle/>
                    <a:p>
                      <a:r>
                        <a:rPr lang="en-US" dirty="0" smtClean="0">
                          <a:solidFill>
                            <a:schemeClr val="tx1"/>
                          </a:solidFill>
                        </a:rPr>
                        <a:t>Solution</a:t>
                      </a:r>
                      <a:endParaRPr lang="en-US" dirty="0">
                        <a:solidFill>
                          <a:schemeClr val="tx1"/>
                        </a:solidFill>
                      </a:endParaRPr>
                    </a:p>
                  </a:txBody>
                  <a:tcPr/>
                </a:tc>
                <a:extLst>
                  <a:ext uri="{0D108BD9-81ED-4DB2-BD59-A6C34878D82A}">
                    <a16:rowId xmlns:a16="http://schemas.microsoft.com/office/drawing/2014/main" val="409449466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Z</a:t>
                      </a:r>
                      <a:endParaRPr lang="en-US" baseline="-25000" dirty="0" smtClean="0">
                        <a:solidFill>
                          <a:schemeClr val="tx1"/>
                        </a:solidFill>
                      </a:endParaRPr>
                    </a:p>
                  </a:txBody>
                  <a:tcPr/>
                </a:tc>
                <a:tc>
                  <a:txBody>
                    <a:bodyPr/>
                    <a:lstStyle/>
                    <a:p>
                      <a:pPr algn="ctr"/>
                      <a:r>
                        <a:rPr lang="en-US" dirty="0" smtClean="0"/>
                        <a:t>1</a:t>
                      </a:r>
                      <a:endParaRPr lang="en-US" dirty="0"/>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95302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X1</a:t>
                      </a:r>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1</a:t>
                      </a:r>
                      <a:endParaRPr lang="en-US" dirty="0"/>
                    </a:p>
                  </a:txBody>
                  <a:tcPr>
                    <a:solidFill>
                      <a:srgbClr val="00B0F0"/>
                    </a:solidFill>
                  </a:tcPr>
                </a:tc>
                <a:tc>
                  <a:txBody>
                    <a:bodyPr/>
                    <a:lstStyle/>
                    <a:p>
                      <a:pPr algn="ctr"/>
                      <a:r>
                        <a:rPr lang="en-US" dirty="0" smtClean="0"/>
                        <a:t>2/3</a:t>
                      </a:r>
                      <a:endParaRPr lang="en-US" dirty="0"/>
                    </a:p>
                  </a:txBody>
                  <a:tcPr>
                    <a:solidFill>
                      <a:srgbClr val="00B0F0"/>
                    </a:solidFill>
                  </a:tcPr>
                </a:tc>
                <a:tc>
                  <a:txBody>
                    <a:bodyPr/>
                    <a:lstStyle/>
                    <a:p>
                      <a:pPr algn="ctr"/>
                      <a:r>
                        <a:rPr lang="en-US" dirty="0" smtClean="0"/>
                        <a:t>1/6</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4</a:t>
                      </a:r>
                      <a:endParaRPr lang="en-US" dirty="0"/>
                    </a:p>
                  </a:txBody>
                  <a:tcPr>
                    <a:solidFill>
                      <a:srgbClr val="00B0F0"/>
                    </a:solidFill>
                  </a:tcPr>
                </a:tc>
                <a:extLst>
                  <a:ext uri="{0D108BD9-81ED-4DB2-BD59-A6C34878D82A}">
                    <a16:rowId xmlns:a16="http://schemas.microsoft.com/office/drawing/2014/main" val="179189924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Z</a:t>
                      </a:r>
                    </a:p>
                  </a:txBody>
                  <a:tcPr>
                    <a:solidFill>
                      <a:srgbClr val="92D050"/>
                    </a:solidFill>
                  </a:tcPr>
                </a:tc>
                <a:tc>
                  <a:txBody>
                    <a:bodyPr/>
                    <a:lstStyle/>
                    <a:p>
                      <a:pPr algn="ctr"/>
                      <a:r>
                        <a:rPr lang="en-US" dirty="0" smtClean="0"/>
                        <a:t>1</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-2/3</a:t>
                      </a:r>
                      <a:endParaRPr lang="en-US" dirty="0"/>
                    </a:p>
                  </a:txBody>
                  <a:tcPr>
                    <a:solidFill>
                      <a:srgbClr val="92D050"/>
                    </a:solidFill>
                  </a:tcPr>
                </a:tc>
                <a:tc>
                  <a:txBody>
                    <a:bodyPr/>
                    <a:lstStyle/>
                    <a:p>
                      <a:pPr algn="ctr"/>
                      <a:r>
                        <a:rPr lang="en-US" dirty="0" smtClean="0"/>
                        <a:t>5/6</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extLst>
                  <a:ext uri="{0D108BD9-81ED-4DB2-BD59-A6C34878D82A}">
                    <a16:rowId xmlns:a16="http://schemas.microsoft.com/office/drawing/2014/main" val="2261435314"/>
                  </a:ext>
                </a:extLst>
              </a:tr>
            </a:tbl>
          </a:graphicData>
        </a:graphic>
      </p:graphicFrame>
      <p:sp>
        <p:nvSpPr>
          <p:cNvPr id="16" name="Left Arrow Callout 15"/>
          <p:cNvSpPr/>
          <p:nvPr/>
        </p:nvSpPr>
        <p:spPr>
          <a:xfrm>
            <a:off x="7168897" y="4529137"/>
            <a:ext cx="2322576" cy="58978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Z Row</a:t>
            </a:r>
            <a:endParaRPr lang="en-US" dirty="0"/>
          </a:p>
        </p:txBody>
      </p:sp>
      <p:sp>
        <p:nvSpPr>
          <p:cNvPr id="17" name="TextBox 16"/>
          <p:cNvSpPr txBox="1"/>
          <p:nvPr/>
        </p:nvSpPr>
        <p:spPr>
          <a:xfrm>
            <a:off x="676656" y="5005388"/>
            <a:ext cx="694944" cy="369332"/>
          </a:xfrm>
          <a:prstGeom prst="rect">
            <a:avLst/>
          </a:prstGeom>
          <a:noFill/>
        </p:spPr>
        <p:txBody>
          <a:bodyPr wrap="square" rtlCol="0">
            <a:spAutoFit/>
          </a:bodyPr>
          <a:lstStyle/>
          <a:p>
            <a:r>
              <a:rPr lang="en-US" dirty="0" smtClean="0">
                <a:solidFill>
                  <a:srgbClr val="FF0000"/>
                </a:solidFill>
              </a:rPr>
              <a:t>x(+5)</a:t>
            </a:r>
            <a:endParaRPr lang="en-US" dirty="0">
              <a:solidFill>
                <a:srgbClr val="FF0000"/>
              </a:solidFill>
            </a:endParaRPr>
          </a:p>
        </p:txBody>
      </p:sp>
      <p:sp>
        <p:nvSpPr>
          <p:cNvPr id="18" name="Up Arrow Callout 17"/>
          <p:cNvSpPr/>
          <p:nvPr/>
        </p:nvSpPr>
        <p:spPr>
          <a:xfrm>
            <a:off x="1234440" y="5590532"/>
            <a:ext cx="1773936" cy="658368"/>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Z Row</a:t>
            </a:r>
            <a:endParaRPr lang="en-US" dirty="0">
              <a:solidFill>
                <a:schemeClr val="tx1"/>
              </a:solidFill>
            </a:endParaRPr>
          </a:p>
        </p:txBody>
      </p:sp>
    </p:spTree>
    <p:extLst>
      <p:ext uri="{BB962C8B-B14F-4D97-AF65-F5344CB8AC3E}">
        <p14:creationId xmlns:p14="http://schemas.microsoft.com/office/powerpoint/2010/main" val="290934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 Problem Formulation</a:t>
            </a:r>
            <a:endParaRPr lang="en-US" dirty="0"/>
          </a:p>
        </p:txBody>
      </p:sp>
      <p:sp>
        <p:nvSpPr>
          <p:cNvPr id="3" name="Content Placeholder 2"/>
          <p:cNvSpPr>
            <a:spLocks noGrp="1"/>
          </p:cNvSpPr>
          <p:nvPr>
            <p:ph idx="1"/>
          </p:nvPr>
        </p:nvSpPr>
        <p:spPr/>
        <p:txBody>
          <a:bodyPr/>
          <a:lstStyle/>
          <a:p>
            <a:pPr algn="just"/>
            <a:r>
              <a:rPr lang="en-US" b="1" dirty="0"/>
              <a:t>Problem </a:t>
            </a:r>
            <a:r>
              <a:rPr lang="en-US" b="1" dirty="0" smtClean="0"/>
              <a:t>Formulation - </a:t>
            </a:r>
            <a:r>
              <a:rPr lang="en-US" dirty="0" smtClean="0"/>
              <a:t>The </a:t>
            </a:r>
            <a:r>
              <a:rPr lang="en-US" dirty="0"/>
              <a:t>process of translating the verbal statement of a problem </a:t>
            </a:r>
            <a:r>
              <a:rPr lang="en-US" dirty="0" smtClean="0"/>
              <a:t>into a </a:t>
            </a:r>
            <a:r>
              <a:rPr lang="en-US" dirty="0"/>
              <a:t>mathematical statement called the </a:t>
            </a:r>
            <a:r>
              <a:rPr lang="en-US" i="1" dirty="0"/>
              <a:t>mathematical model</a:t>
            </a:r>
            <a:r>
              <a:rPr lang="en-US" i="1" dirty="0" smtClean="0"/>
              <a:t>.</a:t>
            </a:r>
          </a:p>
          <a:p>
            <a:pPr algn="just"/>
            <a:r>
              <a:rPr lang="en-US" b="1" i="1" dirty="0" smtClean="0"/>
              <a:t>Steps of LPP Formulation</a:t>
            </a:r>
            <a:r>
              <a:rPr lang="en-US" i="1" dirty="0" smtClean="0"/>
              <a:t>:</a:t>
            </a:r>
          </a:p>
          <a:p>
            <a:pPr lvl="1" algn="just">
              <a:buFont typeface="Wingdings" panose="05000000000000000000" pitchFamily="2" charset="2"/>
              <a:buChar char="Ø"/>
            </a:pPr>
            <a:r>
              <a:rPr lang="en-US" i="1" dirty="0" smtClean="0"/>
              <a:t>Define the decisions variables</a:t>
            </a:r>
          </a:p>
          <a:p>
            <a:pPr lvl="1" algn="just">
              <a:buFont typeface="Wingdings" panose="05000000000000000000" pitchFamily="2" charset="2"/>
              <a:buChar char="Ø"/>
            </a:pPr>
            <a:r>
              <a:rPr lang="en-US" i="1" dirty="0" smtClean="0"/>
              <a:t>Determine the objective function</a:t>
            </a:r>
          </a:p>
          <a:p>
            <a:pPr lvl="1" algn="just">
              <a:buFont typeface="Wingdings" panose="05000000000000000000" pitchFamily="2" charset="2"/>
              <a:buChar char="Ø"/>
            </a:pPr>
            <a:r>
              <a:rPr lang="en-US" i="1" dirty="0" smtClean="0"/>
              <a:t>Develop the mathematical relationship of the constraints</a:t>
            </a:r>
          </a:p>
          <a:p>
            <a:pPr lvl="1" algn="just">
              <a:buFont typeface="Wingdings" panose="05000000000000000000" pitchFamily="2" charset="2"/>
              <a:buChar char="Ø"/>
            </a:pPr>
            <a:r>
              <a:rPr lang="en-US" i="1" dirty="0" smtClean="0"/>
              <a:t>Establish non-negativity restrictions.</a:t>
            </a:r>
          </a:p>
          <a:p>
            <a:pPr algn="just"/>
            <a:endParaRPr lang="en-US" dirty="0"/>
          </a:p>
        </p:txBody>
      </p:sp>
    </p:spTree>
    <p:extLst>
      <p:ext uri="{BB962C8B-B14F-4D97-AF65-F5344CB8AC3E}">
        <p14:creationId xmlns:p14="http://schemas.microsoft.com/office/powerpoint/2010/main" val="1867446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8328"/>
            <a:ext cx="10515600" cy="5838635"/>
          </a:xfrm>
        </p:spPr>
        <p:txBody>
          <a:bodyPr/>
          <a:lstStyle/>
          <a:p>
            <a:r>
              <a:rPr lang="en-US" dirty="0" smtClean="0"/>
              <a:t>Iteration-1</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Iteration-2 (Optimum)</a:t>
            </a:r>
            <a:endParaRPr lang="en-US" dirty="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844126580"/>
              </p:ext>
            </p:extLst>
          </p:nvPr>
        </p:nvGraphicFramePr>
        <p:xfrm>
          <a:off x="1062736" y="768096"/>
          <a:ext cx="5703825" cy="2194560"/>
        </p:xfrm>
        <a:graphic>
          <a:graphicData uri="http://schemas.openxmlformats.org/drawingml/2006/table">
            <a:tbl>
              <a:tblPr firstRow="1" bandRow="1">
                <a:tableStyleId>{5C22544A-7EE6-4342-B048-85BDC9FD1C3A}</a:tableStyleId>
              </a:tblPr>
              <a:tblGrid>
                <a:gridCol w="916432">
                  <a:extLst>
                    <a:ext uri="{9D8B030D-6E8A-4147-A177-3AD203B41FA5}">
                      <a16:colId xmlns:a16="http://schemas.microsoft.com/office/drawing/2014/main" val="4101421274"/>
                    </a:ext>
                  </a:extLst>
                </a:gridCol>
                <a:gridCol w="398272">
                  <a:extLst>
                    <a:ext uri="{9D8B030D-6E8A-4147-A177-3AD203B41FA5}">
                      <a16:colId xmlns:a16="http://schemas.microsoft.com/office/drawing/2014/main" val="1001153871"/>
                    </a:ext>
                  </a:extLst>
                </a:gridCol>
                <a:gridCol w="457200">
                  <a:extLst>
                    <a:ext uri="{9D8B030D-6E8A-4147-A177-3AD203B41FA5}">
                      <a16:colId xmlns:a16="http://schemas.microsoft.com/office/drawing/2014/main" val="612818469"/>
                    </a:ext>
                  </a:extLst>
                </a:gridCol>
                <a:gridCol w="642112">
                  <a:extLst>
                    <a:ext uri="{9D8B030D-6E8A-4147-A177-3AD203B41FA5}">
                      <a16:colId xmlns:a16="http://schemas.microsoft.com/office/drawing/2014/main" val="4294502526"/>
                    </a:ext>
                  </a:extLst>
                </a:gridCol>
                <a:gridCol w="619760">
                  <a:extLst>
                    <a:ext uri="{9D8B030D-6E8A-4147-A177-3AD203B41FA5}">
                      <a16:colId xmlns:a16="http://schemas.microsoft.com/office/drawing/2014/main" val="2719373080"/>
                    </a:ext>
                  </a:extLst>
                </a:gridCol>
                <a:gridCol w="484632">
                  <a:extLst>
                    <a:ext uri="{9D8B030D-6E8A-4147-A177-3AD203B41FA5}">
                      <a16:colId xmlns:a16="http://schemas.microsoft.com/office/drawing/2014/main" val="2670727867"/>
                    </a:ext>
                  </a:extLst>
                </a:gridCol>
                <a:gridCol w="530352">
                  <a:extLst>
                    <a:ext uri="{9D8B030D-6E8A-4147-A177-3AD203B41FA5}">
                      <a16:colId xmlns:a16="http://schemas.microsoft.com/office/drawing/2014/main" val="1122379569"/>
                    </a:ext>
                  </a:extLst>
                </a:gridCol>
                <a:gridCol w="411480">
                  <a:extLst>
                    <a:ext uri="{9D8B030D-6E8A-4147-A177-3AD203B41FA5}">
                      <a16:colId xmlns:a16="http://schemas.microsoft.com/office/drawing/2014/main" val="982038139"/>
                    </a:ext>
                  </a:extLst>
                </a:gridCol>
                <a:gridCol w="1243585">
                  <a:extLst>
                    <a:ext uri="{9D8B030D-6E8A-4147-A177-3AD203B41FA5}">
                      <a16:colId xmlns:a16="http://schemas.microsoft.com/office/drawing/2014/main" val="1490665595"/>
                    </a:ext>
                  </a:extLst>
                </a:gridCol>
              </a:tblGrid>
              <a:tr h="356616">
                <a:tc>
                  <a:txBody>
                    <a:bodyPr/>
                    <a:lstStyle/>
                    <a:p>
                      <a:r>
                        <a:rPr lang="en-US" dirty="0" smtClean="0">
                          <a:solidFill>
                            <a:schemeClr val="tx1"/>
                          </a:solidFill>
                        </a:rPr>
                        <a:t>Basic</a:t>
                      </a:r>
                      <a:endParaRPr lang="en-US" dirty="0">
                        <a:solidFill>
                          <a:schemeClr val="tx1"/>
                        </a:solidFill>
                      </a:endParaRPr>
                    </a:p>
                  </a:txBody>
                  <a:tcPr/>
                </a:tc>
                <a:tc>
                  <a:txBody>
                    <a:bodyPr/>
                    <a:lstStyle/>
                    <a:p>
                      <a:pPr algn="ctr"/>
                      <a:r>
                        <a:rPr lang="en-US" dirty="0" smtClean="0">
                          <a:solidFill>
                            <a:schemeClr val="tx1"/>
                          </a:solidFill>
                        </a:rPr>
                        <a:t>Z</a:t>
                      </a:r>
                      <a:endParaRPr lang="en-US"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1</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2</a:t>
                      </a:r>
                      <a:endParaRPr lang="en-US" baseline="-25000" dirty="0">
                        <a:solidFill>
                          <a:schemeClr val="tx1"/>
                        </a:solidFill>
                      </a:endParaRPr>
                    </a:p>
                  </a:txBody>
                  <a:tcPr>
                    <a:solidFill>
                      <a:schemeClr val="accent2">
                        <a:lumMod val="75000"/>
                      </a:schemeClr>
                    </a:solidFill>
                  </a:tcPr>
                </a:tc>
                <a:tc>
                  <a:txBody>
                    <a:bodyPr/>
                    <a:lstStyle/>
                    <a:p>
                      <a:pPr algn="ctr"/>
                      <a:r>
                        <a:rPr lang="en-US" dirty="0" smtClean="0">
                          <a:solidFill>
                            <a:schemeClr val="tx1"/>
                          </a:solidFill>
                        </a:rPr>
                        <a:t>X</a:t>
                      </a:r>
                      <a:r>
                        <a:rPr lang="en-US" baseline="-25000" dirty="0" smtClean="0">
                          <a:solidFill>
                            <a:schemeClr val="tx1"/>
                          </a:solidFill>
                        </a:rPr>
                        <a:t>3</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4</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5</a:t>
                      </a:r>
                      <a:endParaRPr lang="en-US" baseline="-25000" dirty="0">
                        <a:solidFill>
                          <a:schemeClr val="tx1"/>
                        </a:solidFill>
                      </a:endParaRPr>
                    </a:p>
                  </a:txBody>
                  <a:tcPr/>
                </a:tc>
                <a:tc>
                  <a:txBody>
                    <a:bodyPr/>
                    <a:lstStyle/>
                    <a:p>
                      <a:pPr algn="ctr"/>
                      <a:r>
                        <a:rPr lang="en-US" dirty="0" smtClean="0">
                          <a:solidFill>
                            <a:schemeClr val="tx1"/>
                          </a:solidFill>
                        </a:rPr>
                        <a:t>X</a:t>
                      </a:r>
                      <a:r>
                        <a:rPr lang="en-US" baseline="-25000" dirty="0" smtClean="0">
                          <a:solidFill>
                            <a:schemeClr val="tx1"/>
                          </a:solidFill>
                        </a:rPr>
                        <a:t>6</a:t>
                      </a:r>
                      <a:endParaRPr lang="en-US" baseline="-25000" dirty="0">
                        <a:solidFill>
                          <a:schemeClr val="tx1"/>
                        </a:solidFill>
                      </a:endParaRPr>
                    </a:p>
                  </a:txBody>
                  <a:tcPr/>
                </a:tc>
                <a:tc>
                  <a:txBody>
                    <a:bodyPr/>
                    <a:lstStyle/>
                    <a:p>
                      <a:r>
                        <a:rPr lang="en-US" dirty="0" smtClean="0">
                          <a:solidFill>
                            <a:schemeClr val="tx1"/>
                          </a:solidFill>
                        </a:rPr>
                        <a:t>Solution</a:t>
                      </a:r>
                      <a:endParaRPr lang="en-US" dirty="0">
                        <a:solidFill>
                          <a:schemeClr val="tx1"/>
                        </a:solidFill>
                      </a:endParaRPr>
                    </a:p>
                  </a:txBody>
                  <a:tcPr/>
                </a:tc>
                <a:extLst>
                  <a:ext uri="{0D108BD9-81ED-4DB2-BD59-A6C34878D82A}">
                    <a16:rowId xmlns:a16="http://schemas.microsoft.com/office/drawing/2014/main" val="409449466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Z</a:t>
                      </a: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-2/3</a:t>
                      </a:r>
                      <a:endParaRPr lang="en-US" dirty="0"/>
                    </a:p>
                  </a:txBody>
                  <a:tcPr>
                    <a:solidFill>
                      <a:schemeClr val="accent2">
                        <a:lumMod val="75000"/>
                      </a:schemeClr>
                    </a:solidFill>
                  </a:tcPr>
                </a:tc>
                <a:tc>
                  <a:txBody>
                    <a:bodyPr/>
                    <a:lstStyle/>
                    <a:p>
                      <a:pPr algn="ctr"/>
                      <a:r>
                        <a:rPr lang="en-US" dirty="0" smtClean="0"/>
                        <a:t>5/6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20</a:t>
                      </a:r>
                      <a:endParaRPr lang="en-US" dirty="0"/>
                    </a:p>
                  </a:txBody>
                  <a:tcPr/>
                </a:tc>
                <a:extLst>
                  <a:ext uri="{0D108BD9-81ED-4DB2-BD59-A6C34878D82A}">
                    <a16:rowId xmlns:a16="http://schemas.microsoft.com/office/drawing/2014/main" val="1795302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X1</a:t>
                      </a:r>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1</a:t>
                      </a:r>
                      <a:endParaRPr lang="en-US" dirty="0"/>
                    </a:p>
                  </a:txBody>
                  <a:tcPr>
                    <a:solidFill>
                      <a:srgbClr val="00B0F0"/>
                    </a:solidFill>
                  </a:tcPr>
                </a:tc>
                <a:tc>
                  <a:txBody>
                    <a:bodyPr/>
                    <a:lstStyle/>
                    <a:p>
                      <a:pPr algn="ctr"/>
                      <a:r>
                        <a:rPr lang="en-US" dirty="0" smtClean="0"/>
                        <a:t>2/3</a:t>
                      </a:r>
                      <a:endParaRPr lang="en-US" dirty="0"/>
                    </a:p>
                  </a:txBody>
                  <a:tcPr>
                    <a:solidFill>
                      <a:schemeClr val="accent2">
                        <a:lumMod val="75000"/>
                      </a:schemeClr>
                    </a:solidFill>
                  </a:tcPr>
                </a:tc>
                <a:tc>
                  <a:txBody>
                    <a:bodyPr/>
                    <a:lstStyle/>
                    <a:p>
                      <a:pPr algn="ctr"/>
                      <a:r>
                        <a:rPr lang="en-US" dirty="0" smtClean="0"/>
                        <a:t>1/6</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4</a:t>
                      </a:r>
                      <a:endParaRPr lang="en-US" dirty="0"/>
                    </a:p>
                  </a:txBody>
                  <a:tcPr>
                    <a:solidFill>
                      <a:srgbClr val="00B0F0"/>
                    </a:solidFill>
                  </a:tcPr>
                </a:tc>
                <a:extLst>
                  <a:ext uri="{0D108BD9-81ED-4DB2-BD59-A6C34878D82A}">
                    <a16:rowId xmlns:a16="http://schemas.microsoft.com/office/drawing/2014/main" val="179189924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4</a:t>
                      </a:r>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4/3</a:t>
                      </a:r>
                      <a:endParaRPr lang="en-US" dirty="0"/>
                    </a:p>
                  </a:txBody>
                  <a:tcPr>
                    <a:solidFill>
                      <a:srgbClr val="92D050"/>
                    </a:solidFill>
                  </a:tcPr>
                </a:tc>
                <a:tc>
                  <a:txBody>
                    <a:bodyPr/>
                    <a:lstStyle/>
                    <a:p>
                      <a:pPr algn="ctr"/>
                      <a:r>
                        <a:rPr lang="en-US" dirty="0" smtClean="0"/>
                        <a:t>-1/6</a:t>
                      </a:r>
                      <a:endParaRPr lang="en-US" dirty="0"/>
                    </a:p>
                  </a:txBody>
                  <a:tcPr>
                    <a:solidFill>
                      <a:srgbClr val="92D050"/>
                    </a:solidFill>
                  </a:tcPr>
                </a:tc>
                <a:tc>
                  <a:txBody>
                    <a:bodyPr/>
                    <a:lstStyle/>
                    <a:p>
                      <a:pPr algn="ctr"/>
                      <a:r>
                        <a:rPr lang="en-US" dirty="0" smtClean="0"/>
                        <a:t>1</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a:t>
                      </a:r>
                      <a:endParaRPr lang="en-US" dirty="0"/>
                    </a:p>
                  </a:txBody>
                  <a:tcPr>
                    <a:solidFill>
                      <a:srgbClr val="92D050"/>
                    </a:solidFill>
                  </a:tcPr>
                </a:tc>
                <a:extLst>
                  <a:ext uri="{0D108BD9-81ED-4DB2-BD59-A6C34878D82A}">
                    <a16:rowId xmlns:a16="http://schemas.microsoft.com/office/drawing/2014/main" val="34714261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5</a:t>
                      </a:r>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5/3</a:t>
                      </a:r>
                      <a:endParaRPr lang="en-US" dirty="0"/>
                    </a:p>
                  </a:txBody>
                  <a:tcPr>
                    <a:solidFill>
                      <a:schemeClr val="accent2">
                        <a:lumMod val="75000"/>
                      </a:schemeClr>
                    </a:solidFill>
                  </a:tcPr>
                </a:tc>
                <a:tc>
                  <a:txBody>
                    <a:bodyPr/>
                    <a:lstStyle/>
                    <a:p>
                      <a:pPr algn="ctr"/>
                      <a:r>
                        <a:rPr lang="en-US" dirty="0" smtClean="0"/>
                        <a:t>1/6</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1</a:t>
                      </a:r>
                      <a:endParaRPr lang="en-US" dirty="0"/>
                    </a:p>
                  </a:txBody>
                  <a:tcPr>
                    <a:solidFill>
                      <a:srgbClr val="00B0F0"/>
                    </a:solidFill>
                  </a:tcPr>
                </a:tc>
                <a:tc>
                  <a:txBody>
                    <a:bodyPr/>
                    <a:lstStyle/>
                    <a:p>
                      <a:pPr algn="ctr"/>
                      <a:r>
                        <a:rPr lang="en-US" dirty="0" smtClean="0"/>
                        <a:t>0</a:t>
                      </a:r>
                      <a:endParaRPr lang="en-US" dirty="0"/>
                    </a:p>
                  </a:txBody>
                  <a:tcPr>
                    <a:solidFill>
                      <a:srgbClr val="00B0F0"/>
                    </a:solidFill>
                  </a:tcPr>
                </a:tc>
                <a:tc>
                  <a:txBody>
                    <a:bodyPr/>
                    <a:lstStyle/>
                    <a:p>
                      <a:pPr algn="ctr"/>
                      <a:r>
                        <a:rPr lang="en-US" dirty="0" smtClean="0"/>
                        <a:t>5</a:t>
                      </a:r>
                      <a:endParaRPr lang="en-US" dirty="0"/>
                    </a:p>
                  </a:txBody>
                  <a:tcPr>
                    <a:solidFill>
                      <a:srgbClr val="00B0F0"/>
                    </a:solidFill>
                  </a:tcPr>
                </a:tc>
                <a:extLst>
                  <a:ext uri="{0D108BD9-81ED-4DB2-BD59-A6C34878D82A}">
                    <a16:rowId xmlns:a16="http://schemas.microsoft.com/office/drawing/2014/main" val="1220447010"/>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6</a:t>
                      </a:r>
                    </a:p>
                  </a:txBody>
                  <a:tcPr>
                    <a:solidFill>
                      <a:schemeClr val="accent1">
                        <a:lumMod val="40000"/>
                        <a:lumOff val="60000"/>
                      </a:schemeClr>
                    </a:solidFill>
                  </a:tcPr>
                </a:tc>
                <a:tc>
                  <a:txBody>
                    <a:bodyPr/>
                    <a:lstStyle/>
                    <a:p>
                      <a:pPr algn="ctr"/>
                      <a:r>
                        <a:rPr lang="en-US" dirty="0" smtClean="0"/>
                        <a:t>0</a:t>
                      </a:r>
                      <a:endParaRPr lang="en-US" dirty="0"/>
                    </a:p>
                  </a:txBody>
                  <a:tcPr>
                    <a:solidFill>
                      <a:schemeClr val="accent1">
                        <a:lumMod val="40000"/>
                        <a:lumOff val="60000"/>
                      </a:schemeClr>
                    </a:solidFill>
                  </a:tcPr>
                </a:tc>
                <a:tc>
                  <a:txBody>
                    <a:bodyPr/>
                    <a:lstStyle/>
                    <a:p>
                      <a:pPr algn="ctr"/>
                      <a:r>
                        <a:rPr lang="en-US" dirty="0" smtClean="0"/>
                        <a:t>0</a:t>
                      </a:r>
                      <a:endParaRPr lang="en-US" dirty="0"/>
                    </a:p>
                  </a:txBody>
                  <a:tcPr>
                    <a:solidFill>
                      <a:schemeClr val="accent1">
                        <a:lumMod val="40000"/>
                        <a:lumOff val="60000"/>
                      </a:schemeClr>
                    </a:solidFill>
                  </a:tcPr>
                </a:tc>
                <a:tc>
                  <a:txBody>
                    <a:bodyPr/>
                    <a:lstStyle/>
                    <a:p>
                      <a:pPr algn="ctr"/>
                      <a:r>
                        <a:rPr lang="en-US" dirty="0" smtClean="0"/>
                        <a:t>1</a:t>
                      </a:r>
                      <a:endParaRPr lang="en-US" dirty="0"/>
                    </a:p>
                  </a:txBody>
                  <a:tcPr>
                    <a:solidFill>
                      <a:schemeClr val="accent2">
                        <a:lumMod val="75000"/>
                      </a:schemeClr>
                    </a:solidFill>
                  </a:tcPr>
                </a:tc>
                <a:tc>
                  <a:txBody>
                    <a:bodyPr/>
                    <a:lstStyle/>
                    <a:p>
                      <a:pPr algn="ctr"/>
                      <a:r>
                        <a:rPr lang="en-US" dirty="0" smtClean="0"/>
                        <a:t>0</a:t>
                      </a:r>
                      <a:endParaRPr lang="en-US" dirty="0"/>
                    </a:p>
                  </a:txBody>
                  <a:tcPr>
                    <a:solidFill>
                      <a:schemeClr val="accent1">
                        <a:lumMod val="40000"/>
                        <a:lumOff val="60000"/>
                      </a:schemeClr>
                    </a:solidFill>
                  </a:tcPr>
                </a:tc>
                <a:tc>
                  <a:txBody>
                    <a:bodyPr/>
                    <a:lstStyle/>
                    <a:p>
                      <a:pPr algn="ctr"/>
                      <a:r>
                        <a:rPr lang="en-US" dirty="0" smtClean="0"/>
                        <a:t>0</a:t>
                      </a:r>
                      <a:endParaRPr lang="en-US" dirty="0"/>
                    </a:p>
                  </a:txBody>
                  <a:tcPr>
                    <a:solidFill>
                      <a:schemeClr val="accent1">
                        <a:lumMod val="40000"/>
                        <a:lumOff val="60000"/>
                      </a:schemeClr>
                    </a:solidFill>
                  </a:tcPr>
                </a:tc>
                <a:tc>
                  <a:txBody>
                    <a:bodyPr/>
                    <a:lstStyle/>
                    <a:p>
                      <a:pPr algn="ctr"/>
                      <a:r>
                        <a:rPr lang="en-US" dirty="0" smtClean="0"/>
                        <a:t>0</a:t>
                      </a:r>
                      <a:endParaRPr lang="en-US" dirty="0"/>
                    </a:p>
                  </a:txBody>
                  <a:tcPr>
                    <a:solidFill>
                      <a:schemeClr val="accent1">
                        <a:lumMod val="40000"/>
                        <a:lumOff val="60000"/>
                      </a:schemeClr>
                    </a:solidFill>
                  </a:tcPr>
                </a:tc>
                <a:tc>
                  <a:txBody>
                    <a:bodyPr/>
                    <a:lstStyle/>
                    <a:p>
                      <a:pPr algn="ctr"/>
                      <a:r>
                        <a:rPr lang="en-US" dirty="0" smtClean="0"/>
                        <a:t>1</a:t>
                      </a:r>
                      <a:endParaRPr lang="en-US" dirty="0"/>
                    </a:p>
                  </a:txBody>
                  <a:tcPr>
                    <a:solidFill>
                      <a:schemeClr val="accent1">
                        <a:lumMod val="40000"/>
                        <a:lumOff val="60000"/>
                      </a:schemeClr>
                    </a:solidFill>
                  </a:tcPr>
                </a:tc>
                <a:tc>
                  <a:txBody>
                    <a:bodyPr/>
                    <a:lstStyle/>
                    <a:p>
                      <a:pPr algn="ctr"/>
                      <a:r>
                        <a:rPr lang="en-US" dirty="0" smtClean="0"/>
                        <a:t>2</a:t>
                      </a:r>
                      <a:endParaRPr lang="en-US" dirty="0"/>
                    </a:p>
                  </a:txBody>
                  <a:tcPr>
                    <a:solidFill>
                      <a:schemeClr val="accent1">
                        <a:lumMod val="40000"/>
                        <a:lumOff val="60000"/>
                      </a:schemeClr>
                    </a:solidFill>
                  </a:tcPr>
                </a:tc>
                <a:extLst>
                  <a:ext uri="{0D108BD9-81ED-4DB2-BD59-A6C34878D82A}">
                    <a16:rowId xmlns:a16="http://schemas.microsoft.com/office/drawing/2014/main" val="273019088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35446625"/>
              </p:ext>
            </p:extLst>
          </p:nvPr>
        </p:nvGraphicFramePr>
        <p:xfrm>
          <a:off x="6835648" y="742696"/>
          <a:ext cx="982471" cy="2219960"/>
        </p:xfrm>
        <a:graphic>
          <a:graphicData uri="http://schemas.openxmlformats.org/drawingml/2006/table">
            <a:tbl>
              <a:tblPr firstRow="1" bandRow="1">
                <a:tableStyleId>{5C22544A-7EE6-4342-B048-85BDC9FD1C3A}</a:tableStyleId>
              </a:tblPr>
              <a:tblGrid>
                <a:gridCol w="982471">
                  <a:extLst>
                    <a:ext uri="{9D8B030D-6E8A-4147-A177-3AD203B41FA5}">
                      <a16:colId xmlns:a16="http://schemas.microsoft.com/office/drawing/2014/main" val="1480637305"/>
                    </a:ext>
                  </a:extLst>
                </a:gridCol>
              </a:tblGrid>
              <a:tr h="325120">
                <a:tc>
                  <a:txBody>
                    <a:bodyPr/>
                    <a:lstStyle/>
                    <a:p>
                      <a:pPr algn="ctr"/>
                      <a:r>
                        <a:rPr lang="en-US" dirty="0" smtClean="0">
                          <a:solidFill>
                            <a:schemeClr val="tx1"/>
                          </a:solidFill>
                        </a:rPr>
                        <a:t>Ratio</a:t>
                      </a:r>
                      <a:endParaRPr lang="en-US" dirty="0">
                        <a:solidFill>
                          <a:schemeClr val="tx1"/>
                        </a:solidFill>
                      </a:endParaRPr>
                    </a:p>
                  </a:txBody>
                  <a:tcPr/>
                </a:tc>
                <a:extLst>
                  <a:ext uri="{0D108BD9-81ED-4DB2-BD59-A6C34878D82A}">
                    <a16:rowId xmlns:a16="http://schemas.microsoft.com/office/drawing/2014/main" val="8795834"/>
                  </a:ext>
                </a:extLst>
              </a:tr>
              <a:tr h="370840">
                <a:tc>
                  <a:txBody>
                    <a:bodyPr/>
                    <a:lstStyle/>
                    <a:p>
                      <a:pPr algn="ctr"/>
                      <a:r>
                        <a:rPr lang="en-US" dirty="0" smtClean="0"/>
                        <a:t>-</a:t>
                      </a:r>
                      <a:endParaRPr lang="en-US" dirty="0"/>
                    </a:p>
                  </a:txBody>
                  <a:tcPr/>
                </a:tc>
                <a:extLst>
                  <a:ext uri="{0D108BD9-81ED-4DB2-BD59-A6C34878D82A}">
                    <a16:rowId xmlns:a16="http://schemas.microsoft.com/office/drawing/2014/main" val="3393338542"/>
                  </a:ext>
                </a:extLst>
              </a:tr>
              <a:tr h="370840">
                <a:tc>
                  <a:txBody>
                    <a:bodyPr/>
                    <a:lstStyle/>
                    <a:p>
                      <a:pPr algn="ctr"/>
                      <a:r>
                        <a:rPr lang="en-US" dirty="0" smtClean="0"/>
                        <a:t>6</a:t>
                      </a:r>
                      <a:endParaRPr lang="en-US" dirty="0"/>
                    </a:p>
                  </a:txBody>
                  <a:tcPr/>
                </a:tc>
                <a:extLst>
                  <a:ext uri="{0D108BD9-81ED-4DB2-BD59-A6C34878D82A}">
                    <a16:rowId xmlns:a16="http://schemas.microsoft.com/office/drawing/2014/main" val="1730213448"/>
                  </a:ext>
                </a:extLst>
              </a:tr>
              <a:tr h="370840">
                <a:tc>
                  <a:txBody>
                    <a:bodyPr/>
                    <a:lstStyle/>
                    <a:p>
                      <a:pPr algn="ctr"/>
                      <a:r>
                        <a:rPr lang="en-US" dirty="0" smtClean="0">
                          <a:solidFill>
                            <a:srgbClr val="FF0000"/>
                          </a:solidFill>
                        </a:rPr>
                        <a:t>3/2</a:t>
                      </a:r>
                      <a:endParaRPr lang="en-US" dirty="0">
                        <a:solidFill>
                          <a:srgbClr val="FF0000"/>
                        </a:solidFill>
                      </a:endParaRPr>
                    </a:p>
                  </a:txBody>
                  <a:tcPr/>
                </a:tc>
                <a:extLst>
                  <a:ext uri="{0D108BD9-81ED-4DB2-BD59-A6C34878D82A}">
                    <a16:rowId xmlns:a16="http://schemas.microsoft.com/office/drawing/2014/main" val="2284522230"/>
                  </a:ext>
                </a:extLst>
              </a:tr>
              <a:tr h="370840">
                <a:tc>
                  <a:txBody>
                    <a:bodyPr/>
                    <a:lstStyle/>
                    <a:p>
                      <a:pPr algn="ctr"/>
                      <a:r>
                        <a:rPr lang="en-US" dirty="0" smtClean="0"/>
                        <a:t>3</a:t>
                      </a:r>
                      <a:endParaRPr lang="en-US" dirty="0"/>
                    </a:p>
                  </a:txBody>
                  <a:tcPr/>
                </a:tc>
                <a:extLst>
                  <a:ext uri="{0D108BD9-81ED-4DB2-BD59-A6C34878D82A}">
                    <a16:rowId xmlns:a16="http://schemas.microsoft.com/office/drawing/2014/main" val="3225987800"/>
                  </a:ext>
                </a:extLst>
              </a:tr>
              <a:tr h="370840">
                <a:tc>
                  <a:txBody>
                    <a:bodyPr/>
                    <a:lstStyle/>
                    <a:p>
                      <a:pPr algn="ctr"/>
                      <a:r>
                        <a:rPr lang="en-US" dirty="0" smtClean="0"/>
                        <a:t>2</a:t>
                      </a:r>
                      <a:endParaRPr lang="en-US" dirty="0"/>
                    </a:p>
                  </a:txBody>
                  <a:tcPr/>
                </a:tc>
                <a:extLst>
                  <a:ext uri="{0D108BD9-81ED-4DB2-BD59-A6C34878D82A}">
                    <a16:rowId xmlns:a16="http://schemas.microsoft.com/office/drawing/2014/main" val="6845132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099328021"/>
              </p:ext>
            </p:extLst>
          </p:nvPr>
        </p:nvGraphicFramePr>
        <p:xfrm>
          <a:off x="1062735" y="3831336"/>
          <a:ext cx="5703825" cy="2221992"/>
        </p:xfrm>
        <a:graphic>
          <a:graphicData uri="http://schemas.openxmlformats.org/drawingml/2006/table">
            <a:tbl>
              <a:tblPr firstRow="1" bandRow="1">
                <a:tableStyleId>{5C22544A-7EE6-4342-B048-85BDC9FD1C3A}</a:tableStyleId>
              </a:tblPr>
              <a:tblGrid>
                <a:gridCol w="916432">
                  <a:extLst>
                    <a:ext uri="{9D8B030D-6E8A-4147-A177-3AD203B41FA5}">
                      <a16:colId xmlns:a16="http://schemas.microsoft.com/office/drawing/2014/main" val="4101421274"/>
                    </a:ext>
                  </a:extLst>
                </a:gridCol>
                <a:gridCol w="398272">
                  <a:extLst>
                    <a:ext uri="{9D8B030D-6E8A-4147-A177-3AD203B41FA5}">
                      <a16:colId xmlns:a16="http://schemas.microsoft.com/office/drawing/2014/main" val="1001153871"/>
                    </a:ext>
                  </a:extLst>
                </a:gridCol>
                <a:gridCol w="457200">
                  <a:extLst>
                    <a:ext uri="{9D8B030D-6E8A-4147-A177-3AD203B41FA5}">
                      <a16:colId xmlns:a16="http://schemas.microsoft.com/office/drawing/2014/main" val="612818469"/>
                    </a:ext>
                  </a:extLst>
                </a:gridCol>
                <a:gridCol w="642112">
                  <a:extLst>
                    <a:ext uri="{9D8B030D-6E8A-4147-A177-3AD203B41FA5}">
                      <a16:colId xmlns:a16="http://schemas.microsoft.com/office/drawing/2014/main" val="4294502526"/>
                    </a:ext>
                  </a:extLst>
                </a:gridCol>
                <a:gridCol w="619760">
                  <a:extLst>
                    <a:ext uri="{9D8B030D-6E8A-4147-A177-3AD203B41FA5}">
                      <a16:colId xmlns:a16="http://schemas.microsoft.com/office/drawing/2014/main" val="2719373080"/>
                    </a:ext>
                  </a:extLst>
                </a:gridCol>
                <a:gridCol w="649225">
                  <a:extLst>
                    <a:ext uri="{9D8B030D-6E8A-4147-A177-3AD203B41FA5}">
                      <a16:colId xmlns:a16="http://schemas.microsoft.com/office/drawing/2014/main" val="2670727867"/>
                    </a:ext>
                  </a:extLst>
                </a:gridCol>
                <a:gridCol w="484632">
                  <a:extLst>
                    <a:ext uri="{9D8B030D-6E8A-4147-A177-3AD203B41FA5}">
                      <a16:colId xmlns:a16="http://schemas.microsoft.com/office/drawing/2014/main" val="1122379569"/>
                    </a:ext>
                  </a:extLst>
                </a:gridCol>
                <a:gridCol w="548640">
                  <a:extLst>
                    <a:ext uri="{9D8B030D-6E8A-4147-A177-3AD203B41FA5}">
                      <a16:colId xmlns:a16="http://schemas.microsoft.com/office/drawing/2014/main" val="982038139"/>
                    </a:ext>
                  </a:extLst>
                </a:gridCol>
                <a:gridCol w="987552">
                  <a:extLst>
                    <a:ext uri="{9D8B030D-6E8A-4147-A177-3AD203B41FA5}">
                      <a16:colId xmlns:a16="http://schemas.microsoft.com/office/drawing/2014/main" val="1490665595"/>
                    </a:ext>
                  </a:extLst>
                </a:gridCol>
              </a:tblGrid>
              <a:tr h="316992">
                <a:tc>
                  <a:txBody>
                    <a:bodyPr/>
                    <a:lstStyle/>
                    <a:p>
                      <a:r>
                        <a:rPr lang="en-US" dirty="0" smtClean="0">
                          <a:solidFill>
                            <a:schemeClr val="tx1"/>
                          </a:solidFill>
                        </a:rPr>
                        <a:t>Basic</a:t>
                      </a:r>
                      <a:endParaRPr lang="en-US"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Z</a:t>
                      </a:r>
                      <a:endParaRPr lang="en-US"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X</a:t>
                      </a:r>
                      <a:r>
                        <a:rPr lang="en-US" baseline="-25000" dirty="0" smtClean="0">
                          <a:solidFill>
                            <a:schemeClr val="tx1"/>
                          </a:solidFill>
                        </a:rPr>
                        <a:t>1</a:t>
                      </a:r>
                      <a:endParaRPr lang="en-US" baseline="-25000"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X</a:t>
                      </a:r>
                      <a:r>
                        <a:rPr lang="en-US" baseline="-25000" dirty="0" smtClean="0">
                          <a:solidFill>
                            <a:schemeClr val="tx1"/>
                          </a:solidFill>
                        </a:rPr>
                        <a:t>2</a:t>
                      </a:r>
                      <a:endParaRPr lang="en-US" baseline="-25000"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X</a:t>
                      </a:r>
                      <a:r>
                        <a:rPr lang="en-US" baseline="-25000" dirty="0" smtClean="0">
                          <a:solidFill>
                            <a:schemeClr val="tx1"/>
                          </a:solidFill>
                        </a:rPr>
                        <a:t>3</a:t>
                      </a:r>
                      <a:endParaRPr lang="en-US" baseline="-25000"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X</a:t>
                      </a:r>
                      <a:r>
                        <a:rPr lang="en-US" baseline="-25000" dirty="0" smtClean="0">
                          <a:solidFill>
                            <a:schemeClr val="tx1"/>
                          </a:solidFill>
                        </a:rPr>
                        <a:t>4</a:t>
                      </a:r>
                      <a:endParaRPr lang="en-US" baseline="-25000"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X</a:t>
                      </a:r>
                      <a:r>
                        <a:rPr lang="en-US" baseline="-25000" dirty="0" smtClean="0">
                          <a:solidFill>
                            <a:schemeClr val="tx1"/>
                          </a:solidFill>
                        </a:rPr>
                        <a:t>5</a:t>
                      </a:r>
                      <a:endParaRPr lang="en-US" baseline="-25000" dirty="0">
                        <a:solidFill>
                          <a:schemeClr val="tx1"/>
                        </a:solidFill>
                      </a:endParaRPr>
                    </a:p>
                  </a:txBody>
                  <a:tcPr>
                    <a:solidFill>
                      <a:schemeClr val="accent1">
                        <a:lumMod val="60000"/>
                        <a:lumOff val="40000"/>
                      </a:schemeClr>
                    </a:solidFill>
                  </a:tcPr>
                </a:tc>
                <a:tc>
                  <a:txBody>
                    <a:bodyPr/>
                    <a:lstStyle/>
                    <a:p>
                      <a:pPr algn="ctr"/>
                      <a:r>
                        <a:rPr lang="en-US" dirty="0" smtClean="0">
                          <a:solidFill>
                            <a:schemeClr val="tx1"/>
                          </a:solidFill>
                        </a:rPr>
                        <a:t>X</a:t>
                      </a:r>
                      <a:r>
                        <a:rPr lang="en-US" baseline="-25000" dirty="0" smtClean="0">
                          <a:solidFill>
                            <a:schemeClr val="tx1"/>
                          </a:solidFill>
                        </a:rPr>
                        <a:t>6</a:t>
                      </a:r>
                      <a:endParaRPr lang="en-US" baseline="-25000" dirty="0">
                        <a:solidFill>
                          <a:schemeClr val="tx1"/>
                        </a:solidFill>
                      </a:endParaRPr>
                    </a:p>
                  </a:txBody>
                  <a:tcPr>
                    <a:solidFill>
                      <a:schemeClr val="accent1">
                        <a:lumMod val="60000"/>
                        <a:lumOff val="40000"/>
                      </a:schemeClr>
                    </a:solidFill>
                  </a:tcPr>
                </a:tc>
                <a:tc>
                  <a:txBody>
                    <a:bodyPr/>
                    <a:lstStyle/>
                    <a:p>
                      <a:r>
                        <a:rPr lang="en-US" dirty="0" smtClean="0">
                          <a:solidFill>
                            <a:schemeClr val="tx1"/>
                          </a:solidFill>
                        </a:rPr>
                        <a:t>Solution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409449466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Z</a:t>
                      </a:r>
                    </a:p>
                  </a:txBody>
                  <a:tcPr>
                    <a:solidFill>
                      <a:schemeClr val="accent1">
                        <a:lumMod val="75000"/>
                      </a:schemeClr>
                    </a:solidFill>
                  </a:tcPr>
                </a:tc>
                <a:tc>
                  <a:txBody>
                    <a:bodyPr/>
                    <a:lstStyle/>
                    <a:p>
                      <a:pPr algn="ctr"/>
                      <a:r>
                        <a:rPr lang="en-US" dirty="0" smtClean="0"/>
                        <a:t>1</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¾</a:t>
                      </a:r>
                      <a:endParaRPr lang="en-US" dirty="0"/>
                    </a:p>
                  </a:txBody>
                  <a:tcPr>
                    <a:solidFill>
                      <a:schemeClr val="accent1">
                        <a:lumMod val="75000"/>
                      </a:schemeClr>
                    </a:solidFill>
                  </a:tcPr>
                </a:tc>
                <a:tc>
                  <a:txBody>
                    <a:bodyPr/>
                    <a:lstStyle/>
                    <a:p>
                      <a:pPr algn="ctr"/>
                      <a:r>
                        <a:rPr lang="en-US" dirty="0" smtClean="0"/>
                        <a:t>½</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21</a:t>
                      </a:r>
                      <a:endParaRPr lang="en-US" dirty="0"/>
                    </a:p>
                  </a:txBody>
                  <a:tcPr>
                    <a:solidFill>
                      <a:schemeClr val="accent1">
                        <a:lumMod val="75000"/>
                      </a:schemeClr>
                    </a:solidFill>
                  </a:tcPr>
                </a:tc>
                <a:extLst>
                  <a:ext uri="{0D108BD9-81ED-4DB2-BD59-A6C34878D82A}">
                    <a16:rowId xmlns:a16="http://schemas.microsoft.com/office/drawing/2014/main" val="1795302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X1</a:t>
                      </a:r>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1</a:t>
                      </a:r>
                      <a:endParaRPr lang="en-US" dirty="0"/>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1/4</a:t>
                      </a:r>
                      <a:endParaRPr lang="en-US" dirty="0"/>
                    </a:p>
                  </a:txBody>
                  <a:tcPr>
                    <a:solidFill>
                      <a:schemeClr val="accent1">
                        <a:lumMod val="60000"/>
                        <a:lumOff val="40000"/>
                      </a:schemeClr>
                    </a:solidFill>
                  </a:tcPr>
                </a:tc>
                <a:tc>
                  <a:txBody>
                    <a:bodyPr/>
                    <a:lstStyle/>
                    <a:p>
                      <a:pPr algn="ctr"/>
                      <a:r>
                        <a:rPr lang="en-US" dirty="0" smtClean="0"/>
                        <a:t>-1/2</a:t>
                      </a:r>
                      <a:endParaRPr lang="en-US" dirty="0"/>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3</a:t>
                      </a:r>
                      <a:endParaRPr lang="en-US" dirty="0"/>
                    </a:p>
                  </a:txBody>
                  <a:tcPr>
                    <a:solidFill>
                      <a:schemeClr val="accent1">
                        <a:lumMod val="60000"/>
                        <a:lumOff val="40000"/>
                      </a:schemeClr>
                    </a:solidFill>
                  </a:tcPr>
                </a:tc>
                <a:extLst>
                  <a:ext uri="{0D108BD9-81ED-4DB2-BD59-A6C34878D82A}">
                    <a16:rowId xmlns:a16="http://schemas.microsoft.com/office/drawing/2014/main" val="1791899243"/>
                  </a:ext>
                </a:extLst>
              </a:tr>
              <a:tr h="3931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2</a:t>
                      </a:r>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1</a:t>
                      </a:r>
                      <a:endParaRPr lang="en-US" dirty="0"/>
                    </a:p>
                  </a:txBody>
                  <a:tcPr>
                    <a:solidFill>
                      <a:schemeClr val="accent1">
                        <a:lumMod val="75000"/>
                      </a:schemeClr>
                    </a:solidFill>
                  </a:tcPr>
                </a:tc>
                <a:tc>
                  <a:txBody>
                    <a:bodyPr/>
                    <a:lstStyle/>
                    <a:p>
                      <a:pPr algn="ctr"/>
                      <a:r>
                        <a:rPr lang="en-US" dirty="0" smtClean="0"/>
                        <a:t>-1/8</a:t>
                      </a:r>
                      <a:endParaRPr lang="en-US" dirty="0"/>
                    </a:p>
                  </a:txBody>
                  <a:tcPr>
                    <a:solidFill>
                      <a:schemeClr val="accent1">
                        <a:lumMod val="75000"/>
                      </a:schemeClr>
                    </a:solidFill>
                  </a:tcPr>
                </a:tc>
                <a:tc>
                  <a:txBody>
                    <a:bodyPr/>
                    <a:lstStyle/>
                    <a:p>
                      <a:pPr algn="ctr"/>
                      <a:r>
                        <a:rPr lang="en-US" dirty="0" smtClean="0"/>
                        <a:t>3/4</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3/2</a:t>
                      </a:r>
                      <a:endParaRPr lang="en-US" dirty="0"/>
                    </a:p>
                  </a:txBody>
                  <a:tcPr>
                    <a:solidFill>
                      <a:schemeClr val="accent1">
                        <a:lumMod val="75000"/>
                      </a:schemeClr>
                    </a:solidFill>
                  </a:tcPr>
                </a:tc>
                <a:extLst>
                  <a:ext uri="{0D108BD9-81ED-4DB2-BD59-A6C34878D82A}">
                    <a16:rowId xmlns:a16="http://schemas.microsoft.com/office/drawing/2014/main" val="347142613"/>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5</a:t>
                      </a:r>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3/8</a:t>
                      </a:r>
                      <a:endParaRPr lang="en-US" dirty="0"/>
                    </a:p>
                  </a:txBody>
                  <a:tcPr>
                    <a:solidFill>
                      <a:schemeClr val="accent1">
                        <a:lumMod val="60000"/>
                        <a:lumOff val="40000"/>
                      </a:schemeClr>
                    </a:solidFill>
                  </a:tcPr>
                </a:tc>
                <a:tc>
                  <a:txBody>
                    <a:bodyPr/>
                    <a:lstStyle/>
                    <a:p>
                      <a:pPr algn="ctr"/>
                      <a:r>
                        <a:rPr lang="en-US" dirty="0" smtClean="0"/>
                        <a:t>-5/4</a:t>
                      </a:r>
                      <a:endParaRPr lang="en-US" dirty="0"/>
                    </a:p>
                  </a:txBody>
                  <a:tcPr>
                    <a:solidFill>
                      <a:schemeClr val="accent1">
                        <a:lumMod val="60000"/>
                        <a:lumOff val="40000"/>
                      </a:schemeClr>
                    </a:solidFill>
                  </a:tcPr>
                </a:tc>
                <a:tc>
                  <a:txBody>
                    <a:bodyPr/>
                    <a:lstStyle/>
                    <a:p>
                      <a:pPr algn="ctr"/>
                      <a:r>
                        <a:rPr lang="en-US" dirty="0" smtClean="0"/>
                        <a:t>1</a:t>
                      </a:r>
                      <a:endParaRPr lang="en-US" dirty="0"/>
                    </a:p>
                  </a:txBody>
                  <a:tcPr>
                    <a:solidFill>
                      <a:schemeClr val="accent1">
                        <a:lumMod val="60000"/>
                        <a:lumOff val="40000"/>
                      </a:schemeClr>
                    </a:solidFill>
                  </a:tcPr>
                </a:tc>
                <a:tc>
                  <a:txBody>
                    <a:bodyPr/>
                    <a:lstStyle/>
                    <a:p>
                      <a:pPr algn="ctr"/>
                      <a:r>
                        <a:rPr lang="en-US" dirty="0" smtClean="0"/>
                        <a:t>0</a:t>
                      </a:r>
                      <a:endParaRPr lang="en-US" dirty="0"/>
                    </a:p>
                  </a:txBody>
                  <a:tcPr>
                    <a:solidFill>
                      <a:schemeClr val="accent1">
                        <a:lumMod val="60000"/>
                        <a:lumOff val="40000"/>
                      </a:schemeClr>
                    </a:solidFill>
                  </a:tcPr>
                </a:tc>
                <a:tc>
                  <a:txBody>
                    <a:bodyPr/>
                    <a:lstStyle/>
                    <a:p>
                      <a:pPr algn="ctr"/>
                      <a:r>
                        <a:rPr lang="en-US" dirty="0" smtClean="0"/>
                        <a:t>5/2</a:t>
                      </a:r>
                      <a:endParaRPr lang="en-US" dirty="0"/>
                    </a:p>
                  </a:txBody>
                  <a:tcPr>
                    <a:solidFill>
                      <a:schemeClr val="accent1">
                        <a:lumMod val="60000"/>
                        <a:lumOff val="40000"/>
                      </a:schemeClr>
                    </a:solidFill>
                  </a:tcPr>
                </a:tc>
                <a:extLst>
                  <a:ext uri="{0D108BD9-81ED-4DB2-BD59-A6C34878D82A}">
                    <a16:rowId xmlns:a16="http://schemas.microsoft.com/office/drawing/2014/main" val="1220447010"/>
                  </a:ext>
                </a:extLst>
              </a:tr>
              <a:tr h="340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25000" dirty="0" smtClean="0">
                          <a:solidFill>
                            <a:schemeClr val="tx1"/>
                          </a:solidFill>
                        </a:rPr>
                        <a:t>6</a:t>
                      </a:r>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1/8</a:t>
                      </a:r>
                      <a:endParaRPr lang="en-US" dirty="0"/>
                    </a:p>
                  </a:txBody>
                  <a:tcPr>
                    <a:solidFill>
                      <a:schemeClr val="accent1">
                        <a:lumMod val="75000"/>
                      </a:schemeClr>
                    </a:solidFill>
                  </a:tcPr>
                </a:tc>
                <a:tc>
                  <a:txBody>
                    <a:bodyPr/>
                    <a:lstStyle/>
                    <a:p>
                      <a:pPr algn="ctr"/>
                      <a:r>
                        <a:rPr lang="en-US" dirty="0" smtClean="0"/>
                        <a:t>-3/4</a:t>
                      </a:r>
                      <a:endParaRPr lang="en-US" dirty="0"/>
                    </a:p>
                  </a:txBody>
                  <a:tcPr>
                    <a:solidFill>
                      <a:schemeClr val="accent1">
                        <a:lumMod val="75000"/>
                      </a:schemeClr>
                    </a:solidFill>
                  </a:tcPr>
                </a:tc>
                <a:tc>
                  <a:txBody>
                    <a:bodyPr/>
                    <a:lstStyle/>
                    <a:p>
                      <a:pPr algn="ctr"/>
                      <a:r>
                        <a:rPr lang="en-US" dirty="0" smtClean="0"/>
                        <a:t>0</a:t>
                      </a:r>
                      <a:endParaRPr lang="en-US" dirty="0"/>
                    </a:p>
                  </a:txBody>
                  <a:tcPr>
                    <a:solidFill>
                      <a:schemeClr val="accent1">
                        <a:lumMod val="75000"/>
                      </a:schemeClr>
                    </a:solidFill>
                  </a:tcPr>
                </a:tc>
                <a:tc>
                  <a:txBody>
                    <a:bodyPr/>
                    <a:lstStyle/>
                    <a:p>
                      <a:pPr algn="ctr"/>
                      <a:r>
                        <a:rPr lang="en-US" dirty="0" smtClean="0"/>
                        <a:t>1</a:t>
                      </a:r>
                      <a:endParaRPr lang="en-US" dirty="0"/>
                    </a:p>
                  </a:txBody>
                  <a:tcPr>
                    <a:solidFill>
                      <a:schemeClr val="accent1">
                        <a:lumMod val="75000"/>
                      </a:schemeClr>
                    </a:solidFill>
                  </a:tcPr>
                </a:tc>
                <a:tc>
                  <a:txBody>
                    <a:bodyPr/>
                    <a:lstStyle/>
                    <a:p>
                      <a:pPr algn="ctr"/>
                      <a:r>
                        <a:rPr lang="en-US" dirty="0" smtClean="0"/>
                        <a:t>1/2</a:t>
                      </a:r>
                      <a:endParaRPr lang="en-US" dirty="0"/>
                    </a:p>
                  </a:txBody>
                  <a:tcPr>
                    <a:solidFill>
                      <a:schemeClr val="accent1">
                        <a:lumMod val="75000"/>
                      </a:schemeClr>
                    </a:solidFill>
                  </a:tcPr>
                </a:tc>
                <a:extLst>
                  <a:ext uri="{0D108BD9-81ED-4DB2-BD59-A6C34878D82A}">
                    <a16:rowId xmlns:a16="http://schemas.microsoft.com/office/drawing/2014/main" val="2730190889"/>
                  </a:ext>
                </a:extLst>
              </a:tr>
            </a:tbl>
          </a:graphicData>
        </a:graphic>
      </p:graphicFrame>
      <p:sp>
        <p:nvSpPr>
          <p:cNvPr id="22" name="TextBox 21"/>
          <p:cNvSpPr txBox="1"/>
          <p:nvPr/>
        </p:nvSpPr>
        <p:spPr>
          <a:xfrm>
            <a:off x="6882892" y="3712464"/>
            <a:ext cx="4354575" cy="523220"/>
          </a:xfrm>
          <a:prstGeom prst="rect">
            <a:avLst/>
          </a:prstGeom>
          <a:noFill/>
        </p:spPr>
        <p:txBody>
          <a:bodyPr wrap="square" rtlCol="0">
            <a:spAutoFit/>
          </a:bodyPr>
          <a:lstStyle/>
          <a:p>
            <a:pPr algn="just"/>
            <a:r>
              <a:rPr lang="en-US" sz="1400" b="1" dirty="0" smtClean="0"/>
              <a:t>Coefficients of all non-basic variables in z-row are non-negative. Therefore, current solution is optimum.</a:t>
            </a:r>
            <a:endParaRPr lang="en-US" sz="1400" b="1" dirty="0"/>
          </a:p>
        </p:txBody>
      </p:sp>
      <p:graphicFrame>
        <p:nvGraphicFramePr>
          <p:cNvPr id="23" name="Table 22"/>
          <p:cNvGraphicFramePr>
            <a:graphicFrameLocks noGrp="1"/>
          </p:cNvGraphicFramePr>
          <p:nvPr>
            <p:extLst>
              <p:ext uri="{D42A27DB-BD31-4B8C-83A1-F6EECF244321}">
                <p14:modId xmlns:p14="http://schemas.microsoft.com/office/powerpoint/2010/main" val="4013478411"/>
              </p:ext>
            </p:extLst>
          </p:nvPr>
        </p:nvGraphicFramePr>
        <p:xfrm>
          <a:off x="6882892" y="4453128"/>
          <a:ext cx="4995164" cy="1630680"/>
        </p:xfrm>
        <a:graphic>
          <a:graphicData uri="http://schemas.openxmlformats.org/drawingml/2006/table">
            <a:tbl>
              <a:tblPr firstRow="1" bandRow="1">
                <a:tableStyleId>{5C22544A-7EE6-4342-B048-85BDC9FD1C3A}</a:tableStyleId>
              </a:tblPr>
              <a:tblGrid>
                <a:gridCol w="1051615">
                  <a:extLst>
                    <a:ext uri="{9D8B030D-6E8A-4147-A177-3AD203B41FA5}">
                      <a16:colId xmlns:a16="http://schemas.microsoft.com/office/drawing/2014/main" val="2930239269"/>
                    </a:ext>
                  </a:extLst>
                </a:gridCol>
                <a:gridCol w="921325">
                  <a:extLst>
                    <a:ext uri="{9D8B030D-6E8A-4147-A177-3AD203B41FA5}">
                      <a16:colId xmlns:a16="http://schemas.microsoft.com/office/drawing/2014/main" val="2940151966"/>
                    </a:ext>
                  </a:extLst>
                </a:gridCol>
                <a:gridCol w="3022224">
                  <a:extLst>
                    <a:ext uri="{9D8B030D-6E8A-4147-A177-3AD203B41FA5}">
                      <a16:colId xmlns:a16="http://schemas.microsoft.com/office/drawing/2014/main" val="3894341989"/>
                    </a:ext>
                  </a:extLst>
                </a:gridCol>
              </a:tblGrid>
              <a:tr h="456015">
                <a:tc>
                  <a:txBody>
                    <a:bodyPr/>
                    <a:lstStyle/>
                    <a:p>
                      <a:r>
                        <a:rPr lang="en-US" sz="1400" dirty="0" smtClean="0">
                          <a:solidFill>
                            <a:schemeClr val="tx1"/>
                          </a:solidFill>
                        </a:rPr>
                        <a:t>Decision Variable</a:t>
                      </a:r>
                      <a:endParaRPr lang="en-US" sz="1400" dirty="0">
                        <a:solidFill>
                          <a:schemeClr val="tx1"/>
                        </a:solidFill>
                      </a:endParaRPr>
                    </a:p>
                  </a:txBody>
                  <a:tcPr/>
                </a:tc>
                <a:tc>
                  <a:txBody>
                    <a:bodyPr/>
                    <a:lstStyle/>
                    <a:p>
                      <a:r>
                        <a:rPr lang="en-US" sz="1400" dirty="0" smtClean="0">
                          <a:solidFill>
                            <a:schemeClr val="tx1"/>
                          </a:solidFill>
                        </a:rPr>
                        <a:t>Optimal Value</a:t>
                      </a:r>
                      <a:endParaRPr lang="en-US" sz="1400" dirty="0">
                        <a:solidFill>
                          <a:schemeClr val="tx1"/>
                        </a:solidFill>
                      </a:endParaRPr>
                    </a:p>
                  </a:txBody>
                  <a:tcPr/>
                </a:tc>
                <a:tc>
                  <a:txBody>
                    <a:bodyPr/>
                    <a:lstStyle/>
                    <a:p>
                      <a:r>
                        <a:rPr lang="en-US" sz="1400" dirty="0" smtClean="0">
                          <a:solidFill>
                            <a:schemeClr val="tx1"/>
                          </a:solidFill>
                        </a:rPr>
                        <a:t>Recommendation</a:t>
                      </a:r>
                      <a:endParaRPr lang="en-US" sz="1400" dirty="0">
                        <a:solidFill>
                          <a:schemeClr val="tx1"/>
                        </a:solidFill>
                      </a:endParaRPr>
                    </a:p>
                  </a:txBody>
                  <a:tcPr/>
                </a:tc>
                <a:extLst>
                  <a:ext uri="{0D108BD9-81ED-4DB2-BD59-A6C34878D82A}">
                    <a16:rowId xmlns:a16="http://schemas.microsoft.com/office/drawing/2014/main" val="2196292850"/>
                  </a:ext>
                </a:extLst>
              </a:tr>
              <a:tr h="370840">
                <a:tc>
                  <a:txBody>
                    <a:bodyPr/>
                    <a:lstStyle/>
                    <a:p>
                      <a:pPr algn="ctr"/>
                      <a:r>
                        <a:rPr lang="en-US" sz="1400" dirty="0" smtClean="0"/>
                        <a:t>X</a:t>
                      </a:r>
                      <a:r>
                        <a:rPr lang="en-US" sz="1400" baseline="-25000" dirty="0" smtClean="0"/>
                        <a:t>1</a:t>
                      </a:r>
                      <a:endParaRPr lang="en-US" sz="1400" baseline="-25000" dirty="0"/>
                    </a:p>
                  </a:txBody>
                  <a:tcPr/>
                </a:tc>
                <a:tc>
                  <a:txBody>
                    <a:bodyPr/>
                    <a:lstStyle/>
                    <a:p>
                      <a:pPr algn="ctr"/>
                      <a:r>
                        <a:rPr lang="en-US" sz="1400" dirty="0" smtClean="0"/>
                        <a:t>3</a:t>
                      </a:r>
                      <a:endParaRPr lang="en-US" sz="1400" dirty="0"/>
                    </a:p>
                  </a:txBody>
                  <a:tcPr/>
                </a:tc>
                <a:tc>
                  <a:txBody>
                    <a:bodyPr/>
                    <a:lstStyle/>
                    <a:p>
                      <a:r>
                        <a:rPr lang="en-US" sz="1400" dirty="0" smtClean="0"/>
                        <a:t>Produce 3 Tons of Exterior Paint Daily</a:t>
                      </a:r>
                      <a:endParaRPr lang="en-US" sz="1400" dirty="0"/>
                    </a:p>
                  </a:txBody>
                  <a:tcPr/>
                </a:tc>
                <a:extLst>
                  <a:ext uri="{0D108BD9-81ED-4DB2-BD59-A6C34878D82A}">
                    <a16:rowId xmlns:a16="http://schemas.microsoft.com/office/drawing/2014/main" val="2599278285"/>
                  </a:ext>
                </a:extLst>
              </a:tr>
              <a:tr h="370840">
                <a:tc>
                  <a:txBody>
                    <a:bodyPr/>
                    <a:lstStyle/>
                    <a:p>
                      <a:pPr algn="ctr"/>
                      <a:r>
                        <a:rPr lang="en-US" sz="1400" dirty="0" smtClean="0"/>
                        <a:t>X</a:t>
                      </a:r>
                      <a:r>
                        <a:rPr lang="en-US" sz="1400" baseline="-25000" dirty="0" smtClean="0"/>
                        <a:t>2</a:t>
                      </a:r>
                      <a:endParaRPr lang="en-US" sz="1400" baseline="-25000" dirty="0"/>
                    </a:p>
                  </a:txBody>
                  <a:tcPr/>
                </a:tc>
                <a:tc>
                  <a:txBody>
                    <a:bodyPr/>
                    <a:lstStyle/>
                    <a:p>
                      <a:pPr algn="ctr"/>
                      <a:r>
                        <a:rPr lang="en-US" sz="1400" dirty="0" smtClean="0"/>
                        <a:t>3/2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Produce 1.5 Tons of Interior Paint Daily</a:t>
                      </a:r>
                    </a:p>
                  </a:txBody>
                  <a:tcPr/>
                </a:tc>
                <a:extLst>
                  <a:ext uri="{0D108BD9-81ED-4DB2-BD59-A6C34878D82A}">
                    <a16:rowId xmlns:a16="http://schemas.microsoft.com/office/drawing/2014/main" val="77325126"/>
                  </a:ext>
                </a:extLst>
              </a:tr>
              <a:tr h="370840">
                <a:tc>
                  <a:txBody>
                    <a:bodyPr/>
                    <a:lstStyle/>
                    <a:p>
                      <a:pPr algn="ctr"/>
                      <a:r>
                        <a:rPr lang="en-US" sz="1200" dirty="0" smtClean="0"/>
                        <a:t>Z</a:t>
                      </a:r>
                      <a:endParaRPr lang="en-US" sz="1200" dirty="0"/>
                    </a:p>
                  </a:txBody>
                  <a:tcPr/>
                </a:tc>
                <a:tc>
                  <a:txBody>
                    <a:bodyPr/>
                    <a:lstStyle/>
                    <a:p>
                      <a:pPr algn="ctr"/>
                      <a:r>
                        <a:rPr lang="en-US" sz="1200" dirty="0" smtClean="0"/>
                        <a:t>21</a:t>
                      </a:r>
                      <a:endParaRPr lang="en-US" sz="1200" dirty="0"/>
                    </a:p>
                  </a:txBody>
                  <a:tcPr/>
                </a:tc>
                <a:tc>
                  <a:txBody>
                    <a:bodyPr/>
                    <a:lstStyle/>
                    <a:p>
                      <a:r>
                        <a:rPr lang="en-US" sz="1200" dirty="0" smtClean="0"/>
                        <a:t>Daily Profit = </a:t>
                      </a:r>
                      <a:r>
                        <a:rPr lang="en-US" sz="1200" dirty="0" err="1" smtClean="0"/>
                        <a:t>Rs</a:t>
                      </a:r>
                      <a:r>
                        <a:rPr lang="en-US" sz="1200" dirty="0" smtClean="0"/>
                        <a:t>. 21,000</a:t>
                      </a:r>
                      <a:endParaRPr lang="en-US" sz="1200" dirty="0"/>
                    </a:p>
                  </a:txBody>
                  <a:tcPr/>
                </a:tc>
                <a:extLst>
                  <a:ext uri="{0D108BD9-81ED-4DB2-BD59-A6C34878D82A}">
                    <a16:rowId xmlns:a16="http://schemas.microsoft.com/office/drawing/2014/main" val="681347729"/>
                  </a:ext>
                </a:extLst>
              </a:tr>
            </a:tbl>
          </a:graphicData>
        </a:graphic>
      </p:graphicFrame>
    </p:spTree>
    <p:extLst>
      <p:ext uri="{BB962C8B-B14F-4D97-AF65-F5344CB8AC3E}">
        <p14:creationId xmlns:p14="http://schemas.microsoft.com/office/powerpoint/2010/main" val="261227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dirty="0">
                <a:hlinkClick r:id="rId2"/>
              </a:rPr>
              <a:t>vbgupta.davv@gmail.com</a:t>
            </a:r>
            <a:endParaRPr lang="en-IN" dirty="0"/>
          </a:p>
          <a:p>
            <a:endParaRPr lang="en-US" dirty="0"/>
          </a:p>
        </p:txBody>
      </p:sp>
    </p:spTree>
    <p:extLst>
      <p:ext uri="{BB962C8B-B14F-4D97-AF65-F5344CB8AC3E}">
        <p14:creationId xmlns:p14="http://schemas.microsoft.com/office/powerpoint/2010/main" val="3843152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Formulation-Examples</a:t>
            </a:r>
            <a:endParaRPr lang="en-US" dirty="0"/>
          </a:p>
        </p:txBody>
      </p:sp>
      <p:sp>
        <p:nvSpPr>
          <p:cNvPr id="4" name="object 3"/>
          <p:cNvSpPr txBox="1">
            <a:spLocks noGrp="1"/>
          </p:cNvSpPr>
          <p:nvPr>
            <p:ph idx="1"/>
          </p:nvPr>
        </p:nvSpPr>
        <p:spPr>
          <a:xfrm>
            <a:off x="1075944" y="1816481"/>
            <a:ext cx="10515600" cy="3375283"/>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Example-1: Product Mix</a:t>
            </a:r>
          </a:p>
          <a:p>
            <a:pPr marL="0" marR="5080" indent="0" algn="just">
              <a:lnSpc>
                <a:spcPct val="100000"/>
              </a:lnSpc>
              <a:spcBef>
                <a:spcPts val="100"/>
              </a:spcBef>
              <a:buNone/>
            </a:pPr>
            <a:endParaRPr lang="en-US" sz="2400" dirty="0" smtClean="0">
              <a:solidFill>
                <a:srgbClr val="FF0000"/>
              </a:solidFill>
              <a:latin typeface="Arial"/>
              <a:cs typeface="Arial"/>
            </a:endParaRPr>
          </a:p>
          <a:p>
            <a:pPr marL="0" marR="5080" indent="0" algn="just">
              <a:lnSpc>
                <a:spcPct val="100000"/>
              </a:lnSpc>
              <a:spcBef>
                <a:spcPts val="100"/>
              </a:spcBef>
              <a:buNone/>
            </a:pPr>
            <a:r>
              <a:rPr sz="2400" dirty="0" smtClean="0">
                <a:latin typeface="Arial"/>
                <a:cs typeface="Arial"/>
              </a:rPr>
              <a:t>A </a:t>
            </a:r>
            <a:r>
              <a:rPr sz="2400" spc="-5" dirty="0">
                <a:latin typeface="Arial"/>
                <a:cs typeface="Arial"/>
              </a:rPr>
              <a:t>company </a:t>
            </a:r>
            <a:r>
              <a:rPr sz="2400" dirty="0">
                <a:latin typeface="Arial"/>
                <a:cs typeface="Arial"/>
              </a:rPr>
              <a:t>manufactures two </a:t>
            </a:r>
            <a:r>
              <a:rPr sz="2400" spc="-5" dirty="0">
                <a:latin typeface="Arial"/>
                <a:cs typeface="Arial"/>
              </a:rPr>
              <a:t>products </a:t>
            </a:r>
            <a:r>
              <a:rPr sz="2400" spc="-5" dirty="0" smtClean="0">
                <a:latin typeface="Arial"/>
                <a:cs typeface="Arial"/>
              </a:rPr>
              <a:t>A</a:t>
            </a:r>
            <a:r>
              <a:rPr lang="en-US" sz="2400" spc="-5" dirty="0" smtClean="0">
                <a:latin typeface="Arial"/>
                <a:cs typeface="Arial"/>
              </a:rPr>
              <a:t> and </a:t>
            </a:r>
            <a:r>
              <a:rPr sz="2400" spc="-5" dirty="0" smtClean="0">
                <a:latin typeface="Arial"/>
                <a:cs typeface="Arial"/>
              </a:rPr>
              <a:t>B</a:t>
            </a:r>
            <a:r>
              <a:rPr lang="en-US" sz="2400" spc="-5" dirty="0" smtClean="0">
                <a:latin typeface="Arial"/>
                <a:cs typeface="Arial"/>
              </a:rPr>
              <a:t>. Per unit profit from product A is </a:t>
            </a:r>
            <a:r>
              <a:rPr lang="en-US" sz="2400" spc="-5" dirty="0" err="1" smtClean="0">
                <a:latin typeface="Arial"/>
                <a:cs typeface="Arial"/>
              </a:rPr>
              <a:t>Rs</a:t>
            </a:r>
            <a:r>
              <a:rPr lang="en-US" sz="2400" spc="-5" dirty="0" smtClean="0">
                <a:latin typeface="Arial"/>
                <a:cs typeface="Arial"/>
              </a:rPr>
              <a:t>. 4 and from product B is </a:t>
            </a:r>
            <a:r>
              <a:rPr lang="en-US" sz="2400" spc="-5" dirty="0" err="1" smtClean="0">
                <a:latin typeface="Arial"/>
                <a:cs typeface="Arial"/>
              </a:rPr>
              <a:t>Rs</a:t>
            </a:r>
            <a:r>
              <a:rPr lang="en-US" sz="2400" spc="-5" dirty="0" smtClean="0">
                <a:latin typeface="Arial"/>
                <a:cs typeface="Arial"/>
              </a:rPr>
              <a:t>. 3. </a:t>
            </a:r>
            <a:r>
              <a:rPr sz="2400" spc="-5" dirty="0" smtClean="0">
                <a:latin typeface="Arial"/>
                <a:cs typeface="Arial"/>
              </a:rPr>
              <a:t>A</a:t>
            </a:r>
            <a:r>
              <a:rPr lang="en-US" sz="2400" spc="-5" dirty="0" smtClean="0">
                <a:latin typeface="Arial"/>
                <a:cs typeface="Arial"/>
              </a:rPr>
              <a:t> and </a:t>
            </a:r>
            <a:r>
              <a:rPr sz="2400" spc="-5" dirty="0" smtClean="0">
                <a:latin typeface="Arial"/>
                <a:cs typeface="Arial"/>
              </a:rPr>
              <a:t>B </a:t>
            </a:r>
            <a:r>
              <a:rPr sz="2400" dirty="0">
                <a:latin typeface="Arial"/>
                <a:cs typeface="Arial"/>
              </a:rPr>
              <a:t>take </a:t>
            </a:r>
            <a:r>
              <a:rPr sz="2400" spc="-5" dirty="0" smtClean="0">
                <a:latin typeface="Arial"/>
                <a:cs typeface="Arial"/>
              </a:rPr>
              <a:t>3</a:t>
            </a:r>
            <a:r>
              <a:rPr lang="en-US" sz="2400" spc="-5" dirty="0" smtClean="0">
                <a:latin typeface="Arial"/>
                <a:cs typeface="Arial"/>
              </a:rPr>
              <a:t> and </a:t>
            </a:r>
            <a:r>
              <a:rPr sz="2400" spc="-5" dirty="0" smtClean="0">
                <a:latin typeface="Arial"/>
                <a:cs typeface="Arial"/>
              </a:rPr>
              <a:t>2 </a:t>
            </a:r>
            <a:r>
              <a:rPr sz="2400" spc="-5" dirty="0">
                <a:latin typeface="Arial"/>
                <a:cs typeface="Arial"/>
              </a:rPr>
              <a:t>minutes </a:t>
            </a:r>
            <a:r>
              <a:rPr sz="2400" spc="-5" dirty="0" smtClean="0">
                <a:latin typeface="Arial"/>
                <a:cs typeface="Arial"/>
              </a:rPr>
              <a:t>respectively</a:t>
            </a:r>
            <a:r>
              <a:rPr lang="en-US" sz="2400" spc="-5" dirty="0" smtClean="0">
                <a:latin typeface="Arial"/>
                <a:cs typeface="Arial"/>
              </a:rPr>
              <a:t> on </a:t>
            </a:r>
            <a:r>
              <a:rPr sz="2400" spc="-5" dirty="0" smtClean="0">
                <a:latin typeface="Arial"/>
                <a:cs typeface="Arial"/>
              </a:rPr>
              <a:t>machine. </a:t>
            </a:r>
            <a:r>
              <a:rPr sz="2400" spc="-5" dirty="0">
                <a:latin typeface="Arial"/>
                <a:cs typeface="Arial"/>
              </a:rPr>
              <a:t>The total </a:t>
            </a:r>
            <a:r>
              <a:rPr sz="2400" dirty="0">
                <a:latin typeface="Arial"/>
                <a:cs typeface="Arial"/>
              </a:rPr>
              <a:t>time </a:t>
            </a:r>
            <a:r>
              <a:rPr sz="2400" spc="-5" dirty="0">
                <a:latin typeface="Arial"/>
                <a:cs typeface="Arial"/>
              </a:rPr>
              <a:t>available </a:t>
            </a:r>
            <a:r>
              <a:rPr sz="2400" dirty="0">
                <a:latin typeface="Arial"/>
                <a:cs typeface="Arial"/>
              </a:rPr>
              <a:t>at </a:t>
            </a:r>
            <a:r>
              <a:rPr sz="2400" spc="-5" dirty="0" smtClean="0">
                <a:latin typeface="Arial"/>
                <a:cs typeface="Arial"/>
              </a:rPr>
              <a:t>machining</a:t>
            </a:r>
            <a:r>
              <a:rPr sz="2400" spc="145" dirty="0" smtClean="0">
                <a:latin typeface="Arial"/>
                <a:cs typeface="Arial"/>
              </a:rPr>
              <a:t> </a:t>
            </a:r>
            <a:r>
              <a:rPr sz="2400" spc="-5" dirty="0">
                <a:latin typeface="Arial"/>
                <a:cs typeface="Arial"/>
              </a:rPr>
              <a:t>department</a:t>
            </a:r>
            <a:r>
              <a:rPr sz="2400" spc="165" dirty="0">
                <a:latin typeface="Arial"/>
                <a:cs typeface="Arial"/>
              </a:rPr>
              <a:t> </a:t>
            </a:r>
            <a:r>
              <a:rPr sz="2400" spc="-5" dirty="0">
                <a:latin typeface="Arial"/>
                <a:cs typeface="Arial"/>
              </a:rPr>
              <a:t>is</a:t>
            </a:r>
            <a:r>
              <a:rPr sz="2400" spc="145" dirty="0">
                <a:latin typeface="Arial"/>
                <a:cs typeface="Arial"/>
              </a:rPr>
              <a:t> </a:t>
            </a:r>
            <a:r>
              <a:rPr sz="2400" spc="-5" dirty="0">
                <a:latin typeface="Arial"/>
                <a:cs typeface="Arial"/>
              </a:rPr>
              <a:t>800</a:t>
            </a:r>
            <a:r>
              <a:rPr sz="2400" spc="160" dirty="0">
                <a:latin typeface="Arial"/>
                <a:cs typeface="Arial"/>
              </a:rPr>
              <a:t> </a:t>
            </a:r>
            <a:r>
              <a:rPr sz="2400" spc="-5" dirty="0" smtClean="0">
                <a:latin typeface="Arial"/>
                <a:cs typeface="Arial"/>
              </a:rPr>
              <a:t>hours</a:t>
            </a:r>
            <a:r>
              <a:rPr lang="en-US" sz="2400" spc="-5" dirty="0" smtClean="0">
                <a:latin typeface="Arial"/>
                <a:cs typeface="Arial"/>
              </a:rPr>
              <a:t>. </a:t>
            </a:r>
            <a:r>
              <a:rPr sz="2400" dirty="0" smtClean="0">
                <a:latin typeface="Arial"/>
                <a:cs typeface="Arial"/>
              </a:rPr>
              <a:t>A </a:t>
            </a:r>
            <a:r>
              <a:rPr sz="2400" dirty="0">
                <a:latin typeface="Arial"/>
                <a:cs typeface="Arial"/>
              </a:rPr>
              <a:t>market </a:t>
            </a:r>
            <a:r>
              <a:rPr sz="2400" spc="-5" dirty="0">
                <a:latin typeface="Arial"/>
                <a:cs typeface="Arial"/>
              </a:rPr>
              <a:t>research showed </a:t>
            </a:r>
            <a:r>
              <a:rPr sz="2400" dirty="0">
                <a:latin typeface="Arial"/>
                <a:cs typeface="Arial"/>
              </a:rPr>
              <a:t>that at  </a:t>
            </a:r>
            <a:r>
              <a:rPr sz="2400" spc="-5" dirty="0">
                <a:latin typeface="Arial"/>
                <a:cs typeface="Arial"/>
              </a:rPr>
              <a:t>least 10000 units </a:t>
            </a:r>
            <a:r>
              <a:rPr sz="2400" dirty="0">
                <a:latin typeface="Arial"/>
                <a:cs typeface="Arial"/>
              </a:rPr>
              <a:t>of A </a:t>
            </a:r>
            <a:r>
              <a:rPr sz="2400" spc="-5" dirty="0">
                <a:latin typeface="Arial"/>
                <a:cs typeface="Arial"/>
              </a:rPr>
              <a:t>and </a:t>
            </a:r>
            <a:r>
              <a:rPr sz="2400" dirty="0">
                <a:latin typeface="Arial"/>
                <a:cs typeface="Arial"/>
              </a:rPr>
              <a:t>not </a:t>
            </a:r>
            <a:r>
              <a:rPr sz="2400" spc="-5" dirty="0">
                <a:latin typeface="Arial"/>
                <a:cs typeface="Arial"/>
              </a:rPr>
              <a:t>more than 6000  units </a:t>
            </a:r>
            <a:r>
              <a:rPr sz="2400" dirty="0">
                <a:latin typeface="Arial"/>
                <a:cs typeface="Arial"/>
              </a:rPr>
              <a:t>of B </a:t>
            </a:r>
            <a:r>
              <a:rPr sz="2400" spc="-5" dirty="0">
                <a:latin typeface="Arial"/>
                <a:cs typeface="Arial"/>
              </a:rPr>
              <a:t>are needed. </a:t>
            </a:r>
            <a:r>
              <a:rPr sz="2400" dirty="0">
                <a:latin typeface="Arial"/>
                <a:cs typeface="Arial"/>
              </a:rPr>
              <a:t>It </a:t>
            </a:r>
            <a:r>
              <a:rPr sz="2400" spc="-5" dirty="0">
                <a:latin typeface="Arial"/>
                <a:cs typeface="Arial"/>
              </a:rPr>
              <a:t>is required </a:t>
            </a:r>
            <a:r>
              <a:rPr sz="2400" dirty="0">
                <a:latin typeface="Arial"/>
                <a:cs typeface="Arial"/>
              </a:rPr>
              <a:t>to </a:t>
            </a:r>
            <a:r>
              <a:rPr sz="2400" spc="-5" dirty="0">
                <a:latin typeface="Arial"/>
                <a:cs typeface="Arial"/>
              </a:rPr>
              <a:t>determine  the number </a:t>
            </a:r>
            <a:r>
              <a:rPr sz="2400" dirty="0">
                <a:latin typeface="Arial"/>
                <a:cs typeface="Arial"/>
              </a:rPr>
              <a:t>of </a:t>
            </a:r>
            <a:r>
              <a:rPr sz="2400" spc="-5" dirty="0">
                <a:latin typeface="Arial"/>
                <a:cs typeface="Arial"/>
              </a:rPr>
              <a:t>units </a:t>
            </a:r>
            <a:r>
              <a:rPr sz="2400" dirty="0">
                <a:latin typeface="Arial"/>
                <a:cs typeface="Arial"/>
              </a:rPr>
              <a:t>of </a:t>
            </a:r>
            <a:r>
              <a:rPr sz="2400" spc="-5" dirty="0" smtClean="0">
                <a:latin typeface="Arial"/>
                <a:cs typeface="Arial"/>
              </a:rPr>
              <a:t>A</a:t>
            </a:r>
            <a:r>
              <a:rPr lang="en-US" sz="2400" spc="-5" dirty="0" smtClean="0">
                <a:latin typeface="Arial"/>
                <a:cs typeface="Arial"/>
              </a:rPr>
              <a:t> and </a:t>
            </a:r>
            <a:r>
              <a:rPr sz="2400" spc="-5" dirty="0" smtClean="0">
                <a:latin typeface="Arial"/>
                <a:cs typeface="Arial"/>
              </a:rPr>
              <a:t>B </a:t>
            </a:r>
            <a:r>
              <a:rPr sz="2400" dirty="0">
                <a:latin typeface="Arial"/>
                <a:cs typeface="Arial"/>
              </a:rPr>
              <a:t>to </a:t>
            </a:r>
            <a:r>
              <a:rPr sz="2400" spc="-5" dirty="0">
                <a:latin typeface="Arial"/>
                <a:cs typeface="Arial"/>
              </a:rPr>
              <a:t>be produced </a:t>
            </a:r>
            <a:r>
              <a:rPr sz="2400" dirty="0">
                <a:latin typeface="Arial"/>
                <a:cs typeface="Arial"/>
              </a:rPr>
              <a:t>to </a:t>
            </a:r>
            <a:r>
              <a:rPr sz="2400" spc="-5" dirty="0" smtClean="0">
                <a:latin typeface="Arial"/>
                <a:cs typeface="Arial"/>
              </a:rPr>
              <a:t>maximize</a:t>
            </a:r>
            <a:r>
              <a:rPr sz="2400" spc="10" dirty="0" smtClean="0">
                <a:latin typeface="Arial"/>
                <a:cs typeface="Arial"/>
              </a:rPr>
              <a:t> </a:t>
            </a:r>
            <a:r>
              <a:rPr sz="2400" dirty="0">
                <a:latin typeface="Arial"/>
                <a:cs typeface="Arial"/>
              </a:rPr>
              <a:t>profit</a:t>
            </a:r>
            <a:r>
              <a:rPr sz="2400" dirty="0" smtClean="0">
                <a:latin typeface="Arial"/>
                <a:cs typeface="Arial"/>
              </a:rPr>
              <a:t>.</a:t>
            </a:r>
            <a:endParaRPr lang="en-US" sz="2400" dirty="0" smtClean="0">
              <a:latin typeface="Arial"/>
              <a:cs typeface="Arial"/>
            </a:endParaRPr>
          </a:p>
          <a:p>
            <a:pPr marL="0" marR="5080" indent="0" algn="just">
              <a:lnSpc>
                <a:spcPct val="100000"/>
              </a:lnSpc>
              <a:spcBef>
                <a:spcPts val="100"/>
              </a:spcBef>
              <a:buNone/>
            </a:pPr>
            <a:endParaRPr sz="2400" dirty="0">
              <a:latin typeface="Arial"/>
              <a:cs typeface="Arial"/>
            </a:endParaRPr>
          </a:p>
        </p:txBody>
      </p:sp>
    </p:spTree>
    <p:extLst>
      <p:ext uri="{BB962C8B-B14F-4D97-AF65-F5344CB8AC3E}">
        <p14:creationId xmlns:p14="http://schemas.microsoft.com/office/powerpoint/2010/main" val="2933781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en-US" spc="-40" dirty="0"/>
              <a:t> </a:t>
            </a:r>
            <a:r>
              <a:rPr lang="en-US" spc="-5" dirty="0" smtClean="0"/>
              <a:t>Formulation  (Example-1)</a:t>
            </a:r>
            <a:endParaRPr lang="en-US" dirty="0"/>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No. of units of Product A to be produced</a:t>
            </a:r>
          </a:p>
          <a:p>
            <a:pPr marL="457200" lvl="1" indent="0">
              <a:buNone/>
            </a:pPr>
            <a:r>
              <a:rPr lang="en-US" dirty="0" smtClean="0"/>
              <a:t>X</a:t>
            </a:r>
            <a:r>
              <a:rPr lang="en-US" baseline="-25000" dirty="0"/>
              <a:t>2</a:t>
            </a:r>
            <a:r>
              <a:rPr lang="en-US" dirty="0" smtClean="0"/>
              <a:t> = No. of units of Product B to be produced</a:t>
            </a:r>
          </a:p>
          <a:p>
            <a:pPr marL="0" indent="0">
              <a:buNone/>
            </a:pPr>
            <a:r>
              <a:rPr lang="en-US" dirty="0" smtClean="0">
                <a:solidFill>
                  <a:srgbClr val="FF0000"/>
                </a:solidFill>
              </a:rPr>
              <a:t>Objective Function:</a:t>
            </a:r>
          </a:p>
          <a:p>
            <a:pPr marL="457200" lvl="1" indent="0">
              <a:buNone/>
            </a:pPr>
            <a:r>
              <a:rPr lang="pl-PL" spc="-5" dirty="0">
                <a:latin typeface="Arial"/>
                <a:cs typeface="Arial"/>
              </a:rPr>
              <a:t>Maximize </a:t>
            </a:r>
            <a:r>
              <a:rPr lang="pl-PL" dirty="0">
                <a:latin typeface="Arial"/>
                <a:cs typeface="Arial"/>
              </a:rPr>
              <a:t>Z= </a:t>
            </a:r>
            <a:r>
              <a:rPr lang="pl-PL" spc="-5" dirty="0" smtClean="0">
                <a:latin typeface="Arial"/>
                <a:cs typeface="Arial"/>
              </a:rPr>
              <a:t>4X</a:t>
            </a:r>
            <a:r>
              <a:rPr lang="pl-PL" spc="-7" baseline="-24305" dirty="0" smtClean="0">
                <a:latin typeface="Arial"/>
                <a:cs typeface="Arial"/>
              </a:rPr>
              <a:t>1 </a:t>
            </a:r>
            <a:r>
              <a:rPr lang="pl-PL" dirty="0">
                <a:latin typeface="Arial"/>
                <a:cs typeface="Arial"/>
              </a:rPr>
              <a:t>+ </a:t>
            </a:r>
            <a:r>
              <a:rPr lang="pl-PL" spc="-5" dirty="0" smtClean="0">
                <a:latin typeface="Arial"/>
                <a:cs typeface="Arial"/>
              </a:rPr>
              <a:t>3X</a:t>
            </a:r>
            <a:r>
              <a:rPr lang="pl-PL" spc="-7" baseline="-24305" dirty="0" smtClean="0">
                <a:latin typeface="Arial"/>
                <a:cs typeface="Arial"/>
              </a:rPr>
              <a:t>2</a:t>
            </a:r>
            <a:endParaRPr lang="pl-PL" baseline="-24305" dirty="0">
              <a:latin typeface="Arial"/>
              <a:cs typeface="Arial"/>
            </a:endParaRPr>
          </a:p>
          <a:p>
            <a:pPr marL="0" indent="0">
              <a:buNone/>
            </a:pPr>
            <a:r>
              <a:rPr lang="en-US" dirty="0" smtClean="0">
                <a:solidFill>
                  <a:srgbClr val="FF0000"/>
                </a:solidFill>
              </a:rPr>
              <a:t>Constraints:</a:t>
            </a:r>
          </a:p>
          <a:p>
            <a:pPr marL="457200" lvl="1" indent="0">
              <a:buNone/>
            </a:pPr>
            <a:r>
              <a:rPr lang="en-US" spc="-5" dirty="0" smtClean="0">
                <a:latin typeface="Arial"/>
                <a:cs typeface="Arial"/>
              </a:rPr>
              <a:t>3</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spc="-5" dirty="0" smtClean="0">
                <a:latin typeface="Arial"/>
                <a:cs typeface="Arial"/>
              </a:rPr>
              <a:t>2</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 800x60</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10000</a:t>
            </a:r>
            <a:r>
              <a:rPr lang="en-US" spc="-7" baseline="-24305" dirty="0" smtClean="0">
                <a:latin typeface="Arial"/>
                <a:cs typeface="Arial"/>
              </a:rPr>
              <a:t> </a:t>
            </a:r>
          </a:p>
          <a:p>
            <a:pPr marL="457200" lvl="1" indent="0">
              <a:buNone/>
            </a:pP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en-US" spc="-7" dirty="0" smtClean="0">
                <a:latin typeface="Arial"/>
                <a:cs typeface="Arial"/>
              </a:rPr>
              <a:t>≤ 6000</a:t>
            </a:r>
          </a:p>
          <a:p>
            <a:pPr marL="0"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a:latin typeface="Arial"/>
                <a:cs typeface="Arial"/>
              </a:rPr>
              <a:t>2</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0</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50034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Formulation-Examples</a:t>
            </a:r>
            <a:endParaRPr lang="en-US" dirty="0"/>
          </a:p>
        </p:txBody>
      </p:sp>
      <p:sp>
        <p:nvSpPr>
          <p:cNvPr id="4" name="object 3"/>
          <p:cNvSpPr txBox="1">
            <a:spLocks noGrp="1"/>
          </p:cNvSpPr>
          <p:nvPr>
            <p:ph idx="1"/>
          </p:nvPr>
        </p:nvSpPr>
        <p:spPr>
          <a:xfrm>
            <a:off x="838200" y="1825625"/>
            <a:ext cx="10515600" cy="3798989"/>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Example-2: Feed Mix</a:t>
            </a:r>
          </a:p>
          <a:p>
            <a:pPr marL="0" marR="5080" indent="0" algn="just">
              <a:lnSpc>
                <a:spcPct val="100000"/>
              </a:lnSpc>
              <a:spcBef>
                <a:spcPts val="100"/>
              </a:spcBef>
              <a:buNone/>
            </a:pPr>
            <a:endParaRPr lang="en-US" sz="2400" dirty="0" smtClean="0">
              <a:latin typeface="Arial"/>
              <a:cs typeface="Arial"/>
            </a:endParaRPr>
          </a:p>
          <a:p>
            <a:pPr marL="0" indent="0" algn="just">
              <a:lnSpc>
                <a:spcPct val="100000"/>
              </a:lnSpc>
              <a:spcBef>
                <a:spcPts val="100"/>
              </a:spcBef>
              <a:buNone/>
            </a:pPr>
            <a:r>
              <a:rPr lang="en-US" sz="2400" dirty="0" smtClean="0">
                <a:latin typeface="Arial" panose="020B0604020202020204" pitchFamily="34" charset="0"/>
                <a:cs typeface="Arial" panose="020B0604020202020204" pitchFamily="34" charset="0"/>
              </a:rPr>
              <a:t>A</a:t>
            </a:r>
            <a:r>
              <a:rPr lang="en-US" sz="2400" spc="1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farmer</a:t>
            </a:r>
            <a:r>
              <a:rPr lang="en-US" sz="2400" spc="25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is</a:t>
            </a:r>
            <a:r>
              <a:rPr lang="en-US" sz="2400" spc="235" dirty="0" smtClean="0">
                <a:latin typeface="Arial" panose="020B0604020202020204" pitchFamily="34" charset="0"/>
                <a:cs typeface="Arial" panose="020B0604020202020204" pitchFamily="34" charset="0"/>
              </a:rPr>
              <a:t> </a:t>
            </a:r>
            <a:r>
              <a:rPr lang="en-US" sz="2400" spc="-5" dirty="0" smtClean="0">
                <a:latin typeface="Arial" panose="020B0604020202020204" pitchFamily="34" charset="0"/>
                <a:cs typeface="Arial" panose="020B0604020202020204" pitchFamily="34" charset="0"/>
              </a:rPr>
              <a:t>interested</a:t>
            </a:r>
            <a:r>
              <a:rPr lang="en-US" sz="2400" spc="24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in</a:t>
            </a:r>
            <a:r>
              <a:rPr lang="en-US" sz="2400" spc="235" dirty="0" smtClean="0">
                <a:latin typeface="Arial" panose="020B0604020202020204" pitchFamily="34" charset="0"/>
                <a:cs typeface="Arial" panose="020B0604020202020204" pitchFamily="34" charset="0"/>
              </a:rPr>
              <a:t> </a:t>
            </a:r>
            <a:r>
              <a:rPr lang="en-US" sz="2400" spc="-5" dirty="0" smtClean="0">
                <a:latin typeface="Arial" panose="020B0604020202020204" pitchFamily="34" charset="0"/>
                <a:cs typeface="Arial" panose="020B0604020202020204" pitchFamily="34" charset="0"/>
              </a:rPr>
              <a:t>feeding</a:t>
            </a:r>
            <a:r>
              <a:rPr lang="en-US" sz="2400" spc="235" dirty="0" smtClean="0">
                <a:latin typeface="Arial" panose="020B0604020202020204" pitchFamily="34" charset="0"/>
                <a:cs typeface="Arial" panose="020B0604020202020204" pitchFamily="34" charset="0"/>
              </a:rPr>
              <a:t> </a:t>
            </a:r>
            <a:r>
              <a:rPr lang="en-US" sz="2400" spc="-5" dirty="0" smtClean="0">
                <a:latin typeface="Arial" panose="020B0604020202020204" pitchFamily="34" charset="0"/>
                <a:cs typeface="Arial" panose="020B0604020202020204" pitchFamily="34" charset="0"/>
              </a:rPr>
              <a:t>his</a:t>
            </a:r>
            <a:r>
              <a:rPr lang="en-US" sz="2400" spc="245"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cattle</a:t>
            </a:r>
            <a:r>
              <a:rPr lang="en-US" sz="2400" spc="24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a:t>
            </a:r>
            <a:r>
              <a:rPr lang="en-US" sz="2400" spc="254" dirty="0" smtClean="0">
                <a:latin typeface="Arial" panose="020B0604020202020204" pitchFamily="34" charset="0"/>
                <a:cs typeface="Arial" panose="020B0604020202020204" pitchFamily="34" charset="0"/>
              </a:rPr>
              <a:t> </a:t>
            </a:r>
            <a:r>
              <a:rPr lang="en-US" sz="2400" spc="-5" dirty="0" smtClean="0">
                <a:latin typeface="Arial" panose="020B0604020202020204" pitchFamily="34" charset="0"/>
                <a:cs typeface="Arial" panose="020B0604020202020204" pitchFamily="34" charset="0"/>
              </a:rPr>
              <a:t>minimum </a:t>
            </a:r>
            <a:r>
              <a:rPr lang="en-US" sz="2400" dirty="0" smtClean="0">
                <a:latin typeface="Arial" panose="020B0604020202020204" pitchFamily="34" charset="0"/>
                <a:cs typeface="Arial" panose="020B0604020202020204" pitchFamily="34" charset="0"/>
              </a:rPr>
              <a:t>cost. </a:t>
            </a:r>
            <a:r>
              <a:rPr lang="en-US" sz="2400" spc="-50" dirty="0" smtClean="0">
                <a:latin typeface="Arial" panose="020B0604020202020204" pitchFamily="34" charset="0"/>
                <a:cs typeface="Arial" panose="020B0604020202020204" pitchFamily="34" charset="0"/>
              </a:rPr>
              <a:t>Two </a:t>
            </a:r>
            <a:r>
              <a:rPr lang="en-US" sz="2400" spc="-5" dirty="0" smtClean="0">
                <a:latin typeface="Arial" panose="020B0604020202020204" pitchFamily="34" charset="0"/>
                <a:cs typeface="Arial" panose="020B0604020202020204" pitchFamily="34" charset="0"/>
              </a:rPr>
              <a:t>feeds are used A and B. Each cow </a:t>
            </a:r>
            <a:r>
              <a:rPr lang="en-US" sz="2400" dirty="0" smtClean="0">
                <a:latin typeface="Arial" panose="020B0604020202020204" pitchFamily="34" charset="0"/>
                <a:cs typeface="Arial" panose="020B0604020202020204" pitchFamily="34" charset="0"/>
              </a:rPr>
              <a:t>must get at </a:t>
            </a:r>
            <a:r>
              <a:rPr lang="en-US" sz="2400" spc="-5" dirty="0" smtClean="0">
                <a:latin typeface="Arial" panose="020B0604020202020204" pitchFamily="34" charset="0"/>
                <a:cs typeface="Arial" panose="020B0604020202020204" pitchFamily="34" charset="0"/>
              </a:rPr>
              <a:t>least  400 </a:t>
            </a:r>
            <a:r>
              <a:rPr lang="en-US" sz="2400" dirty="0" smtClean="0">
                <a:latin typeface="Arial" panose="020B0604020202020204" pitchFamily="34" charset="0"/>
                <a:cs typeface="Arial" panose="020B0604020202020204" pitchFamily="34" charset="0"/>
              </a:rPr>
              <a:t>grams/day of </a:t>
            </a:r>
            <a:r>
              <a:rPr lang="en-US" sz="2400" spc="-5" dirty="0" smtClean="0">
                <a:latin typeface="Arial" panose="020B0604020202020204" pitchFamily="34" charset="0"/>
                <a:cs typeface="Arial" panose="020B0604020202020204" pitchFamily="34" charset="0"/>
              </a:rPr>
              <a:t>protein, </a:t>
            </a:r>
            <a:r>
              <a:rPr lang="en-US" sz="2400" dirty="0" smtClean="0">
                <a:latin typeface="Arial" panose="020B0604020202020204" pitchFamily="34" charset="0"/>
                <a:cs typeface="Arial" panose="020B0604020202020204" pitchFamily="34" charset="0"/>
              </a:rPr>
              <a:t>at </a:t>
            </a:r>
            <a:r>
              <a:rPr lang="en-US" sz="2400" spc="-5" dirty="0" smtClean="0">
                <a:latin typeface="Arial" panose="020B0604020202020204" pitchFamily="34" charset="0"/>
                <a:cs typeface="Arial" panose="020B0604020202020204" pitchFamily="34" charset="0"/>
              </a:rPr>
              <a:t>least 800 </a:t>
            </a:r>
            <a:r>
              <a:rPr lang="en-US" sz="2400" dirty="0" smtClean="0">
                <a:latin typeface="Arial" panose="020B0604020202020204" pitchFamily="34" charset="0"/>
                <a:cs typeface="Arial" panose="020B0604020202020204" pitchFamily="34" charset="0"/>
              </a:rPr>
              <a:t>grams/day of  </a:t>
            </a:r>
            <a:r>
              <a:rPr lang="en-US" sz="2400" spc="-5" dirty="0" smtClean="0">
                <a:latin typeface="Arial" panose="020B0604020202020204" pitchFamily="34" charset="0"/>
                <a:cs typeface="Arial" panose="020B0604020202020204" pitchFamily="34" charset="0"/>
              </a:rPr>
              <a:t>carbohydrates, and not </a:t>
            </a:r>
            <a:r>
              <a:rPr lang="en-US" sz="2400" dirty="0" smtClean="0">
                <a:latin typeface="Arial" panose="020B0604020202020204" pitchFamily="34" charset="0"/>
                <a:cs typeface="Arial" panose="020B0604020202020204" pitchFamily="34" charset="0"/>
              </a:rPr>
              <a:t>more than </a:t>
            </a:r>
            <a:r>
              <a:rPr lang="en-US" sz="2400" spc="-5" dirty="0" smtClean="0">
                <a:latin typeface="Arial" panose="020B0604020202020204" pitchFamily="34" charset="0"/>
                <a:cs typeface="Arial" panose="020B0604020202020204" pitchFamily="34" charset="0"/>
              </a:rPr>
              <a:t>100 </a:t>
            </a:r>
            <a:r>
              <a:rPr lang="en-US" sz="2400" dirty="0" smtClean="0">
                <a:latin typeface="Arial" panose="020B0604020202020204" pitchFamily="34" charset="0"/>
                <a:cs typeface="Arial" panose="020B0604020202020204" pitchFamily="34" charset="0"/>
              </a:rPr>
              <a:t>grams/day</a:t>
            </a:r>
            <a:r>
              <a:rPr lang="en-US" sz="2400" spc="-8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of fat.</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Given that A contains 10% protein, 80% carbohydrates and 10% fat while B contains 40% protein, 60% carbohydrates and no fat. </a:t>
            </a:r>
          </a:p>
          <a:p>
            <a:pPr marL="0" indent="0" algn="just">
              <a:lnSpc>
                <a:spcPct val="100000"/>
              </a:lnSpc>
              <a:spcBef>
                <a:spcPts val="100"/>
              </a:spcBef>
              <a:buNone/>
            </a:pPr>
            <a:r>
              <a:rPr lang="en-US" sz="2400" dirty="0" smtClean="0">
                <a:latin typeface="Arial" panose="020B0604020202020204" pitchFamily="34" charset="0"/>
                <a:cs typeface="Arial" panose="020B0604020202020204" pitchFamily="34" charset="0"/>
              </a:rPr>
              <a:t>A costs </a:t>
            </a:r>
            <a:r>
              <a:rPr lang="en-US" sz="2400" dirty="0" err="1" smtClean="0">
                <a:latin typeface="Arial" panose="020B0604020202020204" pitchFamily="34" charset="0"/>
                <a:cs typeface="Arial" panose="020B0604020202020204" pitchFamily="34" charset="0"/>
              </a:rPr>
              <a:t>Rs</a:t>
            </a:r>
            <a:r>
              <a:rPr lang="en-US" sz="2400" dirty="0" smtClean="0">
                <a:latin typeface="Arial" panose="020B0604020202020204" pitchFamily="34" charset="0"/>
                <a:cs typeface="Arial" panose="020B0604020202020204" pitchFamily="34" charset="0"/>
              </a:rPr>
              <a:t>. 2 /kg, and B costs  </a:t>
            </a:r>
            <a:r>
              <a:rPr lang="en-US" sz="2400" dirty="0" err="1" smtClean="0">
                <a:latin typeface="Arial" panose="020B0604020202020204" pitchFamily="34" charset="0"/>
                <a:cs typeface="Arial" panose="020B0604020202020204" pitchFamily="34" charset="0"/>
              </a:rPr>
              <a:t>Rs</a:t>
            </a:r>
            <a:r>
              <a:rPr lang="en-US" sz="2400" dirty="0" smtClean="0">
                <a:latin typeface="Arial" panose="020B0604020202020204" pitchFamily="34" charset="0"/>
                <a:cs typeface="Arial" panose="020B0604020202020204" pitchFamily="34" charset="0"/>
              </a:rPr>
              <a:t>. 5 /kg. </a:t>
            </a:r>
          </a:p>
          <a:p>
            <a:pPr marL="0" indent="0" algn="just">
              <a:buNone/>
            </a:pPr>
            <a:r>
              <a:rPr lang="en-US" sz="2400" dirty="0" smtClean="0">
                <a:latin typeface="Arial" panose="020B0604020202020204" pitchFamily="34" charset="0"/>
                <a:cs typeface="Arial" panose="020B0604020202020204" pitchFamily="34" charset="0"/>
              </a:rPr>
              <a:t>Formulate the problem to determine the optimum amount of each feed at minimize total cost.</a:t>
            </a:r>
            <a:endParaRPr lang="en-US" sz="2400" dirty="0" smtClean="0">
              <a:latin typeface="Arial"/>
              <a:cs typeface="Arial"/>
            </a:endParaRPr>
          </a:p>
        </p:txBody>
      </p:sp>
    </p:spTree>
    <p:extLst>
      <p:ext uri="{BB962C8B-B14F-4D97-AF65-F5344CB8AC3E}">
        <p14:creationId xmlns:p14="http://schemas.microsoft.com/office/powerpoint/2010/main" val="686525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en-US" spc="-40" dirty="0"/>
              <a:t> </a:t>
            </a:r>
            <a:r>
              <a:rPr lang="en-US" spc="-5" dirty="0" smtClean="0"/>
              <a:t>Formulation  (Example-2)</a:t>
            </a:r>
            <a:endParaRPr lang="en-US" dirty="0"/>
          </a:p>
        </p:txBody>
      </p:sp>
      <p:sp>
        <p:nvSpPr>
          <p:cNvPr id="3" name="Content Placeholder 2"/>
          <p:cNvSpPr>
            <a:spLocks noGrp="1"/>
          </p:cNvSpPr>
          <p:nvPr>
            <p:ph idx="1"/>
          </p:nvPr>
        </p:nvSpPr>
        <p:spPr>
          <a:xfrm>
            <a:off x="838200" y="1435608"/>
            <a:ext cx="10515600" cy="5001767"/>
          </a:xfrm>
        </p:spPr>
        <p:txBody>
          <a:bodyPr>
            <a:normAutofit/>
          </a:bodyPr>
          <a:lstStyle/>
          <a:p>
            <a:pPr marL="0" indent="0">
              <a:buNone/>
            </a:pPr>
            <a:r>
              <a:rPr lang="en-US" dirty="0" smtClean="0">
                <a:solidFill>
                  <a:srgbClr val="FF0000"/>
                </a:solidFill>
              </a:rPr>
              <a:t>Decision Variables:</a:t>
            </a:r>
          </a:p>
          <a:p>
            <a:pPr marL="457200" lvl="1" indent="0">
              <a:buNone/>
            </a:pPr>
            <a:r>
              <a:rPr lang="en-US" dirty="0" smtClean="0"/>
              <a:t>X</a:t>
            </a:r>
            <a:r>
              <a:rPr lang="en-US" baseline="-25000" dirty="0" smtClean="0"/>
              <a:t>1</a:t>
            </a:r>
            <a:r>
              <a:rPr lang="en-US" dirty="0" smtClean="0"/>
              <a:t> = Amount of Feed A kg./day</a:t>
            </a:r>
          </a:p>
          <a:p>
            <a:pPr marL="457200" lvl="1" indent="0">
              <a:buNone/>
            </a:pPr>
            <a:r>
              <a:rPr lang="en-US" dirty="0" smtClean="0"/>
              <a:t>X</a:t>
            </a:r>
            <a:r>
              <a:rPr lang="en-US" baseline="-25000" dirty="0" smtClean="0"/>
              <a:t>2</a:t>
            </a:r>
            <a:r>
              <a:rPr lang="en-US" dirty="0" smtClean="0"/>
              <a:t> = Amount of Feed B kg./day</a:t>
            </a:r>
          </a:p>
          <a:p>
            <a:pPr marL="0" indent="0">
              <a:buNone/>
            </a:pPr>
            <a:r>
              <a:rPr lang="en-US" dirty="0" smtClean="0">
                <a:solidFill>
                  <a:srgbClr val="FF0000"/>
                </a:solidFill>
              </a:rPr>
              <a:t>Objective Function:</a:t>
            </a:r>
          </a:p>
          <a:p>
            <a:pPr marL="457200" lvl="1" indent="0">
              <a:buNone/>
            </a:pPr>
            <a:r>
              <a:rPr lang="en-US" spc="-5" dirty="0" smtClean="0">
                <a:latin typeface="Arial"/>
                <a:cs typeface="Arial"/>
              </a:rPr>
              <a:t>Mini</a:t>
            </a:r>
            <a:r>
              <a:rPr lang="pl-PL" spc="-5" dirty="0" smtClean="0">
                <a:latin typeface="Arial"/>
                <a:cs typeface="Arial"/>
              </a:rPr>
              <a:t>mize </a:t>
            </a:r>
            <a:r>
              <a:rPr lang="pl-PL" dirty="0">
                <a:latin typeface="Arial"/>
                <a:cs typeface="Arial"/>
              </a:rPr>
              <a:t>Z=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5</a:t>
            </a:r>
            <a:r>
              <a:rPr lang="pl-PL" spc="-5" dirty="0" smtClean="0">
                <a:latin typeface="Arial"/>
                <a:cs typeface="Arial"/>
              </a:rPr>
              <a:t>X</a:t>
            </a:r>
            <a:r>
              <a:rPr lang="pl-PL" spc="-7" baseline="-24305" dirty="0" smtClean="0">
                <a:latin typeface="Arial"/>
                <a:cs typeface="Arial"/>
              </a:rPr>
              <a:t>2</a:t>
            </a:r>
            <a:endParaRPr lang="pl-PL" baseline="-24305" dirty="0">
              <a:latin typeface="Arial"/>
              <a:cs typeface="Arial"/>
            </a:endParaRPr>
          </a:p>
          <a:p>
            <a:pPr marL="0" indent="0">
              <a:buNone/>
            </a:pPr>
            <a:r>
              <a:rPr lang="en-US" dirty="0" smtClean="0">
                <a:solidFill>
                  <a:srgbClr val="FF0000"/>
                </a:solidFill>
              </a:rPr>
              <a:t>Constraints:</a:t>
            </a:r>
          </a:p>
          <a:p>
            <a:pPr marL="457200" lvl="1" indent="0">
              <a:buNone/>
            </a:pPr>
            <a:r>
              <a:rPr lang="en-US" spc="-5" dirty="0" smtClean="0">
                <a:latin typeface="Arial"/>
                <a:cs typeface="Arial"/>
              </a:rPr>
              <a:t>Protein      		0.1</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0.4</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0.40   </a:t>
            </a:r>
            <a:r>
              <a:rPr lang="en-US" spc="-7" dirty="0" smtClean="0">
                <a:solidFill>
                  <a:srgbClr val="0070C0"/>
                </a:solidFill>
                <a:latin typeface="Arial"/>
                <a:cs typeface="Arial"/>
              </a:rPr>
              <a:t>or   </a:t>
            </a:r>
            <a:r>
              <a:rPr lang="pl-PL" spc="-5" dirty="0" smtClean="0">
                <a:solidFill>
                  <a:srgbClr val="0070C0"/>
                </a:solidFill>
                <a:latin typeface="Arial"/>
                <a:cs typeface="Arial"/>
              </a:rPr>
              <a:t>X</a:t>
            </a:r>
            <a:r>
              <a:rPr lang="pl-PL" spc="-7" baseline="-24305" dirty="0" smtClean="0">
                <a:solidFill>
                  <a:srgbClr val="0070C0"/>
                </a:solidFill>
                <a:latin typeface="Arial"/>
                <a:cs typeface="Arial"/>
              </a:rPr>
              <a:t>1 </a:t>
            </a:r>
            <a:r>
              <a:rPr lang="pl-PL" dirty="0" smtClean="0">
                <a:solidFill>
                  <a:srgbClr val="0070C0"/>
                </a:solidFill>
                <a:latin typeface="Arial"/>
                <a:cs typeface="Arial"/>
              </a:rPr>
              <a:t>+ </a:t>
            </a:r>
            <a:r>
              <a:rPr lang="en-US" dirty="0" smtClean="0">
                <a:solidFill>
                  <a:srgbClr val="0070C0"/>
                </a:solidFill>
                <a:latin typeface="Arial"/>
                <a:cs typeface="Arial"/>
              </a:rPr>
              <a:t>4</a:t>
            </a:r>
            <a:r>
              <a:rPr lang="pl-PL" spc="-5" dirty="0" smtClean="0">
                <a:solidFill>
                  <a:srgbClr val="0070C0"/>
                </a:solidFill>
                <a:latin typeface="Arial"/>
                <a:cs typeface="Arial"/>
              </a:rPr>
              <a:t>X</a:t>
            </a:r>
            <a:r>
              <a:rPr lang="pl-PL" spc="-7" baseline="-24305" dirty="0" smtClean="0">
                <a:solidFill>
                  <a:srgbClr val="0070C0"/>
                </a:solidFill>
                <a:latin typeface="Arial"/>
                <a:cs typeface="Arial"/>
              </a:rPr>
              <a:t>2</a:t>
            </a:r>
            <a:r>
              <a:rPr lang="en-US" spc="-7" baseline="-24305" dirty="0" smtClean="0">
                <a:solidFill>
                  <a:srgbClr val="0070C0"/>
                </a:solidFill>
                <a:latin typeface="Arial"/>
                <a:cs typeface="Arial"/>
              </a:rPr>
              <a:t> </a:t>
            </a:r>
            <a:r>
              <a:rPr lang="pl-PL" spc="-7" dirty="0" smtClean="0">
                <a:solidFill>
                  <a:srgbClr val="0070C0"/>
                </a:solidFill>
                <a:latin typeface="Arial"/>
                <a:cs typeface="Arial"/>
              </a:rPr>
              <a:t>≥</a:t>
            </a:r>
            <a:r>
              <a:rPr lang="en-US" spc="-7" dirty="0" smtClean="0">
                <a:solidFill>
                  <a:srgbClr val="0070C0"/>
                </a:solidFill>
                <a:latin typeface="Arial"/>
                <a:cs typeface="Arial"/>
              </a:rPr>
              <a:t> 4</a:t>
            </a:r>
          </a:p>
          <a:p>
            <a:pPr marL="457200" lvl="1" indent="0">
              <a:buNone/>
            </a:pPr>
            <a:r>
              <a:rPr lang="en-US" spc="-5" dirty="0" smtClean="0">
                <a:latin typeface="Arial"/>
                <a:cs typeface="Arial"/>
              </a:rPr>
              <a:t>Carbohydrates 		0.8</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0.6</a:t>
            </a:r>
            <a:r>
              <a:rPr lang="pl-PL" spc="-5" dirty="0" smtClean="0">
                <a:latin typeface="Arial"/>
                <a:cs typeface="Arial"/>
              </a:rPr>
              <a:t>X</a:t>
            </a:r>
            <a:r>
              <a:rPr lang="pl-PL" spc="-7" baseline="-24305" dirty="0" smtClean="0">
                <a:latin typeface="Arial"/>
                <a:cs typeface="Arial"/>
              </a:rPr>
              <a:t>2</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0.80</a:t>
            </a:r>
            <a:r>
              <a:rPr lang="en-US" spc="-7" baseline="-24305" dirty="0" smtClean="0">
                <a:latin typeface="Arial"/>
                <a:cs typeface="Arial"/>
              </a:rPr>
              <a:t>    </a:t>
            </a:r>
            <a:r>
              <a:rPr lang="en-US" spc="-7" dirty="0" smtClean="0">
                <a:solidFill>
                  <a:srgbClr val="0070C0"/>
                </a:solidFill>
                <a:latin typeface="Arial"/>
                <a:cs typeface="Arial"/>
              </a:rPr>
              <a:t>or   8</a:t>
            </a:r>
            <a:r>
              <a:rPr lang="pl-PL" spc="-5" dirty="0" smtClean="0">
                <a:solidFill>
                  <a:srgbClr val="0070C0"/>
                </a:solidFill>
                <a:latin typeface="Arial"/>
                <a:cs typeface="Arial"/>
              </a:rPr>
              <a:t>X</a:t>
            </a:r>
            <a:r>
              <a:rPr lang="pl-PL" spc="-7" baseline="-24305" dirty="0" smtClean="0">
                <a:solidFill>
                  <a:srgbClr val="0070C0"/>
                </a:solidFill>
                <a:latin typeface="Arial"/>
                <a:cs typeface="Arial"/>
              </a:rPr>
              <a:t>1 </a:t>
            </a:r>
            <a:r>
              <a:rPr lang="pl-PL" dirty="0" smtClean="0">
                <a:solidFill>
                  <a:srgbClr val="0070C0"/>
                </a:solidFill>
                <a:latin typeface="Arial"/>
                <a:cs typeface="Arial"/>
              </a:rPr>
              <a:t>+ </a:t>
            </a:r>
            <a:r>
              <a:rPr lang="en-US" dirty="0">
                <a:solidFill>
                  <a:srgbClr val="0070C0"/>
                </a:solidFill>
                <a:latin typeface="Arial"/>
                <a:cs typeface="Arial"/>
              </a:rPr>
              <a:t>6</a:t>
            </a:r>
            <a:r>
              <a:rPr lang="pl-PL" spc="-5" dirty="0" smtClean="0">
                <a:solidFill>
                  <a:srgbClr val="0070C0"/>
                </a:solidFill>
                <a:latin typeface="Arial"/>
                <a:cs typeface="Arial"/>
              </a:rPr>
              <a:t>X</a:t>
            </a:r>
            <a:r>
              <a:rPr lang="pl-PL" spc="-7" baseline="-24305" dirty="0" smtClean="0">
                <a:solidFill>
                  <a:srgbClr val="0070C0"/>
                </a:solidFill>
                <a:latin typeface="Arial"/>
                <a:cs typeface="Arial"/>
              </a:rPr>
              <a:t>2</a:t>
            </a:r>
            <a:r>
              <a:rPr lang="en-US" spc="-7" baseline="-24305" dirty="0" smtClean="0">
                <a:solidFill>
                  <a:srgbClr val="0070C0"/>
                </a:solidFill>
                <a:latin typeface="Arial"/>
                <a:cs typeface="Arial"/>
              </a:rPr>
              <a:t> </a:t>
            </a:r>
            <a:r>
              <a:rPr lang="pl-PL" spc="-7" dirty="0" smtClean="0">
                <a:solidFill>
                  <a:srgbClr val="0070C0"/>
                </a:solidFill>
                <a:latin typeface="Arial"/>
                <a:cs typeface="Arial"/>
              </a:rPr>
              <a:t>≥</a:t>
            </a:r>
            <a:r>
              <a:rPr lang="en-US" spc="-7" dirty="0" smtClean="0">
                <a:solidFill>
                  <a:srgbClr val="0070C0"/>
                </a:solidFill>
                <a:latin typeface="Arial"/>
                <a:cs typeface="Arial"/>
              </a:rPr>
              <a:t> 8</a:t>
            </a:r>
            <a:endParaRPr lang="en-US" spc="-7" baseline="-24305" dirty="0" smtClean="0">
              <a:solidFill>
                <a:srgbClr val="0070C0"/>
              </a:solidFill>
              <a:latin typeface="Arial"/>
              <a:cs typeface="Arial"/>
            </a:endParaRPr>
          </a:p>
          <a:p>
            <a:pPr marL="457200" lvl="1" indent="0">
              <a:buNone/>
            </a:pPr>
            <a:r>
              <a:rPr lang="en-US" spc="-5" dirty="0" smtClean="0">
                <a:latin typeface="Arial"/>
                <a:cs typeface="Arial"/>
              </a:rPr>
              <a:t>Fat				0.1</a:t>
            </a:r>
            <a:r>
              <a:rPr lang="pl-PL" spc="-5" dirty="0" smtClean="0">
                <a:latin typeface="Arial"/>
                <a:cs typeface="Arial"/>
              </a:rPr>
              <a:t>X</a:t>
            </a:r>
            <a:r>
              <a:rPr lang="pl-PL" spc="-7" baseline="-24305" dirty="0" smtClean="0">
                <a:latin typeface="Arial"/>
                <a:cs typeface="Arial"/>
              </a:rPr>
              <a:t>1 </a:t>
            </a:r>
            <a:r>
              <a:rPr lang="en-US" spc="-7" baseline="-24305" dirty="0" smtClean="0">
                <a:latin typeface="Arial"/>
                <a:cs typeface="Arial"/>
              </a:rPr>
              <a:t>		</a:t>
            </a:r>
            <a:r>
              <a:rPr lang="en-US" spc="-7" dirty="0" smtClean="0">
                <a:latin typeface="Arial"/>
                <a:cs typeface="Arial"/>
              </a:rPr>
              <a:t>≤ 0.10   </a:t>
            </a:r>
            <a:r>
              <a:rPr lang="en-US" spc="-7" dirty="0" smtClean="0">
                <a:solidFill>
                  <a:srgbClr val="0070C0"/>
                </a:solidFill>
                <a:latin typeface="Arial"/>
                <a:cs typeface="Arial"/>
              </a:rPr>
              <a:t>or   </a:t>
            </a:r>
            <a:r>
              <a:rPr lang="pl-PL" spc="-5" dirty="0" smtClean="0">
                <a:solidFill>
                  <a:srgbClr val="0070C0"/>
                </a:solidFill>
                <a:latin typeface="Arial"/>
                <a:cs typeface="Arial"/>
              </a:rPr>
              <a:t>X</a:t>
            </a:r>
            <a:r>
              <a:rPr lang="pl-PL" spc="-7" baseline="-24305" dirty="0" smtClean="0">
                <a:solidFill>
                  <a:srgbClr val="0070C0"/>
                </a:solidFill>
                <a:latin typeface="Arial"/>
                <a:cs typeface="Arial"/>
              </a:rPr>
              <a:t>1 </a:t>
            </a:r>
            <a:r>
              <a:rPr lang="en-US" spc="-7" dirty="0" smtClean="0">
                <a:solidFill>
                  <a:srgbClr val="0070C0"/>
                </a:solidFill>
                <a:latin typeface="Arial"/>
                <a:cs typeface="Arial"/>
              </a:rPr>
              <a:t>≤ 1</a:t>
            </a:r>
          </a:p>
          <a:p>
            <a:pPr marL="0"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a:latin typeface="Arial"/>
                <a:cs typeface="Arial"/>
              </a:rPr>
              <a:t>2</a:t>
            </a:r>
            <a:r>
              <a:rPr lang="en-US" spc="-7" baseline="-24305" dirty="0" smtClean="0">
                <a:latin typeface="Arial"/>
                <a:cs typeface="Arial"/>
              </a:rPr>
              <a:t>  </a:t>
            </a:r>
            <a:r>
              <a:rPr lang="pl-PL" spc="-7" dirty="0" smtClean="0">
                <a:latin typeface="Arial"/>
                <a:cs typeface="Arial"/>
              </a:rPr>
              <a:t>≥</a:t>
            </a:r>
            <a:r>
              <a:rPr lang="en-US" spc="-7" dirty="0" smtClean="0">
                <a:latin typeface="Arial"/>
                <a:cs typeface="Arial"/>
              </a:rPr>
              <a:t> 0</a:t>
            </a:r>
            <a:r>
              <a:rPr lang="en-US" spc="-7" baseline="-24305" dirty="0" smtClean="0">
                <a:latin typeface="Arial"/>
                <a:cs typeface="Arial"/>
              </a:rPr>
              <a:t> </a:t>
            </a:r>
          </a:p>
          <a:p>
            <a:pPr marL="0" indent="0">
              <a:buNone/>
            </a:pPr>
            <a:endParaRPr lang="en-US" dirty="0" smtClean="0">
              <a:solidFill>
                <a:srgbClr val="00B050"/>
              </a:solidFill>
            </a:endParaRPr>
          </a:p>
          <a:p>
            <a:pPr marL="0" indent="0">
              <a:buNone/>
            </a:pPr>
            <a:endParaRPr lang="en-US" dirty="0" smtClean="0">
              <a:solidFill>
                <a:srgbClr val="00B050"/>
              </a:solidFill>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779411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928" y="264541"/>
            <a:ext cx="10515600" cy="1325563"/>
          </a:xfrm>
        </p:spPr>
        <p:txBody>
          <a:bodyPr/>
          <a:lstStyle/>
          <a:p>
            <a:r>
              <a:rPr lang="en-US" dirty="0" smtClean="0"/>
              <a:t>Problem Formulation-Examples</a:t>
            </a:r>
            <a:endParaRPr lang="en-US" dirty="0"/>
          </a:p>
        </p:txBody>
      </p:sp>
      <p:sp>
        <p:nvSpPr>
          <p:cNvPr id="4" name="object 3"/>
          <p:cNvSpPr txBox="1">
            <a:spLocks noGrp="1"/>
          </p:cNvSpPr>
          <p:nvPr>
            <p:ph idx="1"/>
          </p:nvPr>
        </p:nvSpPr>
        <p:spPr>
          <a:xfrm>
            <a:off x="865632" y="1825625"/>
            <a:ext cx="10515600" cy="4916731"/>
          </a:xfrm>
          <a:prstGeom prst="rect">
            <a:avLst/>
          </a:prstGeom>
        </p:spPr>
        <p:txBody>
          <a:bodyPr vert="horz" wrap="square" lIns="0" tIns="12700" rIns="0" bIns="0" rtlCol="0">
            <a:spAutoFit/>
          </a:bodyPr>
          <a:lstStyle/>
          <a:p>
            <a:pPr marL="0" marR="5080" indent="0" algn="just">
              <a:lnSpc>
                <a:spcPct val="100000"/>
              </a:lnSpc>
              <a:spcBef>
                <a:spcPts val="100"/>
              </a:spcBef>
              <a:buNone/>
            </a:pPr>
            <a:r>
              <a:rPr lang="en-US" sz="2400" dirty="0" smtClean="0">
                <a:solidFill>
                  <a:srgbClr val="FF0000"/>
                </a:solidFill>
                <a:latin typeface="Arial"/>
                <a:cs typeface="Arial"/>
              </a:rPr>
              <a:t>Example-3: Blending</a:t>
            </a:r>
          </a:p>
          <a:p>
            <a:pPr marL="0" indent="0" algn="just">
              <a:lnSpc>
                <a:spcPct val="100000"/>
              </a:lnSpc>
              <a:spcBef>
                <a:spcPts val="100"/>
              </a:spcBef>
              <a:buNone/>
            </a:pPr>
            <a:r>
              <a:rPr lang="en-US" sz="2400" u="none" spc="-30" dirty="0" smtClean="0">
                <a:solidFill>
                  <a:srgbClr val="000000"/>
                </a:solidFill>
              </a:rPr>
              <a:t>An </a:t>
            </a:r>
            <a:r>
              <a:rPr lang="en-US" sz="2400" u="none" dirty="0" smtClean="0">
                <a:solidFill>
                  <a:srgbClr val="000000"/>
                </a:solidFill>
              </a:rPr>
              <a:t>iron </a:t>
            </a:r>
            <a:r>
              <a:rPr lang="en-US" sz="2400" u="none" spc="-5" dirty="0" smtClean="0">
                <a:solidFill>
                  <a:srgbClr val="000000"/>
                </a:solidFill>
              </a:rPr>
              <a:t>ore from 4 mines </a:t>
            </a:r>
            <a:r>
              <a:rPr lang="en-US" sz="2400" u="none" spc="10" dirty="0" smtClean="0">
                <a:solidFill>
                  <a:srgbClr val="000000"/>
                </a:solidFill>
              </a:rPr>
              <a:t>will </a:t>
            </a:r>
            <a:r>
              <a:rPr lang="en-US" sz="2400" u="none" spc="-5" dirty="0" smtClean="0">
                <a:solidFill>
                  <a:srgbClr val="000000"/>
                </a:solidFill>
              </a:rPr>
              <a:t>be </a:t>
            </a:r>
            <a:r>
              <a:rPr lang="en-US" sz="2400" u="none" dirty="0" smtClean="0">
                <a:solidFill>
                  <a:srgbClr val="000000"/>
                </a:solidFill>
              </a:rPr>
              <a:t>blended. The </a:t>
            </a:r>
            <a:r>
              <a:rPr lang="en-US" sz="2400" u="none" spc="-5" dirty="0" smtClean="0">
                <a:solidFill>
                  <a:srgbClr val="000000"/>
                </a:solidFill>
              </a:rPr>
              <a:t>analysis has </a:t>
            </a:r>
            <a:r>
              <a:rPr lang="en-US" sz="2400" u="none" spc="10" dirty="0" smtClean="0">
                <a:solidFill>
                  <a:srgbClr val="000000"/>
                </a:solidFill>
              </a:rPr>
              <a:t>shown  </a:t>
            </a:r>
            <a:r>
              <a:rPr lang="en-US" sz="2400" u="none" dirty="0" smtClean="0">
                <a:solidFill>
                  <a:srgbClr val="000000"/>
                </a:solidFill>
              </a:rPr>
              <a:t>that, in </a:t>
            </a:r>
            <a:r>
              <a:rPr lang="en-US" sz="2400" u="none" spc="-5" dirty="0" smtClean="0">
                <a:solidFill>
                  <a:srgbClr val="000000"/>
                </a:solidFill>
              </a:rPr>
              <a:t>order </a:t>
            </a:r>
            <a:r>
              <a:rPr lang="en-US" sz="2400" u="none" dirty="0" smtClean="0">
                <a:solidFill>
                  <a:srgbClr val="000000"/>
                </a:solidFill>
              </a:rPr>
              <a:t>to obtain suitable </a:t>
            </a:r>
            <a:r>
              <a:rPr lang="en-US" sz="2400" u="none" spc="-5" dirty="0" smtClean="0">
                <a:solidFill>
                  <a:srgbClr val="000000"/>
                </a:solidFill>
              </a:rPr>
              <a:t>tensile properties, </a:t>
            </a:r>
            <a:r>
              <a:rPr lang="en-US" sz="2400" u="none" dirty="0" smtClean="0">
                <a:solidFill>
                  <a:srgbClr val="000000"/>
                </a:solidFill>
              </a:rPr>
              <a:t>minimum </a:t>
            </a:r>
            <a:r>
              <a:rPr lang="en-US" sz="2400" u="none" spc="-5" dirty="0" smtClean="0">
                <a:solidFill>
                  <a:srgbClr val="000000"/>
                </a:solidFill>
              </a:rPr>
              <a:t>requirements  must be met for 3 basic elements </a:t>
            </a:r>
            <a:r>
              <a:rPr lang="en-US" sz="2400" u="none" spc="-30" dirty="0" smtClean="0">
                <a:solidFill>
                  <a:srgbClr val="000000"/>
                </a:solidFill>
              </a:rPr>
              <a:t>A, </a:t>
            </a:r>
            <a:r>
              <a:rPr lang="en-US" sz="2400" u="none" spc="-5" dirty="0" smtClean="0">
                <a:solidFill>
                  <a:srgbClr val="000000"/>
                </a:solidFill>
              </a:rPr>
              <a:t>B, </a:t>
            </a:r>
            <a:r>
              <a:rPr lang="en-US" sz="2400" u="none" dirty="0" smtClean="0">
                <a:solidFill>
                  <a:srgbClr val="000000"/>
                </a:solidFill>
              </a:rPr>
              <a:t>and </a:t>
            </a:r>
            <a:r>
              <a:rPr lang="en-US" sz="2400" u="none" spc="-5" dirty="0" smtClean="0">
                <a:solidFill>
                  <a:srgbClr val="000000"/>
                </a:solidFill>
              </a:rPr>
              <a:t>C. Each </a:t>
            </a:r>
            <a:r>
              <a:rPr lang="en-US" sz="2400" u="none" dirty="0" smtClean="0">
                <a:solidFill>
                  <a:srgbClr val="000000"/>
                </a:solidFill>
              </a:rPr>
              <a:t>of </a:t>
            </a:r>
            <a:r>
              <a:rPr lang="en-US" sz="2400" u="none" spc="-5" dirty="0" smtClean="0">
                <a:solidFill>
                  <a:srgbClr val="000000"/>
                </a:solidFill>
              </a:rPr>
              <a:t>the 4 mines </a:t>
            </a:r>
            <a:r>
              <a:rPr lang="en-US" sz="2400" u="none" dirty="0" smtClean="0">
                <a:solidFill>
                  <a:srgbClr val="000000"/>
                </a:solidFill>
              </a:rPr>
              <a:t>contains  </a:t>
            </a:r>
            <a:r>
              <a:rPr lang="en-US" sz="2400" u="none" spc="-5" dirty="0" smtClean="0">
                <a:solidFill>
                  <a:srgbClr val="000000"/>
                </a:solidFill>
              </a:rPr>
              <a:t>different amounts </a:t>
            </a:r>
            <a:r>
              <a:rPr lang="en-US" sz="2400" u="none" dirty="0" smtClean="0">
                <a:solidFill>
                  <a:srgbClr val="000000"/>
                </a:solidFill>
              </a:rPr>
              <a:t>of </a:t>
            </a:r>
            <a:r>
              <a:rPr lang="en-US" sz="2400" u="none" spc="-5" dirty="0" smtClean="0">
                <a:solidFill>
                  <a:srgbClr val="000000"/>
                </a:solidFill>
              </a:rPr>
              <a:t>the 3 elements (table below). Formulate the problem </a:t>
            </a:r>
            <a:r>
              <a:rPr lang="en-US" sz="2400" u="none" dirty="0" smtClean="0">
                <a:solidFill>
                  <a:srgbClr val="000000"/>
                </a:solidFill>
              </a:rPr>
              <a:t>to find </a:t>
            </a:r>
            <a:r>
              <a:rPr lang="en-US" sz="2400" u="none" spc="-5" dirty="0" smtClean="0">
                <a:solidFill>
                  <a:srgbClr val="000000"/>
                </a:solidFill>
              </a:rPr>
              <a:t>the least cost </a:t>
            </a:r>
            <a:r>
              <a:rPr lang="en-US" sz="2400" u="none" dirty="0" smtClean="0">
                <a:solidFill>
                  <a:srgbClr val="000000"/>
                </a:solidFill>
              </a:rPr>
              <a:t>blending for one ton of iron</a:t>
            </a:r>
            <a:r>
              <a:rPr lang="en-US" sz="2400" u="none" spc="20" dirty="0" smtClean="0">
                <a:solidFill>
                  <a:srgbClr val="000000"/>
                </a:solidFill>
              </a:rPr>
              <a:t> </a:t>
            </a:r>
            <a:r>
              <a:rPr lang="en-US" sz="2400" u="none" spc="-5" dirty="0" smtClean="0">
                <a:solidFill>
                  <a:srgbClr val="000000"/>
                </a:solidFill>
              </a:rPr>
              <a:t>ore.</a:t>
            </a:r>
          </a:p>
          <a:p>
            <a:pPr marL="0" indent="0" algn="just">
              <a:lnSpc>
                <a:spcPct val="100000"/>
              </a:lnSpc>
              <a:spcBef>
                <a:spcPts val="100"/>
              </a:spcBef>
              <a:buNone/>
            </a:pPr>
            <a:endParaRPr lang="en-US" sz="2400" spc="-5" dirty="0">
              <a:solidFill>
                <a:srgbClr val="000000"/>
              </a:solidFill>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0" indent="0" algn="just">
              <a:lnSpc>
                <a:spcPct val="100000"/>
              </a:lnSpc>
              <a:spcBef>
                <a:spcPts val="100"/>
              </a:spcBef>
              <a:buNone/>
            </a:pPr>
            <a:endParaRPr lang="en-US" sz="2400" spc="-5" dirty="0">
              <a:solidFill>
                <a:srgbClr val="000000"/>
              </a:solidFill>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0" indent="0" algn="just">
              <a:lnSpc>
                <a:spcPct val="100000"/>
              </a:lnSpc>
              <a:spcBef>
                <a:spcPts val="100"/>
              </a:spcBef>
              <a:buNone/>
            </a:pPr>
            <a:endParaRPr lang="en-US" sz="2400" spc="-5" dirty="0">
              <a:solidFill>
                <a:srgbClr val="000000"/>
              </a:solidFill>
              <a:latin typeface="Arial"/>
              <a:cs typeface="Arial"/>
            </a:endParaRPr>
          </a:p>
          <a:p>
            <a:pPr marL="0" indent="0" algn="just">
              <a:lnSpc>
                <a:spcPct val="100000"/>
              </a:lnSpc>
              <a:spcBef>
                <a:spcPts val="100"/>
              </a:spcBef>
              <a:buNone/>
            </a:pPr>
            <a:endParaRPr lang="en-US" sz="2400" spc="-5" dirty="0" smtClean="0">
              <a:solidFill>
                <a:srgbClr val="000000"/>
              </a:solidFill>
              <a:latin typeface="Arial"/>
              <a:cs typeface="Arial"/>
            </a:endParaRPr>
          </a:p>
          <a:p>
            <a:pPr marL="0" indent="0" algn="just">
              <a:lnSpc>
                <a:spcPct val="100000"/>
              </a:lnSpc>
              <a:spcBef>
                <a:spcPts val="100"/>
              </a:spcBef>
              <a:buNone/>
            </a:pPr>
            <a:endParaRPr lang="en-US" sz="2400" dirty="0" smtClean="0">
              <a:latin typeface="Arial"/>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982028365"/>
              </p:ext>
            </p:extLst>
          </p:nvPr>
        </p:nvGraphicFramePr>
        <p:xfrm>
          <a:off x="1757680" y="4212674"/>
          <a:ext cx="8128002" cy="22250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84261534"/>
                    </a:ext>
                  </a:extLst>
                </a:gridCol>
                <a:gridCol w="2602653">
                  <a:extLst>
                    <a:ext uri="{9D8B030D-6E8A-4147-A177-3AD203B41FA5}">
                      <a16:colId xmlns:a16="http://schemas.microsoft.com/office/drawing/2014/main" val="2749747912"/>
                    </a:ext>
                  </a:extLst>
                </a:gridCol>
                <a:gridCol w="1197864">
                  <a:extLst>
                    <a:ext uri="{9D8B030D-6E8A-4147-A177-3AD203B41FA5}">
                      <a16:colId xmlns:a16="http://schemas.microsoft.com/office/drawing/2014/main" val="4161054290"/>
                    </a:ext>
                  </a:extLst>
                </a:gridCol>
                <a:gridCol w="804672">
                  <a:extLst>
                    <a:ext uri="{9D8B030D-6E8A-4147-A177-3AD203B41FA5}">
                      <a16:colId xmlns:a16="http://schemas.microsoft.com/office/drawing/2014/main" val="3685132547"/>
                    </a:ext>
                  </a:extLst>
                </a:gridCol>
                <a:gridCol w="1078992">
                  <a:extLst>
                    <a:ext uri="{9D8B030D-6E8A-4147-A177-3AD203B41FA5}">
                      <a16:colId xmlns:a16="http://schemas.microsoft.com/office/drawing/2014/main" val="2482685352"/>
                    </a:ext>
                  </a:extLst>
                </a:gridCol>
                <a:gridCol w="1089154">
                  <a:extLst>
                    <a:ext uri="{9D8B030D-6E8A-4147-A177-3AD203B41FA5}">
                      <a16:colId xmlns:a16="http://schemas.microsoft.com/office/drawing/2014/main" val="1701923331"/>
                    </a:ext>
                  </a:extLst>
                </a:gridCol>
              </a:tblGrid>
              <a:tr h="370840">
                <a:tc rowSpan="2">
                  <a:txBody>
                    <a:bodyPr/>
                    <a:lstStyle/>
                    <a:p>
                      <a:r>
                        <a:rPr lang="en-US" dirty="0" smtClean="0"/>
                        <a:t>Basic Elements</a:t>
                      </a:r>
                      <a:endParaRPr lang="en-US" dirty="0"/>
                    </a:p>
                  </a:txBody>
                  <a:tcPr/>
                </a:tc>
                <a:tc rowSpan="2">
                  <a:txBody>
                    <a:bodyPr/>
                    <a:lstStyle/>
                    <a:p>
                      <a:r>
                        <a:rPr lang="en-US" dirty="0" smtClean="0"/>
                        <a:t>Minimum Requirement (Kg./Ton)</a:t>
                      </a:r>
                      <a:endParaRPr lang="en-US" dirty="0"/>
                    </a:p>
                  </a:txBody>
                  <a:tcPr/>
                </a:tc>
                <a:tc gridSpan="4">
                  <a:txBody>
                    <a:bodyPr/>
                    <a:lstStyle/>
                    <a:p>
                      <a:r>
                        <a:rPr lang="en-US" dirty="0" smtClean="0"/>
                        <a:t>Composition from the mine      Kg./</a:t>
                      </a:r>
                      <a:r>
                        <a:rPr lang="en-US" baseline="0" dirty="0" smtClean="0"/>
                        <a:t> Ton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93180225"/>
                  </a:ext>
                </a:extLst>
              </a:tr>
              <a:tr h="370840">
                <a:tc vMerge="1">
                  <a:txBody>
                    <a:bodyPr/>
                    <a:lstStyle/>
                    <a:p>
                      <a:endParaRPr lang="en-US" dirty="0"/>
                    </a:p>
                  </a:txBody>
                  <a:tcPr/>
                </a:tc>
                <a:tc vMerge="1">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2226672825"/>
                  </a:ext>
                </a:extLst>
              </a:tr>
              <a:tr h="370840">
                <a:tc>
                  <a:txBody>
                    <a:bodyPr/>
                    <a:lstStyle/>
                    <a:p>
                      <a:pPr algn="ctr"/>
                      <a:r>
                        <a:rPr lang="en-US" dirty="0" smtClean="0"/>
                        <a:t>A</a:t>
                      </a:r>
                      <a:endParaRPr lang="en-US" dirty="0"/>
                    </a:p>
                  </a:txBody>
                  <a:tcPr/>
                </a:tc>
                <a:tc>
                  <a:txBody>
                    <a:bodyPr/>
                    <a:lstStyle/>
                    <a:p>
                      <a:pPr algn="ctr"/>
                      <a:r>
                        <a:rPr lang="en-US" dirty="0" smtClean="0"/>
                        <a:t>5</a:t>
                      </a:r>
                      <a:endParaRPr lang="en-US" dirty="0"/>
                    </a:p>
                  </a:txBody>
                  <a:tcPr/>
                </a:tc>
                <a:tc>
                  <a:txBody>
                    <a:bodyPr/>
                    <a:lstStyle/>
                    <a:p>
                      <a:pPr algn="ctr"/>
                      <a:r>
                        <a:rPr lang="en-US" dirty="0" smtClean="0"/>
                        <a:t>10</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1514850296"/>
                  </a:ext>
                </a:extLst>
              </a:tr>
              <a:tr h="370840">
                <a:tc>
                  <a:txBody>
                    <a:bodyPr/>
                    <a:lstStyle/>
                    <a:p>
                      <a:pPr algn="ctr"/>
                      <a:r>
                        <a:rPr lang="en-US" dirty="0" smtClean="0"/>
                        <a:t>B</a:t>
                      </a:r>
                      <a:endParaRPr lang="en-US" dirty="0"/>
                    </a:p>
                  </a:txBody>
                  <a:tcPr/>
                </a:tc>
                <a:tc>
                  <a:txBody>
                    <a:bodyPr/>
                    <a:lstStyle/>
                    <a:p>
                      <a:pPr algn="ctr"/>
                      <a:r>
                        <a:rPr lang="en-US" dirty="0" smtClean="0"/>
                        <a:t>10</a:t>
                      </a:r>
                      <a:endParaRPr lang="en-US" dirty="0"/>
                    </a:p>
                  </a:txBody>
                  <a:tcPr/>
                </a:tc>
                <a:tc>
                  <a:txBody>
                    <a:bodyPr/>
                    <a:lstStyle/>
                    <a:p>
                      <a:pPr algn="ctr"/>
                      <a:r>
                        <a:rPr lang="en-US" dirty="0" smtClean="0"/>
                        <a:t>90</a:t>
                      </a:r>
                      <a:endParaRPr lang="en-US" dirty="0"/>
                    </a:p>
                  </a:txBody>
                  <a:tcPr/>
                </a:tc>
                <a:tc>
                  <a:txBody>
                    <a:bodyPr/>
                    <a:lstStyle/>
                    <a:p>
                      <a:pPr algn="ctr"/>
                      <a:r>
                        <a:rPr lang="en-US" dirty="0" smtClean="0"/>
                        <a:t>150</a:t>
                      </a:r>
                      <a:endParaRPr lang="en-US" dirty="0"/>
                    </a:p>
                  </a:txBody>
                  <a:tcPr/>
                </a:tc>
                <a:tc>
                  <a:txBody>
                    <a:bodyPr/>
                    <a:lstStyle/>
                    <a:p>
                      <a:pPr algn="ctr"/>
                      <a:r>
                        <a:rPr lang="en-US" dirty="0" smtClean="0"/>
                        <a:t>75</a:t>
                      </a:r>
                      <a:endParaRPr lang="en-US" dirty="0"/>
                    </a:p>
                  </a:txBody>
                  <a:tcPr/>
                </a:tc>
                <a:tc>
                  <a:txBody>
                    <a:bodyPr/>
                    <a:lstStyle/>
                    <a:p>
                      <a:pPr algn="ctr"/>
                      <a:r>
                        <a:rPr lang="en-US" dirty="0" smtClean="0"/>
                        <a:t>175</a:t>
                      </a:r>
                      <a:endParaRPr lang="en-US" dirty="0"/>
                    </a:p>
                  </a:txBody>
                  <a:tcPr/>
                </a:tc>
                <a:extLst>
                  <a:ext uri="{0D108BD9-81ED-4DB2-BD59-A6C34878D82A}">
                    <a16:rowId xmlns:a16="http://schemas.microsoft.com/office/drawing/2014/main" val="4154665557"/>
                  </a:ext>
                </a:extLst>
              </a:tr>
              <a:tr h="370840">
                <a:tc>
                  <a:txBody>
                    <a:bodyPr/>
                    <a:lstStyle/>
                    <a:p>
                      <a:pPr algn="ctr"/>
                      <a:r>
                        <a:rPr lang="en-US" dirty="0" smtClean="0"/>
                        <a:t>C</a:t>
                      </a:r>
                      <a:endParaRPr lang="en-US" dirty="0"/>
                    </a:p>
                  </a:txBody>
                  <a:tcPr/>
                </a:tc>
                <a:tc>
                  <a:txBody>
                    <a:bodyPr/>
                    <a:lstStyle/>
                    <a:p>
                      <a:pPr algn="ctr"/>
                      <a:r>
                        <a:rPr lang="en-US" dirty="0" smtClean="0"/>
                        <a:t>30</a:t>
                      </a:r>
                      <a:endParaRPr lang="en-US" dirty="0"/>
                    </a:p>
                  </a:txBody>
                  <a:tcPr/>
                </a:tc>
                <a:tc>
                  <a:txBody>
                    <a:bodyPr/>
                    <a:lstStyle/>
                    <a:p>
                      <a:pPr algn="ctr"/>
                      <a:r>
                        <a:rPr lang="en-US" dirty="0" smtClean="0"/>
                        <a:t>45</a:t>
                      </a:r>
                      <a:endParaRPr lang="en-US" dirty="0"/>
                    </a:p>
                  </a:txBody>
                  <a:tcPr/>
                </a:tc>
                <a:tc>
                  <a:txBody>
                    <a:bodyPr/>
                    <a:lstStyle/>
                    <a:p>
                      <a:pPr algn="ctr"/>
                      <a:r>
                        <a:rPr lang="en-US" dirty="0" smtClean="0"/>
                        <a:t>25</a:t>
                      </a:r>
                      <a:endParaRPr lang="en-US" dirty="0"/>
                    </a:p>
                  </a:txBody>
                  <a:tcPr/>
                </a:tc>
                <a:tc>
                  <a:txBody>
                    <a:bodyPr/>
                    <a:lstStyle/>
                    <a:p>
                      <a:pPr algn="ctr"/>
                      <a:r>
                        <a:rPr lang="en-US" dirty="0" smtClean="0"/>
                        <a:t>20</a:t>
                      </a:r>
                      <a:endParaRPr lang="en-US" dirty="0"/>
                    </a:p>
                  </a:txBody>
                  <a:tcPr/>
                </a:tc>
                <a:tc>
                  <a:txBody>
                    <a:bodyPr/>
                    <a:lstStyle/>
                    <a:p>
                      <a:pPr algn="ctr"/>
                      <a:r>
                        <a:rPr lang="en-US" dirty="0" smtClean="0"/>
                        <a:t>37</a:t>
                      </a:r>
                      <a:endParaRPr lang="en-US" dirty="0"/>
                    </a:p>
                  </a:txBody>
                  <a:tcPr/>
                </a:tc>
                <a:extLst>
                  <a:ext uri="{0D108BD9-81ED-4DB2-BD59-A6C34878D82A}">
                    <a16:rowId xmlns:a16="http://schemas.microsoft.com/office/drawing/2014/main" val="3246733117"/>
                  </a:ext>
                </a:extLst>
              </a:tr>
              <a:tr h="370840">
                <a:tc gridSpan="2">
                  <a:txBody>
                    <a:bodyPr/>
                    <a:lstStyle/>
                    <a:p>
                      <a:r>
                        <a:rPr lang="en-US" dirty="0" smtClean="0"/>
                        <a:t>Cost of Ore from mine (</a:t>
                      </a:r>
                      <a:r>
                        <a:rPr lang="en-US" dirty="0" err="1" smtClean="0"/>
                        <a:t>Rs</a:t>
                      </a:r>
                      <a:r>
                        <a:rPr lang="en-US" dirty="0" smtClean="0"/>
                        <a:t>. / Ton)</a:t>
                      </a:r>
                      <a:endParaRPr lang="en-US" dirty="0"/>
                    </a:p>
                  </a:txBody>
                  <a:tcPr/>
                </a:tc>
                <a:tc hMerge="1">
                  <a:txBody>
                    <a:bodyPr/>
                    <a:lstStyle/>
                    <a:p>
                      <a:endParaRPr lang="en-US" dirty="0"/>
                    </a:p>
                  </a:txBody>
                  <a:tcPr/>
                </a:tc>
                <a:tc>
                  <a:txBody>
                    <a:bodyPr/>
                    <a:lstStyle/>
                    <a:p>
                      <a:pPr algn="ctr"/>
                      <a:r>
                        <a:rPr lang="en-US" dirty="0" smtClean="0"/>
                        <a:t>800</a:t>
                      </a:r>
                      <a:endParaRPr lang="en-US" dirty="0"/>
                    </a:p>
                  </a:txBody>
                  <a:tcPr/>
                </a:tc>
                <a:tc>
                  <a:txBody>
                    <a:bodyPr/>
                    <a:lstStyle/>
                    <a:p>
                      <a:pPr algn="ctr"/>
                      <a:r>
                        <a:rPr lang="en-US" dirty="0" smtClean="0"/>
                        <a:t>400</a:t>
                      </a:r>
                      <a:endParaRPr lang="en-US" dirty="0"/>
                    </a:p>
                  </a:txBody>
                  <a:tcPr/>
                </a:tc>
                <a:tc>
                  <a:txBody>
                    <a:bodyPr/>
                    <a:lstStyle/>
                    <a:p>
                      <a:pPr algn="ctr"/>
                      <a:r>
                        <a:rPr lang="en-US" dirty="0" smtClean="0"/>
                        <a:t>600</a:t>
                      </a:r>
                      <a:endParaRPr lang="en-US" dirty="0"/>
                    </a:p>
                  </a:txBody>
                  <a:tcPr/>
                </a:tc>
                <a:tc>
                  <a:txBody>
                    <a:bodyPr/>
                    <a:lstStyle/>
                    <a:p>
                      <a:pPr algn="ctr"/>
                      <a:r>
                        <a:rPr lang="en-US" dirty="0" smtClean="0"/>
                        <a:t>500</a:t>
                      </a:r>
                      <a:endParaRPr lang="en-US" dirty="0"/>
                    </a:p>
                  </a:txBody>
                  <a:tcPr/>
                </a:tc>
                <a:extLst>
                  <a:ext uri="{0D108BD9-81ED-4DB2-BD59-A6C34878D82A}">
                    <a16:rowId xmlns:a16="http://schemas.microsoft.com/office/drawing/2014/main" val="1712796157"/>
                  </a:ext>
                </a:extLst>
              </a:tr>
            </a:tbl>
          </a:graphicData>
        </a:graphic>
      </p:graphicFrame>
    </p:spTree>
    <p:extLst>
      <p:ext uri="{BB962C8B-B14F-4D97-AF65-F5344CB8AC3E}">
        <p14:creationId xmlns:p14="http://schemas.microsoft.com/office/powerpoint/2010/main" val="2746417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3095</Words>
  <Application>Microsoft Office PowerPoint</Application>
  <PresentationFormat>Widescreen</PresentationFormat>
  <Paragraphs>801</Paragraphs>
  <Slides>41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Symbol</vt:lpstr>
      <vt:lpstr>Times New Roman</vt:lpstr>
      <vt:lpstr>Wingdings</vt:lpstr>
      <vt:lpstr>Office Theme</vt:lpstr>
      <vt:lpstr>LINEAR PROGRAMMING</vt:lpstr>
      <vt:lpstr>LINEAR PROGRAMMING</vt:lpstr>
      <vt:lpstr>Applications:</vt:lpstr>
      <vt:lpstr>Linear Programming Problem Formulation</vt:lpstr>
      <vt:lpstr>Problem Formulation-Examples</vt:lpstr>
      <vt:lpstr>Problem Formulation  (Example-1)</vt:lpstr>
      <vt:lpstr>Problem Formulation-Examples</vt:lpstr>
      <vt:lpstr>Problem Formulation  (Example-2)</vt:lpstr>
      <vt:lpstr>Problem Formulation-Examples</vt:lpstr>
      <vt:lpstr>Problem Formulation  (Example-3)</vt:lpstr>
      <vt:lpstr>Problem Formulation-Examples</vt:lpstr>
      <vt:lpstr>Problem Formulation  (Example-4)</vt:lpstr>
      <vt:lpstr>Problem Formulation-Examples</vt:lpstr>
      <vt:lpstr>Problem Formulation  (Example-5)</vt:lpstr>
      <vt:lpstr>General Form of LP Models:</vt:lpstr>
      <vt:lpstr>GRAPHICAL LP SOLUTION METHOD:</vt:lpstr>
      <vt:lpstr>Graphical Solution-Examples</vt:lpstr>
      <vt:lpstr>Graphical Solution-Example-1</vt:lpstr>
      <vt:lpstr>Graphical Solution-Example-1</vt:lpstr>
      <vt:lpstr>Graphical Solution-Example-1</vt:lpstr>
      <vt:lpstr>Graphical Solution-Example-1</vt:lpstr>
      <vt:lpstr>Graphical Solution-Objective Function Approach</vt:lpstr>
      <vt:lpstr>Graphical Solution-Extreme Corner Point Approach</vt:lpstr>
      <vt:lpstr>Graphical Solution-Examples</vt:lpstr>
      <vt:lpstr>Graphical Solution-Example-2</vt:lpstr>
      <vt:lpstr>Graphical Solution-Example-2</vt:lpstr>
      <vt:lpstr>Graphical Solution-Example-2</vt:lpstr>
      <vt:lpstr>SIMPLEX METHOD:</vt:lpstr>
      <vt:lpstr>SIMPLEX METHOD:</vt:lpstr>
      <vt:lpstr>SIMPLEX METHOD:</vt:lpstr>
      <vt:lpstr>SIMPLEX METHOD:</vt:lpstr>
      <vt:lpstr>SIMPLEX METHOD:</vt:lpstr>
      <vt:lpstr>SIMPLEX METHOD:</vt:lpstr>
      <vt:lpstr>PowerPoint Presentation</vt:lpstr>
      <vt:lpstr>PowerPoint Presentation</vt:lpstr>
      <vt:lpstr>SIMPLEX METHOD:</vt:lpstr>
      <vt:lpstr>SIMPLEX METHOD:</vt:lpstr>
      <vt:lpstr>SIMPLEX METHOD: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Windows User</dc:creator>
  <cp:lastModifiedBy>Windows User</cp:lastModifiedBy>
  <cp:revision>90</cp:revision>
  <dcterms:created xsi:type="dcterms:W3CDTF">2020-03-30T23:07:33Z</dcterms:created>
  <dcterms:modified xsi:type="dcterms:W3CDTF">2022-03-04T12:25:08Z</dcterms:modified>
</cp:coreProperties>
</file>