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9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0F30-E563-4F84-BE89-2BB07D535E7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A118-AB86-4347-BC86-895579771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8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0F30-E563-4F84-BE89-2BB07D535E7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A118-AB86-4347-BC86-895579771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5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0F30-E563-4F84-BE89-2BB07D535E7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A118-AB86-4347-BC86-895579771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6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0F30-E563-4F84-BE89-2BB07D535E7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A118-AB86-4347-BC86-895579771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7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0F30-E563-4F84-BE89-2BB07D535E7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A118-AB86-4347-BC86-895579771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9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0F30-E563-4F84-BE89-2BB07D535E7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A118-AB86-4347-BC86-895579771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1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0F30-E563-4F84-BE89-2BB07D535E7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A118-AB86-4347-BC86-895579771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0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0F30-E563-4F84-BE89-2BB07D535E7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A118-AB86-4347-BC86-895579771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5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0F30-E563-4F84-BE89-2BB07D535E7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A118-AB86-4347-BC86-895579771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3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0F30-E563-4F84-BE89-2BB07D535E7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A118-AB86-4347-BC86-895579771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6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0F30-E563-4F84-BE89-2BB07D535E7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8A118-AB86-4347-BC86-895579771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6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B0F30-E563-4F84-BE89-2BB07D535E70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8A118-AB86-4347-BC86-895579771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3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5707"/>
            <a:ext cx="9144000" cy="1785429"/>
          </a:xfrm>
        </p:spPr>
        <p:txBody>
          <a:bodyPr>
            <a:noAutofit/>
          </a:bodyPr>
          <a:lstStyle/>
          <a:p>
            <a:r>
              <a:rPr lang="en-US" b="1" dirty="0" smtClean="0"/>
              <a:t>Linear Programming-Sensitivity Analysis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467" y="5275390"/>
            <a:ext cx="9275064" cy="878522"/>
          </a:xfrm>
        </p:spPr>
        <p:txBody>
          <a:bodyPr/>
          <a:lstStyle/>
          <a:p>
            <a:r>
              <a:rPr lang="en-US" dirty="0" smtClean="0"/>
              <a:t>SCHOOL OF DATA SCIENCE AND FORECASTING</a:t>
            </a:r>
          </a:p>
          <a:p>
            <a:r>
              <a:rPr lang="en-US" dirty="0" smtClean="0"/>
              <a:t>DEVI AHILYA VISHWAVIDYALAYA, INDORE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048" y="4086670"/>
            <a:ext cx="1125903" cy="10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82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0632" cy="814451"/>
          </a:xfrm>
        </p:spPr>
        <p:txBody>
          <a:bodyPr>
            <a:normAutofit/>
          </a:bodyPr>
          <a:lstStyle/>
          <a:p>
            <a:r>
              <a:rPr lang="en-US" sz="3200" b="1" dirty="0"/>
              <a:t>Changes in the availability of the resources</a:t>
            </a:r>
            <a:r>
              <a:rPr lang="en-US" sz="3000" b="1" dirty="0" smtClean="0"/>
              <a:t>-Example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6424"/>
            <a:ext cx="5462016" cy="50705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As availability of raw material M1 changes, keeping the availability of other binding resource M2 as </a:t>
            </a:r>
            <a:r>
              <a:rPr lang="en-US" sz="2000" dirty="0" smtClean="0"/>
              <a:t>such (i.e. 6), </a:t>
            </a:r>
            <a:r>
              <a:rPr lang="en-US" sz="2000" dirty="0"/>
              <a:t>the optimum solution at point C will slide along the line segment DG. Any change in M1 outside the range of this segment will render point C infeasible. </a:t>
            </a:r>
            <a:r>
              <a:rPr lang="en-US" sz="2000" dirty="0" smtClean="0"/>
              <a:t> Therefore, end points D (2,2) and G (6,0) delineate the feasibility range for M1.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Amount for M1 at D = </a:t>
            </a:r>
            <a:r>
              <a:rPr lang="en-US" sz="1800" spc="-5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lang="pl-PL" sz="1800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lang="pl-PL" sz="1800" spc="-7" baseline="-2430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lang="pl-PL" sz="18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lang="pl-PL" sz="1800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lang="pl-PL" sz="1800" spc="-7" baseline="-2430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=6x2+4x2=20 tons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Amount for M1 at G = </a:t>
            </a:r>
            <a:r>
              <a:rPr lang="en-US" sz="1800" spc="-5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lang="pl-PL" sz="1800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lang="pl-PL" sz="1800" spc="-7" baseline="-2430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lang="pl-PL" sz="18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lang="pl-PL" sz="1800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lang="pl-PL" sz="1800" spc="-7" baseline="-2430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=6x6+4x0=36 tons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"/>
                <a:cs typeface="Arial"/>
              </a:rPr>
              <a:t>Given M2 = 6,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"/>
                <a:cs typeface="Arial"/>
              </a:rPr>
              <a:t>the feasibility range for M1 is  </a:t>
            </a:r>
            <a:r>
              <a:rPr lang="en-US" sz="1800" dirty="0" smtClean="0">
                <a:solidFill>
                  <a:srgbClr val="FF0000"/>
                </a:solidFill>
              </a:rPr>
              <a:t>20  ≤ M1 ≤ 36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793" y="1106424"/>
            <a:ext cx="4622023" cy="474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5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0632" cy="814451"/>
          </a:xfrm>
        </p:spPr>
        <p:txBody>
          <a:bodyPr>
            <a:normAutofit/>
          </a:bodyPr>
          <a:lstStyle/>
          <a:p>
            <a:r>
              <a:rPr lang="en-US" sz="3200" b="1" dirty="0"/>
              <a:t>Changes in the availability of the resources</a:t>
            </a:r>
            <a:r>
              <a:rPr lang="en-US" sz="3000" b="1" dirty="0" smtClean="0"/>
              <a:t>-Example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6425"/>
            <a:ext cx="5491926" cy="43558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Now consider raw material M2. As </a:t>
            </a:r>
            <a:r>
              <a:rPr lang="en-US" sz="2000" dirty="0"/>
              <a:t>availability of raw material </a:t>
            </a:r>
            <a:r>
              <a:rPr lang="en-US" sz="2000" dirty="0" smtClean="0"/>
              <a:t>M2 </a:t>
            </a:r>
            <a:r>
              <a:rPr lang="en-US" sz="2000" dirty="0"/>
              <a:t>changes, keeping the availability of other binding resource </a:t>
            </a:r>
            <a:r>
              <a:rPr lang="en-US" sz="2000" dirty="0" smtClean="0"/>
              <a:t>M1 </a:t>
            </a:r>
            <a:r>
              <a:rPr lang="en-US" sz="2000" dirty="0"/>
              <a:t>as </a:t>
            </a:r>
            <a:r>
              <a:rPr lang="en-US" sz="2000" dirty="0" smtClean="0"/>
              <a:t>such (i.e. 24), </a:t>
            </a:r>
            <a:r>
              <a:rPr lang="en-US" sz="2000" dirty="0"/>
              <a:t>the optimum solution at point C will slide along the line segment </a:t>
            </a:r>
            <a:r>
              <a:rPr lang="en-US" sz="2000" dirty="0" smtClean="0"/>
              <a:t>HB. </a:t>
            </a:r>
            <a:r>
              <a:rPr lang="en-US" sz="2000" dirty="0"/>
              <a:t>Any change in </a:t>
            </a:r>
            <a:r>
              <a:rPr lang="en-US" sz="2000" dirty="0" smtClean="0"/>
              <a:t>M2 </a:t>
            </a:r>
            <a:r>
              <a:rPr lang="en-US" sz="2000" dirty="0"/>
              <a:t>outside the range of this segment will render point C infeasible. </a:t>
            </a:r>
            <a:r>
              <a:rPr lang="en-US" sz="2000" dirty="0" smtClean="0"/>
              <a:t> Therefore, end points B(4,0) and H(8/3,2) delineate the feasibility range for M2.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Amount </a:t>
            </a:r>
            <a:r>
              <a:rPr lang="en-US" sz="2000" dirty="0">
                <a:solidFill>
                  <a:srgbClr val="FF0000"/>
                </a:solidFill>
              </a:rPr>
              <a:t>for M2 at B = </a:t>
            </a:r>
            <a:r>
              <a:rPr lang="pl-PL" sz="2000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lang="pl-PL" sz="2000" spc="-7" baseline="-2430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lang="pl-PL" sz="20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lang="pl-PL" sz="2000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lang="pl-PL" sz="2000" spc="-7" baseline="-2430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=4+2x0=4 tons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Amount for M2 at H = </a:t>
            </a:r>
            <a:r>
              <a:rPr lang="pl-PL" sz="1800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lang="pl-PL" sz="1800" spc="-7" baseline="-2430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lang="pl-PL" sz="18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lang="pl-PL" sz="1800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lang="pl-PL" sz="1800" spc="-7" baseline="-2430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= 8/3 + 2x2=20/3 tons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"/>
                <a:cs typeface="Arial"/>
              </a:rPr>
              <a:t>Given M1 = 24,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"/>
                <a:cs typeface="Arial"/>
              </a:rPr>
              <a:t>the feasibility range for M2 is  4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≤ </a:t>
            </a:r>
            <a:r>
              <a:rPr lang="en-US" sz="1800" dirty="0" smtClean="0">
                <a:solidFill>
                  <a:srgbClr val="FF0000"/>
                </a:solidFill>
              </a:rPr>
              <a:t>M2 ≤ 20/3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90" y="1179576"/>
            <a:ext cx="4898706" cy="428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08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53472" cy="750443"/>
          </a:xfrm>
        </p:spPr>
        <p:txBody>
          <a:bodyPr/>
          <a:lstStyle/>
          <a:p>
            <a:r>
              <a:rPr lang="en-US" dirty="0" smtClean="0"/>
              <a:t>Unit Worth of a Resource (Dual Price)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9032"/>
                <a:ext cx="10515600" cy="4777931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dirty="0" smtClean="0"/>
                  <a:t>Unit worth of a resource can be determined as the rate of change in the objective value that results from making changes in the availability of a resource.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Let </a:t>
                </a:r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i</a:t>
                </a:r>
                <a:r>
                  <a:rPr lang="en-US" dirty="0" smtClean="0"/>
                  <a:t> represents the worth per unit of resource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, then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𝐶h𝑎𝑛𝑔𝑒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𝑐𝑜𝑟𝑟𝑒𝑠𝑝𝑜𝑛𝑑𝑖𝑛𝑔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𝑓𝑒𝑎𝑠𝑖𝑏𝑙𝑒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𝑟𝑎𝑛𝑔𝑒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𝑟𝑒𝑠𝑜𝑢𝑟𝑐𝑒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𝑓𝑒𝑎𝑠𝑖𝑏𝑙𝑒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𝑟𝑎𝑛𝑔𝑒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𝑟𝑒𝑠𝑜𝑢𝑟𝑐𝑒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9032"/>
                <a:ext cx="10515600" cy="4777931"/>
              </a:xfrm>
              <a:blipFill>
                <a:blip r:embed="rId2"/>
                <a:stretch>
                  <a:fillRect l="-1217" t="-217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367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53472" cy="750443"/>
          </a:xfrm>
        </p:spPr>
        <p:txBody>
          <a:bodyPr/>
          <a:lstStyle/>
          <a:p>
            <a:r>
              <a:rPr lang="en-US" dirty="0" smtClean="0"/>
              <a:t>Unit Worth of a Resource (Dual Price)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9032"/>
                <a:ext cx="10515600" cy="4777931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 smtClean="0"/>
                  <a:t>For resource M1: , </a:t>
                </a:r>
              </a:p>
              <a:p>
                <a:pPr marL="0" indent="0" algn="just">
                  <a:buNone/>
                </a:pPr>
                <a:r>
                  <a:rPr lang="en-US" sz="2200" dirty="0" smtClean="0"/>
                  <a:t>The end </a:t>
                </a:r>
                <a:r>
                  <a:rPr lang="en-US" sz="2200" dirty="0"/>
                  <a:t>points D (2,2) and G (6,0) delineate the feasibility range for M1</a:t>
                </a:r>
                <a:r>
                  <a:rPr lang="en-US" sz="2200" dirty="0" smtClean="0"/>
                  <a:t>. T</a:t>
                </a:r>
                <a:r>
                  <a:rPr lang="en-US" sz="2200" dirty="0" smtClean="0">
                    <a:latin typeface="Arial"/>
                    <a:cs typeface="Arial"/>
                  </a:rPr>
                  <a:t>he </a:t>
                </a:r>
                <a:r>
                  <a:rPr lang="en-US" sz="2200" dirty="0">
                    <a:latin typeface="Arial"/>
                    <a:cs typeface="Arial"/>
                  </a:rPr>
                  <a:t>feasibility range for M1 is  </a:t>
                </a:r>
                <a:r>
                  <a:rPr lang="en-US" sz="2200" dirty="0"/>
                  <a:t>20  ≤ M1 ≤ 36</a:t>
                </a:r>
              </a:p>
              <a:p>
                <a:pPr marL="0" indent="0" algn="just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rgbClr val="FF0000"/>
                    </a:solidFill>
                  </a:rPr>
                  <a:t>Value of Z at </a:t>
                </a:r>
                <a:r>
                  <a:rPr lang="en-US" sz="2200" dirty="0">
                    <a:solidFill>
                      <a:srgbClr val="FF0000"/>
                    </a:solidFill>
                  </a:rPr>
                  <a:t>D = 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5</a:t>
                </a:r>
                <a:r>
                  <a:rPr lang="pl-PL" sz="2200" spc="-5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X</a:t>
                </a:r>
                <a:r>
                  <a:rPr lang="pl-PL" sz="2200" spc="-7" baseline="-24305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1</a:t>
                </a:r>
                <a:r>
                  <a:rPr lang="pl-PL" sz="2200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+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4</a:t>
                </a:r>
                <a:r>
                  <a:rPr lang="pl-PL" sz="2200" spc="-5" dirty="0">
                    <a:solidFill>
                      <a:srgbClr val="FF0000"/>
                    </a:solidFill>
                    <a:latin typeface="Arial"/>
                    <a:cs typeface="Arial"/>
                  </a:rPr>
                  <a:t>X</a:t>
                </a:r>
                <a:r>
                  <a:rPr lang="pl-PL" sz="2200" spc="-7" baseline="-24305" dirty="0">
                    <a:solidFill>
                      <a:srgbClr val="FF0000"/>
                    </a:solidFill>
                    <a:latin typeface="Arial"/>
                    <a:cs typeface="Arial"/>
                  </a:rPr>
                  <a:t>2</a:t>
                </a:r>
                <a:r>
                  <a:rPr lang="en-US" sz="2200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=5x2+4x2=18 (thousand $)</a:t>
                </a:r>
                <a:endParaRPr lang="en-US" sz="2200" dirty="0">
                  <a:solidFill>
                    <a:srgbClr val="FF0000"/>
                  </a:solidFill>
                  <a:latin typeface="Arial"/>
                  <a:cs typeface="Arial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rgbClr val="FF0000"/>
                    </a:solidFill>
                  </a:rPr>
                  <a:t>Value of Z at G </a:t>
                </a:r>
                <a:r>
                  <a:rPr lang="en-US" sz="2200" dirty="0">
                    <a:solidFill>
                      <a:srgbClr val="FF0000"/>
                    </a:solidFill>
                  </a:rPr>
                  <a:t>= 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5</a:t>
                </a:r>
                <a:r>
                  <a:rPr lang="pl-PL" sz="2200" spc="-5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X</a:t>
                </a:r>
                <a:r>
                  <a:rPr lang="pl-PL" sz="2200" spc="-7" baseline="-24305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1</a:t>
                </a:r>
                <a:r>
                  <a:rPr lang="pl-PL" sz="2200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+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4</a:t>
                </a:r>
                <a:r>
                  <a:rPr lang="pl-PL" sz="2200" spc="-5" dirty="0">
                    <a:solidFill>
                      <a:srgbClr val="FF0000"/>
                    </a:solidFill>
                    <a:latin typeface="Arial"/>
                    <a:cs typeface="Arial"/>
                  </a:rPr>
                  <a:t>X</a:t>
                </a:r>
                <a:r>
                  <a:rPr lang="pl-PL" sz="2200" spc="-7" baseline="-24305" dirty="0">
                    <a:solidFill>
                      <a:srgbClr val="FF0000"/>
                    </a:solidFill>
                    <a:latin typeface="Arial"/>
                    <a:cs typeface="Arial"/>
                  </a:rPr>
                  <a:t>2</a:t>
                </a:r>
                <a:r>
                  <a:rPr lang="en-US" sz="2200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=5x6+4x0=30 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(thousand $)</a:t>
                </a:r>
              </a:p>
              <a:p>
                <a:pPr marL="0" indent="0" algn="just">
                  <a:buNone/>
                </a:pPr>
                <a:endParaRPr lang="en-US" sz="2200" dirty="0" smtClean="0"/>
              </a:p>
              <a:p>
                <a:pPr marL="0" indent="0" algn="just">
                  <a:buNone/>
                </a:pPr>
                <a:r>
                  <a:rPr lang="en-US" sz="2200" dirty="0" smtClean="0"/>
                  <a:t>Therefore,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baseline="-2500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200" b="0" i="1" baseline="-25000" smtClean="0">
                        <a:latin typeface="Cambria Math" panose="02040503050406030204" pitchFamily="18" charset="0"/>
                      </a:rPr>
                      <m:t>1=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30−18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36−20</m:t>
                        </m:r>
                      </m:den>
                    </m:f>
                  </m:oMath>
                </a14:m>
                <a:r>
                  <a:rPr lang="en-US" sz="22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200" dirty="0" smtClean="0"/>
                  <a:t> = 0.75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It shows that a one ton change in M1 in the range </a:t>
                </a:r>
                <a:r>
                  <a:rPr lang="en-US" sz="2200" dirty="0"/>
                  <a:t>20  ≤ M1 ≤ </a:t>
                </a:r>
                <a:r>
                  <a:rPr lang="en-US" sz="2200" dirty="0" smtClean="0"/>
                  <a:t>36 will change the optimum value of z by $0.75x1000 = $750.</a:t>
                </a: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9032"/>
                <a:ext cx="10515600" cy="4777931"/>
              </a:xfrm>
              <a:blipFill>
                <a:blip r:embed="rId2"/>
                <a:stretch>
                  <a:fillRect l="-1217" t="-217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950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53472" cy="750443"/>
          </a:xfrm>
        </p:spPr>
        <p:txBody>
          <a:bodyPr/>
          <a:lstStyle/>
          <a:p>
            <a:r>
              <a:rPr lang="en-US" dirty="0" smtClean="0"/>
              <a:t>Unit Worth of a Resource (Dual Price)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9032"/>
                <a:ext cx="10515600" cy="4777931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dirty="0" smtClean="0"/>
                  <a:t>For resource M2: , </a:t>
                </a:r>
              </a:p>
              <a:p>
                <a:pPr marL="0" indent="0" algn="just">
                  <a:buNone/>
                </a:pPr>
                <a:r>
                  <a:rPr lang="en-US" sz="2200" dirty="0" smtClean="0"/>
                  <a:t>The </a:t>
                </a:r>
                <a:r>
                  <a:rPr lang="en-US" sz="2400" dirty="0"/>
                  <a:t>end points B(4,0) and H(8/3,2) delineate the feasibility range for M2</a:t>
                </a:r>
                <a:r>
                  <a:rPr lang="en-US" sz="2400" dirty="0" smtClean="0"/>
                  <a:t>. </a:t>
                </a:r>
                <a:r>
                  <a:rPr lang="en-US" sz="2400" dirty="0"/>
                  <a:t>T</a:t>
                </a:r>
                <a:r>
                  <a:rPr lang="en-US" sz="2400" dirty="0">
                    <a:latin typeface="Arial"/>
                    <a:cs typeface="Arial"/>
                  </a:rPr>
                  <a:t>he feasibility range for </a:t>
                </a:r>
                <a:r>
                  <a:rPr lang="en-US" sz="2400" dirty="0" smtClean="0">
                    <a:latin typeface="Arial"/>
                    <a:cs typeface="Arial"/>
                  </a:rPr>
                  <a:t>M2 </a:t>
                </a:r>
                <a:r>
                  <a:rPr lang="en-US" sz="2400" dirty="0">
                    <a:latin typeface="Arial"/>
                    <a:cs typeface="Arial"/>
                  </a:rPr>
                  <a:t>is  </a:t>
                </a:r>
                <a:r>
                  <a:rPr lang="en-US" sz="2400" dirty="0" smtClean="0">
                    <a:latin typeface="Arial"/>
                    <a:cs typeface="Arial"/>
                  </a:rPr>
                  <a:t>4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≤ </a:t>
                </a:r>
                <a:r>
                  <a:rPr lang="en-US" sz="2400" dirty="0" smtClean="0"/>
                  <a:t>M2 </a:t>
                </a:r>
                <a:r>
                  <a:rPr lang="en-US" sz="2400" dirty="0"/>
                  <a:t>≤ </a:t>
                </a:r>
                <a:r>
                  <a:rPr lang="en-US" sz="2400" dirty="0" smtClean="0"/>
                  <a:t>20/3</a:t>
                </a:r>
                <a:endParaRPr lang="en-US" sz="2400" dirty="0"/>
              </a:p>
              <a:p>
                <a:pPr marL="0" indent="0" algn="just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rgbClr val="FF0000"/>
                    </a:solidFill>
                  </a:rPr>
                  <a:t>Value of Z at B </a:t>
                </a:r>
                <a:r>
                  <a:rPr lang="en-US" sz="2200" dirty="0">
                    <a:solidFill>
                      <a:srgbClr val="FF0000"/>
                    </a:solidFill>
                  </a:rPr>
                  <a:t>= 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5</a:t>
                </a:r>
                <a:r>
                  <a:rPr lang="pl-PL" sz="2200" spc="-5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X</a:t>
                </a:r>
                <a:r>
                  <a:rPr lang="pl-PL" sz="2200" spc="-7" baseline="-24305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1</a:t>
                </a:r>
                <a:r>
                  <a:rPr lang="pl-PL" sz="2200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+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4</a:t>
                </a:r>
                <a:r>
                  <a:rPr lang="pl-PL" sz="2200" spc="-5" dirty="0">
                    <a:solidFill>
                      <a:srgbClr val="FF0000"/>
                    </a:solidFill>
                    <a:latin typeface="Arial"/>
                    <a:cs typeface="Arial"/>
                  </a:rPr>
                  <a:t>X</a:t>
                </a:r>
                <a:r>
                  <a:rPr lang="pl-PL" sz="2200" spc="-7" baseline="-24305" dirty="0">
                    <a:solidFill>
                      <a:srgbClr val="FF0000"/>
                    </a:solidFill>
                    <a:latin typeface="Arial"/>
                    <a:cs typeface="Arial"/>
                  </a:rPr>
                  <a:t>2</a:t>
                </a:r>
                <a:r>
                  <a:rPr lang="en-US" sz="2200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=5x4+4x0=20 (thousand $)</a:t>
                </a:r>
                <a:endParaRPr lang="en-US" sz="2200" dirty="0">
                  <a:solidFill>
                    <a:srgbClr val="FF0000"/>
                  </a:solidFill>
                  <a:latin typeface="Arial"/>
                  <a:cs typeface="Arial"/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rgbClr val="FF0000"/>
                    </a:solidFill>
                  </a:rPr>
                  <a:t>Value of Z at H </a:t>
                </a:r>
                <a:r>
                  <a:rPr lang="en-US" sz="2200" dirty="0">
                    <a:solidFill>
                      <a:srgbClr val="FF0000"/>
                    </a:solidFill>
                  </a:rPr>
                  <a:t>= 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5</a:t>
                </a:r>
                <a:r>
                  <a:rPr lang="pl-PL" sz="2200" spc="-5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X</a:t>
                </a:r>
                <a:r>
                  <a:rPr lang="pl-PL" sz="2200" spc="-7" baseline="-24305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1</a:t>
                </a:r>
                <a:r>
                  <a:rPr lang="pl-PL" sz="2200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+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4</a:t>
                </a:r>
                <a:r>
                  <a:rPr lang="pl-PL" sz="2200" spc="-5" dirty="0">
                    <a:solidFill>
                      <a:srgbClr val="FF0000"/>
                    </a:solidFill>
                    <a:latin typeface="Arial"/>
                    <a:cs typeface="Arial"/>
                  </a:rPr>
                  <a:t>X</a:t>
                </a:r>
                <a:r>
                  <a:rPr lang="pl-PL" sz="2200" spc="-7" baseline="-24305" dirty="0">
                    <a:solidFill>
                      <a:srgbClr val="FF0000"/>
                    </a:solidFill>
                    <a:latin typeface="Arial"/>
                    <a:cs typeface="Arial"/>
                  </a:rPr>
                  <a:t>2</a:t>
                </a:r>
                <a:r>
                  <a:rPr lang="en-US" sz="2200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=5x(8/3)+4x2 = 64/3 </a:t>
                </a:r>
                <a:r>
                  <a:rPr lang="en-US" sz="2200" dirty="0">
                    <a:solidFill>
                      <a:srgbClr val="FF0000"/>
                    </a:solidFill>
                    <a:latin typeface="Arial"/>
                    <a:cs typeface="Arial"/>
                  </a:rPr>
                  <a:t>(thousand $)</a:t>
                </a:r>
              </a:p>
              <a:p>
                <a:pPr marL="0" indent="0" algn="just">
                  <a:buNone/>
                </a:pPr>
                <a:endParaRPr lang="en-US" sz="2200" dirty="0" smtClean="0"/>
              </a:p>
              <a:p>
                <a:pPr marL="0" indent="0" algn="just">
                  <a:buNone/>
                </a:pPr>
                <a:r>
                  <a:rPr lang="en-US" sz="2200" dirty="0" smtClean="0"/>
                  <a:t>Therefore,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baseline="-2500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200" b="0" i="1" baseline="-25000" smtClean="0">
                        <a:latin typeface="Cambria Math" panose="02040503050406030204" pitchFamily="18" charset="0"/>
                      </a:rPr>
                      <m:t>2=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64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)−20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(20/3)−4</m:t>
                        </m:r>
                      </m:den>
                    </m:f>
                  </m:oMath>
                </a14:m>
                <a:r>
                  <a:rPr lang="en-US" sz="22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200" dirty="0" smtClean="0"/>
                  <a:t> = 0.5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It shows that a one ton change in M2 in the range 4 </a:t>
                </a:r>
                <a:r>
                  <a:rPr lang="en-US" sz="2200" dirty="0"/>
                  <a:t>≤ </a:t>
                </a:r>
                <a:r>
                  <a:rPr lang="en-US" sz="2200" dirty="0" smtClean="0"/>
                  <a:t>M2 </a:t>
                </a:r>
                <a:r>
                  <a:rPr lang="en-US" sz="2200" dirty="0"/>
                  <a:t>≤ </a:t>
                </a:r>
                <a:r>
                  <a:rPr lang="en-US" sz="2200" dirty="0" smtClean="0"/>
                  <a:t>20/3 will change the optimum value of z by $0.5x1000 = $500.</a:t>
                </a: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9032"/>
                <a:ext cx="10515600" cy="4777931"/>
              </a:xfrm>
              <a:blipFill>
                <a:blip r:embed="rId2"/>
                <a:stretch>
                  <a:fillRect l="-1217" t="-2937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900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579"/>
          </a:xfrm>
        </p:spPr>
        <p:txBody>
          <a:bodyPr/>
          <a:lstStyle/>
          <a:p>
            <a:pPr algn="ctr"/>
            <a:r>
              <a:rPr lang="en-US" b="1" dirty="0" smtClean="0"/>
              <a:t>Sensitivity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0704"/>
            <a:ext cx="10515600" cy="4860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The sensitivity analysis investigates the change in the optimum solution resulting from making changes in parameters of the LP model.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sz="2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smtClean="0"/>
              <a:t>Consider following LP primal and its dual problem: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226586"/>
              </p:ext>
            </p:extLst>
          </p:nvPr>
        </p:nvGraphicFramePr>
        <p:xfrm>
          <a:off x="838200" y="1742327"/>
          <a:ext cx="9914964" cy="174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7482">
                  <a:extLst>
                    <a:ext uri="{9D8B030D-6E8A-4147-A177-3AD203B41FA5}">
                      <a16:colId xmlns:a16="http://schemas.microsoft.com/office/drawing/2014/main" val="3112693564"/>
                    </a:ext>
                  </a:extLst>
                </a:gridCol>
                <a:gridCol w="4957482">
                  <a:extLst>
                    <a:ext uri="{9D8B030D-6E8A-4147-A177-3AD203B41FA5}">
                      <a16:colId xmlns:a16="http://schemas.microsoft.com/office/drawing/2014/main" val="4245976120"/>
                    </a:ext>
                  </a:extLst>
                </a:gridCol>
              </a:tblGrid>
              <a:tr h="637715"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 resulting from making changes in the parameters of LP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Recommended Action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801794"/>
                  </a:ext>
                </a:extLst>
              </a:tr>
              <a:tr h="36947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solution remains optimal and feasible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further action is needed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184966"/>
                  </a:ext>
                </a:extLst>
              </a:tr>
              <a:tr h="36947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solution becomes infeasible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Dual Simplex method to recover feasibility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611953"/>
                  </a:ext>
                </a:extLst>
              </a:tr>
              <a:tr h="369470"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solution becomes non-optimal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primal simplex method to recover optimality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15817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039427"/>
              </p:ext>
            </p:extLst>
          </p:nvPr>
        </p:nvGraphicFramePr>
        <p:xfrm>
          <a:off x="1216212" y="3829450"/>
          <a:ext cx="81280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156929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30847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LP Primal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83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Maximize  z = 3x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 + 2x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 + 5x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Minimize   w = 430y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 + 460y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 + 420y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59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Subject to,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Subject to,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17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x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 + 2x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 + x</a:t>
                      </a:r>
                      <a:r>
                        <a:rPr lang="en-US" baseline="-25000" dirty="0" smtClean="0"/>
                        <a:t>3</a:t>
                      </a:r>
                      <a:r>
                        <a:rPr lang="en-US" baseline="0" dirty="0" smtClean="0"/>
                        <a:t>    ≤ 430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3x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        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+ 2x</a:t>
                      </a:r>
                      <a:r>
                        <a:rPr lang="en-US" baseline="-25000" dirty="0" smtClean="0"/>
                        <a:t>3</a:t>
                      </a:r>
                      <a:r>
                        <a:rPr lang="en-US" baseline="0" dirty="0" smtClean="0"/>
                        <a:t> ≤ 460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 + 4x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            ≤ 420    </a:t>
                      </a:r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1,</a:t>
                      </a:r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2,</a:t>
                      </a:r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3</a:t>
                      </a:r>
                      <a:r>
                        <a:rPr lang="en-US" baseline="0" dirty="0" smtClean="0"/>
                        <a:t> ≥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 + 3y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 + y</a:t>
                      </a:r>
                      <a:r>
                        <a:rPr lang="en-US" baseline="-25000" dirty="0" smtClean="0"/>
                        <a:t>3 </a:t>
                      </a:r>
                      <a:r>
                        <a:rPr lang="en-US" baseline="0" dirty="0" smtClean="0"/>
                        <a:t>≥ 3</a:t>
                      </a:r>
                      <a:endParaRPr lang="en-US" baseline="-25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2y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 + 4y</a:t>
                      </a:r>
                      <a:r>
                        <a:rPr lang="en-US" baseline="-25000" dirty="0" smtClean="0"/>
                        <a:t>3 </a:t>
                      </a:r>
                      <a:r>
                        <a:rPr lang="en-US" baseline="0" dirty="0" smtClean="0"/>
                        <a:t>≥ 2</a:t>
                      </a:r>
                      <a:endParaRPr lang="en-US" baseline="-25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 + 2y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≥ 5             </a:t>
                      </a:r>
                      <a:r>
                        <a:rPr lang="en-US" dirty="0" smtClean="0"/>
                        <a:t>y</a:t>
                      </a:r>
                      <a:r>
                        <a:rPr lang="en-US" baseline="-25000" dirty="0" smtClean="0"/>
                        <a:t>1,</a:t>
                      </a:r>
                      <a:r>
                        <a:rPr lang="en-US" dirty="0" smtClean="0"/>
                        <a:t>y</a:t>
                      </a:r>
                      <a:r>
                        <a:rPr lang="en-US" baseline="-25000" dirty="0" smtClean="0"/>
                        <a:t>2,</a:t>
                      </a:r>
                      <a:r>
                        <a:rPr lang="en-US" dirty="0" smtClean="0"/>
                        <a:t>y</a:t>
                      </a:r>
                      <a:r>
                        <a:rPr lang="en-US" baseline="-25000" dirty="0" smtClean="0"/>
                        <a:t>3</a:t>
                      </a:r>
                      <a:r>
                        <a:rPr lang="en-US" baseline="0" dirty="0" smtClean="0"/>
                        <a:t> ≥ 0</a:t>
                      </a:r>
                      <a:endParaRPr lang="en-US" baseline="-25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18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Optimal Solution: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Optimal Solution: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5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 = 0, x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 = 100, x</a:t>
                      </a:r>
                      <a:r>
                        <a:rPr lang="en-US" baseline="-25000" dirty="0" smtClean="0"/>
                        <a:t>3</a:t>
                      </a:r>
                      <a:r>
                        <a:rPr lang="en-US" baseline="0" dirty="0" smtClean="0"/>
                        <a:t> = 230,  z = 1350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/>
                        <a:t> = 1, y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/>
                        <a:t> = 2, y</a:t>
                      </a:r>
                      <a:r>
                        <a:rPr lang="en-US" baseline="-25000" dirty="0" smtClean="0"/>
                        <a:t>3</a:t>
                      </a:r>
                      <a:r>
                        <a:rPr lang="en-US" baseline="0" dirty="0" smtClean="0"/>
                        <a:t> = 0,  w = 1350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128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630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579"/>
          </a:xfrm>
        </p:spPr>
        <p:txBody>
          <a:bodyPr/>
          <a:lstStyle/>
          <a:p>
            <a:pPr algn="ctr"/>
            <a:r>
              <a:rPr lang="en-US" b="1" dirty="0" smtClean="0"/>
              <a:t>Sensitivity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6736"/>
            <a:ext cx="10515600" cy="51557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optimum tableau for the LP primal is given below: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optimum </a:t>
            </a:r>
            <a:r>
              <a:rPr lang="en-US" dirty="0" smtClean="0"/>
              <a:t>tableau </a:t>
            </a:r>
            <a:r>
              <a:rPr lang="en-US" dirty="0" smtClean="0"/>
              <a:t>provides following information:</a:t>
            </a:r>
          </a:p>
          <a:p>
            <a:pPr marL="457200" lvl="1" indent="0">
              <a:buNone/>
            </a:pPr>
            <a:r>
              <a:rPr lang="en-US" dirty="0" smtClean="0"/>
              <a:t>1. Value of the objective function</a:t>
            </a:r>
          </a:p>
          <a:p>
            <a:pPr marL="457200" lvl="1" indent="0">
              <a:buNone/>
            </a:pPr>
            <a:r>
              <a:rPr lang="en-US" dirty="0" smtClean="0"/>
              <a:t>2. Values of the decision variables</a:t>
            </a:r>
          </a:p>
          <a:p>
            <a:pPr marL="457200" lvl="1" indent="0">
              <a:buNone/>
            </a:pPr>
            <a:r>
              <a:rPr lang="en-US" dirty="0" smtClean="0"/>
              <a:t>3. The status of the resources – through the values of slack or surplus variables</a:t>
            </a:r>
          </a:p>
          <a:p>
            <a:pPr marL="457200" lvl="1" indent="0">
              <a:buNone/>
            </a:pPr>
            <a:r>
              <a:rPr lang="en-US" dirty="0" smtClean="0"/>
              <a:t>4.  The worth per unit (Dual Prices) of the resources</a:t>
            </a:r>
          </a:p>
          <a:p>
            <a:pPr marL="457200" lvl="1" indent="0">
              <a:buNone/>
            </a:pPr>
            <a:r>
              <a:rPr lang="en-US" dirty="0" smtClean="0"/>
              <a:t>5. Required data to carryout sensitivity analysis on the optimal solution.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209571"/>
              </p:ext>
            </p:extLst>
          </p:nvPr>
        </p:nvGraphicFramePr>
        <p:xfrm>
          <a:off x="965200" y="1777501"/>
          <a:ext cx="912905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132">
                  <a:extLst>
                    <a:ext uri="{9D8B030D-6E8A-4147-A177-3AD203B41FA5}">
                      <a16:colId xmlns:a16="http://schemas.microsoft.com/office/drawing/2014/main" val="1439647324"/>
                    </a:ext>
                  </a:extLst>
                </a:gridCol>
                <a:gridCol w="1141132">
                  <a:extLst>
                    <a:ext uri="{9D8B030D-6E8A-4147-A177-3AD203B41FA5}">
                      <a16:colId xmlns:a16="http://schemas.microsoft.com/office/drawing/2014/main" val="3466666428"/>
                    </a:ext>
                  </a:extLst>
                </a:gridCol>
                <a:gridCol w="1141132">
                  <a:extLst>
                    <a:ext uri="{9D8B030D-6E8A-4147-A177-3AD203B41FA5}">
                      <a16:colId xmlns:a16="http://schemas.microsoft.com/office/drawing/2014/main" val="2305279435"/>
                    </a:ext>
                  </a:extLst>
                </a:gridCol>
                <a:gridCol w="1141132">
                  <a:extLst>
                    <a:ext uri="{9D8B030D-6E8A-4147-A177-3AD203B41FA5}">
                      <a16:colId xmlns:a16="http://schemas.microsoft.com/office/drawing/2014/main" val="750120662"/>
                    </a:ext>
                  </a:extLst>
                </a:gridCol>
                <a:gridCol w="1141132">
                  <a:extLst>
                    <a:ext uri="{9D8B030D-6E8A-4147-A177-3AD203B41FA5}">
                      <a16:colId xmlns:a16="http://schemas.microsoft.com/office/drawing/2014/main" val="2663602562"/>
                    </a:ext>
                  </a:extLst>
                </a:gridCol>
                <a:gridCol w="1141132">
                  <a:extLst>
                    <a:ext uri="{9D8B030D-6E8A-4147-A177-3AD203B41FA5}">
                      <a16:colId xmlns:a16="http://schemas.microsoft.com/office/drawing/2014/main" val="1088682096"/>
                    </a:ext>
                  </a:extLst>
                </a:gridCol>
                <a:gridCol w="1141132">
                  <a:extLst>
                    <a:ext uri="{9D8B030D-6E8A-4147-A177-3AD203B41FA5}">
                      <a16:colId xmlns:a16="http://schemas.microsoft.com/office/drawing/2014/main" val="1346254048"/>
                    </a:ext>
                  </a:extLst>
                </a:gridCol>
                <a:gridCol w="1141132">
                  <a:extLst>
                    <a:ext uri="{9D8B030D-6E8A-4147-A177-3AD203B41FA5}">
                      <a16:colId xmlns:a16="http://schemas.microsoft.com/office/drawing/2014/main" val="2690392927"/>
                    </a:ext>
                  </a:extLst>
                </a:gridCol>
              </a:tblGrid>
              <a:tr h="3096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Basic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r>
                        <a:rPr lang="en-US" sz="2000" baseline="-25000" dirty="0" smtClean="0"/>
                        <a:t>1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r>
                        <a:rPr lang="en-US" sz="2000" baseline="-25000" dirty="0" smtClean="0"/>
                        <a:t>2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r>
                        <a:rPr lang="en-US" sz="2000" baseline="-25000" dirty="0" smtClean="0"/>
                        <a:t>3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r>
                        <a:rPr lang="en-US" sz="2000" baseline="-25000" dirty="0" smtClean="0"/>
                        <a:t>4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r>
                        <a:rPr lang="en-US" sz="2000" baseline="-25000" dirty="0" smtClean="0"/>
                        <a:t>5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r>
                        <a:rPr lang="en-US" sz="2000" baseline="-25000" dirty="0" smtClean="0"/>
                        <a:t>6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Solution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077487"/>
                  </a:ext>
                </a:extLst>
              </a:tr>
              <a:tr h="3096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z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-25000" dirty="0" smtClean="0"/>
                        <a:t>4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-25000" dirty="0" smtClean="0"/>
                        <a:t>0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-25000" dirty="0" smtClean="0"/>
                        <a:t>0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-25000" dirty="0" smtClean="0"/>
                        <a:t>1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-25000" dirty="0" smtClean="0"/>
                        <a:t>2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-25000" dirty="0" smtClean="0"/>
                        <a:t>0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1350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807686"/>
                  </a:ext>
                </a:extLst>
              </a:tr>
              <a:tr h="309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x</a:t>
                      </a:r>
                      <a:r>
                        <a:rPr lang="en-US" sz="2000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-25000" dirty="0" smtClean="0"/>
                        <a:t>-1/4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-25000" dirty="0" smtClean="0"/>
                        <a:t>1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-25000" dirty="0" smtClean="0"/>
                        <a:t>0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-25000" dirty="0" smtClean="0"/>
                        <a:t>1/2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-25000" dirty="0" smtClean="0"/>
                        <a:t>-1/4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-25000" dirty="0" smtClean="0"/>
                        <a:t>0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505250"/>
                  </a:ext>
                </a:extLst>
              </a:tr>
              <a:tr h="309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x</a:t>
                      </a:r>
                      <a:r>
                        <a:rPr lang="en-US" sz="2000" baseline="-25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-25000" dirty="0" smtClean="0"/>
                        <a:t>3/2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-25000" dirty="0" smtClean="0"/>
                        <a:t>0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-25000" dirty="0" smtClean="0"/>
                        <a:t>1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-25000" dirty="0" smtClean="0"/>
                        <a:t>0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-25000" dirty="0" smtClean="0"/>
                        <a:t>1/2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-25000" dirty="0" smtClean="0"/>
                        <a:t>0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230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000167"/>
                  </a:ext>
                </a:extLst>
              </a:tr>
              <a:tr h="3096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x</a:t>
                      </a:r>
                      <a:r>
                        <a:rPr lang="en-US" sz="2000" baseline="-250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-25000" dirty="0" smtClean="0"/>
                        <a:t>2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-25000" dirty="0" smtClean="0"/>
                        <a:t>0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-25000" dirty="0" smtClean="0"/>
                        <a:t>0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-25000" dirty="0" smtClean="0"/>
                        <a:t>-2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-25000" dirty="0" smtClean="0"/>
                        <a:t>1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-25000" dirty="0" smtClean="0"/>
                        <a:t>1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16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40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Affecting Feasibility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0941" y="1855694"/>
            <a:ext cx="10425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Feasibility of the current optimum solution may be affected by: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right hand of the constraints is changed</a:t>
            </a:r>
          </a:p>
          <a:p>
            <a:pPr marL="342900" indent="-342900">
              <a:buAutoNum type="arabicPeriod"/>
            </a:pPr>
            <a:r>
              <a:rPr lang="en-US" dirty="0" smtClean="0"/>
              <a:t>A new constraint is added to the model.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 smtClean="0"/>
              <a:t>In both cases, infeasibility occurs when at least one variable becomes negative.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8518" y="3496235"/>
            <a:ext cx="96191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Changes in the right hand side:</a:t>
            </a:r>
          </a:p>
          <a:p>
            <a:r>
              <a:rPr lang="en-US" dirty="0" smtClean="0"/>
              <a:t>This change will affect only right-hand values of the table (including z value). Therefore, It requires re-computing the right hand side of the tableau. It can be calculated as-</a:t>
            </a:r>
          </a:p>
          <a:p>
            <a:endParaRPr lang="en-US" dirty="0"/>
          </a:p>
          <a:p>
            <a:r>
              <a:rPr lang="en-US" dirty="0" smtClean="0"/>
              <a:t>New right-hand side of tableau in iteration </a:t>
            </a:r>
            <a:r>
              <a:rPr lang="en-US" dirty="0" err="1" smtClean="0"/>
              <a:t>i</a:t>
            </a:r>
            <a:r>
              <a:rPr lang="en-US" dirty="0" smtClean="0"/>
              <a:t> 	= 	(inverse in iteration </a:t>
            </a:r>
            <a:r>
              <a:rPr lang="en-US" dirty="0" err="1" smtClean="0"/>
              <a:t>i</a:t>
            </a:r>
            <a:r>
              <a:rPr lang="en-US" dirty="0" smtClean="0"/>
              <a:t>) x (New right-hand 						side of constraints)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92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579"/>
          </a:xfrm>
        </p:spPr>
        <p:txBody>
          <a:bodyPr/>
          <a:lstStyle/>
          <a:p>
            <a:pPr algn="ctr"/>
            <a:r>
              <a:rPr lang="en-US" b="1" dirty="0" smtClean="0"/>
              <a:t>Sensitivity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6736"/>
            <a:ext cx="10515600" cy="4860227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Sensitivity analysis (or Post-optimality analysis) adds dynamic dimension in LP optimum solution for investigating the impact of changes in the model parameters (e.g. coefficients of objective and constraints) and right-hand side values of the constraints.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Sensitivity analysis provides sensitivity of the optimal solution to the changes made in the model. It can be used to answer some “what –if” type questions about the problem.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Sensitivity analysis is important for management for taking decisions in the dynamic environment with – </a:t>
            </a:r>
          </a:p>
          <a:p>
            <a:pPr marL="457200" lvl="1" indent="0" algn="just">
              <a:buNone/>
            </a:pPr>
            <a:r>
              <a:rPr lang="en-US" dirty="0" smtClean="0"/>
              <a:t>1. Changes in the coefficients of objective function (per unit price or cost)</a:t>
            </a:r>
          </a:p>
          <a:p>
            <a:pPr marL="457200" lvl="1" indent="0" algn="just">
              <a:buNone/>
            </a:pPr>
            <a:r>
              <a:rPr lang="en-US" dirty="0" smtClean="0"/>
              <a:t>2. Changes in the coefficients of constraints (per unit usage of the resources)</a:t>
            </a:r>
          </a:p>
          <a:p>
            <a:pPr marL="457200" lvl="1" indent="0" algn="just">
              <a:buNone/>
            </a:pPr>
            <a:r>
              <a:rPr lang="en-US" dirty="0" smtClean="0"/>
              <a:t>3. Changes in the availability of the resources.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579"/>
          </a:xfrm>
        </p:spPr>
        <p:txBody>
          <a:bodyPr/>
          <a:lstStyle/>
          <a:p>
            <a:pPr algn="ctr"/>
            <a:r>
              <a:rPr lang="en-US" b="1" dirty="0" smtClean="0"/>
              <a:t>Graphical Sensitivity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6736"/>
            <a:ext cx="10515600" cy="4860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following cases of the sensitivity analysis will be discussed based on the graphical solution:</a:t>
            </a:r>
          </a:p>
          <a:p>
            <a:pPr marL="514350" indent="-514350">
              <a:buAutoNum type="arabicPeriod"/>
            </a:pPr>
            <a:r>
              <a:rPr lang="en-US" dirty="0" smtClean="0"/>
              <a:t>Changes in the coefficients of objective function (ranges of optimality)</a:t>
            </a:r>
          </a:p>
          <a:p>
            <a:pPr marL="514350" indent="-514350">
              <a:buAutoNum type="arabicPeriod"/>
            </a:pPr>
            <a:r>
              <a:rPr lang="en-US" dirty="0" smtClean="0"/>
              <a:t>Changes in the right-hand side of the constraints (ranges of feasibility)</a:t>
            </a:r>
          </a:p>
          <a:p>
            <a:pPr marL="514350" indent="-514350">
              <a:buAutoNum type="arabicPeriod"/>
            </a:pPr>
            <a:r>
              <a:rPr lang="en-US" dirty="0" smtClean="0"/>
              <a:t>Unit worth of the resources (dual prices)</a:t>
            </a:r>
          </a:p>
          <a:p>
            <a:pPr marL="514350" indent="-51435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438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0632" cy="814451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Changes in the coefficients of objective function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6424"/>
            <a:ext cx="10515600" cy="5070539"/>
          </a:xfrm>
        </p:spPr>
        <p:txBody>
          <a:bodyPr/>
          <a:lstStyle/>
          <a:p>
            <a:pPr algn="just"/>
            <a:r>
              <a:rPr lang="en-US" dirty="0" smtClean="0"/>
              <a:t>The general objective function in two variables for a LPP can be written as  </a:t>
            </a:r>
            <a:r>
              <a:rPr lang="en-US" dirty="0" smtClean="0">
                <a:solidFill>
                  <a:srgbClr val="FF0000"/>
                </a:solidFill>
              </a:rPr>
              <a:t>Max. or Min. z = c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+ c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</a:p>
          <a:p>
            <a:pPr algn="just"/>
            <a:r>
              <a:rPr lang="en-US" dirty="0" smtClean="0"/>
              <a:t>Changes in the coefficients c</a:t>
            </a:r>
            <a:r>
              <a:rPr lang="en-US" baseline="-25000" dirty="0" smtClean="0"/>
              <a:t>1</a:t>
            </a:r>
            <a:r>
              <a:rPr lang="en-US" dirty="0" smtClean="0"/>
              <a:t> and c</a:t>
            </a:r>
            <a:r>
              <a:rPr lang="en-US" baseline="-25000" dirty="0" smtClean="0"/>
              <a:t>2</a:t>
            </a:r>
            <a:r>
              <a:rPr lang="en-US" dirty="0" smtClean="0"/>
              <a:t> will change the slope of the z-line and finally may change the optimal corner point.</a:t>
            </a:r>
          </a:p>
          <a:p>
            <a:pPr algn="just"/>
            <a:r>
              <a:rPr lang="en-US" dirty="0" smtClean="0"/>
              <a:t>However, there is a range of variation for both c</a:t>
            </a:r>
            <a:r>
              <a:rPr lang="en-US" baseline="-25000" dirty="0" smtClean="0"/>
              <a:t>1</a:t>
            </a:r>
            <a:r>
              <a:rPr lang="en-US" dirty="0" smtClean="0"/>
              <a:t> and c</a:t>
            </a:r>
            <a:r>
              <a:rPr lang="en-US" baseline="-25000" dirty="0" smtClean="0"/>
              <a:t>2</a:t>
            </a:r>
            <a:r>
              <a:rPr lang="en-US" dirty="0" smtClean="0"/>
              <a:t> that will keep the current optimum point unchanged.</a:t>
            </a:r>
          </a:p>
          <a:p>
            <a:pPr algn="just"/>
            <a:r>
              <a:rPr lang="en-US" dirty="0" smtClean="0"/>
              <a:t>Our interest is to determine the range of optimality for the ratio c</a:t>
            </a:r>
            <a:r>
              <a:rPr lang="en-US" baseline="-25000" dirty="0" smtClean="0"/>
              <a:t>1</a:t>
            </a:r>
            <a:r>
              <a:rPr lang="en-US" dirty="0" smtClean="0"/>
              <a:t>/c</a:t>
            </a:r>
            <a:r>
              <a:rPr lang="en-US" baseline="-25000" dirty="0" smtClean="0"/>
              <a:t>2</a:t>
            </a:r>
            <a:r>
              <a:rPr lang="en-US" dirty="0" smtClean="0"/>
              <a:t>  or c</a:t>
            </a:r>
            <a:r>
              <a:rPr lang="en-US" baseline="-25000" dirty="0" smtClean="0"/>
              <a:t>2</a:t>
            </a:r>
            <a:r>
              <a:rPr lang="en-US" dirty="0" smtClean="0"/>
              <a:t>/c</a:t>
            </a:r>
            <a:r>
              <a:rPr lang="en-US" baseline="-25000" dirty="0" smtClean="0"/>
              <a:t>1</a:t>
            </a:r>
            <a:r>
              <a:rPr lang="en-US" dirty="0" smtClean="0"/>
              <a:t> that will keep the current optimum solution unchanged.</a:t>
            </a:r>
          </a:p>
          <a:p>
            <a:pPr algn="just"/>
            <a:r>
              <a:rPr lang="en-US" dirty="0" smtClean="0"/>
              <a:t>It gives a flexibility to the managers to change the price (or cost) per unit up to a certain range without affecting optimality.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3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0632" cy="814451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Changes in the coefficients of objective function-Example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6424"/>
            <a:ext cx="5087112" cy="5070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Objective Function:</a:t>
            </a:r>
          </a:p>
          <a:p>
            <a:pPr marL="457200" lvl="1" indent="0">
              <a:buNone/>
            </a:pPr>
            <a:r>
              <a:rPr lang="en-US" spc="-5" dirty="0" smtClean="0">
                <a:latin typeface="Arial"/>
                <a:cs typeface="Arial"/>
              </a:rPr>
              <a:t>Maxi</a:t>
            </a:r>
            <a:r>
              <a:rPr lang="pl-PL" spc="-5" dirty="0" smtClean="0">
                <a:latin typeface="Arial"/>
                <a:cs typeface="Arial"/>
              </a:rPr>
              <a:t>mize </a:t>
            </a:r>
            <a:r>
              <a:rPr lang="pl-PL" dirty="0" smtClean="0">
                <a:latin typeface="Arial"/>
                <a:cs typeface="Arial"/>
              </a:rPr>
              <a:t>Z= </a:t>
            </a:r>
            <a:r>
              <a:rPr lang="en-US" dirty="0" smtClean="0">
                <a:latin typeface="Arial"/>
                <a:cs typeface="Arial"/>
              </a:rPr>
              <a:t>5</a:t>
            </a:r>
            <a:r>
              <a:rPr lang="pl-PL" spc="-5" dirty="0" smtClean="0">
                <a:latin typeface="Arial"/>
                <a:cs typeface="Arial"/>
              </a:rPr>
              <a:t>X</a:t>
            </a:r>
            <a:r>
              <a:rPr lang="pl-PL" spc="-7" baseline="-24305" dirty="0" smtClean="0">
                <a:latin typeface="Arial"/>
                <a:cs typeface="Arial"/>
              </a:rPr>
              <a:t>1 </a:t>
            </a:r>
            <a:r>
              <a:rPr lang="pl-PL" dirty="0" smtClean="0">
                <a:latin typeface="Arial"/>
                <a:cs typeface="Arial"/>
              </a:rPr>
              <a:t>+ </a:t>
            </a:r>
            <a:r>
              <a:rPr lang="en-US" dirty="0" smtClean="0">
                <a:latin typeface="Arial"/>
                <a:cs typeface="Arial"/>
              </a:rPr>
              <a:t>4</a:t>
            </a:r>
            <a:r>
              <a:rPr lang="pl-PL" spc="-5" dirty="0" smtClean="0">
                <a:latin typeface="Arial"/>
                <a:cs typeface="Arial"/>
              </a:rPr>
              <a:t>X</a:t>
            </a:r>
            <a:r>
              <a:rPr lang="pl-PL" spc="-7" baseline="-24305" dirty="0" smtClean="0">
                <a:latin typeface="Arial"/>
                <a:cs typeface="Arial"/>
              </a:rPr>
              <a:t>2</a:t>
            </a:r>
            <a:endParaRPr lang="pl-PL" baseline="-24305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Constraints:</a:t>
            </a:r>
          </a:p>
          <a:p>
            <a:pPr marL="457200" lvl="1" indent="0">
              <a:buNone/>
            </a:pPr>
            <a:r>
              <a:rPr lang="en-US" sz="2000" spc="-5" dirty="0" smtClean="0">
                <a:solidFill>
                  <a:srgbClr val="0070C0"/>
                </a:solidFill>
                <a:latin typeface="Arial"/>
                <a:cs typeface="Arial"/>
              </a:rPr>
              <a:t>Raw Material M1:      </a:t>
            </a:r>
          </a:p>
          <a:p>
            <a:pPr marL="457200" lvl="1" indent="0">
              <a:buNone/>
            </a:pPr>
            <a:r>
              <a:rPr lang="en-US" sz="2000" spc="-5" dirty="0" smtClean="0">
                <a:latin typeface="Arial"/>
                <a:cs typeface="Arial"/>
              </a:rPr>
              <a:t>6</a:t>
            </a:r>
            <a:r>
              <a:rPr lang="pl-PL" sz="2000" spc="-5" dirty="0" smtClean="0">
                <a:latin typeface="Arial"/>
                <a:cs typeface="Arial"/>
              </a:rPr>
              <a:t>X</a:t>
            </a:r>
            <a:r>
              <a:rPr lang="pl-PL" sz="2000" spc="-7" baseline="-24305" dirty="0" smtClean="0">
                <a:latin typeface="Arial"/>
                <a:cs typeface="Arial"/>
              </a:rPr>
              <a:t>1 </a:t>
            </a:r>
            <a:r>
              <a:rPr lang="pl-PL" sz="2000" dirty="0" smtClean="0">
                <a:latin typeface="Arial"/>
                <a:cs typeface="Arial"/>
              </a:rPr>
              <a:t>+ </a:t>
            </a:r>
            <a:r>
              <a:rPr lang="en-US" sz="2000" dirty="0" smtClean="0">
                <a:latin typeface="Arial"/>
                <a:cs typeface="Arial"/>
              </a:rPr>
              <a:t>4</a:t>
            </a:r>
            <a:r>
              <a:rPr lang="pl-PL" sz="2000" spc="-5" dirty="0" smtClean="0">
                <a:latin typeface="Arial"/>
                <a:cs typeface="Arial"/>
              </a:rPr>
              <a:t>X</a:t>
            </a:r>
            <a:r>
              <a:rPr lang="pl-PL" sz="2000" spc="-7" baseline="-24305" dirty="0" smtClean="0">
                <a:latin typeface="Arial"/>
                <a:cs typeface="Arial"/>
              </a:rPr>
              <a:t>2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spc="-7" dirty="0" smtClean="0">
                <a:latin typeface="Arial"/>
                <a:cs typeface="Arial"/>
              </a:rPr>
              <a:t>≤</a:t>
            </a:r>
            <a:r>
              <a:rPr lang="en-US" sz="2000" dirty="0" smtClean="0">
                <a:latin typeface="Arial"/>
                <a:cs typeface="Arial"/>
              </a:rPr>
              <a:t> 24 ….…...(1)            </a:t>
            </a:r>
          </a:p>
          <a:p>
            <a:pPr marL="457200" lvl="1" indent="0">
              <a:buNone/>
            </a:pPr>
            <a:r>
              <a:rPr lang="en-US" sz="2000" spc="-5" dirty="0" smtClean="0">
                <a:solidFill>
                  <a:srgbClr val="0070C0"/>
                </a:solidFill>
                <a:latin typeface="Arial"/>
                <a:cs typeface="Arial"/>
              </a:rPr>
              <a:t>Raw Material M2:</a:t>
            </a:r>
          </a:p>
          <a:p>
            <a:pPr marL="457200" lvl="1" indent="0">
              <a:buNone/>
            </a:pPr>
            <a:r>
              <a:rPr lang="pl-PL" sz="2000" spc="-5" dirty="0" smtClean="0">
                <a:latin typeface="Arial"/>
                <a:cs typeface="Arial"/>
              </a:rPr>
              <a:t>X</a:t>
            </a:r>
            <a:r>
              <a:rPr lang="pl-PL" sz="2000" spc="-7" baseline="-24305" dirty="0" smtClean="0">
                <a:latin typeface="Arial"/>
                <a:cs typeface="Arial"/>
              </a:rPr>
              <a:t>1 </a:t>
            </a:r>
            <a:r>
              <a:rPr lang="pl-PL" sz="2000" dirty="0" smtClean="0">
                <a:latin typeface="Arial"/>
                <a:cs typeface="Arial"/>
              </a:rPr>
              <a:t>+ </a:t>
            </a:r>
            <a:r>
              <a:rPr lang="en-US" sz="2000" dirty="0" smtClean="0">
                <a:latin typeface="Arial"/>
                <a:cs typeface="Arial"/>
              </a:rPr>
              <a:t>2</a:t>
            </a:r>
            <a:r>
              <a:rPr lang="pl-PL" sz="2000" spc="-5" dirty="0" smtClean="0">
                <a:latin typeface="Arial"/>
                <a:cs typeface="Arial"/>
              </a:rPr>
              <a:t>X</a:t>
            </a:r>
            <a:r>
              <a:rPr lang="pl-PL" sz="2000" spc="-7" baseline="-24305" dirty="0" smtClean="0">
                <a:latin typeface="Arial"/>
                <a:cs typeface="Arial"/>
              </a:rPr>
              <a:t>2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spc="-7" dirty="0" smtClean="0">
                <a:latin typeface="Arial"/>
                <a:cs typeface="Arial"/>
              </a:rPr>
              <a:t>≤</a:t>
            </a:r>
            <a:r>
              <a:rPr lang="en-US" sz="2000" dirty="0" smtClean="0">
                <a:latin typeface="Arial"/>
                <a:cs typeface="Arial"/>
              </a:rPr>
              <a:t> 6…….…....(2)</a:t>
            </a:r>
          </a:p>
          <a:p>
            <a:pPr marL="457200" lvl="1" indent="0">
              <a:buNone/>
            </a:pPr>
            <a:r>
              <a:rPr lang="en-US" sz="2000" spc="-5" dirty="0" smtClean="0">
                <a:solidFill>
                  <a:srgbClr val="0070C0"/>
                </a:solidFill>
                <a:latin typeface="Arial"/>
                <a:cs typeface="Arial"/>
              </a:rPr>
              <a:t>Market Demand:</a:t>
            </a:r>
          </a:p>
          <a:p>
            <a:pPr marL="457200" lvl="1" indent="0">
              <a:buNone/>
            </a:pPr>
            <a:r>
              <a:rPr lang="en-US" sz="2000" spc="-5" dirty="0" smtClean="0">
                <a:latin typeface="Arial"/>
                <a:cs typeface="Arial"/>
              </a:rPr>
              <a:t>-</a:t>
            </a:r>
            <a:r>
              <a:rPr lang="pl-PL" sz="2000" spc="-5" dirty="0" smtClean="0">
                <a:latin typeface="Arial"/>
                <a:cs typeface="Arial"/>
              </a:rPr>
              <a:t>X</a:t>
            </a:r>
            <a:r>
              <a:rPr lang="pl-PL" sz="2000" spc="-7" baseline="-24305" dirty="0" smtClean="0">
                <a:latin typeface="Arial"/>
                <a:cs typeface="Arial"/>
              </a:rPr>
              <a:t>1 </a:t>
            </a:r>
            <a:r>
              <a:rPr lang="pl-PL" sz="2000" dirty="0" smtClean="0">
                <a:latin typeface="Arial"/>
                <a:cs typeface="Arial"/>
              </a:rPr>
              <a:t>+ </a:t>
            </a:r>
            <a:r>
              <a:rPr lang="pl-PL" sz="2000" spc="-5" dirty="0" smtClean="0">
                <a:latin typeface="Arial"/>
                <a:cs typeface="Arial"/>
              </a:rPr>
              <a:t>X</a:t>
            </a:r>
            <a:r>
              <a:rPr lang="pl-PL" sz="2000" spc="-7" baseline="-24305" dirty="0" smtClean="0">
                <a:latin typeface="Arial"/>
                <a:cs typeface="Arial"/>
              </a:rPr>
              <a:t>2</a:t>
            </a:r>
            <a:r>
              <a:rPr lang="en-US" sz="2000" spc="-7" baseline="-24305" dirty="0" smtClean="0">
                <a:latin typeface="Arial"/>
                <a:cs typeface="Arial"/>
              </a:rPr>
              <a:t> </a:t>
            </a:r>
            <a:r>
              <a:rPr lang="en-US" sz="2000" spc="-7" dirty="0" smtClean="0">
                <a:latin typeface="Arial"/>
                <a:cs typeface="Arial"/>
              </a:rPr>
              <a:t>≤</a:t>
            </a:r>
            <a:r>
              <a:rPr lang="en-US" sz="2000" dirty="0" smtClean="0">
                <a:latin typeface="Arial"/>
                <a:cs typeface="Arial"/>
              </a:rPr>
              <a:t> 1 ……….…(3)</a:t>
            </a:r>
          </a:p>
          <a:p>
            <a:pPr marL="457200" lvl="1" indent="0">
              <a:buNone/>
            </a:pPr>
            <a:r>
              <a:rPr lang="en-US" sz="2000" spc="-5" dirty="0" smtClean="0">
                <a:solidFill>
                  <a:srgbClr val="0070C0"/>
                </a:solidFill>
                <a:latin typeface="Arial"/>
                <a:cs typeface="Arial"/>
              </a:rPr>
              <a:t>Market Demand:</a:t>
            </a:r>
          </a:p>
          <a:p>
            <a:pPr marL="457200" lvl="1" indent="0">
              <a:buNone/>
            </a:pPr>
            <a:r>
              <a:rPr lang="pl-PL" sz="2000" spc="-5" dirty="0" smtClean="0">
                <a:latin typeface="Arial"/>
                <a:cs typeface="Arial"/>
              </a:rPr>
              <a:t>X</a:t>
            </a:r>
            <a:r>
              <a:rPr lang="pl-PL" sz="2000" spc="-7" baseline="-24305" dirty="0" smtClean="0">
                <a:latin typeface="Arial"/>
                <a:cs typeface="Arial"/>
              </a:rPr>
              <a:t>2</a:t>
            </a:r>
            <a:r>
              <a:rPr lang="en-US" sz="2000" spc="-7" baseline="-24305" dirty="0" smtClean="0">
                <a:latin typeface="Arial"/>
                <a:cs typeface="Arial"/>
              </a:rPr>
              <a:t> </a:t>
            </a:r>
            <a:r>
              <a:rPr lang="en-US" sz="2000" spc="-7" dirty="0" smtClean="0">
                <a:latin typeface="Arial"/>
                <a:cs typeface="Arial"/>
              </a:rPr>
              <a:t>≤</a:t>
            </a:r>
            <a:r>
              <a:rPr lang="en-US" sz="2000" dirty="0" smtClean="0">
                <a:latin typeface="Arial"/>
                <a:cs typeface="Arial"/>
              </a:rPr>
              <a:t> 2 ………….…….(4)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Non-Negativity Conditions:</a:t>
            </a:r>
          </a:p>
          <a:p>
            <a:pPr marL="457200" lvl="1" indent="0">
              <a:buNone/>
            </a:pPr>
            <a:r>
              <a:rPr lang="pl-PL" sz="2000" spc="-5" dirty="0" smtClean="0">
                <a:latin typeface="Arial"/>
                <a:cs typeface="Arial"/>
              </a:rPr>
              <a:t>X</a:t>
            </a:r>
            <a:r>
              <a:rPr lang="pl-PL" sz="2000" spc="-7" baseline="-24305" dirty="0" smtClean="0">
                <a:latin typeface="Arial"/>
                <a:cs typeface="Arial"/>
              </a:rPr>
              <a:t>1</a:t>
            </a:r>
            <a:r>
              <a:rPr lang="en-US" sz="2000" spc="-7" baseline="-24305" dirty="0" smtClean="0">
                <a:latin typeface="Arial"/>
                <a:cs typeface="Arial"/>
              </a:rPr>
              <a:t>, </a:t>
            </a:r>
            <a:r>
              <a:rPr lang="pl-PL" sz="2000" spc="-5" dirty="0" smtClean="0">
                <a:latin typeface="Arial"/>
                <a:cs typeface="Arial"/>
              </a:rPr>
              <a:t>X</a:t>
            </a:r>
            <a:r>
              <a:rPr lang="en-US" sz="2000" spc="-7" baseline="-24305" dirty="0" smtClean="0">
                <a:latin typeface="Arial"/>
                <a:cs typeface="Arial"/>
              </a:rPr>
              <a:t>2 </a:t>
            </a:r>
            <a:r>
              <a:rPr lang="pl-PL" sz="2000" spc="-7" dirty="0" smtClean="0">
                <a:latin typeface="Arial"/>
                <a:cs typeface="Arial"/>
              </a:rPr>
              <a:t>≥</a:t>
            </a:r>
            <a:r>
              <a:rPr lang="en-US" sz="2000" spc="-7" dirty="0" smtClean="0">
                <a:latin typeface="Arial"/>
                <a:cs typeface="Arial"/>
              </a:rPr>
              <a:t> 0 …………… (5, 6)</a:t>
            </a:r>
            <a:endParaRPr lang="en-US" sz="2000" dirty="0"/>
          </a:p>
        </p:txBody>
      </p:sp>
      <p:sp>
        <p:nvSpPr>
          <p:cNvPr id="4" name="object 3"/>
          <p:cNvSpPr/>
          <p:nvPr/>
        </p:nvSpPr>
        <p:spPr>
          <a:xfrm>
            <a:off x="6744640" y="1791557"/>
            <a:ext cx="5447360" cy="3773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5486400" y="5807630"/>
            <a:ext cx="585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Optimum Point is C where Z = 21, X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= 3, X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= 1.5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77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0632" cy="814451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Changes in the coefficients of objective function-Example</a:t>
            </a:r>
            <a:endParaRPr lang="en-US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6424"/>
                <a:ext cx="5087112" cy="50705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If we change the objective function to     Max. z = c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x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 + c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x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, then the optimum point C will remain unchanged as long as the slope of z lies between the slope of the binding constraints, namely, </a:t>
                </a:r>
              </a:p>
              <a:p>
                <a:pPr marL="0" indent="0">
                  <a:buNone/>
                </a:pPr>
                <a:r>
                  <a:rPr lang="en-US" sz="2000" spc="-5" dirty="0" smtClean="0">
                    <a:latin typeface="Arial"/>
                    <a:cs typeface="Arial"/>
                  </a:rPr>
                  <a:t>6</a:t>
                </a:r>
                <a:r>
                  <a:rPr lang="pl-PL" sz="2000" spc="-5" dirty="0" smtClean="0">
                    <a:latin typeface="Arial"/>
                    <a:cs typeface="Arial"/>
                  </a:rPr>
                  <a:t>X</a:t>
                </a:r>
                <a:r>
                  <a:rPr lang="pl-PL" sz="2000" spc="-7" baseline="-24305" dirty="0" smtClean="0">
                    <a:latin typeface="Arial"/>
                    <a:cs typeface="Arial"/>
                  </a:rPr>
                  <a:t>1 </a:t>
                </a:r>
                <a:r>
                  <a:rPr lang="pl-PL" sz="2000" dirty="0" smtClean="0">
                    <a:latin typeface="Arial"/>
                    <a:cs typeface="Arial"/>
                  </a:rPr>
                  <a:t>+ </a:t>
                </a:r>
                <a:r>
                  <a:rPr lang="en-US" sz="2000" dirty="0" smtClean="0">
                    <a:latin typeface="Arial"/>
                    <a:cs typeface="Arial"/>
                  </a:rPr>
                  <a:t>4</a:t>
                </a:r>
                <a:r>
                  <a:rPr lang="pl-PL" sz="2000" spc="-5" dirty="0" smtClean="0">
                    <a:latin typeface="Arial"/>
                    <a:cs typeface="Arial"/>
                  </a:rPr>
                  <a:t>X</a:t>
                </a:r>
                <a:r>
                  <a:rPr lang="pl-PL" sz="2000" spc="-7" baseline="-24305" dirty="0" smtClean="0">
                    <a:latin typeface="Arial"/>
                    <a:cs typeface="Arial"/>
                  </a:rPr>
                  <a:t>2</a:t>
                </a:r>
                <a:r>
                  <a:rPr lang="en-US" sz="2000" dirty="0" smtClean="0">
                    <a:latin typeface="Arial"/>
                    <a:cs typeface="Arial"/>
                  </a:rPr>
                  <a:t> </a:t>
                </a:r>
                <a:r>
                  <a:rPr lang="en-US" sz="2000" spc="-7" dirty="0" smtClean="0">
                    <a:latin typeface="Arial"/>
                    <a:cs typeface="Arial"/>
                  </a:rPr>
                  <a:t>≤</a:t>
                </a:r>
                <a:r>
                  <a:rPr lang="en-US" sz="2000" dirty="0" smtClean="0">
                    <a:latin typeface="Arial"/>
                    <a:cs typeface="Arial"/>
                  </a:rPr>
                  <a:t> 24 …. (1)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Arial"/>
                    <a:cs typeface="Arial"/>
                  </a:rPr>
                  <a:t>and </a:t>
                </a:r>
                <a:r>
                  <a:rPr lang="pl-PL" sz="2000" spc="-5" dirty="0" smtClean="0">
                    <a:latin typeface="Arial"/>
                    <a:cs typeface="Arial"/>
                  </a:rPr>
                  <a:t>X</a:t>
                </a:r>
                <a:r>
                  <a:rPr lang="pl-PL" sz="2000" spc="-7" baseline="-24305" dirty="0" smtClean="0">
                    <a:latin typeface="Arial"/>
                    <a:cs typeface="Arial"/>
                  </a:rPr>
                  <a:t>1 </a:t>
                </a:r>
                <a:r>
                  <a:rPr lang="pl-PL" sz="2000" dirty="0" smtClean="0">
                    <a:latin typeface="Arial"/>
                    <a:cs typeface="Arial"/>
                  </a:rPr>
                  <a:t>+ </a:t>
                </a:r>
                <a:r>
                  <a:rPr lang="en-US" sz="2000" dirty="0" smtClean="0">
                    <a:latin typeface="Arial"/>
                    <a:cs typeface="Arial"/>
                  </a:rPr>
                  <a:t>2</a:t>
                </a:r>
                <a:r>
                  <a:rPr lang="pl-PL" sz="2000" spc="-5" dirty="0" smtClean="0">
                    <a:latin typeface="Arial"/>
                    <a:cs typeface="Arial"/>
                  </a:rPr>
                  <a:t>X</a:t>
                </a:r>
                <a:r>
                  <a:rPr lang="pl-PL" sz="2000" spc="-7" baseline="-24305" dirty="0" smtClean="0">
                    <a:latin typeface="Arial"/>
                    <a:cs typeface="Arial"/>
                  </a:rPr>
                  <a:t>2</a:t>
                </a:r>
                <a:r>
                  <a:rPr lang="en-US" sz="2000" dirty="0" smtClean="0">
                    <a:latin typeface="Arial"/>
                    <a:cs typeface="Arial"/>
                  </a:rPr>
                  <a:t> </a:t>
                </a:r>
                <a:r>
                  <a:rPr lang="en-US" sz="2000" spc="-7" dirty="0" smtClean="0">
                    <a:latin typeface="Arial"/>
                    <a:cs typeface="Arial"/>
                  </a:rPr>
                  <a:t>≤</a:t>
                </a:r>
                <a:r>
                  <a:rPr lang="en-US" sz="2000" dirty="0" smtClean="0">
                    <a:latin typeface="Arial"/>
                    <a:cs typeface="Arial"/>
                  </a:rPr>
                  <a:t> 6….(2)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This relationship can be expressed algebraically as-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FF0000"/>
                    </a:solidFill>
                  </a:rPr>
                  <a:t>If c</a:t>
                </a:r>
                <a:r>
                  <a:rPr lang="en-US" sz="2000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 ≠ 0,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sz="20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FF0000"/>
                    </a:solidFill>
                  </a:rPr>
                  <a:t>If c</a:t>
                </a:r>
                <a:r>
                  <a:rPr lang="en-US" sz="2000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 ≠ 0,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6424"/>
                <a:ext cx="5087112" cy="5070539"/>
              </a:xfrm>
              <a:blipFill>
                <a:blip r:embed="rId2"/>
                <a:stretch>
                  <a:fillRect l="-1918" t="-1685" r="-4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3"/>
          <p:cNvSpPr/>
          <p:nvPr/>
        </p:nvSpPr>
        <p:spPr>
          <a:xfrm>
            <a:off x="6744640" y="1791557"/>
            <a:ext cx="5447360" cy="3773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5486400" y="5807630"/>
            <a:ext cx="585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Optimum Point is C where Z = 21, X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= 3, X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= 1.5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56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0632" cy="814451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Changes in the coefficients of objective function-Example</a:t>
            </a:r>
            <a:endParaRPr lang="en-US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6050"/>
                <a:ext cx="5068824" cy="501091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c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 ≠ </a:t>
                </a:r>
                <a:r>
                  <a:rPr lang="en-US" sz="2000" dirty="0" smtClean="0"/>
                  <a:t>0 implies that z line is not horizontal.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</a:t>
                </a:r>
                <a:r>
                  <a:rPr lang="en-US" sz="2000" baseline="-25000" dirty="0" smtClean="0"/>
                  <a:t>2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≠ 0 implies that z line is not </a:t>
                </a:r>
                <a:r>
                  <a:rPr lang="en-US" sz="2000" dirty="0" smtClean="0"/>
                  <a:t>vertical.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optimality range determined earlier does not permit the objective function </a:t>
                </a:r>
                <a:r>
                  <a:rPr lang="en-US" sz="2000" dirty="0"/>
                  <a:t>z = c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x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 + </a:t>
                </a:r>
                <a:r>
                  <a:rPr lang="en-US" sz="2000" dirty="0" smtClean="0"/>
                  <a:t>c</a:t>
                </a:r>
                <a:r>
                  <a:rPr lang="en-US" sz="2000" baseline="-25000" dirty="0" smtClean="0"/>
                  <a:t>2</a:t>
                </a:r>
                <a:r>
                  <a:rPr lang="en-US" sz="2000" dirty="0" smtClean="0"/>
                  <a:t>x</a:t>
                </a:r>
                <a:r>
                  <a:rPr lang="en-US" sz="2000" baseline="-25000" dirty="0" smtClean="0"/>
                  <a:t>2 </a:t>
                </a:r>
                <a:r>
                  <a:rPr lang="en-US" sz="2000" dirty="0" smtClean="0"/>
                  <a:t> to be horizontal or vertical.</a:t>
                </a:r>
              </a:p>
              <a:p>
                <a:pPr marL="0" indent="0" algn="just">
                  <a:buNone/>
                </a:pPr>
                <a:r>
                  <a:rPr lang="en-US" sz="2000" i="1" dirty="0" smtClean="0">
                    <a:solidFill>
                      <a:srgbClr val="0070C0"/>
                    </a:solidFill>
                  </a:rPr>
                  <a:t>If </a:t>
                </a:r>
                <a:r>
                  <a:rPr lang="en-US" sz="2000" dirty="0">
                    <a:solidFill>
                      <a:srgbClr val="0070C0"/>
                    </a:solidFill>
                  </a:rPr>
                  <a:t>z = c</a:t>
                </a:r>
                <a:r>
                  <a:rPr lang="en-US" sz="2000" baseline="-25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>
                    <a:solidFill>
                      <a:srgbClr val="0070C0"/>
                    </a:solidFill>
                  </a:rPr>
                  <a:t>x</a:t>
                </a:r>
                <a:r>
                  <a:rPr lang="en-US" sz="2000" baseline="-25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>
                    <a:solidFill>
                      <a:srgbClr val="0070C0"/>
                    </a:solidFill>
                  </a:rPr>
                  <a:t> + c</a:t>
                </a:r>
                <a:r>
                  <a:rPr lang="en-US" sz="2000" baseline="-25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>
                    <a:solidFill>
                      <a:srgbClr val="0070C0"/>
                    </a:solidFill>
                  </a:rPr>
                  <a:t>x</a:t>
                </a:r>
                <a:r>
                  <a:rPr lang="en-US" sz="2000" baseline="-25000" dirty="0">
                    <a:solidFill>
                      <a:srgbClr val="0070C0"/>
                    </a:solidFill>
                  </a:rPr>
                  <a:t>2 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coincides any of the binding constraint then alternative optima will exist keeping C unchanged as optimum point in both cases.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FF0000"/>
                    </a:solidFill>
                  </a:rPr>
                  <a:t>Under given conditions one can determine the optimal range for one of the coefficients, given that other remains unchanged.</a:t>
                </a:r>
              </a:p>
              <a:p>
                <a:pPr marL="0" indent="0" algn="just">
                  <a:buNone/>
                </a:pPr>
                <a:r>
                  <a:rPr lang="en-US" sz="2000" dirty="0" smtClean="0">
                    <a:solidFill>
                      <a:srgbClr val="FF0000"/>
                    </a:solidFill>
                  </a:rPr>
                  <a:t>Given that c</a:t>
                </a:r>
                <a:r>
                  <a:rPr lang="en-US" sz="2000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 = 4, the optimal range for c</a:t>
                </a:r>
                <a:r>
                  <a:rPr lang="en-US" sz="2000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 can be calculated </a:t>
                </a:r>
              </a:p>
              <a:p>
                <a:pPr marL="0" indent="0" algn="just">
                  <a:buNone/>
                </a:pPr>
                <a:r>
                  <a:rPr lang="en-US" sz="2000" dirty="0" smtClean="0">
                    <a:solidFill>
                      <a:srgbClr val="FF0000"/>
                    </a:solidFill>
                  </a:rPr>
                  <a:t>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 by substituting c</a:t>
                </a:r>
                <a:r>
                  <a:rPr lang="en-US" sz="2000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 = 4, we have </a:t>
                </a:r>
              </a:p>
              <a:p>
                <a:pPr marL="0" indent="0" algn="just">
                  <a:buNone/>
                </a:pPr>
                <a:r>
                  <a:rPr lang="en-US" sz="2000" dirty="0" smtClean="0">
                    <a:solidFill>
                      <a:srgbClr val="FF0000"/>
                    </a:solidFill>
                  </a:rPr>
                  <a:t>2 ≤ </a:t>
                </a:r>
                <a:r>
                  <a:rPr lang="en-US" sz="2000" dirty="0">
                    <a:solidFill>
                      <a:srgbClr val="FF0000"/>
                    </a:solidFill>
                  </a:rPr>
                  <a:t>c</a:t>
                </a:r>
                <a:r>
                  <a:rPr lang="en-US" sz="2000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≤ 6.</a:t>
                </a:r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FF0000"/>
                    </a:solidFill>
                  </a:rPr>
                  <a:t>Similarly, given </a:t>
                </a:r>
                <a:r>
                  <a:rPr lang="en-US" sz="2000" dirty="0">
                    <a:solidFill>
                      <a:srgbClr val="FF0000"/>
                    </a:solidFill>
                  </a:rPr>
                  <a:t>that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c</a:t>
                </a:r>
                <a:r>
                  <a:rPr lang="en-US" sz="2000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=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5, </a:t>
                </a:r>
                <a:r>
                  <a:rPr lang="en-US" sz="2000" dirty="0">
                    <a:solidFill>
                      <a:srgbClr val="FF0000"/>
                    </a:solidFill>
                  </a:rPr>
                  <a:t>the optimal range for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c</a:t>
                </a:r>
                <a:r>
                  <a:rPr lang="en-US" sz="2000" baseline="-25000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can be </a:t>
                </a:r>
                <a:endParaRPr lang="en-US" sz="20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FF0000"/>
                    </a:solidFill>
                  </a:rPr>
                  <a:t>calculated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by substituting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c</a:t>
                </a:r>
                <a:r>
                  <a:rPr lang="en-US" sz="2000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 = 5, </a:t>
                </a:r>
                <a:r>
                  <a:rPr lang="en-US" sz="2000" dirty="0">
                    <a:solidFill>
                      <a:srgbClr val="FF0000"/>
                    </a:solidFill>
                  </a:rPr>
                  <a:t>we have </a:t>
                </a:r>
                <a:endParaRPr lang="en-US" sz="20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≤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c</a:t>
                </a:r>
                <a:r>
                  <a:rPr lang="en-US" sz="2000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≤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10.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6050"/>
                <a:ext cx="5068824" cy="5010911"/>
              </a:xfrm>
              <a:blipFill>
                <a:blip r:embed="rId2"/>
                <a:stretch>
                  <a:fillRect l="-722" t="-1582" r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92240" y="5407662"/>
            <a:ext cx="473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Optimum Point is C where Z = 21, X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= 3, X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= 1.5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380" y="1106424"/>
            <a:ext cx="5482228" cy="392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0632" cy="814451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Changes in the availability of the resources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6424"/>
            <a:ext cx="10515600" cy="507053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In LP models, constraints, directly or indirectly, represent the usage of limited resources.</a:t>
            </a:r>
          </a:p>
          <a:p>
            <a:pPr algn="just"/>
            <a:r>
              <a:rPr lang="en-US" dirty="0" smtClean="0"/>
              <a:t>The values given at right-hand side represent limits on the availability of the resources. </a:t>
            </a:r>
          </a:p>
          <a:p>
            <a:pPr algn="just"/>
            <a:r>
              <a:rPr lang="en-US" dirty="0" smtClean="0"/>
              <a:t>A change in the right-hand side for a constraint may affect the feasible region and perhaps cause a change in the optimum solution to the problem.  </a:t>
            </a:r>
          </a:p>
          <a:p>
            <a:pPr algn="just"/>
            <a:r>
              <a:rPr lang="en-US" dirty="0" smtClean="0"/>
              <a:t>The range of feasibility is determined by finding the right-hand side values such that the same two binding constraints remains binding.  </a:t>
            </a:r>
          </a:p>
          <a:p>
            <a:pPr algn="just"/>
            <a:r>
              <a:rPr lang="en-US" dirty="0" smtClean="0"/>
              <a:t>The change in the right-hand side will create a parallel line only. Therefore, optimum solution point will slide along the line.   </a:t>
            </a:r>
          </a:p>
        </p:txBody>
      </p:sp>
    </p:spTree>
    <p:extLst>
      <p:ext uri="{BB962C8B-B14F-4D97-AF65-F5344CB8AC3E}">
        <p14:creationId xmlns:p14="http://schemas.microsoft.com/office/powerpoint/2010/main" val="223671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0632" cy="814451"/>
          </a:xfrm>
        </p:spPr>
        <p:txBody>
          <a:bodyPr>
            <a:normAutofit/>
          </a:bodyPr>
          <a:lstStyle/>
          <a:p>
            <a:r>
              <a:rPr lang="en-US" sz="3200" b="1" dirty="0"/>
              <a:t>Changes in the availability of the resources</a:t>
            </a:r>
            <a:r>
              <a:rPr lang="en-US" sz="3000" b="1" dirty="0" smtClean="0"/>
              <a:t>-Example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6424"/>
            <a:ext cx="5087112" cy="5070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Objective Function:</a:t>
            </a:r>
          </a:p>
          <a:p>
            <a:pPr marL="457200" lvl="1" indent="0">
              <a:buNone/>
            </a:pPr>
            <a:r>
              <a:rPr lang="en-US" spc="-5" dirty="0" smtClean="0">
                <a:latin typeface="Arial"/>
                <a:cs typeface="Arial"/>
              </a:rPr>
              <a:t>Maxi</a:t>
            </a:r>
            <a:r>
              <a:rPr lang="pl-PL" spc="-5" dirty="0" smtClean="0">
                <a:latin typeface="Arial"/>
                <a:cs typeface="Arial"/>
              </a:rPr>
              <a:t>mize </a:t>
            </a:r>
            <a:r>
              <a:rPr lang="pl-PL" dirty="0" smtClean="0">
                <a:latin typeface="Arial"/>
                <a:cs typeface="Arial"/>
              </a:rPr>
              <a:t>Z= </a:t>
            </a:r>
            <a:r>
              <a:rPr lang="en-US" dirty="0" smtClean="0">
                <a:latin typeface="Arial"/>
                <a:cs typeface="Arial"/>
              </a:rPr>
              <a:t>5</a:t>
            </a:r>
            <a:r>
              <a:rPr lang="pl-PL" spc="-5" dirty="0" smtClean="0">
                <a:latin typeface="Arial"/>
                <a:cs typeface="Arial"/>
              </a:rPr>
              <a:t>X</a:t>
            </a:r>
            <a:r>
              <a:rPr lang="pl-PL" spc="-7" baseline="-24305" dirty="0" smtClean="0">
                <a:latin typeface="Arial"/>
                <a:cs typeface="Arial"/>
              </a:rPr>
              <a:t>1 </a:t>
            </a:r>
            <a:r>
              <a:rPr lang="pl-PL" dirty="0" smtClean="0">
                <a:latin typeface="Arial"/>
                <a:cs typeface="Arial"/>
              </a:rPr>
              <a:t>+ </a:t>
            </a:r>
            <a:r>
              <a:rPr lang="en-US" dirty="0" smtClean="0">
                <a:latin typeface="Arial"/>
                <a:cs typeface="Arial"/>
              </a:rPr>
              <a:t>4</a:t>
            </a:r>
            <a:r>
              <a:rPr lang="pl-PL" spc="-5" dirty="0" smtClean="0">
                <a:latin typeface="Arial"/>
                <a:cs typeface="Arial"/>
              </a:rPr>
              <a:t>X</a:t>
            </a:r>
            <a:r>
              <a:rPr lang="pl-PL" spc="-7" baseline="-24305" dirty="0" smtClean="0">
                <a:latin typeface="Arial"/>
                <a:cs typeface="Arial"/>
              </a:rPr>
              <a:t>2</a:t>
            </a:r>
            <a:endParaRPr lang="pl-PL" baseline="-24305" dirty="0" smtClean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Constraints:</a:t>
            </a:r>
          </a:p>
          <a:p>
            <a:pPr marL="457200" lvl="1" indent="0">
              <a:buNone/>
            </a:pPr>
            <a:r>
              <a:rPr lang="en-US" sz="2000" spc="-5" dirty="0" smtClean="0">
                <a:solidFill>
                  <a:srgbClr val="0070C0"/>
                </a:solidFill>
                <a:latin typeface="Arial"/>
                <a:cs typeface="Arial"/>
              </a:rPr>
              <a:t>Raw Material M1:      </a:t>
            </a:r>
          </a:p>
          <a:p>
            <a:pPr marL="457200" lvl="1" indent="0">
              <a:buNone/>
            </a:pPr>
            <a:r>
              <a:rPr lang="en-US" sz="2000" spc="-5" dirty="0" smtClean="0">
                <a:latin typeface="Arial"/>
                <a:cs typeface="Arial"/>
              </a:rPr>
              <a:t>6</a:t>
            </a:r>
            <a:r>
              <a:rPr lang="pl-PL" sz="2000" spc="-5" dirty="0" smtClean="0">
                <a:latin typeface="Arial"/>
                <a:cs typeface="Arial"/>
              </a:rPr>
              <a:t>X</a:t>
            </a:r>
            <a:r>
              <a:rPr lang="pl-PL" sz="2000" spc="-7" baseline="-24305" dirty="0" smtClean="0">
                <a:latin typeface="Arial"/>
                <a:cs typeface="Arial"/>
              </a:rPr>
              <a:t>1 </a:t>
            </a:r>
            <a:r>
              <a:rPr lang="pl-PL" sz="2000" dirty="0" smtClean="0">
                <a:latin typeface="Arial"/>
                <a:cs typeface="Arial"/>
              </a:rPr>
              <a:t>+ </a:t>
            </a:r>
            <a:r>
              <a:rPr lang="en-US" sz="2000" dirty="0" smtClean="0">
                <a:latin typeface="Arial"/>
                <a:cs typeface="Arial"/>
              </a:rPr>
              <a:t>4</a:t>
            </a:r>
            <a:r>
              <a:rPr lang="pl-PL" sz="2000" spc="-5" dirty="0" smtClean="0">
                <a:latin typeface="Arial"/>
                <a:cs typeface="Arial"/>
              </a:rPr>
              <a:t>X</a:t>
            </a:r>
            <a:r>
              <a:rPr lang="pl-PL" sz="2000" spc="-7" baseline="-24305" dirty="0" smtClean="0">
                <a:latin typeface="Arial"/>
                <a:cs typeface="Arial"/>
              </a:rPr>
              <a:t>2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spc="-7" dirty="0" smtClean="0">
                <a:latin typeface="Arial"/>
                <a:cs typeface="Arial"/>
              </a:rPr>
              <a:t>≤</a:t>
            </a:r>
            <a:r>
              <a:rPr lang="en-US" sz="2000" dirty="0" smtClean="0">
                <a:latin typeface="Arial"/>
                <a:cs typeface="Arial"/>
              </a:rPr>
              <a:t> 24 ….…...(1)            </a:t>
            </a:r>
          </a:p>
          <a:p>
            <a:pPr marL="457200" lvl="1" indent="0">
              <a:buNone/>
            </a:pPr>
            <a:r>
              <a:rPr lang="en-US" sz="2000" spc="-5" dirty="0" smtClean="0">
                <a:solidFill>
                  <a:srgbClr val="0070C0"/>
                </a:solidFill>
                <a:latin typeface="Arial"/>
                <a:cs typeface="Arial"/>
              </a:rPr>
              <a:t>Raw Material M2:</a:t>
            </a:r>
          </a:p>
          <a:p>
            <a:pPr marL="457200" lvl="1" indent="0">
              <a:buNone/>
            </a:pPr>
            <a:r>
              <a:rPr lang="pl-PL" sz="2000" spc="-5" dirty="0" smtClean="0">
                <a:latin typeface="Arial"/>
                <a:cs typeface="Arial"/>
              </a:rPr>
              <a:t>X</a:t>
            </a:r>
            <a:r>
              <a:rPr lang="pl-PL" sz="2000" spc="-7" baseline="-24305" dirty="0" smtClean="0">
                <a:latin typeface="Arial"/>
                <a:cs typeface="Arial"/>
              </a:rPr>
              <a:t>1 </a:t>
            </a:r>
            <a:r>
              <a:rPr lang="pl-PL" sz="2000" dirty="0" smtClean="0">
                <a:latin typeface="Arial"/>
                <a:cs typeface="Arial"/>
              </a:rPr>
              <a:t>+ </a:t>
            </a:r>
            <a:r>
              <a:rPr lang="en-US" sz="2000" dirty="0" smtClean="0">
                <a:latin typeface="Arial"/>
                <a:cs typeface="Arial"/>
              </a:rPr>
              <a:t>2</a:t>
            </a:r>
            <a:r>
              <a:rPr lang="pl-PL" sz="2000" spc="-5" dirty="0" smtClean="0">
                <a:latin typeface="Arial"/>
                <a:cs typeface="Arial"/>
              </a:rPr>
              <a:t>X</a:t>
            </a:r>
            <a:r>
              <a:rPr lang="pl-PL" sz="2000" spc="-7" baseline="-24305" dirty="0" smtClean="0">
                <a:latin typeface="Arial"/>
                <a:cs typeface="Arial"/>
              </a:rPr>
              <a:t>2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spc="-7" dirty="0" smtClean="0">
                <a:latin typeface="Arial"/>
                <a:cs typeface="Arial"/>
              </a:rPr>
              <a:t>≤</a:t>
            </a:r>
            <a:r>
              <a:rPr lang="en-US" sz="2000" dirty="0" smtClean="0">
                <a:latin typeface="Arial"/>
                <a:cs typeface="Arial"/>
              </a:rPr>
              <a:t> 6…….…....(2)</a:t>
            </a:r>
          </a:p>
          <a:p>
            <a:pPr marL="457200" lvl="1" indent="0">
              <a:buNone/>
            </a:pPr>
            <a:r>
              <a:rPr lang="en-US" sz="2000" spc="-5" dirty="0" smtClean="0">
                <a:solidFill>
                  <a:srgbClr val="0070C0"/>
                </a:solidFill>
                <a:latin typeface="Arial"/>
                <a:cs typeface="Arial"/>
              </a:rPr>
              <a:t>Market Demand:</a:t>
            </a:r>
          </a:p>
          <a:p>
            <a:pPr marL="457200" lvl="1" indent="0">
              <a:buNone/>
            </a:pPr>
            <a:r>
              <a:rPr lang="en-US" sz="2000" spc="-5" dirty="0" smtClean="0">
                <a:latin typeface="Arial"/>
                <a:cs typeface="Arial"/>
              </a:rPr>
              <a:t>-</a:t>
            </a:r>
            <a:r>
              <a:rPr lang="pl-PL" sz="2000" spc="-5" dirty="0" smtClean="0">
                <a:latin typeface="Arial"/>
                <a:cs typeface="Arial"/>
              </a:rPr>
              <a:t>X</a:t>
            </a:r>
            <a:r>
              <a:rPr lang="pl-PL" sz="2000" spc="-7" baseline="-24305" dirty="0" smtClean="0">
                <a:latin typeface="Arial"/>
                <a:cs typeface="Arial"/>
              </a:rPr>
              <a:t>1 </a:t>
            </a:r>
            <a:r>
              <a:rPr lang="pl-PL" sz="2000" dirty="0" smtClean="0">
                <a:latin typeface="Arial"/>
                <a:cs typeface="Arial"/>
              </a:rPr>
              <a:t>+ </a:t>
            </a:r>
            <a:r>
              <a:rPr lang="pl-PL" sz="2000" spc="-5" dirty="0" smtClean="0">
                <a:latin typeface="Arial"/>
                <a:cs typeface="Arial"/>
              </a:rPr>
              <a:t>X</a:t>
            </a:r>
            <a:r>
              <a:rPr lang="pl-PL" sz="2000" spc="-7" baseline="-24305" dirty="0" smtClean="0">
                <a:latin typeface="Arial"/>
                <a:cs typeface="Arial"/>
              </a:rPr>
              <a:t>2</a:t>
            </a:r>
            <a:r>
              <a:rPr lang="en-US" sz="2000" spc="-7" baseline="-24305" dirty="0" smtClean="0">
                <a:latin typeface="Arial"/>
                <a:cs typeface="Arial"/>
              </a:rPr>
              <a:t> </a:t>
            </a:r>
            <a:r>
              <a:rPr lang="en-US" sz="2000" spc="-7" dirty="0" smtClean="0">
                <a:latin typeface="Arial"/>
                <a:cs typeface="Arial"/>
              </a:rPr>
              <a:t>≤</a:t>
            </a:r>
            <a:r>
              <a:rPr lang="en-US" sz="2000" dirty="0" smtClean="0">
                <a:latin typeface="Arial"/>
                <a:cs typeface="Arial"/>
              </a:rPr>
              <a:t> 1 ……….…(3)</a:t>
            </a:r>
          </a:p>
          <a:p>
            <a:pPr marL="457200" lvl="1" indent="0">
              <a:buNone/>
            </a:pPr>
            <a:r>
              <a:rPr lang="en-US" sz="2000" spc="-5" dirty="0" smtClean="0">
                <a:solidFill>
                  <a:srgbClr val="0070C0"/>
                </a:solidFill>
                <a:latin typeface="Arial"/>
                <a:cs typeface="Arial"/>
              </a:rPr>
              <a:t>Market Demand:</a:t>
            </a:r>
          </a:p>
          <a:p>
            <a:pPr marL="457200" lvl="1" indent="0">
              <a:buNone/>
            </a:pPr>
            <a:r>
              <a:rPr lang="pl-PL" sz="2000" spc="-5" dirty="0" smtClean="0">
                <a:latin typeface="Arial"/>
                <a:cs typeface="Arial"/>
              </a:rPr>
              <a:t>X</a:t>
            </a:r>
            <a:r>
              <a:rPr lang="pl-PL" sz="2000" spc="-7" baseline="-24305" dirty="0" smtClean="0">
                <a:latin typeface="Arial"/>
                <a:cs typeface="Arial"/>
              </a:rPr>
              <a:t>2</a:t>
            </a:r>
            <a:r>
              <a:rPr lang="en-US" sz="2000" spc="-7" baseline="-24305" dirty="0" smtClean="0">
                <a:latin typeface="Arial"/>
                <a:cs typeface="Arial"/>
              </a:rPr>
              <a:t> </a:t>
            </a:r>
            <a:r>
              <a:rPr lang="en-US" sz="2000" spc="-7" dirty="0" smtClean="0">
                <a:latin typeface="Arial"/>
                <a:cs typeface="Arial"/>
              </a:rPr>
              <a:t>≤</a:t>
            </a:r>
            <a:r>
              <a:rPr lang="en-US" sz="2000" dirty="0" smtClean="0">
                <a:latin typeface="Arial"/>
                <a:cs typeface="Arial"/>
              </a:rPr>
              <a:t> 2 ………….…….(4)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Non-Negativity Conditions:</a:t>
            </a:r>
          </a:p>
          <a:p>
            <a:pPr marL="457200" lvl="1" indent="0">
              <a:buNone/>
            </a:pPr>
            <a:r>
              <a:rPr lang="pl-PL" sz="2000" spc="-5" dirty="0" smtClean="0">
                <a:latin typeface="Arial"/>
                <a:cs typeface="Arial"/>
              </a:rPr>
              <a:t>X</a:t>
            </a:r>
            <a:r>
              <a:rPr lang="pl-PL" sz="2000" spc="-7" baseline="-24305" dirty="0" smtClean="0">
                <a:latin typeface="Arial"/>
                <a:cs typeface="Arial"/>
              </a:rPr>
              <a:t>1</a:t>
            </a:r>
            <a:r>
              <a:rPr lang="en-US" sz="2000" spc="-7" baseline="-24305" dirty="0" smtClean="0">
                <a:latin typeface="Arial"/>
                <a:cs typeface="Arial"/>
              </a:rPr>
              <a:t>, </a:t>
            </a:r>
            <a:r>
              <a:rPr lang="pl-PL" sz="2000" spc="-5" dirty="0" smtClean="0">
                <a:latin typeface="Arial"/>
                <a:cs typeface="Arial"/>
              </a:rPr>
              <a:t>X</a:t>
            </a:r>
            <a:r>
              <a:rPr lang="en-US" sz="2000" spc="-7" baseline="-24305" dirty="0" smtClean="0">
                <a:latin typeface="Arial"/>
                <a:cs typeface="Arial"/>
              </a:rPr>
              <a:t>2 </a:t>
            </a:r>
            <a:r>
              <a:rPr lang="pl-PL" sz="2000" spc="-7" dirty="0" smtClean="0">
                <a:latin typeface="Arial"/>
                <a:cs typeface="Arial"/>
              </a:rPr>
              <a:t>≥</a:t>
            </a:r>
            <a:r>
              <a:rPr lang="en-US" sz="2000" spc="-7" dirty="0" smtClean="0">
                <a:latin typeface="Arial"/>
                <a:cs typeface="Arial"/>
              </a:rPr>
              <a:t> 0 …………… (5, 6)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817" y="2560320"/>
            <a:ext cx="5216384" cy="33203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67528" y="1572768"/>
            <a:ext cx="6025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availability of raw material M1 changes, keeping the availability of other binding resource M2 as such, the optimum solution at point C will slide along the line segment DG. Any change in M1 outside the range of this segment will render point C infeasible.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8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1772</Words>
  <Application>Microsoft Office PowerPoint</Application>
  <PresentationFormat>Widescreen</PresentationFormat>
  <Paragraphs>218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Office Theme</vt:lpstr>
      <vt:lpstr>Linear Programming-Sensitivity Analysis</vt:lpstr>
      <vt:lpstr>Sensitivity Analysis</vt:lpstr>
      <vt:lpstr>Graphical Sensitivity Analysis</vt:lpstr>
      <vt:lpstr>Changes in the coefficients of objective function</vt:lpstr>
      <vt:lpstr>Changes in the coefficients of objective function-Example</vt:lpstr>
      <vt:lpstr>Changes in the coefficients of objective function-Example</vt:lpstr>
      <vt:lpstr>Changes in the coefficients of objective function-Example</vt:lpstr>
      <vt:lpstr>Changes in the availability of the resources</vt:lpstr>
      <vt:lpstr>Changes in the availability of the resources-Example</vt:lpstr>
      <vt:lpstr>Changes in the availability of the resources-Example</vt:lpstr>
      <vt:lpstr>Changes in the availability of the resources-Example</vt:lpstr>
      <vt:lpstr>Unit Worth of a Resource (Dual Price)</vt:lpstr>
      <vt:lpstr>Unit Worth of a Resource (Dual Price)</vt:lpstr>
      <vt:lpstr>Unit Worth of a Resource (Dual Price)</vt:lpstr>
      <vt:lpstr>Sensitivity Analysis</vt:lpstr>
      <vt:lpstr>Sensitivity Analysis</vt:lpstr>
      <vt:lpstr>Changes Affecting Feasibility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Programming-Sensitivity Analysis</dc:title>
  <dc:creator>Windows User</dc:creator>
  <cp:lastModifiedBy>Windows User</cp:lastModifiedBy>
  <cp:revision>37</cp:revision>
  <dcterms:created xsi:type="dcterms:W3CDTF">2020-05-10T23:41:05Z</dcterms:created>
  <dcterms:modified xsi:type="dcterms:W3CDTF">2020-12-18T08:12:14Z</dcterms:modified>
</cp:coreProperties>
</file>