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D39DFE-DFC3-4FE0-986A-4A32A227D4A9}"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7D048-3451-4D1C-B4AA-5EA561526FFA}" type="slidenum">
              <a:rPr lang="en-US" smtClean="0"/>
              <a:t>‹#›</a:t>
            </a:fld>
            <a:endParaRPr lang="en-US"/>
          </a:p>
        </p:txBody>
      </p:sp>
    </p:spTree>
    <p:extLst>
      <p:ext uri="{BB962C8B-B14F-4D97-AF65-F5344CB8AC3E}">
        <p14:creationId xmlns:p14="http://schemas.microsoft.com/office/powerpoint/2010/main" val="1463533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D39DFE-DFC3-4FE0-986A-4A32A227D4A9}"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7D048-3451-4D1C-B4AA-5EA561526FFA}" type="slidenum">
              <a:rPr lang="en-US" smtClean="0"/>
              <a:t>‹#›</a:t>
            </a:fld>
            <a:endParaRPr lang="en-US"/>
          </a:p>
        </p:txBody>
      </p:sp>
    </p:spTree>
    <p:extLst>
      <p:ext uri="{BB962C8B-B14F-4D97-AF65-F5344CB8AC3E}">
        <p14:creationId xmlns:p14="http://schemas.microsoft.com/office/powerpoint/2010/main" val="3630905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D39DFE-DFC3-4FE0-986A-4A32A227D4A9}"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7D048-3451-4D1C-B4AA-5EA561526FFA}" type="slidenum">
              <a:rPr lang="en-US" smtClean="0"/>
              <a:t>‹#›</a:t>
            </a:fld>
            <a:endParaRPr lang="en-US"/>
          </a:p>
        </p:txBody>
      </p:sp>
    </p:spTree>
    <p:extLst>
      <p:ext uri="{BB962C8B-B14F-4D97-AF65-F5344CB8AC3E}">
        <p14:creationId xmlns:p14="http://schemas.microsoft.com/office/powerpoint/2010/main" val="1982838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D39DFE-DFC3-4FE0-986A-4A32A227D4A9}"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7D048-3451-4D1C-B4AA-5EA561526FFA}" type="slidenum">
              <a:rPr lang="en-US" smtClean="0"/>
              <a:t>‹#›</a:t>
            </a:fld>
            <a:endParaRPr lang="en-US"/>
          </a:p>
        </p:txBody>
      </p:sp>
    </p:spTree>
    <p:extLst>
      <p:ext uri="{BB962C8B-B14F-4D97-AF65-F5344CB8AC3E}">
        <p14:creationId xmlns:p14="http://schemas.microsoft.com/office/powerpoint/2010/main" val="2172144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D39DFE-DFC3-4FE0-986A-4A32A227D4A9}" type="datetimeFigureOut">
              <a:rPr lang="en-US" smtClean="0"/>
              <a:t>11/20/2021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7D048-3451-4D1C-B4AA-5EA561526FFA}" type="slidenum">
              <a:rPr lang="en-US" smtClean="0"/>
              <a:t>‹#›</a:t>
            </a:fld>
            <a:endParaRPr lang="en-US"/>
          </a:p>
        </p:txBody>
      </p:sp>
    </p:spTree>
    <p:extLst>
      <p:ext uri="{BB962C8B-B14F-4D97-AF65-F5344CB8AC3E}">
        <p14:creationId xmlns:p14="http://schemas.microsoft.com/office/powerpoint/2010/main" val="2986034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D39DFE-DFC3-4FE0-986A-4A32A227D4A9}"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7D048-3451-4D1C-B4AA-5EA561526FFA}" type="slidenum">
              <a:rPr lang="en-US" smtClean="0"/>
              <a:t>‹#›</a:t>
            </a:fld>
            <a:endParaRPr lang="en-US"/>
          </a:p>
        </p:txBody>
      </p:sp>
    </p:spTree>
    <p:extLst>
      <p:ext uri="{BB962C8B-B14F-4D97-AF65-F5344CB8AC3E}">
        <p14:creationId xmlns:p14="http://schemas.microsoft.com/office/powerpoint/2010/main" val="1003021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D39DFE-DFC3-4FE0-986A-4A32A227D4A9}" type="datetimeFigureOut">
              <a:rPr lang="en-US" smtClean="0"/>
              <a:t>11/20/2021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F7D048-3451-4D1C-B4AA-5EA561526FFA}" type="slidenum">
              <a:rPr lang="en-US" smtClean="0"/>
              <a:t>‹#›</a:t>
            </a:fld>
            <a:endParaRPr lang="en-US"/>
          </a:p>
        </p:txBody>
      </p:sp>
    </p:spTree>
    <p:extLst>
      <p:ext uri="{BB962C8B-B14F-4D97-AF65-F5344CB8AC3E}">
        <p14:creationId xmlns:p14="http://schemas.microsoft.com/office/powerpoint/2010/main" val="214512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D39DFE-DFC3-4FE0-986A-4A32A227D4A9}" type="datetimeFigureOut">
              <a:rPr lang="en-US" smtClean="0"/>
              <a:t>11/20/2021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F7D048-3451-4D1C-B4AA-5EA561526FFA}" type="slidenum">
              <a:rPr lang="en-US" smtClean="0"/>
              <a:t>‹#›</a:t>
            </a:fld>
            <a:endParaRPr lang="en-US"/>
          </a:p>
        </p:txBody>
      </p:sp>
    </p:spTree>
    <p:extLst>
      <p:ext uri="{BB962C8B-B14F-4D97-AF65-F5344CB8AC3E}">
        <p14:creationId xmlns:p14="http://schemas.microsoft.com/office/powerpoint/2010/main" val="3661462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39DFE-DFC3-4FE0-986A-4A32A227D4A9}" type="datetimeFigureOut">
              <a:rPr lang="en-US" smtClean="0"/>
              <a:t>11/20/2021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F7D048-3451-4D1C-B4AA-5EA561526FFA}" type="slidenum">
              <a:rPr lang="en-US" smtClean="0"/>
              <a:t>‹#›</a:t>
            </a:fld>
            <a:endParaRPr lang="en-US"/>
          </a:p>
        </p:txBody>
      </p:sp>
    </p:spTree>
    <p:extLst>
      <p:ext uri="{BB962C8B-B14F-4D97-AF65-F5344CB8AC3E}">
        <p14:creationId xmlns:p14="http://schemas.microsoft.com/office/powerpoint/2010/main" val="237793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D39DFE-DFC3-4FE0-986A-4A32A227D4A9}"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7D048-3451-4D1C-B4AA-5EA561526FFA}" type="slidenum">
              <a:rPr lang="en-US" smtClean="0"/>
              <a:t>‹#›</a:t>
            </a:fld>
            <a:endParaRPr lang="en-US"/>
          </a:p>
        </p:txBody>
      </p:sp>
    </p:spTree>
    <p:extLst>
      <p:ext uri="{BB962C8B-B14F-4D97-AF65-F5344CB8AC3E}">
        <p14:creationId xmlns:p14="http://schemas.microsoft.com/office/powerpoint/2010/main" val="3956406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D39DFE-DFC3-4FE0-986A-4A32A227D4A9}" type="datetimeFigureOut">
              <a:rPr lang="en-US" smtClean="0"/>
              <a:t>11/20/2021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7D048-3451-4D1C-B4AA-5EA561526FFA}" type="slidenum">
              <a:rPr lang="en-US" smtClean="0"/>
              <a:t>‹#›</a:t>
            </a:fld>
            <a:endParaRPr lang="en-US"/>
          </a:p>
        </p:txBody>
      </p:sp>
    </p:spTree>
    <p:extLst>
      <p:ext uri="{BB962C8B-B14F-4D97-AF65-F5344CB8AC3E}">
        <p14:creationId xmlns:p14="http://schemas.microsoft.com/office/powerpoint/2010/main" val="2039165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D39DFE-DFC3-4FE0-986A-4A32A227D4A9}" type="datetimeFigureOut">
              <a:rPr lang="en-US" smtClean="0"/>
              <a:t>11/20/2021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7D048-3451-4D1C-B4AA-5EA561526FFA}" type="slidenum">
              <a:rPr lang="en-US" smtClean="0"/>
              <a:t>‹#›</a:t>
            </a:fld>
            <a:endParaRPr lang="en-US"/>
          </a:p>
        </p:txBody>
      </p:sp>
    </p:spTree>
    <p:extLst>
      <p:ext uri="{BB962C8B-B14F-4D97-AF65-F5344CB8AC3E}">
        <p14:creationId xmlns:p14="http://schemas.microsoft.com/office/powerpoint/2010/main" val="134200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mailto:vbgupta.davv@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3505"/>
            <a:ext cx="9009888" cy="1197864"/>
          </a:xfrm>
        </p:spPr>
        <p:txBody>
          <a:bodyPr>
            <a:normAutofit fontScale="90000"/>
          </a:bodyPr>
          <a:lstStyle/>
          <a:p>
            <a:r>
              <a:rPr lang="en-US" sz="4400" b="1" dirty="0" smtClean="0"/>
              <a:t>Linear Programming</a:t>
            </a:r>
            <a:br>
              <a:rPr lang="en-US" sz="4400" b="1" dirty="0" smtClean="0"/>
            </a:br>
            <a:r>
              <a:rPr lang="en-US" sz="4400" b="1" dirty="0" smtClean="0"/>
              <a:t>Simplex Method-Special Cases</a:t>
            </a:r>
            <a:endParaRPr lang="en-US" sz="4400" b="1" dirty="0"/>
          </a:p>
        </p:txBody>
      </p:sp>
      <p:sp>
        <p:nvSpPr>
          <p:cNvPr id="3" name="Subtitle 2"/>
          <p:cNvSpPr>
            <a:spLocks noGrp="1"/>
          </p:cNvSpPr>
          <p:nvPr>
            <p:ph type="subTitle" idx="1"/>
          </p:nvPr>
        </p:nvSpPr>
        <p:spPr>
          <a:xfrm>
            <a:off x="1432560" y="4909630"/>
            <a:ext cx="8799576" cy="933386"/>
          </a:xfrm>
        </p:spPr>
        <p:txBody>
          <a:bodyPr/>
          <a:lstStyle/>
          <a:p>
            <a:r>
              <a:rPr lang="en-US" dirty="0" smtClean="0"/>
              <a:t>School of Data Science and Forecasting</a:t>
            </a:r>
          </a:p>
          <a:p>
            <a:r>
              <a:rPr lang="en-US" dirty="0" smtClean="0"/>
              <a:t>Devi Ahilya Vishwavidyalaya, Indore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01745" y="3758547"/>
            <a:ext cx="1125903" cy="1151083"/>
          </a:xfrm>
          <a:prstGeom prst="rect">
            <a:avLst/>
          </a:prstGeom>
        </p:spPr>
      </p:pic>
    </p:spTree>
    <p:extLst>
      <p:ext uri="{BB962C8B-B14F-4D97-AF65-F5344CB8AC3E}">
        <p14:creationId xmlns:p14="http://schemas.microsoft.com/office/powerpoint/2010/main" val="3516224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Optima (Contd.):</a:t>
            </a:r>
            <a:endParaRPr lang="en-US" dirty="0"/>
          </a:p>
        </p:txBody>
      </p:sp>
      <p:sp>
        <p:nvSpPr>
          <p:cNvPr id="3" name="Content Placeholder 2"/>
          <p:cNvSpPr>
            <a:spLocks noGrp="1"/>
          </p:cNvSpPr>
          <p:nvPr>
            <p:ph idx="1"/>
          </p:nvPr>
        </p:nvSpPr>
        <p:spPr/>
        <p:txBody>
          <a:bodyPr/>
          <a:lstStyle/>
          <a:p>
            <a:pPr marL="12700" marR="5080" indent="0" algn="just">
              <a:lnSpc>
                <a:spcPct val="100000"/>
              </a:lnSpc>
              <a:spcBef>
                <a:spcPts val="1595"/>
              </a:spcBef>
              <a:buNone/>
            </a:pPr>
            <a:r>
              <a:rPr lang="en-US" dirty="0" smtClean="0">
                <a:cs typeface="Arial"/>
              </a:rPr>
              <a:t>Graphical Solution:</a:t>
            </a:r>
          </a:p>
          <a:p>
            <a:pPr marL="12700" marR="5080" indent="0" algn="just">
              <a:lnSpc>
                <a:spcPct val="100000"/>
              </a:lnSpc>
              <a:spcBef>
                <a:spcPts val="1595"/>
              </a:spcBef>
              <a:buNone/>
            </a:pPr>
            <a:endParaRPr lang="en-US" dirty="0">
              <a:cs typeface="Arial"/>
            </a:endParaRPr>
          </a:p>
          <a:p>
            <a:pPr marL="12700" marR="5080" indent="0" algn="just">
              <a:lnSpc>
                <a:spcPct val="100000"/>
              </a:lnSpc>
              <a:spcBef>
                <a:spcPts val="1595"/>
              </a:spcBef>
              <a:buNone/>
            </a:pPr>
            <a:endParaRPr lang="en-US" dirty="0">
              <a:cs typeface="Arial"/>
            </a:endParaRPr>
          </a:p>
          <a:p>
            <a:pPr marL="12700" marR="5080" indent="0" algn="just">
              <a:lnSpc>
                <a:spcPct val="100000"/>
              </a:lnSpc>
              <a:spcBef>
                <a:spcPts val="1595"/>
              </a:spcBef>
              <a:buNone/>
            </a:pPr>
            <a:endParaRPr lang="en-US" dirty="0" smtClean="0">
              <a:cs typeface="Arial"/>
            </a:endParaRPr>
          </a:p>
          <a:p>
            <a:pPr marL="12700" marR="5080" indent="0" algn="just">
              <a:lnSpc>
                <a:spcPct val="100000"/>
              </a:lnSpc>
              <a:spcBef>
                <a:spcPts val="1595"/>
              </a:spcBef>
              <a:buNone/>
            </a:pPr>
            <a:r>
              <a:rPr lang="en-US" dirty="0" smtClean="0">
                <a:cs typeface="Arial"/>
              </a:rPr>
              <a:t>Simplex Solution:</a:t>
            </a:r>
          </a:p>
          <a:p>
            <a:pPr marL="12700" marR="5080" indent="0" algn="just">
              <a:lnSpc>
                <a:spcPct val="100000"/>
              </a:lnSpc>
              <a:spcBef>
                <a:spcPts val="1595"/>
              </a:spcBef>
              <a:buNone/>
            </a:pPr>
            <a:endParaRPr lang="en-US" dirty="0">
              <a:cs typeface="Arial"/>
            </a:endParaRPr>
          </a:p>
          <a:p>
            <a:pPr marL="12700" marR="5080" indent="0" algn="just">
              <a:lnSpc>
                <a:spcPct val="100000"/>
              </a:lnSpc>
              <a:spcBef>
                <a:spcPts val="1595"/>
              </a:spcBef>
              <a:buNone/>
            </a:pPr>
            <a:endParaRPr lang="en-US" dirty="0">
              <a:cs typeface="Arial"/>
            </a:endParaRPr>
          </a:p>
        </p:txBody>
      </p:sp>
      <p:sp>
        <p:nvSpPr>
          <p:cNvPr id="5" name="object 2"/>
          <p:cNvSpPr/>
          <p:nvPr/>
        </p:nvSpPr>
        <p:spPr>
          <a:xfrm>
            <a:off x="5843016" y="1890679"/>
            <a:ext cx="4773167" cy="3696305"/>
          </a:xfrm>
          <a:prstGeom prst="rect">
            <a:avLst/>
          </a:prstGeom>
          <a:blipFill>
            <a:blip r:embed="rId2" cstate="print"/>
            <a:stretch>
              <a:fillRect/>
            </a:stretch>
          </a:blipFill>
        </p:spPr>
        <p:txBody>
          <a:bodyPr wrap="square" lIns="0" tIns="0" rIns="0" bIns="0" rtlCol="0"/>
          <a:lstStyle/>
          <a:p>
            <a:endParaRPr/>
          </a:p>
        </p:txBody>
      </p:sp>
      <p:sp>
        <p:nvSpPr>
          <p:cNvPr id="6" name="TextBox 5"/>
          <p:cNvSpPr txBox="1"/>
          <p:nvPr/>
        </p:nvSpPr>
        <p:spPr>
          <a:xfrm>
            <a:off x="981457" y="2340864"/>
            <a:ext cx="4718304" cy="1631216"/>
          </a:xfrm>
          <a:prstGeom prst="rect">
            <a:avLst/>
          </a:prstGeom>
          <a:noFill/>
        </p:spPr>
        <p:txBody>
          <a:bodyPr wrap="square" rtlCol="0">
            <a:spAutoFit/>
          </a:bodyPr>
          <a:lstStyle/>
          <a:p>
            <a:pPr marL="12700" marR="5080" indent="0" algn="just">
              <a:lnSpc>
                <a:spcPct val="100000"/>
              </a:lnSpc>
              <a:spcBef>
                <a:spcPts val="0"/>
              </a:spcBef>
              <a:buNone/>
            </a:pPr>
            <a:r>
              <a:rPr lang="en-US" sz="2000" dirty="0" smtClean="0">
                <a:cs typeface="Arial"/>
              </a:rPr>
              <a:t>The objective function equation is parallel to the binding </a:t>
            </a:r>
            <a:r>
              <a:rPr lang="en-US" sz="2000" dirty="0">
                <a:cs typeface="Arial"/>
              </a:rPr>
              <a:t>constraint (1</a:t>
            </a:r>
            <a:r>
              <a:rPr lang="en-US" sz="2000" dirty="0" smtClean="0">
                <a:cs typeface="Arial"/>
              </a:rPr>
              <a:t>). Therefore, any point on the line segment BC represents an alternative optimum with the same objective value z = 10</a:t>
            </a:r>
            <a:endParaRPr lang="en-US" sz="2000" dirty="0">
              <a:cs typeface="Arial"/>
            </a:endParaRPr>
          </a:p>
        </p:txBody>
      </p:sp>
      <p:sp>
        <p:nvSpPr>
          <p:cNvPr id="7" name="TextBox 6"/>
          <p:cNvSpPr txBox="1"/>
          <p:nvPr/>
        </p:nvSpPr>
        <p:spPr>
          <a:xfrm>
            <a:off x="981457" y="4680684"/>
            <a:ext cx="4718304" cy="1938992"/>
          </a:xfrm>
          <a:prstGeom prst="rect">
            <a:avLst/>
          </a:prstGeom>
          <a:noFill/>
        </p:spPr>
        <p:txBody>
          <a:bodyPr wrap="square" rtlCol="0">
            <a:spAutoFit/>
          </a:bodyPr>
          <a:lstStyle/>
          <a:p>
            <a:pPr marL="12700" marR="5080" indent="0" algn="just">
              <a:lnSpc>
                <a:spcPct val="100000"/>
              </a:lnSpc>
              <a:spcBef>
                <a:spcPts val="0"/>
              </a:spcBef>
              <a:buNone/>
            </a:pPr>
            <a:r>
              <a:rPr lang="en-US" sz="2000" dirty="0" smtClean="0">
                <a:cs typeface="Arial"/>
              </a:rPr>
              <a:t>Standard Form:</a:t>
            </a:r>
          </a:p>
          <a:p>
            <a:pPr marL="12700" marR="5080" algn="just"/>
            <a:r>
              <a:rPr lang="en-US" sz="2000" spc="-5" dirty="0">
                <a:latin typeface="Arial"/>
                <a:cs typeface="Arial"/>
              </a:rPr>
              <a:t>Maxi</a:t>
            </a:r>
            <a:r>
              <a:rPr lang="pl-PL" sz="2000" spc="-5" dirty="0">
                <a:latin typeface="Arial"/>
                <a:cs typeface="Arial"/>
              </a:rPr>
              <a:t>mize </a:t>
            </a:r>
            <a:r>
              <a:rPr lang="pl-PL" sz="2000" dirty="0">
                <a:latin typeface="Arial"/>
                <a:cs typeface="Arial"/>
              </a:rPr>
              <a:t>Z= </a:t>
            </a:r>
            <a:r>
              <a:rPr lang="en-US" sz="2000" dirty="0">
                <a:latin typeface="Arial"/>
                <a:cs typeface="Arial"/>
              </a:rPr>
              <a:t>2</a:t>
            </a:r>
            <a:r>
              <a:rPr lang="pl-PL" sz="2000" spc="-5" dirty="0">
                <a:latin typeface="Arial"/>
                <a:cs typeface="Arial"/>
              </a:rPr>
              <a:t>X</a:t>
            </a:r>
            <a:r>
              <a:rPr lang="pl-PL" sz="2000" spc="-7" baseline="-24305" dirty="0">
                <a:latin typeface="Arial"/>
                <a:cs typeface="Arial"/>
              </a:rPr>
              <a:t>1 </a:t>
            </a:r>
            <a:r>
              <a:rPr lang="pl-PL" sz="2000" dirty="0">
                <a:latin typeface="Arial"/>
                <a:cs typeface="Arial"/>
              </a:rPr>
              <a:t>+ </a:t>
            </a:r>
            <a:r>
              <a:rPr lang="en-US" sz="2000" dirty="0">
                <a:latin typeface="Arial"/>
                <a:cs typeface="Arial"/>
              </a:rPr>
              <a:t>4</a:t>
            </a:r>
            <a:r>
              <a:rPr lang="pl-PL" sz="2000" spc="-5" dirty="0">
                <a:latin typeface="Arial"/>
                <a:cs typeface="Arial"/>
              </a:rPr>
              <a:t>X</a:t>
            </a:r>
            <a:r>
              <a:rPr lang="pl-PL" sz="2000" spc="-7" baseline="-24305" dirty="0">
                <a:latin typeface="Arial"/>
                <a:cs typeface="Arial"/>
              </a:rPr>
              <a:t>2</a:t>
            </a:r>
            <a:endParaRPr lang="pl-PL" sz="2000" baseline="-24305" dirty="0">
              <a:latin typeface="Arial"/>
              <a:cs typeface="Arial"/>
            </a:endParaRPr>
          </a:p>
          <a:p>
            <a:pPr marL="12700" marR="5080" indent="0" algn="just">
              <a:lnSpc>
                <a:spcPct val="100000"/>
              </a:lnSpc>
              <a:spcBef>
                <a:spcPts val="0"/>
              </a:spcBef>
              <a:buNone/>
            </a:pPr>
            <a:r>
              <a:rPr lang="en-US" sz="2000" dirty="0" smtClean="0">
                <a:cs typeface="Arial"/>
              </a:rPr>
              <a:t>Subject to,</a:t>
            </a:r>
          </a:p>
          <a:p>
            <a:pPr marL="12700" marR="5080" indent="0" algn="just">
              <a:lnSpc>
                <a:spcPct val="100000"/>
              </a:lnSpc>
              <a:spcBef>
                <a:spcPts val="0"/>
              </a:spcBef>
              <a:buNone/>
            </a:pPr>
            <a:r>
              <a:rPr lang="pl-PL" sz="2000" spc="-5" dirty="0">
                <a:latin typeface="Arial"/>
                <a:cs typeface="Arial"/>
              </a:rPr>
              <a:t>X</a:t>
            </a:r>
            <a:r>
              <a:rPr lang="pl-PL" sz="2000" spc="-7" baseline="-24305" dirty="0">
                <a:latin typeface="Arial"/>
                <a:cs typeface="Arial"/>
              </a:rPr>
              <a:t>1 </a:t>
            </a:r>
            <a:r>
              <a:rPr lang="pl-PL" sz="2000" dirty="0">
                <a:latin typeface="Arial"/>
                <a:cs typeface="Arial"/>
              </a:rPr>
              <a:t>+ </a:t>
            </a:r>
            <a:r>
              <a:rPr lang="en-US" sz="2000" dirty="0">
                <a:latin typeface="Arial"/>
                <a:cs typeface="Arial"/>
              </a:rPr>
              <a:t>2</a:t>
            </a:r>
            <a:r>
              <a:rPr lang="pl-PL" sz="2000" spc="-5" dirty="0">
                <a:latin typeface="Arial"/>
                <a:cs typeface="Arial"/>
              </a:rPr>
              <a:t>X</a:t>
            </a:r>
            <a:r>
              <a:rPr lang="pl-PL" sz="2000" spc="-7" baseline="-24305" dirty="0">
                <a:latin typeface="Arial"/>
                <a:cs typeface="Arial"/>
              </a:rPr>
              <a:t>2</a:t>
            </a:r>
            <a:r>
              <a:rPr lang="en-US" sz="2000" dirty="0">
                <a:latin typeface="Arial"/>
                <a:cs typeface="Arial"/>
              </a:rPr>
              <a:t> </a:t>
            </a:r>
            <a:r>
              <a:rPr lang="en-US" sz="2000" dirty="0" smtClean="0">
                <a:latin typeface="Arial"/>
                <a:cs typeface="Arial"/>
              </a:rPr>
              <a:t>+ X</a:t>
            </a:r>
            <a:r>
              <a:rPr lang="en-US" sz="2000" baseline="-25000" dirty="0" smtClean="0">
                <a:latin typeface="Arial"/>
                <a:cs typeface="Arial"/>
              </a:rPr>
              <a:t>3</a:t>
            </a:r>
            <a:r>
              <a:rPr lang="en-US" sz="2000" dirty="0" smtClean="0">
                <a:latin typeface="Arial"/>
                <a:cs typeface="Arial"/>
              </a:rPr>
              <a:t> </a:t>
            </a:r>
            <a:r>
              <a:rPr lang="en-US" sz="2000" spc="-7" dirty="0" smtClean="0">
                <a:latin typeface="Arial"/>
                <a:cs typeface="Arial"/>
              </a:rPr>
              <a:t>=</a:t>
            </a:r>
            <a:r>
              <a:rPr lang="en-US" sz="2000" dirty="0" smtClean="0">
                <a:latin typeface="Arial"/>
                <a:cs typeface="Arial"/>
              </a:rPr>
              <a:t> 5</a:t>
            </a:r>
          </a:p>
          <a:p>
            <a:pPr marL="12700" marR="5080" algn="just"/>
            <a:r>
              <a:rPr lang="pl-PL" sz="2000" spc="-5" dirty="0">
                <a:latin typeface="Arial"/>
                <a:cs typeface="Arial"/>
              </a:rPr>
              <a:t>X</a:t>
            </a:r>
            <a:r>
              <a:rPr lang="pl-PL" sz="2000" spc="-7" baseline="-24305" dirty="0">
                <a:latin typeface="Arial"/>
                <a:cs typeface="Arial"/>
              </a:rPr>
              <a:t>1 </a:t>
            </a:r>
            <a:r>
              <a:rPr lang="pl-PL" sz="2000" dirty="0">
                <a:latin typeface="Arial"/>
                <a:cs typeface="Arial"/>
              </a:rPr>
              <a:t>+ </a:t>
            </a:r>
            <a:r>
              <a:rPr lang="pl-PL" sz="2000" spc="-5" dirty="0" smtClean="0">
                <a:latin typeface="Arial"/>
                <a:cs typeface="Arial"/>
              </a:rPr>
              <a:t>X</a:t>
            </a:r>
            <a:r>
              <a:rPr lang="pl-PL" sz="2000" spc="-7" baseline="-24305" dirty="0" smtClean="0">
                <a:latin typeface="Arial"/>
                <a:cs typeface="Arial"/>
              </a:rPr>
              <a:t>2</a:t>
            </a:r>
            <a:r>
              <a:rPr lang="en-US" sz="2000" dirty="0" smtClean="0">
                <a:latin typeface="Arial"/>
                <a:cs typeface="Arial"/>
              </a:rPr>
              <a:t> + X</a:t>
            </a:r>
            <a:r>
              <a:rPr lang="en-US" sz="2000" baseline="-25000" dirty="0" smtClean="0">
                <a:latin typeface="Arial"/>
                <a:cs typeface="Arial"/>
              </a:rPr>
              <a:t>4</a:t>
            </a:r>
            <a:r>
              <a:rPr lang="en-US" sz="2000" dirty="0" smtClean="0">
                <a:latin typeface="Arial"/>
                <a:cs typeface="Arial"/>
              </a:rPr>
              <a:t>  = 4        </a:t>
            </a:r>
            <a:r>
              <a:rPr lang="pl-PL" sz="2000" spc="-5" dirty="0">
                <a:latin typeface="Arial"/>
                <a:cs typeface="Arial"/>
              </a:rPr>
              <a:t>X</a:t>
            </a:r>
            <a:r>
              <a:rPr lang="pl-PL" sz="2000" spc="-7" baseline="-24305" dirty="0">
                <a:latin typeface="Arial"/>
                <a:cs typeface="Arial"/>
              </a:rPr>
              <a:t>1</a:t>
            </a:r>
            <a:r>
              <a:rPr lang="en-US" sz="2000" spc="-7" baseline="-24305" dirty="0">
                <a:latin typeface="Arial"/>
                <a:cs typeface="Arial"/>
              </a:rPr>
              <a:t>, </a:t>
            </a:r>
            <a:r>
              <a:rPr lang="pl-PL" sz="2000" spc="-5" dirty="0">
                <a:latin typeface="Arial"/>
                <a:cs typeface="Arial"/>
              </a:rPr>
              <a:t>X</a:t>
            </a:r>
            <a:r>
              <a:rPr lang="en-US" sz="2000" spc="-7" baseline="-24305" dirty="0">
                <a:latin typeface="Arial"/>
                <a:cs typeface="Arial"/>
              </a:rPr>
              <a:t>2 , </a:t>
            </a:r>
            <a:r>
              <a:rPr lang="en-US" sz="2000" spc="-7" dirty="0">
                <a:latin typeface="Arial"/>
                <a:cs typeface="Arial"/>
              </a:rPr>
              <a:t>X</a:t>
            </a:r>
            <a:r>
              <a:rPr lang="en-US" sz="2000" spc="-7" baseline="-24305" dirty="0">
                <a:latin typeface="Arial"/>
                <a:cs typeface="Arial"/>
              </a:rPr>
              <a:t>3, </a:t>
            </a:r>
            <a:r>
              <a:rPr lang="en-US" sz="2000" spc="-7" dirty="0">
                <a:latin typeface="Arial"/>
                <a:cs typeface="Arial"/>
              </a:rPr>
              <a:t>X</a:t>
            </a:r>
            <a:r>
              <a:rPr lang="en-US" sz="2000" spc="-7" baseline="-24305" dirty="0">
                <a:latin typeface="Arial"/>
                <a:cs typeface="Arial"/>
              </a:rPr>
              <a:t>4 </a:t>
            </a:r>
            <a:r>
              <a:rPr lang="pl-PL" sz="2000" spc="-7" dirty="0">
                <a:latin typeface="Arial"/>
                <a:cs typeface="Arial"/>
              </a:rPr>
              <a:t>≥</a:t>
            </a:r>
            <a:r>
              <a:rPr lang="en-US" sz="2000" spc="-7" dirty="0">
                <a:latin typeface="Arial"/>
                <a:cs typeface="Arial"/>
              </a:rPr>
              <a:t> 0</a:t>
            </a:r>
            <a:r>
              <a:rPr lang="en-US" sz="2000" spc="-7" baseline="-24305" dirty="0">
                <a:latin typeface="Arial"/>
                <a:cs typeface="Arial"/>
              </a:rPr>
              <a:t> </a:t>
            </a:r>
            <a:endParaRPr lang="en-US" sz="2000" dirty="0">
              <a:cs typeface="Arial"/>
            </a:endParaRPr>
          </a:p>
          <a:p>
            <a:pPr marL="12700" marR="5080" algn="just"/>
            <a:endParaRPr lang="en-US" sz="2000" dirty="0">
              <a:cs typeface="Arial"/>
            </a:endParaRPr>
          </a:p>
        </p:txBody>
      </p:sp>
    </p:spTree>
    <p:extLst>
      <p:ext uri="{BB962C8B-B14F-4D97-AF65-F5344CB8AC3E}">
        <p14:creationId xmlns:p14="http://schemas.microsoft.com/office/powerpoint/2010/main" val="1868964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Optima (Contd.):</a:t>
            </a:r>
          </a:p>
        </p:txBody>
      </p:sp>
      <p:sp>
        <p:nvSpPr>
          <p:cNvPr id="3" name="Content Placeholder 2"/>
          <p:cNvSpPr>
            <a:spLocks noGrp="1"/>
          </p:cNvSpPr>
          <p:nvPr>
            <p:ph idx="1"/>
          </p:nvPr>
        </p:nvSpPr>
        <p:spPr/>
        <p:txBody>
          <a:bodyPr>
            <a:normAutofit fontScale="62500" lnSpcReduction="20000"/>
          </a:bodyPr>
          <a:lstStyle/>
          <a:p>
            <a:pPr marL="0" indent="0">
              <a:buNone/>
            </a:pPr>
            <a:r>
              <a:rPr lang="en-US" sz="3200" dirty="0" smtClean="0"/>
              <a:t>Simplex Tableau:</a:t>
            </a:r>
          </a:p>
          <a:p>
            <a:pPr marL="0" indent="0">
              <a:buNone/>
            </a:pPr>
            <a:endParaRPr lang="en-US" dirty="0" smtClean="0"/>
          </a:p>
          <a:p>
            <a:pPr marL="0" indent="0">
              <a:buNone/>
            </a:pPr>
            <a:r>
              <a:rPr lang="en-US" dirty="0" smtClean="0"/>
              <a:t>Point B:</a:t>
            </a:r>
          </a:p>
          <a:p>
            <a:pPr marL="0" indent="0">
              <a:buNone/>
            </a:pPr>
            <a:r>
              <a:rPr lang="en-US" spc="5" dirty="0">
                <a:latin typeface="Arial"/>
                <a:cs typeface="Arial"/>
              </a:rPr>
              <a:t>X</a:t>
            </a:r>
            <a:r>
              <a:rPr lang="en-US" spc="7" baseline="-25641" dirty="0">
                <a:latin typeface="Arial"/>
                <a:cs typeface="Arial"/>
              </a:rPr>
              <a:t>1 </a:t>
            </a:r>
            <a:r>
              <a:rPr lang="en-US" dirty="0">
                <a:latin typeface="Arial"/>
                <a:cs typeface="Arial"/>
              </a:rPr>
              <a:t>= </a:t>
            </a:r>
            <a:r>
              <a:rPr lang="el-GR" dirty="0" smtClean="0">
                <a:latin typeface="Arial"/>
                <a:cs typeface="Arial"/>
              </a:rPr>
              <a:t>0</a:t>
            </a:r>
            <a:r>
              <a:rPr lang="en-US" dirty="0" smtClean="0">
                <a:latin typeface="Arial"/>
                <a:cs typeface="Arial"/>
              </a:rPr>
              <a:t>, </a:t>
            </a:r>
            <a:r>
              <a:rPr lang="en-US" spc="5" dirty="0" smtClean="0">
                <a:latin typeface="Arial"/>
                <a:cs typeface="Arial"/>
              </a:rPr>
              <a:t>X</a:t>
            </a:r>
            <a:r>
              <a:rPr lang="en-US" spc="7" baseline="-25641" dirty="0" smtClean="0">
                <a:latin typeface="Arial"/>
                <a:cs typeface="Arial"/>
              </a:rPr>
              <a:t>2 </a:t>
            </a:r>
            <a:r>
              <a:rPr lang="en-US" dirty="0">
                <a:latin typeface="Arial"/>
                <a:cs typeface="Arial"/>
              </a:rPr>
              <a:t>= </a:t>
            </a:r>
            <a:r>
              <a:rPr lang="en-US" dirty="0" smtClean="0">
                <a:latin typeface="Arial"/>
                <a:cs typeface="Arial"/>
              </a:rPr>
              <a:t>5/2</a:t>
            </a:r>
          </a:p>
          <a:p>
            <a:pPr marL="0" indent="0">
              <a:buNone/>
            </a:pPr>
            <a:endParaRPr lang="en-US" dirty="0">
              <a:latin typeface="Arial"/>
              <a:cs typeface="Arial"/>
            </a:endParaRPr>
          </a:p>
          <a:p>
            <a:pPr marL="0" indent="0">
              <a:buNone/>
            </a:pPr>
            <a:r>
              <a:rPr lang="en-US" dirty="0" smtClean="0">
                <a:latin typeface="Arial"/>
                <a:cs typeface="Arial"/>
              </a:rPr>
              <a:t>Point C:</a:t>
            </a:r>
          </a:p>
          <a:p>
            <a:pPr marL="0" indent="0">
              <a:buNone/>
            </a:pPr>
            <a:r>
              <a:rPr lang="en-US" spc="5" dirty="0">
                <a:latin typeface="Arial"/>
                <a:cs typeface="Arial"/>
              </a:rPr>
              <a:t>X</a:t>
            </a:r>
            <a:r>
              <a:rPr lang="en-US" spc="7" baseline="-25641" dirty="0">
                <a:latin typeface="Arial"/>
                <a:cs typeface="Arial"/>
              </a:rPr>
              <a:t>1 </a:t>
            </a:r>
            <a:r>
              <a:rPr lang="en-US" dirty="0">
                <a:latin typeface="Arial"/>
                <a:cs typeface="Arial"/>
              </a:rPr>
              <a:t>= </a:t>
            </a:r>
            <a:r>
              <a:rPr lang="en-US" dirty="0" smtClean="0">
                <a:latin typeface="Arial"/>
                <a:cs typeface="Arial"/>
              </a:rPr>
              <a:t>3, </a:t>
            </a:r>
            <a:r>
              <a:rPr lang="en-US" spc="5" dirty="0">
                <a:latin typeface="Arial"/>
                <a:cs typeface="Arial"/>
              </a:rPr>
              <a:t>X</a:t>
            </a:r>
            <a:r>
              <a:rPr lang="en-US" spc="7" baseline="-25641" dirty="0">
                <a:latin typeface="Arial"/>
                <a:cs typeface="Arial"/>
              </a:rPr>
              <a:t>2 </a:t>
            </a:r>
            <a:r>
              <a:rPr lang="en-US" dirty="0">
                <a:latin typeface="Arial"/>
                <a:cs typeface="Arial"/>
              </a:rPr>
              <a:t>= </a:t>
            </a:r>
            <a:r>
              <a:rPr lang="en-US" dirty="0" smtClean="0">
                <a:latin typeface="Arial"/>
                <a:cs typeface="Arial"/>
              </a:rPr>
              <a:t>1</a:t>
            </a:r>
            <a:endParaRPr lang="en-US" dirty="0">
              <a:latin typeface="Arial"/>
              <a:cs typeface="Arial"/>
            </a:endParaRPr>
          </a:p>
          <a:p>
            <a:pPr marL="0" indent="0">
              <a:buNone/>
            </a:pPr>
            <a:endParaRPr lang="en-US" dirty="0" smtClean="0"/>
          </a:p>
          <a:p>
            <a:pPr marL="0" indent="0">
              <a:buNone/>
            </a:pPr>
            <a:r>
              <a:rPr lang="en-US" dirty="0" smtClean="0"/>
              <a:t>All points on the line segment BC</a:t>
            </a:r>
          </a:p>
          <a:p>
            <a:pPr marL="0" indent="0">
              <a:buNone/>
            </a:pPr>
            <a:r>
              <a:rPr lang="en-US" dirty="0" smtClean="0"/>
              <a:t>Are given by:</a:t>
            </a:r>
          </a:p>
          <a:p>
            <a:pPr marL="0" indent="0">
              <a:buNone/>
            </a:pPr>
            <a:r>
              <a:rPr lang="en-US" sz="2900" spc="5" dirty="0" smtClean="0">
                <a:latin typeface="Arial"/>
                <a:cs typeface="Arial"/>
              </a:rPr>
              <a:t>X</a:t>
            </a:r>
            <a:r>
              <a:rPr lang="en-US" sz="2900" spc="7" baseline="-25641" dirty="0" smtClean="0">
                <a:latin typeface="Arial"/>
                <a:cs typeface="Arial"/>
              </a:rPr>
              <a:t>1 </a:t>
            </a:r>
            <a:r>
              <a:rPr lang="en-US" sz="2900" dirty="0">
                <a:latin typeface="Arial"/>
                <a:cs typeface="Arial"/>
              </a:rPr>
              <a:t>= </a:t>
            </a:r>
            <a:r>
              <a:rPr lang="el-GR" sz="2900" dirty="0">
                <a:latin typeface="Arial"/>
                <a:cs typeface="Arial"/>
              </a:rPr>
              <a:t>α (0) + (1-α) (3) =</a:t>
            </a:r>
            <a:r>
              <a:rPr lang="el-GR" sz="2900" spc="-210" dirty="0">
                <a:latin typeface="Arial"/>
                <a:cs typeface="Arial"/>
              </a:rPr>
              <a:t> </a:t>
            </a:r>
            <a:r>
              <a:rPr lang="el-GR" sz="2900" dirty="0">
                <a:latin typeface="Arial"/>
                <a:cs typeface="Arial"/>
              </a:rPr>
              <a:t>3-3α</a:t>
            </a:r>
          </a:p>
          <a:p>
            <a:pPr marL="0" indent="0">
              <a:lnSpc>
                <a:spcPct val="100000"/>
              </a:lnSpc>
              <a:spcBef>
                <a:spcPts val="5"/>
              </a:spcBef>
              <a:buNone/>
            </a:pPr>
            <a:r>
              <a:rPr lang="en-US" sz="2900" spc="5" dirty="0">
                <a:latin typeface="Arial"/>
                <a:cs typeface="Arial"/>
              </a:rPr>
              <a:t>X</a:t>
            </a:r>
            <a:r>
              <a:rPr lang="en-US" sz="2900" spc="7" baseline="-25641" dirty="0">
                <a:latin typeface="Arial"/>
                <a:cs typeface="Arial"/>
              </a:rPr>
              <a:t>2 </a:t>
            </a:r>
            <a:r>
              <a:rPr lang="en-US" sz="2900" dirty="0">
                <a:latin typeface="Arial"/>
                <a:cs typeface="Arial"/>
              </a:rPr>
              <a:t>= </a:t>
            </a:r>
            <a:r>
              <a:rPr lang="el-GR" sz="2900" dirty="0">
                <a:latin typeface="Arial"/>
                <a:cs typeface="Arial"/>
              </a:rPr>
              <a:t>α (5/2) + (1-α) (1) =</a:t>
            </a:r>
            <a:r>
              <a:rPr lang="el-GR" sz="2900" spc="-210" dirty="0">
                <a:latin typeface="Arial"/>
                <a:cs typeface="Arial"/>
              </a:rPr>
              <a:t> </a:t>
            </a:r>
            <a:r>
              <a:rPr lang="el-GR" sz="2900" spc="-5" dirty="0" smtClean="0">
                <a:latin typeface="Arial"/>
                <a:cs typeface="Arial"/>
              </a:rPr>
              <a:t>1+3/2α</a:t>
            </a:r>
            <a:endParaRPr lang="en-US" sz="2900" dirty="0" smtClean="0">
              <a:latin typeface="Arial"/>
              <a:cs typeface="Arial"/>
            </a:endParaRPr>
          </a:p>
          <a:p>
            <a:pPr marL="0" indent="0">
              <a:lnSpc>
                <a:spcPct val="100000"/>
              </a:lnSpc>
              <a:spcBef>
                <a:spcPts val="5"/>
              </a:spcBef>
              <a:buNone/>
            </a:pPr>
            <a:r>
              <a:rPr lang="en-US" sz="2900" dirty="0">
                <a:latin typeface="Arial"/>
                <a:cs typeface="Arial"/>
              </a:rPr>
              <a:t> </a:t>
            </a:r>
            <a:endParaRPr lang="en-US" sz="2900" dirty="0" smtClean="0">
              <a:latin typeface="Arial"/>
              <a:cs typeface="Arial"/>
            </a:endParaRPr>
          </a:p>
          <a:p>
            <a:pPr marL="0" indent="0">
              <a:lnSpc>
                <a:spcPct val="100000"/>
              </a:lnSpc>
              <a:spcBef>
                <a:spcPts val="5"/>
              </a:spcBef>
              <a:buNone/>
            </a:pPr>
            <a:r>
              <a:rPr lang="en-US" sz="2900" dirty="0" smtClean="0">
                <a:latin typeface="Arial"/>
                <a:cs typeface="Arial"/>
              </a:rPr>
              <a:t>Where </a:t>
            </a:r>
            <a:r>
              <a:rPr lang="el-GR" sz="2900" dirty="0" smtClean="0">
                <a:latin typeface="Arial"/>
                <a:cs typeface="Arial"/>
              </a:rPr>
              <a:t>α </a:t>
            </a:r>
            <a:r>
              <a:rPr lang="el-GR" sz="2900" dirty="0">
                <a:latin typeface="Arial"/>
                <a:cs typeface="Arial"/>
              </a:rPr>
              <a:t>= 0 →</a:t>
            </a:r>
            <a:r>
              <a:rPr lang="el-GR" sz="2900" spc="-30" dirty="0">
                <a:latin typeface="Arial"/>
                <a:cs typeface="Arial"/>
              </a:rPr>
              <a:t> </a:t>
            </a:r>
            <a:r>
              <a:rPr lang="el-GR" sz="2900" dirty="0">
                <a:latin typeface="Arial"/>
                <a:cs typeface="Arial"/>
              </a:rPr>
              <a:t>1</a:t>
            </a:r>
          </a:p>
          <a:p>
            <a:pPr marL="0" indent="0">
              <a:buNone/>
            </a:pPr>
            <a:endParaRPr lang="en-US" dirty="0"/>
          </a:p>
        </p:txBody>
      </p:sp>
      <p:sp>
        <p:nvSpPr>
          <p:cNvPr id="5" name="object 2"/>
          <p:cNvSpPr/>
          <p:nvPr/>
        </p:nvSpPr>
        <p:spPr>
          <a:xfrm>
            <a:off x="4721352" y="1825625"/>
            <a:ext cx="5954268" cy="2971800"/>
          </a:xfrm>
          <a:prstGeom prst="rect">
            <a:avLst/>
          </a:prstGeom>
          <a:blipFill>
            <a:blip r:embed="rId2" cstate="print"/>
            <a:stretch>
              <a:fillRect/>
            </a:stretch>
          </a:blipFill>
        </p:spPr>
        <p:txBody>
          <a:bodyPr wrap="square" lIns="0" tIns="0" rIns="0" bIns="0" rtlCol="0"/>
          <a:lstStyle/>
          <a:p>
            <a:endParaRPr/>
          </a:p>
        </p:txBody>
      </p:sp>
      <p:sp>
        <p:nvSpPr>
          <p:cNvPr id="6" name="TextBox 5"/>
          <p:cNvSpPr txBox="1"/>
          <p:nvPr/>
        </p:nvSpPr>
        <p:spPr>
          <a:xfrm>
            <a:off x="4535424" y="5117862"/>
            <a:ext cx="6565392" cy="923330"/>
          </a:xfrm>
          <a:prstGeom prst="rect">
            <a:avLst/>
          </a:prstGeom>
          <a:noFill/>
        </p:spPr>
        <p:txBody>
          <a:bodyPr wrap="square" rtlCol="0">
            <a:spAutoFit/>
          </a:bodyPr>
          <a:lstStyle/>
          <a:p>
            <a:r>
              <a:rPr lang="en-US" dirty="0" smtClean="0">
                <a:solidFill>
                  <a:srgbClr val="00B0F0"/>
                </a:solidFill>
              </a:rPr>
              <a:t>Alternative Optima are useful because they allow the management to choose from many solutions without experiencing deterioration in the objective value. </a:t>
            </a:r>
            <a:endParaRPr lang="en-US" dirty="0">
              <a:solidFill>
                <a:srgbClr val="00B0F0"/>
              </a:solidFill>
            </a:endParaRPr>
          </a:p>
        </p:txBody>
      </p:sp>
    </p:spTree>
    <p:extLst>
      <p:ext uri="{BB962C8B-B14F-4D97-AF65-F5344CB8AC3E}">
        <p14:creationId xmlns:p14="http://schemas.microsoft.com/office/powerpoint/2010/main" val="223277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Unbounded Solution:</a:t>
            </a:r>
            <a:endParaRPr lang="en-US" dirty="0"/>
          </a:p>
        </p:txBody>
      </p:sp>
      <p:sp>
        <p:nvSpPr>
          <p:cNvPr id="3" name="Content Placeholder 2"/>
          <p:cNvSpPr>
            <a:spLocks noGrp="1"/>
          </p:cNvSpPr>
          <p:nvPr>
            <p:ph idx="1"/>
          </p:nvPr>
        </p:nvSpPr>
        <p:spPr>
          <a:xfrm>
            <a:off x="838200" y="1371600"/>
            <a:ext cx="10515600" cy="4805363"/>
          </a:xfrm>
        </p:spPr>
        <p:txBody>
          <a:bodyPr>
            <a:normAutofit fontScale="85000" lnSpcReduction="10000"/>
          </a:bodyPr>
          <a:lstStyle/>
          <a:p>
            <a:pPr algn="just"/>
            <a:r>
              <a:rPr lang="en-US" dirty="0" smtClean="0"/>
              <a:t>If the values of the decision variables increase indefinitely without violating any of the constraint, then the solution space is unbounded in at least one direction. </a:t>
            </a:r>
          </a:p>
          <a:p>
            <a:pPr algn="just"/>
            <a:r>
              <a:rPr lang="en-US" dirty="0" smtClean="0"/>
              <a:t>As a result the objective value may increase (maximization case) or decrease (minimization case) indefinitely. If it happens then both the solution space and the optimum objective value are unbounded.</a:t>
            </a:r>
          </a:p>
          <a:p>
            <a:pPr algn="just"/>
            <a:r>
              <a:rPr lang="en-US" dirty="0" smtClean="0"/>
              <a:t>If at any iteration all the constraint coefficients of any non-basic variable are zero or negative, then the solution space is unbounded in that direction. In addition, if the objective coefficient of that variable is negative (maximization case) or positive (minimization case) then the objective function is unbounded as well.</a:t>
            </a:r>
          </a:p>
          <a:p>
            <a:pPr marL="0" indent="0" algn="just">
              <a:buNone/>
            </a:pPr>
            <a:endParaRPr lang="en-US" dirty="0" smtClean="0"/>
          </a:p>
          <a:p>
            <a:pPr algn="just"/>
            <a:r>
              <a:rPr lang="en-US" b="1" dirty="0" smtClean="0"/>
              <a:t>Implication: </a:t>
            </a:r>
            <a:r>
              <a:rPr lang="en-US" dirty="0"/>
              <a:t>Unboundedness points to the possibility that the model is poorly constructed. The most likely irregularities in such models are that one or more non-redundant constraints have not been accounted for, and the parameters of some constraints may not have been estimated correctly. </a:t>
            </a:r>
          </a:p>
          <a:p>
            <a:pPr algn="just"/>
            <a:endParaRPr lang="en-US" dirty="0"/>
          </a:p>
        </p:txBody>
      </p:sp>
    </p:spTree>
    <p:extLst>
      <p:ext uri="{BB962C8B-B14F-4D97-AF65-F5344CB8AC3E}">
        <p14:creationId xmlns:p14="http://schemas.microsoft.com/office/powerpoint/2010/main" val="3808659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Unbounded Solution (Contd.):</a:t>
            </a:r>
            <a:endParaRPr lang="en-US" dirty="0"/>
          </a:p>
        </p:txBody>
      </p:sp>
      <p:sp>
        <p:nvSpPr>
          <p:cNvPr id="3" name="Content Placeholder 2"/>
          <p:cNvSpPr>
            <a:spLocks noGrp="1"/>
          </p:cNvSpPr>
          <p:nvPr>
            <p:ph idx="1"/>
          </p:nvPr>
        </p:nvSpPr>
        <p:spPr>
          <a:xfrm>
            <a:off x="838200" y="1773936"/>
            <a:ext cx="10515600" cy="4403027"/>
          </a:xfrm>
        </p:spPr>
        <p:txBody>
          <a:bodyPr>
            <a:normAutofit/>
          </a:bodyPr>
          <a:lstStyle/>
          <a:p>
            <a:pPr marL="0" indent="0" algn="just">
              <a:buNone/>
            </a:pPr>
            <a:r>
              <a:rPr lang="en-US" dirty="0" smtClean="0"/>
              <a:t>Example:</a:t>
            </a:r>
            <a:endParaRPr lang="en-US" dirty="0"/>
          </a:p>
          <a:p>
            <a:pPr marL="0" indent="0" algn="just">
              <a:buNone/>
            </a:pPr>
            <a:endParaRPr lang="en-US" dirty="0"/>
          </a:p>
        </p:txBody>
      </p:sp>
      <p:sp>
        <p:nvSpPr>
          <p:cNvPr id="4" name="Rectangle 3"/>
          <p:cNvSpPr/>
          <p:nvPr/>
        </p:nvSpPr>
        <p:spPr>
          <a:xfrm>
            <a:off x="1164336" y="2580195"/>
            <a:ext cx="6096000" cy="2728952"/>
          </a:xfrm>
          <a:prstGeom prst="rect">
            <a:avLst/>
          </a:prstGeom>
        </p:spPr>
        <p:txBody>
          <a:bodyPr>
            <a:spAutoFit/>
          </a:bodyPr>
          <a:lstStyle/>
          <a:p>
            <a:r>
              <a:rPr lang="en-US" sz="2000" dirty="0" smtClean="0">
                <a:solidFill>
                  <a:srgbClr val="FF0000"/>
                </a:solidFill>
              </a:rPr>
              <a:t>Objective </a:t>
            </a:r>
            <a:r>
              <a:rPr lang="en-US" sz="2000" dirty="0">
                <a:solidFill>
                  <a:srgbClr val="FF0000"/>
                </a:solidFill>
              </a:rPr>
              <a:t>Function:</a:t>
            </a:r>
          </a:p>
          <a:p>
            <a:pPr lvl="1"/>
            <a:r>
              <a:rPr lang="en-US" sz="2000" spc="-5" dirty="0">
                <a:latin typeface="Arial"/>
                <a:cs typeface="Arial"/>
              </a:rPr>
              <a:t>Maxi</a:t>
            </a:r>
            <a:r>
              <a:rPr lang="pl-PL" sz="2000" spc="-5" dirty="0">
                <a:latin typeface="Arial"/>
                <a:cs typeface="Arial"/>
              </a:rPr>
              <a:t>mize </a:t>
            </a:r>
            <a:r>
              <a:rPr lang="pl-PL" sz="2000" dirty="0">
                <a:latin typeface="Arial"/>
                <a:cs typeface="Arial"/>
              </a:rPr>
              <a:t>Z= </a:t>
            </a:r>
            <a:r>
              <a:rPr lang="en-US" sz="2000" dirty="0">
                <a:latin typeface="Arial"/>
                <a:cs typeface="Arial"/>
              </a:rPr>
              <a:t>2</a:t>
            </a:r>
            <a:r>
              <a:rPr lang="pl-PL" sz="2000" spc="-5" dirty="0">
                <a:latin typeface="Arial"/>
                <a:cs typeface="Arial"/>
              </a:rPr>
              <a:t>X</a:t>
            </a:r>
            <a:r>
              <a:rPr lang="pl-PL" sz="2000" spc="-7" baseline="-24305" dirty="0">
                <a:latin typeface="Arial"/>
                <a:cs typeface="Arial"/>
              </a:rPr>
              <a:t>1 </a:t>
            </a:r>
            <a:r>
              <a:rPr lang="pl-PL" sz="2000" dirty="0">
                <a:latin typeface="Arial"/>
                <a:cs typeface="Arial"/>
              </a:rPr>
              <a:t>+ </a:t>
            </a:r>
            <a:r>
              <a:rPr lang="pl-PL" sz="2000" spc="-5" dirty="0" smtClean="0">
                <a:latin typeface="Arial"/>
                <a:cs typeface="Arial"/>
              </a:rPr>
              <a:t>X</a:t>
            </a:r>
            <a:r>
              <a:rPr lang="pl-PL" sz="2000" spc="-7" baseline="-24305" dirty="0" smtClean="0">
                <a:latin typeface="Arial"/>
                <a:cs typeface="Arial"/>
              </a:rPr>
              <a:t>2</a:t>
            </a:r>
            <a:endParaRPr lang="pl-PL" sz="2000" baseline="-24305" dirty="0">
              <a:latin typeface="Arial"/>
              <a:cs typeface="Arial"/>
            </a:endParaRPr>
          </a:p>
          <a:p>
            <a:r>
              <a:rPr lang="en-US" sz="2000" dirty="0">
                <a:solidFill>
                  <a:srgbClr val="FF0000"/>
                </a:solidFill>
              </a:rPr>
              <a:t>Constraints:</a:t>
            </a:r>
          </a:p>
          <a:p>
            <a:pPr lvl="1"/>
            <a:r>
              <a:rPr lang="en-US" sz="2000" spc="-5" dirty="0">
                <a:solidFill>
                  <a:srgbClr val="0070C0"/>
                </a:solidFill>
                <a:latin typeface="Arial"/>
                <a:cs typeface="Arial"/>
              </a:rPr>
              <a:t>		    	</a:t>
            </a:r>
            <a:r>
              <a:rPr lang="pl-PL" sz="2000" spc="-5" dirty="0">
                <a:latin typeface="Arial"/>
                <a:cs typeface="Arial"/>
              </a:rPr>
              <a:t>X</a:t>
            </a:r>
            <a:r>
              <a:rPr lang="pl-PL" sz="2000" spc="-7" baseline="-24305" dirty="0">
                <a:latin typeface="Arial"/>
                <a:cs typeface="Arial"/>
              </a:rPr>
              <a:t>1 </a:t>
            </a:r>
            <a:r>
              <a:rPr lang="en-US" sz="2000" dirty="0" smtClean="0">
                <a:latin typeface="Arial"/>
                <a:cs typeface="Arial"/>
              </a:rPr>
              <a:t>-</a:t>
            </a:r>
            <a:r>
              <a:rPr lang="pl-PL" sz="2000" dirty="0" smtClean="0">
                <a:latin typeface="Arial"/>
                <a:cs typeface="Arial"/>
              </a:rPr>
              <a:t> </a:t>
            </a:r>
            <a:r>
              <a:rPr lang="pl-PL" sz="2000" spc="-5" dirty="0" smtClean="0">
                <a:latin typeface="Arial"/>
                <a:cs typeface="Arial"/>
              </a:rPr>
              <a:t>X</a:t>
            </a:r>
            <a:r>
              <a:rPr lang="pl-PL" sz="2000" spc="-7" baseline="-24305" dirty="0" smtClean="0">
                <a:latin typeface="Arial"/>
                <a:cs typeface="Arial"/>
              </a:rPr>
              <a:t>2</a:t>
            </a:r>
            <a:r>
              <a:rPr lang="en-US" sz="2000" dirty="0" smtClean="0">
                <a:latin typeface="Arial"/>
                <a:cs typeface="Arial"/>
              </a:rPr>
              <a:t> </a:t>
            </a:r>
            <a:r>
              <a:rPr lang="en-US" sz="2000" spc="-7" dirty="0">
                <a:latin typeface="Arial"/>
                <a:cs typeface="Arial"/>
              </a:rPr>
              <a:t>≤</a:t>
            </a:r>
            <a:r>
              <a:rPr lang="en-US" sz="2000" dirty="0">
                <a:latin typeface="Arial"/>
                <a:cs typeface="Arial"/>
              </a:rPr>
              <a:t> </a:t>
            </a:r>
            <a:r>
              <a:rPr lang="en-US" sz="2000" dirty="0" smtClean="0">
                <a:latin typeface="Arial"/>
                <a:cs typeface="Arial"/>
              </a:rPr>
              <a:t>10 </a:t>
            </a:r>
            <a:r>
              <a:rPr lang="en-US" sz="2000" dirty="0">
                <a:latin typeface="Arial"/>
                <a:cs typeface="Arial"/>
              </a:rPr>
              <a:t>………….[1]</a:t>
            </a:r>
          </a:p>
          <a:p>
            <a:pPr lvl="1"/>
            <a:r>
              <a:rPr lang="en-US" sz="2000" spc="-5" dirty="0">
                <a:solidFill>
                  <a:srgbClr val="0070C0"/>
                </a:solidFill>
                <a:latin typeface="Arial"/>
                <a:cs typeface="Arial"/>
              </a:rPr>
              <a:t>	      		</a:t>
            </a:r>
            <a:r>
              <a:rPr lang="en-US" sz="2000" spc="-5" dirty="0" smtClean="0">
                <a:latin typeface="Arial"/>
                <a:cs typeface="Arial"/>
              </a:rPr>
              <a:t>2</a:t>
            </a:r>
            <a:r>
              <a:rPr lang="pl-PL" sz="2000" spc="-5" dirty="0" smtClean="0">
                <a:latin typeface="Arial"/>
                <a:cs typeface="Arial"/>
              </a:rPr>
              <a:t>X</a:t>
            </a:r>
            <a:r>
              <a:rPr lang="pl-PL" sz="2000" spc="-7" baseline="-24305" dirty="0" smtClean="0">
                <a:latin typeface="Arial"/>
                <a:cs typeface="Arial"/>
              </a:rPr>
              <a:t>1 </a:t>
            </a:r>
            <a:r>
              <a:rPr lang="en-US" sz="2000" spc="-7" dirty="0" smtClean="0">
                <a:latin typeface="Arial"/>
                <a:cs typeface="Arial"/>
              </a:rPr>
              <a:t>≤</a:t>
            </a:r>
            <a:r>
              <a:rPr lang="en-US" sz="2000" dirty="0" smtClean="0">
                <a:latin typeface="Arial"/>
                <a:cs typeface="Arial"/>
              </a:rPr>
              <a:t> 40    ……………[</a:t>
            </a:r>
            <a:r>
              <a:rPr lang="en-US" sz="2000" dirty="0">
                <a:latin typeface="Arial"/>
                <a:cs typeface="Arial"/>
              </a:rPr>
              <a:t>2]</a:t>
            </a:r>
            <a:endParaRPr lang="en-US" sz="2000" dirty="0">
              <a:solidFill>
                <a:srgbClr val="FF0000"/>
              </a:solidFill>
            </a:endParaRPr>
          </a:p>
          <a:p>
            <a:pPr marL="0" lvl="1" indent="0">
              <a:buNone/>
            </a:pPr>
            <a:r>
              <a:rPr lang="en-US" sz="2000" dirty="0">
                <a:solidFill>
                  <a:srgbClr val="FF0000"/>
                </a:solidFill>
              </a:rPr>
              <a:t>Non-Negativity Conditions:</a:t>
            </a:r>
          </a:p>
          <a:p>
            <a:pPr lvl="1"/>
            <a:r>
              <a:rPr lang="pl-PL" sz="2000" spc="-5" dirty="0">
                <a:latin typeface="Arial"/>
                <a:cs typeface="Arial"/>
              </a:rPr>
              <a:t>X</a:t>
            </a:r>
            <a:r>
              <a:rPr lang="pl-PL" sz="2000" spc="-7" baseline="-24305" dirty="0">
                <a:latin typeface="Arial"/>
                <a:cs typeface="Arial"/>
              </a:rPr>
              <a:t>1</a:t>
            </a:r>
            <a:r>
              <a:rPr lang="en-US" sz="2000" spc="-7" baseline="-24305" dirty="0">
                <a:latin typeface="Arial"/>
                <a:cs typeface="Arial"/>
              </a:rPr>
              <a:t>, </a:t>
            </a:r>
            <a:r>
              <a:rPr lang="pl-PL" sz="2000" spc="-5" dirty="0">
                <a:latin typeface="Arial"/>
                <a:cs typeface="Arial"/>
              </a:rPr>
              <a:t>X</a:t>
            </a:r>
            <a:r>
              <a:rPr lang="en-US" sz="2000" spc="-7" baseline="-24305" dirty="0">
                <a:latin typeface="Arial"/>
                <a:cs typeface="Arial"/>
              </a:rPr>
              <a:t>2 </a:t>
            </a:r>
            <a:r>
              <a:rPr lang="pl-PL" sz="2000" spc="-7" dirty="0">
                <a:latin typeface="Arial"/>
                <a:cs typeface="Arial"/>
              </a:rPr>
              <a:t>≥</a:t>
            </a:r>
            <a:r>
              <a:rPr lang="en-US" sz="2000" spc="-7" dirty="0">
                <a:latin typeface="Arial"/>
                <a:cs typeface="Arial"/>
              </a:rPr>
              <a:t> 0</a:t>
            </a:r>
            <a:r>
              <a:rPr lang="en-US" sz="2000" spc="-7" baseline="-24305" dirty="0">
                <a:latin typeface="Arial"/>
                <a:cs typeface="Arial"/>
              </a:rPr>
              <a:t> </a:t>
            </a:r>
          </a:p>
          <a:p>
            <a:pPr marL="12700" marR="5080" indent="0" algn="just">
              <a:lnSpc>
                <a:spcPct val="100000"/>
              </a:lnSpc>
              <a:spcBef>
                <a:spcPts val="1595"/>
              </a:spcBef>
              <a:buNone/>
            </a:pPr>
            <a:endParaRPr lang="en-US" dirty="0">
              <a:cs typeface="Arial"/>
            </a:endParaRPr>
          </a:p>
        </p:txBody>
      </p:sp>
    </p:spTree>
    <p:extLst>
      <p:ext uri="{BB962C8B-B14F-4D97-AF65-F5344CB8AC3E}">
        <p14:creationId xmlns:p14="http://schemas.microsoft.com/office/powerpoint/2010/main" val="1348064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Unbounded Solution (Contd.):</a:t>
            </a:r>
            <a:endParaRPr lang="en-US" dirty="0"/>
          </a:p>
        </p:txBody>
      </p:sp>
      <p:sp>
        <p:nvSpPr>
          <p:cNvPr id="3" name="Content Placeholder 2"/>
          <p:cNvSpPr>
            <a:spLocks noGrp="1"/>
          </p:cNvSpPr>
          <p:nvPr>
            <p:ph idx="1"/>
          </p:nvPr>
        </p:nvSpPr>
        <p:spPr>
          <a:xfrm>
            <a:off x="838200" y="1532122"/>
            <a:ext cx="10515600" cy="4403027"/>
          </a:xfrm>
        </p:spPr>
        <p:txBody>
          <a:bodyPr>
            <a:normAutofit/>
          </a:bodyPr>
          <a:lstStyle/>
          <a:p>
            <a:pPr marL="0" indent="0" algn="just">
              <a:buNone/>
            </a:pPr>
            <a:r>
              <a:rPr lang="en-US" dirty="0" smtClean="0"/>
              <a:t>Graphical Solution:</a:t>
            </a:r>
          </a:p>
          <a:p>
            <a:pPr marL="0" indent="0" algn="just">
              <a:buNone/>
            </a:pPr>
            <a:endParaRPr lang="en-US" dirty="0"/>
          </a:p>
          <a:p>
            <a:pPr marL="0" indent="0" algn="just">
              <a:buNone/>
            </a:pPr>
            <a:r>
              <a:rPr lang="en-US" dirty="0" smtClean="0"/>
              <a:t> </a:t>
            </a:r>
            <a:endParaRPr lang="en-US" dirty="0"/>
          </a:p>
        </p:txBody>
      </p:sp>
      <p:sp>
        <p:nvSpPr>
          <p:cNvPr id="5" name="object 5"/>
          <p:cNvSpPr/>
          <p:nvPr/>
        </p:nvSpPr>
        <p:spPr>
          <a:xfrm>
            <a:off x="5782056" y="1690688"/>
            <a:ext cx="4160150" cy="4085894"/>
          </a:xfrm>
          <a:prstGeom prst="rect">
            <a:avLst/>
          </a:prstGeom>
          <a:blipFill>
            <a:blip r:embed="rId2" cstate="print"/>
            <a:stretch>
              <a:fillRect/>
            </a:stretch>
          </a:blipFill>
        </p:spPr>
        <p:txBody>
          <a:bodyPr wrap="square" lIns="0" tIns="0" rIns="0" bIns="0" rtlCol="0"/>
          <a:lstStyle/>
          <a:p>
            <a:endParaRPr/>
          </a:p>
        </p:txBody>
      </p:sp>
      <p:sp>
        <p:nvSpPr>
          <p:cNvPr id="6" name="TextBox 5"/>
          <p:cNvSpPr txBox="1"/>
          <p:nvPr/>
        </p:nvSpPr>
        <p:spPr>
          <a:xfrm>
            <a:off x="838200" y="2468191"/>
            <a:ext cx="3995928" cy="1015663"/>
          </a:xfrm>
          <a:prstGeom prst="rect">
            <a:avLst/>
          </a:prstGeom>
          <a:noFill/>
        </p:spPr>
        <p:txBody>
          <a:bodyPr wrap="square" rtlCol="0">
            <a:spAutoFit/>
          </a:bodyPr>
          <a:lstStyle/>
          <a:p>
            <a:pPr algn="just"/>
            <a:r>
              <a:rPr lang="en-US" sz="2000" dirty="0"/>
              <a:t>The solution space is </a:t>
            </a:r>
            <a:r>
              <a:rPr lang="en-US" sz="2000" dirty="0" smtClean="0"/>
              <a:t>unbounded in the direction of X2 and the value of z can be increased indefinitely. </a:t>
            </a:r>
            <a:endParaRPr lang="en-US" sz="2000" dirty="0"/>
          </a:p>
        </p:txBody>
      </p:sp>
      <p:sp>
        <p:nvSpPr>
          <p:cNvPr id="7" name="TextBox 6"/>
          <p:cNvSpPr txBox="1"/>
          <p:nvPr/>
        </p:nvSpPr>
        <p:spPr>
          <a:xfrm>
            <a:off x="752857" y="4132044"/>
            <a:ext cx="4718304" cy="2062103"/>
          </a:xfrm>
          <a:prstGeom prst="rect">
            <a:avLst/>
          </a:prstGeom>
          <a:noFill/>
        </p:spPr>
        <p:txBody>
          <a:bodyPr wrap="square" rtlCol="0">
            <a:spAutoFit/>
          </a:bodyPr>
          <a:lstStyle/>
          <a:p>
            <a:pPr marL="12700" marR="5080" indent="0" algn="just">
              <a:lnSpc>
                <a:spcPct val="100000"/>
              </a:lnSpc>
              <a:spcBef>
                <a:spcPts val="0"/>
              </a:spcBef>
              <a:buNone/>
            </a:pPr>
            <a:r>
              <a:rPr lang="en-US" sz="2800" b="1" dirty="0" smtClean="0">
                <a:cs typeface="Arial"/>
              </a:rPr>
              <a:t>Standard Form:</a:t>
            </a:r>
          </a:p>
          <a:p>
            <a:pPr marL="12700" marR="5080" algn="just"/>
            <a:r>
              <a:rPr lang="en-US" sz="2000" spc="-5" dirty="0">
                <a:latin typeface="Arial"/>
                <a:cs typeface="Arial"/>
              </a:rPr>
              <a:t>Maxi</a:t>
            </a:r>
            <a:r>
              <a:rPr lang="pl-PL" sz="2000" spc="-5" dirty="0">
                <a:latin typeface="Arial"/>
                <a:cs typeface="Arial"/>
              </a:rPr>
              <a:t>mize </a:t>
            </a:r>
            <a:r>
              <a:rPr lang="pl-PL" sz="2000" dirty="0">
                <a:latin typeface="Arial"/>
                <a:cs typeface="Arial"/>
              </a:rPr>
              <a:t>Z= </a:t>
            </a:r>
            <a:r>
              <a:rPr lang="en-US" sz="2000" dirty="0">
                <a:latin typeface="Arial"/>
                <a:cs typeface="Arial"/>
              </a:rPr>
              <a:t>2</a:t>
            </a:r>
            <a:r>
              <a:rPr lang="pl-PL" sz="2000" spc="-5" dirty="0">
                <a:latin typeface="Arial"/>
                <a:cs typeface="Arial"/>
              </a:rPr>
              <a:t>X</a:t>
            </a:r>
            <a:r>
              <a:rPr lang="pl-PL" sz="2000" spc="-7" baseline="-24305" dirty="0">
                <a:latin typeface="Arial"/>
                <a:cs typeface="Arial"/>
              </a:rPr>
              <a:t>1 </a:t>
            </a:r>
            <a:r>
              <a:rPr lang="pl-PL" sz="2000" dirty="0">
                <a:latin typeface="Arial"/>
                <a:cs typeface="Arial"/>
              </a:rPr>
              <a:t>+ </a:t>
            </a:r>
            <a:r>
              <a:rPr lang="pl-PL" sz="2000" spc="-5" dirty="0" smtClean="0">
                <a:latin typeface="Arial"/>
                <a:cs typeface="Arial"/>
              </a:rPr>
              <a:t>X</a:t>
            </a:r>
            <a:r>
              <a:rPr lang="pl-PL" sz="2000" spc="-7" baseline="-24305" dirty="0" smtClean="0">
                <a:latin typeface="Arial"/>
                <a:cs typeface="Arial"/>
              </a:rPr>
              <a:t>2</a:t>
            </a:r>
            <a:endParaRPr lang="pl-PL" sz="2000" baseline="-24305" dirty="0">
              <a:latin typeface="Arial"/>
              <a:cs typeface="Arial"/>
            </a:endParaRPr>
          </a:p>
          <a:p>
            <a:pPr marL="12700" marR="5080" indent="0" algn="just">
              <a:lnSpc>
                <a:spcPct val="100000"/>
              </a:lnSpc>
              <a:spcBef>
                <a:spcPts val="0"/>
              </a:spcBef>
              <a:buNone/>
            </a:pPr>
            <a:r>
              <a:rPr lang="en-US" sz="2000" dirty="0" smtClean="0">
                <a:cs typeface="Arial"/>
              </a:rPr>
              <a:t>Subject to,</a:t>
            </a:r>
          </a:p>
          <a:p>
            <a:pPr marL="12700" marR="5080" indent="0" algn="just">
              <a:lnSpc>
                <a:spcPct val="100000"/>
              </a:lnSpc>
              <a:spcBef>
                <a:spcPts val="0"/>
              </a:spcBef>
              <a:buNone/>
            </a:pPr>
            <a:r>
              <a:rPr lang="pl-PL" sz="2000" spc="-5" dirty="0">
                <a:latin typeface="Arial"/>
                <a:cs typeface="Arial"/>
              </a:rPr>
              <a:t>X</a:t>
            </a:r>
            <a:r>
              <a:rPr lang="pl-PL" sz="2000" spc="-7" baseline="-24305" dirty="0">
                <a:latin typeface="Arial"/>
                <a:cs typeface="Arial"/>
              </a:rPr>
              <a:t>1 </a:t>
            </a:r>
            <a:r>
              <a:rPr lang="en-US" sz="2000" dirty="0" smtClean="0">
                <a:latin typeface="Arial"/>
                <a:cs typeface="Arial"/>
              </a:rPr>
              <a:t>-</a:t>
            </a:r>
            <a:r>
              <a:rPr lang="pl-PL" sz="2000" dirty="0" smtClean="0">
                <a:latin typeface="Arial"/>
                <a:cs typeface="Arial"/>
              </a:rPr>
              <a:t> </a:t>
            </a:r>
            <a:r>
              <a:rPr lang="pl-PL" sz="2000" spc="-5" dirty="0" smtClean="0">
                <a:latin typeface="Arial"/>
                <a:cs typeface="Arial"/>
              </a:rPr>
              <a:t>X</a:t>
            </a:r>
            <a:r>
              <a:rPr lang="pl-PL" sz="2000" spc="-7" baseline="-24305" dirty="0" smtClean="0">
                <a:latin typeface="Arial"/>
                <a:cs typeface="Arial"/>
              </a:rPr>
              <a:t>2</a:t>
            </a:r>
            <a:r>
              <a:rPr lang="en-US" sz="2000" dirty="0" smtClean="0">
                <a:latin typeface="Arial"/>
                <a:cs typeface="Arial"/>
              </a:rPr>
              <a:t> + X</a:t>
            </a:r>
            <a:r>
              <a:rPr lang="en-US" sz="2000" baseline="-25000" dirty="0" smtClean="0">
                <a:latin typeface="Arial"/>
                <a:cs typeface="Arial"/>
              </a:rPr>
              <a:t>3</a:t>
            </a:r>
            <a:r>
              <a:rPr lang="en-US" sz="2000" dirty="0" smtClean="0">
                <a:latin typeface="Arial"/>
                <a:cs typeface="Arial"/>
              </a:rPr>
              <a:t> </a:t>
            </a:r>
            <a:r>
              <a:rPr lang="en-US" sz="2000" spc="-7" dirty="0" smtClean="0">
                <a:latin typeface="Arial"/>
                <a:cs typeface="Arial"/>
              </a:rPr>
              <a:t>=</a:t>
            </a:r>
            <a:r>
              <a:rPr lang="en-US" sz="2000" dirty="0" smtClean="0">
                <a:latin typeface="Arial"/>
                <a:cs typeface="Arial"/>
              </a:rPr>
              <a:t> 10</a:t>
            </a:r>
          </a:p>
          <a:p>
            <a:pPr marL="12700" marR="5080" algn="just"/>
            <a:r>
              <a:rPr lang="en-US" sz="2000" spc="-5" dirty="0" smtClean="0">
                <a:latin typeface="Arial"/>
                <a:cs typeface="Arial"/>
              </a:rPr>
              <a:t>2</a:t>
            </a:r>
            <a:r>
              <a:rPr lang="pl-PL" sz="2000" spc="-5" dirty="0" smtClean="0">
                <a:latin typeface="Arial"/>
                <a:cs typeface="Arial"/>
              </a:rPr>
              <a:t>X</a:t>
            </a:r>
            <a:r>
              <a:rPr lang="pl-PL" sz="2000" spc="-7" baseline="-24305" dirty="0" smtClean="0">
                <a:latin typeface="Arial"/>
                <a:cs typeface="Arial"/>
              </a:rPr>
              <a:t>1 </a:t>
            </a:r>
            <a:r>
              <a:rPr lang="en-US" sz="2000" dirty="0" smtClean="0">
                <a:latin typeface="Arial"/>
                <a:cs typeface="Arial"/>
              </a:rPr>
              <a:t>+ X</a:t>
            </a:r>
            <a:r>
              <a:rPr lang="en-US" sz="2000" baseline="-25000" dirty="0" smtClean="0">
                <a:latin typeface="Arial"/>
                <a:cs typeface="Arial"/>
              </a:rPr>
              <a:t>4</a:t>
            </a:r>
            <a:r>
              <a:rPr lang="en-US" sz="2000" dirty="0" smtClean="0">
                <a:latin typeface="Arial"/>
                <a:cs typeface="Arial"/>
              </a:rPr>
              <a:t>  = 40        </a:t>
            </a:r>
            <a:r>
              <a:rPr lang="pl-PL" sz="2000" spc="-5" dirty="0">
                <a:latin typeface="Arial"/>
                <a:cs typeface="Arial"/>
              </a:rPr>
              <a:t>X</a:t>
            </a:r>
            <a:r>
              <a:rPr lang="pl-PL" sz="2000" spc="-7" baseline="-24305" dirty="0">
                <a:latin typeface="Arial"/>
                <a:cs typeface="Arial"/>
              </a:rPr>
              <a:t>1</a:t>
            </a:r>
            <a:r>
              <a:rPr lang="en-US" sz="2000" spc="-7" baseline="-24305" dirty="0">
                <a:latin typeface="Arial"/>
                <a:cs typeface="Arial"/>
              </a:rPr>
              <a:t>, </a:t>
            </a:r>
            <a:r>
              <a:rPr lang="pl-PL" sz="2000" spc="-5" dirty="0">
                <a:latin typeface="Arial"/>
                <a:cs typeface="Arial"/>
              </a:rPr>
              <a:t>X</a:t>
            </a:r>
            <a:r>
              <a:rPr lang="en-US" sz="2000" spc="-7" baseline="-24305" dirty="0">
                <a:latin typeface="Arial"/>
                <a:cs typeface="Arial"/>
              </a:rPr>
              <a:t>2 , </a:t>
            </a:r>
            <a:r>
              <a:rPr lang="en-US" sz="2000" spc="-7" dirty="0">
                <a:latin typeface="Arial"/>
                <a:cs typeface="Arial"/>
              </a:rPr>
              <a:t>X</a:t>
            </a:r>
            <a:r>
              <a:rPr lang="en-US" sz="2000" spc="-7" baseline="-24305" dirty="0">
                <a:latin typeface="Arial"/>
                <a:cs typeface="Arial"/>
              </a:rPr>
              <a:t>3, </a:t>
            </a:r>
            <a:r>
              <a:rPr lang="en-US" sz="2000" spc="-7" dirty="0">
                <a:latin typeface="Arial"/>
                <a:cs typeface="Arial"/>
              </a:rPr>
              <a:t>X</a:t>
            </a:r>
            <a:r>
              <a:rPr lang="en-US" sz="2000" spc="-7" baseline="-24305" dirty="0">
                <a:latin typeface="Arial"/>
                <a:cs typeface="Arial"/>
              </a:rPr>
              <a:t>4 </a:t>
            </a:r>
            <a:r>
              <a:rPr lang="pl-PL" sz="2000" spc="-7" dirty="0">
                <a:latin typeface="Arial"/>
                <a:cs typeface="Arial"/>
              </a:rPr>
              <a:t>≥</a:t>
            </a:r>
            <a:r>
              <a:rPr lang="en-US" sz="2000" spc="-7" dirty="0">
                <a:latin typeface="Arial"/>
                <a:cs typeface="Arial"/>
              </a:rPr>
              <a:t> 0</a:t>
            </a:r>
            <a:r>
              <a:rPr lang="en-US" sz="2000" spc="-7" baseline="-24305" dirty="0">
                <a:latin typeface="Arial"/>
                <a:cs typeface="Arial"/>
              </a:rPr>
              <a:t> </a:t>
            </a:r>
            <a:endParaRPr lang="en-US" sz="2000" dirty="0">
              <a:cs typeface="Arial"/>
            </a:endParaRPr>
          </a:p>
          <a:p>
            <a:pPr marL="12700" marR="5080" algn="just"/>
            <a:endParaRPr lang="en-US" sz="2000" dirty="0">
              <a:cs typeface="Arial"/>
            </a:endParaRPr>
          </a:p>
        </p:txBody>
      </p:sp>
    </p:spTree>
    <p:extLst>
      <p:ext uri="{BB962C8B-B14F-4D97-AF65-F5344CB8AC3E}">
        <p14:creationId xmlns:p14="http://schemas.microsoft.com/office/powerpoint/2010/main" val="3803910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Unbounded Solution (Contd.):</a:t>
            </a:r>
            <a:endParaRPr lang="en-US" dirty="0"/>
          </a:p>
        </p:txBody>
      </p:sp>
      <p:sp>
        <p:nvSpPr>
          <p:cNvPr id="3" name="Content Placeholder 2"/>
          <p:cNvSpPr>
            <a:spLocks noGrp="1"/>
          </p:cNvSpPr>
          <p:nvPr>
            <p:ph idx="1"/>
          </p:nvPr>
        </p:nvSpPr>
        <p:spPr>
          <a:xfrm>
            <a:off x="838200" y="1532122"/>
            <a:ext cx="10515600" cy="4403027"/>
          </a:xfrm>
        </p:spPr>
        <p:txBody>
          <a:bodyPr>
            <a:normAutofit/>
          </a:bodyPr>
          <a:lstStyle/>
          <a:p>
            <a:pPr marL="0" indent="0" algn="just">
              <a:buNone/>
            </a:pPr>
            <a:r>
              <a:rPr lang="en-US" dirty="0" smtClean="0"/>
              <a:t>Simplex Solution:</a:t>
            </a:r>
          </a:p>
          <a:p>
            <a:pPr marL="0" indent="0" algn="just">
              <a:buNone/>
            </a:pPr>
            <a:r>
              <a:rPr lang="en-US" sz="2400" b="1" i="1" dirty="0" smtClean="0"/>
              <a:t>Starting Feasible Solution:</a:t>
            </a:r>
          </a:p>
          <a:p>
            <a:pPr marL="0" indent="0" algn="just">
              <a:buNone/>
            </a:pPr>
            <a:endParaRPr lang="en-US" dirty="0"/>
          </a:p>
          <a:p>
            <a:pPr marL="0" indent="0" algn="just">
              <a:buNone/>
            </a:pPr>
            <a:r>
              <a:rPr lang="en-US" dirty="0" smtClean="0"/>
              <a:t> </a:t>
            </a:r>
            <a:endParaRPr lang="en-US" dirty="0"/>
          </a:p>
        </p:txBody>
      </p:sp>
      <p:sp>
        <p:nvSpPr>
          <p:cNvPr id="8" name="object 2"/>
          <p:cNvSpPr/>
          <p:nvPr/>
        </p:nvSpPr>
        <p:spPr>
          <a:xfrm>
            <a:off x="5769864" y="1690688"/>
            <a:ext cx="4504944" cy="1086612"/>
          </a:xfrm>
          <a:prstGeom prst="rect">
            <a:avLst/>
          </a:prstGeom>
          <a:blipFill>
            <a:blip r:embed="rId2" cstate="print"/>
            <a:stretch>
              <a:fillRect/>
            </a:stretch>
          </a:blipFill>
        </p:spPr>
        <p:txBody>
          <a:bodyPr wrap="square" lIns="0" tIns="0" rIns="0" bIns="0" rtlCol="0"/>
          <a:lstStyle/>
          <a:p>
            <a:endParaRPr/>
          </a:p>
        </p:txBody>
      </p:sp>
      <p:sp>
        <p:nvSpPr>
          <p:cNvPr id="9" name="object 8"/>
          <p:cNvSpPr txBox="1"/>
          <p:nvPr/>
        </p:nvSpPr>
        <p:spPr>
          <a:xfrm>
            <a:off x="1896364" y="2949767"/>
            <a:ext cx="8249284" cy="1120820"/>
          </a:xfrm>
          <a:prstGeom prst="rect">
            <a:avLst/>
          </a:prstGeom>
        </p:spPr>
        <p:txBody>
          <a:bodyPr vert="horz" wrap="square" lIns="0" tIns="12700" rIns="0" bIns="0" rtlCol="0">
            <a:spAutoFit/>
          </a:bodyPr>
          <a:lstStyle/>
          <a:p>
            <a:pPr marL="63500" marR="55244" algn="just">
              <a:lnSpc>
                <a:spcPct val="100000"/>
              </a:lnSpc>
              <a:spcBef>
                <a:spcPts val="100"/>
              </a:spcBef>
            </a:pPr>
            <a:r>
              <a:rPr sz="1800" dirty="0">
                <a:cs typeface="Arial"/>
              </a:rPr>
              <a:t>Both X</a:t>
            </a:r>
            <a:r>
              <a:rPr sz="1800" baseline="-25462" dirty="0">
                <a:cs typeface="Arial"/>
              </a:rPr>
              <a:t>1</a:t>
            </a:r>
            <a:r>
              <a:rPr sz="1800" dirty="0">
                <a:cs typeface="Arial"/>
              </a:rPr>
              <a:t>, </a:t>
            </a:r>
            <a:r>
              <a:rPr sz="1800" spc="-5" dirty="0">
                <a:cs typeface="Arial"/>
              </a:rPr>
              <a:t>X</a:t>
            </a:r>
            <a:r>
              <a:rPr sz="1800" spc="-7" baseline="-25462" dirty="0">
                <a:cs typeface="Arial"/>
              </a:rPr>
              <a:t>2 </a:t>
            </a:r>
            <a:r>
              <a:rPr sz="1800" spc="-5" dirty="0">
                <a:cs typeface="Arial"/>
              </a:rPr>
              <a:t>are candidates </a:t>
            </a:r>
            <a:r>
              <a:rPr sz="1800" dirty="0">
                <a:cs typeface="Arial"/>
              </a:rPr>
              <a:t>for </a:t>
            </a:r>
            <a:r>
              <a:rPr sz="1800" spc="-5" dirty="0">
                <a:cs typeface="Arial"/>
              </a:rPr>
              <a:t>entering </a:t>
            </a:r>
            <a:r>
              <a:rPr sz="1800" dirty="0">
                <a:cs typeface="Arial"/>
              </a:rPr>
              <a:t>the solution. But </a:t>
            </a:r>
            <a:r>
              <a:rPr sz="1800" spc="-5" dirty="0">
                <a:cs typeface="Arial"/>
              </a:rPr>
              <a:t>all </a:t>
            </a:r>
            <a:r>
              <a:rPr sz="1800" dirty="0">
                <a:cs typeface="Arial"/>
              </a:rPr>
              <a:t>the </a:t>
            </a:r>
            <a:r>
              <a:rPr sz="1800" spc="-5" dirty="0">
                <a:cs typeface="Arial"/>
              </a:rPr>
              <a:t>constraint  coefficient </a:t>
            </a:r>
            <a:r>
              <a:rPr sz="1800" dirty="0">
                <a:cs typeface="Arial"/>
              </a:rPr>
              <a:t>under X</a:t>
            </a:r>
            <a:r>
              <a:rPr sz="1800" baseline="-25462" dirty="0">
                <a:cs typeface="Arial"/>
              </a:rPr>
              <a:t>2 </a:t>
            </a:r>
            <a:r>
              <a:rPr sz="1800" spc="-5" dirty="0">
                <a:cs typeface="Arial"/>
              </a:rPr>
              <a:t>are negative </a:t>
            </a:r>
            <a:r>
              <a:rPr sz="1800" dirty="0">
                <a:cs typeface="Arial"/>
              </a:rPr>
              <a:t>or </a:t>
            </a:r>
            <a:r>
              <a:rPr sz="1800" spc="-5" dirty="0">
                <a:cs typeface="Arial"/>
              </a:rPr>
              <a:t>zero, meaning </a:t>
            </a:r>
            <a:r>
              <a:rPr sz="1800" dirty="0">
                <a:cs typeface="Arial"/>
              </a:rPr>
              <a:t>that </a:t>
            </a:r>
            <a:r>
              <a:rPr sz="1800" spc="-25" dirty="0">
                <a:cs typeface="Arial"/>
              </a:rPr>
              <a:t>X</a:t>
            </a:r>
            <a:r>
              <a:rPr sz="1800" spc="-37" baseline="-25462" dirty="0">
                <a:cs typeface="Arial"/>
              </a:rPr>
              <a:t>2 </a:t>
            </a:r>
            <a:r>
              <a:rPr sz="1800" spc="-5" dirty="0">
                <a:cs typeface="Arial"/>
              </a:rPr>
              <a:t>can be  increased </a:t>
            </a:r>
            <a:r>
              <a:rPr sz="1800" dirty="0">
                <a:cs typeface="Arial"/>
              </a:rPr>
              <a:t>indefinitely </a:t>
            </a:r>
            <a:r>
              <a:rPr sz="1800" spc="5" dirty="0">
                <a:cs typeface="Arial"/>
              </a:rPr>
              <a:t>without </a:t>
            </a:r>
            <a:r>
              <a:rPr sz="1800" spc="-5" dirty="0">
                <a:cs typeface="Arial"/>
              </a:rPr>
              <a:t>violating any </a:t>
            </a:r>
            <a:r>
              <a:rPr sz="1800" dirty="0">
                <a:cs typeface="Arial"/>
              </a:rPr>
              <a:t>of </a:t>
            </a:r>
            <a:r>
              <a:rPr sz="1800" spc="-5" dirty="0">
                <a:cs typeface="Arial"/>
              </a:rPr>
              <a:t>the constraints. </a:t>
            </a:r>
            <a:r>
              <a:rPr sz="1800" spc="-20" dirty="0">
                <a:cs typeface="Arial"/>
              </a:rPr>
              <a:t>Any  </a:t>
            </a:r>
            <a:r>
              <a:rPr sz="1800" spc="-5" dirty="0">
                <a:cs typeface="Arial"/>
              </a:rPr>
              <a:t>increase </a:t>
            </a:r>
            <a:r>
              <a:rPr sz="1800" dirty="0">
                <a:cs typeface="Arial"/>
              </a:rPr>
              <a:t>in X</a:t>
            </a:r>
            <a:r>
              <a:rPr sz="1800" baseline="-25462" dirty="0">
                <a:cs typeface="Arial"/>
              </a:rPr>
              <a:t>2 </a:t>
            </a:r>
            <a:r>
              <a:rPr sz="1800" spc="10" dirty="0">
                <a:cs typeface="Arial"/>
              </a:rPr>
              <a:t>will </a:t>
            </a:r>
            <a:r>
              <a:rPr sz="1800" spc="-5" dirty="0">
                <a:cs typeface="Arial"/>
              </a:rPr>
              <a:t>increase </a:t>
            </a:r>
            <a:r>
              <a:rPr sz="1800" dirty="0" smtClean="0">
                <a:cs typeface="Arial"/>
              </a:rPr>
              <a:t>Z</a:t>
            </a:r>
            <a:r>
              <a:rPr lang="en-US" sz="1800" dirty="0" smtClean="0">
                <a:cs typeface="Arial"/>
              </a:rPr>
              <a:t> also</a:t>
            </a:r>
            <a:r>
              <a:rPr sz="1800" dirty="0" smtClean="0">
                <a:cs typeface="Arial"/>
              </a:rPr>
              <a:t> </a:t>
            </a:r>
            <a:r>
              <a:rPr sz="1800" spc="-5" dirty="0">
                <a:cs typeface="Arial"/>
              </a:rPr>
              <a:t>so </a:t>
            </a:r>
            <a:r>
              <a:rPr sz="1800" dirty="0">
                <a:cs typeface="Arial"/>
              </a:rPr>
              <a:t>it </a:t>
            </a:r>
            <a:r>
              <a:rPr sz="1800" spc="-5" dirty="0">
                <a:cs typeface="Arial"/>
              </a:rPr>
              <a:t>can </a:t>
            </a:r>
            <a:r>
              <a:rPr sz="1800" dirty="0">
                <a:cs typeface="Arial"/>
              </a:rPr>
              <a:t>be </a:t>
            </a:r>
            <a:r>
              <a:rPr sz="1800" spc="-5" dirty="0">
                <a:cs typeface="Arial"/>
              </a:rPr>
              <a:t>increased </a:t>
            </a:r>
            <a:r>
              <a:rPr lang="en-US" sz="1800" spc="-5" dirty="0" smtClean="0">
                <a:cs typeface="Arial"/>
              </a:rPr>
              <a:t>to </a:t>
            </a:r>
            <a:r>
              <a:rPr sz="1800" dirty="0" smtClean="0">
                <a:cs typeface="Arial"/>
              </a:rPr>
              <a:t>∞ </a:t>
            </a:r>
            <a:r>
              <a:rPr sz="1800" spc="-5" dirty="0">
                <a:cs typeface="Arial"/>
              </a:rPr>
              <a:t>as </a:t>
            </a:r>
            <a:r>
              <a:rPr sz="1800" spc="5" dirty="0">
                <a:cs typeface="Arial"/>
              </a:rPr>
              <a:t>X</a:t>
            </a:r>
            <a:r>
              <a:rPr sz="1800" spc="7" baseline="-25462" dirty="0">
                <a:cs typeface="Arial"/>
              </a:rPr>
              <a:t>2 </a:t>
            </a:r>
            <a:r>
              <a:rPr sz="1800" dirty="0">
                <a:cs typeface="Arial"/>
              </a:rPr>
              <a:t>→ ∞. </a:t>
            </a:r>
            <a:r>
              <a:rPr lang="en-US" sz="1800" dirty="0" smtClean="0">
                <a:cs typeface="Arial"/>
              </a:rPr>
              <a:t> Thus the problem is unbounded in the direction of X</a:t>
            </a:r>
            <a:r>
              <a:rPr lang="en-US" sz="1800" baseline="-25000" dirty="0" smtClean="0">
                <a:cs typeface="Arial"/>
              </a:rPr>
              <a:t>2</a:t>
            </a:r>
            <a:r>
              <a:rPr lang="en-US" sz="1800" dirty="0" smtClean="0">
                <a:cs typeface="Arial"/>
              </a:rPr>
              <a:t>.</a:t>
            </a:r>
            <a:endParaRPr sz="1800" dirty="0">
              <a:cs typeface="Arial"/>
            </a:endParaRPr>
          </a:p>
        </p:txBody>
      </p:sp>
      <p:sp>
        <p:nvSpPr>
          <p:cNvPr id="10" name="object 3"/>
          <p:cNvSpPr/>
          <p:nvPr/>
        </p:nvSpPr>
        <p:spPr>
          <a:xfrm>
            <a:off x="1828800" y="4419600"/>
            <a:ext cx="5827776" cy="21336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03014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Infeasible Solution:</a:t>
            </a:r>
            <a:endParaRPr lang="en-US" dirty="0"/>
          </a:p>
        </p:txBody>
      </p:sp>
      <p:sp>
        <p:nvSpPr>
          <p:cNvPr id="3" name="Content Placeholder 2"/>
          <p:cNvSpPr>
            <a:spLocks noGrp="1"/>
          </p:cNvSpPr>
          <p:nvPr>
            <p:ph idx="1"/>
          </p:nvPr>
        </p:nvSpPr>
        <p:spPr/>
        <p:txBody>
          <a:bodyPr/>
          <a:lstStyle/>
          <a:p>
            <a:pPr algn="just"/>
            <a:r>
              <a:rPr lang="en-US" dirty="0" smtClean="0">
                <a:cs typeface="Arial"/>
              </a:rPr>
              <a:t>LP models with inconsistent constraints have no feasible solution.</a:t>
            </a:r>
          </a:p>
          <a:p>
            <a:pPr algn="just"/>
            <a:r>
              <a:rPr lang="en-US" dirty="0" smtClean="0">
                <a:cs typeface="Arial"/>
              </a:rPr>
              <a:t>If all the </a:t>
            </a:r>
            <a:r>
              <a:rPr lang="en-US" dirty="0">
                <a:cs typeface="Arial"/>
              </a:rPr>
              <a:t>constraints are not  satisfied </a:t>
            </a:r>
            <a:r>
              <a:rPr lang="en-US" spc="-15" dirty="0">
                <a:cs typeface="Arial"/>
              </a:rPr>
              <a:t>simultaneously, </a:t>
            </a:r>
            <a:r>
              <a:rPr lang="en-US" dirty="0">
                <a:cs typeface="Arial"/>
              </a:rPr>
              <a:t>the  model has no feasible</a:t>
            </a:r>
            <a:r>
              <a:rPr lang="en-US" spc="-140" dirty="0">
                <a:cs typeface="Arial"/>
              </a:rPr>
              <a:t> </a:t>
            </a:r>
            <a:r>
              <a:rPr lang="en-US" dirty="0" smtClean="0">
                <a:cs typeface="Arial"/>
              </a:rPr>
              <a:t>solution space. </a:t>
            </a:r>
          </a:p>
          <a:p>
            <a:pPr algn="just"/>
            <a:r>
              <a:rPr lang="en-US" dirty="0" smtClean="0">
                <a:cs typeface="Arial"/>
              </a:rPr>
              <a:t>This </a:t>
            </a:r>
            <a:r>
              <a:rPr lang="en-US" dirty="0">
                <a:cs typeface="Arial"/>
              </a:rPr>
              <a:t>situation can </a:t>
            </a:r>
            <a:r>
              <a:rPr lang="en-US" spc="-5" dirty="0">
                <a:cs typeface="Arial"/>
              </a:rPr>
              <a:t>never </a:t>
            </a:r>
            <a:r>
              <a:rPr lang="en-US" dirty="0" smtClean="0">
                <a:cs typeface="Arial"/>
              </a:rPr>
              <a:t>occur if </a:t>
            </a:r>
            <a:r>
              <a:rPr lang="en-US" dirty="0">
                <a:cs typeface="Arial"/>
              </a:rPr>
              <a:t>all the constraints are of the  </a:t>
            </a:r>
            <a:r>
              <a:rPr lang="en-US" spc="-10" dirty="0">
                <a:cs typeface="Arial"/>
              </a:rPr>
              <a:t>type </a:t>
            </a:r>
            <a:r>
              <a:rPr lang="en-US" spc="-7" dirty="0" smtClean="0">
                <a:cs typeface="Arial"/>
              </a:rPr>
              <a:t>≤ with non-negative RHS. Here we use slack variables and get a feasible solution.</a:t>
            </a:r>
          </a:p>
          <a:p>
            <a:pPr algn="just"/>
            <a:r>
              <a:rPr lang="en-US" spc="-7" dirty="0" smtClean="0">
                <a:cs typeface="Arial"/>
              </a:rPr>
              <a:t>For other type of constraints artificial variables are used and penalized in the objective function to force </a:t>
            </a:r>
            <a:r>
              <a:rPr lang="en-US" spc="-7" dirty="0" smtClean="0">
                <a:cs typeface="Arial"/>
              </a:rPr>
              <a:t>them </a:t>
            </a:r>
            <a:r>
              <a:rPr lang="en-US" spc="-7" dirty="0" smtClean="0">
                <a:cs typeface="Arial"/>
              </a:rPr>
              <a:t>to zero at the optimum, this can occur only if the model has feasible space. Otherwise at least one artificial variable will be positive in the optimum solution.</a:t>
            </a:r>
          </a:p>
          <a:p>
            <a:pPr marL="0" indent="0" algn="just">
              <a:buNone/>
            </a:pPr>
            <a:endParaRPr lang="en-US" dirty="0">
              <a:cs typeface="Arial"/>
            </a:endParaRPr>
          </a:p>
          <a:p>
            <a:endParaRPr lang="en-US" dirty="0"/>
          </a:p>
        </p:txBody>
      </p:sp>
    </p:spTree>
    <p:extLst>
      <p:ext uri="{BB962C8B-B14F-4D97-AF65-F5344CB8AC3E}">
        <p14:creationId xmlns:p14="http://schemas.microsoft.com/office/powerpoint/2010/main" val="11326510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Infeasible Solution (Contd.):</a:t>
            </a:r>
            <a:endParaRPr lang="en-US" dirty="0"/>
          </a:p>
        </p:txBody>
      </p:sp>
      <p:sp>
        <p:nvSpPr>
          <p:cNvPr id="3" name="Content Placeholder 2"/>
          <p:cNvSpPr>
            <a:spLocks noGrp="1"/>
          </p:cNvSpPr>
          <p:nvPr>
            <p:ph idx="1"/>
          </p:nvPr>
        </p:nvSpPr>
        <p:spPr/>
        <p:txBody>
          <a:bodyPr/>
          <a:lstStyle/>
          <a:p>
            <a:pPr marL="0" indent="0" algn="just">
              <a:buNone/>
            </a:pPr>
            <a:r>
              <a:rPr lang="en-US" dirty="0" smtClean="0">
                <a:cs typeface="Arial"/>
              </a:rPr>
              <a:t>Example</a:t>
            </a:r>
            <a:r>
              <a:rPr lang="en-US" dirty="0">
                <a:cs typeface="Arial"/>
              </a:rPr>
              <a:t>:</a:t>
            </a:r>
          </a:p>
          <a:p>
            <a:pPr marL="0" indent="0">
              <a:buNone/>
            </a:pPr>
            <a:r>
              <a:rPr lang="en-US" dirty="0">
                <a:solidFill>
                  <a:srgbClr val="FF0000"/>
                </a:solidFill>
              </a:rPr>
              <a:t>Objective Function:</a:t>
            </a:r>
          </a:p>
          <a:p>
            <a:pPr marL="457200" lvl="1" indent="0">
              <a:buNone/>
            </a:pPr>
            <a:r>
              <a:rPr lang="en-US" spc="-5" dirty="0">
                <a:latin typeface="Arial"/>
                <a:cs typeface="Arial"/>
              </a:rPr>
              <a:t>Maxi</a:t>
            </a:r>
            <a:r>
              <a:rPr lang="pl-PL" spc="-5" dirty="0">
                <a:latin typeface="Arial"/>
                <a:cs typeface="Arial"/>
              </a:rPr>
              <a:t>mize </a:t>
            </a:r>
            <a:r>
              <a:rPr lang="pl-PL" dirty="0">
                <a:latin typeface="Arial"/>
                <a:cs typeface="Arial"/>
              </a:rPr>
              <a:t>Z= </a:t>
            </a:r>
            <a:r>
              <a:rPr lang="en-US" dirty="0" smtClean="0">
                <a:latin typeface="Arial"/>
                <a:cs typeface="Arial"/>
              </a:rPr>
              <a:t>3</a:t>
            </a:r>
            <a:r>
              <a:rPr lang="pl-PL" spc="-5" dirty="0" smtClean="0">
                <a:latin typeface="Arial"/>
                <a:cs typeface="Arial"/>
              </a:rPr>
              <a:t>X</a:t>
            </a:r>
            <a:r>
              <a:rPr lang="pl-PL" spc="-7" baseline="-24305" dirty="0" smtClean="0">
                <a:latin typeface="Arial"/>
                <a:cs typeface="Arial"/>
              </a:rPr>
              <a:t>1 </a:t>
            </a:r>
            <a:r>
              <a:rPr lang="pl-PL" dirty="0">
                <a:latin typeface="Arial"/>
                <a:cs typeface="Arial"/>
              </a:rPr>
              <a:t>+ </a:t>
            </a:r>
            <a:r>
              <a:rPr lang="en-US" dirty="0" smtClean="0">
                <a:latin typeface="Arial"/>
                <a:cs typeface="Arial"/>
              </a:rPr>
              <a:t>2</a:t>
            </a:r>
            <a:r>
              <a:rPr lang="pl-PL" spc="-5" dirty="0" smtClean="0">
                <a:latin typeface="Arial"/>
                <a:cs typeface="Arial"/>
              </a:rPr>
              <a:t>X</a:t>
            </a:r>
            <a:r>
              <a:rPr lang="pl-PL" spc="-7" baseline="-24305" dirty="0" smtClean="0">
                <a:latin typeface="Arial"/>
                <a:cs typeface="Arial"/>
              </a:rPr>
              <a:t>2</a:t>
            </a:r>
            <a:endParaRPr lang="pl-PL" baseline="-24305" dirty="0">
              <a:latin typeface="Arial"/>
              <a:cs typeface="Arial"/>
            </a:endParaRPr>
          </a:p>
          <a:p>
            <a:pPr marL="0" indent="0">
              <a:buNone/>
            </a:pPr>
            <a:r>
              <a:rPr lang="en-US" dirty="0">
                <a:solidFill>
                  <a:srgbClr val="FF0000"/>
                </a:solidFill>
              </a:rPr>
              <a:t>Constraints:</a:t>
            </a:r>
          </a:p>
          <a:p>
            <a:pPr marL="457200" lvl="1" indent="0">
              <a:buNone/>
            </a:pPr>
            <a:r>
              <a:rPr lang="en-US" spc="-5" dirty="0">
                <a:solidFill>
                  <a:srgbClr val="0070C0"/>
                </a:solidFill>
                <a:latin typeface="Arial"/>
                <a:cs typeface="Arial"/>
              </a:rPr>
              <a:t>		    	</a:t>
            </a:r>
            <a:r>
              <a:rPr lang="en-US" spc="-5" dirty="0" smtClean="0">
                <a:latin typeface="Arial"/>
                <a:cs typeface="Arial"/>
              </a:rPr>
              <a:t>2</a:t>
            </a:r>
            <a:r>
              <a:rPr lang="pl-PL" spc="-5" dirty="0" smtClean="0">
                <a:latin typeface="Arial"/>
                <a:cs typeface="Arial"/>
              </a:rPr>
              <a:t>X</a:t>
            </a:r>
            <a:r>
              <a:rPr lang="pl-PL" spc="-7" baseline="-24305" dirty="0" smtClean="0">
                <a:latin typeface="Arial"/>
                <a:cs typeface="Arial"/>
              </a:rPr>
              <a:t>1 </a:t>
            </a:r>
            <a:r>
              <a:rPr lang="pl-PL" dirty="0">
                <a:latin typeface="Arial"/>
                <a:cs typeface="Arial"/>
              </a:rPr>
              <a:t>+ </a:t>
            </a:r>
            <a:r>
              <a:rPr lang="pl-PL" spc="-5" dirty="0" smtClean="0">
                <a:latin typeface="Arial"/>
                <a:cs typeface="Arial"/>
              </a:rPr>
              <a:t>X</a:t>
            </a:r>
            <a:r>
              <a:rPr lang="pl-PL" spc="-7" baseline="-24305" dirty="0" smtClean="0">
                <a:latin typeface="Arial"/>
                <a:cs typeface="Arial"/>
              </a:rPr>
              <a:t>2</a:t>
            </a:r>
            <a:r>
              <a:rPr lang="en-US" dirty="0" smtClean="0">
                <a:latin typeface="Arial"/>
                <a:cs typeface="Arial"/>
              </a:rPr>
              <a:t> </a:t>
            </a:r>
            <a:r>
              <a:rPr lang="en-US" spc="-7" dirty="0">
                <a:latin typeface="Arial"/>
                <a:cs typeface="Arial"/>
              </a:rPr>
              <a:t>≤</a:t>
            </a:r>
            <a:r>
              <a:rPr lang="en-US" dirty="0">
                <a:latin typeface="Arial"/>
                <a:cs typeface="Arial"/>
              </a:rPr>
              <a:t> </a:t>
            </a:r>
            <a:r>
              <a:rPr lang="en-US" dirty="0" smtClean="0">
                <a:latin typeface="Arial"/>
                <a:cs typeface="Arial"/>
              </a:rPr>
              <a:t>2 </a:t>
            </a:r>
            <a:r>
              <a:rPr lang="en-US" dirty="0">
                <a:latin typeface="Arial"/>
                <a:cs typeface="Arial"/>
              </a:rPr>
              <a:t>………….[1]</a:t>
            </a:r>
          </a:p>
          <a:p>
            <a:pPr marL="457200" lvl="1" indent="0">
              <a:buNone/>
            </a:pPr>
            <a:r>
              <a:rPr lang="en-US" spc="-5" dirty="0">
                <a:solidFill>
                  <a:srgbClr val="0070C0"/>
                </a:solidFill>
                <a:latin typeface="Arial"/>
                <a:cs typeface="Arial"/>
              </a:rPr>
              <a:t>	      		</a:t>
            </a:r>
            <a:r>
              <a:rPr lang="en-US" spc="-5" dirty="0" smtClean="0">
                <a:latin typeface="Arial"/>
                <a:cs typeface="Arial"/>
              </a:rPr>
              <a:t>3</a:t>
            </a:r>
            <a:r>
              <a:rPr lang="pl-PL" spc="-5" dirty="0" smtClean="0">
                <a:latin typeface="Arial"/>
                <a:cs typeface="Arial"/>
              </a:rPr>
              <a:t>X</a:t>
            </a:r>
            <a:r>
              <a:rPr lang="pl-PL" spc="-7" baseline="-24305" dirty="0" smtClean="0">
                <a:latin typeface="Arial"/>
                <a:cs typeface="Arial"/>
              </a:rPr>
              <a:t>1 </a:t>
            </a:r>
            <a:r>
              <a:rPr lang="pl-PL" dirty="0">
                <a:latin typeface="Arial"/>
                <a:cs typeface="Arial"/>
              </a:rPr>
              <a:t>+ </a:t>
            </a:r>
            <a:r>
              <a:rPr lang="en-US" dirty="0" smtClean="0">
                <a:latin typeface="Arial"/>
                <a:cs typeface="Arial"/>
              </a:rPr>
              <a:t>4</a:t>
            </a:r>
            <a:r>
              <a:rPr lang="pl-PL" spc="-5" dirty="0" smtClean="0">
                <a:latin typeface="Arial"/>
                <a:cs typeface="Arial"/>
              </a:rPr>
              <a:t>X</a:t>
            </a:r>
            <a:r>
              <a:rPr lang="pl-PL" spc="-7" baseline="-24305" dirty="0" smtClean="0">
                <a:latin typeface="Arial"/>
                <a:cs typeface="Arial"/>
              </a:rPr>
              <a:t>2</a:t>
            </a:r>
            <a:r>
              <a:rPr lang="en-US" dirty="0" smtClean="0">
                <a:latin typeface="Arial"/>
                <a:cs typeface="Arial"/>
              </a:rPr>
              <a:t> </a:t>
            </a:r>
            <a:r>
              <a:rPr lang="pl-PL" spc="-7" dirty="0">
                <a:latin typeface="Arial"/>
                <a:cs typeface="Arial"/>
              </a:rPr>
              <a:t>≥</a:t>
            </a:r>
            <a:r>
              <a:rPr lang="en-US" dirty="0" smtClean="0">
                <a:latin typeface="Arial"/>
                <a:cs typeface="Arial"/>
              </a:rPr>
              <a:t> 12    </a:t>
            </a:r>
            <a:r>
              <a:rPr lang="en-US" dirty="0">
                <a:latin typeface="Arial"/>
                <a:cs typeface="Arial"/>
              </a:rPr>
              <a:t>…………[2]</a:t>
            </a:r>
            <a:endParaRPr lang="en-US" dirty="0">
              <a:solidFill>
                <a:srgbClr val="FF0000"/>
              </a:solidFill>
            </a:endParaRPr>
          </a:p>
          <a:p>
            <a:pPr marL="0" lvl="1" indent="0">
              <a:buNone/>
            </a:pPr>
            <a:r>
              <a:rPr lang="en-US" dirty="0">
                <a:solidFill>
                  <a:srgbClr val="FF0000"/>
                </a:solidFill>
              </a:rPr>
              <a:t>Non-Negativity Conditions:</a:t>
            </a:r>
          </a:p>
          <a:p>
            <a:pPr marL="457200" lvl="1" indent="0">
              <a:buNone/>
            </a:pPr>
            <a:r>
              <a:rPr lang="pl-PL" spc="-5" dirty="0">
                <a:latin typeface="Arial"/>
                <a:cs typeface="Arial"/>
              </a:rPr>
              <a:t>X</a:t>
            </a:r>
            <a:r>
              <a:rPr lang="pl-PL" spc="-7" baseline="-24305" dirty="0">
                <a:latin typeface="Arial"/>
                <a:cs typeface="Arial"/>
              </a:rPr>
              <a:t>1</a:t>
            </a:r>
            <a:r>
              <a:rPr lang="en-US" spc="-7" baseline="-24305" dirty="0">
                <a:latin typeface="Arial"/>
                <a:cs typeface="Arial"/>
              </a:rPr>
              <a:t>, </a:t>
            </a:r>
            <a:r>
              <a:rPr lang="pl-PL" spc="-5" dirty="0">
                <a:latin typeface="Arial"/>
                <a:cs typeface="Arial"/>
              </a:rPr>
              <a:t>X</a:t>
            </a:r>
            <a:r>
              <a:rPr lang="en-US" spc="-7" baseline="-24305" dirty="0">
                <a:latin typeface="Arial"/>
                <a:cs typeface="Arial"/>
              </a:rPr>
              <a:t>2 </a:t>
            </a:r>
            <a:r>
              <a:rPr lang="pl-PL" spc="-7" dirty="0">
                <a:latin typeface="Arial"/>
                <a:cs typeface="Arial"/>
              </a:rPr>
              <a:t>≥</a:t>
            </a:r>
            <a:r>
              <a:rPr lang="en-US" spc="-7" dirty="0">
                <a:latin typeface="Arial"/>
                <a:cs typeface="Arial"/>
              </a:rPr>
              <a:t> 0</a:t>
            </a:r>
            <a:r>
              <a:rPr lang="en-US" spc="-7" baseline="-24305" dirty="0">
                <a:latin typeface="Arial"/>
                <a:cs typeface="Arial"/>
              </a:rPr>
              <a:t> </a:t>
            </a:r>
          </a:p>
          <a:p>
            <a:pPr marL="0" indent="0" algn="just">
              <a:buNone/>
            </a:pPr>
            <a:endParaRPr lang="en-US" dirty="0">
              <a:cs typeface="Arial"/>
            </a:endParaRPr>
          </a:p>
        </p:txBody>
      </p:sp>
    </p:spTree>
    <p:extLst>
      <p:ext uri="{BB962C8B-B14F-4D97-AF65-F5344CB8AC3E}">
        <p14:creationId xmlns:p14="http://schemas.microsoft.com/office/powerpoint/2010/main" val="3311215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Infeasible Solution (Contd.):</a:t>
            </a:r>
            <a:endParaRPr lang="en-US" dirty="0"/>
          </a:p>
        </p:txBody>
      </p:sp>
      <p:sp>
        <p:nvSpPr>
          <p:cNvPr id="3" name="Content Placeholder 2"/>
          <p:cNvSpPr>
            <a:spLocks noGrp="1"/>
          </p:cNvSpPr>
          <p:nvPr>
            <p:ph idx="1"/>
          </p:nvPr>
        </p:nvSpPr>
        <p:spPr>
          <a:xfrm>
            <a:off x="838200" y="1825624"/>
            <a:ext cx="10515600" cy="4940935"/>
          </a:xfrm>
        </p:spPr>
        <p:txBody>
          <a:bodyPr/>
          <a:lstStyle/>
          <a:p>
            <a:pPr marL="0" indent="0" algn="just">
              <a:buNone/>
            </a:pPr>
            <a:r>
              <a:rPr lang="en-US" dirty="0" smtClean="0">
                <a:cs typeface="Arial"/>
              </a:rPr>
              <a:t>Graphical Solution:</a:t>
            </a:r>
          </a:p>
          <a:p>
            <a:pPr marL="0" indent="0" algn="just">
              <a:buNone/>
            </a:pPr>
            <a:endParaRPr lang="en-US" dirty="0">
              <a:cs typeface="Arial"/>
            </a:endParaRPr>
          </a:p>
          <a:p>
            <a:pPr marL="0" indent="0" algn="just">
              <a:buNone/>
            </a:pPr>
            <a:r>
              <a:rPr lang="en-US" sz="2400" dirty="0" smtClean="0">
                <a:solidFill>
                  <a:srgbClr val="FF0000"/>
                </a:solidFill>
                <a:cs typeface="Arial"/>
              </a:rPr>
              <a:t>No Feasible Solution Space</a:t>
            </a:r>
            <a:endParaRPr lang="en-US" sz="2400" dirty="0">
              <a:solidFill>
                <a:srgbClr val="FF0000"/>
              </a:solidFill>
              <a:cs typeface="Arial"/>
            </a:endParaRPr>
          </a:p>
          <a:p>
            <a:pPr marL="0" indent="0" algn="just">
              <a:buNone/>
            </a:pPr>
            <a:endParaRPr lang="en-US" dirty="0" smtClean="0">
              <a:cs typeface="Arial"/>
            </a:endParaRPr>
          </a:p>
        </p:txBody>
      </p:sp>
      <p:sp>
        <p:nvSpPr>
          <p:cNvPr id="4" name="object 8"/>
          <p:cNvSpPr/>
          <p:nvPr/>
        </p:nvSpPr>
        <p:spPr>
          <a:xfrm>
            <a:off x="5462016" y="1825625"/>
            <a:ext cx="4678679" cy="4171343"/>
          </a:xfrm>
          <a:prstGeom prst="rect">
            <a:avLst/>
          </a:prstGeom>
          <a:blipFill>
            <a:blip r:embed="rId2" cstate="print"/>
            <a:stretch>
              <a:fillRect/>
            </a:stretch>
          </a:blipFill>
        </p:spPr>
        <p:txBody>
          <a:bodyPr wrap="square" lIns="0" tIns="0" rIns="0" bIns="0" rtlCol="0"/>
          <a:lstStyle/>
          <a:p>
            <a:endParaRPr/>
          </a:p>
        </p:txBody>
      </p:sp>
      <p:sp>
        <p:nvSpPr>
          <p:cNvPr id="5" name="TextBox 4"/>
          <p:cNvSpPr txBox="1"/>
          <p:nvPr/>
        </p:nvSpPr>
        <p:spPr>
          <a:xfrm>
            <a:off x="838200" y="4249797"/>
            <a:ext cx="5032248" cy="2677656"/>
          </a:xfrm>
          <a:prstGeom prst="rect">
            <a:avLst/>
          </a:prstGeom>
          <a:noFill/>
        </p:spPr>
        <p:txBody>
          <a:bodyPr wrap="square" rtlCol="0">
            <a:spAutoFit/>
          </a:bodyPr>
          <a:lstStyle/>
          <a:p>
            <a:pPr marL="12700" marR="5080" indent="0" algn="just">
              <a:lnSpc>
                <a:spcPct val="100000"/>
              </a:lnSpc>
              <a:spcBef>
                <a:spcPts val="0"/>
              </a:spcBef>
              <a:buNone/>
            </a:pPr>
            <a:r>
              <a:rPr lang="en-US" sz="2800" b="1" dirty="0" smtClean="0">
                <a:cs typeface="Arial"/>
              </a:rPr>
              <a:t>Standard Form:</a:t>
            </a:r>
          </a:p>
          <a:p>
            <a:pPr marL="12700" marR="5080" algn="just"/>
            <a:r>
              <a:rPr lang="en-US" sz="2000" spc="-5" dirty="0">
                <a:latin typeface="Arial"/>
                <a:cs typeface="Arial"/>
              </a:rPr>
              <a:t>Maxi</a:t>
            </a:r>
            <a:r>
              <a:rPr lang="pl-PL" sz="2000" spc="-5" dirty="0">
                <a:latin typeface="Arial"/>
                <a:cs typeface="Arial"/>
              </a:rPr>
              <a:t>mize </a:t>
            </a:r>
            <a:r>
              <a:rPr lang="pl-PL" sz="2000" dirty="0">
                <a:latin typeface="Arial"/>
                <a:cs typeface="Arial"/>
              </a:rPr>
              <a:t>Z= </a:t>
            </a:r>
            <a:r>
              <a:rPr lang="en-US" sz="2000" dirty="0" smtClean="0">
                <a:latin typeface="Arial"/>
                <a:cs typeface="Arial"/>
              </a:rPr>
              <a:t>3</a:t>
            </a:r>
            <a:r>
              <a:rPr lang="pl-PL" sz="2000" spc="-5" dirty="0" smtClean="0">
                <a:latin typeface="Arial"/>
                <a:cs typeface="Arial"/>
              </a:rPr>
              <a:t>X</a:t>
            </a:r>
            <a:r>
              <a:rPr lang="pl-PL" sz="2000" spc="-7" baseline="-24305" dirty="0" smtClean="0">
                <a:latin typeface="Arial"/>
                <a:cs typeface="Arial"/>
              </a:rPr>
              <a:t>1 </a:t>
            </a:r>
            <a:r>
              <a:rPr lang="pl-PL" sz="2000" dirty="0">
                <a:latin typeface="Arial"/>
                <a:cs typeface="Arial"/>
              </a:rPr>
              <a:t>+ </a:t>
            </a:r>
            <a:r>
              <a:rPr lang="en-US" sz="2000" dirty="0" smtClean="0">
                <a:latin typeface="Arial"/>
                <a:cs typeface="Arial"/>
              </a:rPr>
              <a:t>2</a:t>
            </a:r>
            <a:r>
              <a:rPr lang="pl-PL" sz="2000" spc="-5" dirty="0" smtClean="0">
                <a:latin typeface="Arial"/>
                <a:cs typeface="Arial"/>
              </a:rPr>
              <a:t>X</a:t>
            </a:r>
            <a:r>
              <a:rPr lang="pl-PL" sz="2000" spc="-7" baseline="-24305" dirty="0" smtClean="0">
                <a:latin typeface="Arial"/>
                <a:cs typeface="Arial"/>
              </a:rPr>
              <a:t>2</a:t>
            </a:r>
            <a:endParaRPr lang="pl-PL" sz="2000" baseline="-24305" dirty="0">
              <a:latin typeface="Arial"/>
              <a:cs typeface="Arial"/>
            </a:endParaRPr>
          </a:p>
          <a:p>
            <a:pPr marL="12700" marR="5080" indent="0" algn="just">
              <a:lnSpc>
                <a:spcPct val="100000"/>
              </a:lnSpc>
              <a:spcBef>
                <a:spcPts val="0"/>
              </a:spcBef>
              <a:buNone/>
            </a:pPr>
            <a:r>
              <a:rPr lang="en-US" sz="2000" dirty="0" smtClean="0">
                <a:cs typeface="Arial"/>
              </a:rPr>
              <a:t>Subject to,</a:t>
            </a:r>
          </a:p>
          <a:p>
            <a:pPr marL="12700" marR="5080" indent="0" algn="just">
              <a:lnSpc>
                <a:spcPct val="100000"/>
              </a:lnSpc>
              <a:spcBef>
                <a:spcPts val="0"/>
              </a:spcBef>
              <a:buNone/>
            </a:pPr>
            <a:r>
              <a:rPr lang="en-US" sz="2000" spc="-5" dirty="0" smtClean="0">
                <a:latin typeface="Arial"/>
                <a:cs typeface="Arial"/>
              </a:rPr>
              <a:t>2</a:t>
            </a:r>
            <a:r>
              <a:rPr lang="pl-PL" sz="2000" spc="-5" dirty="0" smtClean="0">
                <a:latin typeface="Arial"/>
                <a:cs typeface="Arial"/>
              </a:rPr>
              <a:t>X</a:t>
            </a:r>
            <a:r>
              <a:rPr lang="pl-PL" sz="2000" spc="-7" baseline="-24305" dirty="0" smtClean="0">
                <a:latin typeface="Arial"/>
                <a:cs typeface="Arial"/>
              </a:rPr>
              <a:t>1</a:t>
            </a:r>
            <a:r>
              <a:rPr lang="en-US" sz="2000" dirty="0" smtClean="0">
                <a:latin typeface="Arial"/>
                <a:cs typeface="Arial"/>
              </a:rPr>
              <a:t>+</a:t>
            </a:r>
            <a:r>
              <a:rPr lang="pl-PL" sz="2000" spc="-5" dirty="0" smtClean="0">
                <a:latin typeface="Arial"/>
                <a:cs typeface="Arial"/>
              </a:rPr>
              <a:t>X</a:t>
            </a:r>
            <a:r>
              <a:rPr lang="pl-PL" sz="2000" spc="-7" baseline="-24305" dirty="0" smtClean="0">
                <a:latin typeface="Arial"/>
                <a:cs typeface="Arial"/>
              </a:rPr>
              <a:t>2</a:t>
            </a:r>
            <a:r>
              <a:rPr lang="en-US" sz="2000" dirty="0" smtClean="0">
                <a:latin typeface="Arial"/>
                <a:cs typeface="Arial"/>
              </a:rPr>
              <a:t>+X</a:t>
            </a:r>
            <a:r>
              <a:rPr lang="en-US" sz="2000" baseline="-25000" dirty="0" smtClean="0">
                <a:latin typeface="Arial"/>
                <a:cs typeface="Arial"/>
              </a:rPr>
              <a:t>3</a:t>
            </a:r>
            <a:r>
              <a:rPr lang="en-US" sz="2000" dirty="0" smtClean="0">
                <a:latin typeface="Arial"/>
                <a:cs typeface="Arial"/>
              </a:rPr>
              <a:t> </a:t>
            </a:r>
            <a:r>
              <a:rPr lang="en-US" sz="2000" spc="-7" dirty="0" smtClean="0">
                <a:latin typeface="Arial"/>
                <a:cs typeface="Arial"/>
              </a:rPr>
              <a:t>=</a:t>
            </a:r>
            <a:r>
              <a:rPr lang="en-US" sz="2000" dirty="0" smtClean="0">
                <a:latin typeface="Arial"/>
                <a:cs typeface="Arial"/>
              </a:rPr>
              <a:t> 2</a:t>
            </a:r>
          </a:p>
          <a:p>
            <a:pPr marL="12700" marR="5080" algn="just"/>
            <a:r>
              <a:rPr lang="en-US" sz="2000" spc="-5" dirty="0" smtClean="0">
                <a:latin typeface="Arial"/>
                <a:cs typeface="Arial"/>
              </a:rPr>
              <a:t>3</a:t>
            </a:r>
            <a:r>
              <a:rPr lang="pl-PL" sz="2000" spc="-5" dirty="0" smtClean="0">
                <a:latin typeface="Arial"/>
                <a:cs typeface="Arial"/>
              </a:rPr>
              <a:t>X</a:t>
            </a:r>
            <a:r>
              <a:rPr lang="pl-PL" sz="2000" spc="-7" baseline="-24305" dirty="0" smtClean="0">
                <a:latin typeface="Arial"/>
                <a:cs typeface="Arial"/>
              </a:rPr>
              <a:t>1</a:t>
            </a:r>
            <a:r>
              <a:rPr lang="en-US" sz="2000" dirty="0" smtClean="0">
                <a:latin typeface="Arial"/>
                <a:cs typeface="Arial"/>
              </a:rPr>
              <a:t>+4</a:t>
            </a:r>
            <a:r>
              <a:rPr lang="pl-PL" sz="2000" spc="-5" dirty="0" smtClean="0">
                <a:latin typeface="Arial"/>
                <a:cs typeface="Arial"/>
              </a:rPr>
              <a:t>X</a:t>
            </a:r>
            <a:r>
              <a:rPr lang="pl-PL" sz="2000" spc="-7" baseline="-24305" dirty="0" smtClean="0">
                <a:latin typeface="Arial"/>
                <a:cs typeface="Arial"/>
              </a:rPr>
              <a:t>2</a:t>
            </a:r>
            <a:r>
              <a:rPr lang="en-US" sz="2000" dirty="0" smtClean="0">
                <a:latin typeface="Arial"/>
                <a:cs typeface="Arial"/>
              </a:rPr>
              <a:t>-X</a:t>
            </a:r>
            <a:r>
              <a:rPr lang="en-US" sz="2000" baseline="-25000" dirty="0" smtClean="0">
                <a:latin typeface="Arial"/>
                <a:cs typeface="Arial"/>
              </a:rPr>
              <a:t>4</a:t>
            </a:r>
            <a:r>
              <a:rPr lang="en-US" sz="2000" dirty="0" smtClean="0">
                <a:latin typeface="Arial"/>
                <a:cs typeface="Arial"/>
              </a:rPr>
              <a:t>+R = 12     </a:t>
            </a:r>
          </a:p>
          <a:p>
            <a:pPr marL="12700" marR="5080" algn="just"/>
            <a:endParaRPr lang="en-US" sz="2000" spc="-5" dirty="0">
              <a:latin typeface="Arial"/>
              <a:cs typeface="Arial"/>
            </a:endParaRPr>
          </a:p>
          <a:p>
            <a:pPr marL="12700" marR="5080" algn="just"/>
            <a:r>
              <a:rPr lang="pl-PL" sz="2000" spc="-5" dirty="0" smtClean="0">
                <a:latin typeface="Arial"/>
                <a:cs typeface="Arial"/>
              </a:rPr>
              <a:t>X</a:t>
            </a:r>
            <a:r>
              <a:rPr lang="pl-PL" sz="2000" spc="-7" baseline="-24305" dirty="0" smtClean="0">
                <a:latin typeface="Arial"/>
                <a:cs typeface="Arial"/>
              </a:rPr>
              <a:t>1</a:t>
            </a:r>
            <a:r>
              <a:rPr lang="en-US" sz="2000" spc="-7" baseline="-24305" dirty="0">
                <a:latin typeface="Arial"/>
                <a:cs typeface="Arial"/>
              </a:rPr>
              <a:t>, </a:t>
            </a:r>
            <a:r>
              <a:rPr lang="pl-PL" sz="2000" spc="-5" dirty="0">
                <a:latin typeface="Arial"/>
                <a:cs typeface="Arial"/>
              </a:rPr>
              <a:t>X</a:t>
            </a:r>
            <a:r>
              <a:rPr lang="en-US" sz="2000" spc="-7" baseline="-24305" dirty="0">
                <a:latin typeface="Arial"/>
                <a:cs typeface="Arial"/>
              </a:rPr>
              <a:t>2 , </a:t>
            </a:r>
            <a:r>
              <a:rPr lang="en-US" sz="2000" spc="-7" dirty="0">
                <a:latin typeface="Arial"/>
                <a:cs typeface="Arial"/>
              </a:rPr>
              <a:t>X</a:t>
            </a:r>
            <a:r>
              <a:rPr lang="en-US" sz="2000" spc="-7" baseline="-24305" dirty="0">
                <a:latin typeface="Arial"/>
                <a:cs typeface="Arial"/>
              </a:rPr>
              <a:t>3, </a:t>
            </a:r>
            <a:r>
              <a:rPr lang="en-US" sz="2000" spc="-7" dirty="0" smtClean="0">
                <a:latin typeface="Arial"/>
                <a:cs typeface="Arial"/>
              </a:rPr>
              <a:t>X</a:t>
            </a:r>
            <a:r>
              <a:rPr lang="en-US" sz="2000" spc="-7" baseline="-24305" dirty="0" smtClean="0">
                <a:latin typeface="Arial"/>
                <a:cs typeface="Arial"/>
              </a:rPr>
              <a:t>4, </a:t>
            </a:r>
            <a:r>
              <a:rPr lang="en-US" sz="2000" spc="-7" dirty="0" smtClean="0">
                <a:latin typeface="Arial"/>
                <a:cs typeface="Arial"/>
              </a:rPr>
              <a:t>R</a:t>
            </a:r>
            <a:r>
              <a:rPr lang="en-US" sz="2000" spc="-7" baseline="-24305" dirty="0" smtClean="0">
                <a:latin typeface="Arial"/>
                <a:cs typeface="Arial"/>
              </a:rPr>
              <a:t> </a:t>
            </a:r>
            <a:r>
              <a:rPr lang="pl-PL" sz="2000" spc="-7" dirty="0">
                <a:latin typeface="Arial"/>
                <a:cs typeface="Arial"/>
              </a:rPr>
              <a:t>≥</a:t>
            </a:r>
            <a:r>
              <a:rPr lang="en-US" sz="2000" spc="-7" dirty="0">
                <a:latin typeface="Arial"/>
                <a:cs typeface="Arial"/>
              </a:rPr>
              <a:t> 0</a:t>
            </a:r>
            <a:r>
              <a:rPr lang="en-US" sz="2000" spc="-7" baseline="-24305" dirty="0">
                <a:latin typeface="Arial"/>
                <a:cs typeface="Arial"/>
              </a:rPr>
              <a:t> </a:t>
            </a:r>
            <a:endParaRPr lang="en-US" sz="2000" dirty="0">
              <a:cs typeface="Arial"/>
            </a:endParaRPr>
          </a:p>
          <a:p>
            <a:pPr marL="12700" marR="5080" algn="just"/>
            <a:endParaRPr lang="en-US" sz="2000" dirty="0">
              <a:cs typeface="Arial"/>
            </a:endParaRPr>
          </a:p>
        </p:txBody>
      </p:sp>
    </p:spTree>
    <p:extLst>
      <p:ext uri="{BB962C8B-B14F-4D97-AF65-F5344CB8AC3E}">
        <p14:creationId xmlns:p14="http://schemas.microsoft.com/office/powerpoint/2010/main" val="6784906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Infeasible Solution (Contd.):</a:t>
            </a:r>
            <a:endParaRPr lang="en-US" dirty="0"/>
          </a:p>
        </p:txBody>
      </p:sp>
      <p:sp>
        <p:nvSpPr>
          <p:cNvPr id="3" name="Content Placeholder 2"/>
          <p:cNvSpPr>
            <a:spLocks noGrp="1"/>
          </p:cNvSpPr>
          <p:nvPr>
            <p:ph idx="1"/>
          </p:nvPr>
        </p:nvSpPr>
        <p:spPr/>
        <p:txBody>
          <a:bodyPr/>
          <a:lstStyle/>
          <a:p>
            <a:pPr marL="0" indent="0" algn="just">
              <a:buNone/>
            </a:pPr>
            <a:r>
              <a:rPr lang="en-US" dirty="0" smtClean="0">
                <a:cs typeface="Arial"/>
              </a:rPr>
              <a:t>Solution (Big-M Method):</a:t>
            </a:r>
          </a:p>
          <a:p>
            <a:pPr marL="0" indent="0" algn="just">
              <a:buNone/>
            </a:pPr>
            <a:endParaRPr lang="en-US" dirty="0">
              <a:cs typeface="Arial"/>
            </a:endParaRPr>
          </a:p>
          <a:p>
            <a:pPr marL="0" indent="0" algn="just">
              <a:buNone/>
            </a:pPr>
            <a:endParaRPr lang="en-US" dirty="0">
              <a:cs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2904109839"/>
              </p:ext>
            </p:extLst>
          </p:nvPr>
        </p:nvGraphicFramePr>
        <p:xfrm>
          <a:off x="1007872" y="2393018"/>
          <a:ext cx="8128000" cy="2682240"/>
        </p:xfrm>
        <a:graphic>
          <a:graphicData uri="http://schemas.openxmlformats.org/drawingml/2006/table">
            <a:tbl>
              <a:tblPr firstRow="1" bandRow="1">
                <a:tableStyleId>{5C22544A-7EE6-4342-B048-85BDC9FD1C3A}</a:tableStyleId>
              </a:tblPr>
              <a:tblGrid>
                <a:gridCol w="1680464">
                  <a:extLst>
                    <a:ext uri="{9D8B030D-6E8A-4147-A177-3AD203B41FA5}">
                      <a16:colId xmlns:a16="http://schemas.microsoft.com/office/drawing/2014/main" val="2549820311"/>
                    </a:ext>
                  </a:extLst>
                </a:gridCol>
                <a:gridCol w="969264">
                  <a:extLst>
                    <a:ext uri="{9D8B030D-6E8A-4147-A177-3AD203B41FA5}">
                      <a16:colId xmlns:a16="http://schemas.microsoft.com/office/drawing/2014/main" val="2729325633"/>
                    </a:ext>
                  </a:extLst>
                </a:gridCol>
                <a:gridCol w="877824">
                  <a:extLst>
                    <a:ext uri="{9D8B030D-6E8A-4147-A177-3AD203B41FA5}">
                      <a16:colId xmlns:a16="http://schemas.microsoft.com/office/drawing/2014/main" val="2090358800"/>
                    </a:ext>
                  </a:extLst>
                </a:gridCol>
                <a:gridCol w="768096">
                  <a:extLst>
                    <a:ext uri="{9D8B030D-6E8A-4147-A177-3AD203B41FA5}">
                      <a16:colId xmlns:a16="http://schemas.microsoft.com/office/drawing/2014/main" val="1230696521"/>
                    </a:ext>
                  </a:extLst>
                </a:gridCol>
                <a:gridCol w="784352">
                  <a:extLst>
                    <a:ext uri="{9D8B030D-6E8A-4147-A177-3AD203B41FA5}">
                      <a16:colId xmlns:a16="http://schemas.microsoft.com/office/drawing/2014/main" val="773052098"/>
                    </a:ext>
                  </a:extLst>
                </a:gridCol>
                <a:gridCol w="1016000">
                  <a:extLst>
                    <a:ext uri="{9D8B030D-6E8A-4147-A177-3AD203B41FA5}">
                      <a16:colId xmlns:a16="http://schemas.microsoft.com/office/drawing/2014/main" val="438889164"/>
                    </a:ext>
                  </a:extLst>
                </a:gridCol>
                <a:gridCol w="1016000">
                  <a:extLst>
                    <a:ext uri="{9D8B030D-6E8A-4147-A177-3AD203B41FA5}">
                      <a16:colId xmlns:a16="http://schemas.microsoft.com/office/drawing/2014/main" val="3675172690"/>
                    </a:ext>
                  </a:extLst>
                </a:gridCol>
                <a:gridCol w="1016000">
                  <a:extLst>
                    <a:ext uri="{9D8B030D-6E8A-4147-A177-3AD203B41FA5}">
                      <a16:colId xmlns:a16="http://schemas.microsoft.com/office/drawing/2014/main" val="2794817629"/>
                    </a:ext>
                  </a:extLst>
                </a:gridCol>
              </a:tblGrid>
              <a:tr h="370840">
                <a:tc>
                  <a:txBody>
                    <a:bodyPr/>
                    <a:lstStyle/>
                    <a:p>
                      <a:r>
                        <a:rPr lang="en-US" dirty="0" smtClean="0"/>
                        <a:t>Iteration</a:t>
                      </a:r>
                      <a:endParaRPr lang="en-US" dirty="0"/>
                    </a:p>
                  </a:txBody>
                  <a:tcPr/>
                </a:tc>
                <a:tc>
                  <a:txBody>
                    <a:bodyPr/>
                    <a:lstStyle/>
                    <a:p>
                      <a:r>
                        <a:rPr lang="en-US" dirty="0" smtClean="0"/>
                        <a:t>Basic</a:t>
                      </a:r>
                      <a:endParaRPr lang="en-US" dirty="0"/>
                    </a:p>
                  </a:txBody>
                  <a:tcPr/>
                </a:tc>
                <a:tc>
                  <a:txBody>
                    <a:bodyPr/>
                    <a:lstStyle/>
                    <a:p>
                      <a:r>
                        <a:rPr lang="en-US" dirty="0" smtClean="0"/>
                        <a:t>X</a:t>
                      </a:r>
                      <a:r>
                        <a:rPr lang="en-US" baseline="-25000" dirty="0" smtClean="0"/>
                        <a:t>1</a:t>
                      </a:r>
                      <a:endParaRPr lang="en-US" baseline="-25000" dirty="0"/>
                    </a:p>
                  </a:txBody>
                  <a:tcPr/>
                </a:tc>
                <a:tc>
                  <a:txBody>
                    <a:bodyPr/>
                    <a:lstStyle/>
                    <a:p>
                      <a:r>
                        <a:rPr lang="en-US" dirty="0" smtClean="0"/>
                        <a:t>X</a:t>
                      </a:r>
                      <a:r>
                        <a:rPr lang="en-US" baseline="-25000" dirty="0" smtClean="0"/>
                        <a:t>2</a:t>
                      </a:r>
                      <a:endParaRPr lang="en-US" baseline="-25000" dirty="0"/>
                    </a:p>
                  </a:txBody>
                  <a:tcPr/>
                </a:tc>
                <a:tc>
                  <a:txBody>
                    <a:bodyPr/>
                    <a:lstStyle/>
                    <a:p>
                      <a:r>
                        <a:rPr lang="en-US" dirty="0" smtClean="0"/>
                        <a:t>X</a:t>
                      </a:r>
                      <a:r>
                        <a:rPr lang="en-US" baseline="-25000" dirty="0" smtClean="0"/>
                        <a:t>4</a:t>
                      </a:r>
                      <a:endParaRPr lang="en-US" baseline="-25000" dirty="0"/>
                    </a:p>
                  </a:txBody>
                  <a:tcPr/>
                </a:tc>
                <a:tc>
                  <a:txBody>
                    <a:bodyPr/>
                    <a:lstStyle/>
                    <a:p>
                      <a:r>
                        <a:rPr lang="en-US" dirty="0" smtClean="0"/>
                        <a:t>X</a:t>
                      </a:r>
                      <a:r>
                        <a:rPr lang="en-US" baseline="-25000" dirty="0" smtClean="0"/>
                        <a:t>3</a:t>
                      </a:r>
                      <a:endParaRPr lang="en-US" baseline="-25000" dirty="0"/>
                    </a:p>
                  </a:txBody>
                  <a:tcPr/>
                </a:tc>
                <a:tc>
                  <a:txBody>
                    <a:bodyPr/>
                    <a:lstStyle/>
                    <a:p>
                      <a:r>
                        <a:rPr lang="en-US" dirty="0" smtClean="0"/>
                        <a:t>R</a:t>
                      </a:r>
                      <a:endParaRPr lang="en-US" dirty="0"/>
                    </a:p>
                  </a:txBody>
                  <a:tcPr/>
                </a:tc>
                <a:tc>
                  <a:txBody>
                    <a:bodyPr/>
                    <a:lstStyle/>
                    <a:p>
                      <a:r>
                        <a:rPr lang="en-US" dirty="0" smtClean="0"/>
                        <a:t>Solution</a:t>
                      </a:r>
                      <a:endParaRPr lang="en-US" dirty="0"/>
                    </a:p>
                  </a:txBody>
                  <a:tcPr/>
                </a:tc>
                <a:extLst>
                  <a:ext uri="{0D108BD9-81ED-4DB2-BD59-A6C34878D82A}">
                    <a16:rowId xmlns:a16="http://schemas.microsoft.com/office/drawing/2014/main" val="3652245137"/>
                  </a:ext>
                </a:extLst>
              </a:tr>
              <a:tr h="370840">
                <a:tc rowSpan="3">
                  <a:txBody>
                    <a:bodyPr/>
                    <a:lstStyle/>
                    <a:p>
                      <a:r>
                        <a:rPr lang="en-US" dirty="0" smtClean="0"/>
                        <a:t>0</a:t>
                      </a:r>
                    </a:p>
                    <a:p>
                      <a:r>
                        <a:rPr lang="en-US" dirty="0" smtClean="0"/>
                        <a:t>X</a:t>
                      </a:r>
                      <a:r>
                        <a:rPr lang="en-US" baseline="-25000" dirty="0" smtClean="0"/>
                        <a:t>2 </a:t>
                      </a:r>
                      <a:r>
                        <a:rPr lang="en-US" dirty="0" smtClean="0"/>
                        <a:t>enters</a:t>
                      </a:r>
                    </a:p>
                    <a:p>
                      <a:r>
                        <a:rPr lang="en-US" dirty="0" smtClean="0"/>
                        <a:t>X</a:t>
                      </a:r>
                      <a:r>
                        <a:rPr lang="en-US" baseline="-25000" dirty="0" smtClean="0"/>
                        <a:t>3</a:t>
                      </a:r>
                      <a:r>
                        <a:rPr lang="en-US" dirty="0" smtClean="0"/>
                        <a:t> leaves</a:t>
                      </a:r>
                      <a:endParaRPr lang="en-US" dirty="0"/>
                    </a:p>
                  </a:txBody>
                  <a:tcPr/>
                </a:tc>
                <a:tc>
                  <a:txBody>
                    <a:bodyPr/>
                    <a:lstStyle/>
                    <a:p>
                      <a:r>
                        <a:rPr lang="en-US" dirty="0" smtClean="0"/>
                        <a:t>Z</a:t>
                      </a:r>
                      <a:endParaRPr lang="en-US" dirty="0"/>
                    </a:p>
                  </a:txBody>
                  <a:tcPr/>
                </a:tc>
                <a:tc>
                  <a:txBody>
                    <a:bodyPr/>
                    <a:lstStyle/>
                    <a:p>
                      <a:r>
                        <a:rPr lang="en-US" dirty="0" smtClean="0"/>
                        <a:t>-3-3M</a:t>
                      </a:r>
                      <a:endParaRPr lang="en-US" dirty="0"/>
                    </a:p>
                  </a:txBody>
                  <a:tcPr/>
                </a:tc>
                <a:tc>
                  <a:txBody>
                    <a:bodyPr/>
                    <a:lstStyle/>
                    <a:p>
                      <a:r>
                        <a:rPr lang="en-US" dirty="0" smtClean="0"/>
                        <a:t>-2-4M</a:t>
                      </a:r>
                      <a:endParaRPr lang="en-US" dirty="0"/>
                    </a:p>
                  </a:txBody>
                  <a:tcPr/>
                </a:tc>
                <a:tc>
                  <a:txBody>
                    <a:bodyPr/>
                    <a:lstStyle/>
                    <a:p>
                      <a:r>
                        <a:rPr lang="en-US" dirty="0" smtClean="0"/>
                        <a:t>M</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-12M</a:t>
                      </a:r>
                      <a:endParaRPr lang="en-US" dirty="0"/>
                    </a:p>
                  </a:txBody>
                  <a:tcPr/>
                </a:tc>
                <a:extLst>
                  <a:ext uri="{0D108BD9-81ED-4DB2-BD59-A6C34878D82A}">
                    <a16:rowId xmlns:a16="http://schemas.microsoft.com/office/drawing/2014/main" val="488080500"/>
                  </a:ext>
                </a:extLst>
              </a:tr>
              <a:tr h="37084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X</a:t>
                      </a:r>
                      <a:r>
                        <a:rPr lang="en-US" baseline="-25000" dirty="0" smtClean="0"/>
                        <a:t>3</a:t>
                      </a:r>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val="3043673135"/>
                  </a:ext>
                </a:extLst>
              </a:tr>
              <a:tr h="37084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aseline="-25000" dirty="0" smtClean="0"/>
                        <a:t>R</a:t>
                      </a:r>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12</a:t>
                      </a:r>
                      <a:endParaRPr lang="en-US" dirty="0"/>
                    </a:p>
                  </a:txBody>
                  <a:tcPr/>
                </a:tc>
                <a:extLst>
                  <a:ext uri="{0D108BD9-81ED-4DB2-BD59-A6C34878D82A}">
                    <a16:rowId xmlns:a16="http://schemas.microsoft.com/office/drawing/2014/main" val="1463790975"/>
                  </a:ext>
                </a:extLst>
              </a:tr>
              <a:tr h="370840">
                <a:tc rowSpan="3">
                  <a:txBody>
                    <a:bodyPr/>
                    <a:lstStyle/>
                    <a:p>
                      <a:r>
                        <a:rPr lang="en-US" dirty="0" smtClean="0"/>
                        <a:t>1</a:t>
                      </a:r>
                    </a:p>
                    <a:p>
                      <a:r>
                        <a:rPr lang="en-US" dirty="0" smtClean="0"/>
                        <a:t>Pseudo optimum</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aseline="-25000" dirty="0" smtClean="0"/>
                        <a:t>Z</a:t>
                      </a:r>
                    </a:p>
                  </a:txBody>
                  <a:tcPr/>
                </a:tc>
                <a:tc>
                  <a:txBody>
                    <a:bodyPr/>
                    <a:lstStyle/>
                    <a:p>
                      <a:r>
                        <a:rPr lang="en-US" dirty="0" smtClean="0"/>
                        <a:t>1+5M</a:t>
                      </a:r>
                      <a:endParaRPr lang="en-US" dirty="0"/>
                    </a:p>
                  </a:txBody>
                  <a:tcPr/>
                </a:tc>
                <a:tc>
                  <a:txBody>
                    <a:bodyPr/>
                    <a:lstStyle/>
                    <a:p>
                      <a:r>
                        <a:rPr lang="en-US" dirty="0" smtClean="0"/>
                        <a:t>0</a:t>
                      </a:r>
                      <a:endParaRPr lang="en-US" dirty="0"/>
                    </a:p>
                  </a:txBody>
                  <a:tcPr/>
                </a:tc>
                <a:tc>
                  <a:txBody>
                    <a:bodyPr/>
                    <a:lstStyle/>
                    <a:p>
                      <a:r>
                        <a:rPr lang="en-US" dirty="0" smtClean="0"/>
                        <a:t>M</a:t>
                      </a:r>
                      <a:endParaRPr lang="en-US" dirty="0"/>
                    </a:p>
                  </a:txBody>
                  <a:tcPr/>
                </a:tc>
                <a:tc>
                  <a:txBody>
                    <a:bodyPr/>
                    <a:lstStyle/>
                    <a:p>
                      <a:r>
                        <a:rPr lang="en-US" dirty="0" smtClean="0"/>
                        <a:t>2+4M</a:t>
                      </a:r>
                      <a:endParaRPr lang="en-US" dirty="0"/>
                    </a:p>
                  </a:txBody>
                  <a:tcPr/>
                </a:tc>
                <a:tc>
                  <a:txBody>
                    <a:bodyPr/>
                    <a:lstStyle/>
                    <a:p>
                      <a:r>
                        <a:rPr lang="en-US" dirty="0" smtClean="0"/>
                        <a:t>0</a:t>
                      </a:r>
                      <a:endParaRPr lang="en-US" dirty="0"/>
                    </a:p>
                  </a:txBody>
                  <a:tcPr/>
                </a:tc>
                <a:tc>
                  <a:txBody>
                    <a:bodyPr/>
                    <a:lstStyle/>
                    <a:p>
                      <a:r>
                        <a:rPr lang="en-US" dirty="0" smtClean="0"/>
                        <a:t>4-4M</a:t>
                      </a:r>
                      <a:endParaRPr lang="en-US" dirty="0"/>
                    </a:p>
                  </a:txBody>
                  <a:tcPr/>
                </a:tc>
                <a:extLst>
                  <a:ext uri="{0D108BD9-81ED-4DB2-BD59-A6C34878D82A}">
                    <a16:rowId xmlns:a16="http://schemas.microsoft.com/office/drawing/2014/main" val="3667545595"/>
                  </a:ext>
                </a:extLst>
              </a:tr>
              <a:tr h="37084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X</a:t>
                      </a:r>
                      <a:r>
                        <a:rPr lang="en-US" sz="2400" baseline="-25000" dirty="0" smtClean="0"/>
                        <a:t>2</a:t>
                      </a:r>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val="41440016"/>
                  </a:ext>
                </a:extLst>
              </a:tr>
              <a:tr h="37084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aseline="-25000" dirty="0" smtClean="0"/>
                        <a:t>R</a:t>
                      </a:r>
                    </a:p>
                  </a:txBody>
                  <a:tcPr/>
                </a:tc>
                <a:tc>
                  <a:txBody>
                    <a:bodyPr/>
                    <a:lstStyle/>
                    <a:p>
                      <a:r>
                        <a:rPr lang="en-US" dirty="0" smtClean="0"/>
                        <a:t>-5</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-4</a:t>
                      </a:r>
                      <a:endParaRPr lang="en-US" dirty="0"/>
                    </a:p>
                  </a:txBody>
                  <a:tcPr/>
                </a:tc>
                <a:tc>
                  <a:txBody>
                    <a:bodyPr/>
                    <a:lstStyle/>
                    <a:p>
                      <a:r>
                        <a:rPr lang="en-US" dirty="0" smtClean="0"/>
                        <a:t>1</a:t>
                      </a:r>
                      <a:endParaRPr lang="en-US" dirty="0"/>
                    </a:p>
                  </a:txBody>
                  <a:tcPr/>
                </a:tc>
                <a:tc>
                  <a:txBody>
                    <a:bodyPr/>
                    <a:lstStyle/>
                    <a:p>
                      <a:r>
                        <a:rPr lang="en-US" dirty="0" smtClean="0"/>
                        <a:t>4</a:t>
                      </a:r>
                      <a:endParaRPr lang="en-US" dirty="0"/>
                    </a:p>
                  </a:txBody>
                  <a:tcPr/>
                </a:tc>
                <a:extLst>
                  <a:ext uri="{0D108BD9-81ED-4DB2-BD59-A6C34878D82A}">
                    <a16:rowId xmlns:a16="http://schemas.microsoft.com/office/drawing/2014/main" val="3890192596"/>
                  </a:ext>
                </a:extLst>
              </a:tr>
            </a:tbl>
          </a:graphicData>
        </a:graphic>
      </p:graphicFrame>
      <p:sp>
        <p:nvSpPr>
          <p:cNvPr id="5" name="TextBox 4"/>
          <p:cNvSpPr txBox="1"/>
          <p:nvPr/>
        </p:nvSpPr>
        <p:spPr>
          <a:xfrm>
            <a:off x="838200" y="5495544"/>
            <a:ext cx="8790432" cy="400110"/>
          </a:xfrm>
          <a:prstGeom prst="rect">
            <a:avLst/>
          </a:prstGeom>
          <a:noFill/>
        </p:spPr>
        <p:txBody>
          <a:bodyPr wrap="square" rtlCol="0">
            <a:spAutoFit/>
          </a:bodyPr>
          <a:lstStyle/>
          <a:p>
            <a:r>
              <a:rPr lang="en-US" sz="2000" b="1" dirty="0" smtClean="0">
                <a:solidFill>
                  <a:srgbClr val="FF0000"/>
                </a:solidFill>
              </a:rPr>
              <a:t>In optimum solution R is positive (=4). It indicates that the solution is infeasible.</a:t>
            </a:r>
            <a:endParaRPr lang="en-US" sz="2000" b="1" dirty="0">
              <a:solidFill>
                <a:srgbClr val="FF0000"/>
              </a:solidFill>
            </a:endParaRPr>
          </a:p>
        </p:txBody>
      </p:sp>
    </p:spTree>
    <p:extLst>
      <p:ext uri="{BB962C8B-B14F-4D97-AF65-F5344CB8AC3E}">
        <p14:creationId xmlns:p14="http://schemas.microsoft.com/office/powerpoint/2010/main" val="415502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Cases:</a:t>
            </a:r>
            <a:endParaRPr lang="en-US" dirty="0"/>
          </a:p>
        </p:txBody>
      </p:sp>
      <p:sp>
        <p:nvSpPr>
          <p:cNvPr id="3" name="Content Placeholder 2"/>
          <p:cNvSpPr>
            <a:spLocks noGrp="1"/>
          </p:cNvSpPr>
          <p:nvPr>
            <p:ph idx="1"/>
          </p:nvPr>
        </p:nvSpPr>
        <p:spPr/>
        <p:txBody>
          <a:bodyPr>
            <a:normAutofit/>
          </a:bodyPr>
          <a:lstStyle/>
          <a:p>
            <a:pPr marL="0" indent="0">
              <a:lnSpc>
                <a:spcPct val="100000"/>
              </a:lnSpc>
              <a:spcBef>
                <a:spcPts val="105"/>
              </a:spcBef>
              <a:buNone/>
              <a:tabLst>
                <a:tab pos="812800" algn="l"/>
                <a:tab pos="813435" algn="l"/>
              </a:tabLst>
            </a:pPr>
            <a:r>
              <a:rPr lang="en-US" sz="3000" b="1" dirty="0" smtClean="0">
                <a:latin typeface="Arial"/>
                <a:cs typeface="Arial"/>
              </a:rPr>
              <a:t>Objective:</a:t>
            </a:r>
          </a:p>
          <a:p>
            <a:pPr marL="800100" lvl="2" indent="-342900">
              <a:lnSpc>
                <a:spcPct val="100000"/>
              </a:lnSpc>
              <a:spcBef>
                <a:spcPts val="105"/>
              </a:spcBef>
              <a:buFont typeface="Wingdings" panose="05000000000000000000" pitchFamily="2" charset="2"/>
              <a:buChar char="Ø"/>
              <a:tabLst>
                <a:tab pos="812800" algn="l"/>
                <a:tab pos="813435" algn="l"/>
              </a:tabLst>
            </a:pPr>
            <a:r>
              <a:rPr lang="en-US" b="1" dirty="0" smtClean="0">
                <a:solidFill>
                  <a:srgbClr val="0070C0"/>
                </a:solidFill>
                <a:latin typeface="Arial"/>
                <a:cs typeface="Arial"/>
              </a:rPr>
              <a:t>To present a theoretical explanation of such situations</a:t>
            </a:r>
          </a:p>
          <a:p>
            <a:pPr marL="800100" lvl="2" indent="-342900">
              <a:lnSpc>
                <a:spcPct val="100000"/>
              </a:lnSpc>
              <a:spcBef>
                <a:spcPts val="105"/>
              </a:spcBef>
              <a:buFont typeface="Wingdings" panose="05000000000000000000" pitchFamily="2" charset="2"/>
              <a:buChar char="Ø"/>
              <a:tabLst>
                <a:tab pos="812800" algn="l"/>
                <a:tab pos="813435" algn="l"/>
              </a:tabLst>
            </a:pPr>
            <a:r>
              <a:rPr lang="en-US" b="1" dirty="0" smtClean="0">
                <a:solidFill>
                  <a:srgbClr val="0070C0"/>
                </a:solidFill>
                <a:latin typeface="Arial"/>
                <a:cs typeface="Arial"/>
              </a:rPr>
              <a:t>To provide a practical interpretation in real-life problems</a:t>
            </a:r>
          </a:p>
          <a:p>
            <a:pPr marL="926465" lvl="1" indent="0">
              <a:lnSpc>
                <a:spcPct val="100000"/>
              </a:lnSpc>
              <a:spcBef>
                <a:spcPts val="105"/>
              </a:spcBef>
              <a:buNone/>
              <a:tabLst>
                <a:tab pos="812800" algn="l"/>
                <a:tab pos="813435" algn="l"/>
              </a:tabLst>
            </a:pPr>
            <a:endParaRPr lang="en-US" b="1" dirty="0">
              <a:solidFill>
                <a:srgbClr val="548ED4"/>
              </a:solidFill>
              <a:latin typeface="Arial"/>
              <a:cs typeface="Arial"/>
            </a:endParaRPr>
          </a:p>
          <a:p>
            <a:pPr marL="0" lvl="1" indent="0">
              <a:lnSpc>
                <a:spcPct val="100000"/>
              </a:lnSpc>
              <a:spcBef>
                <a:spcPts val="105"/>
              </a:spcBef>
              <a:buNone/>
              <a:tabLst>
                <a:tab pos="812800" algn="l"/>
                <a:tab pos="813435" algn="l"/>
              </a:tabLst>
            </a:pPr>
            <a:r>
              <a:rPr lang="en-US" sz="3000" b="1" dirty="0" smtClean="0">
                <a:latin typeface="Arial"/>
                <a:cs typeface="Arial"/>
              </a:rPr>
              <a:t>Special Cases:</a:t>
            </a:r>
          </a:p>
          <a:p>
            <a:pPr marL="914400" lvl="2" indent="-457200">
              <a:lnSpc>
                <a:spcPct val="100000"/>
              </a:lnSpc>
              <a:spcBef>
                <a:spcPts val="105"/>
              </a:spcBef>
              <a:buFont typeface="+mj-lt"/>
              <a:buAutoNum type="arabicPeriod"/>
              <a:tabLst>
                <a:tab pos="812800" algn="l"/>
                <a:tab pos="813435" algn="l"/>
              </a:tabLst>
            </a:pPr>
            <a:r>
              <a:rPr lang="en-US" b="1" dirty="0" smtClean="0">
                <a:solidFill>
                  <a:srgbClr val="00B050"/>
                </a:solidFill>
                <a:latin typeface="Arial"/>
                <a:cs typeface="Arial"/>
              </a:rPr>
              <a:t>Degeneracy</a:t>
            </a:r>
            <a:endParaRPr lang="en-US" dirty="0" smtClean="0">
              <a:solidFill>
                <a:srgbClr val="00B050"/>
              </a:solidFill>
              <a:latin typeface="Arial"/>
              <a:cs typeface="Arial"/>
            </a:endParaRPr>
          </a:p>
          <a:p>
            <a:pPr marL="914400" lvl="2" indent="-457200">
              <a:lnSpc>
                <a:spcPct val="100000"/>
              </a:lnSpc>
              <a:spcBef>
                <a:spcPts val="105"/>
              </a:spcBef>
              <a:buFont typeface="+mj-lt"/>
              <a:buAutoNum type="arabicPeriod"/>
              <a:tabLst>
                <a:tab pos="812800" algn="l"/>
                <a:tab pos="813435" algn="l"/>
              </a:tabLst>
            </a:pPr>
            <a:r>
              <a:rPr lang="en-US" b="1" spc="-5" dirty="0" smtClean="0">
                <a:solidFill>
                  <a:srgbClr val="00B050"/>
                </a:solidFill>
                <a:latin typeface="Arial"/>
                <a:cs typeface="Arial"/>
              </a:rPr>
              <a:t>Alternative </a:t>
            </a:r>
            <a:r>
              <a:rPr lang="en-US" b="1" dirty="0">
                <a:solidFill>
                  <a:srgbClr val="00B050"/>
                </a:solidFill>
                <a:latin typeface="Arial"/>
                <a:cs typeface="Arial"/>
              </a:rPr>
              <a:t>optima </a:t>
            </a:r>
          </a:p>
          <a:p>
            <a:pPr marL="914400" lvl="2" indent="-457200">
              <a:lnSpc>
                <a:spcPct val="100000"/>
              </a:lnSpc>
              <a:spcBef>
                <a:spcPts val="105"/>
              </a:spcBef>
              <a:buFont typeface="+mj-lt"/>
              <a:buAutoNum type="arabicPeriod"/>
              <a:tabLst>
                <a:tab pos="812800" algn="l"/>
                <a:tab pos="813435" algn="l"/>
              </a:tabLst>
            </a:pPr>
            <a:r>
              <a:rPr lang="en-US" b="1" dirty="0" smtClean="0">
                <a:solidFill>
                  <a:srgbClr val="00B050"/>
                </a:solidFill>
                <a:latin typeface="Arial"/>
                <a:cs typeface="Arial"/>
              </a:rPr>
              <a:t>Unbounded</a:t>
            </a:r>
            <a:r>
              <a:rPr lang="en-US" b="1" spc="-5" dirty="0" smtClean="0">
                <a:solidFill>
                  <a:srgbClr val="00B050"/>
                </a:solidFill>
                <a:latin typeface="Arial"/>
                <a:cs typeface="Arial"/>
              </a:rPr>
              <a:t> Solutions</a:t>
            </a:r>
            <a:endParaRPr lang="en-US" dirty="0" smtClean="0">
              <a:solidFill>
                <a:srgbClr val="00B050"/>
              </a:solidFill>
              <a:latin typeface="Arial"/>
              <a:cs typeface="Arial"/>
            </a:endParaRPr>
          </a:p>
          <a:p>
            <a:pPr marL="914400" lvl="2" indent="-457200">
              <a:lnSpc>
                <a:spcPct val="100000"/>
              </a:lnSpc>
              <a:spcBef>
                <a:spcPts val="105"/>
              </a:spcBef>
              <a:buFont typeface="+mj-lt"/>
              <a:buAutoNum type="arabicPeriod"/>
              <a:tabLst>
                <a:tab pos="812800" algn="l"/>
                <a:tab pos="813435" algn="l"/>
              </a:tabLst>
            </a:pPr>
            <a:r>
              <a:rPr lang="en-US" b="1" dirty="0" smtClean="0">
                <a:solidFill>
                  <a:srgbClr val="00B050"/>
                </a:solidFill>
                <a:latin typeface="Arial"/>
                <a:cs typeface="Arial"/>
              </a:rPr>
              <a:t>Non-existing </a:t>
            </a:r>
            <a:r>
              <a:rPr lang="en-US" b="1" dirty="0">
                <a:solidFill>
                  <a:srgbClr val="00B050"/>
                </a:solidFill>
                <a:latin typeface="Arial"/>
                <a:cs typeface="Arial"/>
              </a:rPr>
              <a:t>or Infeasible</a:t>
            </a:r>
            <a:r>
              <a:rPr lang="en-US" b="1" spc="-90" dirty="0">
                <a:solidFill>
                  <a:srgbClr val="00B050"/>
                </a:solidFill>
                <a:latin typeface="Arial"/>
                <a:cs typeface="Arial"/>
              </a:rPr>
              <a:t> </a:t>
            </a:r>
            <a:r>
              <a:rPr lang="en-US" b="1" dirty="0" smtClean="0">
                <a:solidFill>
                  <a:srgbClr val="00B050"/>
                </a:solidFill>
                <a:latin typeface="Arial"/>
                <a:cs typeface="Arial"/>
              </a:rPr>
              <a:t>Solutions</a:t>
            </a:r>
            <a:endParaRPr lang="en-US" dirty="0">
              <a:solidFill>
                <a:srgbClr val="00B050"/>
              </a:solidFill>
              <a:latin typeface="Arial"/>
              <a:cs typeface="Arial"/>
            </a:endParaRPr>
          </a:p>
          <a:p>
            <a:pPr marL="469265" indent="0">
              <a:lnSpc>
                <a:spcPct val="100000"/>
              </a:lnSpc>
              <a:buNone/>
              <a:tabLst>
                <a:tab pos="812800" algn="l"/>
                <a:tab pos="813435" algn="l"/>
              </a:tabLst>
            </a:pPr>
            <a:endParaRPr lang="en-US" b="1" dirty="0" smtClean="0">
              <a:solidFill>
                <a:srgbClr val="548ED4"/>
              </a:solidFill>
              <a:latin typeface="Arial"/>
              <a:cs typeface="Arial"/>
            </a:endParaRPr>
          </a:p>
        </p:txBody>
      </p:sp>
    </p:spTree>
    <p:extLst>
      <p:ext uri="{BB962C8B-B14F-4D97-AF65-F5344CB8AC3E}">
        <p14:creationId xmlns:p14="http://schemas.microsoft.com/office/powerpoint/2010/main" val="1164892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Infeasible Solution (Contd.):</a:t>
            </a:r>
            <a:endParaRPr lang="en-US" dirty="0"/>
          </a:p>
        </p:txBody>
      </p:sp>
      <p:sp>
        <p:nvSpPr>
          <p:cNvPr id="3" name="Content Placeholder 2"/>
          <p:cNvSpPr>
            <a:spLocks noGrp="1"/>
          </p:cNvSpPr>
          <p:nvPr>
            <p:ph idx="1"/>
          </p:nvPr>
        </p:nvSpPr>
        <p:spPr/>
        <p:txBody>
          <a:bodyPr/>
          <a:lstStyle/>
          <a:p>
            <a:pPr marL="0" indent="0" algn="just">
              <a:buNone/>
            </a:pPr>
            <a:r>
              <a:rPr lang="en-US" dirty="0" smtClean="0">
                <a:cs typeface="Arial"/>
              </a:rPr>
              <a:t>Solution (Two Phase Method):</a:t>
            </a:r>
          </a:p>
          <a:p>
            <a:pPr marL="0" indent="0" algn="just">
              <a:buNone/>
            </a:pPr>
            <a:endParaRPr lang="en-US" dirty="0" smtClean="0">
              <a:cs typeface="Arial"/>
            </a:endParaRPr>
          </a:p>
          <a:p>
            <a:pPr marL="0" indent="0" algn="just">
              <a:buNone/>
            </a:pPr>
            <a:endParaRPr lang="en-US" dirty="0" smtClean="0">
              <a:cs typeface="Arial"/>
            </a:endParaRPr>
          </a:p>
          <a:p>
            <a:pPr marL="0" indent="0" algn="just">
              <a:buNone/>
            </a:pPr>
            <a:endParaRPr lang="en-US" dirty="0">
              <a:cs typeface="Arial"/>
            </a:endParaRPr>
          </a:p>
          <a:p>
            <a:pPr marL="0" indent="0" algn="just">
              <a:buNone/>
            </a:pPr>
            <a:endParaRPr lang="en-US" dirty="0">
              <a:cs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1847825418"/>
              </p:ext>
            </p:extLst>
          </p:nvPr>
        </p:nvGraphicFramePr>
        <p:xfrm>
          <a:off x="3974820" y="2341982"/>
          <a:ext cx="6242200" cy="2677160"/>
        </p:xfrm>
        <a:graphic>
          <a:graphicData uri="http://schemas.openxmlformats.org/drawingml/2006/table">
            <a:tbl>
              <a:tblPr firstRow="1" bandRow="1">
                <a:tableStyleId>{5C22544A-7EE6-4342-B048-85BDC9FD1C3A}</a:tableStyleId>
              </a:tblPr>
              <a:tblGrid>
                <a:gridCol w="1296976">
                  <a:extLst>
                    <a:ext uri="{9D8B030D-6E8A-4147-A177-3AD203B41FA5}">
                      <a16:colId xmlns:a16="http://schemas.microsoft.com/office/drawing/2014/main" val="2549820311"/>
                    </a:ext>
                  </a:extLst>
                </a:gridCol>
                <a:gridCol w="699796">
                  <a:extLst>
                    <a:ext uri="{9D8B030D-6E8A-4147-A177-3AD203B41FA5}">
                      <a16:colId xmlns:a16="http://schemas.microsoft.com/office/drawing/2014/main" val="2729325633"/>
                    </a:ext>
                  </a:extLst>
                </a:gridCol>
                <a:gridCol w="550506">
                  <a:extLst>
                    <a:ext uri="{9D8B030D-6E8A-4147-A177-3AD203B41FA5}">
                      <a16:colId xmlns:a16="http://schemas.microsoft.com/office/drawing/2014/main" val="2090358800"/>
                    </a:ext>
                  </a:extLst>
                </a:gridCol>
                <a:gridCol w="606490">
                  <a:extLst>
                    <a:ext uri="{9D8B030D-6E8A-4147-A177-3AD203B41FA5}">
                      <a16:colId xmlns:a16="http://schemas.microsoft.com/office/drawing/2014/main" val="1230696521"/>
                    </a:ext>
                  </a:extLst>
                </a:gridCol>
                <a:gridCol w="643812">
                  <a:extLst>
                    <a:ext uri="{9D8B030D-6E8A-4147-A177-3AD203B41FA5}">
                      <a16:colId xmlns:a16="http://schemas.microsoft.com/office/drawing/2014/main" val="773052098"/>
                    </a:ext>
                  </a:extLst>
                </a:gridCol>
                <a:gridCol w="755780">
                  <a:extLst>
                    <a:ext uri="{9D8B030D-6E8A-4147-A177-3AD203B41FA5}">
                      <a16:colId xmlns:a16="http://schemas.microsoft.com/office/drawing/2014/main" val="438889164"/>
                    </a:ext>
                  </a:extLst>
                </a:gridCol>
                <a:gridCol w="699796">
                  <a:extLst>
                    <a:ext uri="{9D8B030D-6E8A-4147-A177-3AD203B41FA5}">
                      <a16:colId xmlns:a16="http://schemas.microsoft.com/office/drawing/2014/main" val="3675172690"/>
                    </a:ext>
                  </a:extLst>
                </a:gridCol>
                <a:gridCol w="989044">
                  <a:extLst>
                    <a:ext uri="{9D8B030D-6E8A-4147-A177-3AD203B41FA5}">
                      <a16:colId xmlns:a16="http://schemas.microsoft.com/office/drawing/2014/main" val="2794817629"/>
                    </a:ext>
                  </a:extLst>
                </a:gridCol>
              </a:tblGrid>
              <a:tr h="363598">
                <a:tc>
                  <a:txBody>
                    <a:bodyPr/>
                    <a:lstStyle/>
                    <a:p>
                      <a:r>
                        <a:rPr lang="en-US" dirty="0" smtClean="0"/>
                        <a:t>Iteration</a:t>
                      </a:r>
                      <a:endParaRPr lang="en-US" dirty="0"/>
                    </a:p>
                  </a:txBody>
                  <a:tcPr/>
                </a:tc>
                <a:tc>
                  <a:txBody>
                    <a:bodyPr/>
                    <a:lstStyle/>
                    <a:p>
                      <a:pPr algn="just"/>
                      <a:r>
                        <a:rPr lang="en-US" dirty="0" smtClean="0"/>
                        <a:t>Basic</a:t>
                      </a:r>
                      <a:endParaRPr lang="en-US" dirty="0"/>
                    </a:p>
                  </a:txBody>
                  <a:tcPr/>
                </a:tc>
                <a:tc>
                  <a:txBody>
                    <a:bodyPr/>
                    <a:lstStyle/>
                    <a:p>
                      <a:pPr algn="just"/>
                      <a:r>
                        <a:rPr lang="en-US" dirty="0" smtClean="0"/>
                        <a:t>X</a:t>
                      </a:r>
                      <a:r>
                        <a:rPr lang="en-US" baseline="-25000" dirty="0" smtClean="0"/>
                        <a:t>1</a:t>
                      </a:r>
                      <a:endParaRPr lang="en-US" baseline="-25000" dirty="0"/>
                    </a:p>
                  </a:txBody>
                  <a:tcPr/>
                </a:tc>
                <a:tc>
                  <a:txBody>
                    <a:bodyPr/>
                    <a:lstStyle/>
                    <a:p>
                      <a:pPr algn="just"/>
                      <a:r>
                        <a:rPr lang="en-US" dirty="0" smtClean="0"/>
                        <a:t>X</a:t>
                      </a:r>
                      <a:r>
                        <a:rPr lang="en-US" baseline="-25000" dirty="0" smtClean="0"/>
                        <a:t>2</a:t>
                      </a:r>
                      <a:endParaRPr lang="en-US" baseline="-25000" dirty="0"/>
                    </a:p>
                  </a:txBody>
                  <a:tcPr/>
                </a:tc>
                <a:tc>
                  <a:txBody>
                    <a:bodyPr/>
                    <a:lstStyle/>
                    <a:p>
                      <a:pPr algn="just"/>
                      <a:r>
                        <a:rPr lang="en-US" dirty="0" smtClean="0"/>
                        <a:t>X</a:t>
                      </a:r>
                      <a:r>
                        <a:rPr lang="en-US" baseline="-25000" dirty="0" smtClean="0"/>
                        <a:t>4</a:t>
                      </a:r>
                      <a:endParaRPr lang="en-US" baseline="-25000" dirty="0"/>
                    </a:p>
                  </a:txBody>
                  <a:tcPr/>
                </a:tc>
                <a:tc>
                  <a:txBody>
                    <a:bodyPr/>
                    <a:lstStyle/>
                    <a:p>
                      <a:pPr algn="just"/>
                      <a:r>
                        <a:rPr lang="en-US" dirty="0" smtClean="0"/>
                        <a:t>X</a:t>
                      </a:r>
                      <a:r>
                        <a:rPr lang="en-US" baseline="-25000" dirty="0" smtClean="0"/>
                        <a:t>3</a:t>
                      </a:r>
                      <a:endParaRPr lang="en-US" baseline="-25000" dirty="0"/>
                    </a:p>
                  </a:txBody>
                  <a:tcPr/>
                </a:tc>
                <a:tc>
                  <a:txBody>
                    <a:bodyPr/>
                    <a:lstStyle/>
                    <a:p>
                      <a:pPr algn="just"/>
                      <a:r>
                        <a:rPr lang="en-US" dirty="0" smtClean="0"/>
                        <a:t>R</a:t>
                      </a:r>
                      <a:endParaRPr lang="en-US" dirty="0"/>
                    </a:p>
                  </a:txBody>
                  <a:tcPr/>
                </a:tc>
                <a:tc>
                  <a:txBody>
                    <a:bodyPr/>
                    <a:lstStyle/>
                    <a:p>
                      <a:pPr algn="just"/>
                      <a:r>
                        <a:rPr lang="en-US" dirty="0" smtClean="0"/>
                        <a:t>Solution</a:t>
                      </a:r>
                      <a:endParaRPr lang="en-US" dirty="0"/>
                    </a:p>
                  </a:txBody>
                  <a:tcPr/>
                </a:tc>
                <a:extLst>
                  <a:ext uri="{0D108BD9-81ED-4DB2-BD59-A6C34878D82A}">
                    <a16:rowId xmlns:a16="http://schemas.microsoft.com/office/drawing/2014/main" val="3652245137"/>
                  </a:ext>
                </a:extLst>
              </a:tr>
              <a:tr h="370840">
                <a:tc rowSpan="3">
                  <a:txBody>
                    <a:bodyPr/>
                    <a:lstStyle/>
                    <a:p>
                      <a:r>
                        <a:rPr lang="en-US" dirty="0" smtClean="0"/>
                        <a:t>0</a:t>
                      </a:r>
                    </a:p>
                    <a:p>
                      <a:r>
                        <a:rPr lang="en-US" dirty="0" smtClean="0"/>
                        <a:t>X</a:t>
                      </a:r>
                      <a:r>
                        <a:rPr lang="en-US" baseline="-25000" dirty="0" smtClean="0"/>
                        <a:t>2 </a:t>
                      </a:r>
                      <a:r>
                        <a:rPr lang="en-US" dirty="0" smtClean="0"/>
                        <a:t>enters</a:t>
                      </a:r>
                    </a:p>
                    <a:p>
                      <a:r>
                        <a:rPr lang="en-US" dirty="0" smtClean="0"/>
                        <a:t>X</a:t>
                      </a:r>
                      <a:r>
                        <a:rPr lang="en-US" baseline="-25000" dirty="0" smtClean="0"/>
                        <a:t>3</a:t>
                      </a:r>
                      <a:r>
                        <a:rPr lang="en-US" dirty="0" smtClean="0"/>
                        <a:t> leaves</a:t>
                      </a:r>
                      <a:endParaRPr lang="en-US" dirty="0"/>
                    </a:p>
                  </a:txBody>
                  <a:tcPr/>
                </a:tc>
                <a:tc>
                  <a:txBody>
                    <a:bodyPr/>
                    <a:lstStyle/>
                    <a:p>
                      <a:pPr algn="just"/>
                      <a:r>
                        <a:rPr lang="en-US" dirty="0" smtClean="0"/>
                        <a:t>W</a:t>
                      </a:r>
                      <a:endParaRPr lang="en-US" dirty="0"/>
                    </a:p>
                  </a:txBody>
                  <a:tcPr/>
                </a:tc>
                <a:tc>
                  <a:txBody>
                    <a:bodyPr/>
                    <a:lstStyle/>
                    <a:p>
                      <a:pPr algn="just"/>
                      <a:r>
                        <a:rPr lang="en-US" dirty="0" smtClean="0"/>
                        <a:t>3</a:t>
                      </a:r>
                      <a:endParaRPr lang="en-US" dirty="0"/>
                    </a:p>
                  </a:txBody>
                  <a:tcPr/>
                </a:tc>
                <a:tc>
                  <a:txBody>
                    <a:bodyPr/>
                    <a:lstStyle/>
                    <a:p>
                      <a:pPr algn="just"/>
                      <a:r>
                        <a:rPr lang="en-US" dirty="0" smtClean="0"/>
                        <a:t>4</a:t>
                      </a:r>
                      <a:endParaRPr lang="en-US" dirty="0"/>
                    </a:p>
                  </a:txBody>
                  <a:tcPr/>
                </a:tc>
                <a:tc>
                  <a:txBody>
                    <a:bodyPr/>
                    <a:lstStyle/>
                    <a:p>
                      <a:pPr algn="just"/>
                      <a:r>
                        <a:rPr lang="en-US" dirty="0" smtClean="0"/>
                        <a:t>-1</a:t>
                      </a:r>
                      <a:endParaRPr lang="en-US" dirty="0"/>
                    </a:p>
                  </a:txBody>
                  <a:tcPr/>
                </a:tc>
                <a:tc>
                  <a:txBody>
                    <a:bodyPr/>
                    <a:lstStyle/>
                    <a:p>
                      <a:pPr algn="just"/>
                      <a:r>
                        <a:rPr lang="en-US" dirty="0" smtClean="0"/>
                        <a:t>0</a:t>
                      </a:r>
                      <a:endParaRPr lang="en-US" dirty="0"/>
                    </a:p>
                  </a:txBody>
                  <a:tcPr/>
                </a:tc>
                <a:tc>
                  <a:txBody>
                    <a:bodyPr/>
                    <a:lstStyle/>
                    <a:p>
                      <a:pPr algn="just"/>
                      <a:r>
                        <a:rPr lang="en-US" dirty="0" smtClean="0"/>
                        <a:t>0</a:t>
                      </a:r>
                      <a:endParaRPr lang="en-US" dirty="0"/>
                    </a:p>
                  </a:txBody>
                  <a:tcPr/>
                </a:tc>
                <a:tc>
                  <a:txBody>
                    <a:bodyPr/>
                    <a:lstStyle/>
                    <a:p>
                      <a:pPr algn="just"/>
                      <a:r>
                        <a:rPr lang="en-US" dirty="0" smtClean="0"/>
                        <a:t>12</a:t>
                      </a:r>
                      <a:endParaRPr lang="en-US" dirty="0"/>
                    </a:p>
                  </a:txBody>
                  <a:tcPr/>
                </a:tc>
                <a:extLst>
                  <a:ext uri="{0D108BD9-81ED-4DB2-BD59-A6C34878D82A}">
                    <a16:rowId xmlns:a16="http://schemas.microsoft.com/office/drawing/2014/main" val="488080500"/>
                  </a:ext>
                </a:extLst>
              </a:tr>
              <a:tr h="370840">
                <a:tc vMerge="1">
                  <a:txBody>
                    <a:bodyPr/>
                    <a:lstStyle/>
                    <a:p>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smtClean="0"/>
                        <a:t>X</a:t>
                      </a:r>
                      <a:r>
                        <a:rPr lang="en-US" baseline="-25000" dirty="0" smtClean="0"/>
                        <a:t>3</a:t>
                      </a:r>
                    </a:p>
                  </a:txBody>
                  <a:tcPr/>
                </a:tc>
                <a:tc>
                  <a:txBody>
                    <a:bodyPr/>
                    <a:lstStyle/>
                    <a:p>
                      <a:pPr algn="just"/>
                      <a:r>
                        <a:rPr lang="en-US" dirty="0" smtClean="0"/>
                        <a:t>2</a:t>
                      </a:r>
                      <a:endParaRPr lang="en-US" dirty="0"/>
                    </a:p>
                  </a:txBody>
                  <a:tcPr/>
                </a:tc>
                <a:tc>
                  <a:txBody>
                    <a:bodyPr/>
                    <a:lstStyle/>
                    <a:p>
                      <a:pPr algn="just"/>
                      <a:r>
                        <a:rPr lang="en-US" dirty="0" smtClean="0"/>
                        <a:t>1</a:t>
                      </a:r>
                      <a:endParaRPr lang="en-US" dirty="0"/>
                    </a:p>
                  </a:txBody>
                  <a:tcPr/>
                </a:tc>
                <a:tc>
                  <a:txBody>
                    <a:bodyPr/>
                    <a:lstStyle/>
                    <a:p>
                      <a:pPr algn="just"/>
                      <a:r>
                        <a:rPr lang="en-US" dirty="0" smtClean="0"/>
                        <a:t>0</a:t>
                      </a:r>
                      <a:endParaRPr lang="en-US" dirty="0"/>
                    </a:p>
                  </a:txBody>
                  <a:tcPr/>
                </a:tc>
                <a:tc>
                  <a:txBody>
                    <a:bodyPr/>
                    <a:lstStyle/>
                    <a:p>
                      <a:pPr algn="just"/>
                      <a:r>
                        <a:rPr lang="en-US" dirty="0" smtClean="0"/>
                        <a:t>1</a:t>
                      </a:r>
                      <a:endParaRPr lang="en-US" dirty="0"/>
                    </a:p>
                  </a:txBody>
                  <a:tcPr/>
                </a:tc>
                <a:tc>
                  <a:txBody>
                    <a:bodyPr/>
                    <a:lstStyle/>
                    <a:p>
                      <a:pPr algn="just"/>
                      <a:r>
                        <a:rPr lang="en-US" dirty="0" smtClean="0"/>
                        <a:t>0</a:t>
                      </a:r>
                      <a:endParaRPr lang="en-US" dirty="0"/>
                    </a:p>
                  </a:txBody>
                  <a:tcPr/>
                </a:tc>
                <a:tc>
                  <a:txBody>
                    <a:bodyPr/>
                    <a:lstStyle/>
                    <a:p>
                      <a:pPr algn="just"/>
                      <a:r>
                        <a:rPr lang="en-US" dirty="0" smtClean="0"/>
                        <a:t>2</a:t>
                      </a:r>
                      <a:endParaRPr lang="en-US" dirty="0"/>
                    </a:p>
                  </a:txBody>
                  <a:tcPr/>
                </a:tc>
                <a:extLst>
                  <a:ext uri="{0D108BD9-81ED-4DB2-BD59-A6C34878D82A}">
                    <a16:rowId xmlns:a16="http://schemas.microsoft.com/office/drawing/2014/main" val="3043673135"/>
                  </a:ext>
                </a:extLst>
              </a:tr>
              <a:tr h="370840">
                <a:tc vMerge="1">
                  <a:txBody>
                    <a:bodyPr/>
                    <a:lstStyle/>
                    <a:p>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baseline="-25000" dirty="0" smtClean="0"/>
                        <a:t>R</a:t>
                      </a:r>
                    </a:p>
                  </a:txBody>
                  <a:tcPr/>
                </a:tc>
                <a:tc>
                  <a:txBody>
                    <a:bodyPr/>
                    <a:lstStyle/>
                    <a:p>
                      <a:pPr algn="just"/>
                      <a:r>
                        <a:rPr lang="en-US" dirty="0" smtClean="0"/>
                        <a:t>3</a:t>
                      </a:r>
                      <a:endParaRPr lang="en-US" dirty="0"/>
                    </a:p>
                  </a:txBody>
                  <a:tcPr/>
                </a:tc>
                <a:tc>
                  <a:txBody>
                    <a:bodyPr/>
                    <a:lstStyle/>
                    <a:p>
                      <a:pPr algn="just"/>
                      <a:r>
                        <a:rPr lang="en-US" dirty="0" smtClean="0"/>
                        <a:t>4</a:t>
                      </a:r>
                      <a:endParaRPr lang="en-US" dirty="0"/>
                    </a:p>
                  </a:txBody>
                  <a:tcPr/>
                </a:tc>
                <a:tc>
                  <a:txBody>
                    <a:bodyPr/>
                    <a:lstStyle/>
                    <a:p>
                      <a:pPr algn="just"/>
                      <a:r>
                        <a:rPr lang="en-US" dirty="0" smtClean="0"/>
                        <a:t>-1</a:t>
                      </a:r>
                      <a:endParaRPr lang="en-US" dirty="0"/>
                    </a:p>
                  </a:txBody>
                  <a:tcPr/>
                </a:tc>
                <a:tc>
                  <a:txBody>
                    <a:bodyPr/>
                    <a:lstStyle/>
                    <a:p>
                      <a:pPr algn="just"/>
                      <a:r>
                        <a:rPr lang="en-US" dirty="0" smtClean="0"/>
                        <a:t>0</a:t>
                      </a:r>
                      <a:endParaRPr lang="en-US" dirty="0"/>
                    </a:p>
                  </a:txBody>
                  <a:tcPr/>
                </a:tc>
                <a:tc>
                  <a:txBody>
                    <a:bodyPr/>
                    <a:lstStyle/>
                    <a:p>
                      <a:pPr algn="just"/>
                      <a:r>
                        <a:rPr lang="en-US" dirty="0" smtClean="0"/>
                        <a:t>1</a:t>
                      </a:r>
                      <a:endParaRPr lang="en-US" dirty="0"/>
                    </a:p>
                  </a:txBody>
                  <a:tcPr/>
                </a:tc>
                <a:tc>
                  <a:txBody>
                    <a:bodyPr/>
                    <a:lstStyle/>
                    <a:p>
                      <a:pPr algn="just"/>
                      <a:r>
                        <a:rPr lang="en-US" dirty="0" smtClean="0"/>
                        <a:t>12</a:t>
                      </a:r>
                      <a:endParaRPr lang="en-US" dirty="0"/>
                    </a:p>
                  </a:txBody>
                  <a:tcPr/>
                </a:tc>
                <a:extLst>
                  <a:ext uri="{0D108BD9-81ED-4DB2-BD59-A6C34878D82A}">
                    <a16:rowId xmlns:a16="http://schemas.microsoft.com/office/drawing/2014/main" val="1463790975"/>
                  </a:ext>
                </a:extLst>
              </a:tr>
              <a:tr h="370840">
                <a:tc rowSpan="3">
                  <a:txBody>
                    <a:bodyPr/>
                    <a:lstStyle/>
                    <a:p>
                      <a:r>
                        <a:rPr lang="en-US" dirty="0" smtClean="0"/>
                        <a:t>1</a:t>
                      </a:r>
                    </a:p>
                    <a:p>
                      <a:r>
                        <a:rPr lang="en-US" dirty="0" smtClean="0"/>
                        <a:t>optimum</a:t>
                      </a:r>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baseline="-25000" dirty="0" smtClean="0"/>
                        <a:t>W</a:t>
                      </a:r>
                    </a:p>
                  </a:txBody>
                  <a:tcPr/>
                </a:tc>
                <a:tc>
                  <a:txBody>
                    <a:bodyPr/>
                    <a:lstStyle/>
                    <a:p>
                      <a:pPr algn="just"/>
                      <a:r>
                        <a:rPr lang="en-US" dirty="0" smtClean="0"/>
                        <a:t>-5</a:t>
                      </a:r>
                      <a:endParaRPr lang="en-US" dirty="0"/>
                    </a:p>
                  </a:txBody>
                  <a:tcPr/>
                </a:tc>
                <a:tc>
                  <a:txBody>
                    <a:bodyPr/>
                    <a:lstStyle/>
                    <a:p>
                      <a:pPr algn="just"/>
                      <a:r>
                        <a:rPr lang="en-US" dirty="0" smtClean="0"/>
                        <a:t>0</a:t>
                      </a:r>
                      <a:endParaRPr lang="en-US" dirty="0"/>
                    </a:p>
                  </a:txBody>
                  <a:tcPr/>
                </a:tc>
                <a:tc>
                  <a:txBody>
                    <a:bodyPr/>
                    <a:lstStyle/>
                    <a:p>
                      <a:pPr algn="just"/>
                      <a:r>
                        <a:rPr lang="en-US" dirty="0" smtClean="0"/>
                        <a:t>-1</a:t>
                      </a:r>
                      <a:endParaRPr lang="en-US" dirty="0"/>
                    </a:p>
                  </a:txBody>
                  <a:tcPr/>
                </a:tc>
                <a:tc>
                  <a:txBody>
                    <a:bodyPr/>
                    <a:lstStyle/>
                    <a:p>
                      <a:pPr algn="just"/>
                      <a:r>
                        <a:rPr lang="en-US" dirty="0" smtClean="0"/>
                        <a:t>-4</a:t>
                      </a:r>
                      <a:endParaRPr lang="en-US" dirty="0"/>
                    </a:p>
                  </a:txBody>
                  <a:tcPr/>
                </a:tc>
                <a:tc>
                  <a:txBody>
                    <a:bodyPr/>
                    <a:lstStyle/>
                    <a:p>
                      <a:pPr algn="just"/>
                      <a:r>
                        <a:rPr lang="en-US" dirty="0" smtClean="0"/>
                        <a:t>0</a:t>
                      </a:r>
                      <a:endParaRPr lang="en-US" dirty="0"/>
                    </a:p>
                  </a:txBody>
                  <a:tcPr/>
                </a:tc>
                <a:tc>
                  <a:txBody>
                    <a:bodyPr/>
                    <a:lstStyle/>
                    <a:p>
                      <a:pPr algn="just"/>
                      <a:r>
                        <a:rPr lang="en-US" dirty="0" smtClean="0"/>
                        <a:t>4</a:t>
                      </a:r>
                      <a:endParaRPr lang="en-US" dirty="0"/>
                    </a:p>
                  </a:txBody>
                  <a:tcPr/>
                </a:tc>
                <a:extLst>
                  <a:ext uri="{0D108BD9-81ED-4DB2-BD59-A6C34878D82A}">
                    <a16:rowId xmlns:a16="http://schemas.microsoft.com/office/drawing/2014/main" val="3667545595"/>
                  </a:ext>
                </a:extLst>
              </a:tr>
              <a:tr h="370840">
                <a:tc vMerge="1">
                  <a:txBody>
                    <a:bodyPr/>
                    <a:lstStyle/>
                    <a:p>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smtClean="0"/>
                        <a:t>X</a:t>
                      </a:r>
                      <a:r>
                        <a:rPr lang="en-US" sz="2400" baseline="-25000" dirty="0" smtClean="0"/>
                        <a:t>2</a:t>
                      </a:r>
                    </a:p>
                  </a:txBody>
                  <a:tcPr/>
                </a:tc>
                <a:tc>
                  <a:txBody>
                    <a:bodyPr/>
                    <a:lstStyle/>
                    <a:p>
                      <a:pPr algn="just"/>
                      <a:r>
                        <a:rPr lang="en-US" dirty="0" smtClean="0"/>
                        <a:t>2</a:t>
                      </a:r>
                      <a:endParaRPr lang="en-US" dirty="0"/>
                    </a:p>
                  </a:txBody>
                  <a:tcPr/>
                </a:tc>
                <a:tc>
                  <a:txBody>
                    <a:bodyPr/>
                    <a:lstStyle/>
                    <a:p>
                      <a:pPr algn="just"/>
                      <a:r>
                        <a:rPr lang="en-US" dirty="0" smtClean="0"/>
                        <a:t>1</a:t>
                      </a:r>
                      <a:endParaRPr lang="en-US" dirty="0"/>
                    </a:p>
                  </a:txBody>
                  <a:tcPr/>
                </a:tc>
                <a:tc>
                  <a:txBody>
                    <a:bodyPr/>
                    <a:lstStyle/>
                    <a:p>
                      <a:pPr algn="just"/>
                      <a:r>
                        <a:rPr lang="en-US" dirty="0" smtClean="0"/>
                        <a:t>0</a:t>
                      </a:r>
                      <a:endParaRPr lang="en-US" dirty="0"/>
                    </a:p>
                  </a:txBody>
                  <a:tcPr/>
                </a:tc>
                <a:tc>
                  <a:txBody>
                    <a:bodyPr/>
                    <a:lstStyle/>
                    <a:p>
                      <a:pPr algn="just"/>
                      <a:r>
                        <a:rPr lang="en-US" dirty="0" smtClean="0"/>
                        <a:t>1</a:t>
                      </a:r>
                      <a:endParaRPr lang="en-US" dirty="0"/>
                    </a:p>
                  </a:txBody>
                  <a:tcPr/>
                </a:tc>
                <a:tc>
                  <a:txBody>
                    <a:bodyPr/>
                    <a:lstStyle/>
                    <a:p>
                      <a:pPr algn="just"/>
                      <a:r>
                        <a:rPr lang="en-US" dirty="0" smtClean="0"/>
                        <a:t>0</a:t>
                      </a:r>
                      <a:endParaRPr lang="en-US" dirty="0"/>
                    </a:p>
                  </a:txBody>
                  <a:tcPr/>
                </a:tc>
                <a:tc>
                  <a:txBody>
                    <a:bodyPr/>
                    <a:lstStyle/>
                    <a:p>
                      <a:pPr algn="just"/>
                      <a:r>
                        <a:rPr lang="en-US" dirty="0" smtClean="0"/>
                        <a:t>2</a:t>
                      </a:r>
                      <a:endParaRPr lang="en-US" dirty="0"/>
                    </a:p>
                  </a:txBody>
                  <a:tcPr/>
                </a:tc>
                <a:extLst>
                  <a:ext uri="{0D108BD9-81ED-4DB2-BD59-A6C34878D82A}">
                    <a16:rowId xmlns:a16="http://schemas.microsoft.com/office/drawing/2014/main" val="41440016"/>
                  </a:ext>
                </a:extLst>
              </a:tr>
              <a:tr h="370840">
                <a:tc vMerge="1">
                  <a:txBody>
                    <a:bodyPr/>
                    <a:lstStyle/>
                    <a:p>
                      <a:endParaRPr lang="en-US"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baseline="-25000" dirty="0" smtClean="0"/>
                        <a:t>R</a:t>
                      </a:r>
                    </a:p>
                  </a:txBody>
                  <a:tcPr/>
                </a:tc>
                <a:tc>
                  <a:txBody>
                    <a:bodyPr/>
                    <a:lstStyle/>
                    <a:p>
                      <a:pPr algn="just"/>
                      <a:r>
                        <a:rPr lang="en-US" dirty="0" smtClean="0"/>
                        <a:t>-5</a:t>
                      </a:r>
                      <a:endParaRPr lang="en-US" dirty="0"/>
                    </a:p>
                  </a:txBody>
                  <a:tcPr/>
                </a:tc>
                <a:tc>
                  <a:txBody>
                    <a:bodyPr/>
                    <a:lstStyle/>
                    <a:p>
                      <a:pPr algn="just"/>
                      <a:r>
                        <a:rPr lang="en-US" dirty="0" smtClean="0"/>
                        <a:t>0</a:t>
                      </a:r>
                      <a:endParaRPr lang="en-US" dirty="0"/>
                    </a:p>
                  </a:txBody>
                  <a:tcPr/>
                </a:tc>
                <a:tc>
                  <a:txBody>
                    <a:bodyPr/>
                    <a:lstStyle/>
                    <a:p>
                      <a:pPr algn="just"/>
                      <a:r>
                        <a:rPr lang="en-US" dirty="0" smtClean="0"/>
                        <a:t>-1</a:t>
                      </a:r>
                      <a:endParaRPr lang="en-US" dirty="0"/>
                    </a:p>
                  </a:txBody>
                  <a:tcPr/>
                </a:tc>
                <a:tc>
                  <a:txBody>
                    <a:bodyPr/>
                    <a:lstStyle/>
                    <a:p>
                      <a:pPr algn="just"/>
                      <a:r>
                        <a:rPr lang="en-US" dirty="0" smtClean="0"/>
                        <a:t>-4</a:t>
                      </a:r>
                      <a:endParaRPr lang="en-US" dirty="0"/>
                    </a:p>
                  </a:txBody>
                  <a:tcPr/>
                </a:tc>
                <a:tc>
                  <a:txBody>
                    <a:bodyPr/>
                    <a:lstStyle/>
                    <a:p>
                      <a:pPr algn="just"/>
                      <a:r>
                        <a:rPr lang="en-US" dirty="0" smtClean="0"/>
                        <a:t>1</a:t>
                      </a:r>
                      <a:endParaRPr lang="en-US" dirty="0"/>
                    </a:p>
                  </a:txBody>
                  <a:tcPr/>
                </a:tc>
                <a:tc>
                  <a:txBody>
                    <a:bodyPr/>
                    <a:lstStyle/>
                    <a:p>
                      <a:pPr algn="just"/>
                      <a:r>
                        <a:rPr lang="en-US" dirty="0" smtClean="0"/>
                        <a:t>4</a:t>
                      </a:r>
                      <a:endParaRPr lang="en-US" dirty="0"/>
                    </a:p>
                  </a:txBody>
                  <a:tcPr/>
                </a:tc>
                <a:extLst>
                  <a:ext uri="{0D108BD9-81ED-4DB2-BD59-A6C34878D82A}">
                    <a16:rowId xmlns:a16="http://schemas.microsoft.com/office/drawing/2014/main" val="3890192596"/>
                  </a:ext>
                </a:extLst>
              </a:tr>
            </a:tbl>
          </a:graphicData>
        </a:graphic>
      </p:graphicFrame>
      <p:sp>
        <p:nvSpPr>
          <p:cNvPr id="6" name="TextBox 5"/>
          <p:cNvSpPr txBox="1"/>
          <p:nvPr/>
        </p:nvSpPr>
        <p:spPr>
          <a:xfrm flipH="1">
            <a:off x="838200" y="2341982"/>
            <a:ext cx="2987677" cy="1938992"/>
          </a:xfrm>
          <a:prstGeom prst="rect">
            <a:avLst/>
          </a:prstGeom>
          <a:noFill/>
        </p:spPr>
        <p:txBody>
          <a:bodyPr wrap="square" rtlCol="0">
            <a:spAutoFit/>
          </a:bodyPr>
          <a:lstStyle/>
          <a:p>
            <a:pPr algn="just"/>
            <a:r>
              <a:rPr lang="en-US" sz="2000" dirty="0">
                <a:cs typeface="Arial"/>
              </a:rPr>
              <a:t>Phase-I:    Min. </a:t>
            </a:r>
            <a:r>
              <a:rPr lang="en-US" sz="2000" dirty="0" smtClean="0">
                <a:cs typeface="Arial"/>
              </a:rPr>
              <a:t>W </a:t>
            </a:r>
            <a:r>
              <a:rPr lang="en-US" sz="2000" dirty="0">
                <a:cs typeface="Arial"/>
              </a:rPr>
              <a:t>= </a:t>
            </a:r>
            <a:r>
              <a:rPr lang="en-US" sz="2000" dirty="0" smtClean="0">
                <a:cs typeface="Arial"/>
              </a:rPr>
              <a:t>R</a:t>
            </a:r>
          </a:p>
          <a:p>
            <a:pPr marL="469900" marR="5080" lvl="1" indent="0" algn="just">
              <a:lnSpc>
                <a:spcPct val="100000"/>
              </a:lnSpc>
              <a:spcBef>
                <a:spcPts val="0"/>
              </a:spcBef>
              <a:buNone/>
            </a:pPr>
            <a:r>
              <a:rPr lang="en-US" sz="2000" dirty="0">
                <a:cs typeface="Arial"/>
              </a:rPr>
              <a:t>Subject to,</a:t>
            </a:r>
          </a:p>
          <a:p>
            <a:pPr marL="469900" marR="5080" lvl="1" indent="0" algn="just">
              <a:lnSpc>
                <a:spcPct val="100000"/>
              </a:lnSpc>
              <a:spcBef>
                <a:spcPts val="0"/>
              </a:spcBef>
              <a:buNone/>
            </a:pPr>
            <a:r>
              <a:rPr lang="en-US" sz="2000" spc="-5" dirty="0">
                <a:cs typeface="Arial"/>
              </a:rPr>
              <a:t>2</a:t>
            </a:r>
            <a:r>
              <a:rPr lang="pl-PL" sz="2000" spc="-5" dirty="0">
                <a:cs typeface="Arial"/>
              </a:rPr>
              <a:t>X</a:t>
            </a:r>
            <a:r>
              <a:rPr lang="pl-PL" sz="2000" spc="-7" baseline="-24305" dirty="0">
                <a:cs typeface="Arial"/>
              </a:rPr>
              <a:t>1</a:t>
            </a:r>
            <a:r>
              <a:rPr lang="en-US" sz="2000" dirty="0">
                <a:cs typeface="Arial"/>
              </a:rPr>
              <a:t>+</a:t>
            </a:r>
            <a:r>
              <a:rPr lang="pl-PL" sz="2000" spc="-5" dirty="0">
                <a:cs typeface="Arial"/>
              </a:rPr>
              <a:t>X</a:t>
            </a:r>
            <a:r>
              <a:rPr lang="pl-PL" sz="2000" spc="-7" baseline="-24305" dirty="0">
                <a:cs typeface="Arial"/>
              </a:rPr>
              <a:t>2</a:t>
            </a:r>
            <a:r>
              <a:rPr lang="en-US" sz="2000" dirty="0">
                <a:cs typeface="Arial"/>
              </a:rPr>
              <a:t>+X</a:t>
            </a:r>
            <a:r>
              <a:rPr lang="en-US" sz="2000" baseline="-25000" dirty="0">
                <a:cs typeface="Arial"/>
              </a:rPr>
              <a:t>3</a:t>
            </a:r>
            <a:r>
              <a:rPr lang="en-US" sz="2000" dirty="0">
                <a:cs typeface="Arial"/>
              </a:rPr>
              <a:t> </a:t>
            </a:r>
            <a:r>
              <a:rPr lang="en-US" sz="2000" spc="-7" dirty="0">
                <a:cs typeface="Arial"/>
              </a:rPr>
              <a:t>=</a:t>
            </a:r>
            <a:r>
              <a:rPr lang="en-US" sz="2000" dirty="0">
                <a:cs typeface="Arial"/>
              </a:rPr>
              <a:t> 2</a:t>
            </a:r>
          </a:p>
          <a:p>
            <a:pPr marR="5080" lvl="1" algn="just"/>
            <a:r>
              <a:rPr lang="en-US" sz="2000" spc="-5" dirty="0">
                <a:cs typeface="Arial"/>
              </a:rPr>
              <a:t>3</a:t>
            </a:r>
            <a:r>
              <a:rPr lang="pl-PL" sz="2000" spc="-5" dirty="0">
                <a:cs typeface="Arial"/>
              </a:rPr>
              <a:t>X</a:t>
            </a:r>
            <a:r>
              <a:rPr lang="pl-PL" sz="2000" spc="-7" baseline="-24305" dirty="0">
                <a:cs typeface="Arial"/>
              </a:rPr>
              <a:t>1</a:t>
            </a:r>
            <a:r>
              <a:rPr lang="en-US" sz="2000" dirty="0">
                <a:cs typeface="Arial"/>
              </a:rPr>
              <a:t>+4</a:t>
            </a:r>
            <a:r>
              <a:rPr lang="pl-PL" sz="2000" spc="-5" dirty="0">
                <a:cs typeface="Arial"/>
              </a:rPr>
              <a:t>X</a:t>
            </a:r>
            <a:r>
              <a:rPr lang="pl-PL" sz="2000" spc="-7" baseline="-24305" dirty="0">
                <a:cs typeface="Arial"/>
              </a:rPr>
              <a:t>2</a:t>
            </a:r>
            <a:r>
              <a:rPr lang="en-US" sz="2000" dirty="0">
                <a:cs typeface="Arial"/>
              </a:rPr>
              <a:t>-X</a:t>
            </a:r>
            <a:r>
              <a:rPr lang="en-US" sz="2000" baseline="-25000" dirty="0">
                <a:cs typeface="Arial"/>
              </a:rPr>
              <a:t>4</a:t>
            </a:r>
            <a:r>
              <a:rPr lang="en-US" sz="2000" dirty="0">
                <a:cs typeface="Arial"/>
              </a:rPr>
              <a:t>+R = </a:t>
            </a:r>
            <a:r>
              <a:rPr lang="en-US" sz="2000" dirty="0" smtClean="0">
                <a:cs typeface="Arial"/>
              </a:rPr>
              <a:t>12     </a:t>
            </a:r>
            <a:endParaRPr lang="en-US" sz="2000" dirty="0">
              <a:cs typeface="Arial"/>
            </a:endParaRPr>
          </a:p>
          <a:p>
            <a:pPr marR="5080" lvl="1" algn="just"/>
            <a:r>
              <a:rPr lang="pl-PL" sz="2000" spc="-5" dirty="0">
                <a:cs typeface="Arial"/>
              </a:rPr>
              <a:t>X</a:t>
            </a:r>
            <a:r>
              <a:rPr lang="pl-PL" sz="2000" spc="-7" baseline="-24305" dirty="0">
                <a:cs typeface="Arial"/>
              </a:rPr>
              <a:t>1</a:t>
            </a:r>
            <a:r>
              <a:rPr lang="en-US" sz="2000" spc="-7" baseline="-24305" dirty="0">
                <a:cs typeface="Arial"/>
              </a:rPr>
              <a:t>, </a:t>
            </a:r>
            <a:r>
              <a:rPr lang="pl-PL" sz="2000" spc="-5" dirty="0">
                <a:cs typeface="Arial"/>
              </a:rPr>
              <a:t>X</a:t>
            </a:r>
            <a:r>
              <a:rPr lang="en-US" sz="2000" spc="-7" baseline="-24305" dirty="0">
                <a:cs typeface="Arial"/>
              </a:rPr>
              <a:t>2 , </a:t>
            </a:r>
            <a:r>
              <a:rPr lang="en-US" sz="2000" spc="-7" dirty="0">
                <a:cs typeface="Arial"/>
              </a:rPr>
              <a:t>X</a:t>
            </a:r>
            <a:r>
              <a:rPr lang="en-US" sz="2000" spc="-7" baseline="-24305" dirty="0">
                <a:cs typeface="Arial"/>
              </a:rPr>
              <a:t>3, </a:t>
            </a:r>
            <a:r>
              <a:rPr lang="en-US" sz="2000" spc="-7" dirty="0">
                <a:cs typeface="Arial"/>
              </a:rPr>
              <a:t>X</a:t>
            </a:r>
            <a:r>
              <a:rPr lang="en-US" sz="2000" spc="-7" baseline="-24305" dirty="0">
                <a:cs typeface="Arial"/>
              </a:rPr>
              <a:t>4, </a:t>
            </a:r>
            <a:r>
              <a:rPr lang="en-US" sz="2000" spc="-7" dirty="0">
                <a:cs typeface="Arial"/>
              </a:rPr>
              <a:t>R</a:t>
            </a:r>
            <a:r>
              <a:rPr lang="en-US" sz="2000" spc="-7" baseline="-24305" dirty="0">
                <a:cs typeface="Arial"/>
              </a:rPr>
              <a:t> </a:t>
            </a:r>
            <a:r>
              <a:rPr lang="pl-PL" sz="2000" spc="-7" dirty="0">
                <a:cs typeface="Arial"/>
              </a:rPr>
              <a:t>≥</a:t>
            </a:r>
            <a:r>
              <a:rPr lang="en-US" sz="2000" spc="-7" dirty="0">
                <a:cs typeface="Arial"/>
              </a:rPr>
              <a:t> 0</a:t>
            </a:r>
            <a:r>
              <a:rPr lang="en-US" sz="2000" spc="-7" baseline="-24305" dirty="0">
                <a:cs typeface="Arial"/>
              </a:rPr>
              <a:t> </a:t>
            </a:r>
            <a:endParaRPr lang="en-US" sz="2000" dirty="0">
              <a:cs typeface="Arial"/>
            </a:endParaRPr>
          </a:p>
          <a:p>
            <a:pPr algn="just"/>
            <a:endParaRPr lang="en-US" sz="2000" dirty="0">
              <a:cs typeface="Arial"/>
            </a:endParaRPr>
          </a:p>
        </p:txBody>
      </p:sp>
      <p:sp>
        <p:nvSpPr>
          <p:cNvPr id="7" name="TextBox 6"/>
          <p:cNvSpPr txBox="1"/>
          <p:nvPr/>
        </p:nvSpPr>
        <p:spPr>
          <a:xfrm>
            <a:off x="838200" y="5495544"/>
            <a:ext cx="8790432" cy="707886"/>
          </a:xfrm>
          <a:prstGeom prst="rect">
            <a:avLst/>
          </a:prstGeom>
          <a:noFill/>
        </p:spPr>
        <p:txBody>
          <a:bodyPr wrap="square" rtlCol="0">
            <a:spAutoFit/>
          </a:bodyPr>
          <a:lstStyle/>
          <a:p>
            <a:r>
              <a:rPr lang="en-US" sz="2000" b="1" dirty="0" smtClean="0">
                <a:solidFill>
                  <a:srgbClr val="FF0000"/>
                </a:solidFill>
              </a:rPr>
              <a:t>In optimum solution W ≠ 0. Therefore, cannot proceed to Phase-II and the solution is infeasible.</a:t>
            </a:r>
            <a:endParaRPr lang="en-US" sz="2000" b="1" dirty="0">
              <a:solidFill>
                <a:srgbClr val="FF0000"/>
              </a:solidFill>
            </a:endParaRPr>
          </a:p>
        </p:txBody>
      </p:sp>
    </p:spTree>
    <p:extLst>
      <p:ext uri="{BB962C8B-B14F-4D97-AF65-F5344CB8AC3E}">
        <p14:creationId xmlns:p14="http://schemas.microsoft.com/office/powerpoint/2010/main" val="13071917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IN" dirty="0"/>
              <a:t>Thank You!</a:t>
            </a:r>
          </a:p>
          <a:p>
            <a:pPr>
              <a:buNone/>
            </a:pPr>
            <a:endParaRPr lang="en-IN" dirty="0"/>
          </a:p>
          <a:p>
            <a:pPr>
              <a:buNone/>
            </a:pPr>
            <a:endParaRPr lang="en-IN" dirty="0"/>
          </a:p>
          <a:p>
            <a:pPr>
              <a:buNone/>
            </a:pPr>
            <a:endParaRPr lang="en-IN" dirty="0"/>
          </a:p>
          <a:p>
            <a:pPr algn="ctr">
              <a:buNone/>
            </a:pPr>
            <a:r>
              <a:rPr lang="en-IN" dirty="0" err="1"/>
              <a:t>Dr.</a:t>
            </a:r>
            <a:r>
              <a:rPr lang="en-IN" dirty="0"/>
              <a:t> </a:t>
            </a:r>
            <a:r>
              <a:rPr lang="en-IN" dirty="0" err="1"/>
              <a:t>V.B.Gupta</a:t>
            </a:r>
            <a:endParaRPr lang="en-IN" dirty="0"/>
          </a:p>
          <a:p>
            <a:pPr algn="ctr">
              <a:buNone/>
            </a:pPr>
            <a:r>
              <a:rPr lang="en-IN" dirty="0"/>
              <a:t> + 91 99933 50547</a:t>
            </a:r>
          </a:p>
          <a:p>
            <a:pPr algn="ctr">
              <a:buNone/>
            </a:pPr>
            <a:r>
              <a:rPr lang="en-IN" dirty="0">
                <a:hlinkClick r:id="rId2"/>
              </a:rPr>
              <a:t>vbgupta.davv@gmail.com</a:t>
            </a:r>
            <a:endParaRPr lang="en-IN" dirty="0"/>
          </a:p>
          <a:p>
            <a:endParaRPr lang="en-US" dirty="0"/>
          </a:p>
        </p:txBody>
      </p:sp>
    </p:spTree>
    <p:extLst>
      <p:ext uri="{BB962C8B-B14F-4D97-AF65-F5344CB8AC3E}">
        <p14:creationId xmlns:p14="http://schemas.microsoft.com/office/powerpoint/2010/main" val="24157077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Degeneracy</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lnSpc>
                <a:spcPct val="100000"/>
              </a:lnSpc>
              <a:buNone/>
              <a:tabLst>
                <a:tab pos="812800" algn="l"/>
                <a:tab pos="813435" algn="l"/>
              </a:tabLst>
            </a:pPr>
            <a:r>
              <a:rPr lang="en-US" dirty="0" smtClean="0">
                <a:cs typeface="Arial"/>
              </a:rPr>
              <a:t>In the application of the feasibility condition of the simplex method, a tie for the smallest ratio is broken arbitrarily. When a tie happens at least one basic variable will be zero in the next iteration and the new solution is said to be degenerate.</a:t>
            </a:r>
          </a:p>
          <a:p>
            <a:pPr marL="0" indent="0" algn="just">
              <a:lnSpc>
                <a:spcPct val="100000"/>
              </a:lnSpc>
              <a:buNone/>
              <a:tabLst>
                <a:tab pos="812800" algn="l"/>
                <a:tab pos="813435" algn="l"/>
              </a:tabLst>
            </a:pPr>
            <a:endParaRPr lang="en-US" dirty="0">
              <a:cs typeface="Arial"/>
            </a:endParaRPr>
          </a:p>
          <a:p>
            <a:pPr marL="0" indent="0" algn="just">
              <a:lnSpc>
                <a:spcPct val="100000"/>
              </a:lnSpc>
              <a:buNone/>
              <a:tabLst>
                <a:tab pos="812800" algn="l"/>
                <a:tab pos="813435" algn="l"/>
              </a:tabLst>
            </a:pPr>
            <a:r>
              <a:rPr lang="en-US" spc="-5" dirty="0">
                <a:cs typeface="Arial Narrow"/>
              </a:rPr>
              <a:t>This</a:t>
            </a:r>
            <a:r>
              <a:rPr lang="en-US" spc="204" dirty="0">
                <a:cs typeface="Arial Narrow"/>
              </a:rPr>
              <a:t> </a:t>
            </a:r>
            <a:r>
              <a:rPr lang="en-US" dirty="0">
                <a:cs typeface="Arial Narrow"/>
              </a:rPr>
              <a:t>is</a:t>
            </a:r>
            <a:r>
              <a:rPr lang="en-US" spc="204" dirty="0">
                <a:cs typeface="Arial Narrow"/>
              </a:rPr>
              <a:t> </a:t>
            </a:r>
            <a:r>
              <a:rPr lang="en-US" dirty="0">
                <a:cs typeface="Arial Narrow"/>
              </a:rPr>
              <a:t>in</a:t>
            </a:r>
            <a:r>
              <a:rPr lang="en-US" spc="210" dirty="0">
                <a:cs typeface="Arial Narrow"/>
              </a:rPr>
              <a:t> </a:t>
            </a:r>
            <a:r>
              <a:rPr lang="en-US" spc="-5" dirty="0">
                <a:cs typeface="Arial Narrow"/>
              </a:rPr>
              <a:t>itself</a:t>
            </a:r>
            <a:r>
              <a:rPr lang="en-US" spc="200" dirty="0">
                <a:cs typeface="Arial Narrow"/>
              </a:rPr>
              <a:t> </a:t>
            </a:r>
            <a:r>
              <a:rPr lang="en-US" spc="-5" dirty="0">
                <a:cs typeface="Arial Narrow"/>
              </a:rPr>
              <a:t>not</a:t>
            </a:r>
            <a:r>
              <a:rPr lang="en-US" spc="210" dirty="0">
                <a:cs typeface="Arial Narrow"/>
              </a:rPr>
              <a:t> </a:t>
            </a:r>
            <a:r>
              <a:rPr lang="en-US" dirty="0">
                <a:cs typeface="Arial Narrow"/>
              </a:rPr>
              <a:t>a</a:t>
            </a:r>
            <a:r>
              <a:rPr lang="en-US" spc="220" dirty="0">
                <a:cs typeface="Arial Narrow"/>
              </a:rPr>
              <a:t> </a:t>
            </a:r>
            <a:r>
              <a:rPr lang="en-US" spc="-5" dirty="0">
                <a:cs typeface="Arial Narrow"/>
              </a:rPr>
              <a:t>problem,</a:t>
            </a:r>
            <a:r>
              <a:rPr lang="en-US" spc="210" dirty="0">
                <a:cs typeface="Arial Narrow"/>
              </a:rPr>
              <a:t> </a:t>
            </a:r>
            <a:r>
              <a:rPr lang="en-US" spc="-5" dirty="0">
                <a:cs typeface="Arial Narrow"/>
              </a:rPr>
              <a:t>but</a:t>
            </a:r>
            <a:r>
              <a:rPr lang="en-US" spc="204" dirty="0">
                <a:cs typeface="Arial Narrow"/>
              </a:rPr>
              <a:t> </a:t>
            </a:r>
            <a:r>
              <a:rPr lang="en-US" spc="-10" dirty="0">
                <a:cs typeface="Arial Narrow"/>
              </a:rPr>
              <a:t>making</a:t>
            </a:r>
            <a:r>
              <a:rPr lang="en-US" spc="210" dirty="0">
                <a:cs typeface="Arial Narrow"/>
              </a:rPr>
              <a:t> </a:t>
            </a:r>
            <a:r>
              <a:rPr lang="en-US" spc="-5" dirty="0">
                <a:cs typeface="Arial Narrow"/>
              </a:rPr>
              <a:t>simplex</a:t>
            </a:r>
            <a:r>
              <a:rPr lang="en-US" spc="204" dirty="0">
                <a:cs typeface="Arial Narrow"/>
              </a:rPr>
              <a:t> </a:t>
            </a:r>
            <a:r>
              <a:rPr lang="en-US" spc="-5" dirty="0" smtClean="0">
                <a:cs typeface="Arial Narrow"/>
              </a:rPr>
              <a:t>iterations </a:t>
            </a:r>
            <a:r>
              <a:rPr lang="en-US" spc="-5" dirty="0">
                <a:cs typeface="Arial Narrow"/>
              </a:rPr>
              <a:t>from </a:t>
            </a:r>
            <a:r>
              <a:rPr lang="en-US" dirty="0">
                <a:cs typeface="Arial Narrow"/>
              </a:rPr>
              <a:t>a </a:t>
            </a:r>
            <a:r>
              <a:rPr lang="en-US" spc="-10" dirty="0">
                <a:cs typeface="Arial Narrow"/>
              </a:rPr>
              <a:t>degenerate </a:t>
            </a:r>
            <a:r>
              <a:rPr lang="en-US" spc="-5" dirty="0">
                <a:cs typeface="Arial Narrow"/>
              </a:rPr>
              <a:t>solution may give rise to </a:t>
            </a:r>
            <a:r>
              <a:rPr lang="en-US" spc="-10" dirty="0">
                <a:cs typeface="Arial Narrow"/>
              </a:rPr>
              <a:t>cycling, </a:t>
            </a:r>
            <a:r>
              <a:rPr lang="en-US" spc="-5" dirty="0">
                <a:cs typeface="Arial Narrow"/>
              </a:rPr>
              <a:t>meaning  that </a:t>
            </a:r>
            <a:r>
              <a:rPr lang="en-US" spc="-10" dirty="0">
                <a:cs typeface="Arial Narrow"/>
              </a:rPr>
              <a:t>after </a:t>
            </a:r>
            <a:r>
              <a:rPr lang="en-US" dirty="0">
                <a:cs typeface="Arial Narrow"/>
              </a:rPr>
              <a:t>a </a:t>
            </a:r>
            <a:r>
              <a:rPr lang="en-US" spc="-10" dirty="0">
                <a:cs typeface="Arial Narrow"/>
              </a:rPr>
              <a:t>certain </a:t>
            </a:r>
            <a:r>
              <a:rPr lang="en-US" spc="-5" dirty="0">
                <a:cs typeface="Arial Narrow"/>
              </a:rPr>
              <a:t>number of </a:t>
            </a:r>
            <a:r>
              <a:rPr lang="en-US" spc="-10" dirty="0">
                <a:cs typeface="Arial Narrow"/>
              </a:rPr>
              <a:t>iterations </a:t>
            </a:r>
            <a:r>
              <a:rPr lang="en-US" spc="-5" dirty="0">
                <a:cs typeface="Arial Narrow"/>
              </a:rPr>
              <a:t>without </a:t>
            </a:r>
            <a:r>
              <a:rPr lang="en-US" spc="-10" dirty="0">
                <a:cs typeface="Arial Narrow"/>
              </a:rPr>
              <a:t>improvement  </a:t>
            </a:r>
            <a:r>
              <a:rPr lang="en-US" dirty="0">
                <a:cs typeface="Arial Narrow"/>
              </a:rPr>
              <a:t>in </a:t>
            </a:r>
            <a:r>
              <a:rPr lang="en-US" spc="-10" dirty="0">
                <a:cs typeface="Arial Narrow"/>
              </a:rPr>
              <a:t>objective </a:t>
            </a:r>
            <a:r>
              <a:rPr lang="en-US" spc="-5" dirty="0">
                <a:cs typeface="Arial Narrow"/>
              </a:rPr>
              <a:t>value the </a:t>
            </a:r>
            <a:r>
              <a:rPr lang="en-US" spc="-10" dirty="0">
                <a:cs typeface="Arial Narrow"/>
              </a:rPr>
              <a:t>method </a:t>
            </a:r>
            <a:r>
              <a:rPr lang="en-US" spc="-5" dirty="0">
                <a:cs typeface="Arial Narrow"/>
              </a:rPr>
              <a:t>may turn back </a:t>
            </a:r>
            <a:r>
              <a:rPr lang="en-US" spc="-10" dirty="0">
                <a:cs typeface="Arial Narrow"/>
              </a:rPr>
              <a:t>to the point  </a:t>
            </a:r>
            <a:r>
              <a:rPr lang="en-US" spc="-5" dirty="0">
                <a:cs typeface="Arial Narrow"/>
              </a:rPr>
              <a:t>where it</a:t>
            </a:r>
            <a:r>
              <a:rPr lang="en-US" spc="-20" dirty="0">
                <a:cs typeface="Arial Narrow"/>
              </a:rPr>
              <a:t> </a:t>
            </a:r>
            <a:r>
              <a:rPr lang="en-US" spc="-10" dirty="0" smtClean="0">
                <a:cs typeface="Arial Narrow"/>
              </a:rPr>
              <a:t>started.</a:t>
            </a:r>
            <a:endParaRPr lang="en-US" dirty="0">
              <a:cs typeface="Arial Narrow"/>
            </a:endParaRPr>
          </a:p>
          <a:p>
            <a:pPr marL="0" indent="0" algn="just">
              <a:lnSpc>
                <a:spcPct val="100000"/>
              </a:lnSpc>
              <a:buNone/>
              <a:tabLst>
                <a:tab pos="812800" algn="l"/>
                <a:tab pos="813435" algn="l"/>
              </a:tabLst>
            </a:pPr>
            <a:r>
              <a:rPr lang="en-US" dirty="0" smtClean="0">
                <a:cs typeface="Arial"/>
              </a:rPr>
              <a:t> </a:t>
            </a:r>
          </a:p>
        </p:txBody>
      </p:sp>
    </p:spTree>
    <p:extLst>
      <p:ext uri="{BB962C8B-B14F-4D97-AF65-F5344CB8AC3E}">
        <p14:creationId xmlns:p14="http://schemas.microsoft.com/office/powerpoint/2010/main" val="642013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Degeneracy (Contd.)</a:t>
            </a:r>
            <a:endParaRPr lang="en-US" dirty="0"/>
          </a:p>
        </p:txBody>
      </p:sp>
      <p:sp>
        <p:nvSpPr>
          <p:cNvPr id="3" name="Content Placeholder 2"/>
          <p:cNvSpPr>
            <a:spLocks noGrp="1"/>
          </p:cNvSpPr>
          <p:nvPr>
            <p:ph idx="1"/>
          </p:nvPr>
        </p:nvSpPr>
        <p:spPr/>
        <p:txBody>
          <a:bodyPr>
            <a:normAutofit/>
          </a:bodyPr>
          <a:lstStyle/>
          <a:p>
            <a:pPr marL="0" indent="0" algn="just">
              <a:lnSpc>
                <a:spcPct val="100000"/>
              </a:lnSpc>
              <a:buNone/>
              <a:tabLst>
                <a:tab pos="812800" algn="l"/>
                <a:tab pos="813435" algn="l"/>
              </a:tabLst>
            </a:pPr>
            <a:r>
              <a:rPr lang="en-US" dirty="0" smtClean="0">
                <a:cs typeface="Arial"/>
              </a:rPr>
              <a:t>Example:</a:t>
            </a:r>
          </a:p>
          <a:p>
            <a:pPr marL="0" indent="0">
              <a:buNone/>
            </a:pPr>
            <a:r>
              <a:rPr lang="en-US" dirty="0" smtClean="0">
                <a:solidFill>
                  <a:srgbClr val="FF0000"/>
                </a:solidFill>
              </a:rPr>
              <a:t>Objective Function:</a:t>
            </a:r>
          </a:p>
          <a:p>
            <a:pPr marL="457200" lvl="1" indent="0">
              <a:buNone/>
            </a:pPr>
            <a:r>
              <a:rPr lang="en-US" spc="-5" dirty="0" smtClean="0">
                <a:latin typeface="Arial"/>
                <a:cs typeface="Arial"/>
              </a:rPr>
              <a:t>Maxi</a:t>
            </a:r>
            <a:r>
              <a:rPr lang="pl-PL" spc="-5" dirty="0" smtClean="0">
                <a:latin typeface="Arial"/>
                <a:cs typeface="Arial"/>
              </a:rPr>
              <a:t>mize </a:t>
            </a:r>
            <a:r>
              <a:rPr lang="pl-PL" dirty="0" smtClean="0">
                <a:latin typeface="Arial"/>
                <a:cs typeface="Arial"/>
              </a:rPr>
              <a:t>Z= </a:t>
            </a:r>
            <a:r>
              <a:rPr lang="en-US" dirty="0" smtClean="0">
                <a:latin typeface="Arial"/>
                <a:cs typeface="Arial"/>
              </a:rPr>
              <a:t>3</a:t>
            </a:r>
            <a:r>
              <a:rPr lang="pl-PL" spc="-5" dirty="0" smtClean="0">
                <a:latin typeface="Arial"/>
                <a:cs typeface="Arial"/>
              </a:rPr>
              <a:t>X</a:t>
            </a:r>
            <a:r>
              <a:rPr lang="pl-PL" spc="-7" baseline="-24305" dirty="0" smtClean="0">
                <a:latin typeface="Arial"/>
                <a:cs typeface="Arial"/>
              </a:rPr>
              <a:t>1 </a:t>
            </a:r>
            <a:r>
              <a:rPr lang="pl-PL" dirty="0" smtClean="0">
                <a:latin typeface="Arial"/>
                <a:cs typeface="Arial"/>
              </a:rPr>
              <a:t>+ </a:t>
            </a:r>
            <a:r>
              <a:rPr lang="en-US" dirty="0" smtClean="0">
                <a:latin typeface="Arial"/>
                <a:cs typeface="Arial"/>
              </a:rPr>
              <a:t>9</a:t>
            </a:r>
            <a:r>
              <a:rPr lang="pl-PL" spc="-5" dirty="0" smtClean="0">
                <a:latin typeface="Arial"/>
                <a:cs typeface="Arial"/>
              </a:rPr>
              <a:t>X</a:t>
            </a:r>
            <a:r>
              <a:rPr lang="pl-PL" spc="-7" baseline="-24305" dirty="0" smtClean="0">
                <a:latin typeface="Arial"/>
                <a:cs typeface="Arial"/>
              </a:rPr>
              <a:t>2</a:t>
            </a:r>
            <a:endParaRPr lang="pl-PL" baseline="-24305" dirty="0" smtClean="0">
              <a:latin typeface="Arial"/>
              <a:cs typeface="Arial"/>
            </a:endParaRPr>
          </a:p>
          <a:p>
            <a:pPr marL="0" indent="0">
              <a:buNone/>
            </a:pPr>
            <a:r>
              <a:rPr lang="en-US" dirty="0" smtClean="0">
                <a:solidFill>
                  <a:srgbClr val="FF0000"/>
                </a:solidFill>
              </a:rPr>
              <a:t>Constraints:</a:t>
            </a:r>
          </a:p>
          <a:p>
            <a:pPr marL="457200" lvl="1" indent="0">
              <a:buNone/>
            </a:pPr>
            <a:r>
              <a:rPr lang="en-US" spc="-5" dirty="0" smtClean="0">
                <a:solidFill>
                  <a:srgbClr val="0070C0"/>
                </a:solidFill>
                <a:latin typeface="Arial"/>
                <a:cs typeface="Arial"/>
              </a:rPr>
              <a:t>		    	</a:t>
            </a:r>
            <a:r>
              <a:rPr lang="pl-PL" spc="-5" dirty="0" smtClean="0">
                <a:latin typeface="Arial"/>
                <a:cs typeface="Arial"/>
              </a:rPr>
              <a:t>X</a:t>
            </a:r>
            <a:r>
              <a:rPr lang="pl-PL" spc="-7" baseline="-24305" dirty="0" smtClean="0">
                <a:latin typeface="Arial"/>
                <a:cs typeface="Arial"/>
              </a:rPr>
              <a:t>1 </a:t>
            </a:r>
            <a:r>
              <a:rPr lang="pl-PL" dirty="0" smtClean="0">
                <a:latin typeface="Arial"/>
                <a:cs typeface="Arial"/>
              </a:rPr>
              <a:t>+ </a:t>
            </a:r>
            <a:r>
              <a:rPr lang="en-US" dirty="0" smtClean="0">
                <a:latin typeface="Arial"/>
                <a:cs typeface="Arial"/>
              </a:rPr>
              <a:t>4</a:t>
            </a:r>
            <a:r>
              <a:rPr lang="pl-PL" spc="-5" dirty="0" smtClean="0">
                <a:latin typeface="Arial"/>
                <a:cs typeface="Arial"/>
              </a:rPr>
              <a:t>X</a:t>
            </a:r>
            <a:r>
              <a:rPr lang="pl-PL" spc="-7" baseline="-24305" dirty="0" smtClean="0">
                <a:latin typeface="Arial"/>
                <a:cs typeface="Arial"/>
              </a:rPr>
              <a:t>2</a:t>
            </a:r>
            <a:r>
              <a:rPr lang="en-US" dirty="0" smtClean="0">
                <a:latin typeface="Arial"/>
                <a:cs typeface="Arial"/>
              </a:rPr>
              <a:t> </a:t>
            </a:r>
            <a:r>
              <a:rPr lang="en-US" spc="-7" dirty="0" smtClean="0">
                <a:latin typeface="Arial"/>
                <a:cs typeface="Arial"/>
              </a:rPr>
              <a:t>≤</a:t>
            </a:r>
            <a:r>
              <a:rPr lang="en-US" dirty="0" smtClean="0">
                <a:latin typeface="Arial"/>
                <a:cs typeface="Arial"/>
              </a:rPr>
              <a:t> 8</a:t>
            </a:r>
          </a:p>
          <a:p>
            <a:pPr marL="457200" lvl="1" indent="0">
              <a:buNone/>
            </a:pPr>
            <a:r>
              <a:rPr lang="en-US" spc="-5" dirty="0" smtClean="0">
                <a:solidFill>
                  <a:srgbClr val="0070C0"/>
                </a:solidFill>
                <a:latin typeface="Arial"/>
                <a:cs typeface="Arial"/>
              </a:rPr>
              <a:t>	      		</a:t>
            </a:r>
            <a:r>
              <a:rPr lang="pl-PL" spc="-5" dirty="0" smtClean="0">
                <a:latin typeface="Arial"/>
                <a:cs typeface="Arial"/>
              </a:rPr>
              <a:t>X</a:t>
            </a:r>
            <a:r>
              <a:rPr lang="pl-PL" spc="-7" baseline="-24305" dirty="0" smtClean="0">
                <a:latin typeface="Arial"/>
                <a:cs typeface="Arial"/>
              </a:rPr>
              <a:t>1 </a:t>
            </a:r>
            <a:r>
              <a:rPr lang="pl-PL" dirty="0" smtClean="0">
                <a:latin typeface="Arial"/>
                <a:cs typeface="Arial"/>
              </a:rPr>
              <a:t>+ </a:t>
            </a:r>
            <a:r>
              <a:rPr lang="en-US" dirty="0" smtClean="0">
                <a:latin typeface="Arial"/>
                <a:cs typeface="Arial"/>
              </a:rPr>
              <a:t>2</a:t>
            </a:r>
            <a:r>
              <a:rPr lang="pl-PL" spc="-5" dirty="0" smtClean="0">
                <a:latin typeface="Arial"/>
                <a:cs typeface="Arial"/>
              </a:rPr>
              <a:t>X</a:t>
            </a:r>
            <a:r>
              <a:rPr lang="pl-PL" spc="-7" baseline="-24305" dirty="0" smtClean="0">
                <a:latin typeface="Arial"/>
                <a:cs typeface="Arial"/>
              </a:rPr>
              <a:t>2</a:t>
            </a:r>
            <a:r>
              <a:rPr lang="en-US" dirty="0" smtClean="0">
                <a:latin typeface="Arial"/>
                <a:cs typeface="Arial"/>
              </a:rPr>
              <a:t> </a:t>
            </a:r>
            <a:r>
              <a:rPr lang="en-US" spc="-7" dirty="0" smtClean="0">
                <a:latin typeface="Arial"/>
                <a:cs typeface="Arial"/>
              </a:rPr>
              <a:t>≤</a:t>
            </a:r>
            <a:r>
              <a:rPr lang="en-US" dirty="0" smtClean="0">
                <a:latin typeface="Arial"/>
                <a:cs typeface="Arial"/>
              </a:rPr>
              <a:t> 4</a:t>
            </a:r>
            <a:endParaRPr lang="en-US" dirty="0">
              <a:solidFill>
                <a:srgbClr val="FF0000"/>
              </a:solidFill>
            </a:endParaRPr>
          </a:p>
          <a:p>
            <a:pPr marL="0" lvl="1" indent="0">
              <a:buNone/>
            </a:pPr>
            <a:r>
              <a:rPr lang="en-US" dirty="0" smtClean="0">
                <a:solidFill>
                  <a:srgbClr val="FF0000"/>
                </a:solidFill>
              </a:rPr>
              <a:t>Non-Negativity Conditions:</a:t>
            </a:r>
          </a:p>
          <a:p>
            <a:pPr marL="457200" lvl="1" indent="0">
              <a:buNone/>
            </a:pPr>
            <a:r>
              <a:rPr lang="pl-PL" spc="-5" dirty="0" smtClean="0">
                <a:latin typeface="Arial"/>
                <a:cs typeface="Arial"/>
              </a:rPr>
              <a:t>X</a:t>
            </a:r>
            <a:r>
              <a:rPr lang="pl-PL" spc="-7" baseline="-24305" dirty="0" smtClean="0">
                <a:latin typeface="Arial"/>
                <a:cs typeface="Arial"/>
              </a:rPr>
              <a:t>1</a:t>
            </a:r>
            <a:r>
              <a:rPr lang="en-US" spc="-7" baseline="-24305" dirty="0" smtClean="0">
                <a:latin typeface="Arial"/>
                <a:cs typeface="Arial"/>
              </a:rPr>
              <a:t>, </a:t>
            </a:r>
            <a:r>
              <a:rPr lang="pl-PL" spc="-5" dirty="0" smtClean="0">
                <a:latin typeface="Arial"/>
                <a:cs typeface="Arial"/>
              </a:rPr>
              <a:t>X</a:t>
            </a:r>
            <a:r>
              <a:rPr lang="en-US" spc="-7" baseline="-24305" dirty="0" smtClean="0">
                <a:latin typeface="Arial"/>
                <a:cs typeface="Arial"/>
              </a:rPr>
              <a:t>2 </a:t>
            </a:r>
            <a:r>
              <a:rPr lang="pl-PL" spc="-7" dirty="0" smtClean="0">
                <a:latin typeface="Arial"/>
                <a:cs typeface="Arial"/>
              </a:rPr>
              <a:t>≥</a:t>
            </a:r>
            <a:r>
              <a:rPr lang="en-US" spc="-7" dirty="0" smtClean="0">
                <a:latin typeface="Arial"/>
                <a:cs typeface="Arial"/>
              </a:rPr>
              <a:t> 0</a:t>
            </a:r>
            <a:r>
              <a:rPr lang="en-US" spc="-7" baseline="-24305" dirty="0" smtClean="0">
                <a:latin typeface="Arial"/>
                <a:cs typeface="Arial"/>
              </a:rPr>
              <a:t> </a:t>
            </a:r>
          </a:p>
          <a:p>
            <a:pPr marL="0" indent="0" algn="just">
              <a:lnSpc>
                <a:spcPct val="100000"/>
              </a:lnSpc>
              <a:buNone/>
              <a:tabLst>
                <a:tab pos="812800" algn="l"/>
                <a:tab pos="813435" algn="l"/>
              </a:tabLst>
            </a:pPr>
            <a:endParaRPr lang="en-US" dirty="0" smtClean="0">
              <a:cs typeface="Arial"/>
            </a:endParaRPr>
          </a:p>
        </p:txBody>
      </p:sp>
    </p:spTree>
    <p:extLst>
      <p:ext uri="{BB962C8B-B14F-4D97-AF65-F5344CB8AC3E}">
        <p14:creationId xmlns:p14="http://schemas.microsoft.com/office/powerpoint/2010/main" val="3103282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Degeneracy (Contd.)</a:t>
            </a:r>
            <a:endParaRPr lang="en-US" dirty="0"/>
          </a:p>
        </p:txBody>
      </p:sp>
      <p:sp>
        <p:nvSpPr>
          <p:cNvPr id="3" name="Content Placeholder 2"/>
          <p:cNvSpPr>
            <a:spLocks noGrp="1"/>
          </p:cNvSpPr>
          <p:nvPr>
            <p:ph idx="1"/>
          </p:nvPr>
        </p:nvSpPr>
        <p:spPr/>
        <p:txBody>
          <a:bodyPr>
            <a:normAutofit/>
          </a:bodyPr>
          <a:lstStyle/>
          <a:p>
            <a:pPr marL="0" indent="0" algn="just">
              <a:lnSpc>
                <a:spcPct val="100000"/>
              </a:lnSpc>
              <a:buNone/>
              <a:tabLst>
                <a:tab pos="812800" algn="l"/>
                <a:tab pos="813435" algn="l"/>
              </a:tabLst>
            </a:pPr>
            <a:r>
              <a:rPr lang="en-US" dirty="0" smtClean="0">
                <a:cs typeface="Arial"/>
              </a:rPr>
              <a:t>Graphical Solution:</a:t>
            </a:r>
          </a:p>
          <a:p>
            <a:pPr marL="0" indent="0" algn="just">
              <a:lnSpc>
                <a:spcPct val="100000"/>
              </a:lnSpc>
              <a:buNone/>
              <a:tabLst>
                <a:tab pos="812800" algn="l"/>
                <a:tab pos="813435" algn="l"/>
              </a:tabLst>
            </a:pPr>
            <a:endParaRPr lang="en-US" dirty="0" smtClean="0">
              <a:cs typeface="Arial"/>
            </a:endParaRPr>
          </a:p>
        </p:txBody>
      </p:sp>
      <p:sp>
        <p:nvSpPr>
          <p:cNvPr id="4" name="object 8"/>
          <p:cNvSpPr/>
          <p:nvPr/>
        </p:nvSpPr>
        <p:spPr>
          <a:xfrm>
            <a:off x="4175760" y="1920240"/>
            <a:ext cx="5626608" cy="380390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99228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Degeneracy (Contd.)</a:t>
            </a:r>
            <a:endParaRPr lang="en-US" dirty="0"/>
          </a:p>
        </p:txBody>
      </p:sp>
      <p:sp>
        <p:nvSpPr>
          <p:cNvPr id="3" name="Content Placeholder 2"/>
          <p:cNvSpPr>
            <a:spLocks noGrp="1"/>
          </p:cNvSpPr>
          <p:nvPr>
            <p:ph idx="1"/>
          </p:nvPr>
        </p:nvSpPr>
        <p:spPr/>
        <p:txBody>
          <a:bodyPr>
            <a:normAutofit/>
          </a:bodyPr>
          <a:lstStyle/>
          <a:p>
            <a:pPr marL="0" indent="0" algn="just">
              <a:lnSpc>
                <a:spcPct val="100000"/>
              </a:lnSpc>
              <a:buNone/>
              <a:tabLst>
                <a:tab pos="812800" algn="l"/>
                <a:tab pos="813435" algn="l"/>
              </a:tabLst>
            </a:pPr>
            <a:r>
              <a:rPr lang="en-US" b="1" dirty="0" smtClean="0">
                <a:cs typeface="Arial"/>
              </a:rPr>
              <a:t>Simplex Solution:</a:t>
            </a:r>
          </a:p>
          <a:p>
            <a:pPr marL="0" indent="0" algn="just">
              <a:lnSpc>
                <a:spcPct val="100000"/>
              </a:lnSpc>
              <a:buNone/>
              <a:tabLst>
                <a:tab pos="812800" algn="l"/>
                <a:tab pos="813435" algn="l"/>
              </a:tabLst>
            </a:pPr>
            <a:endParaRPr lang="en-US" dirty="0" smtClean="0">
              <a:cs typeface="Arial"/>
            </a:endParaRPr>
          </a:p>
        </p:txBody>
      </p:sp>
      <p:sp>
        <p:nvSpPr>
          <p:cNvPr id="5" name="object 2"/>
          <p:cNvSpPr/>
          <p:nvPr/>
        </p:nvSpPr>
        <p:spPr>
          <a:xfrm>
            <a:off x="1292352" y="2334768"/>
            <a:ext cx="6288024" cy="3005328"/>
          </a:xfrm>
          <a:prstGeom prst="rect">
            <a:avLst/>
          </a:prstGeom>
          <a:blipFill>
            <a:blip r:embed="rId2" cstate="print"/>
            <a:stretch>
              <a:fillRect/>
            </a:stretch>
          </a:blipFill>
        </p:spPr>
        <p:txBody>
          <a:bodyPr wrap="square" lIns="0" tIns="0" rIns="0" bIns="0" rtlCol="0"/>
          <a:lstStyle/>
          <a:p>
            <a:endParaRPr/>
          </a:p>
        </p:txBody>
      </p:sp>
      <p:sp>
        <p:nvSpPr>
          <p:cNvPr id="6" name="object 3"/>
          <p:cNvSpPr txBox="1"/>
          <p:nvPr/>
        </p:nvSpPr>
        <p:spPr>
          <a:xfrm>
            <a:off x="8046721" y="2953068"/>
            <a:ext cx="3383279" cy="276999"/>
          </a:xfrm>
          <a:prstGeom prst="rect">
            <a:avLst/>
          </a:prstGeom>
        </p:spPr>
        <p:txBody>
          <a:bodyPr vert="horz" wrap="square" lIns="0" tIns="12700" rIns="0" bIns="0" rtlCol="0">
            <a:spAutoFit/>
          </a:bodyPr>
          <a:lstStyle/>
          <a:p>
            <a:pPr marL="12700">
              <a:lnSpc>
                <a:spcPts val="2155"/>
              </a:lnSpc>
              <a:spcBef>
                <a:spcPts val="100"/>
              </a:spcBef>
            </a:pPr>
            <a:r>
              <a:rPr sz="1800" b="1" spc="-5" dirty="0">
                <a:latin typeface="Arial"/>
                <a:cs typeface="Arial"/>
              </a:rPr>
              <a:t>X1=0, </a:t>
            </a:r>
            <a:r>
              <a:rPr sz="1800" b="1" spc="-10" dirty="0">
                <a:latin typeface="Arial"/>
                <a:cs typeface="Arial"/>
              </a:rPr>
              <a:t>X2 </a:t>
            </a:r>
            <a:r>
              <a:rPr sz="1800" b="1" spc="-5" dirty="0">
                <a:latin typeface="Arial"/>
                <a:cs typeface="Arial"/>
              </a:rPr>
              <a:t>=2, X3 </a:t>
            </a:r>
            <a:r>
              <a:rPr sz="1800" b="1" dirty="0">
                <a:latin typeface="Arial"/>
                <a:cs typeface="Arial"/>
              </a:rPr>
              <a:t>=0, </a:t>
            </a:r>
            <a:r>
              <a:rPr sz="1800" b="1" spc="-5" dirty="0">
                <a:latin typeface="Arial"/>
                <a:cs typeface="Arial"/>
              </a:rPr>
              <a:t>X4=0,</a:t>
            </a:r>
            <a:r>
              <a:rPr sz="1800" b="1" dirty="0">
                <a:latin typeface="Arial"/>
                <a:cs typeface="Arial"/>
              </a:rPr>
              <a:t> </a:t>
            </a:r>
            <a:r>
              <a:rPr sz="1800" b="1" spc="-5" dirty="0" smtClean="0">
                <a:latin typeface="Arial"/>
                <a:cs typeface="Arial"/>
              </a:rPr>
              <a:t>Z=18</a:t>
            </a:r>
            <a:endParaRPr sz="1800" dirty="0">
              <a:latin typeface="Arial"/>
              <a:cs typeface="Arial"/>
            </a:endParaRPr>
          </a:p>
        </p:txBody>
      </p:sp>
    </p:spTree>
    <p:extLst>
      <p:ext uri="{BB962C8B-B14F-4D97-AF65-F5344CB8AC3E}">
        <p14:creationId xmlns:p14="http://schemas.microsoft.com/office/powerpoint/2010/main" val="2728813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of Degeneracy:</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Practical Implication:</a:t>
            </a:r>
          </a:p>
          <a:p>
            <a:pPr lvl="1">
              <a:buFont typeface="Wingdings" panose="05000000000000000000" pitchFamily="2" charset="2"/>
              <a:buChar char="Ø"/>
            </a:pPr>
            <a:r>
              <a:rPr lang="en-US" dirty="0" smtClean="0"/>
              <a:t>From graph it is clear that optimum point is determined by three lines instead of two. It shows that one of the constraint is redundant. </a:t>
            </a:r>
          </a:p>
          <a:p>
            <a:pPr lvl="1">
              <a:buFont typeface="Wingdings" panose="05000000000000000000" pitchFamily="2" charset="2"/>
              <a:buChar char="Ø"/>
            </a:pPr>
            <a:r>
              <a:rPr lang="en-US" dirty="0" smtClean="0"/>
              <a:t>Some resources are superfluous. </a:t>
            </a:r>
          </a:p>
          <a:p>
            <a:pPr lvl="1">
              <a:buFont typeface="Wingdings" panose="05000000000000000000" pitchFamily="2" charset="2"/>
              <a:buChar char="Ø"/>
            </a:pPr>
            <a:r>
              <a:rPr lang="en-US" dirty="0" smtClean="0"/>
              <a:t>Irregularities in the model construction.</a:t>
            </a:r>
          </a:p>
          <a:p>
            <a:pPr marL="0" indent="0">
              <a:buNone/>
            </a:pPr>
            <a:r>
              <a:rPr lang="en-US" b="1" dirty="0" smtClean="0"/>
              <a:t>Theoretical Implications:</a:t>
            </a:r>
          </a:p>
          <a:p>
            <a:pPr lvl="1">
              <a:buFont typeface="Wingdings" panose="05000000000000000000" pitchFamily="2" charset="2"/>
              <a:buChar char="Ø"/>
            </a:pPr>
            <a:r>
              <a:rPr lang="en-US" dirty="0" smtClean="0"/>
              <a:t>Phenomenon of cycling.</a:t>
            </a:r>
          </a:p>
          <a:p>
            <a:pPr lvl="1">
              <a:buFont typeface="Wingdings" panose="05000000000000000000" pitchFamily="2" charset="2"/>
              <a:buChar char="Ø"/>
            </a:pPr>
            <a:r>
              <a:rPr lang="en-US" dirty="0" smtClean="0"/>
              <a:t>Set of basic and non-basic variables changes in different iterations but keeping values of all the variables and z same.</a:t>
            </a:r>
          </a:p>
          <a:p>
            <a:pPr marL="0" indent="0">
              <a:buNone/>
            </a:pPr>
            <a:r>
              <a:rPr lang="en-US" sz="2600" dirty="0" smtClean="0">
                <a:cs typeface="Arial"/>
              </a:rPr>
              <a:t>Is </a:t>
            </a:r>
            <a:r>
              <a:rPr lang="en-US" sz="2600" dirty="0">
                <a:cs typeface="Arial"/>
              </a:rPr>
              <a:t>it possible to stop at the second iteration </a:t>
            </a:r>
            <a:r>
              <a:rPr lang="en-US" sz="2600" spc="5" dirty="0">
                <a:cs typeface="Arial"/>
              </a:rPr>
              <a:t>(when  </a:t>
            </a:r>
            <a:r>
              <a:rPr lang="en-US" sz="2600" dirty="0">
                <a:cs typeface="Arial"/>
              </a:rPr>
              <a:t>degeneracy </a:t>
            </a:r>
            <a:r>
              <a:rPr lang="en-US" sz="2600" dirty="0" smtClean="0">
                <a:cs typeface="Arial"/>
              </a:rPr>
              <a:t>appears in first) </a:t>
            </a:r>
            <a:r>
              <a:rPr lang="en-US" sz="2600" spc="-5" dirty="0">
                <a:cs typeface="Arial"/>
              </a:rPr>
              <a:t>even </a:t>
            </a:r>
            <a:r>
              <a:rPr lang="en-US" sz="2600" dirty="0">
                <a:cs typeface="Arial"/>
              </a:rPr>
              <a:t>though it is not</a:t>
            </a:r>
            <a:r>
              <a:rPr lang="en-US" sz="2600" spc="-165" dirty="0">
                <a:cs typeface="Arial"/>
              </a:rPr>
              <a:t> </a:t>
            </a:r>
            <a:r>
              <a:rPr lang="en-US" sz="2600" dirty="0">
                <a:cs typeface="Arial"/>
              </a:rPr>
              <a:t>optimum</a:t>
            </a:r>
            <a:r>
              <a:rPr lang="en-US" sz="2600" dirty="0" smtClean="0">
                <a:cs typeface="Arial"/>
              </a:rPr>
              <a:t>?</a:t>
            </a:r>
          </a:p>
          <a:p>
            <a:pPr marL="0" indent="0">
              <a:buNone/>
            </a:pPr>
            <a:r>
              <a:rPr lang="en-US" sz="2600" spc="-10" dirty="0">
                <a:cs typeface="Arial"/>
              </a:rPr>
              <a:t>The </a:t>
            </a:r>
            <a:r>
              <a:rPr lang="en-US" sz="2600" spc="-5" dirty="0">
                <a:cs typeface="Arial"/>
              </a:rPr>
              <a:t>answer is NO, because the  solution may be temporarily</a:t>
            </a:r>
            <a:r>
              <a:rPr lang="en-US" sz="2600" spc="110" dirty="0">
                <a:cs typeface="Arial"/>
              </a:rPr>
              <a:t> </a:t>
            </a:r>
            <a:r>
              <a:rPr lang="en-US" sz="2600" spc="-5" dirty="0">
                <a:cs typeface="Arial"/>
              </a:rPr>
              <a:t>degenerate.</a:t>
            </a:r>
            <a:endParaRPr lang="en-US" sz="2600" dirty="0">
              <a:cs typeface="Arial"/>
            </a:endParaRPr>
          </a:p>
          <a:p>
            <a:pPr marL="0" indent="0">
              <a:buNone/>
            </a:pPr>
            <a:endParaRPr lang="en-US" dirty="0">
              <a:cs typeface="Arial"/>
            </a:endParaRPr>
          </a:p>
          <a:p>
            <a:pPr marL="0" indent="0">
              <a:buNone/>
            </a:pPr>
            <a:endParaRPr lang="en-US" dirty="0"/>
          </a:p>
        </p:txBody>
      </p:sp>
    </p:spTree>
    <p:extLst>
      <p:ext uri="{BB962C8B-B14F-4D97-AF65-F5344CB8AC3E}">
        <p14:creationId xmlns:p14="http://schemas.microsoft.com/office/powerpoint/2010/main" val="928242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Optima:</a:t>
            </a:r>
            <a:endParaRPr lang="en-US" dirty="0"/>
          </a:p>
        </p:txBody>
      </p:sp>
      <p:sp>
        <p:nvSpPr>
          <p:cNvPr id="3" name="Content Placeholder 2"/>
          <p:cNvSpPr>
            <a:spLocks noGrp="1"/>
          </p:cNvSpPr>
          <p:nvPr>
            <p:ph idx="1"/>
          </p:nvPr>
        </p:nvSpPr>
        <p:spPr/>
        <p:txBody>
          <a:bodyPr/>
          <a:lstStyle/>
          <a:p>
            <a:pPr marL="469900" marR="5080" indent="-457200" algn="just">
              <a:lnSpc>
                <a:spcPct val="100000"/>
              </a:lnSpc>
              <a:spcBef>
                <a:spcPts val="1595"/>
              </a:spcBef>
              <a:buFont typeface="Wingdings" panose="05000000000000000000" pitchFamily="2" charset="2"/>
              <a:buChar char="Ø"/>
            </a:pPr>
            <a:r>
              <a:rPr lang="en-US" dirty="0">
                <a:cs typeface="Arial"/>
              </a:rPr>
              <a:t>When </a:t>
            </a:r>
            <a:r>
              <a:rPr lang="en-US" spc="-5" dirty="0">
                <a:cs typeface="Arial"/>
              </a:rPr>
              <a:t>the </a:t>
            </a:r>
            <a:r>
              <a:rPr lang="en-US" spc="-10" dirty="0">
                <a:cs typeface="Arial"/>
              </a:rPr>
              <a:t>objective </a:t>
            </a:r>
            <a:r>
              <a:rPr lang="en-US" dirty="0">
                <a:cs typeface="Arial"/>
              </a:rPr>
              <a:t>function </a:t>
            </a:r>
            <a:r>
              <a:rPr lang="en-US" spc="-5" dirty="0">
                <a:cs typeface="Arial"/>
              </a:rPr>
              <a:t>is parallel </a:t>
            </a:r>
            <a:r>
              <a:rPr lang="en-US" dirty="0">
                <a:cs typeface="Arial"/>
              </a:rPr>
              <a:t>to </a:t>
            </a:r>
            <a:r>
              <a:rPr lang="en-US" spc="-5" dirty="0">
                <a:cs typeface="Arial"/>
              </a:rPr>
              <a:t>a </a:t>
            </a:r>
            <a:r>
              <a:rPr lang="en-US" dirty="0">
                <a:cs typeface="Arial"/>
              </a:rPr>
              <a:t>binding  </a:t>
            </a:r>
            <a:r>
              <a:rPr lang="en-US" spc="-5" dirty="0" smtClean="0">
                <a:cs typeface="Arial"/>
              </a:rPr>
              <a:t>constraint (i.e., a constraint that is satisfied as an equation at the optimal solution), </a:t>
            </a:r>
            <a:r>
              <a:rPr lang="en-US" dirty="0" smtClean="0">
                <a:cs typeface="Arial"/>
              </a:rPr>
              <a:t>the </a:t>
            </a:r>
            <a:r>
              <a:rPr lang="en-US" spc="-5" dirty="0">
                <a:cs typeface="Arial"/>
              </a:rPr>
              <a:t>objective </a:t>
            </a:r>
            <a:r>
              <a:rPr lang="en-US" dirty="0">
                <a:cs typeface="Arial"/>
              </a:rPr>
              <a:t>function </a:t>
            </a:r>
            <a:r>
              <a:rPr lang="en-US" spc="10" dirty="0" smtClean="0">
                <a:cs typeface="Arial"/>
              </a:rPr>
              <a:t>will </a:t>
            </a:r>
            <a:r>
              <a:rPr lang="en-US" spc="-15" dirty="0">
                <a:cs typeface="Arial"/>
              </a:rPr>
              <a:t>have </a:t>
            </a:r>
            <a:r>
              <a:rPr lang="en-US" dirty="0">
                <a:cs typeface="Arial"/>
              </a:rPr>
              <a:t>the  </a:t>
            </a:r>
            <a:r>
              <a:rPr lang="en-US" spc="-5" dirty="0">
                <a:cs typeface="Arial"/>
              </a:rPr>
              <a:t>same </a:t>
            </a:r>
            <a:r>
              <a:rPr lang="en-US" dirty="0">
                <a:cs typeface="Arial"/>
              </a:rPr>
              <a:t>optimal </a:t>
            </a:r>
            <a:r>
              <a:rPr lang="en-US" spc="-10" dirty="0" smtClean="0">
                <a:cs typeface="Arial"/>
              </a:rPr>
              <a:t>value, called alternative optima, </a:t>
            </a:r>
            <a:r>
              <a:rPr lang="en-US" spc="-5" dirty="0">
                <a:cs typeface="Arial"/>
              </a:rPr>
              <a:t>at more </a:t>
            </a:r>
            <a:r>
              <a:rPr lang="en-US" dirty="0">
                <a:cs typeface="Arial"/>
              </a:rPr>
              <a:t>than one </a:t>
            </a:r>
            <a:r>
              <a:rPr lang="en-US" dirty="0" smtClean="0">
                <a:cs typeface="Arial"/>
              </a:rPr>
              <a:t>solution point.</a:t>
            </a:r>
          </a:p>
          <a:p>
            <a:pPr marL="469900" marR="5080" indent="-457200" algn="just">
              <a:lnSpc>
                <a:spcPct val="100000"/>
              </a:lnSpc>
              <a:spcBef>
                <a:spcPts val="1595"/>
              </a:spcBef>
              <a:buFont typeface="Wingdings" panose="05000000000000000000" pitchFamily="2" charset="2"/>
              <a:buChar char="Ø"/>
            </a:pPr>
            <a:r>
              <a:rPr lang="en-US" dirty="0" smtClean="0"/>
              <a:t>If </a:t>
            </a:r>
            <a:r>
              <a:rPr lang="en-US" dirty="0"/>
              <a:t>the z-row </a:t>
            </a:r>
            <a:r>
              <a:rPr lang="en-US" dirty="0" smtClean="0"/>
              <a:t>coefficient of </a:t>
            </a:r>
            <a:r>
              <a:rPr lang="en-US" dirty="0"/>
              <a:t>one or more </a:t>
            </a:r>
            <a:r>
              <a:rPr lang="en-US" dirty="0" smtClean="0"/>
              <a:t>non-basic variables </a:t>
            </a:r>
            <a:r>
              <a:rPr lang="en-US" dirty="0"/>
              <a:t>is </a:t>
            </a:r>
            <a:r>
              <a:rPr lang="en-US" dirty="0" smtClean="0"/>
              <a:t>0 at any iteration, it indicates that the non-basic variable may enter in the basic solution without changing the value of z, but causing a change in the values of the variables. It shows existence of alternate optimal solution.</a:t>
            </a:r>
            <a:endParaRPr lang="en-US" dirty="0">
              <a:cs typeface="Arial"/>
            </a:endParaRPr>
          </a:p>
        </p:txBody>
      </p:sp>
    </p:spTree>
    <p:extLst>
      <p:ext uri="{BB962C8B-B14F-4D97-AF65-F5344CB8AC3E}">
        <p14:creationId xmlns:p14="http://schemas.microsoft.com/office/powerpoint/2010/main" val="1350125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Optima (Contd.):</a:t>
            </a:r>
            <a:endParaRPr lang="en-US" dirty="0"/>
          </a:p>
        </p:txBody>
      </p:sp>
      <p:sp>
        <p:nvSpPr>
          <p:cNvPr id="3" name="Content Placeholder 2"/>
          <p:cNvSpPr>
            <a:spLocks noGrp="1"/>
          </p:cNvSpPr>
          <p:nvPr>
            <p:ph idx="1"/>
          </p:nvPr>
        </p:nvSpPr>
        <p:spPr/>
        <p:txBody>
          <a:bodyPr/>
          <a:lstStyle/>
          <a:p>
            <a:pPr marL="0" indent="0" algn="just">
              <a:lnSpc>
                <a:spcPct val="100000"/>
              </a:lnSpc>
              <a:buNone/>
              <a:tabLst>
                <a:tab pos="812800" algn="l"/>
                <a:tab pos="813435" algn="l"/>
              </a:tabLst>
            </a:pPr>
            <a:r>
              <a:rPr lang="en-US" dirty="0">
                <a:cs typeface="Arial"/>
              </a:rPr>
              <a:t>Example:</a:t>
            </a:r>
          </a:p>
          <a:p>
            <a:pPr marL="0" indent="0">
              <a:buNone/>
            </a:pPr>
            <a:r>
              <a:rPr lang="en-US" dirty="0">
                <a:solidFill>
                  <a:srgbClr val="FF0000"/>
                </a:solidFill>
              </a:rPr>
              <a:t>Objective Function:</a:t>
            </a:r>
          </a:p>
          <a:p>
            <a:pPr marL="457200" lvl="1" indent="0">
              <a:buNone/>
            </a:pPr>
            <a:r>
              <a:rPr lang="en-US" spc="-5" dirty="0">
                <a:latin typeface="Arial"/>
                <a:cs typeface="Arial"/>
              </a:rPr>
              <a:t>Maxi</a:t>
            </a:r>
            <a:r>
              <a:rPr lang="pl-PL" spc="-5" dirty="0">
                <a:latin typeface="Arial"/>
                <a:cs typeface="Arial"/>
              </a:rPr>
              <a:t>mize </a:t>
            </a:r>
            <a:r>
              <a:rPr lang="pl-PL" dirty="0">
                <a:latin typeface="Arial"/>
                <a:cs typeface="Arial"/>
              </a:rPr>
              <a:t>Z= </a:t>
            </a:r>
            <a:r>
              <a:rPr lang="en-US" dirty="0" smtClean="0">
                <a:latin typeface="Arial"/>
                <a:cs typeface="Arial"/>
              </a:rPr>
              <a:t>2</a:t>
            </a:r>
            <a:r>
              <a:rPr lang="pl-PL" spc="-5" dirty="0" smtClean="0">
                <a:latin typeface="Arial"/>
                <a:cs typeface="Arial"/>
              </a:rPr>
              <a:t>X</a:t>
            </a:r>
            <a:r>
              <a:rPr lang="pl-PL" spc="-7" baseline="-24305" dirty="0" smtClean="0">
                <a:latin typeface="Arial"/>
                <a:cs typeface="Arial"/>
              </a:rPr>
              <a:t>1 </a:t>
            </a:r>
            <a:r>
              <a:rPr lang="pl-PL" dirty="0">
                <a:latin typeface="Arial"/>
                <a:cs typeface="Arial"/>
              </a:rPr>
              <a:t>+ </a:t>
            </a:r>
            <a:r>
              <a:rPr lang="en-US" dirty="0" smtClean="0">
                <a:latin typeface="Arial"/>
                <a:cs typeface="Arial"/>
              </a:rPr>
              <a:t>4</a:t>
            </a:r>
            <a:r>
              <a:rPr lang="pl-PL" spc="-5" dirty="0" smtClean="0">
                <a:latin typeface="Arial"/>
                <a:cs typeface="Arial"/>
              </a:rPr>
              <a:t>X</a:t>
            </a:r>
            <a:r>
              <a:rPr lang="pl-PL" spc="-7" baseline="-24305" dirty="0" smtClean="0">
                <a:latin typeface="Arial"/>
                <a:cs typeface="Arial"/>
              </a:rPr>
              <a:t>2</a:t>
            </a:r>
            <a:endParaRPr lang="pl-PL" baseline="-24305" dirty="0">
              <a:latin typeface="Arial"/>
              <a:cs typeface="Arial"/>
            </a:endParaRPr>
          </a:p>
          <a:p>
            <a:pPr marL="0" indent="0">
              <a:buNone/>
            </a:pPr>
            <a:r>
              <a:rPr lang="en-US" dirty="0">
                <a:solidFill>
                  <a:srgbClr val="FF0000"/>
                </a:solidFill>
              </a:rPr>
              <a:t>Constraints:</a:t>
            </a:r>
          </a:p>
          <a:p>
            <a:pPr marL="457200" lvl="1" indent="0">
              <a:buNone/>
            </a:pPr>
            <a:r>
              <a:rPr lang="en-US" spc="-5" dirty="0">
                <a:solidFill>
                  <a:srgbClr val="0070C0"/>
                </a:solidFill>
                <a:latin typeface="Arial"/>
                <a:cs typeface="Arial"/>
              </a:rPr>
              <a:t>		    	</a:t>
            </a:r>
            <a:r>
              <a:rPr lang="pl-PL" spc="-5" dirty="0">
                <a:latin typeface="Arial"/>
                <a:cs typeface="Arial"/>
              </a:rPr>
              <a:t>X</a:t>
            </a:r>
            <a:r>
              <a:rPr lang="pl-PL" spc="-7" baseline="-24305" dirty="0">
                <a:latin typeface="Arial"/>
                <a:cs typeface="Arial"/>
              </a:rPr>
              <a:t>1 </a:t>
            </a:r>
            <a:r>
              <a:rPr lang="pl-PL" dirty="0">
                <a:latin typeface="Arial"/>
                <a:cs typeface="Arial"/>
              </a:rPr>
              <a:t>+ </a:t>
            </a:r>
            <a:r>
              <a:rPr lang="en-US" dirty="0" smtClean="0">
                <a:latin typeface="Arial"/>
                <a:cs typeface="Arial"/>
              </a:rPr>
              <a:t>2</a:t>
            </a:r>
            <a:r>
              <a:rPr lang="pl-PL" spc="-5" dirty="0" smtClean="0">
                <a:latin typeface="Arial"/>
                <a:cs typeface="Arial"/>
              </a:rPr>
              <a:t>X</a:t>
            </a:r>
            <a:r>
              <a:rPr lang="pl-PL" spc="-7" baseline="-24305" dirty="0" smtClean="0">
                <a:latin typeface="Arial"/>
                <a:cs typeface="Arial"/>
              </a:rPr>
              <a:t>2</a:t>
            </a:r>
            <a:r>
              <a:rPr lang="en-US" dirty="0" smtClean="0">
                <a:latin typeface="Arial"/>
                <a:cs typeface="Arial"/>
              </a:rPr>
              <a:t> </a:t>
            </a:r>
            <a:r>
              <a:rPr lang="en-US" spc="-7" dirty="0">
                <a:latin typeface="Arial"/>
                <a:cs typeface="Arial"/>
              </a:rPr>
              <a:t>≤</a:t>
            </a:r>
            <a:r>
              <a:rPr lang="en-US" dirty="0">
                <a:latin typeface="Arial"/>
                <a:cs typeface="Arial"/>
              </a:rPr>
              <a:t> </a:t>
            </a:r>
            <a:r>
              <a:rPr lang="en-US" dirty="0" smtClean="0">
                <a:latin typeface="Arial"/>
                <a:cs typeface="Arial"/>
              </a:rPr>
              <a:t>5 ………….[1]</a:t>
            </a:r>
            <a:endParaRPr lang="en-US" dirty="0">
              <a:latin typeface="Arial"/>
              <a:cs typeface="Arial"/>
            </a:endParaRPr>
          </a:p>
          <a:p>
            <a:pPr marL="457200" lvl="1" indent="0">
              <a:buNone/>
            </a:pPr>
            <a:r>
              <a:rPr lang="en-US" spc="-5" dirty="0">
                <a:solidFill>
                  <a:srgbClr val="0070C0"/>
                </a:solidFill>
                <a:latin typeface="Arial"/>
                <a:cs typeface="Arial"/>
              </a:rPr>
              <a:t>	      		</a:t>
            </a:r>
            <a:r>
              <a:rPr lang="pl-PL" spc="-5" dirty="0">
                <a:latin typeface="Arial"/>
                <a:cs typeface="Arial"/>
              </a:rPr>
              <a:t>X</a:t>
            </a:r>
            <a:r>
              <a:rPr lang="pl-PL" spc="-7" baseline="-24305" dirty="0">
                <a:latin typeface="Arial"/>
                <a:cs typeface="Arial"/>
              </a:rPr>
              <a:t>1 </a:t>
            </a:r>
            <a:r>
              <a:rPr lang="pl-PL" dirty="0">
                <a:latin typeface="Arial"/>
                <a:cs typeface="Arial"/>
              </a:rPr>
              <a:t>+ </a:t>
            </a:r>
            <a:r>
              <a:rPr lang="pl-PL" spc="-5" dirty="0" smtClean="0">
                <a:latin typeface="Arial"/>
                <a:cs typeface="Arial"/>
              </a:rPr>
              <a:t>X</a:t>
            </a:r>
            <a:r>
              <a:rPr lang="pl-PL" spc="-7" baseline="-24305" dirty="0" smtClean="0">
                <a:latin typeface="Arial"/>
                <a:cs typeface="Arial"/>
              </a:rPr>
              <a:t>2</a:t>
            </a:r>
            <a:r>
              <a:rPr lang="en-US" dirty="0" smtClean="0">
                <a:latin typeface="Arial"/>
                <a:cs typeface="Arial"/>
              </a:rPr>
              <a:t> </a:t>
            </a:r>
            <a:r>
              <a:rPr lang="en-US" spc="-7" dirty="0">
                <a:latin typeface="Arial"/>
                <a:cs typeface="Arial"/>
              </a:rPr>
              <a:t>≤</a:t>
            </a:r>
            <a:r>
              <a:rPr lang="en-US" dirty="0">
                <a:latin typeface="Arial"/>
                <a:cs typeface="Arial"/>
              </a:rPr>
              <a:t> </a:t>
            </a:r>
            <a:r>
              <a:rPr lang="en-US" dirty="0" smtClean="0">
                <a:latin typeface="Arial"/>
                <a:cs typeface="Arial"/>
              </a:rPr>
              <a:t>4    …………[2]</a:t>
            </a:r>
            <a:endParaRPr lang="en-US" dirty="0">
              <a:solidFill>
                <a:srgbClr val="FF0000"/>
              </a:solidFill>
            </a:endParaRPr>
          </a:p>
          <a:p>
            <a:pPr marL="0" lvl="1" indent="0">
              <a:buNone/>
            </a:pPr>
            <a:r>
              <a:rPr lang="en-US" dirty="0">
                <a:solidFill>
                  <a:srgbClr val="FF0000"/>
                </a:solidFill>
              </a:rPr>
              <a:t>Non-Negativity Conditions:</a:t>
            </a:r>
          </a:p>
          <a:p>
            <a:pPr marL="457200" lvl="1" indent="0">
              <a:buNone/>
            </a:pPr>
            <a:r>
              <a:rPr lang="pl-PL" spc="-5" dirty="0">
                <a:latin typeface="Arial"/>
                <a:cs typeface="Arial"/>
              </a:rPr>
              <a:t>X</a:t>
            </a:r>
            <a:r>
              <a:rPr lang="pl-PL" spc="-7" baseline="-24305" dirty="0">
                <a:latin typeface="Arial"/>
                <a:cs typeface="Arial"/>
              </a:rPr>
              <a:t>1</a:t>
            </a:r>
            <a:r>
              <a:rPr lang="en-US" spc="-7" baseline="-24305" dirty="0">
                <a:latin typeface="Arial"/>
                <a:cs typeface="Arial"/>
              </a:rPr>
              <a:t>, </a:t>
            </a:r>
            <a:r>
              <a:rPr lang="pl-PL" spc="-5" dirty="0">
                <a:latin typeface="Arial"/>
                <a:cs typeface="Arial"/>
              </a:rPr>
              <a:t>X</a:t>
            </a:r>
            <a:r>
              <a:rPr lang="en-US" spc="-7" baseline="-24305" dirty="0">
                <a:latin typeface="Arial"/>
                <a:cs typeface="Arial"/>
              </a:rPr>
              <a:t>2 </a:t>
            </a:r>
            <a:r>
              <a:rPr lang="pl-PL" spc="-7" dirty="0">
                <a:latin typeface="Arial"/>
                <a:cs typeface="Arial"/>
              </a:rPr>
              <a:t>≥</a:t>
            </a:r>
            <a:r>
              <a:rPr lang="en-US" spc="-7" dirty="0">
                <a:latin typeface="Arial"/>
                <a:cs typeface="Arial"/>
              </a:rPr>
              <a:t> 0</a:t>
            </a:r>
            <a:r>
              <a:rPr lang="en-US" spc="-7" baseline="-24305" dirty="0">
                <a:latin typeface="Arial"/>
                <a:cs typeface="Arial"/>
              </a:rPr>
              <a:t> </a:t>
            </a:r>
          </a:p>
          <a:p>
            <a:pPr marL="12700" marR="5080" indent="0" algn="just">
              <a:lnSpc>
                <a:spcPct val="100000"/>
              </a:lnSpc>
              <a:spcBef>
                <a:spcPts val="1595"/>
              </a:spcBef>
              <a:buNone/>
            </a:pPr>
            <a:endParaRPr lang="en-US" dirty="0">
              <a:cs typeface="Arial"/>
            </a:endParaRPr>
          </a:p>
        </p:txBody>
      </p:sp>
    </p:spTree>
    <p:extLst>
      <p:ext uri="{BB962C8B-B14F-4D97-AF65-F5344CB8AC3E}">
        <p14:creationId xmlns:p14="http://schemas.microsoft.com/office/powerpoint/2010/main" val="3418824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1363</Words>
  <Application>Microsoft Office PowerPoint</Application>
  <PresentationFormat>Widescreen</PresentationFormat>
  <Paragraphs>268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Narrow</vt:lpstr>
      <vt:lpstr>Calibri</vt:lpstr>
      <vt:lpstr>Calibri Light</vt:lpstr>
      <vt:lpstr>Wingdings</vt:lpstr>
      <vt:lpstr>Office Theme</vt:lpstr>
      <vt:lpstr>Linear Programming Simplex Method-Special Cases</vt:lpstr>
      <vt:lpstr>Special Cases:</vt:lpstr>
      <vt:lpstr>Degeneracy</vt:lpstr>
      <vt:lpstr>Degeneracy (Contd.)</vt:lpstr>
      <vt:lpstr>Degeneracy (Contd.)</vt:lpstr>
      <vt:lpstr>Degeneracy (Contd.)</vt:lpstr>
      <vt:lpstr>Implications of Degeneracy: </vt:lpstr>
      <vt:lpstr>Alternative Optima:</vt:lpstr>
      <vt:lpstr>Alternative Optima (Contd.):</vt:lpstr>
      <vt:lpstr>Alternative Optima (Contd.):</vt:lpstr>
      <vt:lpstr>Alternative Optima (Contd.):</vt:lpstr>
      <vt:lpstr>Unbounded Solution:</vt:lpstr>
      <vt:lpstr>Unbounded Solution (Contd.):</vt:lpstr>
      <vt:lpstr>Unbounded Solution (Contd.):</vt:lpstr>
      <vt:lpstr>Unbounded Solution (Contd.):</vt:lpstr>
      <vt:lpstr>Infeasible Solution:</vt:lpstr>
      <vt:lpstr>Infeasible Solution (Contd.):</vt:lpstr>
      <vt:lpstr>Infeasible Solution (Contd.):</vt:lpstr>
      <vt:lpstr>Infeasible Solution (Contd.):</vt:lpstr>
      <vt:lpstr>Infeasible Solution (Contd.):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 Simplex Method-Special Cases</dc:title>
  <dc:creator>Windows User</dc:creator>
  <cp:lastModifiedBy>Windows User</cp:lastModifiedBy>
  <cp:revision>27</cp:revision>
  <dcterms:created xsi:type="dcterms:W3CDTF">2020-04-03T00:40:49Z</dcterms:created>
  <dcterms:modified xsi:type="dcterms:W3CDTF">2021-11-20T06:37:15Z</dcterms:modified>
</cp:coreProperties>
</file>