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56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2" r:id="rId24"/>
    <p:sldId id="280" r:id="rId25"/>
    <p:sldId id="281" r:id="rId26"/>
    <p:sldId id="284" r:id="rId27"/>
    <p:sldId id="287" r:id="rId28"/>
    <p:sldId id="288" r:id="rId29"/>
    <p:sldId id="289" r:id="rId30"/>
    <p:sldId id="290" r:id="rId31"/>
    <p:sldId id="291" r:id="rId32"/>
    <p:sldId id="292" r:id="rId33"/>
    <p:sldId id="294" r:id="rId3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188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spc="-5" dirty="0"/>
              <a:t>aha, </a:t>
            </a:r>
            <a:r>
              <a:rPr dirty="0"/>
              <a:t>Operations Research: An introduction, Prentice</a:t>
            </a:r>
            <a:r>
              <a:rPr spc="-5" dirty="0"/>
              <a:t> </a:t>
            </a:r>
            <a:r>
              <a:rPr spc="5" dirty="0"/>
              <a:t>Hall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585858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spc="-5" dirty="0"/>
              <a:t>aha, </a:t>
            </a:r>
            <a:r>
              <a:rPr dirty="0"/>
              <a:t>Operations Research: An introduction, Prentice</a:t>
            </a:r>
            <a:r>
              <a:rPr spc="-5" dirty="0"/>
              <a:t> </a:t>
            </a:r>
            <a:r>
              <a:rPr spc="5" dirty="0"/>
              <a:t>Hall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270" y="1054100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19">
                <a:moveTo>
                  <a:pt x="0" y="528320"/>
                </a:moveTo>
                <a:lnTo>
                  <a:pt x="9146540" y="528320"/>
                </a:lnTo>
                <a:lnTo>
                  <a:pt x="9146540" y="0"/>
                </a:lnTo>
                <a:lnTo>
                  <a:pt x="0" y="0"/>
                </a:lnTo>
                <a:lnTo>
                  <a:pt x="0" y="52832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270" y="158241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-1270" y="2109470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19">
                <a:moveTo>
                  <a:pt x="0" y="528319"/>
                </a:moveTo>
                <a:lnTo>
                  <a:pt x="9146540" y="528319"/>
                </a:lnTo>
                <a:lnTo>
                  <a:pt x="9146540" y="0"/>
                </a:lnTo>
                <a:lnTo>
                  <a:pt x="0" y="0"/>
                </a:lnTo>
                <a:lnTo>
                  <a:pt x="0" y="528319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-1270" y="263778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-1270" y="316483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20"/>
                </a:moveTo>
                <a:lnTo>
                  <a:pt x="9146540" y="528320"/>
                </a:lnTo>
                <a:lnTo>
                  <a:pt x="9146540" y="0"/>
                </a:lnTo>
                <a:lnTo>
                  <a:pt x="0" y="0"/>
                </a:lnTo>
                <a:lnTo>
                  <a:pt x="0" y="52832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-1270" y="369315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-1270" y="422020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19"/>
                </a:moveTo>
                <a:lnTo>
                  <a:pt x="9146540" y="528319"/>
                </a:lnTo>
                <a:lnTo>
                  <a:pt x="9146540" y="0"/>
                </a:lnTo>
                <a:lnTo>
                  <a:pt x="0" y="0"/>
                </a:lnTo>
                <a:lnTo>
                  <a:pt x="0" y="52831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-1270" y="474852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-1270" y="527557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20"/>
                </a:moveTo>
                <a:lnTo>
                  <a:pt x="9146540" y="528320"/>
                </a:lnTo>
                <a:lnTo>
                  <a:pt x="9146540" y="0"/>
                </a:lnTo>
                <a:lnTo>
                  <a:pt x="0" y="0"/>
                </a:lnTo>
                <a:lnTo>
                  <a:pt x="0" y="52832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-1270" y="5803900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0" y="6330950"/>
            <a:ext cx="9144000" cy="527050"/>
          </a:xfrm>
          <a:custGeom>
            <a:avLst/>
            <a:gdLst/>
            <a:ahLst/>
            <a:cxnLst/>
            <a:rect l="l" t="t" r="r" b="b"/>
            <a:pathLst>
              <a:path w="9144000" h="527050">
                <a:moveTo>
                  <a:pt x="0" y="52705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527050"/>
                </a:lnTo>
                <a:lnTo>
                  <a:pt x="0" y="52705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609600" y="1752600"/>
            <a:ext cx="4803140" cy="109220"/>
          </a:xfrm>
          <a:custGeom>
            <a:avLst/>
            <a:gdLst/>
            <a:ahLst/>
            <a:cxnLst/>
            <a:rect l="l" t="t" r="r" b="b"/>
            <a:pathLst>
              <a:path w="4803140" h="109219">
                <a:moveTo>
                  <a:pt x="0" y="0"/>
                </a:moveTo>
                <a:lnTo>
                  <a:pt x="4803140" y="0"/>
                </a:lnTo>
                <a:lnTo>
                  <a:pt x="4803140" y="109220"/>
                </a:lnTo>
                <a:lnTo>
                  <a:pt x="0" y="10922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609600" y="17526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609600" y="17526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34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585858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spc="-5" dirty="0"/>
              <a:t>aha, </a:t>
            </a:r>
            <a:r>
              <a:rPr dirty="0"/>
              <a:t>Operations Research: An introduction, Prentice</a:t>
            </a:r>
            <a:r>
              <a:rPr spc="-5" dirty="0"/>
              <a:t> </a:t>
            </a:r>
            <a:r>
              <a:rPr spc="5" dirty="0"/>
              <a:t>Hall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0" i="0">
                <a:solidFill>
                  <a:srgbClr val="585858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spc="-5" dirty="0"/>
              <a:t>aha, </a:t>
            </a:r>
            <a:r>
              <a:rPr dirty="0"/>
              <a:t>Operations Research: An introduction, Prentice</a:t>
            </a:r>
            <a:r>
              <a:rPr spc="-5" dirty="0"/>
              <a:t> </a:t>
            </a:r>
            <a:r>
              <a:rPr spc="5" dirty="0"/>
              <a:t>Hall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spc="-5" dirty="0"/>
              <a:t>aha, </a:t>
            </a:r>
            <a:r>
              <a:rPr dirty="0"/>
              <a:t>Operations Research: An introduction, Prentice</a:t>
            </a:r>
            <a:r>
              <a:rPr spc="-5" dirty="0"/>
              <a:t> </a:t>
            </a:r>
            <a:r>
              <a:rPr spc="5" dirty="0"/>
              <a:t>Hall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-1270" y="1054100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19">
                <a:moveTo>
                  <a:pt x="0" y="528320"/>
                </a:moveTo>
                <a:lnTo>
                  <a:pt x="9146540" y="528320"/>
                </a:lnTo>
                <a:lnTo>
                  <a:pt x="9146540" y="0"/>
                </a:lnTo>
                <a:lnTo>
                  <a:pt x="0" y="0"/>
                </a:lnTo>
                <a:lnTo>
                  <a:pt x="0" y="52832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-1270" y="158241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CFCF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5809" y="726440"/>
            <a:ext cx="7579995" cy="4673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0" i="0">
                <a:solidFill>
                  <a:srgbClr val="585858"/>
                </a:solidFill>
                <a:latin typeface="Garamond"/>
                <a:cs typeface="Garamon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8800" y="3200400"/>
            <a:ext cx="4572000" cy="1483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-50317" y="6376980"/>
            <a:ext cx="4109720" cy="222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630"/>
              </a:lnSpc>
            </a:pPr>
            <a:r>
              <a:rPr spc="-5" dirty="0"/>
              <a:t>aha, </a:t>
            </a:r>
            <a:r>
              <a:rPr dirty="0"/>
              <a:t>Operations Research: An introduction, Prentice</a:t>
            </a:r>
            <a:r>
              <a:rPr spc="-5" dirty="0"/>
              <a:t> </a:t>
            </a:r>
            <a:r>
              <a:rPr spc="5" dirty="0"/>
              <a:t>Hall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mailto:vbgupta.davv@gmail.com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780949" cy="990600"/>
          </a:xfrm>
        </p:spPr>
        <p:txBody>
          <a:bodyPr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+mj-lt"/>
              </a:rPr>
              <a:t>BIG-M AND TWO PHASE METHODS</a:t>
            </a:r>
            <a:endParaRPr lang="en-US" sz="4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952500" y="5105400"/>
            <a:ext cx="7239000" cy="807720"/>
          </a:xfrm>
        </p:spPr>
        <p:txBody>
          <a:bodyPr/>
          <a:lstStyle/>
          <a:p>
            <a:pPr algn="ctr"/>
            <a:r>
              <a:rPr lang="en-US" sz="2400" dirty="0"/>
              <a:t>SCHOOL OF DATA SCIENCE AND FORECASTING</a:t>
            </a:r>
          </a:p>
          <a:p>
            <a:pPr algn="ctr"/>
            <a:r>
              <a:rPr lang="en-US" sz="2400" dirty="0"/>
              <a:t>DEVI AHILYA VISHWAVIDYALAYA, INDORE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3962400"/>
            <a:ext cx="1125903" cy="106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472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2109470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19">
                <a:moveTo>
                  <a:pt x="0" y="528319"/>
                </a:moveTo>
                <a:lnTo>
                  <a:pt x="9146540" y="528319"/>
                </a:lnTo>
                <a:lnTo>
                  <a:pt x="9146540" y="0"/>
                </a:lnTo>
                <a:lnTo>
                  <a:pt x="0" y="0"/>
                </a:lnTo>
                <a:lnTo>
                  <a:pt x="0" y="528319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70" y="263778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70" y="316483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20"/>
                </a:moveTo>
                <a:lnTo>
                  <a:pt x="9146540" y="528320"/>
                </a:lnTo>
                <a:lnTo>
                  <a:pt x="9146540" y="0"/>
                </a:lnTo>
                <a:lnTo>
                  <a:pt x="0" y="0"/>
                </a:lnTo>
                <a:lnTo>
                  <a:pt x="0" y="52832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70" y="369315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422020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19"/>
                </a:moveTo>
                <a:lnTo>
                  <a:pt x="9146540" y="528319"/>
                </a:lnTo>
                <a:lnTo>
                  <a:pt x="9146540" y="0"/>
                </a:lnTo>
                <a:lnTo>
                  <a:pt x="0" y="0"/>
                </a:lnTo>
                <a:lnTo>
                  <a:pt x="0" y="52831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474852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270" y="527557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20"/>
                </a:moveTo>
                <a:lnTo>
                  <a:pt x="9146540" y="528320"/>
                </a:lnTo>
                <a:lnTo>
                  <a:pt x="9146540" y="0"/>
                </a:lnTo>
                <a:lnTo>
                  <a:pt x="0" y="0"/>
                </a:lnTo>
                <a:lnTo>
                  <a:pt x="0" y="52832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270" y="5803900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330950"/>
            <a:ext cx="9144000" cy="527050"/>
          </a:xfrm>
          <a:custGeom>
            <a:avLst/>
            <a:gdLst/>
            <a:ahLst/>
            <a:cxnLst/>
            <a:rect l="l" t="t" r="r" b="b"/>
            <a:pathLst>
              <a:path w="9144000" h="527050">
                <a:moveTo>
                  <a:pt x="0" y="52705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527050"/>
                </a:lnTo>
                <a:lnTo>
                  <a:pt x="0" y="52705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00" y="1752600"/>
            <a:ext cx="4803140" cy="109220"/>
          </a:xfrm>
          <a:custGeom>
            <a:avLst/>
            <a:gdLst/>
            <a:ahLst/>
            <a:cxnLst/>
            <a:rect l="l" t="t" r="r" b="b"/>
            <a:pathLst>
              <a:path w="4803140" h="109219">
                <a:moveTo>
                  <a:pt x="0" y="0"/>
                </a:moveTo>
                <a:lnTo>
                  <a:pt x="4803140" y="0"/>
                </a:lnTo>
                <a:lnTo>
                  <a:pt x="4803140" y="109220"/>
                </a:lnTo>
                <a:lnTo>
                  <a:pt x="0" y="10922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" y="17526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600" y="17526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34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5" name="object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9671802"/>
              </p:ext>
            </p:extLst>
          </p:nvPr>
        </p:nvGraphicFramePr>
        <p:xfrm>
          <a:off x="838200" y="3200400"/>
          <a:ext cx="6932292" cy="1841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6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72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359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31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155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Basi</a:t>
                      </a:r>
                      <a:r>
                        <a:rPr lang="en-US" sz="1800" b="1" spc="-5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7F63A1"/>
                    </a:solidFill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800" b="1" baseline="-25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baseline="-250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800" b="1" spc="-5" baseline="-25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baseline="-250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7F63A1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baseline="-25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baseline="-250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7F63A1"/>
                    </a:solidFill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5" baseline="-25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baseline="-250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7F63A1"/>
                    </a:solidFill>
                  </a:tcPr>
                </a:tc>
                <a:tc>
                  <a:txBody>
                    <a:bodyPr/>
                    <a:lstStyle/>
                    <a:p>
                      <a:pPr marL="3397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5" baseline="-25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baseline="-250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7F63A1"/>
                    </a:solidFill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5" baseline="-25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 baseline="-250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7F63A1"/>
                    </a:solidFill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RHS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7F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baseline="-25000" dirty="0">
                          <a:latin typeface="Calibri"/>
                          <a:cs typeface="Calibri"/>
                        </a:rPr>
                        <a:t>1</a:t>
                      </a:r>
                      <a:endParaRPr sz="1800" baseline="-250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556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aseline="-25000" dirty="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5560" marB="0">
                    <a:solidFill>
                      <a:srgbClr val="ECE9EF"/>
                    </a:solidFill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556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CE9EF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CE9EF"/>
                    </a:solidFill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CE9EF"/>
                    </a:solidFill>
                  </a:tcPr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CE9EF"/>
                    </a:solidFill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CE9EF"/>
                    </a:solidFill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CE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baseline="-25000" dirty="0">
                          <a:latin typeface="Calibri"/>
                          <a:cs typeface="Calibri"/>
                        </a:rPr>
                        <a:t>3</a:t>
                      </a:r>
                      <a:endParaRPr sz="1800" baseline="-250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3556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Z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CE9EF"/>
                    </a:solidFill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-2-4M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-5-2M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CE9EF"/>
                    </a:solidFill>
                  </a:tcPr>
                </a:tc>
                <a:tc>
                  <a:txBody>
                    <a:bodyPr/>
                    <a:lstStyle/>
                    <a:p>
                      <a:pPr marL="1485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+M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CE9EF"/>
                    </a:solidFill>
                  </a:tcPr>
                </a:tc>
                <a:tc>
                  <a:txBody>
                    <a:bodyPr/>
                    <a:lstStyle/>
                    <a:p>
                      <a:pPr marL="27876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CE9EF"/>
                    </a:solidFill>
                  </a:tcPr>
                </a:tc>
                <a:tc>
                  <a:txBody>
                    <a:bodyPr/>
                    <a:lstStyle/>
                    <a:p>
                      <a:pPr marL="32067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CE9EF"/>
                    </a:solidFill>
                  </a:tcPr>
                </a:tc>
                <a:tc>
                  <a:txBody>
                    <a:bodyPr/>
                    <a:lstStyle/>
                    <a:p>
                      <a:pPr marL="2749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CE9EF"/>
                    </a:solidFill>
                  </a:tcPr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-28M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CE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object 16"/>
          <p:cNvSpPr/>
          <p:nvPr/>
        </p:nvSpPr>
        <p:spPr>
          <a:xfrm>
            <a:off x="1676400" y="5334000"/>
            <a:ext cx="2743200" cy="368300"/>
          </a:xfrm>
          <a:custGeom>
            <a:avLst/>
            <a:gdLst/>
            <a:ahLst/>
            <a:cxnLst/>
            <a:rect l="l" t="t" r="r" b="b"/>
            <a:pathLst>
              <a:path w="2743200" h="368300">
                <a:moveTo>
                  <a:pt x="0" y="0"/>
                </a:moveTo>
                <a:lnTo>
                  <a:pt x="2743200" y="0"/>
                </a:lnTo>
                <a:lnTo>
                  <a:pt x="2743200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5FC89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753870" y="5368290"/>
            <a:ext cx="20891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 smtClean="0">
                <a:latin typeface="Arial Narrow"/>
                <a:cs typeface="Arial Narrow"/>
              </a:rPr>
              <a:t>Most</a:t>
            </a:r>
            <a:r>
              <a:rPr sz="1800" spc="-10" dirty="0" smtClean="0">
                <a:latin typeface="Arial Narrow"/>
                <a:cs typeface="Arial Narrow"/>
              </a:rPr>
              <a:t> </a:t>
            </a:r>
            <a:r>
              <a:rPr sz="1800" spc="-5" dirty="0">
                <a:latin typeface="Arial Narrow"/>
                <a:cs typeface="Arial Narrow"/>
              </a:rPr>
              <a:t>negative</a:t>
            </a:r>
            <a:r>
              <a:rPr sz="1800" spc="-65" dirty="0">
                <a:latin typeface="Arial Narrow"/>
                <a:cs typeface="Arial Narrow"/>
              </a:rPr>
              <a:t> </a:t>
            </a:r>
            <a:r>
              <a:rPr sz="1800" spc="-10" dirty="0">
                <a:latin typeface="Arial Narrow"/>
                <a:cs typeface="Arial Narrow"/>
              </a:rPr>
              <a:t>number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979929" y="5189220"/>
            <a:ext cx="1270" cy="220979"/>
          </a:xfrm>
          <a:custGeom>
            <a:avLst/>
            <a:gdLst/>
            <a:ahLst/>
            <a:cxnLst/>
            <a:rect l="l" t="t" r="r" b="b"/>
            <a:pathLst>
              <a:path w="1269" h="220979">
                <a:moveTo>
                  <a:pt x="634" y="-19050"/>
                </a:moveTo>
                <a:lnTo>
                  <a:pt x="634" y="240029"/>
                </a:lnTo>
              </a:path>
            </a:pathLst>
          </a:custGeom>
          <a:ln w="39369">
            <a:solidFill>
              <a:srgbClr val="5FC89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894839" y="5029200"/>
            <a:ext cx="172720" cy="17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04800" y="2667000"/>
            <a:ext cx="1905000" cy="368300"/>
          </a:xfrm>
          <a:custGeom>
            <a:avLst/>
            <a:gdLst/>
            <a:ahLst/>
            <a:cxnLst/>
            <a:rect l="l" t="t" r="r" b="b"/>
            <a:pathLst>
              <a:path w="1905000" h="368300">
                <a:moveTo>
                  <a:pt x="0" y="0"/>
                </a:moveTo>
                <a:lnTo>
                  <a:pt x="1905000" y="0"/>
                </a:lnTo>
                <a:lnTo>
                  <a:pt x="1905000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304800" y="1148310"/>
            <a:ext cx="7933055" cy="1851660"/>
          </a:xfrm>
          <a:prstGeom prst="rect">
            <a:avLst/>
          </a:prstGeom>
        </p:spPr>
        <p:txBody>
          <a:bodyPr vert="horz" wrap="square" lIns="0" tIns="253365" rIns="0" bIns="0" rtlCol="0">
            <a:spAutoFit/>
          </a:bodyPr>
          <a:lstStyle/>
          <a:p>
            <a:pPr marL="473709">
              <a:lnSpc>
                <a:spcPct val="100000"/>
              </a:lnSpc>
              <a:spcBef>
                <a:spcPts val="1995"/>
              </a:spcBef>
            </a:pPr>
            <a:endParaRPr sz="2900" dirty="0">
              <a:latin typeface="Garamond"/>
              <a:cs typeface="Garamond"/>
            </a:endParaRPr>
          </a:p>
          <a:p>
            <a:pPr marL="815340" marR="5080" indent="-341630">
              <a:lnSpc>
                <a:spcPct val="100000"/>
              </a:lnSpc>
              <a:spcBef>
                <a:spcPts val="1440"/>
              </a:spcBef>
              <a:buChar char="•"/>
              <a:tabLst>
                <a:tab pos="814705" algn="l"/>
                <a:tab pos="815340" algn="l"/>
              </a:tabLst>
            </a:pPr>
            <a:r>
              <a:rPr sz="2200" spc="-100" dirty="0">
                <a:solidFill>
                  <a:srgbClr val="585858"/>
                </a:solidFill>
                <a:latin typeface="Arial Narrow"/>
                <a:cs typeface="Arial Narrow"/>
              </a:rPr>
              <a:t>To </a:t>
            </a:r>
            <a:r>
              <a:rPr sz="2200" spc="-10" dirty="0">
                <a:solidFill>
                  <a:srgbClr val="585858"/>
                </a:solidFill>
                <a:latin typeface="Arial Narrow"/>
                <a:cs typeface="Arial Narrow"/>
              </a:rPr>
              <a:t>determine </a:t>
            </a:r>
            <a:r>
              <a:rPr sz="2200" spc="-10" dirty="0">
                <a:latin typeface="Arial Narrow"/>
                <a:cs typeface="Arial Narrow"/>
              </a:rPr>
              <a:t>Entering </a:t>
            </a:r>
            <a:r>
              <a:rPr sz="2200" spc="-25" dirty="0">
                <a:latin typeface="Arial Narrow"/>
                <a:cs typeface="Arial Narrow"/>
              </a:rPr>
              <a:t>Variable</a:t>
            </a:r>
            <a:r>
              <a:rPr sz="2200" spc="-25" dirty="0">
                <a:solidFill>
                  <a:srgbClr val="585858"/>
                </a:solidFill>
                <a:latin typeface="Arial Narrow"/>
                <a:cs typeface="Arial Narrow"/>
              </a:rPr>
              <a:t>; </a:t>
            </a:r>
            <a:r>
              <a:rPr sz="2200" spc="-20" dirty="0">
                <a:solidFill>
                  <a:srgbClr val="585858"/>
                </a:solidFill>
                <a:latin typeface="Arial Narrow"/>
                <a:cs typeface="Arial Narrow"/>
              </a:rPr>
              <a:t>We </a:t>
            </a:r>
            <a:r>
              <a:rPr sz="2200" spc="-10" dirty="0">
                <a:solidFill>
                  <a:srgbClr val="585858"/>
                </a:solidFill>
                <a:latin typeface="Arial Narrow"/>
                <a:cs typeface="Arial Narrow"/>
              </a:rPr>
              <a:t>should look 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to </a:t>
            </a:r>
            <a:r>
              <a:rPr sz="2200" spc="-5" dirty="0">
                <a:solidFill>
                  <a:srgbClr val="585858"/>
                </a:solidFill>
                <a:latin typeface="Arial Narrow"/>
                <a:cs typeface="Arial Narrow"/>
              </a:rPr>
              <a:t>the </a:t>
            </a:r>
            <a:r>
              <a:rPr sz="2200" spc="-10" dirty="0">
                <a:solidFill>
                  <a:srgbClr val="585858"/>
                </a:solidFill>
                <a:latin typeface="Arial Narrow"/>
                <a:cs typeface="Arial Narrow"/>
              </a:rPr>
              <a:t>largest negative  number </a:t>
            </a:r>
            <a:r>
              <a:rPr sz="2200" spc="-5" dirty="0">
                <a:solidFill>
                  <a:srgbClr val="585858"/>
                </a:solidFill>
                <a:latin typeface="Arial Narrow"/>
                <a:cs typeface="Arial Narrow"/>
              </a:rPr>
              <a:t>in</a:t>
            </a:r>
            <a:r>
              <a:rPr sz="2200" spc="-15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spc="-25" dirty="0">
                <a:solidFill>
                  <a:srgbClr val="585858"/>
                </a:solidFill>
                <a:latin typeface="Arial Narrow"/>
                <a:cs typeface="Arial Narrow"/>
              </a:rPr>
              <a:t>z-row.</a:t>
            </a:r>
            <a:endParaRPr sz="2200" dirty="0">
              <a:latin typeface="Arial Narrow"/>
              <a:cs typeface="Arial Narrow"/>
            </a:endParaRPr>
          </a:p>
          <a:p>
            <a:pPr marL="90170">
              <a:lnSpc>
                <a:spcPct val="100000"/>
              </a:lnSpc>
              <a:spcBef>
                <a:spcPts val="120"/>
              </a:spcBef>
            </a:pPr>
            <a:r>
              <a:rPr sz="1800" spc="-5" dirty="0">
                <a:latin typeface="Calibri"/>
                <a:cs typeface="Calibri"/>
              </a:rPr>
              <a:t>Entering Variable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972310" y="2971800"/>
            <a:ext cx="171450" cy="3060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TextBox 25"/>
          <p:cNvSpPr txBox="1"/>
          <p:nvPr/>
        </p:nvSpPr>
        <p:spPr>
          <a:xfrm>
            <a:off x="1066800" y="6858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Big-M Method: Maximization Problem</a:t>
            </a:r>
            <a:endParaRPr lang="en-US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2109470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19">
                <a:moveTo>
                  <a:pt x="0" y="528319"/>
                </a:moveTo>
                <a:lnTo>
                  <a:pt x="9146540" y="528319"/>
                </a:lnTo>
                <a:lnTo>
                  <a:pt x="9146540" y="0"/>
                </a:lnTo>
                <a:lnTo>
                  <a:pt x="0" y="0"/>
                </a:lnTo>
                <a:lnTo>
                  <a:pt x="0" y="528319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70" y="263778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70" y="316483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20"/>
                </a:moveTo>
                <a:lnTo>
                  <a:pt x="9146540" y="528320"/>
                </a:lnTo>
                <a:lnTo>
                  <a:pt x="9146540" y="0"/>
                </a:lnTo>
                <a:lnTo>
                  <a:pt x="0" y="0"/>
                </a:lnTo>
                <a:lnTo>
                  <a:pt x="0" y="52832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70" y="369315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422020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19"/>
                </a:moveTo>
                <a:lnTo>
                  <a:pt x="9146540" y="528319"/>
                </a:lnTo>
                <a:lnTo>
                  <a:pt x="9146540" y="0"/>
                </a:lnTo>
                <a:lnTo>
                  <a:pt x="0" y="0"/>
                </a:lnTo>
                <a:lnTo>
                  <a:pt x="0" y="52831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474852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270" y="527557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20"/>
                </a:moveTo>
                <a:lnTo>
                  <a:pt x="9146540" y="528320"/>
                </a:lnTo>
                <a:lnTo>
                  <a:pt x="9146540" y="0"/>
                </a:lnTo>
                <a:lnTo>
                  <a:pt x="0" y="0"/>
                </a:lnTo>
                <a:lnTo>
                  <a:pt x="0" y="52832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270" y="5803900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" y="1752600"/>
            <a:ext cx="4803140" cy="109220"/>
          </a:xfrm>
          <a:custGeom>
            <a:avLst/>
            <a:gdLst/>
            <a:ahLst/>
            <a:cxnLst/>
            <a:rect l="l" t="t" r="r" b="b"/>
            <a:pathLst>
              <a:path w="4803140" h="109219">
                <a:moveTo>
                  <a:pt x="0" y="0"/>
                </a:moveTo>
                <a:lnTo>
                  <a:pt x="4803140" y="0"/>
                </a:lnTo>
                <a:lnTo>
                  <a:pt x="4803140" y="109220"/>
                </a:lnTo>
                <a:lnTo>
                  <a:pt x="0" y="10922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600" y="17526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9600" y="17526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34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7209" y="947420"/>
            <a:ext cx="7464425" cy="15465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>
              <a:lnSpc>
                <a:spcPct val="100000"/>
              </a:lnSpc>
              <a:spcBef>
                <a:spcPts val="100"/>
              </a:spcBef>
            </a:pPr>
            <a:endParaRPr lang="en-US" sz="2900" b="1" spc="-5" dirty="0">
              <a:solidFill>
                <a:srgbClr val="585858"/>
              </a:solidFill>
              <a:latin typeface="Garamond"/>
              <a:cs typeface="Garamond"/>
            </a:endParaRPr>
          </a:p>
          <a:p>
            <a:pPr marL="241300" marR="5080">
              <a:lnSpc>
                <a:spcPct val="100000"/>
              </a:lnSpc>
              <a:spcBef>
                <a:spcPts val="100"/>
              </a:spcBef>
            </a:pPr>
            <a:endParaRPr sz="2900" dirty="0">
              <a:latin typeface="Garamond"/>
              <a:cs typeface="Garamond"/>
            </a:endParaRPr>
          </a:p>
          <a:p>
            <a:pPr marL="354330" indent="-341630">
              <a:lnSpc>
                <a:spcPct val="100000"/>
              </a:lnSpc>
              <a:spcBef>
                <a:spcPts val="1320"/>
              </a:spcBef>
              <a:buChar char="•"/>
              <a:tabLst>
                <a:tab pos="353695" algn="l"/>
                <a:tab pos="354330" algn="l"/>
              </a:tabLst>
            </a:pPr>
            <a:r>
              <a:rPr sz="3000" spc="-5" dirty="0">
                <a:solidFill>
                  <a:srgbClr val="585858"/>
                </a:solidFill>
                <a:latin typeface="Arial Narrow"/>
                <a:cs typeface="Arial Narrow"/>
              </a:rPr>
              <a:t>Calculate the ratio; then, </a:t>
            </a:r>
            <a:r>
              <a:rPr sz="3000" spc="-10" dirty="0">
                <a:solidFill>
                  <a:srgbClr val="585858"/>
                </a:solidFill>
                <a:latin typeface="Arial Narrow"/>
                <a:cs typeface="Arial Narrow"/>
              </a:rPr>
              <a:t>determine </a:t>
            </a:r>
            <a:r>
              <a:rPr sz="3000" spc="-5" dirty="0">
                <a:solidFill>
                  <a:srgbClr val="585858"/>
                </a:solidFill>
                <a:latin typeface="Arial Narrow"/>
                <a:cs typeface="Arial Narrow"/>
              </a:rPr>
              <a:t>the</a:t>
            </a:r>
            <a:r>
              <a:rPr sz="3000" spc="-25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3000" spc="-5" dirty="0">
                <a:solidFill>
                  <a:srgbClr val="585858"/>
                </a:solidFill>
                <a:latin typeface="Arial Narrow"/>
                <a:cs typeface="Arial Narrow"/>
              </a:rPr>
              <a:t>smallest</a:t>
            </a:r>
            <a:endParaRPr sz="3000" dirty="0">
              <a:latin typeface="Arial Narrow"/>
              <a:cs typeface="Arial Narro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8839" y="2364740"/>
            <a:ext cx="504317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585858"/>
                </a:solidFill>
                <a:latin typeface="Arial Narrow"/>
                <a:cs typeface="Arial Narrow"/>
              </a:rPr>
              <a:t>positive number as </a:t>
            </a:r>
            <a:r>
              <a:rPr sz="3000" spc="-5" dirty="0">
                <a:latin typeface="Arial Narrow"/>
                <a:cs typeface="Arial Narrow"/>
              </a:rPr>
              <a:t>Leaving</a:t>
            </a:r>
            <a:r>
              <a:rPr sz="3000" spc="15" dirty="0">
                <a:latin typeface="Arial Narrow"/>
                <a:cs typeface="Arial Narrow"/>
              </a:rPr>
              <a:t> </a:t>
            </a:r>
            <a:r>
              <a:rPr sz="3000" spc="-30" dirty="0">
                <a:latin typeface="Arial Narrow"/>
                <a:cs typeface="Arial Narrow"/>
              </a:rPr>
              <a:t>Variable</a:t>
            </a:r>
            <a:endParaRPr sz="3000">
              <a:latin typeface="Arial Narrow"/>
              <a:cs typeface="Arial Narrow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640171"/>
              </p:ext>
            </p:extLst>
          </p:nvPr>
        </p:nvGraphicFramePr>
        <p:xfrm>
          <a:off x="838200" y="3200400"/>
          <a:ext cx="7315200" cy="2061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8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Basi</a:t>
                      </a:r>
                      <a:r>
                        <a:rPr lang="en-US" sz="1800" b="1" spc="-10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c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X</a:t>
                      </a:r>
                      <a:r>
                        <a:rPr sz="1800" b="1" spc="-5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1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0"/>
                        </a:spcBef>
                        <a:tabLst>
                          <a:tab pos="902335" algn="l"/>
                          <a:tab pos="1715135" algn="l"/>
                          <a:tab pos="2527935" algn="l"/>
                          <a:tab pos="3340735" algn="l"/>
                          <a:tab pos="4153535" algn="l"/>
                          <a:tab pos="4966335" algn="l"/>
                        </a:tabLst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X</a:t>
                      </a:r>
                      <a:r>
                        <a:rPr sz="1800" b="1" spc="-5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2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	S</a:t>
                      </a:r>
                      <a:r>
                        <a:rPr sz="1800" b="1" spc="-5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1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	S</a:t>
                      </a:r>
                      <a:r>
                        <a:rPr sz="1800" b="1" spc="-5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2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	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R</a:t>
                      </a:r>
                      <a:r>
                        <a:rPr sz="1800" b="1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1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	R</a:t>
                      </a:r>
                      <a:r>
                        <a:rPr sz="1800" b="1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3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	RHS	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Ratio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R</a:t>
                      </a:r>
                      <a:r>
                        <a:rPr sz="1800" baseline="-25000" dirty="0">
                          <a:latin typeface="Arial Narrow"/>
                          <a:cs typeface="Arial Narrow"/>
                        </a:rPr>
                        <a:t>1</a:t>
                      </a:r>
                    </a:p>
                  </a:txBody>
                  <a:tcPr marL="0" marR="0" marT="27939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1</a:t>
                      </a:r>
                    </a:p>
                  </a:txBody>
                  <a:tcPr marL="0" marR="0" marT="27939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19"/>
                        </a:spcBef>
                        <a:tabLst>
                          <a:tab pos="902335" algn="l"/>
                          <a:tab pos="1715135" algn="l"/>
                          <a:tab pos="2527935" algn="l"/>
                          <a:tab pos="3340735" algn="l"/>
                          <a:tab pos="4153535" algn="l"/>
                          <a:tab pos="4966335" algn="l"/>
                        </a:tabLst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	</a:t>
                      </a:r>
                      <a:r>
                        <a:rPr sz="1800" spc="-5" dirty="0">
                          <a:latin typeface="Arial Narrow"/>
                          <a:cs typeface="Arial Narrow"/>
                        </a:rPr>
                        <a:t>-1	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0	1	0	4	4</a:t>
                      </a:r>
                    </a:p>
                  </a:txBody>
                  <a:tcPr marL="0" marR="0" marT="27939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S</a:t>
                      </a:r>
                      <a:r>
                        <a:rPr sz="1800" spc="-5" baseline="-25000" dirty="0">
                          <a:latin typeface="Arial Narrow"/>
                          <a:cs typeface="Arial Narrow"/>
                        </a:rPr>
                        <a:t>2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1</a:t>
                      </a:r>
                    </a:p>
                  </a:txBody>
                  <a:tcPr marL="0" marR="0" marT="27939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19"/>
                        </a:spcBef>
                        <a:tabLst>
                          <a:tab pos="902335" algn="l"/>
                          <a:tab pos="1715135" algn="l"/>
                          <a:tab pos="2527935" algn="l"/>
                          <a:tab pos="3340735" algn="l"/>
                          <a:tab pos="4153535" algn="l"/>
                          <a:tab pos="4966335" algn="l"/>
                        </a:tabLst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4	0	1	0	0	</a:t>
                      </a:r>
                      <a:r>
                        <a:rPr sz="1800" spc="-5" dirty="0">
                          <a:latin typeface="Arial Narrow"/>
                          <a:cs typeface="Arial Narrow"/>
                        </a:rPr>
                        <a:t>32	32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R</a:t>
                      </a:r>
                      <a:r>
                        <a:rPr sz="1800" baseline="-25000" dirty="0">
                          <a:latin typeface="Arial Narrow"/>
                          <a:cs typeface="Arial Narrow"/>
                        </a:rPr>
                        <a:t>3</a:t>
                      </a:r>
                    </a:p>
                  </a:txBody>
                  <a:tcPr marL="0" marR="0" marT="2793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3</a:t>
                      </a:r>
                    </a:p>
                  </a:txBody>
                  <a:tcPr marL="0" marR="0" marT="27939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19"/>
                        </a:spcBef>
                        <a:tabLst>
                          <a:tab pos="902335" algn="l"/>
                          <a:tab pos="1715135" algn="l"/>
                          <a:tab pos="2527935" algn="l"/>
                          <a:tab pos="3340735" algn="l"/>
                          <a:tab pos="4153535" algn="l"/>
                          <a:tab pos="4966335" algn="l"/>
                        </a:tabLst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2	0	0	0	1	</a:t>
                      </a:r>
                      <a:r>
                        <a:rPr sz="1800" spc="-5" dirty="0">
                          <a:latin typeface="Arial Narrow"/>
                          <a:cs typeface="Arial Narrow"/>
                        </a:rPr>
                        <a:t>24	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8</a:t>
                      </a:r>
                    </a:p>
                  </a:txBody>
                  <a:tcPr marL="0" marR="0" marT="27939" marB="0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1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Z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spc="-10" dirty="0">
                          <a:latin typeface="Arial Narrow"/>
                          <a:cs typeface="Arial Narrow"/>
                        </a:rPr>
                        <a:t>-2-4M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19"/>
                        </a:spcBef>
                        <a:tabLst>
                          <a:tab pos="902335" algn="l"/>
                          <a:tab pos="1715135" algn="l"/>
                          <a:tab pos="2527935" algn="l"/>
                          <a:tab pos="3340735" algn="l"/>
                          <a:tab pos="4153535" algn="l"/>
                        </a:tabLst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-5-2M	+M	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0	</a:t>
                      </a: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0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0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	</a:t>
                      </a:r>
                      <a:r>
                        <a:rPr sz="1800" spc="-10" dirty="0">
                          <a:latin typeface="Arial Narrow"/>
                          <a:cs typeface="Arial Narrow"/>
                        </a:rPr>
                        <a:t>-28M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object 21"/>
          <p:cNvSpPr txBox="1"/>
          <p:nvPr/>
        </p:nvSpPr>
        <p:spPr>
          <a:xfrm>
            <a:off x="7010400" y="2667000"/>
            <a:ext cx="1905000" cy="368300"/>
          </a:xfrm>
          <a:prstGeom prst="rect">
            <a:avLst/>
          </a:prstGeom>
          <a:solidFill>
            <a:srgbClr val="BF0000"/>
          </a:solidFill>
        </p:spPr>
        <p:txBody>
          <a:bodyPr vert="horz" wrap="square" lIns="0" tIns="4572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6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Leaving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389619" y="3733800"/>
            <a:ext cx="220979" cy="1270"/>
          </a:xfrm>
          <a:custGeom>
            <a:avLst/>
            <a:gdLst/>
            <a:ahLst/>
            <a:cxnLst/>
            <a:rect l="l" t="t" r="r" b="b"/>
            <a:pathLst>
              <a:path w="220979" h="1270">
                <a:moveTo>
                  <a:pt x="-19050" y="635"/>
                </a:moveTo>
                <a:lnTo>
                  <a:pt x="240029" y="635"/>
                </a:lnTo>
              </a:path>
            </a:pathLst>
          </a:custGeom>
          <a:ln w="39369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229600" y="3648709"/>
            <a:ext cx="171450" cy="17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08059" y="3049270"/>
            <a:ext cx="3810" cy="687070"/>
          </a:xfrm>
          <a:custGeom>
            <a:avLst/>
            <a:gdLst/>
            <a:ahLst/>
            <a:cxnLst/>
            <a:rect l="l" t="t" r="r" b="b"/>
            <a:pathLst>
              <a:path w="3809" h="687070">
                <a:moveTo>
                  <a:pt x="0" y="687069"/>
                </a:moveTo>
                <a:lnTo>
                  <a:pt x="3810" y="0"/>
                </a:lnTo>
              </a:path>
            </a:pathLst>
          </a:custGeom>
          <a:ln w="38097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TextBox 26"/>
          <p:cNvSpPr txBox="1"/>
          <p:nvPr/>
        </p:nvSpPr>
        <p:spPr>
          <a:xfrm>
            <a:off x="1066800" y="6858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Big-M Method: Maximization Problem</a:t>
            </a:r>
            <a:endParaRPr lang="en-US" sz="3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2109470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19">
                <a:moveTo>
                  <a:pt x="0" y="528319"/>
                </a:moveTo>
                <a:lnTo>
                  <a:pt x="9146540" y="528319"/>
                </a:lnTo>
                <a:lnTo>
                  <a:pt x="9146540" y="0"/>
                </a:lnTo>
                <a:lnTo>
                  <a:pt x="0" y="0"/>
                </a:lnTo>
                <a:lnTo>
                  <a:pt x="0" y="528319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70" y="263778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70" y="316483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20"/>
                </a:moveTo>
                <a:lnTo>
                  <a:pt x="9146540" y="528320"/>
                </a:lnTo>
                <a:lnTo>
                  <a:pt x="9146540" y="0"/>
                </a:lnTo>
                <a:lnTo>
                  <a:pt x="0" y="0"/>
                </a:lnTo>
                <a:lnTo>
                  <a:pt x="0" y="52832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70" y="369315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422020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19"/>
                </a:moveTo>
                <a:lnTo>
                  <a:pt x="9146540" y="528319"/>
                </a:lnTo>
                <a:lnTo>
                  <a:pt x="9146540" y="0"/>
                </a:lnTo>
                <a:lnTo>
                  <a:pt x="0" y="0"/>
                </a:lnTo>
                <a:lnTo>
                  <a:pt x="0" y="52831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474852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270" y="527557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20"/>
                </a:moveTo>
                <a:lnTo>
                  <a:pt x="9146540" y="528320"/>
                </a:lnTo>
                <a:lnTo>
                  <a:pt x="9146540" y="0"/>
                </a:lnTo>
                <a:lnTo>
                  <a:pt x="0" y="0"/>
                </a:lnTo>
                <a:lnTo>
                  <a:pt x="0" y="52832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270" y="5803900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330950"/>
            <a:ext cx="9144000" cy="527050"/>
          </a:xfrm>
          <a:custGeom>
            <a:avLst/>
            <a:gdLst/>
            <a:ahLst/>
            <a:cxnLst/>
            <a:rect l="l" t="t" r="r" b="b"/>
            <a:pathLst>
              <a:path w="9144000" h="527050">
                <a:moveTo>
                  <a:pt x="0" y="52705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527050"/>
                </a:lnTo>
                <a:lnTo>
                  <a:pt x="0" y="52705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00" y="1752600"/>
            <a:ext cx="4803140" cy="109220"/>
          </a:xfrm>
          <a:custGeom>
            <a:avLst/>
            <a:gdLst/>
            <a:ahLst/>
            <a:cxnLst/>
            <a:rect l="l" t="t" r="r" b="b"/>
            <a:pathLst>
              <a:path w="4803140" h="109219">
                <a:moveTo>
                  <a:pt x="0" y="0"/>
                </a:moveTo>
                <a:lnTo>
                  <a:pt x="4803140" y="0"/>
                </a:lnTo>
                <a:lnTo>
                  <a:pt x="4803140" y="109220"/>
                </a:lnTo>
                <a:lnTo>
                  <a:pt x="0" y="10922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" y="17526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600" y="17526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34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65809" y="947420"/>
            <a:ext cx="7235825" cy="1590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2900" b="1" spc="-5" dirty="0">
              <a:solidFill>
                <a:srgbClr val="585858"/>
              </a:solidFill>
              <a:latin typeface="Garamond"/>
              <a:cs typeface="Garamond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2900" dirty="0">
              <a:latin typeface="Garamond"/>
              <a:cs typeface="Garamond"/>
            </a:endParaRPr>
          </a:p>
          <a:p>
            <a:pPr marL="354330" indent="-341630">
              <a:lnSpc>
                <a:spcPct val="100000"/>
              </a:lnSpc>
              <a:spcBef>
                <a:spcPts val="1440"/>
              </a:spcBef>
              <a:buChar char="•"/>
              <a:tabLst>
                <a:tab pos="353695" algn="l"/>
                <a:tab pos="354330" algn="l"/>
              </a:tabLst>
            </a:pPr>
            <a:r>
              <a:rPr sz="3200" u="heavy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 Narrow"/>
                <a:cs typeface="Arial Narrow"/>
              </a:rPr>
              <a:t>First</a:t>
            </a:r>
            <a:r>
              <a:rPr sz="3200" u="heavy" spc="-1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 Narrow"/>
                <a:cs typeface="Arial Narrow"/>
              </a:rPr>
              <a:t> </a:t>
            </a:r>
            <a:r>
              <a:rPr sz="3200" u="heavy" spc="-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 Narrow"/>
                <a:cs typeface="Arial Narrow"/>
              </a:rPr>
              <a:t>iteration</a:t>
            </a:r>
            <a:endParaRPr sz="3200" dirty="0">
              <a:latin typeface="Arial Narrow"/>
              <a:cs typeface="Arial Narrow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252944"/>
              </p:ext>
            </p:extLst>
          </p:nvPr>
        </p:nvGraphicFramePr>
        <p:xfrm>
          <a:off x="838200" y="3200400"/>
          <a:ext cx="7313290" cy="2061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359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59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0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70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50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496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5819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Basi</a:t>
                      </a:r>
                      <a:r>
                        <a:rPr lang="en-US" sz="1800" b="1" spc="-5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7F63A1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800" b="1" spc="-5" baseline="-25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baseline="-250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7F63A1"/>
                    </a:solidFill>
                  </a:tcPr>
                </a:tc>
                <a:tc>
                  <a:txBody>
                    <a:bodyPr/>
                    <a:lstStyle/>
                    <a:p>
                      <a:pPr marL="2851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800" b="1" spc="-5" baseline="-25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baseline="-250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7F63A1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5" baseline="-25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baseline="-250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5" baseline="-25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baseline="-250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7F63A1"/>
                    </a:solidFill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5" baseline="-25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baseline="-250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7F63A1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5" baseline="-25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 baseline="-250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7F63A1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RHS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7F63A1"/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Ratio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7F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X</a:t>
                      </a:r>
                      <a:r>
                        <a:rPr sz="1800" spc="-5" baseline="-25000" dirty="0">
                          <a:latin typeface="Calibri"/>
                          <a:cs typeface="Calibri"/>
                        </a:rPr>
                        <a:t>1</a:t>
                      </a:r>
                      <a:endParaRPr sz="1800" baseline="-250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5560" marB="0"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2851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-1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….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aseline="-25000" dirty="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5560" marB="0">
                    <a:solidFill>
                      <a:srgbClr val="ECE9EF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35560" marB="0">
                    <a:solidFill>
                      <a:srgbClr val="ECE9EF"/>
                    </a:solidFill>
                  </a:tcPr>
                </a:tc>
                <a:tc>
                  <a:txBody>
                    <a:bodyPr/>
                    <a:lstStyle/>
                    <a:p>
                      <a:pPr marL="2851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CE9EF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556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CE9EF"/>
                    </a:solidFill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-1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CE9EF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CE9EF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CE9EF"/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CE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baseline="-25000" dirty="0">
                          <a:latin typeface="Calibri"/>
                          <a:cs typeface="Calibri"/>
                        </a:rPr>
                        <a:t>3</a:t>
                      </a:r>
                      <a:endParaRPr sz="1800" baseline="-250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3556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851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556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</a:p>
                  </a:txBody>
                  <a:tcPr marL="0" marR="0" marT="3556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</a:p>
                  </a:txBody>
                  <a:tcPr marL="0" marR="0" marT="3556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-3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</a:p>
                  </a:txBody>
                  <a:tcPr marL="0" marR="0" marT="3556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12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1631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</a:p>
                  </a:txBody>
                  <a:tcPr marL="0" marR="0" marT="3556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1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Z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CE9EF"/>
                    </a:solidFill>
                  </a:tcPr>
                </a:tc>
                <a:tc>
                  <a:txBody>
                    <a:bodyPr/>
                    <a:lstStyle/>
                    <a:p>
                      <a:pPr marL="1663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CE9EF"/>
                    </a:solidFill>
                  </a:tcPr>
                </a:tc>
                <a:tc>
                  <a:txBody>
                    <a:bodyPr/>
                    <a:lstStyle/>
                    <a:p>
                      <a:pPr marL="2851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-5-2M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CE9EF"/>
                    </a:solidFil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-2-3M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225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CE9EF"/>
                    </a:solidFill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 smtClean="0">
                          <a:latin typeface="Calibri"/>
                          <a:cs typeface="Calibri"/>
                        </a:rPr>
                        <a:t>2+</a:t>
                      </a:r>
                      <a:r>
                        <a:rPr lang="en-US" sz="1800" spc="-5" dirty="0" smtClean="0">
                          <a:latin typeface="Calibri"/>
                          <a:cs typeface="Calibri"/>
                        </a:rPr>
                        <a:t>4</a:t>
                      </a:r>
                      <a:r>
                        <a:rPr sz="1800" spc="-5" dirty="0" smtClean="0">
                          <a:latin typeface="Calibri"/>
                          <a:cs typeface="Calibri"/>
                        </a:rPr>
                        <a:t>M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CE9EF"/>
                    </a:solidFill>
                  </a:tcPr>
                </a:tc>
                <a:tc>
                  <a:txBody>
                    <a:bodyPr/>
                    <a:lstStyle/>
                    <a:p>
                      <a:pPr marL="1358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lang="en-US" sz="1800" spc="-5" dirty="0" smtClean="0">
                          <a:latin typeface="Calibri"/>
                          <a:cs typeface="Calibri"/>
                        </a:rPr>
                        <a:t>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CE9EF"/>
                    </a:solidFill>
                  </a:tcPr>
                </a:tc>
                <a:tc>
                  <a:txBody>
                    <a:bodyPr/>
                    <a:lstStyle/>
                    <a:p>
                      <a:pPr marL="27368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8-12M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CE9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CE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7010400" y="2590800"/>
            <a:ext cx="1905000" cy="368300"/>
          </a:xfrm>
          <a:prstGeom prst="rect">
            <a:avLst/>
          </a:prstGeom>
          <a:solidFill>
            <a:srgbClr val="BF0000"/>
          </a:solidFill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Leaving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605519" y="3013710"/>
            <a:ext cx="5080" cy="1480820"/>
          </a:xfrm>
          <a:custGeom>
            <a:avLst/>
            <a:gdLst/>
            <a:ahLst/>
            <a:cxnLst/>
            <a:rect l="l" t="t" r="r" b="b"/>
            <a:pathLst>
              <a:path w="5079" h="1480820">
                <a:moveTo>
                  <a:pt x="0" y="1480820"/>
                </a:moveTo>
                <a:lnTo>
                  <a:pt x="5079" y="0"/>
                </a:lnTo>
              </a:path>
            </a:pathLst>
          </a:custGeom>
          <a:ln w="38097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89619" y="4491990"/>
            <a:ext cx="217170" cy="1270"/>
          </a:xfrm>
          <a:custGeom>
            <a:avLst/>
            <a:gdLst/>
            <a:ahLst/>
            <a:cxnLst/>
            <a:rect l="l" t="t" r="r" b="b"/>
            <a:pathLst>
              <a:path w="217170" h="1270">
                <a:moveTo>
                  <a:pt x="-19049" y="635"/>
                </a:moveTo>
                <a:lnTo>
                  <a:pt x="236220" y="635"/>
                </a:lnTo>
              </a:path>
            </a:pathLst>
          </a:custGeom>
          <a:ln w="39370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28330" y="4405629"/>
            <a:ext cx="172720" cy="17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81200" y="2667000"/>
            <a:ext cx="1905000" cy="368300"/>
          </a:xfrm>
          <a:custGeom>
            <a:avLst/>
            <a:gdLst/>
            <a:ahLst/>
            <a:cxnLst/>
            <a:rect l="l" t="t" r="r" b="b"/>
            <a:pathLst>
              <a:path w="1905000" h="368300">
                <a:moveTo>
                  <a:pt x="0" y="0"/>
                </a:moveTo>
                <a:lnTo>
                  <a:pt x="1905000" y="0"/>
                </a:lnTo>
                <a:lnTo>
                  <a:pt x="1905000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981200" y="2700020"/>
            <a:ext cx="190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Entering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48709" y="2971800"/>
            <a:ext cx="171450" cy="3060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TextBox 26"/>
          <p:cNvSpPr txBox="1"/>
          <p:nvPr/>
        </p:nvSpPr>
        <p:spPr>
          <a:xfrm>
            <a:off x="1066800" y="6858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Big-M Method: Maximization Problem</a:t>
            </a:r>
            <a:endParaRPr lang="en-US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2109470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19">
                <a:moveTo>
                  <a:pt x="0" y="528319"/>
                </a:moveTo>
                <a:lnTo>
                  <a:pt x="9146540" y="528319"/>
                </a:lnTo>
                <a:lnTo>
                  <a:pt x="9146540" y="0"/>
                </a:lnTo>
                <a:lnTo>
                  <a:pt x="0" y="0"/>
                </a:lnTo>
                <a:lnTo>
                  <a:pt x="0" y="528319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70" y="263778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70" y="316483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20"/>
                </a:moveTo>
                <a:lnTo>
                  <a:pt x="9146540" y="528320"/>
                </a:lnTo>
                <a:lnTo>
                  <a:pt x="9146540" y="0"/>
                </a:lnTo>
                <a:lnTo>
                  <a:pt x="0" y="0"/>
                </a:lnTo>
                <a:lnTo>
                  <a:pt x="0" y="52832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70" y="369315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422020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19"/>
                </a:moveTo>
                <a:lnTo>
                  <a:pt x="9146540" y="528319"/>
                </a:lnTo>
                <a:lnTo>
                  <a:pt x="9146540" y="0"/>
                </a:lnTo>
                <a:lnTo>
                  <a:pt x="0" y="0"/>
                </a:lnTo>
                <a:lnTo>
                  <a:pt x="0" y="52831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474852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270" y="527557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20"/>
                </a:moveTo>
                <a:lnTo>
                  <a:pt x="9146540" y="528320"/>
                </a:lnTo>
                <a:lnTo>
                  <a:pt x="9146540" y="0"/>
                </a:lnTo>
                <a:lnTo>
                  <a:pt x="0" y="0"/>
                </a:lnTo>
                <a:lnTo>
                  <a:pt x="0" y="52832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270" y="5803900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330950"/>
            <a:ext cx="9144000" cy="527050"/>
          </a:xfrm>
          <a:custGeom>
            <a:avLst/>
            <a:gdLst/>
            <a:ahLst/>
            <a:cxnLst/>
            <a:rect l="l" t="t" r="r" b="b"/>
            <a:pathLst>
              <a:path w="9144000" h="527050">
                <a:moveTo>
                  <a:pt x="0" y="52705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527050"/>
                </a:lnTo>
                <a:lnTo>
                  <a:pt x="0" y="52705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00" y="1752600"/>
            <a:ext cx="4803140" cy="109220"/>
          </a:xfrm>
          <a:custGeom>
            <a:avLst/>
            <a:gdLst/>
            <a:ahLst/>
            <a:cxnLst/>
            <a:rect l="l" t="t" r="r" b="b"/>
            <a:pathLst>
              <a:path w="4803140" h="109219">
                <a:moveTo>
                  <a:pt x="0" y="0"/>
                </a:moveTo>
                <a:lnTo>
                  <a:pt x="4803140" y="0"/>
                </a:lnTo>
                <a:lnTo>
                  <a:pt x="4803140" y="109220"/>
                </a:lnTo>
                <a:lnTo>
                  <a:pt x="0" y="10922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" y="17526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600" y="17526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34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65809" y="947420"/>
            <a:ext cx="7235825" cy="1590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2900" b="1" spc="-5" dirty="0">
              <a:solidFill>
                <a:srgbClr val="585858"/>
              </a:solidFill>
              <a:latin typeface="Garamond"/>
              <a:cs typeface="Garamond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2900" dirty="0">
              <a:latin typeface="Garamond"/>
              <a:cs typeface="Garamond"/>
            </a:endParaRPr>
          </a:p>
          <a:p>
            <a:pPr marL="354330" indent="-341630">
              <a:lnSpc>
                <a:spcPct val="100000"/>
              </a:lnSpc>
              <a:spcBef>
                <a:spcPts val="1440"/>
              </a:spcBef>
              <a:buChar char="•"/>
              <a:tabLst>
                <a:tab pos="353695" algn="l"/>
                <a:tab pos="354330" algn="l"/>
              </a:tabLst>
            </a:pPr>
            <a:r>
              <a:rPr sz="3200" u="heavy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 Narrow"/>
                <a:cs typeface="Arial Narrow"/>
              </a:rPr>
              <a:t>Second</a:t>
            </a:r>
            <a:r>
              <a:rPr sz="3200" u="heavy" spc="-1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 Narrow"/>
                <a:cs typeface="Arial Narrow"/>
              </a:rPr>
              <a:t> </a:t>
            </a:r>
            <a:r>
              <a:rPr sz="3200" u="heavy" spc="-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 Narrow"/>
                <a:cs typeface="Arial Narrow"/>
              </a:rPr>
              <a:t>iteration</a:t>
            </a:r>
            <a:endParaRPr sz="3200" dirty="0">
              <a:latin typeface="Arial Narrow"/>
              <a:cs typeface="Arial Narrow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417304"/>
              </p:ext>
            </p:extLst>
          </p:nvPr>
        </p:nvGraphicFramePr>
        <p:xfrm>
          <a:off x="838200" y="3200400"/>
          <a:ext cx="7315196" cy="2061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85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34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02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091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Basi</a:t>
                      </a:r>
                      <a:r>
                        <a:rPr lang="en-US" sz="1800" b="1" spc="-10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c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X</a:t>
                      </a:r>
                      <a:r>
                        <a:rPr sz="1800" b="1" spc="-5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1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X</a:t>
                      </a:r>
                      <a:r>
                        <a:rPr sz="1800" b="1" spc="-5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2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S</a:t>
                      </a:r>
                      <a:r>
                        <a:rPr sz="1800" b="1" spc="-5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1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S</a:t>
                      </a:r>
                      <a:r>
                        <a:rPr sz="1800" b="1" spc="-5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2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R</a:t>
                      </a:r>
                      <a:r>
                        <a:rPr sz="1800" b="1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1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R</a:t>
                      </a:r>
                      <a:r>
                        <a:rPr sz="1800" b="1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3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RHS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Ratio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X</a:t>
                      </a:r>
                      <a:r>
                        <a:rPr sz="1800" spc="-5" baseline="-25000" dirty="0">
                          <a:latin typeface="Arial Narrow"/>
                          <a:cs typeface="Arial Narrow"/>
                        </a:rPr>
                        <a:t>1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1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spc="-10" dirty="0">
                          <a:latin typeface="Arial Narrow"/>
                          <a:cs typeface="Arial Narrow"/>
                        </a:rPr>
                        <a:t>2/3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spc="-10" dirty="0">
                          <a:latin typeface="Arial Narrow"/>
                          <a:cs typeface="Arial Narrow"/>
                        </a:rPr>
                        <a:t>1/3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8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12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S</a:t>
                      </a:r>
                      <a:r>
                        <a:rPr sz="1800" spc="-5" baseline="-25000" dirty="0">
                          <a:latin typeface="Arial Narrow"/>
                          <a:cs typeface="Arial Narrow"/>
                        </a:rPr>
                        <a:t>2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10/3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1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spc="-10" dirty="0">
                          <a:latin typeface="Arial Narrow"/>
                          <a:cs typeface="Arial Narrow"/>
                        </a:rPr>
                        <a:t>-1/3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24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spc="-10" dirty="0">
                          <a:latin typeface="Arial Narrow"/>
                          <a:cs typeface="Arial Narrow"/>
                        </a:rPr>
                        <a:t>7.2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S</a:t>
                      </a:r>
                      <a:r>
                        <a:rPr sz="1800" spc="-5" baseline="-25000" dirty="0">
                          <a:latin typeface="Arial Narrow"/>
                          <a:cs typeface="Arial Narrow"/>
                        </a:rPr>
                        <a:t>1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</a:p>
                  </a:txBody>
                  <a:tcPr marL="0" marR="0" marT="27939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spc="-10" dirty="0">
                          <a:latin typeface="Arial Narrow"/>
                          <a:cs typeface="Arial Narrow"/>
                        </a:rPr>
                        <a:t>2/3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1</a:t>
                      </a:r>
                    </a:p>
                  </a:txBody>
                  <a:tcPr marL="0" marR="0" marT="27939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</a:p>
                  </a:txBody>
                  <a:tcPr marL="0" marR="0" marT="27939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-1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spc="-10" dirty="0">
                          <a:latin typeface="Arial Narrow"/>
                          <a:cs typeface="Arial Narrow"/>
                        </a:rPr>
                        <a:t>1/3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4</a:t>
                      </a:r>
                    </a:p>
                  </a:txBody>
                  <a:tcPr marL="0" marR="0" marT="27939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6</a:t>
                      </a:r>
                    </a:p>
                  </a:txBody>
                  <a:tcPr marL="0" marR="0" marT="27939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1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Z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-11/3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9367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M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8638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spc="-10" dirty="0" smtClean="0">
                          <a:latin typeface="Arial Narrow"/>
                          <a:cs typeface="Arial Narrow"/>
                        </a:rPr>
                        <a:t>2/3</a:t>
                      </a:r>
                      <a:r>
                        <a:rPr lang="en-US" sz="1800" spc="-10" dirty="0" smtClean="0">
                          <a:latin typeface="Arial Narrow"/>
                          <a:cs typeface="Arial Narrow"/>
                        </a:rPr>
                        <a:t>+M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4574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+16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7010400" y="2590800"/>
            <a:ext cx="1905000" cy="368300"/>
          </a:xfrm>
          <a:prstGeom prst="rect">
            <a:avLst/>
          </a:prstGeom>
          <a:solidFill>
            <a:srgbClr val="BF0000"/>
          </a:solidFill>
        </p:spPr>
        <p:txBody>
          <a:bodyPr vert="horz" wrap="square" lIns="0" tIns="4699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7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Leaving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605519" y="3013710"/>
            <a:ext cx="5080" cy="1480820"/>
          </a:xfrm>
          <a:custGeom>
            <a:avLst/>
            <a:gdLst/>
            <a:ahLst/>
            <a:cxnLst/>
            <a:rect l="l" t="t" r="r" b="b"/>
            <a:pathLst>
              <a:path w="5079" h="1480820">
                <a:moveTo>
                  <a:pt x="0" y="1480820"/>
                </a:moveTo>
                <a:lnTo>
                  <a:pt x="5079" y="0"/>
                </a:lnTo>
              </a:path>
            </a:pathLst>
          </a:custGeom>
          <a:ln w="38097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89619" y="4491990"/>
            <a:ext cx="217170" cy="1270"/>
          </a:xfrm>
          <a:custGeom>
            <a:avLst/>
            <a:gdLst/>
            <a:ahLst/>
            <a:cxnLst/>
            <a:rect l="l" t="t" r="r" b="b"/>
            <a:pathLst>
              <a:path w="217170" h="1270">
                <a:moveTo>
                  <a:pt x="-19049" y="635"/>
                </a:moveTo>
                <a:lnTo>
                  <a:pt x="236220" y="635"/>
                </a:lnTo>
              </a:path>
            </a:pathLst>
          </a:custGeom>
          <a:ln w="39370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28330" y="4405629"/>
            <a:ext cx="172720" cy="1714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066800" y="2667000"/>
            <a:ext cx="1905000" cy="368300"/>
          </a:xfrm>
          <a:custGeom>
            <a:avLst/>
            <a:gdLst/>
            <a:ahLst/>
            <a:cxnLst/>
            <a:rect l="l" t="t" r="r" b="b"/>
            <a:pathLst>
              <a:path w="1905000" h="368300">
                <a:moveTo>
                  <a:pt x="0" y="0"/>
                </a:moveTo>
                <a:lnTo>
                  <a:pt x="1905000" y="0"/>
                </a:lnTo>
                <a:lnTo>
                  <a:pt x="1905000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066800" y="2700020"/>
            <a:ext cx="190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Entering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2734310" y="2971800"/>
            <a:ext cx="171450" cy="3060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TextBox 26"/>
          <p:cNvSpPr txBox="1"/>
          <p:nvPr/>
        </p:nvSpPr>
        <p:spPr>
          <a:xfrm>
            <a:off x="1066800" y="6858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Big-M Method: Maximization Problem</a:t>
            </a:r>
            <a:endParaRPr lang="en-US" sz="3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2109470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19">
                <a:moveTo>
                  <a:pt x="0" y="528319"/>
                </a:moveTo>
                <a:lnTo>
                  <a:pt x="9146540" y="528319"/>
                </a:lnTo>
                <a:lnTo>
                  <a:pt x="9146540" y="0"/>
                </a:lnTo>
                <a:lnTo>
                  <a:pt x="0" y="0"/>
                </a:lnTo>
                <a:lnTo>
                  <a:pt x="0" y="528319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70" y="263778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70" y="316483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20"/>
                </a:moveTo>
                <a:lnTo>
                  <a:pt x="9146540" y="528320"/>
                </a:lnTo>
                <a:lnTo>
                  <a:pt x="9146540" y="0"/>
                </a:lnTo>
                <a:lnTo>
                  <a:pt x="0" y="0"/>
                </a:lnTo>
                <a:lnTo>
                  <a:pt x="0" y="52832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70" y="369315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422020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19"/>
                </a:moveTo>
                <a:lnTo>
                  <a:pt x="9146540" y="528319"/>
                </a:lnTo>
                <a:lnTo>
                  <a:pt x="9146540" y="0"/>
                </a:lnTo>
                <a:lnTo>
                  <a:pt x="0" y="0"/>
                </a:lnTo>
                <a:lnTo>
                  <a:pt x="0" y="52831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330950"/>
            <a:ext cx="9144000" cy="527050"/>
          </a:xfrm>
          <a:custGeom>
            <a:avLst/>
            <a:gdLst/>
            <a:ahLst/>
            <a:cxnLst/>
            <a:rect l="l" t="t" r="r" b="b"/>
            <a:pathLst>
              <a:path w="9144000" h="527050">
                <a:moveTo>
                  <a:pt x="0" y="52705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527050"/>
                </a:lnTo>
                <a:lnTo>
                  <a:pt x="0" y="52705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00" y="1752600"/>
            <a:ext cx="4803140" cy="109220"/>
          </a:xfrm>
          <a:custGeom>
            <a:avLst/>
            <a:gdLst/>
            <a:ahLst/>
            <a:cxnLst/>
            <a:rect l="l" t="t" r="r" b="b"/>
            <a:pathLst>
              <a:path w="4803140" h="109219">
                <a:moveTo>
                  <a:pt x="0" y="0"/>
                </a:moveTo>
                <a:lnTo>
                  <a:pt x="4803140" y="0"/>
                </a:lnTo>
                <a:lnTo>
                  <a:pt x="4803140" y="109220"/>
                </a:lnTo>
                <a:lnTo>
                  <a:pt x="0" y="10922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" y="17526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600" y="17526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34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65809" y="947420"/>
            <a:ext cx="7235825" cy="1590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2900" b="1" spc="-5" dirty="0">
              <a:solidFill>
                <a:srgbClr val="585858"/>
              </a:solidFill>
              <a:latin typeface="Garamond"/>
              <a:cs typeface="Garamond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2900" dirty="0">
              <a:latin typeface="Garamond"/>
              <a:cs typeface="Garamond"/>
            </a:endParaRPr>
          </a:p>
          <a:p>
            <a:pPr marL="354330" indent="-341630">
              <a:lnSpc>
                <a:spcPct val="100000"/>
              </a:lnSpc>
              <a:spcBef>
                <a:spcPts val="1440"/>
              </a:spcBef>
              <a:buChar char="•"/>
              <a:tabLst>
                <a:tab pos="353695" algn="l"/>
                <a:tab pos="354330" algn="l"/>
              </a:tabLst>
            </a:pPr>
            <a:r>
              <a:rPr sz="3200" u="heavy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 Narrow"/>
                <a:cs typeface="Arial Narrow"/>
              </a:rPr>
              <a:t>Third </a:t>
            </a:r>
            <a:r>
              <a:rPr sz="3200" u="heavy" spc="-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 Narrow"/>
                <a:cs typeface="Arial Narrow"/>
              </a:rPr>
              <a:t>iteration</a:t>
            </a:r>
            <a:endParaRPr sz="3200" dirty="0">
              <a:latin typeface="Arial Narrow"/>
              <a:cs typeface="Arial Narrow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500127"/>
              </p:ext>
            </p:extLst>
          </p:nvPr>
        </p:nvGraphicFramePr>
        <p:xfrm>
          <a:off x="762000" y="2816860"/>
          <a:ext cx="7315194" cy="20599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54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8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0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54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1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96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13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3090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Basi</a:t>
                      </a:r>
                      <a:r>
                        <a:rPr lang="en-US" sz="1800" b="1" spc="-10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c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X</a:t>
                      </a:r>
                      <a:r>
                        <a:rPr sz="1800" b="1" spc="-5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1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X</a:t>
                      </a:r>
                      <a:r>
                        <a:rPr sz="1800" b="1" spc="-5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2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S</a:t>
                      </a:r>
                      <a:r>
                        <a:rPr sz="1800" b="1" spc="-5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1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S</a:t>
                      </a:r>
                      <a:r>
                        <a:rPr sz="1800" b="1" spc="-5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2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R</a:t>
                      </a:r>
                      <a:r>
                        <a:rPr sz="1800" b="1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1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R</a:t>
                      </a:r>
                      <a:r>
                        <a:rPr sz="1800" b="1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3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RHS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08279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Ratio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3048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X</a:t>
                      </a:r>
                      <a:r>
                        <a:rPr sz="1800" spc="-5" baseline="-25000" dirty="0">
                          <a:latin typeface="Arial Narrow"/>
                          <a:cs typeface="Arial Narrow"/>
                        </a:rPr>
                        <a:t>1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1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-1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1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4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02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S</a:t>
                      </a:r>
                      <a:r>
                        <a:rPr sz="1800" spc="-5" baseline="-25000" dirty="0">
                          <a:latin typeface="Arial Narrow"/>
                          <a:cs typeface="Arial Narrow"/>
                        </a:rPr>
                        <a:t>2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-5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1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5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-2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4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X</a:t>
                      </a:r>
                      <a:r>
                        <a:rPr sz="1800" spc="-5" baseline="-25000" dirty="0">
                          <a:latin typeface="Arial Narrow"/>
                          <a:cs typeface="Arial Narrow"/>
                        </a:rPr>
                        <a:t>2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1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10" dirty="0">
                          <a:latin typeface="Arial Narrow"/>
                          <a:cs typeface="Arial Narrow"/>
                        </a:rPr>
                        <a:t>3/2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-3/2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10" dirty="0">
                          <a:latin typeface="Arial Narrow"/>
                          <a:cs typeface="Arial Narrow"/>
                        </a:rPr>
                        <a:t>1/2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6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1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Z</a:t>
                      </a: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574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 smtClean="0">
                          <a:latin typeface="Arial Narrow"/>
                          <a:cs typeface="Arial Narrow"/>
                        </a:rPr>
                        <a:t>11/</a:t>
                      </a:r>
                      <a:r>
                        <a:rPr lang="en-US" sz="1800" spc="-5" dirty="0" smtClean="0">
                          <a:latin typeface="Arial Narrow"/>
                          <a:cs typeface="Arial Narrow"/>
                        </a:rPr>
                        <a:t>2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914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spc="-10" dirty="0" smtClean="0">
                          <a:latin typeface="Arial Narrow"/>
                          <a:cs typeface="Arial Narrow"/>
                        </a:rPr>
                        <a:t>M</a:t>
                      </a:r>
                      <a:r>
                        <a:rPr sz="1800" spc="-10" dirty="0" smtClean="0">
                          <a:latin typeface="Arial Narrow"/>
                          <a:cs typeface="Arial Narrow"/>
                        </a:rPr>
                        <a:t>-11/2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930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spc="-10" dirty="0" smtClean="0">
                          <a:latin typeface="Arial Narrow"/>
                          <a:cs typeface="Arial Narrow"/>
                        </a:rPr>
                        <a:t>M+</a:t>
                      </a:r>
                      <a:r>
                        <a:rPr sz="1800" spc="-10" dirty="0" smtClean="0">
                          <a:latin typeface="Arial Narrow"/>
                          <a:cs typeface="Arial Narrow"/>
                        </a:rPr>
                        <a:t>5/2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7622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38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066800" y="6858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Big-M Method: Maximization Problem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765809" y="5054852"/>
            <a:ext cx="738758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 smtClean="0"/>
              <a:t>Coefficients of all non-basic variables (S</a:t>
            </a:r>
            <a:r>
              <a:rPr lang="en-US" sz="2000" b="1" baseline="-25000" dirty="0" smtClean="0"/>
              <a:t>1</a:t>
            </a:r>
            <a:r>
              <a:rPr lang="en-US" sz="2000" b="1" dirty="0" smtClean="0"/>
              <a:t>, R</a:t>
            </a:r>
            <a:r>
              <a:rPr lang="en-US" sz="2000" b="1" baseline="-25000" dirty="0" smtClean="0"/>
              <a:t>1</a:t>
            </a:r>
            <a:r>
              <a:rPr lang="en-US" sz="2000" b="1" dirty="0" smtClean="0"/>
              <a:t>, R</a:t>
            </a:r>
            <a:r>
              <a:rPr lang="en-US" sz="2000" b="1" baseline="-25000" dirty="0" smtClean="0"/>
              <a:t>3</a:t>
            </a:r>
            <a:r>
              <a:rPr lang="en-US" sz="2000" b="1" dirty="0" smtClean="0"/>
              <a:t>) in z-row are non-negative. Therefore, current solution is optimum.</a:t>
            </a:r>
            <a:endParaRPr lang="en-US" sz="20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2109470"/>
            <a:ext cx="3581400" cy="528320"/>
          </a:xfrm>
          <a:custGeom>
            <a:avLst/>
            <a:gdLst/>
            <a:ahLst/>
            <a:cxnLst/>
            <a:rect l="l" t="t" r="r" b="b"/>
            <a:pathLst>
              <a:path w="9146540" h="528319">
                <a:moveTo>
                  <a:pt x="0" y="528319"/>
                </a:moveTo>
                <a:lnTo>
                  <a:pt x="9146540" y="528319"/>
                </a:lnTo>
                <a:lnTo>
                  <a:pt x="9146540" y="0"/>
                </a:lnTo>
                <a:lnTo>
                  <a:pt x="0" y="0"/>
                </a:lnTo>
                <a:lnTo>
                  <a:pt x="0" y="528319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r>
              <a:rPr lang="en-US" sz="2400" b="1" dirty="0" smtClean="0"/>
              <a:t>Optimum Solution</a:t>
            </a:r>
            <a:endParaRPr sz="2400" b="1" dirty="0"/>
          </a:p>
        </p:txBody>
      </p:sp>
      <p:sp>
        <p:nvSpPr>
          <p:cNvPr id="3" name="object 3"/>
          <p:cNvSpPr/>
          <p:nvPr/>
        </p:nvSpPr>
        <p:spPr>
          <a:xfrm>
            <a:off x="-1270" y="263778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70" y="316483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20"/>
                </a:moveTo>
                <a:lnTo>
                  <a:pt x="9146540" y="528320"/>
                </a:lnTo>
                <a:lnTo>
                  <a:pt x="9146540" y="0"/>
                </a:lnTo>
                <a:lnTo>
                  <a:pt x="0" y="0"/>
                </a:lnTo>
                <a:lnTo>
                  <a:pt x="0" y="52832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70" y="369315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422020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19"/>
                </a:moveTo>
                <a:lnTo>
                  <a:pt x="9146540" y="528319"/>
                </a:lnTo>
                <a:lnTo>
                  <a:pt x="9146540" y="0"/>
                </a:lnTo>
                <a:lnTo>
                  <a:pt x="0" y="0"/>
                </a:lnTo>
                <a:lnTo>
                  <a:pt x="0" y="52831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474852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270" y="527557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20"/>
                </a:moveTo>
                <a:lnTo>
                  <a:pt x="9146540" y="528320"/>
                </a:lnTo>
                <a:lnTo>
                  <a:pt x="9146540" y="0"/>
                </a:lnTo>
                <a:lnTo>
                  <a:pt x="0" y="0"/>
                </a:lnTo>
                <a:lnTo>
                  <a:pt x="0" y="52832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330950"/>
            <a:ext cx="9144000" cy="527050"/>
          </a:xfrm>
          <a:custGeom>
            <a:avLst/>
            <a:gdLst/>
            <a:ahLst/>
            <a:cxnLst/>
            <a:rect l="l" t="t" r="r" b="b"/>
            <a:pathLst>
              <a:path w="9144000" h="527050">
                <a:moveTo>
                  <a:pt x="0" y="52705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527050"/>
                </a:lnTo>
                <a:lnTo>
                  <a:pt x="0" y="52705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00" y="1752600"/>
            <a:ext cx="4803140" cy="109220"/>
          </a:xfrm>
          <a:custGeom>
            <a:avLst/>
            <a:gdLst/>
            <a:ahLst/>
            <a:cxnLst/>
            <a:rect l="l" t="t" r="r" b="b"/>
            <a:pathLst>
              <a:path w="4803140" h="109219">
                <a:moveTo>
                  <a:pt x="0" y="0"/>
                </a:moveTo>
                <a:lnTo>
                  <a:pt x="4803140" y="0"/>
                </a:lnTo>
                <a:lnTo>
                  <a:pt x="4803140" y="109220"/>
                </a:lnTo>
                <a:lnTo>
                  <a:pt x="0" y="10922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" y="17526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600" y="17526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34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TextBox 17"/>
          <p:cNvSpPr txBox="1"/>
          <p:nvPr/>
        </p:nvSpPr>
        <p:spPr>
          <a:xfrm>
            <a:off x="1066800" y="6858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Big-M Method: Maximization Problem</a:t>
            </a:r>
            <a:endParaRPr lang="en-US" sz="32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0236199"/>
              </p:ext>
            </p:extLst>
          </p:nvPr>
        </p:nvGraphicFramePr>
        <p:xfrm>
          <a:off x="1219200" y="2743200"/>
          <a:ext cx="7010400" cy="311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93023926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940151966"/>
                    </a:ext>
                  </a:extLst>
                </a:gridCol>
                <a:gridCol w="5105400">
                  <a:extLst>
                    <a:ext uri="{9D8B030D-6E8A-4147-A177-3AD203B41FA5}">
                      <a16:colId xmlns:a16="http://schemas.microsoft.com/office/drawing/2014/main" val="3894341989"/>
                    </a:ext>
                  </a:extLst>
                </a:gridCol>
              </a:tblGrid>
              <a:tr h="456015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Decision Variable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Optimal Value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</a:rPr>
                        <a:t>Interpretation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6292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 Units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9278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X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6 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25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Resource Completely Used, Scarce Resource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15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</a:t>
                      </a:r>
                      <a:r>
                        <a:rPr lang="en-US" sz="1800" baseline="-25000" dirty="0" smtClean="0"/>
                        <a:t>2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Resource not fully utilized; Abundant Resource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949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1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No Artificial Variable in the Optimal Solution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994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R</a:t>
                      </a:r>
                      <a:r>
                        <a:rPr lang="en-US" sz="1800" baseline="-25000" dirty="0" smtClean="0"/>
                        <a:t>3</a:t>
                      </a:r>
                      <a:endParaRPr lang="en-US" sz="18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/>
                        <a:t>No Artificial Variable in the Optimal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91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Z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Value of the Objective Function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10613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2109470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19">
                <a:moveTo>
                  <a:pt x="0" y="528319"/>
                </a:moveTo>
                <a:lnTo>
                  <a:pt x="9146540" y="528319"/>
                </a:lnTo>
                <a:lnTo>
                  <a:pt x="9146540" y="0"/>
                </a:lnTo>
                <a:lnTo>
                  <a:pt x="0" y="0"/>
                </a:lnTo>
                <a:lnTo>
                  <a:pt x="0" y="528319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70" y="263778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70" y="316483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20"/>
                </a:moveTo>
                <a:lnTo>
                  <a:pt x="9146540" y="528320"/>
                </a:lnTo>
                <a:lnTo>
                  <a:pt x="9146540" y="0"/>
                </a:lnTo>
                <a:lnTo>
                  <a:pt x="0" y="0"/>
                </a:lnTo>
                <a:lnTo>
                  <a:pt x="0" y="52832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70" y="369315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422020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19"/>
                </a:moveTo>
                <a:lnTo>
                  <a:pt x="9146540" y="528319"/>
                </a:lnTo>
                <a:lnTo>
                  <a:pt x="9146540" y="0"/>
                </a:lnTo>
                <a:lnTo>
                  <a:pt x="0" y="0"/>
                </a:lnTo>
                <a:lnTo>
                  <a:pt x="0" y="52831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474852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270" y="527557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20"/>
                </a:moveTo>
                <a:lnTo>
                  <a:pt x="9146540" y="528320"/>
                </a:lnTo>
                <a:lnTo>
                  <a:pt x="9146540" y="0"/>
                </a:lnTo>
                <a:lnTo>
                  <a:pt x="0" y="0"/>
                </a:lnTo>
                <a:lnTo>
                  <a:pt x="0" y="52832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270" y="5803900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330950"/>
            <a:ext cx="9144000" cy="527050"/>
          </a:xfrm>
          <a:custGeom>
            <a:avLst/>
            <a:gdLst/>
            <a:ahLst/>
            <a:cxnLst/>
            <a:rect l="l" t="t" r="r" b="b"/>
            <a:pathLst>
              <a:path w="9144000" h="527050">
                <a:moveTo>
                  <a:pt x="0" y="52705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527050"/>
                </a:lnTo>
                <a:lnTo>
                  <a:pt x="0" y="52705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00" y="1752600"/>
            <a:ext cx="4803140" cy="109220"/>
          </a:xfrm>
          <a:custGeom>
            <a:avLst/>
            <a:gdLst/>
            <a:ahLst/>
            <a:cxnLst/>
            <a:rect l="l" t="t" r="r" b="b"/>
            <a:pathLst>
              <a:path w="4803140" h="109219">
                <a:moveTo>
                  <a:pt x="0" y="0"/>
                </a:moveTo>
                <a:lnTo>
                  <a:pt x="4803140" y="0"/>
                </a:lnTo>
                <a:lnTo>
                  <a:pt x="4803140" y="109220"/>
                </a:lnTo>
                <a:lnTo>
                  <a:pt x="0" y="10922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" y="17526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600" y="17526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34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65809" y="1168400"/>
            <a:ext cx="4872991" cy="5180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900" dirty="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b="1" u="heavy" spc="-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 Narrow"/>
                <a:cs typeface="Arial Narrow"/>
              </a:rPr>
              <a:t>Example </a:t>
            </a:r>
            <a:r>
              <a:rPr sz="3200" b="1" u="heavy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 Narrow"/>
                <a:cs typeface="Arial Narrow"/>
              </a:rPr>
              <a:t>#</a:t>
            </a:r>
            <a:r>
              <a:rPr sz="3200" b="1" u="heavy" spc="-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 Narrow"/>
                <a:cs typeface="Arial Narrow"/>
              </a:rPr>
              <a:t> 2:</a:t>
            </a:r>
            <a:endParaRPr sz="3200" dirty="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800" b="1" spc="-10" dirty="0">
                <a:solidFill>
                  <a:srgbClr val="585858"/>
                </a:solidFill>
                <a:latin typeface="Arial Narrow"/>
                <a:cs typeface="Arial Narrow"/>
              </a:rPr>
              <a:t>Min </a:t>
            </a:r>
            <a:r>
              <a:rPr lang="en-US" sz="2800" b="1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Z = </a:t>
            </a:r>
            <a:r>
              <a:rPr sz="2800" b="1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4x</a:t>
            </a:r>
            <a:r>
              <a:rPr sz="2800" b="1" spc="-10" baseline="-25000" dirty="0" smtClean="0">
                <a:solidFill>
                  <a:srgbClr val="585858"/>
                </a:solidFill>
                <a:latin typeface="Arial Narrow"/>
                <a:cs typeface="Arial Narrow"/>
              </a:rPr>
              <a:t>1</a:t>
            </a:r>
            <a:r>
              <a:rPr sz="2800" b="1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800" b="1" dirty="0">
                <a:solidFill>
                  <a:srgbClr val="585858"/>
                </a:solidFill>
                <a:latin typeface="Arial Narrow"/>
                <a:cs typeface="Arial Narrow"/>
              </a:rPr>
              <a:t>+</a:t>
            </a:r>
            <a:r>
              <a:rPr sz="2800" b="1" spc="-10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800" b="1" spc="-5" dirty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sz="2800" b="1" spc="-5" baseline="-25000" dirty="0">
                <a:solidFill>
                  <a:srgbClr val="585858"/>
                </a:solidFill>
                <a:latin typeface="Arial Narrow"/>
                <a:cs typeface="Arial Narrow"/>
              </a:rPr>
              <a:t>2</a:t>
            </a:r>
            <a:endParaRPr sz="2800" baseline="-25000" dirty="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lang="en-US" sz="3200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Subject to,</a:t>
            </a:r>
            <a:endParaRPr sz="3200" dirty="0">
              <a:latin typeface="Arial Narrow"/>
              <a:cs typeface="Arial Narrow"/>
            </a:endParaRPr>
          </a:p>
          <a:p>
            <a:pPr marL="469900">
              <a:spcBef>
                <a:spcPts val="700"/>
              </a:spcBef>
            </a:pPr>
            <a:r>
              <a:rPr sz="2800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3</a:t>
            </a:r>
            <a:r>
              <a:rPr lang="en-US" sz="2800" b="1" spc="-10" dirty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lang="en-US" sz="2800" b="1" spc="-10" baseline="-25000" dirty="0">
                <a:solidFill>
                  <a:srgbClr val="585858"/>
                </a:solidFill>
                <a:latin typeface="Arial Narrow"/>
                <a:cs typeface="Arial Narrow"/>
              </a:rPr>
              <a:t>1</a:t>
            </a:r>
            <a:r>
              <a:rPr lang="en-US" sz="2800" b="1" spc="-10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800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+ </a:t>
            </a:r>
            <a:r>
              <a:rPr lang="en-US" sz="2800" b="1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lang="en-US" sz="2800" b="1" spc="-5" baseline="-25000" dirty="0" smtClean="0">
                <a:solidFill>
                  <a:srgbClr val="585858"/>
                </a:solidFill>
                <a:latin typeface="Arial Narrow"/>
                <a:cs typeface="Arial Narrow"/>
              </a:rPr>
              <a:t>2</a:t>
            </a:r>
            <a:r>
              <a:rPr sz="2800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800" dirty="0">
                <a:solidFill>
                  <a:srgbClr val="585858"/>
                </a:solidFill>
                <a:latin typeface="Arial Narrow"/>
                <a:cs typeface="Arial Narrow"/>
              </a:rPr>
              <a:t>=</a:t>
            </a:r>
            <a:r>
              <a:rPr sz="2800" spc="-15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800" dirty="0">
                <a:solidFill>
                  <a:srgbClr val="585858"/>
                </a:solidFill>
                <a:latin typeface="Arial Narrow"/>
                <a:cs typeface="Arial Narrow"/>
              </a:rPr>
              <a:t>3</a:t>
            </a:r>
            <a:endParaRPr sz="2800" dirty="0">
              <a:latin typeface="Arial Narrow"/>
              <a:cs typeface="Arial Narrow"/>
            </a:endParaRPr>
          </a:p>
          <a:p>
            <a:pPr marL="469900" marR="2425700">
              <a:lnSpc>
                <a:spcPts val="4060"/>
              </a:lnSpc>
              <a:spcBef>
                <a:spcPts val="245"/>
              </a:spcBef>
            </a:pPr>
            <a:r>
              <a:rPr sz="2800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4</a:t>
            </a:r>
            <a:r>
              <a:rPr lang="en-US" sz="2800" b="1" spc="-10" dirty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lang="en-US" sz="2800" b="1" spc="-10" baseline="-25000" dirty="0">
                <a:solidFill>
                  <a:srgbClr val="585858"/>
                </a:solidFill>
                <a:latin typeface="Arial Narrow"/>
                <a:cs typeface="Arial Narrow"/>
              </a:rPr>
              <a:t>1</a:t>
            </a:r>
            <a:r>
              <a:rPr lang="en-US" sz="2800" b="1" spc="-10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800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800" dirty="0">
                <a:solidFill>
                  <a:srgbClr val="585858"/>
                </a:solidFill>
                <a:latin typeface="Arial Narrow"/>
                <a:cs typeface="Arial Narrow"/>
              </a:rPr>
              <a:t>+ </a:t>
            </a:r>
            <a:r>
              <a:rPr sz="2800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3</a:t>
            </a:r>
            <a:r>
              <a:rPr lang="en-US" sz="2800" b="1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lang="en-US" sz="2800" b="1" spc="-5" baseline="-25000" dirty="0" smtClean="0">
                <a:solidFill>
                  <a:srgbClr val="585858"/>
                </a:solidFill>
                <a:latin typeface="Arial Narrow"/>
                <a:cs typeface="Arial Narrow"/>
              </a:rPr>
              <a:t>2</a:t>
            </a:r>
            <a:r>
              <a:rPr sz="2800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800" dirty="0">
                <a:solidFill>
                  <a:srgbClr val="585858"/>
                </a:solidFill>
                <a:latin typeface="Arial Narrow"/>
                <a:cs typeface="Arial Narrow"/>
              </a:rPr>
              <a:t>≥</a:t>
            </a:r>
            <a:r>
              <a:rPr sz="2800" spc="-125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800" dirty="0">
                <a:solidFill>
                  <a:srgbClr val="585858"/>
                </a:solidFill>
                <a:latin typeface="Arial Narrow"/>
                <a:cs typeface="Arial Narrow"/>
              </a:rPr>
              <a:t>6  </a:t>
            </a:r>
            <a:r>
              <a:rPr lang="en-US" sz="2800" b="1" spc="-10" dirty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lang="en-US" sz="2800" b="1" spc="-10" baseline="-25000" dirty="0">
                <a:solidFill>
                  <a:srgbClr val="585858"/>
                </a:solidFill>
                <a:latin typeface="Arial Narrow"/>
                <a:cs typeface="Arial Narrow"/>
              </a:rPr>
              <a:t>1</a:t>
            </a:r>
            <a:r>
              <a:rPr lang="en-US" sz="2800" b="1" spc="-10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800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+ </a:t>
            </a:r>
            <a:r>
              <a:rPr sz="2800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2</a:t>
            </a:r>
            <a:r>
              <a:rPr lang="en-US" sz="2800" b="1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lang="en-US" sz="2800" b="1" spc="-5" baseline="-25000" dirty="0" smtClean="0">
                <a:solidFill>
                  <a:srgbClr val="585858"/>
                </a:solidFill>
                <a:latin typeface="Arial Narrow"/>
                <a:cs typeface="Arial Narrow"/>
              </a:rPr>
              <a:t>2</a:t>
            </a:r>
            <a:r>
              <a:rPr sz="2800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800" dirty="0">
                <a:solidFill>
                  <a:srgbClr val="585858"/>
                </a:solidFill>
                <a:latin typeface="Arial Narrow"/>
                <a:cs typeface="Arial Narrow"/>
              </a:rPr>
              <a:t>≤ 4  </a:t>
            </a:r>
            <a:endParaRPr lang="en-US" sz="2800" dirty="0" smtClean="0">
              <a:solidFill>
                <a:srgbClr val="585858"/>
              </a:solidFill>
              <a:latin typeface="Arial Narrow"/>
              <a:cs typeface="Arial Narrow"/>
            </a:endParaRPr>
          </a:p>
          <a:p>
            <a:pPr marL="469900" marR="2425700">
              <a:lnSpc>
                <a:spcPts val="4060"/>
              </a:lnSpc>
              <a:spcBef>
                <a:spcPts val="245"/>
              </a:spcBef>
            </a:pPr>
            <a:r>
              <a:rPr lang="en-US" sz="2800" b="1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lang="en-US" sz="2800" b="1" spc="-10" baseline="-25000" dirty="0" smtClean="0">
                <a:solidFill>
                  <a:srgbClr val="585858"/>
                </a:solidFill>
                <a:latin typeface="Arial Narrow"/>
                <a:cs typeface="Arial Narrow"/>
              </a:rPr>
              <a:t>1</a:t>
            </a:r>
            <a:r>
              <a:rPr lang="en-US" sz="2800" b="1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800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, </a:t>
            </a:r>
            <a:r>
              <a:rPr lang="en-US" sz="2800" b="1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lang="en-US" sz="2800" b="1" spc="-5" baseline="-25000" dirty="0" smtClean="0">
                <a:solidFill>
                  <a:srgbClr val="585858"/>
                </a:solidFill>
                <a:latin typeface="Arial Narrow"/>
                <a:cs typeface="Arial Narrow"/>
              </a:rPr>
              <a:t>2</a:t>
            </a:r>
            <a:r>
              <a:rPr sz="2800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800" dirty="0">
                <a:solidFill>
                  <a:srgbClr val="585858"/>
                </a:solidFill>
                <a:latin typeface="Arial Narrow"/>
                <a:cs typeface="Arial Narrow"/>
              </a:rPr>
              <a:t>≥</a:t>
            </a:r>
            <a:r>
              <a:rPr sz="2800" spc="-50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800" dirty="0">
                <a:solidFill>
                  <a:srgbClr val="585858"/>
                </a:solidFill>
                <a:latin typeface="Arial Narrow"/>
                <a:cs typeface="Arial Narrow"/>
              </a:rPr>
              <a:t>0</a:t>
            </a:r>
            <a:endParaRPr sz="2800" dirty="0">
              <a:latin typeface="Arial Narrow"/>
              <a:cs typeface="Arial Narrow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6800" y="6858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Big-M Method: Minimization Problem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2109470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19">
                <a:moveTo>
                  <a:pt x="0" y="528319"/>
                </a:moveTo>
                <a:lnTo>
                  <a:pt x="9146540" y="528319"/>
                </a:lnTo>
                <a:lnTo>
                  <a:pt x="9146540" y="0"/>
                </a:lnTo>
                <a:lnTo>
                  <a:pt x="0" y="0"/>
                </a:lnTo>
                <a:lnTo>
                  <a:pt x="0" y="528319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70" y="263778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70" y="316483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20"/>
                </a:moveTo>
                <a:lnTo>
                  <a:pt x="9146540" y="528320"/>
                </a:lnTo>
                <a:lnTo>
                  <a:pt x="9146540" y="0"/>
                </a:lnTo>
                <a:lnTo>
                  <a:pt x="0" y="0"/>
                </a:lnTo>
                <a:lnTo>
                  <a:pt x="0" y="52832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70" y="369315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422020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19"/>
                </a:moveTo>
                <a:lnTo>
                  <a:pt x="9146540" y="528319"/>
                </a:lnTo>
                <a:lnTo>
                  <a:pt x="9146540" y="0"/>
                </a:lnTo>
                <a:lnTo>
                  <a:pt x="0" y="0"/>
                </a:lnTo>
                <a:lnTo>
                  <a:pt x="0" y="52831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474852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270" y="527557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20"/>
                </a:moveTo>
                <a:lnTo>
                  <a:pt x="9146540" y="528320"/>
                </a:lnTo>
                <a:lnTo>
                  <a:pt x="9146540" y="0"/>
                </a:lnTo>
                <a:lnTo>
                  <a:pt x="0" y="0"/>
                </a:lnTo>
                <a:lnTo>
                  <a:pt x="0" y="52832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270" y="5803900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330950"/>
            <a:ext cx="9144000" cy="527050"/>
          </a:xfrm>
          <a:custGeom>
            <a:avLst/>
            <a:gdLst/>
            <a:ahLst/>
            <a:cxnLst/>
            <a:rect l="l" t="t" r="r" b="b"/>
            <a:pathLst>
              <a:path w="9144000" h="527050">
                <a:moveTo>
                  <a:pt x="0" y="52705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527050"/>
                </a:lnTo>
                <a:lnTo>
                  <a:pt x="0" y="52705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00" y="1752600"/>
            <a:ext cx="4803140" cy="109220"/>
          </a:xfrm>
          <a:custGeom>
            <a:avLst/>
            <a:gdLst/>
            <a:ahLst/>
            <a:cxnLst/>
            <a:rect l="l" t="t" r="r" b="b"/>
            <a:pathLst>
              <a:path w="4803140" h="109219">
                <a:moveTo>
                  <a:pt x="0" y="0"/>
                </a:moveTo>
                <a:lnTo>
                  <a:pt x="4803140" y="0"/>
                </a:lnTo>
                <a:lnTo>
                  <a:pt x="4803140" y="109220"/>
                </a:lnTo>
                <a:lnTo>
                  <a:pt x="0" y="10922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" y="17526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600" y="17526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34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65809" y="1168400"/>
            <a:ext cx="7020559" cy="46887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30"/>
              </a:spcBef>
            </a:pPr>
            <a:endParaRPr lang="en-US" sz="2700" b="1" u="heavy" dirty="0" smtClean="0">
              <a:solidFill>
                <a:srgbClr val="585858"/>
              </a:solidFill>
              <a:uFill>
                <a:solidFill>
                  <a:srgbClr val="585858"/>
                </a:solidFill>
              </a:uFill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2530"/>
              </a:spcBef>
            </a:pPr>
            <a:r>
              <a:rPr sz="2700" b="1" u="heavy" dirty="0" smtClean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 Narrow"/>
                <a:cs typeface="Arial Narrow"/>
              </a:rPr>
              <a:t>The</a:t>
            </a:r>
            <a:r>
              <a:rPr sz="2700" b="1" u="heavy" spc="-5" dirty="0" smtClean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 Narrow"/>
                <a:cs typeface="Arial Narrow"/>
              </a:rPr>
              <a:t> </a:t>
            </a:r>
            <a:r>
              <a:rPr sz="2700" b="1" u="heavy" spc="-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 Narrow"/>
                <a:cs typeface="Arial Narrow"/>
              </a:rPr>
              <a:t>Solution</a:t>
            </a:r>
            <a:endParaRPr sz="2700" dirty="0">
              <a:latin typeface="Arial Narrow"/>
              <a:cs typeface="Arial Narrow"/>
            </a:endParaRPr>
          </a:p>
          <a:p>
            <a:pPr marL="12700" marR="5080">
              <a:lnSpc>
                <a:spcPct val="79900"/>
              </a:lnSpc>
              <a:spcBef>
                <a:spcPts val="680"/>
              </a:spcBef>
              <a:tabLst>
                <a:tab pos="353695" algn="l"/>
                <a:tab pos="354330" algn="l"/>
              </a:tabLst>
            </a:pPr>
            <a:r>
              <a:rPr sz="2700" dirty="0">
                <a:solidFill>
                  <a:srgbClr val="585858"/>
                </a:solidFill>
                <a:latin typeface="Arial Narrow"/>
                <a:cs typeface="Arial Narrow"/>
              </a:rPr>
              <a:t>By </a:t>
            </a:r>
            <a:r>
              <a:rPr sz="2700" spc="-5" dirty="0">
                <a:solidFill>
                  <a:srgbClr val="585858"/>
                </a:solidFill>
                <a:latin typeface="Arial Narrow"/>
                <a:cs typeface="Arial Narrow"/>
              </a:rPr>
              <a:t>adding the appropriate slack, surplus, </a:t>
            </a:r>
            <a:r>
              <a:rPr sz="2700" dirty="0">
                <a:solidFill>
                  <a:srgbClr val="585858"/>
                </a:solidFill>
                <a:latin typeface="Arial Narrow"/>
                <a:cs typeface="Arial Narrow"/>
              </a:rPr>
              <a:t>and </a:t>
            </a:r>
            <a:r>
              <a:rPr sz="2700" spc="-10" dirty="0">
                <a:solidFill>
                  <a:srgbClr val="585858"/>
                </a:solidFill>
                <a:latin typeface="Arial Narrow"/>
                <a:cs typeface="Arial Narrow"/>
              </a:rPr>
              <a:t>artificial  </a:t>
            </a:r>
            <a:r>
              <a:rPr sz="2700" spc="-5" dirty="0">
                <a:solidFill>
                  <a:srgbClr val="585858"/>
                </a:solidFill>
                <a:latin typeface="Arial Narrow"/>
                <a:cs typeface="Arial Narrow"/>
              </a:rPr>
              <a:t>variables, we obtain the</a:t>
            </a:r>
            <a:r>
              <a:rPr sz="2700" spc="-10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700" spc="-5" dirty="0">
                <a:solidFill>
                  <a:srgbClr val="585858"/>
                </a:solidFill>
                <a:latin typeface="Arial Narrow"/>
                <a:cs typeface="Arial Narrow"/>
              </a:rPr>
              <a:t>following:</a:t>
            </a:r>
            <a:endParaRPr sz="2700" dirty="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3250" dirty="0">
              <a:latin typeface="Times New Roman"/>
              <a:cs typeface="Times New Roman"/>
            </a:endParaRPr>
          </a:p>
          <a:p>
            <a:pPr marL="469900">
              <a:spcBef>
                <a:spcPts val="5"/>
              </a:spcBef>
            </a:pPr>
            <a:r>
              <a:rPr sz="2400" b="1" spc="-5" dirty="0">
                <a:solidFill>
                  <a:srgbClr val="585858"/>
                </a:solidFill>
                <a:latin typeface="Arial Narrow"/>
                <a:cs typeface="Arial Narrow"/>
              </a:rPr>
              <a:t>Min </a:t>
            </a:r>
            <a:r>
              <a:rPr lang="en-US" sz="2400" b="1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Z = </a:t>
            </a:r>
            <a:r>
              <a:rPr sz="2400" b="1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4x</a:t>
            </a:r>
            <a:r>
              <a:rPr sz="2400" b="1" spc="-5" baseline="-25000" dirty="0" smtClean="0">
                <a:solidFill>
                  <a:srgbClr val="585858"/>
                </a:solidFill>
                <a:latin typeface="Arial Narrow"/>
                <a:cs typeface="Arial Narrow"/>
              </a:rPr>
              <a:t>1</a:t>
            </a:r>
            <a:r>
              <a:rPr sz="2400" b="1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400" b="1" dirty="0">
                <a:solidFill>
                  <a:srgbClr val="585858"/>
                </a:solidFill>
                <a:latin typeface="Arial Narrow"/>
                <a:cs typeface="Arial Narrow"/>
              </a:rPr>
              <a:t>+ </a:t>
            </a:r>
            <a:r>
              <a:rPr lang="en-US" sz="2400" b="1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lang="en-US" sz="2400" b="1" spc="-5" baseline="-25000" dirty="0" smtClean="0">
                <a:solidFill>
                  <a:srgbClr val="585858"/>
                </a:solidFill>
                <a:latin typeface="Arial Narrow"/>
                <a:cs typeface="Arial Narrow"/>
              </a:rPr>
              <a:t>2</a:t>
            </a:r>
            <a:r>
              <a:rPr sz="2400" b="1" dirty="0" smtClean="0">
                <a:solidFill>
                  <a:srgbClr val="585858"/>
                </a:solidFill>
                <a:latin typeface="Arial Narrow"/>
                <a:cs typeface="Arial Narrow"/>
              </a:rPr>
              <a:t>+ </a:t>
            </a:r>
            <a:r>
              <a:rPr sz="2400" b="1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M</a:t>
            </a:r>
            <a:r>
              <a:rPr lang="en-US" sz="2400" b="1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(</a:t>
            </a:r>
            <a:r>
              <a:rPr sz="2400" b="1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R</a:t>
            </a:r>
            <a:r>
              <a:rPr sz="2400" b="1" spc="-5" baseline="-25000" dirty="0" smtClean="0">
                <a:solidFill>
                  <a:srgbClr val="585858"/>
                </a:solidFill>
                <a:latin typeface="Arial Narrow"/>
                <a:cs typeface="Arial Narrow"/>
              </a:rPr>
              <a:t>1</a:t>
            </a:r>
            <a:r>
              <a:rPr sz="2400" b="1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400" b="1" dirty="0">
                <a:solidFill>
                  <a:srgbClr val="585858"/>
                </a:solidFill>
                <a:latin typeface="Arial Narrow"/>
                <a:cs typeface="Arial Narrow"/>
              </a:rPr>
              <a:t>+</a:t>
            </a:r>
            <a:r>
              <a:rPr sz="2400" b="1" spc="-25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400" b="1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R</a:t>
            </a:r>
            <a:r>
              <a:rPr sz="2400" b="1" spc="-5" baseline="-25000" dirty="0" smtClean="0">
                <a:solidFill>
                  <a:srgbClr val="585858"/>
                </a:solidFill>
                <a:latin typeface="Arial Narrow"/>
                <a:cs typeface="Arial Narrow"/>
              </a:rPr>
              <a:t>2</a:t>
            </a:r>
            <a:r>
              <a:rPr lang="en-US" sz="2400" b="1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)</a:t>
            </a:r>
            <a:endParaRPr sz="2400" dirty="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lang="en-US" sz="2700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Subject to,</a:t>
            </a:r>
            <a:endParaRPr sz="2700" dirty="0">
              <a:latin typeface="Arial Narrow"/>
              <a:cs typeface="Arial Narrow"/>
            </a:endParaRPr>
          </a:p>
          <a:p>
            <a:pPr marL="469900">
              <a:spcBef>
                <a:spcPts val="20"/>
              </a:spcBef>
            </a:pPr>
            <a:r>
              <a:rPr sz="2400" spc="-5" dirty="0">
                <a:solidFill>
                  <a:srgbClr val="585858"/>
                </a:solidFill>
                <a:latin typeface="Arial Narrow"/>
                <a:cs typeface="Arial Narrow"/>
              </a:rPr>
              <a:t>3x</a:t>
            </a:r>
            <a:r>
              <a:rPr sz="2400" spc="-5" baseline="-25000" dirty="0">
                <a:solidFill>
                  <a:srgbClr val="585858"/>
                </a:solidFill>
                <a:latin typeface="Arial Narrow"/>
                <a:cs typeface="Arial Narrow"/>
              </a:rPr>
              <a:t>1</a:t>
            </a:r>
            <a:r>
              <a:rPr sz="2400" spc="-5" dirty="0">
                <a:solidFill>
                  <a:srgbClr val="585858"/>
                </a:solidFill>
                <a:latin typeface="Arial Narrow"/>
                <a:cs typeface="Arial Narrow"/>
              </a:rPr>
              <a:t>+ </a:t>
            </a:r>
            <a:r>
              <a:rPr lang="en-US" sz="2400" b="1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lang="en-US" sz="2400" b="1" spc="-5" baseline="-25000" dirty="0" smtClean="0">
                <a:solidFill>
                  <a:srgbClr val="585858"/>
                </a:solidFill>
                <a:latin typeface="Arial Narrow"/>
                <a:cs typeface="Arial Narrow"/>
              </a:rPr>
              <a:t>2 </a:t>
            </a:r>
            <a:r>
              <a:rPr sz="2400" dirty="0" smtClean="0">
                <a:solidFill>
                  <a:srgbClr val="585858"/>
                </a:solidFill>
                <a:latin typeface="Arial Narrow"/>
                <a:cs typeface="Arial Narrow"/>
              </a:rPr>
              <a:t>+ </a:t>
            </a:r>
            <a:r>
              <a:rPr sz="2400" spc="-5" dirty="0">
                <a:solidFill>
                  <a:srgbClr val="585858"/>
                </a:solidFill>
                <a:latin typeface="Arial Narrow"/>
                <a:cs typeface="Arial Narrow"/>
              </a:rPr>
              <a:t>R</a:t>
            </a:r>
            <a:r>
              <a:rPr sz="2400" spc="-5" baseline="-25000" dirty="0">
                <a:solidFill>
                  <a:srgbClr val="585858"/>
                </a:solidFill>
                <a:latin typeface="Arial Narrow"/>
                <a:cs typeface="Arial Narrow"/>
              </a:rPr>
              <a:t>1</a:t>
            </a:r>
            <a:r>
              <a:rPr sz="2400" spc="-5" dirty="0">
                <a:solidFill>
                  <a:srgbClr val="585858"/>
                </a:solidFill>
                <a:latin typeface="Arial Narrow"/>
                <a:cs typeface="Arial Narrow"/>
              </a:rPr>
              <a:t>= </a:t>
            </a:r>
            <a:r>
              <a:rPr sz="2400" dirty="0">
                <a:solidFill>
                  <a:srgbClr val="585858"/>
                </a:solidFill>
                <a:latin typeface="Arial Narrow"/>
                <a:cs typeface="Arial Narrow"/>
              </a:rPr>
              <a:t>3</a:t>
            </a:r>
            <a:endParaRPr sz="2400" dirty="0">
              <a:latin typeface="Arial Narrow"/>
              <a:cs typeface="Arial Narrow"/>
            </a:endParaRPr>
          </a:p>
          <a:p>
            <a:pPr marL="469900" marR="3953510">
              <a:lnSpc>
                <a:spcPct val="100699"/>
              </a:lnSpc>
            </a:pPr>
            <a:r>
              <a:rPr sz="2400" spc="-5" dirty="0">
                <a:solidFill>
                  <a:srgbClr val="585858"/>
                </a:solidFill>
                <a:latin typeface="Arial Narrow"/>
                <a:cs typeface="Arial Narrow"/>
              </a:rPr>
              <a:t>4x</a:t>
            </a:r>
            <a:r>
              <a:rPr sz="2400" spc="-5" baseline="-25000" dirty="0">
                <a:solidFill>
                  <a:srgbClr val="585858"/>
                </a:solidFill>
                <a:latin typeface="Arial Narrow"/>
                <a:cs typeface="Arial Narrow"/>
              </a:rPr>
              <a:t>1</a:t>
            </a:r>
            <a:r>
              <a:rPr sz="2400" spc="-5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solidFill>
                  <a:srgbClr val="585858"/>
                </a:solidFill>
                <a:latin typeface="Arial Narrow"/>
                <a:cs typeface="Arial Narrow"/>
              </a:rPr>
              <a:t>+ </a:t>
            </a:r>
            <a:r>
              <a:rPr sz="2400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3</a:t>
            </a:r>
            <a:r>
              <a:rPr lang="en-US" sz="2400" b="1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lang="en-US" sz="2400" b="1" spc="-5" baseline="-25000" dirty="0" smtClean="0">
                <a:solidFill>
                  <a:srgbClr val="585858"/>
                </a:solidFill>
                <a:latin typeface="Arial Narrow"/>
                <a:cs typeface="Arial Narrow"/>
              </a:rPr>
              <a:t>2</a:t>
            </a:r>
            <a:r>
              <a:rPr lang="en-US" sz="2400" baseline="-25000" dirty="0" smtClean="0">
                <a:latin typeface="Arial Narrow"/>
                <a:cs typeface="Arial Narrow"/>
              </a:rPr>
              <a:t> </a:t>
            </a:r>
            <a:r>
              <a:rPr lang="en-US" sz="2400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-s</a:t>
            </a:r>
            <a:r>
              <a:rPr sz="2400" spc="-5" baseline="-25000" dirty="0" smtClean="0">
                <a:solidFill>
                  <a:srgbClr val="585858"/>
                </a:solidFill>
                <a:latin typeface="Arial Narrow"/>
                <a:cs typeface="Arial Narrow"/>
              </a:rPr>
              <a:t>1</a:t>
            </a:r>
            <a:r>
              <a:rPr sz="2400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solidFill>
                  <a:srgbClr val="585858"/>
                </a:solidFill>
                <a:latin typeface="Arial Narrow"/>
                <a:cs typeface="Arial Narrow"/>
              </a:rPr>
              <a:t>+ </a:t>
            </a:r>
            <a:r>
              <a:rPr sz="2400" spc="-5" dirty="0">
                <a:solidFill>
                  <a:srgbClr val="585858"/>
                </a:solidFill>
                <a:latin typeface="Arial Narrow"/>
                <a:cs typeface="Arial Narrow"/>
              </a:rPr>
              <a:t>R</a:t>
            </a:r>
            <a:r>
              <a:rPr sz="2400" spc="-5" baseline="-25000" dirty="0">
                <a:solidFill>
                  <a:srgbClr val="585858"/>
                </a:solidFill>
                <a:latin typeface="Arial Narrow"/>
                <a:cs typeface="Arial Narrow"/>
              </a:rPr>
              <a:t>2</a:t>
            </a:r>
            <a:r>
              <a:rPr sz="2400" spc="-5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solidFill>
                  <a:srgbClr val="585858"/>
                </a:solidFill>
                <a:latin typeface="Arial Narrow"/>
                <a:cs typeface="Arial Narrow"/>
              </a:rPr>
              <a:t>=</a:t>
            </a:r>
            <a:r>
              <a:rPr sz="2400" spc="-75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solidFill>
                  <a:srgbClr val="585858"/>
                </a:solidFill>
                <a:latin typeface="Arial Narrow"/>
                <a:cs typeface="Arial Narrow"/>
              </a:rPr>
              <a:t>6  </a:t>
            </a:r>
            <a:r>
              <a:rPr lang="en-US" sz="2400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sz="2400" spc="-5" baseline="-25000" dirty="0" smtClean="0">
                <a:solidFill>
                  <a:srgbClr val="585858"/>
                </a:solidFill>
                <a:latin typeface="Arial Narrow"/>
                <a:cs typeface="Arial Narrow"/>
              </a:rPr>
              <a:t>1</a:t>
            </a:r>
            <a:r>
              <a:rPr sz="2400" spc="-5" dirty="0">
                <a:solidFill>
                  <a:srgbClr val="585858"/>
                </a:solidFill>
                <a:latin typeface="Arial Narrow"/>
                <a:cs typeface="Arial Narrow"/>
              </a:rPr>
              <a:t>+ </a:t>
            </a:r>
            <a:r>
              <a:rPr sz="2400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2</a:t>
            </a:r>
            <a:r>
              <a:rPr lang="en-US" sz="2400" b="1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lang="en-US" sz="2400" b="1" spc="-5" baseline="-25000" dirty="0" smtClean="0">
                <a:solidFill>
                  <a:srgbClr val="585858"/>
                </a:solidFill>
                <a:latin typeface="Arial Narrow"/>
                <a:cs typeface="Arial Narrow"/>
              </a:rPr>
              <a:t>2</a:t>
            </a:r>
            <a:r>
              <a:rPr sz="2400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solidFill>
                  <a:srgbClr val="585858"/>
                </a:solidFill>
                <a:latin typeface="Arial Narrow"/>
                <a:cs typeface="Arial Narrow"/>
              </a:rPr>
              <a:t>+ s</a:t>
            </a:r>
            <a:r>
              <a:rPr sz="2400" baseline="-25000" dirty="0">
                <a:solidFill>
                  <a:srgbClr val="585858"/>
                </a:solidFill>
                <a:latin typeface="Arial Narrow"/>
                <a:cs typeface="Arial Narrow"/>
              </a:rPr>
              <a:t>2</a:t>
            </a:r>
            <a:r>
              <a:rPr sz="2400" dirty="0">
                <a:solidFill>
                  <a:srgbClr val="585858"/>
                </a:solidFill>
                <a:latin typeface="Arial Narrow"/>
                <a:cs typeface="Arial Narrow"/>
              </a:rPr>
              <a:t> =</a:t>
            </a:r>
            <a:r>
              <a:rPr sz="2400" spc="-35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solidFill>
                  <a:srgbClr val="585858"/>
                </a:solidFill>
                <a:latin typeface="Arial Narrow"/>
                <a:cs typeface="Arial Narrow"/>
              </a:rPr>
              <a:t>4</a:t>
            </a:r>
            <a:endParaRPr sz="2400" dirty="0">
              <a:latin typeface="Arial Narrow"/>
              <a:cs typeface="Arial Narrow"/>
            </a:endParaRPr>
          </a:p>
          <a:p>
            <a:pPr marL="469900">
              <a:spcBef>
                <a:spcPts val="15"/>
              </a:spcBef>
            </a:pPr>
            <a:r>
              <a:rPr lang="en-US" sz="2400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sz="2400" spc="-5" baseline="-25000" dirty="0" smtClean="0">
                <a:solidFill>
                  <a:srgbClr val="585858"/>
                </a:solidFill>
                <a:latin typeface="Arial Narrow"/>
                <a:cs typeface="Arial Narrow"/>
              </a:rPr>
              <a:t>1</a:t>
            </a:r>
            <a:r>
              <a:rPr sz="2400" spc="-5" dirty="0">
                <a:solidFill>
                  <a:srgbClr val="585858"/>
                </a:solidFill>
                <a:latin typeface="Arial Narrow"/>
                <a:cs typeface="Arial Narrow"/>
              </a:rPr>
              <a:t>, </a:t>
            </a:r>
            <a:r>
              <a:rPr lang="en-US" sz="2400" b="1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lang="en-US" sz="2400" b="1" spc="-5" baseline="-25000" dirty="0" smtClean="0">
                <a:solidFill>
                  <a:srgbClr val="585858"/>
                </a:solidFill>
                <a:latin typeface="Arial Narrow"/>
                <a:cs typeface="Arial Narrow"/>
              </a:rPr>
              <a:t>2</a:t>
            </a:r>
            <a:r>
              <a:rPr sz="2400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solidFill>
                  <a:srgbClr val="585858"/>
                </a:solidFill>
                <a:latin typeface="Arial Narrow"/>
                <a:cs typeface="Arial Narrow"/>
              </a:rPr>
              <a:t>, </a:t>
            </a:r>
            <a:r>
              <a:rPr sz="2400" spc="-5" dirty="0">
                <a:solidFill>
                  <a:srgbClr val="585858"/>
                </a:solidFill>
                <a:latin typeface="Arial Narrow"/>
                <a:cs typeface="Arial Narrow"/>
              </a:rPr>
              <a:t>s</a:t>
            </a:r>
            <a:r>
              <a:rPr sz="2400" spc="-5" baseline="-25000" dirty="0">
                <a:solidFill>
                  <a:srgbClr val="585858"/>
                </a:solidFill>
                <a:latin typeface="Arial Narrow"/>
                <a:cs typeface="Arial Narrow"/>
              </a:rPr>
              <a:t>1</a:t>
            </a:r>
            <a:r>
              <a:rPr sz="2400" spc="-5" dirty="0">
                <a:solidFill>
                  <a:srgbClr val="585858"/>
                </a:solidFill>
                <a:latin typeface="Arial Narrow"/>
                <a:cs typeface="Arial Narrow"/>
              </a:rPr>
              <a:t>, s</a:t>
            </a:r>
            <a:r>
              <a:rPr sz="2400" spc="-5" baseline="-25000" dirty="0">
                <a:solidFill>
                  <a:srgbClr val="585858"/>
                </a:solidFill>
                <a:latin typeface="Arial Narrow"/>
                <a:cs typeface="Arial Narrow"/>
              </a:rPr>
              <a:t>2</a:t>
            </a:r>
            <a:r>
              <a:rPr sz="2400" spc="-5" dirty="0">
                <a:solidFill>
                  <a:srgbClr val="585858"/>
                </a:solidFill>
                <a:latin typeface="Arial Narrow"/>
                <a:cs typeface="Arial Narrow"/>
              </a:rPr>
              <a:t>, R</a:t>
            </a:r>
            <a:r>
              <a:rPr sz="2400" spc="-5" baseline="-25000" dirty="0">
                <a:solidFill>
                  <a:srgbClr val="585858"/>
                </a:solidFill>
                <a:latin typeface="Arial Narrow"/>
                <a:cs typeface="Arial Narrow"/>
              </a:rPr>
              <a:t>1</a:t>
            </a:r>
            <a:r>
              <a:rPr sz="2400" spc="-5" dirty="0">
                <a:solidFill>
                  <a:srgbClr val="585858"/>
                </a:solidFill>
                <a:latin typeface="Arial Narrow"/>
                <a:cs typeface="Arial Narrow"/>
              </a:rPr>
              <a:t>, R</a:t>
            </a:r>
            <a:r>
              <a:rPr sz="2400" spc="-5" baseline="-25000" dirty="0">
                <a:solidFill>
                  <a:srgbClr val="585858"/>
                </a:solidFill>
                <a:latin typeface="Arial Narrow"/>
                <a:cs typeface="Arial Narrow"/>
              </a:rPr>
              <a:t>2</a:t>
            </a:r>
            <a:r>
              <a:rPr sz="2400" spc="-5" dirty="0">
                <a:solidFill>
                  <a:srgbClr val="585858"/>
                </a:solidFill>
                <a:latin typeface="Arial Narrow"/>
                <a:cs typeface="Arial Narrow"/>
              </a:rPr>
              <a:t>≥</a:t>
            </a:r>
            <a:r>
              <a:rPr sz="2400" spc="-10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400" dirty="0">
                <a:solidFill>
                  <a:srgbClr val="585858"/>
                </a:solidFill>
                <a:latin typeface="Arial Narrow"/>
                <a:cs typeface="Arial Narrow"/>
              </a:rPr>
              <a:t>0</a:t>
            </a:r>
            <a:endParaRPr sz="2400" dirty="0">
              <a:latin typeface="Arial Narrow"/>
              <a:cs typeface="Arial Narrow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6800" y="6858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Big-M Method: Minimization Problem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2109470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19">
                <a:moveTo>
                  <a:pt x="0" y="528319"/>
                </a:moveTo>
                <a:lnTo>
                  <a:pt x="9146540" y="528319"/>
                </a:lnTo>
                <a:lnTo>
                  <a:pt x="9146540" y="0"/>
                </a:lnTo>
                <a:lnTo>
                  <a:pt x="0" y="0"/>
                </a:lnTo>
                <a:lnTo>
                  <a:pt x="0" y="528319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70" y="263778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70" y="316483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20"/>
                </a:moveTo>
                <a:lnTo>
                  <a:pt x="9146540" y="528320"/>
                </a:lnTo>
                <a:lnTo>
                  <a:pt x="9146540" y="0"/>
                </a:lnTo>
                <a:lnTo>
                  <a:pt x="0" y="0"/>
                </a:lnTo>
                <a:lnTo>
                  <a:pt x="0" y="52832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70" y="369315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422020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19"/>
                </a:moveTo>
                <a:lnTo>
                  <a:pt x="9146540" y="528319"/>
                </a:lnTo>
                <a:lnTo>
                  <a:pt x="9146540" y="0"/>
                </a:lnTo>
                <a:lnTo>
                  <a:pt x="0" y="0"/>
                </a:lnTo>
                <a:lnTo>
                  <a:pt x="0" y="52831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474852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270" y="527557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20"/>
                </a:moveTo>
                <a:lnTo>
                  <a:pt x="9146540" y="528320"/>
                </a:lnTo>
                <a:lnTo>
                  <a:pt x="9146540" y="0"/>
                </a:lnTo>
                <a:lnTo>
                  <a:pt x="0" y="0"/>
                </a:lnTo>
                <a:lnTo>
                  <a:pt x="0" y="52832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330950"/>
            <a:ext cx="9144000" cy="527050"/>
          </a:xfrm>
          <a:custGeom>
            <a:avLst/>
            <a:gdLst/>
            <a:ahLst/>
            <a:cxnLst/>
            <a:rect l="l" t="t" r="r" b="b"/>
            <a:pathLst>
              <a:path w="9144000" h="527050">
                <a:moveTo>
                  <a:pt x="0" y="52705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527050"/>
                </a:lnTo>
                <a:lnTo>
                  <a:pt x="0" y="52705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00" y="1752600"/>
            <a:ext cx="4803140" cy="109220"/>
          </a:xfrm>
          <a:custGeom>
            <a:avLst/>
            <a:gdLst/>
            <a:ahLst/>
            <a:cxnLst/>
            <a:rect l="l" t="t" r="r" b="b"/>
            <a:pathLst>
              <a:path w="4803140" h="109219">
                <a:moveTo>
                  <a:pt x="0" y="0"/>
                </a:moveTo>
                <a:lnTo>
                  <a:pt x="4803140" y="0"/>
                </a:lnTo>
                <a:lnTo>
                  <a:pt x="4803140" y="109220"/>
                </a:lnTo>
                <a:lnTo>
                  <a:pt x="0" y="10922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" y="17526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600" y="17526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34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65809" y="1168400"/>
            <a:ext cx="5717540" cy="13516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lang="en-US" sz="275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buChar char="•"/>
              <a:tabLst>
                <a:tab pos="353695" algn="l"/>
                <a:tab pos="354330" algn="l"/>
              </a:tabLst>
            </a:pPr>
            <a:r>
              <a:rPr sz="3200" u="heavy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 Narrow"/>
                <a:cs typeface="Arial Narrow"/>
              </a:rPr>
              <a:t>The </a:t>
            </a:r>
            <a:r>
              <a:rPr sz="3200" u="heavy" spc="-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 Narrow"/>
                <a:cs typeface="Arial Narrow"/>
              </a:rPr>
              <a:t>initial</a:t>
            </a:r>
            <a:r>
              <a:rPr sz="3200" u="heavy" spc="-1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 Narrow"/>
                <a:cs typeface="Arial Narrow"/>
              </a:rPr>
              <a:t> </a:t>
            </a:r>
            <a:r>
              <a:rPr sz="3200" u="heavy" spc="-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 Narrow"/>
                <a:cs typeface="Arial Narrow"/>
              </a:rPr>
              <a:t>table:</a:t>
            </a:r>
            <a:endParaRPr sz="3200" dirty="0">
              <a:latin typeface="Arial Narrow"/>
              <a:cs typeface="Arial Narro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5809" y="4959350"/>
            <a:ext cx="7308215" cy="1000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5080" indent="-341630">
              <a:lnSpc>
                <a:spcPct val="100000"/>
              </a:lnSpc>
              <a:spcBef>
                <a:spcPts val="100"/>
              </a:spcBef>
              <a:buChar char="•"/>
              <a:tabLst>
                <a:tab pos="353695" algn="l"/>
                <a:tab pos="354330" algn="l"/>
                <a:tab pos="4248150" algn="l"/>
                <a:tab pos="6082030" algn="l"/>
              </a:tabLst>
            </a:pPr>
            <a:r>
              <a:rPr sz="3200" spc="-5" dirty="0">
                <a:solidFill>
                  <a:srgbClr val="3F3F3F"/>
                </a:solidFill>
                <a:latin typeface="Arial Narrow"/>
                <a:cs typeface="Arial Narrow"/>
              </a:rPr>
              <a:t>New </a:t>
            </a:r>
            <a:r>
              <a:rPr sz="3200" dirty="0">
                <a:solidFill>
                  <a:srgbClr val="3F3F3F"/>
                </a:solidFill>
                <a:latin typeface="Arial Narrow"/>
                <a:cs typeface="Arial Narrow"/>
              </a:rPr>
              <a:t>z-row = </a:t>
            </a:r>
            <a:r>
              <a:rPr lang="en-US" sz="3200" dirty="0" smtClean="0">
                <a:solidFill>
                  <a:srgbClr val="3F3F3F"/>
                </a:solidFill>
                <a:latin typeface="Arial Narrow"/>
                <a:cs typeface="Arial Narrow"/>
              </a:rPr>
              <a:t>O</a:t>
            </a:r>
            <a:r>
              <a:rPr sz="3200" dirty="0" smtClean="0">
                <a:solidFill>
                  <a:srgbClr val="3F3F3F"/>
                </a:solidFill>
                <a:latin typeface="Arial Narrow"/>
                <a:cs typeface="Arial Narrow"/>
              </a:rPr>
              <a:t>ld</a:t>
            </a:r>
            <a:r>
              <a:rPr sz="3200" spc="10" dirty="0" smtClean="0">
                <a:solidFill>
                  <a:srgbClr val="3F3F3F"/>
                </a:solidFill>
                <a:latin typeface="Arial Narrow"/>
                <a:cs typeface="Arial Narrow"/>
              </a:rPr>
              <a:t> </a:t>
            </a:r>
            <a:r>
              <a:rPr sz="3200" dirty="0">
                <a:solidFill>
                  <a:srgbClr val="3F3F3F"/>
                </a:solidFill>
                <a:latin typeface="Arial Narrow"/>
                <a:cs typeface="Arial Narrow"/>
              </a:rPr>
              <a:t>z-row </a:t>
            </a:r>
            <a:r>
              <a:rPr sz="3200" spc="-5" dirty="0" smtClean="0">
                <a:solidFill>
                  <a:srgbClr val="3F3F3F"/>
                </a:solidFill>
                <a:latin typeface="Arial Narrow"/>
                <a:cs typeface="Arial Narrow"/>
              </a:rPr>
              <a:t>+(</a:t>
            </a:r>
            <a:r>
              <a:rPr sz="3200" dirty="0" smtClean="0">
                <a:solidFill>
                  <a:srgbClr val="3F3F3F"/>
                </a:solidFill>
                <a:latin typeface="Arial Narrow"/>
                <a:cs typeface="Arial Narrow"/>
              </a:rPr>
              <a:t>M </a:t>
            </a:r>
            <a:r>
              <a:rPr sz="3200" dirty="0">
                <a:solidFill>
                  <a:srgbClr val="3F3F3F"/>
                </a:solidFill>
                <a:latin typeface="Arial Narrow"/>
                <a:cs typeface="Arial Narrow"/>
              </a:rPr>
              <a:t>*</a:t>
            </a:r>
            <a:r>
              <a:rPr sz="3200" spc="-10" dirty="0">
                <a:solidFill>
                  <a:srgbClr val="3F3F3F"/>
                </a:solidFill>
                <a:latin typeface="Arial Narrow"/>
                <a:cs typeface="Arial Narrow"/>
              </a:rPr>
              <a:t> </a:t>
            </a:r>
            <a:r>
              <a:rPr sz="3200" dirty="0">
                <a:solidFill>
                  <a:srgbClr val="3F3F3F"/>
                </a:solidFill>
                <a:latin typeface="Arial Narrow"/>
                <a:cs typeface="Arial Narrow"/>
              </a:rPr>
              <a:t>R</a:t>
            </a:r>
            <a:r>
              <a:rPr sz="3200" baseline="-25000" dirty="0">
                <a:solidFill>
                  <a:srgbClr val="3F3F3F"/>
                </a:solidFill>
                <a:latin typeface="Arial Narrow"/>
                <a:cs typeface="Arial Narrow"/>
              </a:rPr>
              <a:t>1</a:t>
            </a:r>
            <a:r>
              <a:rPr sz="3200" dirty="0">
                <a:solidFill>
                  <a:srgbClr val="3F3F3F"/>
                </a:solidFill>
                <a:latin typeface="Arial Narrow"/>
                <a:cs typeface="Arial Narrow"/>
              </a:rPr>
              <a:t> </a:t>
            </a:r>
            <a:r>
              <a:rPr sz="3200" spc="-5" dirty="0" smtClean="0">
                <a:solidFill>
                  <a:srgbClr val="3F3F3F"/>
                </a:solidFill>
                <a:latin typeface="Arial Narrow"/>
                <a:cs typeface="Arial Narrow"/>
              </a:rPr>
              <a:t>row</a:t>
            </a:r>
            <a:r>
              <a:rPr lang="en-US" sz="3200" spc="-5" dirty="0" smtClean="0">
                <a:solidFill>
                  <a:srgbClr val="3F3F3F"/>
                </a:solidFill>
                <a:latin typeface="Arial Narrow"/>
                <a:cs typeface="Arial Narrow"/>
              </a:rPr>
              <a:t> </a:t>
            </a:r>
            <a:r>
              <a:rPr sz="3200" dirty="0" smtClean="0">
                <a:solidFill>
                  <a:srgbClr val="3F3F3F"/>
                </a:solidFill>
                <a:latin typeface="Arial Narrow"/>
                <a:cs typeface="Arial Narrow"/>
              </a:rPr>
              <a:t>+</a:t>
            </a:r>
            <a:r>
              <a:rPr lang="en-US" sz="3200" dirty="0" smtClean="0">
                <a:solidFill>
                  <a:srgbClr val="3F3F3F"/>
                </a:solidFill>
                <a:latin typeface="Arial Narrow"/>
                <a:cs typeface="Arial Narrow"/>
              </a:rPr>
              <a:t> </a:t>
            </a:r>
            <a:r>
              <a:rPr sz="3200" dirty="0" smtClean="0">
                <a:solidFill>
                  <a:srgbClr val="3F3F3F"/>
                </a:solidFill>
                <a:latin typeface="Arial Narrow"/>
                <a:cs typeface="Arial Narrow"/>
              </a:rPr>
              <a:t>M </a:t>
            </a:r>
            <a:r>
              <a:rPr sz="3200" dirty="0">
                <a:solidFill>
                  <a:srgbClr val="3F3F3F"/>
                </a:solidFill>
                <a:latin typeface="Arial Narrow"/>
                <a:cs typeface="Arial Narrow"/>
              </a:rPr>
              <a:t>*</a:t>
            </a:r>
            <a:r>
              <a:rPr sz="3200" spc="-105" dirty="0">
                <a:solidFill>
                  <a:srgbClr val="3F3F3F"/>
                </a:solidFill>
                <a:latin typeface="Arial Narrow"/>
                <a:cs typeface="Arial Narrow"/>
              </a:rPr>
              <a:t> </a:t>
            </a:r>
            <a:r>
              <a:rPr sz="3200" spc="-5" dirty="0" smtClean="0">
                <a:solidFill>
                  <a:srgbClr val="3F3F3F"/>
                </a:solidFill>
                <a:latin typeface="Arial Narrow"/>
                <a:cs typeface="Arial Narrow"/>
              </a:rPr>
              <a:t>R</a:t>
            </a:r>
            <a:r>
              <a:rPr lang="en-US" sz="3200" spc="-5" baseline="-25000" dirty="0" smtClean="0">
                <a:solidFill>
                  <a:srgbClr val="3F3F3F"/>
                </a:solidFill>
                <a:latin typeface="Arial Narrow"/>
                <a:cs typeface="Arial Narrow"/>
              </a:rPr>
              <a:t>2</a:t>
            </a:r>
            <a:r>
              <a:rPr sz="3200" spc="-5" dirty="0" smtClean="0">
                <a:solidFill>
                  <a:srgbClr val="3F3F3F"/>
                </a:solidFill>
                <a:latin typeface="Arial Narrow"/>
                <a:cs typeface="Arial Narrow"/>
              </a:rPr>
              <a:t>  </a:t>
            </a:r>
            <a:r>
              <a:rPr sz="3200" spc="-5" dirty="0">
                <a:solidFill>
                  <a:srgbClr val="3F3F3F"/>
                </a:solidFill>
                <a:latin typeface="Arial Narrow"/>
                <a:cs typeface="Arial Narrow"/>
              </a:rPr>
              <a:t>row)</a:t>
            </a:r>
            <a:endParaRPr sz="3200" dirty="0">
              <a:latin typeface="Arial Narrow"/>
              <a:cs typeface="Arial Narrow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628119"/>
              </p:ext>
            </p:extLst>
          </p:nvPr>
        </p:nvGraphicFramePr>
        <p:xfrm>
          <a:off x="838200" y="2641600"/>
          <a:ext cx="6095998" cy="1854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77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562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85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211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Basi</a:t>
                      </a:r>
                      <a:r>
                        <a:rPr lang="en-US" sz="1800" b="1" spc="-10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c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X</a:t>
                      </a:r>
                      <a:r>
                        <a:rPr sz="1800" b="1" spc="-5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1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X</a:t>
                      </a:r>
                      <a:r>
                        <a:rPr sz="1800" b="1" spc="-5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2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S</a:t>
                      </a:r>
                      <a:r>
                        <a:rPr sz="1800" b="1" spc="-5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1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R</a:t>
                      </a:r>
                      <a:r>
                        <a:rPr sz="1800" b="1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1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R</a:t>
                      </a:r>
                      <a:r>
                        <a:rPr sz="1800" b="1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2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S</a:t>
                      </a:r>
                      <a:r>
                        <a:rPr sz="1800" b="1" spc="-5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2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RHS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6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R</a:t>
                      </a:r>
                      <a:r>
                        <a:rPr sz="1800" baseline="-25000" dirty="0">
                          <a:latin typeface="Arial Narrow"/>
                          <a:cs typeface="Arial Narrow"/>
                        </a:rPr>
                        <a:t>1</a:t>
                      </a:r>
                    </a:p>
                  </a:txBody>
                  <a:tcPr marL="0" marR="0" marT="2793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3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1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1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3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R</a:t>
                      </a:r>
                      <a:r>
                        <a:rPr sz="1800" baseline="-25000" dirty="0">
                          <a:latin typeface="Arial Narrow"/>
                          <a:cs typeface="Arial Narrow"/>
                        </a:rPr>
                        <a:t>2</a:t>
                      </a:r>
                    </a:p>
                  </a:txBody>
                  <a:tcPr marL="0" marR="0" marT="279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4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3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-1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1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6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S</a:t>
                      </a:r>
                      <a:r>
                        <a:rPr sz="1800" spc="-5" baseline="-25000" dirty="0">
                          <a:latin typeface="Arial Narrow"/>
                          <a:cs typeface="Arial Narrow"/>
                        </a:rPr>
                        <a:t>2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1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2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1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4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Z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-4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-1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-M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-M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066800" y="6858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Big-M Method: Minimization Problem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429668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19">
                <a:moveTo>
                  <a:pt x="0" y="528319"/>
                </a:moveTo>
                <a:lnTo>
                  <a:pt x="9146540" y="528319"/>
                </a:lnTo>
                <a:lnTo>
                  <a:pt x="9146540" y="0"/>
                </a:lnTo>
                <a:lnTo>
                  <a:pt x="0" y="0"/>
                </a:lnTo>
                <a:lnTo>
                  <a:pt x="0" y="528319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70" y="263778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231140" y="3282790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20"/>
                </a:moveTo>
                <a:lnTo>
                  <a:pt x="9146540" y="528320"/>
                </a:lnTo>
                <a:lnTo>
                  <a:pt x="9146540" y="0"/>
                </a:lnTo>
                <a:lnTo>
                  <a:pt x="0" y="0"/>
                </a:lnTo>
                <a:lnTo>
                  <a:pt x="0" y="52832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2540" y="3665536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422020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19"/>
                </a:moveTo>
                <a:lnTo>
                  <a:pt x="9146540" y="528319"/>
                </a:lnTo>
                <a:lnTo>
                  <a:pt x="9146540" y="0"/>
                </a:lnTo>
                <a:lnTo>
                  <a:pt x="0" y="0"/>
                </a:lnTo>
                <a:lnTo>
                  <a:pt x="0" y="52831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474852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270" y="527557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20"/>
                </a:moveTo>
                <a:lnTo>
                  <a:pt x="9146540" y="528320"/>
                </a:lnTo>
                <a:lnTo>
                  <a:pt x="9146540" y="0"/>
                </a:lnTo>
                <a:lnTo>
                  <a:pt x="0" y="0"/>
                </a:lnTo>
                <a:lnTo>
                  <a:pt x="0" y="52832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270" y="5803900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330950"/>
            <a:ext cx="9144000" cy="527050"/>
          </a:xfrm>
          <a:custGeom>
            <a:avLst/>
            <a:gdLst/>
            <a:ahLst/>
            <a:cxnLst/>
            <a:rect l="l" t="t" r="r" b="b"/>
            <a:pathLst>
              <a:path w="9144000" h="527050">
                <a:moveTo>
                  <a:pt x="0" y="52705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527050"/>
                </a:lnTo>
                <a:lnTo>
                  <a:pt x="0" y="52705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00" y="1752600"/>
            <a:ext cx="4803140" cy="109220"/>
          </a:xfrm>
          <a:custGeom>
            <a:avLst/>
            <a:gdLst/>
            <a:ahLst/>
            <a:cxnLst/>
            <a:rect l="l" t="t" r="r" b="b"/>
            <a:pathLst>
              <a:path w="4803140" h="109219">
                <a:moveTo>
                  <a:pt x="0" y="0"/>
                </a:moveTo>
                <a:lnTo>
                  <a:pt x="4803140" y="0"/>
                </a:lnTo>
                <a:lnTo>
                  <a:pt x="4803140" y="109220"/>
                </a:lnTo>
                <a:lnTo>
                  <a:pt x="0" y="10922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" y="1752600"/>
            <a:ext cx="64008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600" y="17526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34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5809" y="1995170"/>
            <a:ext cx="14224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585858"/>
                </a:solidFill>
                <a:latin typeface="Arial Narrow"/>
                <a:cs typeface="Arial Narrow"/>
              </a:rPr>
              <a:t>•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20139" y="2053113"/>
            <a:ext cx="1150620" cy="466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35"/>
              </a:lnSpc>
            </a:pPr>
            <a:r>
              <a:rPr sz="3200" spc="5" dirty="0">
                <a:solidFill>
                  <a:srgbClr val="585858"/>
                </a:solidFill>
                <a:latin typeface="Arial Narrow"/>
                <a:cs typeface="Arial Narrow"/>
              </a:rPr>
              <a:t>S</a:t>
            </a:r>
            <a:r>
              <a:rPr sz="3200" spc="-5" dirty="0">
                <a:solidFill>
                  <a:srgbClr val="585858"/>
                </a:solidFill>
                <a:latin typeface="Arial Narrow"/>
                <a:cs typeface="Arial Narrow"/>
              </a:rPr>
              <a:t>ta</a:t>
            </a:r>
            <a:r>
              <a:rPr sz="3200" spc="5" dirty="0">
                <a:solidFill>
                  <a:srgbClr val="585858"/>
                </a:solidFill>
                <a:latin typeface="Arial Narrow"/>
                <a:cs typeface="Arial Narrow"/>
              </a:rPr>
              <a:t>r</a:t>
            </a:r>
            <a:r>
              <a:rPr sz="3200" spc="-5" dirty="0">
                <a:solidFill>
                  <a:srgbClr val="585858"/>
                </a:solidFill>
                <a:latin typeface="Arial Narrow"/>
                <a:cs typeface="Arial Narrow"/>
              </a:rPr>
              <a:t>t</a:t>
            </a:r>
            <a:r>
              <a:rPr sz="3200" dirty="0">
                <a:solidFill>
                  <a:srgbClr val="585858"/>
                </a:solidFill>
                <a:latin typeface="Arial Narrow"/>
                <a:cs typeface="Arial Narrow"/>
              </a:rPr>
              <a:t>i</a:t>
            </a:r>
            <a:r>
              <a:rPr sz="3200" spc="-5" dirty="0">
                <a:solidFill>
                  <a:srgbClr val="585858"/>
                </a:solidFill>
                <a:latin typeface="Arial Narrow"/>
                <a:cs typeface="Arial Narrow"/>
              </a:rPr>
              <a:t>ng</a:t>
            </a:r>
            <a:endParaRPr sz="3200">
              <a:latin typeface="Arial Narrow"/>
              <a:cs typeface="Arial Narro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351451" y="2014220"/>
            <a:ext cx="8420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solidFill>
                  <a:srgbClr val="585858"/>
                </a:solidFill>
                <a:latin typeface="Arial Narrow"/>
                <a:cs typeface="Arial Narrow"/>
              </a:rPr>
              <a:t>ta</a:t>
            </a:r>
            <a:r>
              <a:rPr sz="3200" spc="5" dirty="0">
                <a:solidFill>
                  <a:srgbClr val="585858"/>
                </a:solidFill>
                <a:latin typeface="Arial Narrow"/>
                <a:cs typeface="Arial Narrow"/>
              </a:rPr>
              <a:t>b</a:t>
            </a:r>
            <a:r>
              <a:rPr sz="3200" dirty="0">
                <a:solidFill>
                  <a:srgbClr val="585858"/>
                </a:solidFill>
                <a:latin typeface="Arial Narrow"/>
                <a:cs typeface="Arial Narrow"/>
              </a:rPr>
              <a:t>l</a:t>
            </a:r>
            <a:r>
              <a:rPr sz="3200" spc="-5" dirty="0">
                <a:solidFill>
                  <a:srgbClr val="585858"/>
                </a:solidFill>
                <a:latin typeface="Arial Narrow"/>
                <a:cs typeface="Arial Narrow"/>
              </a:rPr>
              <a:t>e:</a:t>
            </a:r>
            <a:endParaRPr sz="3200">
              <a:latin typeface="Arial Narrow"/>
              <a:cs typeface="Arial Narrow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473885"/>
              </p:ext>
            </p:extLst>
          </p:nvPr>
        </p:nvGraphicFramePr>
        <p:xfrm>
          <a:off x="876301" y="3674615"/>
          <a:ext cx="7238998" cy="17894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1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9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31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683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Basi</a:t>
                      </a:r>
                      <a:r>
                        <a:rPr lang="en-US" sz="1800" b="1" spc="-10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c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X</a:t>
                      </a:r>
                      <a:r>
                        <a:rPr sz="1800" b="1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1</a:t>
                      </a:r>
                      <a:endParaRPr sz="1800" baseline="-250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X</a:t>
                      </a:r>
                      <a:r>
                        <a:rPr sz="1800" b="1" spc="-5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2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S</a:t>
                      </a:r>
                      <a:r>
                        <a:rPr sz="1800" b="1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1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R</a:t>
                      </a:r>
                      <a:r>
                        <a:rPr sz="1800" b="1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1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R</a:t>
                      </a:r>
                      <a:r>
                        <a:rPr sz="1800" b="1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2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S</a:t>
                      </a:r>
                      <a:r>
                        <a:rPr sz="1800" b="1" spc="-5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2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RHS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R</a:t>
                      </a:r>
                      <a:r>
                        <a:rPr sz="1800" baseline="-25000" dirty="0">
                          <a:latin typeface="Arial Narrow"/>
                          <a:cs typeface="Arial Narrow"/>
                        </a:rPr>
                        <a:t>1</a:t>
                      </a:r>
                    </a:p>
                  </a:txBody>
                  <a:tcPr marL="0" marR="0" marT="29209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rial Narrow"/>
                          <a:cs typeface="Arial Narrow"/>
                        </a:rPr>
                        <a:t>3</a:t>
                      </a:r>
                    </a:p>
                  </a:txBody>
                  <a:tcPr marL="0" marR="0" marT="29209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1</a:t>
                      </a:r>
                    </a:p>
                  </a:txBody>
                  <a:tcPr marL="0" marR="0" marT="29209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</a:p>
                  </a:txBody>
                  <a:tcPr marL="0" marR="0" marT="29209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1</a:t>
                      </a:r>
                    </a:p>
                  </a:txBody>
                  <a:tcPr marL="0" marR="0" marT="29209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3</a:t>
                      </a:r>
                    </a:p>
                  </a:txBody>
                  <a:tcPr marL="0" marR="0" marT="29209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R</a:t>
                      </a:r>
                      <a:r>
                        <a:rPr sz="1800" baseline="-25000" dirty="0">
                          <a:latin typeface="Arial Narrow"/>
                          <a:cs typeface="Arial Narrow"/>
                        </a:rPr>
                        <a:t>2</a:t>
                      </a:r>
                    </a:p>
                  </a:txBody>
                  <a:tcPr marL="0" marR="0" marT="279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4</a:t>
                      </a:r>
                    </a:p>
                  </a:txBody>
                  <a:tcPr marL="0" marR="0" marT="2794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3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-1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</a:p>
                  </a:txBody>
                  <a:tcPr marL="0" marR="0" marT="279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1</a:t>
                      </a:r>
                    </a:p>
                  </a:txBody>
                  <a:tcPr marL="0" marR="0" marT="279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</a:p>
                  </a:txBody>
                  <a:tcPr marL="0" marR="0" marT="279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6</a:t>
                      </a:r>
                    </a:p>
                  </a:txBody>
                  <a:tcPr marL="0" marR="0" marT="27940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S</a:t>
                      </a:r>
                      <a:r>
                        <a:rPr sz="1800" spc="-5" baseline="-25000" dirty="0">
                          <a:latin typeface="Arial Narrow"/>
                          <a:cs typeface="Arial Narrow"/>
                        </a:rPr>
                        <a:t>2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1</a:t>
                      </a:r>
                    </a:p>
                  </a:txBody>
                  <a:tcPr marL="0" marR="0" marT="29209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2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1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4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Z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-4+7M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-1+4M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-M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9M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446451" y="2926715"/>
            <a:ext cx="1905000" cy="368300"/>
          </a:xfrm>
          <a:custGeom>
            <a:avLst/>
            <a:gdLst/>
            <a:ahLst/>
            <a:cxnLst/>
            <a:rect l="l" t="t" r="r" b="b"/>
            <a:pathLst>
              <a:path w="1905000" h="368300">
                <a:moveTo>
                  <a:pt x="0" y="0"/>
                </a:moveTo>
                <a:lnTo>
                  <a:pt x="1905000" y="0"/>
                </a:lnTo>
                <a:lnTo>
                  <a:pt x="1905000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6489" y="2950717"/>
            <a:ext cx="1623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Entering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828800" y="3331145"/>
            <a:ext cx="171450" cy="307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010400" y="2515631"/>
            <a:ext cx="1905000" cy="363855"/>
          </a:xfrm>
          <a:prstGeom prst="rect">
            <a:avLst/>
          </a:prstGeom>
          <a:solidFill>
            <a:srgbClr val="BF0000"/>
          </a:solidFill>
        </p:spPr>
        <p:txBody>
          <a:bodyPr vert="horz" wrap="square" lIns="0" tIns="4064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Leaving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643367" y="2829224"/>
            <a:ext cx="5080" cy="1304290"/>
          </a:xfrm>
          <a:custGeom>
            <a:avLst/>
            <a:gdLst/>
            <a:ahLst/>
            <a:cxnLst/>
            <a:rect l="l" t="t" r="r" b="b"/>
            <a:pathLst>
              <a:path w="5079" h="1304289">
                <a:moveTo>
                  <a:pt x="0" y="1304289"/>
                </a:moveTo>
                <a:lnTo>
                  <a:pt x="5079" y="0"/>
                </a:lnTo>
              </a:path>
            </a:pathLst>
          </a:custGeom>
          <a:ln w="38097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37879" y="3674614"/>
            <a:ext cx="168909" cy="885450"/>
          </a:xfrm>
          <a:custGeom>
            <a:avLst/>
            <a:gdLst/>
            <a:ahLst/>
            <a:cxnLst/>
            <a:rect l="l" t="t" r="r" b="b"/>
            <a:pathLst>
              <a:path w="217170" h="2539">
                <a:moveTo>
                  <a:pt x="-19049" y="1269"/>
                </a:moveTo>
                <a:lnTo>
                  <a:pt x="236220" y="1269"/>
                </a:lnTo>
              </a:path>
            </a:pathLst>
          </a:custGeom>
          <a:ln w="40639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92973" y="4019912"/>
            <a:ext cx="172720" cy="172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TextBox 28"/>
          <p:cNvSpPr txBox="1"/>
          <p:nvPr/>
        </p:nvSpPr>
        <p:spPr>
          <a:xfrm>
            <a:off x="1066800" y="6858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Big-M Method: Minimization Problem</a:t>
            </a:r>
            <a:endParaRPr lang="en-US" sz="3200" dirty="0"/>
          </a:p>
        </p:txBody>
      </p:sp>
      <p:sp>
        <p:nvSpPr>
          <p:cNvPr id="30" name="Up Arrow Callout 29"/>
          <p:cNvSpPr/>
          <p:nvPr/>
        </p:nvSpPr>
        <p:spPr>
          <a:xfrm>
            <a:off x="1258569" y="5495923"/>
            <a:ext cx="1934891" cy="835025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Most +</a:t>
            </a:r>
            <a:r>
              <a:rPr lang="en-US" dirty="0" err="1" smtClean="0"/>
              <a:t>ve</a:t>
            </a:r>
            <a:r>
              <a:rPr lang="en-US" dirty="0" smtClean="0"/>
              <a:t> Coefficient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2109470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19">
                <a:moveTo>
                  <a:pt x="0" y="528319"/>
                </a:moveTo>
                <a:lnTo>
                  <a:pt x="9146540" y="528319"/>
                </a:lnTo>
                <a:lnTo>
                  <a:pt x="9146540" y="0"/>
                </a:lnTo>
                <a:lnTo>
                  <a:pt x="0" y="0"/>
                </a:lnTo>
                <a:lnTo>
                  <a:pt x="0" y="528319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70" y="263778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50" y="6350"/>
            <a:ext cx="9130030" cy="6844030"/>
          </a:xfrm>
          <a:custGeom>
            <a:avLst/>
            <a:gdLst/>
            <a:ahLst/>
            <a:cxnLst/>
            <a:rect l="l" t="t" r="r" b="b"/>
            <a:pathLst>
              <a:path w="9130030" h="6844030">
                <a:moveTo>
                  <a:pt x="4564380" y="6844030"/>
                </a:moveTo>
                <a:lnTo>
                  <a:pt x="0" y="6844030"/>
                </a:lnTo>
                <a:lnTo>
                  <a:pt x="0" y="0"/>
                </a:lnTo>
                <a:lnTo>
                  <a:pt x="9130030" y="0"/>
                </a:lnTo>
                <a:lnTo>
                  <a:pt x="9130030" y="6844030"/>
                </a:lnTo>
                <a:lnTo>
                  <a:pt x="4564380" y="6844030"/>
                </a:lnTo>
                <a:close/>
              </a:path>
            </a:pathLst>
          </a:custGeom>
          <a:ln w="125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85800" y="2393950"/>
            <a:ext cx="4803140" cy="109220"/>
          </a:xfrm>
          <a:custGeom>
            <a:avLst/>
            <a:gdLst/>
            <a:ahLst/>
            <a:cxnLst/>
            <a:rect l="l" t="t" r="r" b="b"/>
            <a:pathLst>
              <a:path w="4803140" h="109219">
                <a:moveTo>
                  <a:pt x="0" y="0"/>
                </a:moveTo>
                <a:lnTo>
                  <a:pt x="4803140" y="0"/>
                </a:lnTo>
                <a:lnTo>
                  <a:pt x="4803140" y="109220"/>
                </a:lnTo>
                <a:lnTo>
                  <a:pt x="0" y="10922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5800" y="239395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85800" y="239395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34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88340" y="951229"/>
            <a:ext cx="7390765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spc="-10" dirty="0" smtClean="0">
                <a:latin typeface="Garamond"/>
                <a:cs typeface="Garamond"/>
              </a:rPr>
              <a:t>Big</a:t>
            </a:r>
            <a:r>
              <a:rPr lang="en-US" sz="4000" spc="-10" dirty="0" smtClean="0">
                <a:latin typeface="Garamond"/>
                <a:cs typeface="Garamond"/>
              </a:rPr>
              <a:t>-</a:t>
            </a:r>
            <a:r>
              <a:rPr sz="4000" dirty="0" smtClean="0">
                <a:latin typeface="Garamond"/>
                <a:cs typeface="Garamond"/>
              </a:rPr>
              <a:t>M </a:t>
            </a:r>
            <a:r>
              <a:rPr lang="en-US" sz="4000" spc="-5" dirty="0" smtClean="0">
                <a:latin typeface="Garamond"/>
                <a:cs typeface="Garamond"/>
              </a:rPr>
              <a:t>M</a:t>
            </a:r>
            <a:r>
              <a:rPr sz="4000" spc="-5" dirty="0" smtClean="0">
                <a:latin typeface="Garamond"/>
                <a:cs typeface="Garamond"/>
              </a:rPr>
              <a:t>ethod</a:t>
            </a:r>
            <a:r>
              <a:rPr lang="en-US" sz="4000" spc="-5" dirty="0" smtClean="0">
                <a:latin typeface="Garamond"/>
                <a:cs typeface="Garamond"/>
              </a:rPr>
              <a:t> &amp; Two-Phase Method</a:t>
            </a:r>
            <a:endParaRPr sz="4000" dirty="0">
              <a:latin typeface="Garamond"/>
              <a:cs typeface="Garamond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7200" y="2574454"/>
            <a:ext cx="8001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LP models in which all constraints are (</a:t>
            </a:r>
            <a:r>
              <a:rPr lang="en-US" sz="2000" dirty="0">
                <a:latin typeface="Arial Narrow"/>
                <a:cs typeface="Arial Narrow"/>
              </a:rPr>
              <a:t>≤) with non-negative right hand </a:t>
            </a:r>
            <a:r>
              <a:rPr lang="en-US" sz="2000" dirty="0" smtClean="0">
                <a:latin typeface="Arial Narrow"/>
                <a:cs typeface="Arial Narrow"/>
              </a:rPr>
              <a:t>side </a:t>
            </a:r>
            <a:r>
              <a:rPr lang="en-US" sz="2000" dirty="0">
                <a:latin typeface="Arial Narrow"/>
                <a:cs typeface="Arial Narrow"/>
              </a:rPr>
              <a:t>offer a convenient all slack starting basic feasible solution</a:t>
            </a:r>
            <a:r>
              <a:rPr lang="en-US" sz="2000" dirty="0" smtClean="0">
                <a:latin typeface="Arial Narrow"/>
                <a:cs typeface="Arial Narrow"/>
              </a:rPr>
              <a:t>.</a:t>
            </a:r>
          </a:p>
          <a:p>
            <a:endParaRPr lang="en-US" sz="2000" dirty="0">
              <a:latin typeface="Arial Narrow"/>
              <a:cs typeface="Arial Narrow"/>
            </a:endParaRPr>
          </a:p>
          <a:p>
            <a:r>
              <a:rPr lang="en-US" sz="2000" dirty="0" smtClean="0">
                <a:latin typeface="Arial Narrow"/>
                <a:cs typeface="Arial Narrow"/>
              </a:rPr>
              <a:t>Models that involve (=) and/or (≥) constraints do not </a:t>
            </a:r>
            <a:r>
              <a:rPr lang="en-US" sz="2000" dirty="0">
                <a:latin typeface="Arial Narrow"/>
                <a:cs typeface="Arial Narrow"/>
              </a:rPr>
              <a:t>offer </a:t>
            </a:r>
            <a:r>
              <a:rPr lang="en-US" sz="2000" dirty="0" smtClean="0">
                <a:latin typeface="Arial Narrow"/>
                <a:cs typeface="Arial Narrow"/>
              </a:rPr>
              <a:t>all </a:t>
            </a:r>
            <a:r>
              <a:rPr lang="en-US" sz="2000" dirty="0">
                <a:latin typeface="Arial Narrow"/>
                <a:cs typeface="Arial Narrow"/>
              </a:rPr>
              <a:t>slack starting basic feasible </a:t>
            </a:r>
            <a:r>
              <a:rPr lang="en-US" sz="2000" dirty="0" smtClean="0">
                <a:latin typeface="Arial Narrow"/>
                <a:cs typeface="Arial Narrow"/>
              </a:rPr>
              <a:t>solution.</a:t>
            </a:r>
          </a:p>
          <a:p>
            <a:endParaRPr lang="en-US" sz="2000" dirty="0">
              <a:latin typeface="Arial Narrow"/>
              <a:cs typeface="Arial Narrow"/>
            </a:endParaRPr>
          </a:p>
          <a:p>
            <a:pPr algn="just"/>
            <a:r>
              <a:rPr lang="en-US" sz="2000" dirty="0" smtClean="0">
                <a:latin typeface="Arial Narrow"/>
                <a:cs typeface="Arial Narrow"/>
              </a:rPr>
              <a:t>The procedure for getting starting basic feasible solution is to add Artificial Variables in the </a:t>
            </a:r>
            <a:r>
              <a:rPr lang="en-US" sz="2000" dirty="0">
                <a:latin typeface="Arial Narrow"/>
                <a:cs typeface="Arial Narrow"/>
              </a:rPr>
              <a:t>(=) and/or (≥) </a:t>
            </a:r>
            <a:r>
              <a:rPr lang="en-US" sz="2000" dirty="0" smtClean="0">
                <a:latin typeface="Arial Narrow"/>
                <a:cs typeface="Arial Narrow"/>
              </a:rPr>
              <a:t> type constraints. These Artificial Variables will play the role of slack variables in getting starting basic feasible solution. </a:t>
            </a:r>
          </a:p>
          <a:p>
            <a:endParaRPr lang="en-US" sz="2000" dirty="0">
              <a:latin typeface="Arial Narrow"/>
              <a:cs typeface="Arial Narrow"/>
            </a:endParaRPr>
          </a:p>
          <a:p>
            <a:r>
              <a:rPr lang="en-US" sz="2000" dirty="0" smtClean="0">
                <a:latin typeface="Arial Narrow"/>
                <a:cs typeface="Arial Narrow"/>
              </a:rPr>
              <a:t>The Artificial Variables will be disposed off in later iterations. Finally they will be zero in optimum solution. </a:t>
            </a:r>
          </a:p>
          <a:p>
            <a:r>
              <a:rPr lang="en-US" sz="2000" dirty="0" smtClean="0">
                <a:solidFill>
                  <a:srgbClr val="00B050"/>
                </a:solidFill>
                <a:latin typeface="Arial Narrow"/>
                <a:cs typeface="Arial Narrow"/>
              </a:rPr>
              <a:t>                                  Methods: Big-M Method and Two-Phase Method</a:t>
            </a:r>
            <a:endParaRPr lang="en-US" sz="2000" dirty="0">
              <a:solidFill>
                <a:srgbClr val="00B050"/>
              </a:solidFill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2085594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19">
                <a:moveTo>
                  <a:pt x="0" y="528319"/>
                </a:moveTo>
                <a:lnTo>
                  <a:pt x="9146540" y="528319"/>
                </a:lnTo>
                <a:lnTo>
                  <a:pt x="9146540" y="0"/>
                </a:lnTo>
                <a:lnTo>
                  <a:pt x="0" y="0"/>
                </a:lnTo>
                <a:lnTo>
                  <a:pt x="0" y="528319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70" y="263778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70" y="316483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20"/>
                </a:moveTo>
                <a:lnTo>
                  <a:pt x="9146540" y="528320"/>
                </a:lnTo>
                <a:lnTo>
                  <a:pt x="9146540" y="0"/>
                </a:lnTo>
                <a:lnTo>
                  <a:pt x="0" y="0"/>
                </a:lnTo>
                <a:lnTo>
                  <a:pt x="0" y="52832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70" y="369315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422020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19"/>
                </a:moveTo>
                <a:lnTo>
                  <a:pt x="9146540" y="528319"/>
                </a:lnTo>
                <a:lnTo>
                  <a:pt x="9146540" y="0"/>
                </a:lnTo>
                <a:lnTo>
                  <a:pt x="0" y="0"/>
                </a:lnTo>
                <a:lnTo>
                  <a:pt x="0" y="52831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474852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270" y="527557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20"/>
                </a:moveTo>
                <a:lnTo>
                  <a:pt x="9146540" y="528320"/>
                </a:lnTo>
                <a:lnTo>
                  <a:pt x="9146540" y="0"/>
                </a:lnTo>
                <a:lnTo>
                  <a:pt x="0" y="0"/>
                </a:lnTo>
                <a:lnTo>
                  <a:pt x="0" y="52832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270" y="5803900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330950"/>
            <a:ext cx="9144000" cy="527050"/>
          </a:xfrm>
          <a:custGeom>
            <a:avLst/>
            <a:gdLst/>
            <a:ahLst/>
            <a:cxnLst/>
            <a:rect l="l" t="t" r="r" b="b"/>
            <a:pathLst>
              <a:path w="9144000" h="527050">
                <a:moveTo>
                  <a:pt x="0" y="52705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527050"/>
                </a:lnTo>
                <a:lnTo>
                  <a:pt x="0" y="52705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00" y="1752600"/>
            <a:ext cx="4803140" cy="109220"/>
          </a:xfrm>
          <a:custGeom>
            <a:avLst/>
            <a:gdLst/>
            <a:ahLst/>
            <a:cxnLst/>
            <a:rect l="l" t="t" r="r" b="b"/>
            <a:pathLst>
              <a:path w="4803140" h="109219">
                <a:moveTo>
                  <a:pt x="0" y="0"/>
                </a:moveTo>
                <a:lnTo>
                  <a:pt x="4803140" y="0"/>
                </a:lnTo>
                <a:lnTo>
                  <a:pt x="4803140" y="109220"/>
                </a:lnTo>
                <a:lnTo>
                  <a:pt x="0" y="10922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" y="17526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600" y="17526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34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53931" y="1808669"/>
            <a:ext cx="54118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dirty="0">
                <a:solidFill>
                  <a:srgbClr val="585858"/>
                </a:solidFill>
                <a:latin typeface="Arial Narrow"/>
                <a:cs typeface="Arial Narrow"/>
              </a:rPr>
              <a:t>•</a:t>
            </a:r>
            <a:endParaRPr sz="3200" dirty="0">
              <a:latin typeface="Arial Narrow"/>
              <a:cs typeface="Arial Narro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06332" y="1808669"/>
            <a:ext cx="2048018" cy="466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635"/>
              </a:lnSpc>
            </a:pPr>
            <a:r>
              <a:rPr sz="3200" dirty="0">
                <a:solidFill>
                  <a:srgbClr val="585858"/>
                </a:solidFill>
                <a:latin typeface="Arial Narrow"/>
                <a:cs typeface="Arial Narrow"/>
              </a:rPr>
              <a:t>First</a:t>
            </a:r>
            <a:r>
              <a:rPr sz="3200" spc="-70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3200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iteratio</a:t>
            </a:r>
            <a:r>
              <a:rPr lang="en-US" sz="3200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n:</a:t>
            </a:r>
            <a:endParaRPr sz="3200" dirty="0">
              <a:latin typeface="Arial Narrow"/>
              <a:cs typeface="Arial Narro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04800" y="2946400"/>
            <a:ext cx="1075690" cy="370840"/>
          </a:xfrm>
          <a:custGeom>
            <a:avLst/>
            <a:gdLst/>
            <a:ahLst/>
            <a:cxnLst/>
            <a:rect l="l" t="t" r="r" b="b"/>
            <a:pathLst>
              <a:path w="1075690" h="370839">
                <a:moveTo>
                  <a:pt x="0" y="0"/>
                </a:moveTo>
                <a:lnTo>
                  <a:pt x="1075690" y="0"/>
                </a:lnTo>
                <a:lnTo>
                  <a:pt x="107569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80489" y="2946400"/>
            <a:ext cx="1076960" cy="370840"/>
          </a:xfrm>
          <a:custGeom>
            <a:avLst/>
            <a:gdLst/>
            <a:ahLst/>
            <a:cxnLst/>
            <a:rect l="l" t="t" r="r" b="b"/>
            <a:pathLst>
              <a:path w="1076960" h="370839">
                <a:moveTo>
                  <a:pt x="0" y="0"/>
                </a:moveTo>
                <a:lnTo>
                  <a:pt x="1076960" y="0"/>
                </a:lnTo>
                <a:lnTo>
                  <a:pt x="107696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57450" y="2946400"/>
            <a:ext cx="1075690" cy="370840"/>
          </a:xfrm>
          <a:custGeom>
            <a:avLst/>
            <a:gdLst/>
            <a:ahLst/>
            <a:cxnLst/>
            <a:rect l="l" t="t" r="r" b="b"/>
            <a:pathLst>
              <a:path w="1075689" h="370839">
                <a:moveTo>
                  <a:pt x="0" y="0"/>
                </a:moveTo>
                <a:lnTo>
                  <a:pt x="1075689" y="0"/>
                </a:lnTo>
                <a:lnTo>
                  <a:pt x="1075689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533140" y="2946400"/>
            <a:ext cx="1076960" cy="370840"/>
          </a:xfrm>
          <a:custGeom>
            <a:avLst/>
            <a:gdLst/>
            <a:ahLst/>
            <a:cxnLst/>
            <a:rect l="l" t="t" r="r" b="b"/>
            <a:pathLst>
              <a:path w="1076960" h="370839">
                <a:moveTo>
                  <a:pt x="0" y="0"/>
                </a:moveTo>
                <a:lnTo>
                  <a:pt x="1076960" y="0"/>
                </a:lnTo>
                <a:lnTo>
                  <a:pt x="107696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610100" y="2946400"/>
            <a:ext cx="1076960" cy="370840"/>
          </a:xfrm>
          <a:custGeom>
            <a:avLst/>
            <a:gdLst/>
            <a:ahLst/>
            <a:cxnLst/>
            <a:rect l="l" t="t" r="r" b="b"/>
            <a:pathLst>
              <a:path w="1076960" h="370839">
                <a:moveTo>
                  <a:pt x="0" y="0"/>
                </a:moveTo>
                <a:lnTo>
                  <a:pt x="1076960" y="0"/>
                </a:lnTo>
                <a:lnTo>
                  <a:pt x="107696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687059" y="2946400"/>
            <a:ext cx="1075690" cy="370840"/>
          </a:xfrm>
          <a:custGeom>
            <a:avLst/>
            <a:gdLst/>
            <a:ahLst/>
            <a:cxnLst/>
            <a:rect l="l" t="t" r="r" b="b"/>
            <a:pathLst>
              <a:path w="1075690" h="370839">
                <a:moveTo>
                  <a:pt x="0" y="0"/>
                </a:moveTo>
                <a:lnTo>
                  <a:pt x="1075689" y="0"/>
                </a:lnTo>
                <a:lnTo>
                  <a:pt x="1075689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762750" y="2946400"/>
            <a:ext cx="1075690" cy="370840"/>
          </a:xfrm>
          <a:custGeom>
            <a:avLst/>
            <a:gdLst/>
            <a:ahLst/>
            <a:cxnLst/>
            <a:rect l="l" t="t" r="r" b="b"/>
            <a:pathLst>
              <a:path w="1075690" h="370839">
                <a:moveTo>
                  <a:pt x="0" y="0"/>
                </a:moveTo>
                <a:lnTo>
                  <a:pt x="1075690" y="0"/>
                </a:lnTo>
                <a:lnTo>
                  <a:pt x="107569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38440" y="2946400"/>
            <a:ext cx="1076960" cy="370840"/>
          </a:xfrm>
          <a:custGeom>
            <a:avLst/>
            <a:gdLst/>
            <a:ahLst/>
            <a:cxnLst/>
            <a:rect l="l" t="t" r="r" b="b"/>
            <a:pathLst>
              <a:path w="1076959" h="370839">
                <a:moveTo>
                  <a:pt x="0" y="0"/>
                </a:moveTo>
                <a:lnTo>
                  <a:pt x="1076959" y="0"/>
                </a:lnTo>
                <a:lnTo>
                  <a:pt x="1076959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04800" y="3317240"/>
            <a:ext cx="1075690" cy="370840"/>
          </a:xfrm>
          <a:custGeom>
            <a:avLst/>
            <a:gdLst/>
            <a:ahLst/>
            <a:cxnLst/>
            <a:rect l="l" t="t" r="r" b="b"/>
            <a:pathLst>
              <a:path w="1075690" h="370839">
                <a:moveTo>
                  <a:pt x="0" y="0"/>
                </a:moveTo>
                <a:lnTo>
                  <a:pt x="1075690" y="0"/>
                </a:lnTo>
                <a:lnTo>
                  <a:pt x="1075690" y="370840"/>
                </a:lnTo>
                <a:lnTo>
                  <a:pt x="0" y="370840"/>
                </a:lnTo>
                <a:lnTo>
                  <a:pt x="0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380489" y="3317240"/>
            <a:ext cx="1076960" cy="370840"/>
          </a:xfrm>
          <a:custGeom>
            <a:avLst/>
            <a:gdLst/>
            <a:ahLst/>
            <a:cxnLst/>
            <a:rect l="l" t="t" r="r" b="b"/>
            <a:pathLst>
              <a:path w="1076960" h="370839">
                <a:moveTo>
                  <a:pt x="0" y="0"/>
                </a:moveTo>
                <a:lnTo>
                  <a:pt x="1076960" y="0"/>
                </a:lnTo>
                <a:lnTo>
                  <a:pt x="1076960" y="370840"/>
                </a:lnTo>
                <a:lnTo>
                  <a:pt x="0" y="370840"/>
                </a:lnTo>
                <a:lnTo>
                  <a:pt x="0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2457450" y="3317240"/>
            <a:ext cx="1075690" cy="370840"/>
          </a:xfrm>
          <a:custGeom>
            <a:avLst/>
            <a:gdLst/>
            <a:ahLst/>
            <a:cxnLst/>
            <a:rect l="l" t="t" r="r" b="b"/>
            <a:pathLst>
              <a:path w="1075689" h="370839">
                <a:moveTo>
                  <a:pt x="0" y="0"/>
                </a:moveTo>
                <a:lnTo>
                  <a:pt x="1075689" y="0"/>
                </a:lnTo>
                <a:lnTo>
                  <a:pt x="1075689" y="370840"/>
                </a:lnTo>
                <a:lnTo>
                  <a:pt x="0" y="370840"/>
                </a:lnTo>
                <a:lnTo>
                  <a:pt x="0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33140" y="3317240"/>
            <a:ext cx="1076960" cy="370840"/>
          </a:xfrm>
          <a:custGeom>
            <a:avLst/>
            <a:gdLst/>
            <a:ahLst/>
            <a:cxnLst/>
            <a:rect l="l" t="t" r="r" b="b"/>
            <a:pathLst>
              <a:path w="1076960" h="370839">
                <a:moveTo>
                  <a:pt x="0" y="0"/>
                </a:moveTo>
                <a:lnTo>
                  <a:pt x="1076960" y="0"/>
                </a:lnTo>
                <a:lnTo>
                  <a:pt x="1076960" y="370840"/>
                </a:lnTo>
                <a:lnTo>
                  <a:pt x="0" y="370840"/>
                </a:lnTo>
                <a:lnTo>
                  <a:pt x="0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610100" y="3317240"/>
            <a:ext cx="1076960" cy="370840"/>
          </a:xfrm>
          <a:custGeom>
            <a:avLst/>
            <a:gdLst/>
            <a:ahLst/>
            <a:cxnLst/>
            <a:rect l="l" t="t" r="r" b="b"/>
            <a:pathLst>
              <a:path w="1076960" h="370839">
                <a:moveTo>
                  <a:pt x="0" y="0"/>
                </a:moveTo>
                <a:lnTo>
                  <a:pt x="1076960" y="0"/>
                </a:lnTo>
                <a:lnTo>
                  <a:pt x="1076960" y="370840"/>
                </a:lnTo>
                <a:lnTo>
                  <a:pt x="0" y="370840"/>
                </a:lnTo>
                <a:lnTo>
                  <a:pt x="0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687059" y="3317240"/>
            <a:ext cx="1075690" cy="370840"/>
          </a:xfrm>
          <a:custGeom>
            <a:avLst/>
            <a:gdLst/>
            <a:ahLst/>
            <a:cxnLst/>
            <a:rect l="l" t="t" r="r" b="b"/>
            <a:pathLst>
              <a:path w="1075690" h="370839">
                <a:moveTo>
                  <a:pt x="0" y="0"/>
                </a:moveTo>
                <a:lnTo>
                  <a:pt x="1075689" y="0"/>
                </a:lnTo>
                <a:lnTo>
                  <a:pt x="1075689" y="370840"/>
                </a:lnTo>
                <a:lnTo>
                  <a:pt x="0" y="370840"/>
                </a:lnTo>
                <a:lnTo>
                  <a:pt x="0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762750" y="3317240"/>
            <a:ext cx="1075690" cy="370840"/>
          </a:xfrm>
          <a:custGeom>
            <a:avLst/>
            <a:gdLst/>
            <a:ahLst/>
            <a:cxnLst/>
            <a:rect l="l" t="t" r="r" b="b"/>
            <a:pathLst>
              <a:path w="1075690" h="370839">
                <a:moveTo>
                  <a:pt x="0" y="0"/>
                </a:moveTo>
                <a:lnTo>
                  <a:pt x="1075690" y="0"/>
                </a:lnTo>
                <a:lnTo>
                  <a:pt x="1075690" y="370840"/>
                </a:lnTo>
                <a:lnTo>
                  <a:pt x="0" y="370840"/>
                </a:lnTo>
                <a:lnTo>
                  <a:pt x="0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838440" y="3317240"/>
            <a:ext cx="1076960" cy="370840"/>
          </a:xfrm>
          <a:custGeom>
            <a:avLst/>
            <a:gdLst/>
            <a:ahLst/>
            <a:cxnLst/>
            <a:rect l="l" t="t" r="r" b="b"/>
            <a:pathLst>
              <a:path w="1076959" h="370839">
                <a:moveTo>
                  <a:pt x="0" y="0"/>
                </a:moveTo>
                <a:lnTo>
                  <a:pt x="1076959" y="0"/>
                </a:lnTo>
                <a:lnTo>
                  <a:pt x="1076959" y="370840"/>
                </a:lnTo>
                <a:lnTo>
                  <a:pt x="0" y="370840"/>
                </a:lnTo>
                <a:lnTo>
                  <a:pt x="0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04800" y="3688079"/>
            <a:ext cx="1075690" cy="370840"/>
          </a:xfrm>
          <a:custGeom>
            <a:avLst/>
            <a:gdLst/>
            <a:ahLst/>
            <a:cxnLst/>
            <a:rect l="l" t="t" r="r" b="b"/>
            <a:pathLst>
              <a:path w="1075690" h="370839">
                <a:moveTo>
                  <a:pt x="0" y="0"/>
                </a:moveTo>
                <a:lnTo>
                  <a:pt x="1075690" y="0"/>
                </a:lnTo>
                <a:lnTo>
                  <a:pt x="1075690" y="370840"/>
                </a:lnTo>
                <a:lnTo>
                  <a:pt x="0" y="37084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380489" y="3688079"/>
            <a:ext cx="1076960" cy="370840"/>
          </a:xfrm>
          <a:custGeom>
            <a:avLst/>
            <a:gdLst/>
            <a:ahLst/>
            <a:cxnLst/>
            <a:rect l="l" t="t" r="r" b="b"/>
            <a:pathLst>
              <a:path w="1076960" h="370839">
                <a:moveTo>
                  <a:pt x="0" y="0"/>
                </a:moveTo>
                <a:lnTo>
                  <a:pt x="1076960" y="0"/>
                </a:lnTo>
                <a:lnTo>
                  <a:pt x="1076960" y="370840"/>
                </a:lnTo>
                <a:lnTo>
                  <a:pt x="0" y="37084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2457450" y="3688079"/>
            <a:ext cx="1075690" cy="370840"/>
          </a:xfrm>
          <a:custGeom>
            <a:avLst/>
            <a:gdLst/>
            <a:ahLst/>
            <a:cxnLst/>
            <a:rect l="l" t="t" r="r" b="b"/>
            <a:pathLst>
              <a:path w="1075689" h="370839">
                <a:moveTo>
                  <a:pt x="0" y="0"/>
                </a:moveTo>
                <a:lnTo>
                  <a:pt x="1075689" y="0"/>
                </a:lnTo>
                <a:lnTo>
                  <a:pt x="1075689" y="370840"/>
                </a:lnTo>
                <a:lnTo>
                  <a:pt x="0" y="37084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3533140" y="3688079"/>
            <a:ext cx="1076960" cy="370840"/>
          </a:xfrm>
          <a:custGeom>
            <a:avLst/>
            <a:gdLst/>
            <a:ahLst/>
            <a:cxnLst/>
            <a:rect l="l" t="t" r="r" b="b"/>
            <a:pathLst>
              <a:path w="1076960" h="370839">
                <a:moveTo>
                  <a:pt x="0" y="0"/>
                </a:moveTo>
                <a:lnTo>
                  <a:pt x="1076960" y="0"/>
                </a:lnTo>
                <a:lnTo>
                  <a:pt x="1076960" y="370840"/>
                </a:lnTo>
                <a:lnTo>
                  <a:pt x="0" y="37084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610100" y="3688079"/>
            <a:ext cx="1076960" cy="370840"/>
          </a:xfrm>
          <a:custGeom>
            <a:avLst/>
            <a:gdLst/>
            <a:ahLst/>
            <a:cxnLst/>
            <a:rect l="l" t="t" r="r" b="b"/>
            <a:pathLst>
              <a:path w="1076960" h="370839">
                <a:moveTo>
                  <a:pt x="0" y="0"/>
                </a:moveTo>
                <a:lnTo>
                  <a:pt x="1076960" y="0"/>
                </a:lnTo>
                <a:lnTo>
                  <a:pt x="1076960" y="370840"/>
                </a:lnTo>
                <a:lnTo>
                  <a:pt x="0" y="37084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687059" y="3688079"/>
            <a:ext cx="1075690" cy="370840"/>
          </a:xfrm>
          <a:custGeom>
            <a:avLst/>
            <a:gdLst/>
            <a:ahLst/>
            <a:cxnLst/>
            <a:rect l="l" t="t" r="r" b="b"/>
            <a:pathLst>
              <a:path w="1075690" h="370839">
                <a:moveTo>
                  <a:pt x="0" y="0"/>
                </a:moveTo>
                <a:lnTo>
                  <a:pt x="1075689" y="0"/>
                </a:lnTo>
                <a:lnTo>
                  <a:pt x="1075689" y="370840"/>
                </a:lnTo>
                <a:lnTo>
                  <a:pt x="0" y="37084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6762750" y="3688079"/>
            <a:ext cx="1075690" cy="370840"/>
          </a:xfrm>
          <a:custGeom>
            <a:avLst/>
            <a:gdLst/>
            <a:ahLst/>
            <a:cxnLst/>
            <a:rect l="l" t="t" r="r" b="b"/>
            <a:pathLst>
              <a:path w="1075690" h="370839">
                <a:moveTo>
                  <a:pt x="0" y="0"/>
                </a:moveTo>
                <a:lnTo>
                  <a:pt x="1075690" y="0"/>
                </a:lnTo>
                <a:lnTo>
                  <a:pt x="1075690" y="370840"/>
                </a:lnTo>
                <a:lnTo>
                  <a:pt x="0" y="37084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838440" y="3688079"/>
            <a:ext cx="1076960" cy="370840"/>
          </a:xfrm>
          <a:custGeom>
            <a:avLst/>
            <a:gdLst/>
            <a:ahLst/>
            <a:cxnLst/>
            <a:rect l="l" t="t" r="r" b="b"/>
            <a:pathLst>
              <a:path w="1076959" h="370839">
                <a:moveTo>
                  <a:pt x="0" y="0"/>
                </a:moveTo>
                <a:lnTo>
                  <a:pt x="1076959" y="0"/>
                </a:lnTo>
                <a:lnTo>
                  <a:pt x="1076959" y="370840"/>
                </a:lnTo>
                <a:lnTo>
                  <a:pt x="0" y="37084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04800" y="4058920"/>
            <a:ext cx="1075690" cy="369570"/>
          </a:xfrm>
          <a:custGeom>
            <a:avLst/>
            <a:gdLst/>
            <a:ahLst/>
            <a:cxnLst/>
            <a:rect l="l" t="t" r="r" b="b"/>
            <a:pathLst>
              <a:path w="1075690" h="369570">
                <a:moveTo>
                  <a:pt x="0" y="0"/>
                </a:moveTo>
                <a:lnTo>
                  <a:pt x="1075690" y="0"/>
                </a:lnTo>
                <a:lnTo>
                  <a:pt x="1075690" y="369569"/>
                </a:lnTo>
                <a:lnTo>
                  <a:pt x="0" y="369569"/>
                </a:lnTo>
                <a:lnTo>
                  <a:pt x="0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380489" y="4058920"/>
            <a:ext cx="1076960" cy="369570"/>
          </a:xfrm>
          <a:custGeom>
            <a:avLst/>
            <a:gdLst/>
            <a:ahLst/>
            <a:cxnLst/>
            <a:rect l="l" t="t" r="r" b="b"/>
            <a:pathLst>
              <a:path w="1076960" h="369570">
                <a:moveTo>
                  <a:pt x="0" y="0"/>
                </a:moveTo>
                <a:lnTo>
                  <a:pt x="1076960" y="0"/>
                </a:lnTo>
                <a:lnTo>
                  <a:pt x="1076960" y="369569"/>
                </a:lnTo>
                <a:lnTo>
                  <a:pt x="0" y="369569"/>
                </a:lnTo>
                <a:lnTo>
                  <a:pt x="0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2457450" y="4058920"/>
            <a:ext cx="1075690" cy="369570"/>
          </a:xfrm>
          <a:custGeom>
            <a:avLst/>
            <a:gdLst/>
            <a:ahLst/>
            <a:cxnLst/>
            <a:rect l="l" t="t" r="r" b="b"/>
            <a:pathLst>
              <a:path w="1075689" h="369570">
                <a:moveTo>
                  <a:pt x="0" y="0"/>
                </a:moveTo>
                <a:lnTo>
                  <a:pt x="1075689" y="0"/>
                </a:lnTo>
                <a:lnTo>
                  <a:pt x="1075689" y="369569"/>
                </a:lnTo>
                <a:lnTo>
                  <a:pt x="0" y="369569"/>
                </a:lnTo>
                <a:lnTo>
                  <a:pt x="0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533140" y="4058920"/>
            <a:ext cx="1076960" cy="369570"/>
          </a:xfrm>
          <a:custGeom>
            <a:avLst/>
            <a:gdLst/>
            <a:ahLst/>
            <a:cxnLst/>
            <a:rect l="l" t="t" r="r" b="b"/>
            <a:pathLst>
              <a:path w="1076960" h="369570">
                <a:moveTo>
                  <a:pt x="0" y="0"/>
                </a:moveTo>
                <a:lnTo>
                  <a:pt x="1076960" y="0"/>
                </a:lnTo>
                <a:lnTo>
                  <a:pt x="1076960" y="369569"/>
                </a:lnTo>
                <a:lnTo>
                  <a:pt x="0" y="369569"/>
                </a:lnTo>
                <a:lnTo>
                  <a:pt x="0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610100" y="4058920"/>
            <a:ext cx="1076960" cy="369570"/>
          </a:xfrm>
          <a:custGeom>
            <a:avLst/>
            <a:gdLst/>
            <a:ahLst/>
            <a:cxnLst/>
            <a:rect l="l" t="t" r="r" b="b"/>
            <a:pathLst>
              <a:path w="1076960" h="369570">
                <a:moveTo>
                  <a:pt x="0" y="0"/>
                </a:moveTo>
                <a:lnTo>
                  <a:pt x="1076960" y="0"/>
                </a:lnTo>
                <a:lnTo>
                  <a:pt x="1076960" y="369569"/>
                </a:lnTo>
                <a:lnTo>
                  <a:pt x="0" y="369569"/>
                </a:lnTo>
                <a:lnTo>
                  <a:pt x="0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687059" y="4058920"/>
            <a:ext cx="1075690" cy="369570"/>
          </a:xfrm>
          <a:custGeom>
            <a:avLst/>
            <a:gdLst/>
            <a:ahLst/>
            <a:cxnLst/>
            <a:rect l="l" t="t" r="r" b="b"/>
            <a:pathLst>
              <a:path w="1075690" h="369570">
                <a:moveTo>
                  <a:pt x="0" y="0"/>
                </a:moveTo>
                <a:lnTo>
                  <a:pt x="1075689" y="0"/>
                </a:lnTo>
                <a:lnTo>
                  <a:pt x="1075689" y="369569"/>
                </a:lnTo>
                <a:lnTo>
                  <a:pt x="0" y="369569"/>
                </a:lnTo>
                <a:lnTo>
                  <a:pt x="0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6762750" y="4058920"/>
            <a:ext cx="1075690" cy="369570"/>
          </a:xfrm>
          <a:custGeom>
            <a:avLst/>
            <a:gdLst/>
            <a:ahLst/>
            <a:cxnLst/>
            <a:rect l="l" t="t" r="r" b="b"/>
            <a:pathLst>
              <a:path w="1075690" h="369570">
                <a:moveTo>
                  <a:pt x="0" y="0"/>
                </a:moveTo>
                <a:lnTo>
                  <a:pt x="1075690" y="0"/>
                </a:lnTo>
                <a:lnTo>
                  <a:pt x="1075690" y="369569"/>
                </a:lnTo>
                <a:lnTo>
                  <a:pt x="0" y="369569"/>
                </a:lnTo>
                <a:lnTo>
                  <a:pt x="0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38440" y="4058920"/>
            <a:ext cx="1076960" cy="369570"/>
          </a:xfrm>
          <a:custGeom>
            <a:avLst/>
            <a:gdLst/>
            <a:ahLst/>
            <a:cxnLst/>
            <a:rect l="l" t="t" r="r" b="b"/>
            <a:pathLst>
              <a:path w="1076959" h="369570">
                <a:moveTo>
                  <a:pt x="0" y="0"/>
                </a:moveTo>
                <a:lnTo>
                  <a:pt x="1076959" y="0"/>
                </a:lnTo>
                <a:lnTo>
                  <a:pt x="1076959" y="369569"/>
                </a:lnTo>
                <a:lnTo>
                  <a:pt x="0" y="369569"/>
                </a:lnTo>
                <a:lnTo>
                  <a:pt x="0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04800" y="4428490"/>
            <a:ext cx="1075690" cy="372110"/>
          </a:xfrm>
          <a:custGeom>
            <a:avLst/>
            <a:gdLst/>
            <a:ahLst/>
            <a:cxnLst/>
            <a:rect l="l" t="t" r="r" b="b"/>
            <a:pathLst>
              <a:path w="1075690" h="372110">
                <a:moveTo>
                  <a:pt x="0" y="0"/>
                </a:moveTo>
                <a:lnTo>
                  <a:pt x="1075690" y="0"/>
                </a:lnTo>
                <a:lnTo>
                  <a:pt x="1075690" y="372110"/>
                </a:lnTo>
                <a:lnTo>
                  <a:pt x="0" y="37211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380489" y="4428490"/>
            <a:ext cx="1076960" cy="372110"/>
          </a:xfrm>
          <a:custGeom>
            <a:avLst/>
            <a:gdLst/>
            <a:ahLst/>
            <a:cxnLst/>
            <a:rect l="l" t="t" r="r" b="b"/>
            <a:pathLst>
              <a:path w="1076960" h="372110">
                <a:moveTo>
                  <a:pt x="0" y="0"/>
                </a:moveTo>
                <a:lnTo>
                  <a:pt x="1076960" y="0"/>
                </a:lnTo>
                <a:lnTo>
                  <a:pt x="1076960" y="372110"/>
                </a:lnTo>
                <a:lnTo>
                  <a:pt x="0" y="37211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2457450" y="4428490"/>
            <a:ext cx="1075690" cy="372110"/>
          </a:xfrm>
          <a:custGeom>
            <a:avLst/>
            <a:gdLst/>
            <a:ahLst/>
            <a:cxnLst/>
            <a:rect l="l" t="t" r="r" b="b"/>
            <a:pathLst>
              <a:path w="1075689" h="372110">
                <a:moveTo>
                  <a:pt x="0" y="0"/>
                </a:moveTo>
                <a:lnTo>
                  <a:pt x="1075689" y="0"/>
                </a:lnTo>
                <a:lnTo>
                  <a:pt x="1075689" y="372110"/>
                </a:lnTo>
                <a:lnTo>
                  <a:pt x="0" y="37211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533140" y="4428490"/>
            <a:ext cx="1076960" cy="372110"/>
          </a:xfrm>
          <a:custGeom>
            <a:avLst/>
            <a:gdLst/>
            <a:ahLst/>
            <a:cxnLst/>
            <a:rect l="l" t="t" r="r" b="b"/>
            <a:pathLst>
              <a:path w="1076960" h="372110">
                <a:moveTo>
                  <a:pt x="0" y="0"/>
                </a:moveTo>
                <a:lnTo>
                  <a:pt x="1076960" y="0"/>
                </a:lnTo>
                <a:lnTo>
                  <a:pt x="1076960" y="372110"/>
                </a:lnTo>
                <a:lnTo>
                  <a:pt x="0" y="37211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610100" y="4428490"/>
            <a:ext cx="1076960" cy="372110"/>
          </a:xfrm>
          <a:custGeom>
            <a:avLst/>
            <a:gdLst/>
            <a:ahLst/>
            <a:cxnLst/>
            <a:rect l="l" t="t" r="r" b="b"/>
            <a:pathLst>
              <a:path w="1076960" h="372110">
                <a:moveTo>
                  <a:pt x="0" y="0"/>
                </a:moveTo>
                <a:lnTo>
                  <a:pt x="1076960" y="0"/>
                </a:lnTo>
                <a:lnTo>
                  <a:pt x="1076960" y="372110"/>
                </a:lnTo>
                <a:lnTo>
                  <a:pt x="0" y="37211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5687059" y="4428490"/>
            <a:ext cx="1075690" cy="372110"/>
          </a:xfrm>
          <a:custGeom>
            <a:avLst/>
            <a:gdLst/>
            <a:ahLst/>
            <a:cxnLst/>
            <a:rect l="l" t="t" r="r" b="b"/>
            <a:pathLst>
              <a:path w="1075690" h="372110">
                <a:moveTo>
                  <a:pt x="0" y="0"/>
                </a:moveTo>
                <a:lnTo>
                  <a:pt x="1075689" y="0"/>
                </a:lnTo>
                <a:lnTo>
                  <a:pt x="1075689" y="372110"/>
                </a:lnTo>
                <a:lnTo>
                  <a:pt x="0" y="37211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6762750" y="4428490"/>
            <a:ext cx="1075690" cy="372110"/>
          </a:xfrm>
          <a:custGeom>
            <a:avLst/>
            <a:gdLst/>
            <a:ahLst/>
            <a:cxnLst/>
            <a:rect l="l" t="t" r="r" b="b"/>
            <a:pathLst>
              <a:path w="1075690" h="372110">
                <a:moveTo>
                  <a:pt x="0" y="0"/>
                </a:moveTo>
                <a:lnTo>
                  <a:pt x="1075690" y="0"/>
                </a:lnTo>
                <a:lnTo>
                  <a:pt x="1075690" y="372110"/>
                </a:lnTo>
                <a:lnTo>
                  <a:pt x="0" y="37211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7838440" y="4428490"/>
            <a:ext cx="1076960" cy="372110"/>
          </a:xfrm>
          <a:custGeom>
            <a:avLst/>
            <a:gdLst/>
            <a:ahLst/>
            <a:cxnLst/>
            <a:rect l="l" t="t" r="r" b="b"/>
            <a:pathLst>
              <a:path w="1076959" h="372110">
                <a:moveTo>
                  <a:pt x="0" y="0"/>
                </a:moveTo>
                <a:lnTo>
                  <a:pt x="1076959" y="0"/>
                </a:lnTo>
                <a:lnTo>
                  <a:pt x="1076959" y="372110"/>
                </a:lnTo>
                <a:lnTo>
                  <a:pt x="0" y="37211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0" name="object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9684"/>
              </p:ext>
            </p:extLst>
          </p:nvPr>
        </p:nvGraphicFramePr>
        <p:xfrm>
          <a:off x="305216" y="2946400"/>
          <a:ext cx="8131172" cy="1854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79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3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712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Basi</a:t>
                      </a:r>
                      <a:r>
                        <a:rPr lang="en-US" sz="1800" b="1" spc="-10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c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X</a:t>
                      </a:r>
                      <a:r>
                        <a:rPr sz="1800" b="1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1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X</a:t>
                      </a:r>
                      <a:r>
                        <a:rPr sz="1800" b="1" spc="-5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2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S</a:t>
                      </a:r>
                      <a:r>
                        <a:rPr sz="1800" b="1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1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R</a:t>
                      </a:r>
                      <a:r>
                        <a:rPr sz="1800" b="1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1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R</a:t>
                      </a:r>
                      <a:r>
                        <a:rPr sz="1800" b="1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2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S</a:t>
                      </a:r>
                      <a:r>
                        <a:rPr sz="1800" b="1" spc="-5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2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RHS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X</a:t>
                      </a:r>
                      <a:r>
                        <a:rPr sz="1800" spc="-5" baseline="-25000" dirty="0">
                          <a:latin typeface="Arial Narrow"/>
                          <a:cs typeface="Arial Narrow"/>
                        </a:rPr>
                        <a:t>1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1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1/3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10" dirty="0">
                          <a:latin typeface="Arial Narrow"/>
                          <a:cs typeface="Arial Narrow"/>
                        </a:rPr>
                        <a:t>1/3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1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R</a:t>
                      </a:r>
                      <a:r>
                        <a:rPr sz="1800" baseline="-25000" dirty="0">
                          <a:latin typeface="Arial Narrow"/>
                          <a:cs typeface="Arial Narrow"/>
                        </a:rPr>
                        <a:t>2</a:t>
                      </a:r>
                    </a:p>
                  </a:txBody>
                  <a:tcPr marL="0" marR="0" marT="2794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</a:p>
                  </a:txBody>
                  <a:tcPr marL="0" marR="0" marT="2794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5/3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-1</a:t>
                      </a:r>
                    </a:p>
                  </a:txBody>
                  <a:tcPr marL="0" marR="0" marT="2794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10" dirty="0">
                          <a:latin typeface="Arial Narrow"/>
                          <a:cs typeface="Arial Narrow"/>
                        </a:rPr>
                        <a:t>-4/3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1</a:t>
                      </a:r>
                    </a:p>
                  </a:txBody>
                  <a:tcPr marL="0" marR="0" marT="2794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</a:p>
                  </a:txBody>
                  <a:tcPr marL="0" marR="0" marT="2794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2</a:t>
                      </a:r>
                    </a:p>
                  </a:txBody>
                  <a:tcPr marL="0" marR="0" marT="2794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S</a:t>
                      </a:r>
                      <a:r>
                        <a:rPr sz="1800" spc="-5" baseline="-25000" dirty="0">
                          <a:latin typeface="Arial Narrow"/>
                          <a:cs typeface="Arial Narrow"/>
                        </a:rPr>
                        <a:t>2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5/3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10" dirty="0">
                          <a:latin typeface="Arial Narrow"/>
                          <a:cs typeface="Arial Narrow"/>
                        </a:rPr>
                        <a:t>-1/3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1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3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Z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10" dirty="0">
                          <a:latin typeface="Arial Narrow"/>
                          <a:cs typeface="Arial Narrow"/>
                        </a:rPr>
                        <a:t>(1+5M)/3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612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-M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10" dirty="0">
                          <a:latin typeface="Arial Narrow"/>
                          <a:cs typeface="Arial Narrow"/>
                        </a:rPr>
                        <a:t>(4-7M)/3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4+2M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1" name="object 61"/>
          <p:cNvSpPr/>
          <p:nvPr/>
        </p:nvSpPr>
        <p:spPr>
          <a:xfrm>
            <a:off x="1066800" y="2286000"/>
            <a:ext cx="1950720" cy="368300"/>
          </a:xfrm>
          <a:custGeom>
            <a:avLst/>
            <a:gdLst/>
            <a:ahLst/>
            <a:cxnLst/>
            <a:rect l="l" t="t" r="r" b="b"/>
            <a:pathLst>
              <a:path w="1905000" h="368300">
                <a:moveTo>
                  <a:pt x="0" y="0"/>
                </a:moveTo>
                <a:lnTo>
                  <a:pt x="1905000" y="0"/>
                </a:lnTo>
                <a:lnTo>
                  <a:pt x="1905000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1066800" y="2320290"/>
            <a:ext cx="1905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53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Entering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734310" y="2590800"/>
            <a:ext cx="171450" cy="3060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7162800" y="2133600"/>
            <a:ext cx="1905000" cy="368300"/>
          </a:xfrm>
          <a:custGeom>
            <a:avLst/>
            <a:gdLst/>
            <a:ahLst/>
            <a:cxnLst/>
            <a:rect l="l" t="t" r="r" b="b"/>
            <a:pathLst>
              <a:path w="1905000" h="368300">
                <a:moveTo>
                  <a:pt x="0" y="0"/>
                </a:moveTo>
                <a:lnTo>
                  <a:pt x="1905000" y="0"/>
                </a:lnTo>
                <a:lnTo>
                  <a:pt x="1905000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7240269" y="2167890"/>
            <a:ext cx="1546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Leaving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8757919" y="2505710"/>
            <a:ext cx="5080" cy="1304290"/>
          </a:xfrm>
          <a:custGeom>
            <a:avLst/>
            <a:gdLst/>
            <a:ahLst/>
            <a:cxnLst/>
            <a:rect l="l" t="t" r="r" b="b"/>
            <a:pathLst>
              <a:path w="5079" h="1304289">
                <a:moveTo>
                  <a:pt x="0" y="1304289"/>
                </a:moveTo>
                <a:lnTo>
                  <a:pt x="5079" y="0"/>
                </a:lnTo>
              </a:path>
            </a:pathLst>
          </a:custGeom>
          <a:ln w="38097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8540750" y="3806190"/>
            <a:ext cx="217170" cy="1270"/>
          </a:xfrm>
          <a:custGeom>
            <a:avLst/>
            <a:gdLst/>
            <a:ahLst/>
            <a:cxnLst/>
            <a:rect l="l" t="t" r="r" b="b"/>
            <a:pathLst>
              <a:path w="217170" h="1270">
                <a:moveTo>
                  <a:pt x="-19050" y="635"/>
                </a:moveTo>
                <a:lnTo>
                  <a:pt x="236219" y="635"/>
                </a:lnTo>
              </a:path>
            </a:pathLst>
          </a:custGeom>
          <a:ln w="39370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8380730" y="3719829"/>
            <a:ext cx="172720" cy="1727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TextBox 71"/>
          <p:cNvSpPr txBox="1"/>
          <p:nvPr/>
        </p:nvSpPr>
        <p:spPr>
          <a:xfrm>
            <a:off x="1066800" y="6858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Big-M Method: Minimization Problem</a:t>
            </a:r>
            <a:endParaRPr lang="en-US" sz="3200" dirty="0"/>
          </a:p>
        </p:txBody>
      </p:sp>
      <p:sp>
        <p:nvSpPr>
          <p:cNvPr id="73" name="Up Arrow Callout 72"/>
          <p:cNvSpPr/>
          <p:nvPr/>
        </p:nvSpPr>
        <p:spPr>
          <a:xfrm>
            <a:off x="1918969" y="4759004"/>
            <a:ext cx="1934891" cy="835025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Most +</a:t>
            </a:r>
            <a:r>
              <a:rPr lang="en-US" dirty="0" err="1" smtClean="0"/>
              <a:t>ve</a:t>
            </a:r>
            <a:r>
              <a:rPr lang="en-US" dirty="0" smtClean="0"/>
              <a:t> Coefficient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-1270" y="263778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70" y="316483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20"/>
                </a:moveTo>
                <a:lnTo>
                  <a:pt x="9146540" y="528320"/>
                </a:lnTo>
                <a:lnTo>
                  <a:pt x="9146540" y="0"/>
                </a:lnTo>
                <a:lnTo>
                  <a:pt x="0" y="0"/>
                </a:lnTo>
                <a:lnTo>
                  <a:pt x="0" y="52832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70" y="369315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422020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19"/>
                </a:moveTo>
                <a:lnTo>
                  <a:pt x="9146540" y="528319"/>
                </a:lnTo>
                <a:lnTo>
                  <a:pt x="9146540" y="0"/>
                </a:lnTo>
                <a:lnTo>
                  <a:pt x="0" y="0"/>
                </a:lnTo>
                <a:lnTo>
                  <a:pt x="0" y="52831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474852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830" y="527557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20"/>
                </a:moveTo>
                <a:lnTo>
                  <a:pt x="9146540" y="528320"/>
                </a:lnTo>
                <a:lnTo>
                  <a:pt x="9146540" y="0"/>
                </a:lnTo>
                <a:lnTo>
                  <a:pt x="0" y="0"/>
                </a:lnTo>
                <a:lnTo>
                  <a:pt x="0" y="52832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270" y="5803900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00" y="1752600"/>
            <a:ext cx="4803140" cy="109220"/>
          </a:xfrm>
          <a:custGeom>
            <a:avLst/>
            <a:gdLst/>
            <a:ahLst/>
            <a:cxnLst/>
            <a:rect l="l" t="t" r="r" b="b"/>
            <a:pathLst>
              <a:path w="4803140" h="109219">
                <a:moveTo>
                  <a:pt x="0" y="0"/>
                </a:moveTo>
                <a:lnTo>
                  <a:pt x="4803140" y="0"/>
                </a:lnTo>
                <a:lnTo>
                  <a:pt x="4803140" y="109220"/>
                </a:lnTo>
                <a:lnTo>
                  <a:pt x="0" y="10922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" y="17526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600" y="17526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34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74370" y="960160"/>
            <a:ext cx="5717540" cy="1374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900" dirty="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buChar char="•"/>
              <a:tabLst>
                <a:tab pos="353695" algn="l"/>
                <a:tab pos="354330" algn="l"/>
              </a:tabLst>
            </a:pPr>
            <a:r>
              <a:rPr sz="3200" dirty="0" smtClean="0">
                <a:solidFill>
                  <a:srgbClr val="585858"/>
                </a:solidFill>
                <a:latin typeface="Arial Narrow"/>
                <a:cs typeface="Arial Narrow"/>
              </a:rPr>
              <a:t>Seco</a:t>
            </a:r>
            <a:r>
              <a:rPr lang="en-US" sz="3200" dirty="0" smtClean="0">
                <a:solidFill>
                  <a:srgbClr val="585858"/>
                </a:solidFill>
                <a:latin typeface="Arial Narrow"/>
                <a:cs typeface="Arial Narrow"/>
              </a:rPr>
              <a:t>n</a:t>
            </a:r>
            <a:r>
              <a:rPr sz="3200" dirty="0" smtClean="0">
                <a:solidFill>
                  <a:srgbClr val="585858"/>
                </a:solidFill>
                <a:latin typeface="Arial Narrow"/>
                <a:cs typeface="Arial Narrow"/>
              </a:rPr>
              <a:t>d</a:t>
            </a:r>
            <a:r>
              <a:rPr sz="3200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3200" spc="-5" dirty="0">
                <a:solidFill>
                  <a:srgbClr val="585858"/>
                </a:solidFill>
                <a:latin typeface="Arial Narrow"/>
                <a:cs typeface="Arial Narrow"/>
              </a:rPr>
              <a:t>iteration</a:t>
            </a:r>
            <a:endParaRPr sz="3200" dirty="0">
              <a:latin typeface="Arial Narrow"/>
              <a:cs typeface="Arial Narro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04800" y="2946400"/>
            <a:ext cx="1075690" cy="370840"/>
          </a:xfrm>
          <a:custGeom>
            <a:avLst/>
            <a:gdLst/>
            <a:ahLst/>
            <a:cxnLst/>
            <a:rect l="l" t="t" r="r" b="b"/>
            <a:pathLst>
              <a:path w="1075690" h="370839">
                <a:moveTo>
                  <a:pt x="0" y="0"/>
                </a:moveTo>
                <a:lnTo>
                  <a:pt x="1075690" y="0"/>
                </a:lnTo>
                <a:lnTo>
                  <a:pt x="107569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80489" y="2946400"/>
            <a:ext cx="1076960" cy="370840"/>
          </a:xfrm>
          <a:custGeom>
            <a:avLst/>
            <a:gdLst/>
            <a:ahLst/>
            <a:cxnLst/>
            <a:rect l="l" t="t" r="r" b="b"/>
            <a:pathLst>
              <a:path w="1076960" h="370839">
                <a:moveTo>
                  <a:pt x="0" y="0"/>
                </a:moveTo>
                <a:lnTo>
                  <a:pt x="1076960" y="0"/>
                </a:lnTo>
                <a:lnTo>
                  <a:pt x="107696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457450" y="2946400"/>
            <a:ext cx="1075690" cy="370840"/>
          </a:xfrm>
          <a:custGeom>
            <a:avLst/>
            <a:gdLst/>
            <a:ahLst/>
            <a:cxnLst/>
            <a:rect l="l" t="t" r="r" b="b"/>
            <a:pathLst>
              <a:path w="1075689" h="370839">
                <a:moveTo>
                  <a:pt x="0" y="0"/>
                </a:moveTo>
                <a:lnTo>
                  <a:pt x="1075689" y="0"/>
                </a:lnTo>
                <a:lnTo>
                  <a:pt x="1075689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533140" y="2946400"/>
            <a:ext cx="1076960" cy="370840"/>
          </a:xfrm>
          <a:custGeom>
            <a:avLst/>
            <a:gdLst/>
            <a:ahLst/>
            <a:cxnLst/>
            <a:rect l="l" t="t" r="r" b="b"/>
            <a:pathLst>
              <a:path w="1076960" h="370839">
                <a:moveTo>
                  <a:pt x="0" y="0"/>
                </a:moveTo>
                <a:lnTo>
                  <a:pt x="1076960" y="0"/>
                </a:lnTo>
                <a:lnTo>
                  <a:pt x="107696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610100" y="2946400"/>
            <a:ext cx="1076960" cy="370840"/>
          </a:xfrm>
          <a:custGeom>
            <a:avLst/>
            <a:gdLst/>
            <a:ahLst/>
            <a:cxnLst/>
            <a:rect l="l" t="t" r="r" b="b"/>
            <a:pathLst>
              <a:path w="1076960" h="370839">
                <a:moveTo>
                  <a:pt x="0" y="0"/>
                </a:moveTo>
                <a:lnTo>
                  <a:pt x="1076960" y="0"/>
                </a:lnTo>
                <a:lnTo>
                  <a:pt x="107696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687059" y="2946400"/>
            <a:ext cx="1075690" cy="370840"/>
          </a:xfrm>
          <a:custGeom>
            <a:avLst/>
            <a:gdLst/>
            <a:ahLst/>
            <a:cxnLst/>
            <a:rect l="l" t="t" r="r" b="b"/>
            <a:pathLst>
              <a:path w="1075690" h="370839">
                <a:moveTo>
                  <a:pt x="0" y="0"/>
                </a:moveTo>
                <a:lnTo>
                  <a:pt x="1075689" y="0"/>
                </a:lnTo>
                <a:lnTo>
                  <a:pt x="1075689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762750" y="2946400"/>
            <a:ext cx="1075690" cy="370840"/>
          </a:xfrm>
          <a:custGeom>
            <a:avLst/>
            <a:gdLst/>
            <a:ahLst/>
            <a:cxnLst/>
            <a:rect l="l" t="t" r="r" b="b"/>
            <a:pathLst>
              <a:path w="1075690" h="370839">
                <a:moveTo>
                  <a:pt x="0" y="0"/>
                </a:moveTo>
                <a:lnTo>
                  <a:pt x="1075690" y="0"/>
                </a:lnTo>
                <a:lnTo>
                  <a:pt x="1075690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38440" y="2946400"/>
            <a:ext cx="1076960" cy="370840"/>
          </a:xfrm>
          <a:custGeom>
            <a:avLst/>
            <a:gdLst/>
            <a:ahLst/>
            <a:cxnLst/>
            <a:rect l="l" t="t" r="r" b="b"/>
            <a:pathLst>
              <a:path w="1076959" h="370839">
                <a:moveTo>
                  <a:pt x="0" y="0"/>
                </a:moveTo>
                <a:lnTo>
                  <a:pt x="1076959" y="0"/>
                </a:lnTo>
                <a:lnTo>
                  <a:pt x="1076959" y="370839"/>
                </a:lnTo>
                <a:lnTo>
                  <a:pt x="0" y="37083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4800" y="3317240"/>
            <a:ext cx="1075690" cy="370840"/>
          </a:xfrm>
          <a:custGeom>
            <a:avLst/>
            <a:gdLst/>
            <a:ahLst/>
            <a:cxnLst/>
            <a:rect l="l" t="t" r="r" b="b"/>
            <a:pathLst>
              <a:path w="1075690" h="370839">
                <a:moveTo>
                  <a:pt x="0" y="0"/>
                </a:moveTo>
                <a:lnTo>
                  <a:pt x="1075690" y="0"/>
                </a:lnTo>
                <a:lnTo>
                  <a:pt x="1075690" y="370840"/>
                </a:lnTo>
                <a:lnTo>
                  <a:pt x="0" y="370840"/>
                </a:lnTo>
                <a:lnTo>
                  <a:pt x="0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80489" y="3317240"/>
            <a:ext cx="1076960" cy="370840"/>
          </a:xfrm>
          <a:custGeom>
            <a:avLst/>
            <a:gdLst/>
            <a:ahLst/>
            <a:cxnLst/>
            <a:rect l="l" t="t" r="r" b="b"/>
            <a:pathLst>
              <a:path w="1076960" h="370839">
                <a:moveTo>
                  <a:pt x="0" y="0"/>
                </a:moveTo>
                <a:lnTo>
                  <a:pt x="1076960" y="0"/>
                </a:lnTo>
                <a:lnTo>
                  <a:pt x="1076960" y="370840"/>
                </a:lnTo>
                <a:lnTo>
                  <a:pt x="0" y="370840"/>
                </a:lnTo>
                <a:lnTo>
                  <a:pt x="0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57450" y="3317240"/>
            <a:ext cx="1075690" cy="370840"/>
          </a:xfrm>
          <a:custGeom>
            <a:avLst/>
            <a:gdLst/>
            <a:ahLst/>
            <a:cxnLst/>
            <a:rect l="l" t="t" r="r" b="b"/>
            <a:pathLst>
              <a:path w="1075689" h="370839">
                <a:moveTo>
                  <a:pt x="0" y="0"/>
                </a:moveTo>
                <a:lnTo>
                  <a:pt x="1075689" y="0"/>
                </a:lnTo>
                <a:lnTo>
                  <a:pt x="1075689" y="370840"/>
                </a:lnTo>
                <a:lnTo>
                  <a:pt x="0" y="370840"/>
                </a:lnTo>
                <a:lnTo>
                  <a:pt x="0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3140" y="3317240"/>
            <a:ext cx="1076960" cy="370840"/>
          </a:xfrm>
          <a:custGeom>
            <a:avLst/>
            <a:gdLst/>
            <a:ahLst/>
            <a:cxnLst/>
            <a:rect l="l" t="t" r="r" b="b"/>
            <a:pathLst>
              <a:path w="1076960" h="370839">
                <a:moveTo>
                  <a:pt x="0" y="0"/>
                </a:moveTo>
                <a:lnTo>
                  <a:pt x="1076960" y="0"/>
                </a:lnTo>
                <a:lnTo>
                  <a:pt x="1076960" y="370840"/>
                </a:lnTo>
                <a:lnTo>
                  <a:pt x="0" y="370840"/>
                </a:lnTo>
                <a:lnTo>
                  <a:pt x="0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610100" y="3317240"/>
            <a:ext cx="1076960" cy="370840"/>
          </a:xfrm>
          <a:custGeom>
            <a:avLst/>
            <a:gdLst/>
            <a:ahLst/>
            <a:cxnLst/>
            <a:rect l="l" t="t" r="r" b="b"/>
            <a:pathLst>
              <a:path w="1076960" h="370839">
                <a:moveTo>
                  <a:pt x="0" y="0"/>
                </a:moveTo>
                <a:lnTo>
                  <a:pt x="1076960" y="0"/>
                </a:lnTo>
                <a:lnTo>
                  <a:pt x="1076960" y="370840"/>
                </a:lnTo>
                <a:lnTo>
                  <a:pt x="0" y="370840"/>
                </a:lnTo>
                <a:lnTo>
                  <a:pt x="0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687059" y="3317240"/>
            <a:ext cx="1075690" cy="370840"/>
          </a:xfrm>
          <a:custGeom>
            <a:avLst/>
            <a:gdLst/>
            <a:ahLst/>
            <a:cxnLst/>
            <a:rect l="l" t="t" r="r" b="b"/>
            <a:pathLst>
              <a:path w="1075690" h="370839">
                <a:moveTo>
                  <a:pt x="0" y="0"/>
                </a:moveTo>
                <a:lnTo>
                  <a:pt x="1075689" y="0"/>
                </a:lnTo>
                <a:lnTo>
                  <a:pt x="1075689" y="370840"/>
                </a:lnTo>
                <a:lnTo>
                  <a:pt x="0" y="370840"/>
                </a:lnTo>
                <a:lnTo>
                  <a:pt x="0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762750" y="3317240"/>
            <a:ext cx="1075690" cy="370840"/>
          </a:xfrm>
          <a:custGeom>
            <a:avLst/>
            <a:gdLst/>
            <a:ahLst/>
            <a:cxnLst/>
            <a:rect l="l" t="t" r="r" b="b"/>
            <a:pathLst>
              <a:path w="1075690" h="370839">
                <a:moveTo>
                  <a:pt x="0" y="0"/>
                </a:moveTo>
                <a:lnTo>
                  <a:pt x="1075690" y="0"/>
                </a:lnTo>
                <a:lnTo>
                  <a:pt x="1075690" y="370840"/>
                </a:lnTo>
                <a:lnTo>
                  <a:pt x="0" y="370840"/>
                </a:lnTo>
                <a:lnTo>
                  <a:pt x="0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838440" y="3317240"/>
            <a:ext cx="1076960" cy="370840"/>
          </a:xfrm>
          <a:custGeom>
            <a:avLst/>
            <a:gdLst/>
            <a:ahLst/>
            <a:cxnLst/>
            <a:rect l="l" t="t" r="r" b="b"/>
            <a:pathLst>
              <a:path w="1076959" h="370839">
                <a:moveTo>
                  <a:pt x="0" y="0"/>
                </a:moveTo>
                <a:lnTo>
                  <a:pt x="1076959" y="0"/>
                </a:lnTo>
                <a:lnTo>
                  <a:pt x="1076959" y="370840"/>
                </a:lnTo>
                <a:lnTo>
                  <a:pt x="0" y="370840"/>
                </a:lnTo>
                <a:lnTo>
                  <a:pt x="0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04800" y="3688079"/>
            <a:ext cx="1075690" cy="370840"/>
          </a:xfrm>
          <a:custGeom>
            <a:avLst/>
            <a:gdLst/>
            <a:ahLst/>
            <a:cxnLst/>
            <a:rect l="l" t="t" r="r" b="b"/>
            <a:pathLst>
              <a:path w="1075690" h="370839">
                <a:moveTo>
                  <a:pt x="0" y="0"/>
                </a:moveTo>
                <a:lnTo>
                  <a:pt x="1075690" y="0"/>
                </a:lnTo>
                <a:lnTo>
                  <a:pt x="1075690" y="370840"/>
                </a:lnTo>
                <a:lnTo>
                  <a:pt x="0" y="37084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380489" y="3688079"/>
            <a:ext cx="1076960" cy="370840"/>
          </a:xfrm>
          <a:custGeom>
            <a:avLst/>
            <a:gdLst/>
            <a:ahLst/>
            <a:cxnLst/>
            <a:rect l="l" t="t" r="r" b="b"/>
            <a:pathLst>
              <a:path w="1076960" h="370839">
                <a:moveTo>
                  <a:pt x="0" y="0"/>
                </a:moveTo>
                <a:lnTo>
                  <a:pt x="1076960" y="0"/>
                </a:lnTo>
                <a:lnTo>
                  <a:pt x="1076960" y="370840"/>
                </a:lnTo>
                <a:lnTo>
                  <a:pt x="0" y="37084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2457450" y="3688079"/>
            <a:ext cx="1075690" cy="370840"/>
          </a:xfrm>
          <a:custGeom>
            <a:avLst/>
            <a:gdLst/>
            <a:ahLst/>
            <a:cxnLst/>
            <a:rect l="l" t="t" r="r" b="b"/>
            <a:pathLst>
              <a:path w="1075689" h="370839">
                <a:moveTo>
                  <a:pt x="0" y="0"/>
                </a:moveTo>
                <a:lnTo>
                  <a:pt x="1075689" y="0"/>
                </a:lnTo>
                <a:lnTo>
                  <a:pt x="1075689" y="370840"/>
                </a:lnTo>
                <a:lnTo>
                  <a:pt x="0" y="37084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33140" y="3688079"/>
            <a:ext cx="1076960" cy="370840"/>
          </a:xfrm>
          <a:custGeom>
            <a:avLst/>
            <a:gdLst/>
            <a:ahLst/>
            <a:cxnLst/>
            <a:rect l="l" t="t" r="r" b="b"/>
            <a:pathLst>
              <a:path w="1076960" h="370839">
                <a:moveTo>
                  <a:pt x="0" y="0"/>
                </a:moveTo>
                <a:lnTo>
                  <a:pt x="1076960" y="0"/>
                </a:lnTo>
                <a:lnTo>
                  <a:pt x="1076960" y="370840"/>
                </a:lnTo>
                <a:lnTo>
                  <a:pt x="0" y="37084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610100" y="3688079"/>
            <a:ext cx="1076960" cy="370840"/>
          </a:xfrm>
          <a:custGeom>
            <a:avLst/>
            <a:gdLst/>
            <a:ahLst/>
            <a:cxnLst/>
            <a:rect l="l" t="t" r="r" b="b"/>
            <a:pathLst>
              <a:path w="1076960" h="370839">
                <a:moveTo>
                  <a:pt x="0" y="0"/>
                </a:moveTo>
                <a:lnTo>
                  <a:pt x="1076960" y="0"/>
                </a:lnTo>
                <a:lnTo>
                  <a:pt x="1076960" y="370840"/>
                </a:lnTo>
                <a:lnTo>
                  <a:pt x="0" y="37084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5687059" y="3688079"/>
            <a:ext cx="1075690" cy="370840"/>
          </a:xfrm>
          <a:custGeom>
            <a:avLst/>
            <a:gdLst/>
            <a:ahLst/>
            <a:cxnLst/>
            <a:rect l="l" t="t" r="r" b="b"/>
            <a:pathLst>
              <a:path w="1075690" h="370839">
                <a:moveTo>
                  <a:pt x="0" y="0"/>
                </a:moveTo>
                <a:lnTo>
                  <a:pt x="1075689" y="0"/>
                </a:lnTo>
                <a:lnTo>
                  <a:pt x="1075689" y="370840"/>
                </a:lnTo>
                <a:lnTo>
                  <a:pt x="0" y="37084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762750" y="3688079"/>
            <a:ext cx="1075690" cy="370840"/>
          </a:xfrm>
          <a:custGeom>
            <a:avLst/>
            <a:gdLst/>
            <a:ahLst/>
            <a:cxnLst/>
            <a:rect l="l" t="t" r="r" b="b"/>
            <a:pathLst>
              <a:path w="1075690" h="370839">
                <a:moveTo>
                  <a:pt x="0" y="0"/>
                </a:moveTo>
                <a:lnTo>
                  <a:pt x="1075690" y="0"/>
                </a:lnTo>
                <a:lnTo>
                  <a:pt x="1075690" y="370840"/>
                </a:lnTo>
                <a:lnTo>
                  <a:pt x="0" y="37084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838440" y="3688079"/>
            <a:ext cx="1076960" cy="370840"/>
          </a:xfrm>
          <a:custGeom>
            <a:avLst/>
            <a:gdLst/>
            <a:ahLst/>
            <a:cxnLst/>
            <a:rect l="l" t="t" r="r" b="b"/>
            <a:pathLst>
              <a:path w="1076959" h="370839">
                <a:moveTo>
                  <a:pt x="0" y="0"/>
                </a:moveTo>
                <a:lnTo>
                  <a:pt x="1076959" y="0"/>
                </a:lnTo>
                <a:lnTo>
                  <a:pt x="1076959" y="370840"/>
                </a:lnTo>
                <a:lnTo>
                  <a:pt x="0" y="37084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304800" y="4058920"/>
            <a:ext cx="1075690" cy="369570"/>
          </a:xfrm>
          <a:custGeom>
            <a:avLst/>
            <a:gdLst/>
            <a:ahLst/>
            <a:cxnLst/>
            <a:rect l="l" t="t" r="r" b="b"/>
            <a:pathLst>
              <a:path w="1075690" h="369570">
                <a:moveTo>
                  <a:pt x="0" y="0"/>
                </a:moveTo>
                <a:lnTo>
                  <a:pt x="1075690" y="0"/>
                </a:lnTo>
                <a:lnTo>
                  <a:pt x="1075690" y="369569"/>
                </a:lnTo>
                <a:lnTo>
                  <a:pt x="0" y="369569"/>
                </a:lnTo>
                <a:lnTo>
                  <a:pt x="0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380489" y="4058920"/>
            <a:ext cx="1076960" cy="369570"/>
          </a:xfrm>
          <a:custGeom>
            <a:avLst/>
            <a:gdLst/>
            <a:ahLst/>
            <a:cxnLst/>
            <a:rect l="l" t="t" r="r" b="b"/>
            <a:pathLst>
              <a:path w="1076960" h="369570">
                <a:moveTo>
                  <a:pt x="0" y="0"/>
                </a:moveTo>
                <a:lnTo>
                  <a:pt x="1076960" y="0"/>
                </a:lnTo>
                <a:lnTo>
                  <a:pt x="1076960" y="369569"/>
                </a:lnTo>
                <a:lnTo>
                  <a:pt x="0" y="369569"/>
                </a:lnTo>
                <a:lnTo>
                  <a:pt x="0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457450" y="4058920"/>
            <a:ext cx="1075690" cy="369570"/>
          </a:xfrm>
          <a:custGeom>
            <a:avLst/>
            <a:gdLst/>
            <a:ahLst/>
            <a:cxnLst/>
            <a:rect l="l" t="t" r="r" b="b"/>
            <a:pathLst>
              <a:path w="1075689" h="369570">
                <a:moveTo>
                  <a:pt x="0" y="0"/>
                </a:moveTo>
                <a:lnTo>
                  <a:pt x="1075689" y="0"/>
                </a:lnTo>
                <a:lnTo>
                  <a:pt x="1075689" y="369569"/>
                </a:lnTo>
                <a:lnTo>
                  <a:pt x="0" y="369569"/>
                </a:lnTo>
                <a:lnTo>
                  <a:pt x="0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533140" y="4058920"/>
            <a:ext cx="1076960" cy="369570"/>
          </a:xfrm>
          <a:custGeom>
            <a:avLst/>
            <a:gdLst/>
            <a:ahLst/>
            <a:cxnLst/>
            <a:rect l="l" t="t" r="r" b="b"/>
            <a:pathLst>
              <a:path w="1076960" h="369570">
                <a:moveTo>
                  <a:pt x="0" y="0"/>
                </a:moveTo>
                <a:lnTo>
                  <a:pt x="1076960" y="0"/>
                </a:lnTo>
                <a:lnTo>
                  <a:pt x="1076960" y="369569"/>
                </a:lnTo>
                <a:lnTo>
                  <a:pt x="0" y="369569"/>
                </a:lnTo>
                <a:lnTo>
                  <a:pt x="0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610100" y="4058920"/>
            <a:ext cx="1076960" cy="369570"/>
          </a:xfrm>
          <a:custGeom>
            <a:avLst/>
            <a:gdLst/>
            <a:ahLst/>
            <a:cxnLst/>
            <a:rect l="l" t="t" r="r" b="b"/>
            <a:pathLst>
              <a:path w="1076960" h="369570">
                <a:moveTo>
                  <a:pt x="0" y="0"/>
                </a:moveTo>
                <a:lnTo>
                  <a:pt x="1076960" y="0"/>
                </a:lnTo>
                <a:lnTo>
                  <a:pt x="1076960" y="369569"/>
                </a:lnTo>
                <a:lnTo>
                  <a:pt x="0" y="369569"/>
                </a:lnTo>
                <a:lnTo>
                  <a:pt x="0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5687059" y="4058920"/>
            <a:ext cx="1075690" cy="369570"/>
          </a:xfrm>
          <a:custGeom>
            <a:avLst/>
            <a:gdLst/>
            <a:ahLst/>
            <a:cxnLst/>
            <a:rect l="l" t="t" r="r" b="b"/>
            <a:pathLst>
              <a:path w="1075690" h="369570">
                <a:moveTo>
                  <a:pt x="0" y="0"/>
                </a:moveTo>
                <a:lnTo>
                  <a:pt x="1075689" y="0"/>
                </a:lnTo>
                <a:lnTo>
                  <a:pt x="1075689" y="369569"/>
                </a:lnTo>
                <a:lnTo>
                  <a:pt x="0" y="369569"/>
                </a:lnTo>
                <a:lnTo>
                  <a:pt x="0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762750" y="4058920"/>
            <a:ext cx="1075690" cy="369570"/>
          </a:xfrm>
          <a:custGeom>
            <a:avLst/>
            <a:gdLst/>
            <a:ahLst/>
            <a:cxnLst/>
            <a:rect l="l" t="t" r="r" b="b"/>
            <a:pathLst>
              <a:path w="1075690" h="369570">
                <a:moveTo>
                  <a:pt x="0" y="0"/>
                </a:moveTo>
                <a:lnTo>
                  <a:pt x="1075690" y="0"/>
                </a:lnTo>
                <a:lnTo>
                  <a:pt x="1075690" y="369569"/>
                </a:lnTo>
                <a:lnTo>
                  <a:pt x="0" y="369569"/>
                </a:lnTo>
                <a:lnTo>
                  <a:pt x="0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838440" y="4058920"/>
            <a:ext cx="1076960" cy="369570"/>
          </a:xfrm>
          <a:custGeom>
            <a:avLst/>
            <a:gdLst/>
            <a:ahLst/>
            <a:cxnLst/>
            <a:rect l="l" t="t" r="r" b="b"/>
            <a:pathLst>
              <a:path w="1076959" h="369570">
                <a:moveTo>
                  <a:pt x="0" y="0"/>
                </a:moveTo>
                <a:lnTo>
                  <a:pt x="1076959" y="0"/>
                </a:lnTo>
                <a:lnTo>
                  <a:pt x="1076959" y="369569"/>
                </a:lnTo>
                <a:lnTo>
                  <a:pt x="0" y="369569"/>
                </a:lnTo>
                <a:lnTo>
                  <a:pt x="0" y="0"/>
                </a:lnTo>
                <a:close/>
              </a:path>
            </a:pathLst>
          </a:custGeom>
          <a:solidFill>
            <a:srgbClr val="CACAC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304800" y="4428490"/>
            <a:ext cx="1075690" cy="372110"/>
          </a:xfrm>
          <a:custGeom>
            <a:avLst/>
            <a:gdLst/>
            <a:ahLst/>
            <a:cxnLst/>
            <a:rect l="l" t="t" r="r" b="b"/>
            <a:pathLst>
              <a:path w="1075690" h="372110">
                <a:moveTo>
                  <a:pt x="0" y="0"/>
                </a:moveTo>
                <a:lnTo>
                  <a:pt x="1075690" y="0"/>
                </a:lnTo>
                <a:lnTo>
                  <a:pt x="1075690" y="372110"/>
                </a:lnTo>
                <a:lnTo>
                  <a:pt x="0" y="37211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380489" y="4428490"/>
            <a:ext cx="1076960" cy="372110"/>
          </a:xfrm>
          <a:custGeom>
            <a:avLst/>
            <a:gdLst/>
            <a:ahLst/>
            <a:cxnLst/>
            <a:rect l="l" t="t" r="r" b="b"/>
            <a:pathLst>
              <a:path w="1076960" h="372110">
                <a:moveTo>
                  <a:pt x="0" y="0"/>
                </a:moveTo>
                <a:lnTo>
                  <a:pt x="1076960" y="0"/>
                </a:lnTo>
                <a:lnTo>
                  <a:pt x="1076960" y="372110"/>
                </a:lnTo>
                <a:lnTo>
                  <a:pt x="0" y="37211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2457450" y="4428490"/>
            <a:ext cx="1075690" cy="372110"/>
          </a:xfrm>
          <a:custGeom>
            <a:avLst/>
            <a:gdLst/>
            <a:ahLst/>
            <a:cxnLst/>
            <a:rect l="l" t="t" r="r" b="b"/>
            <a:pathLst>
              <a:path w="1075689" h="372110">
                <a:moveTo>
                  <a:pt x="0" y="0"/>
                </a:moveTo>
                <a:lnTo>
                  <a:pt x="1075689" y="0"/>
                </a:lnTo>
                <a:lnTo>
                  <a:pt x="1075689" y="372110"/>
                </a:lnTo>
                <a:lnTo>
                  <a:pt x="0" y="37211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3533140" y="4428490"/>
            <a:ext cx="1076960" cy="372110"/>
          </a:xfrm>
          <a:custGeom>
            <a:avLst/>
            <a:gdLst/>
            <a:ahLst/>
            <a:cxnLst/>
            <a:rect l="l" t="t" r="r" b="b"/>
            <a:pathLst>
              <a:path w="1076960" h="372110">
                <a:moveTo>
                  <a:pt x="0" y="0"/>
                </a:moveTo>
                <a:lnTo>
                  <a:pt x="1076960" y="0"/>
                </a:lnTo>
                <a:lnTo>
                  <a:pt x="1076960" y="372110"/>
                </a:lnTo>
                <a:lnTo>
                  <a:pt x="0" y="37211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4610100" y="4428490"/>
            <a:ext cx="1076960" cy="372110"/>
          </a:xfrm>
          <a:custGeom>
            <a:avLst/>
            <a:gdLst/>
            <a:ahLst/>
            <a:cxnLst/>
            <a:rect l="l" t="t" r="r" b="b"/>
            <a:pathLst>
              <a:path w="1076960" h="372110">
                <a:moveTo>
                  <a:pt x="0" y="0"/>
                </a:moveTo>
                <a:lnTo>
                  <a:pt x="1076960" y="0"/>
                </a:lnTo>
                <a:lnTo>
                  <a:pt x="1076960" y="372110"/>
                </a:lnTo>
                <a:lnTo>
                  <a:pt x="0" y="37211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5687059" y="4428490"/>
            <a:ext cx="1075690" cy="372110"/>
          </a:xfrm>
          <a:custGeom>
            <a:avLst/>
            <a:gdLst/>
            <a:ahLst/>
            <a:cxnLst/>
            <a:rect l="l" t="t" r="r" b="b"/>
            <a:pathLst>
              <a:path w="1075690" h="372110">
                <a:moveTo>
                  <a:pt x="0" y="0"/>
                </a:moveTo>
                <a:lnTo>
                  <a:pt x="1075689" y="0"/>
                </a:lnTo>
                <a:lnTo>
                  <a:pt x="1075689" y="372110"/>
                </a:lnTo>
                <a:lnTo>
                  <a:pt x="0" y="37211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762750" y="4428490"/>
            <a:ext cx="1075690" cy="372110"/>
          </a:xfrm>
          <a:custGeom>
            <a:avLst/>
            <a:gdLst/>
            <a:ahLst/>
            <a:cxnLst/>
            <a:rect l="l" t="t" r="r" b="b"/>
            <a:pathLst>
              <a:path w="1075690" h="372110">
                <a:moveTo>
                  <a:pt x="0" y="0"/>
                </a:moveTo>
                <a:lnTo>
                  <a:pt x="1075690" y="0"/>
                </a:lnTo>
                <a:lnTo>
                  <a:pt x="1075690" y="372110"/>
                </a:lnTo>
                <a:lnTo>
                  <a:pt x="0" y="37211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7838440" y="4428490"/>
            <a:ext cx="1076960" cy="372110"/>
          </a:xfrm>
          <a:custGeom>
            <a:avLst/>
            <a:gdLst/>
            <a:ahLst/>
            <a:cxnLst/>
            <a:rect l="l" t="t" r="r" b="b"/>
            <a:pathLst>
              <a:path w="1076959" h="372110">
                <a:moveTo>
                  <a:pt x="0" y="0"/>
                </a:moveTo>
                <a:lnTo>
                  <a:pt x="1076959" y="0"/>
                </a:lnTo>
                <a:lnTo>
                  <a:pt x="1076959" y="372110"/>
                </a:lnTo>
                <a:lnTo>
                  <a:pt x="0" y="372110"/>
                </a:lnTo>
                <a:lnTo>
                  <a:pt x="0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7" name="object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501981"/>
              </p:ext>
            </p:extLst>
          </p:nvPr>
        </p:nvGraphicFramePr>
        <p:xfrm>
          <a:off x="305216" y="2946400"/>
          <a:ext cx="8051159" cy="1854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69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7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3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58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820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40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15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Basi</a:t>
                      </a:r>
                      <a:r>
                        <a:rPr lang="en-US" sz="1800" b="1" spc="-10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c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X</a:t>
                      </a:r>
                      <a:r>
                        <a:rPr sz="1800" b="1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1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X</a:t>
                      </a:r>
                      <a:r>
                        <a:rPr sz="1800" b="1" spc="-5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2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S</a:t>
                      </a:r>
                      <a:r>
                        <a:rPr sz="1800" b="1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1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771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R</a:t>
                      </a:r>
                      <a:r>
                        <a:rPr sz="1800" b="1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1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R</a:t>
                      </a:r>
                      <a:r>
                        <a:rPr sz="1800" b="1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2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S</a:t>
                      </a:r>
                      <a:r>
                        <a:rPr sz="1800" b="1" spc="-5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2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RHS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X</a:t>
                      </a:r>
                      <a:r>
                        <a:rPr sz="1800" spc="-5" baseline="-25000" dirty="0">
                          <a:latin typeface="Arial Narrow"/>
                          <a:cs typeface="Arial Narrow"/>
                        </a:rPr>
                        <a:t>1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1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1/5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771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10" dirty="0">
                          <a:latin typeface="Arial Narrow"/>
                          <a:cs typeface="Arial Narrow"/>
                        </a:rPr>
                        <a:t>3/5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-1/5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3/5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X</a:t>
                      </a:r>
                      <a:r>
                        <a:rPr sz="1800" spc="-5" baseline="-25000" dirty="0">
                          <a:latin typeface="Arial Narrow"/>
                          <a:cs typeface="Arial Narrow"/>
                        </a:rPr>
                        <a:t>2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1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-3/5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771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10" dirty="0">
                          <a:latin typeface="Arial Narrow"/>
                          <a:cs typeface="Arial Narrow"/>
                        </a:rPr>
                        <a:t>-4/5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3/5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6/5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S</a:t>
                      </a:r>
                      <a:r>
                        <a:rPr sz="1800" spc="-5" baseline="-25000" dirty="0">
                          <a:latin typeface="Arial Narrow"/>
                          <a:cs typeface="Arial Narrow"/>
                        </a:rPr>
                        <a:t>2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</a:p>
                  </a:txBody>
                  <a:tcPr marL="0" marR="0" marT="29209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</a:p>
                  </a:txBody>
                  <a:tcPr marL="0" marR="0" marT="29209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1</a:t>
                      </a:r>
                    </a:p>
                  </a:txBody>
                  <a:tcPr marL="0" marR="0" marT="29209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3771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1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-1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1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1</a:t>
                      </a:r>
                    </a:p>
                  </a:txBody>
                  <a:tcPr marL="0" marR="0" marT="29209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Z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1/5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771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10" dirty="0">
                          <a:latin typeface="Arial Narrow"/>
                          <a:cs typeface="Arial Narrow"/>
                        </a:rPr>
                        <a:t>8/5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-</a:t>
                      </a:r>
                      <a:r>
                        <a:rPr sz="1800" spc="-3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M</a:t>
                      </a: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4701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-1/5</a:t>
                      </a:r>
                      <a:r>
                        <a:rPr sz="1800" spc="-3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-M</a:t>
                      </a: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419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10" dirty="0">
                          <a:latin typeface="Arial Narrow"/>
                          <a:cs typeface="Arial Narrow"/>
                        </a:rPr>
                        <a:t>18/5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" name="object 58"/>
          <p:cNvSpPr/>
          <p:nvPr/>
        </p:nvSpPr>
        <p:spPr>
          <a:xfrm>
            <a:off x="2057400" y="2359660"/>
            <a:ext cx="1905000" cy="369570"/>
          </a:xfrm>
          <a:custGeom>
            <a:avLst/>
            <a:gdLst/>
            <a:ahLst/>
            <a:cxnLst/>
            <a:rect l="l" t="t" r="r" b="b"/>
            <a:pathLst>
              <a:path w="1905000" h="369569">
                <a:moveTo>
                  <a:pt x="0" y="0"/>
                </a:moveTo>
                <a:lnTo>
                  <a:pt x="1905000" y="0"/>
                </a:lnTo>
                <a:lnTo>
                  <a:pt x="1905000" y="369569"/>
                </a:lnTo>
                <a:lnTo>
                  <a:pt x="0" y="369569"/>
                </a:lnTo>
                <a:lnTo>
                  <a:pt x="0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2134870" y="2393950"/>
            <a:ext cx="1623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Entering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3724909" y="2664460"/>
            <a:ext cx="171450" cy="307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7162800" y="2514600"/>
            <a:ext cx="1905000" cy="368300"/>
          </a:xfrm>
          <a:custGeom>
            <a:avLst/>
            <a:gdLst/>
            <a:ahLst/>
            <a:cxnLst/>
            <a:rect l="l" t="t" r="r" b="b"/>
            <a:pathLst>
              <a:path w="1905000" h="368300">
                <a:moveTo>
                  <a:pt x="0" y="0"/>
                </a:moveTo>
                <a:lnTo>
                  <a:pt x="1905000" y="0"/>
                </a:lnTo>
                <a:lnTo>
                  <a:pt x="1905000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B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7240269" y="2548890"/>
            <a:ext cx="1546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Leaving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8757919" y="2886710"/>
            <a:ext cx="5080" cy="1304290"/>
          </a:xfrm>
          <a:custGeom>
            <a:avLst/>
            <a:gdLst/>
            <a:ahLst/>
            <a:cxnLst/>
            <a:rect l="l" t="t" r="r" b="b"/>
            <a:pathLst>
              <a:path w="5079" h="1304289">
                <a:moveTo>
                  <a:pt x="0" y="1304289"/>
                </a:moveTo>
                <a:lnTo>
                  <a:pt x="5079" y="0"/>
                </a:lnTo>
              </a:path>
            </a:pathLst>
          </a:custGeom>
          <a:ln w="38097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8540750" y="4187190"/>
            <a:ext cx="217170" cy="2540"/>
          </a:xfrm>
          <a:custGeom>
            <a:avLst/>
            <a:gdLst/>
            <a:ahLst/>
            <a:cxnLst/>
            <a:rect l="l" t="t" r="r" b="b"/>
            <a:pathLst>
              <a:path w="217170" h="2539">
                <a:moveTo>
                  <a:pt x="-19050" y="1270"/>
                </a:moveTo>
                <a:lnTo>
                  <a:pt x="236219" y="1270"/>
                </a:lnTo>
              </a:path>
            </a:pathLst>
          </a:custGeom>
          <a:ln w="40640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8380730" y="4102100"/>
            <a:ext cx="172720" cy="1714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TextBox 68"/>
          <p:cNvSpPr txBox="1"/>
          <p:nvPr/>
        </p:nvSpPr>
        <p:spPr>
          <a:xfrm>
            <a:off x="1066800" y="6858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Big-M Method: Minimization Problem</a:t>
            </a:r>
            <a:endParaRPr lang="en-US" sz="3200" dirty="0"/>
          </a:p>
        </p:txBody>
      </p:sp>
      <p:sp>
        <p:nvSpPr>
          <p:cNvPr id="71" name="Up Arrow Callout 70"/>
          <p:cNvSpPr/>
          <p:nvPr/>
        </p:nvSpPr>
        <p:spPr>
          <a:xfrm>
            <a:off x="2757463" y="4767070"/>
            <a:ext cx="1934891" cy="835025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Most +</a:t>
            </a:r>
            <a:r>
              <a:rPr lang="en-US" dirty="0" err="1" smtClean="0"/>
              <a:t>ve</a:t>
            </a:r>
            <a:r>
              <a:rPr lang="en-US" dirty="0" smtClean="0"/>
              <a:t> Coefficient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2109470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19">
                <a:moveTo>
                  <a:pt x="0" y="528319"/>
                </a:moveTo>
                <a:lnTo>
                  <a:pt x="9146540" y="528319"/>
                </a:lnTo>
                <a:lnTo>
                  <a:pt x="9146540" y="0"/>
                </a:lnTo>
                <a:lnTo>
                  <a:pt x="0" y="0"/>
                </a:lnTo>
                <a:lnTo>
                  <a:pt x="0" y="528319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70" y="263778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70" y="316483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20"/>
                </a:moveTo>
                <a:lnTo>
                  <a:pt x="9146540" y="528320"/>
                </a:lnTo>
                <a:lnTo>
                  <a:pt x="9146540" y="0"/>
                </a:lnTo>
                <a:lnTo>
                  <a:pt x="0" y="0"/>
                </a:lnTo>
                <a:lnTo>
                  <a:pt x="0" y="52832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70" y="369315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422020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19"/>
                </a:moveTo>
                <a:lnTo>
                  <a:pt x="9146540" y="528319"/>
                </a:lnTo>
                <a:lnTo>
                  <a:pt x="9146540" y="0"/>
                </a:lnTo>
                <a:lnTo>
                  <a:pt x="0" y="0"/>
                </a:lnTo>
                <a:lnTo>
                  <a:pt x="0" y="52831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474852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270" y="527557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20"/>
                </a:moveTo>
                <a:lnTo>
                  <a:pt x="9146540" y="528320"/>
                </a:lnTo>
                <a:lnTo>
                  <a:pt x="9146540" y="0"/>
                </a:lnTo>
                <a:lnTo>
                  <a:pt x="0" y="0"/>
                </a:lnTo>
                <a:lnTo>
                  <a:pt x="0" y="52832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270" y="5803900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330950"/>
            <a:ext cx="9144000" cy="527050"/>
          </a:xfrm>
          <a:custGeom>
            <a:avLst/>
            <a:gdLst/>
            <a:ahLst/>
            <a:cxnLst/>
            <a:rect l="l" t="t" r="r" b="b"/>
            <a:pathLst>
              <a:path w="9144000" h="527050">
                <a:moveTo>
                  <a:pt x="0" y="52705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527050"/>
                </a:lnTo>
                <a:lnTo>
                  <a:pt x="0" y="52705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00" y="1752600"/>
            <a:ext cx="4803140" cy="109220"/>
          </a:xfrm>
          <a:custGeom>
            <a:avLst/>
            <a:gdLst/>
            <a:ahLst/>
            <a:cxnLst/>
            <a:rect l="l" t="t" r="r" b="b"/>
            <a:pathLst>
              <a:path w="4803140" h="109219">
                <a:moveTo>
                  <a:pt x="0" y="0"/>
                </a:moveTo>
                <a:lnTo>
                  <a:pt x="4803140" y="0"/>
                </a:lnTo>
                <a:lnTo>
                  <a:pt x="4803140" y="109220"/>
                </a:lnTo>
                <a:lnTo>
                  <a:pt x="0" y="10922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" y="17526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600" y="17526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34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65809" y="1168400"/>
            <a:ext cx="5717540" cy="1374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900" dirty="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buChar char="•"/>
              <a:tabLst>
                <a:tab pos="353695" algn="l"/>
                <a:tab pos="354330" algn="l"/>
              </a:tabLst>
            </a:pPr>
            <a:r>
              <a:rPr sz="3200" u="heavy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 Narrow"/>
                <a:cs typeface="Arial Narrow"/>
              </a:rPr>
              <a:t>Third </a:t>
            </a:r>
            <a:r>
              <a:rPr sz="3200" u="heavy" spc="-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 Narrow"/>
                <a:cs typeface="Arial Narrow"/>
              </a:rPr>
              <a:t>iteration</a:t>
            </a:r>
            <a:endParaRPr sz="3200" dirty="0">
              <a:latin typeface="Arial Narrow"/>
              <a:cs typeface="Arial Narro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65809" y="5548629"/>
            <a:ext cx="672465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3695" algn="l"/>
                <a:tab pos="354330" algn="l"/>
              </a:tabLst>
            </a:pPr>
            <a:r>
              <a:rPr sz="3200" b="1" spc="-5" dirty="0">
                <a:solidFill>
                  <a:srgbClr val="585858"/>
                </a:solidFill>
                <a:latin typeface="Arial Narrow"/>
                <a:cs typeface="Arial Narrow"/>
              </a:rPr>
              <a:t>Optimal </a:t>
            </a:r>
            <a:r>
              <a:rPr sz="3200" b="1" dirty="0" smtClean="0">
                <a:solidFill>
                  <a:srgbClr val="585858"/>
                </a:solidFill>
                <a:latin typeface="Arial Narrow"/>
                <a:cs typeface="Arial Narrow"/>
              </a:rPr>
              <a:t>solution: </a:t>
            </a:r>
            <a:r>
              <a:rPr sz="3200" b="1" dirty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sz="3200" b="1" baseline="-25000" dirty="0">
                <a:solidFill>
                  <a:srgbClr val="585858"/>
                </a:solidFill>
                <a:latin typeface="Arial Narrow"/>
                <a:cs typeface="Arial Narrow"/>
              </a:rPr>
              <a:t>1</a:t>
            </a:r>
            <a:r>
              <a:rPr sz="3200" b="1" dirty="0">
                <a:solidFill>
                  <a:srgbClr val="585858"/>
                </a:solidFill>
                <a:latin typeface="Arial Narrow"/>
                <a:cs typeface="Arial Narrow"/>
              </a:rPr>
              <a:t>= </a:t>
            </a:r>
            <a:r>
              <a:rPr sz="3200" b="1" spc="-5" dirty="0">
                <a:solidFill>
                  <a:srgbClr val="585858"/>
                </a:solidFill>
                <a:latin typeface="Arial Narrow"/>
                <a:cs typeface="Arial Narrow"/>
              </a:rPr>
              <a:t>2/5, </a:t>
            </a:r>
            <a:r>
              <a:rPr sz="3200" b="1" dirty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sz="3200" b="1" baseline="-25000" dirty="0">
                <a:solidFill>
                  <a:srgbClr val="585858"/>
                </a:solidFill>
                <a:latin typeface="Arial Narrow"/>
                <a:cs typeface="Arial Narrow"/>
              </a:rPr>
              <a:t>2</a:t>
            </a:r>
            <a:r>
              <a:rPr sz="3200" b="1" dirty="0">
                <a:solidFill>
                  <a:srgbClr val="585858"/>
                </a:solidFill>
                <a:latin typeface="Arial Narrow"/>
                <a:cs typeface="Arial Narrow"/>
              </a:rPr>
              <a:t>= </a:t>
            </a:r>
            <a:r>
              <a:rPr sz="3200" b="1" spc="-5" dirty="0">
                <a:solidFill>
                  <a:srgbClr val="585858"/>
                </a:solidFill>
                <a:latin typeface="Arial Narrow"/>
                <a:cs typeface="Arial Narrow"/>
              </a:rPr>
              <a:t>9/5, </a:t>
            </a:r>
            <a:r>
              <a:rPr sz="3200" b="1" dirty="0">
                <a:solidFill>
                  <a:srgbClr val="585858"/>
                </a:solidFill>
                <a:latin typeface="Arial Narrow"/>
                <a:cs typeface="Arial Narrow"/>
              </a:rPr>
              <a:t>z=</a:t>
            </a:r>
            <a:r>
              <a:rPr sz="3200" b="1" spc="-5" dirty="0">
                <a:solidFill>
                  <a:srgbClr val="585858"/>
                </a:solidFill>
                <a:latin typeface="Arial Narrow"/>
                <a:cs typeface="Arial Narrow"/>
              </a:rPr>
              <a:t> 17/5</a:t>
            </a:r>
            <a:endParaRPr sz="3200" b="1" dirty="0">
              <a:latin typeface="Arial Narrow"/>
              <a:cs typeface="Arial Narrow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700067"/>
              </p:ext>
            </p:extLst>
          </p:nvPr>
        </p:nvGraphicFramePr>
        <p:xfrm>
          <a:off x="304800" y="2946400"/>
          <a:ext cx="8608691" cy="1854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7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1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56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6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25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45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163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6334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Basi</a:t>
                      </a:r>
                      <a:r>
                        <a:rPr lang="en-US" sz="1800" b="1" spc="-10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c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X</a:t>
                      </a:r>
                      <a:r>
                        <a:rPr sz="1800" b="1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1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X</a:t>
                      </a:r>
                      <a:r>
                        <a:rPr sz="1800" b="1" spc="-5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2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S</a:t>
                      </a:r>
                      <a:r>
                        <a:rPr sz="1800" b="1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1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R</a:t>
                      </a:r>
                      <a:r>
                        <a:rPr sz="1800" b="1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1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R</a:t>
                      </a:r>
                      <a:r>
                        <a:rPr sz="1800" b="1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2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S</a:t>
                      </a:r>
                      <a:r>
                        <a:rPr sz="1800" b="1" spc="-5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2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771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RHS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X1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1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10" dirty="0">
                          <a:latin typeface="Arial Narrow"/>
                          <a:cs typeface="Arial Narrow"/>
                        </a:rPr>
                        <a:t>2/5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-1/5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771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2/5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X2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1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10" dirty="0">
                          <a:latin typeface="Arial Narrow"/>
                          <a:cs typeface="Arial Narrow"/>
                        </a:rPr>
                        <a:t>-1/5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3/5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7719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9/5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s1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1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1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-1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1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771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1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Z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882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22909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10" dirty="0">
                          <a:latin typeface="Arial Narrow"/>
                          <a:cs typeface="Arial Narrow"/>
                        </a:rPr>
                        <a:t>7/5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–</a:t>
                      </a:r>
                      <a:r>
                        <a:rPr sz="1800" spc="-40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M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2606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-M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4184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-1/5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7719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10" dirty="0">
                          <a:latin typeface="Arial Narrow"/>
                          <a:cs typeface="Arial Narrow"/>
                        </a:rPr>
                        <a:t>17/5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1066800" y="6858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Big-M Method: Minimization Problem</a:t>
            </a: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2234626"/>
            <a:ext cx="7772400" cy="3785174"/>
          </a:xfrm>
          <a:custGeom>
            <a:avLst/>
            <a:gdLst/>
            <a:ahLst/>
            <a:cxnLst/>
            <a:rect l="l" t="t" r="r" b="b"/>
            <a:pathLst>
              <a:path w="9146540" h="528319">
                <a:moveTo>
                  <a:pt x="0" y="528319"/>
                </a:moveTo>
                <a:lnTo>
                  <a:pt x="9146540" y="528319"/>
                </a:lnTo>
                <a:lnTo>
                  <a:pt x="9146540" y="0"/>
                </a:lnTo>
                <a:lnTo>
                  <a:pt x="0" y="0"/>
                </a:lnTo>
                <a:lnTo>
                  <a:pt x="0" y="528319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r>
              <a:rPr lang="en-US" sz="2400" dirty="0" smtClean="0"/>
              <a:t>Problems with Big-M Method:</a:t>
            </a:r>
          </a:p>
          <a:p>
            <a:endParaRPr lang="en-US" dirty="0" smtClean="0"/>
          </a:p>
          <a:p>
            <a:pPr marL="342900" indent="-342900" algn="just">
              <a:buAutoNum type="arabicPeriod"/>
            </a:pPr>
            <a:r>
              <a:rPr lang="en-US" sz="2000" dirty="0" smtClean="0"/>
              <a:t>The use of penalty M may not force the artificial variable to zero level in the final simplex iteration if the LP does not have a feasible solution. </a:t>
            </a:r>
          </a:p>
          <a:p>
            <a:pPr algn="just"/>
            <a:r>
              <a:rPr lang="en-US" sz="2000" dirty="0" smtClean="0"/>
              <a:t> </a:t>
            </a:r>
          </a:p>
          <a:p>
            <a:pPr marL="342900" indent="-342900" algn="just">
              <a:buAutoNum type="arabicPeriod"/>
            </a:pPr>
            <a:r>
              <a:rPr lang="en-US" sz="2000" dirty="0" smtClean="0"/>
              <a:t>Theoretically, M implies very large → ∞. However, using computer, M must be finite but sufficiently large. M should be large enough to act as a penalty. At the same time, it should not be too large to impair the accuracy of the simplex computations because of manipulating a mixture of very large and very small numbers. </a:t>
            </a:r>
          </a:p>
          <a:p>
            <a:pPr algn="just"/>
            <a:endParaRPr lang="en-US" sz="2000" dirty="0"/>
          </a:p>
          <a:p>
            <a:endParaRPr lang="en-US" dirty="0" smtClean="0"/>
          </a:p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609600" y="1752600"/>
            <a:ext cx="4803140" cy="109220"/>
          </a:xfrm>
          <a:custGeom>
            <a:avLst/>
            <a:gdLst/>
            <a:ahLst/>
            <a:cxnLst/>
            <a:rect l="l" t="t" r="r" b="b"/>
            <a:pathLst>
              <a:path w="4803140" h="109219">
                <a:moveTo>
                  <a:pt x="0" y="0"/>
                </a:moveTo>
                <a:lnTo>
                  <a:pt x="4803140" y="0"/>
                </a:lnTo>
                <a:lnTo>
                  <a:pt x="4803140" y="109220"/>
                </a:lnTo>
                <a:lnTo>
                  <a:pt x="0" y="10922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" y="17526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600" y="17526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34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TextBox 20"/>
          <p:cNvSpPr txBox="1"/>
          <p:nvPr/>
        </p:nvSpPr>
        <p:spPr>
          <a:xfrm>
            <a:off x="1066800" y="6858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Big-M Method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1850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09" y="726440"/>
            <a:ext cx="7579995" cy="446276"/>
          </a:xfrm>
        </p:spPr>
        <p:txBody>
          <a:bodyPr/>
          <a:lstStyle/>
          <a:p>
            <a:r>
              <a:rPr lang="en-US" b="1" dirty="0" smtClean="0"/>
              <a:t>Two-Phase Method: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809" y="1600200"/>
            <a:ext cx="7844791" cy="3693319"/>
          </a:xfrm>
        </p:spPr>
        <p:txBody>
          <a:bodyPr/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Because of potential adverse impact of </a:t>
            </a:r>
            <a:r>
              <a:rPr lang="en-US" sz="2400" dirty="0" err="1" smtClean="0"/>
              <a:t>roundoff</a:t>
            </a:r>
            <a:r>
              <a:rPr lang="en-US" sz="2400" dirty="0" smtClean="0"/>
              <a:t> error on the accuracy of the Big-M method where large and small coefficients are manipulated simultaneously, the two-phase method alleviates the problem by eliminating the constant M altogether.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dirty="0" smtClean="0"/>
              <a:t>The LP problem is solved in two phases. Phase-I attempts to find a starting basic feasible solution, and, if found (with sum of all artificial variables equal to zero), Phase-II is invoked to solve the original problem.</a:t>
            </a:r>
          </a:p>
        </p:txBody>
      </p:sp>
    </p:spTree>
    <p:extLst>
      <p:ext uri="{BB962C8B-B14F-4D97-AF65-F5344CB8AC3E}">
        <p14:creationId xmlns:p14="http://schemas.microsoft.com/office/powerpoint/2010/main" val="2375261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09" y="726440"/>
            <a:ext cx="7579995" cy="446276"/>
          </a:xfrm>
        </p:spPr>
        <p:txBody>
          <a:bodyPr/>
          <a:lstStyle/>
          <a:p>
            <a:r>
              <a:rPr lang="en-US" b="1" dirty="0" smtClean="0"/>
              <a:t>Two-Phase Method (Contd.):</a:t>
            </a:r>
            <a:endParaRPr lang="en-US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809" y="1447800"/>
            <a:ext cx="7844791" cy="5262979"/>
          </a:xfrm>
        </p:spPr>
        <p:txBody>
          <a:bodyPr/>
          <a:lstStyle/>
          <a:p>
            <a:r>
              <a:rPr lang="en-US" b="1" dirty="0" smtClean="0"/>
              <a:t>Phase-I: </a:t>
            </a:r>
          </a:p>
          <a:p>
            <a:r>
              <a:rPr lang="en-US" dirty="0" smtClean="0"/>
              <a:t>Step-1: Convert the given problem into standard format and add necessary artificial variables to the </a:t>
            </a:r>
            <a:r>
              <a:rPr lang="en-US" spc="-5" dirty="0">
                <a:latin typeface="Arial Narrow"/>
                <a:cs typeface="Arial Narrow"/>
              </a:rPr>
              <a:t>≥ </a:t>
            </a:r>
            <a:r>
              <a:rPr lang="en-US" spc="-5" dirty="0" smtClean="0">
                <a:latin typeface="Arial Narrow"/>
                <a:cs typeface="Arial Narrow"/>
              </a:rPr>
              <a:t> or = type </a:t>
            </a:r>
            <a:r>
              <a:rPr lang="en-US" dirty="0" smtClean="0"/>
              <a:t>constraints. </a:t>
            </a:r>
          </a:p>
          <a:p>
            <a:r>
              <a:rPr lang="en-US" dirty="0" smtClean="0"/>
              <a:t>Step-2: Develop a new Minimize Objective Function (irrespective of the type of original objective function) equal to sum of all the artificial variable used (e.g. Min. W = R1 + R2 + R3 + ….) </a:t>
            </a:r>
          </a:p>
          <a:p>
            <a:r>
              <a:rPr lang="en-US" dirty="0" smtClean="0"/>
              <a:t>Step-3: Use all constraints of the original LP problem as converted in step-1.</a:t>
            </a:r>
          </a:p>
          <a:p>
            <a:r>
              <a:rPr lang="en-US" dirty="0" smtClean="0"/>
              <a:t>Step-4: Solve the problem with new objective function (as of step-2) subject the constraints of Step-3.</a:t>
            </a:r>
          </a:p>
          <a:p>
            <a:r>
              <a:rPr lang="en-US" dirty="0" smtClean="0"/>
              <a:t>If optimum value of W comes out zero then proceed to Phase-II. If W is positive then the given problem does not have feasible solution, no need to proceed to Phase-II.  </a:t>
            </a:r>
          </a:p>
          <a:p>
            <a:endParaRPr lang="en-US" dirty="0"/>
          </a:p>
          <a:p>
            <a:pPr algn="just"/>
            <a:r>
              <a:rPr lang="en-US" b="1" dirty="0" smtClean="0"/>
              <a:t>Phase-II: </a:t>
            </a:r>
          </a:p>
          <a:p>
            <a:pPr algn="just"/>
            <a:r>
              <a:rPr lang="en-US" dirty="0" smtClean="0"/>
              <a:t>Use the original objective function of the problem and constraints from final iteration of the Phase-I (if W = 0) after deleting the columns associated with the artificial variables (non-basic). If any artificial variable is a basic variable with zero value in the optimum solution do not delete its column to form the constraints of Phase-II.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114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809" y="726440"/>
            <a:ext cx="7579995" cy="446276"/>
          </a:xfrm>
        </p:spPr>
        <p:txBody>
          <a:bodyPr/>
          <a:lstStyle/>
          <a:p>
            <a:r>
              <a:rPr lang="en-US" b="1" dirty="0"/>
              <a:t>Two-Phase </a:t>
            </a:r>
            <a:r>
              <a:rPr lang="en-US" b="1" dirty="0" smtClean="0"/>
              <a:t>Method (</a:t>
            </a:r>
            <a:r>
              <a:rPr lang="en-US" b="1" dirty="0" err="1" smtClean="0"/>
              <a:t>Contd</a:t>
            </a:r>
            <a:r>
              <a:rPr lang="en-US" b="1" dirty="0" smtClean="0"/>
              <a:t>):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200" y="2057400"/>
            <a:ext cx="4191000" cy="4724400"/>
          </a:xfrm>
        </p:spPr>
        <p:txBody>
          <a:bodyPr/>
          <a:lstStyle/>
          <a:p>
            <a:r>
              <a:rPr lang="en-US" sz="2400" b="1" dirty="0" smtClean="0"/>
              <a:t>Example:</a:t>
            </a:r>
          </a:p>
          <a:p>
            <a:endParaRPr lang="en-US" sz="2400" b="1" dirty="0" smtClean="0"/>
          </a:p>
          <a:p>
            <a:r>
              <a:rPr lang="en-US" spc="-10" dirty="0">
                <a:latin typeface="Arial Narrow"/>
                <a:cs typeface="Arial Narrow"/>
              </a:rPr>
              <a:t>Min. Z = 4x</a:t>
            </a:r>
            <a:r>
              <a:rPr lang="en-US" spc="-10" baseline="-25000" dirty="0">
                <a:latin typeface="Arial Narrow"/>
                <a:cs typeface="Arial Narrow"/>
              </a:rPr>
              <a:t>1</a:t>
            </a:r>
            <a:r>
              <a:rPr lang="en-US" spc="-10" dirty="0"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+</a:t>
            </a:r>
            <a:r>
              <a:rPr lang="en-US" spc="-10" dirty="0">
                <a:latin typeface="Arial Narrow"/>
                <a:cs typeface="Arial Narrow"/>
              </a:rPr>
              <a:t> </a:t>
            </a:r>
            <a:r>
              <a:rPr lang="en-US" spc="-5" dirty="0">
                <a:latin typeface="Arial Narrow"/>
                <a:cs typeface="Arial Narrow"/>
              </a:rPr>
              <a:t>x</a:t>
            </a:r>
            <a:r>
              <a:rPr lang="en-US" spc="-5" baseline="-25000" dirty="0">
                <a:latin typeface="Arial Narrow"/>
                <a:cs typeface="Arial Narrow"/>
              </a:rPr>
              <a:t>2</a:t>
            </a:r>
            <a:endParaRPr lang="en-US" baseline="-25000" dirty="0">
              <a:latin typeface="Arial Narrow"/>
              <a:cs typeface="Arial Narrow"/>
            </a:endParaRPr>
          </a:p>
          <a:p>
            <a:r>
              <a:rPr lang="en-US" sz="2000" spc="-5" dirty="0">
                <a:latin typeface="Arial Narrow"/>
                <a:cs typeface="Arial Narrow"/>
              </a:rPr>
              <a:t>Subject to,</a:t>
            </a:r>
            <a:endParaRPr lang="en-US" sz="2000" dirty="0">
              <a:latin typeface="Arial Narrow"/>
              <a:cs typeface="Arial Narrow"/>
            </a:endParaRPr>
          </a:p>
          <a:p>
            <a:r>
              <a:rPr lang="en-US" spc="-10" dirty="0">
                <a:latin typeface="Arial Narrow"/>
                <a:cs typeface="Arial Narrow"/>
              </a:rPr>
              <a:t>3x</a:t>
            </a:r>
            <a:r>
              <a:rPr lang="en-US" spc="-10" baseline="-25000" dirty="0">
                <a:latin typeface="Arial Narrow"/>
                <a:cs typeface="Arial Narrow"/>
              </a:rPr>
              <a:t>1</a:t>
            </a:r>
            <a:r>
              <a:rPr lang="en-US" spc="-10" dirty="0">
                <a:latin typeface="Arial Narrow"/>
                <a:cs typeface="Arial Narrow"/>
              </a:rPr>
              <a:t>+ </a:t>
            </a:r>
            <a:r>
              <a:rPr lang="en-US" spc="-5" dirty="0">
                <a:latin typeface="Arial Narrow"/>
                <a:cs typeface="Arial Narrow"/>
              </a:rPr>
              <a:t>x</a:t>
            </a:r>
            <a:r>
              <a:rPr lang="en-US" spc="-5" baseline="-25000" dirty="0">
                <a:latin typeface="Arial Narrow"/>
                <a:cs typeface="Arial Narrow"/>
              </a:rPr>
              <a:t>2</a:t>
            </a:r>
            <a:r>
              <a:rPr lang="en-US" spc="-5" dirty="0"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=</a:t>
            </a:r>
            <a:r>
              <a:rPr lang="en-US" spc="-15" dirty="0"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3</a:t>
            </a:r>
          </a:p>
          <a:p>
            <a:pPr marR="2425700"/>
            <a:r>
              <a:rPr lang="en-US" spc="-5" dirty="0">
                <a:latin typeface="Arial Narrow"/>
                <a:cs typeface="Arial Narrow"/>
              </a:rPr>
              <a:t>4x</a:t>
            </a:r>
            <a:r>
              <a:rPr lang="en-US" spc="-5" baseline="-25000" dirty="0">
                <a:latin typeface="Arial Narrow"/>
                <a:cs typeface="Arial Narrow"/>
              </a:rPr>
              <a:t>1</a:t>
            </a:r>
            <a:r>
              <a:rPr lang="en-US" spc="-5" dirty="0"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+ </a:t>
            </a:r>
            <a:r>
              <a:rPr lang="en-US" spc="-5" dirty="0">
                <a:latin typeface="Arial Narrow"/>
                <a:cs typeface="Arial Narrow"/>
              </a:rPr>
              <a:t>3x</a:t>
            </a:r>
            <a:r>
              <a:rPr lang="en-US" spc="-5" baseline="-25000" dirty="0">
                <a:latin typeface="Arial Narrow"/>
                <a:cs typeface="Arial Narrow"/>
              </a:rPr>
              <a:t>2</a:t>
            </a:r>
            <a:r>
              <a:rPr lang="en-US" spc="-5" dirty="0"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≥</a:t>
            </a:r>
            <a:r>
              <a:rPr lang="en-US" spc="-125" dirty="0"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6  </a:t>
            </a:r>
          </a:p>
          <a:p>
            <a:pPr marR="2425700"/>
            <a:r>
              <a:rPr lang="en-US" spc="-10" dirty="0">
                <a:latin typeface="Arial Narrow"/>
                <a:cs typeface="Arial Narrow"/>
              </a:rPr>
              <a:t>x</a:t>
            </a:r>
            <a:r>
              <a:rPr lang="en-US" spc="-10" baseline="-25000" dirty="0">
                <a:latin typeface="Arial Narrow"/>
                <a:cs typeface="Arial Narrow"/>
              </a:rPr>
              <a:t>1</a:t>
            </a:r>
            <a:r>
              <a:rPr lang="en-US" spc="-10" dirty="0">
                <a:latin typeface="Arial Narrow"/>
                <a:cs typeface="Arial Narrow"/>
              </a:rPr>
              <a:t>+ </a:t>
            </a:r>
            <a:r>
              <a:rPr lang="en-US" spc="-5" dirty="0">
                <a:latin typeface="Arial Narrow"/>
                <a:cs typeface="Arial Narrow"/>
              </a:rPr>
              <a:t>2x</a:t>
            </a:r>
            <a:r>
              <a:rPr lang="en-US" spc="-5" baseline="-25000" dirty="0">
                <a:latin typeface="Arial Narrow"/>
                <a:cs typeface="Arial Narrow"/>
              </a:rPr>
              <a:t>2</a:t>
            </a:r>
            <a:r>
              <a:rPr lang="en-US" spc="-5" dirty="0"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≤ 4  </a:t>
            </a:r>
          </a:p>
          <a:p>
            <a:pPr marR="2425700"/>
            <a:r>
              <a:rPr lang="en-US" spc="-10" dirty="0">
                <a:latin typeface="Arial Narrow"/>
                <a:cs typeface="Arial Narrow"/>
              </a:rPr>
              <a:t>x</a:t>
            </a:r>
            <a:r>
              <a:rPr lang="en-US" spc="-10" baseline="-25000" dirty="0">
                <a:latin typeface="Arial Narrow"/>
                <a:cs typeface="Arial Narrow"/>
              </a:rPr>
              <a:t>1</a:t>
            </a:r>
            <a:r>
              <a:rPr lang="en-US" spc="-10" dirty="0">
                <a:latin typeface="Arial Narrow"/>
                <a:cs typeface="Arial Narrow"/>
              </a:rPr>
              <a:t>, </a:t>
            </a:r>
            <a:r>
              <a:rPr lang="en-US" dirty="0">
                <a:latin typeface="Arial Narrow"/>
                <a:cs typeface="Arial Narrow"/>
              </a:rPr>
              <a:t>x</a:t>
            </a:r>
            <a:r>
              <a:rPr lang="en-US" baseline="-25000" dirty="0">
                <a:latin typeface="Arial Narrow"/>
                <a:cs typeface="Arial Narrow"/>
              </a:rPr>
              <a:t>2</a:t>
            </a:r>
            <a:r>
              <a:rPr lang="en-US" dirty="0">
                <a:latin typeface="Arial Narrow"/>
                <a:cs typeface="Arial Narrow"/>
              </a:rPr>
              <a:t> ≥</a:t>
            </a:r>
            <a:r>
              <a:rPr lang="en-US" spc="-50" dirty="0">
                <a:latin typeface="Arial Narrow"/>
                <a:cs typeface="Arial Narrow"/>
              </a:rPr>
              <a:t> </a:t>
            </a:r>
            <a:r>
              <a:rPr lang="en-US" dirty="0" smtClean="0">
                <a:latin typeface="Arial Narrow"/>
                <a:cs typeface="Arial Narrow"/>
              </a:rPr>
              <a:t>0</a:t>
            </a:r>
          </a:p>
          <a:p>
            <a:pPr marR="2425700"/>
            <a:endParaRPr lang="en-US" dirty="0" smtClean="0">
              <a:latin typeface="Arial Narrow"/>
              <a:cs typeface="Arial Narrow"/>
            </a:endParaRPr>
          </a:p>
          <a:p>
            <a:pPr marR="2425700" algn="l"/>
            <a:r>
              <a:rPr lang="en-US" b="1" dirty="0" smtClean="0">
                <a:latin typeface="Arial Narrow"/>
                <a:cs typeface="Arial Narrow"/>
              </a:rPr>
              <a:t>Standard Format</a:t>
            </a:r>
          </a:p>
          <a:p>
            <a:pPr marR="2425700" algn="l"/>
            <a:r>
              <a:rPr lang="en-US" spc="-10" dirty="0" smtClean="0">
                <a:latin typeface="Arial Narrow"/>
                <a:cs typeface="Arial Narrow"/>
              </a:rPr>
              <a:t>Min</a:t>
            </a:r>
            <a:r>
              <a:rPr lang="en-US" spc="-10" dirty="0">
                <a:latin typeface="Arial Narrow"/>
                <a:cs typeface="Arial Narrow"/>
              </a:rPr>
              <a:t>. Z = 4x</a:t>
            </a:r>
            <a:r>
              <a:rPr lang="en-US" spc="-10" baseline="-25000" dirty="0">
                <a:latin typeface="Arial Narrow"/>
                <a:cs typeface="Arial Narrow"/>
              </a:rPr>
              <a:t>1</a:t>
            </a:r>
            <a:r>
              <a:rPr lang="en-US" spc="-10" dirty="0"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+</a:t>
            </a:r>
            <a:r>
              <a:rPr lang="en-US" spc="-10" dirty="0">
                <a:latin typeface="Arial Narrow"/>
                <a:cs typeface="Arial Narrow"/>
              </a:rPr>
              <a:t> </a:t>
            </a:r>
            <a:r>
              <a:rPr lang="en-US" spc="-5" dirty="0">
                <a:latin typeface="Arial Narrow"/>
                <a:cs typeface="Arial Narrow"/>
              </a:rPr>
              <a:t>x</a:t>
            </a:r>
            <a:r>
              <a:rPr lang="en-US" spc="-5" baseline="-25000" dirty="0">
                <a:latin typeface="Arial Narrow"/>
                <a:cs typeface="Arial Narrow"/>
              </a:rPr>
              <a:t>2</a:t>
            </a:r>
            <a:endParaRPr lang="en-US" baseline="-25000" dirty="0">
              <a:latin typeface="Arial Narrow"/>
              <a:cs typeface="Arial Narrow"/>
            </a:endParaRPr>
          </a:p>
          <a:p>
            <a:r>
              <a:rPr lang="en-US" sz="2000" spc="-5" dirty="0">
                <a:latin typeface="Arial Narrow"/>
                <a:cs typeface="Arial Narrow"/>
              </a:rPr>
              <a:t>Subject </a:t>
            </a:r>
            <a:r>
              <a:rPr lang="en-US" sz="2000" spc="-5" dirty="0" smtClean="0">
                <a:latin typeface="Arial Narrow"/>
                <a:cs typeface="Arial Narrow"/>
              </a:rPr>
              <a:t>to,</a:t>
            </a:r>
            <a:endParaRPr lang="en-US" sz="2000" dirty="0" smtClean="0">
              <a:latin typeface="Arial Narrow"/>
              <a:cs typeface="Arial Narrow"/>
            </a:endParaRPr>
          </a:p>
          <a:p>
            <a:r>
              <a:rPr lang="en-US" spc="-10" dirty="0" smtClean="0">
                <a:latin typeface="Arial Narrow"/>
                <a:cs typeface="Arial Narrow"/>
              </a:rPr>
              <a:t>3x</a:t>
            </a:r>
            <a:r>
              <a:rPr lang="en-US" spc="-10" baseline="-25000" dirty="0" smtClean="0">
                <a:latin typeface="Arial Narrow"/>
                <a:cs typeface="Arial Narrow"/>
              </a:rPr>
              <a:t>1</a:t>
            </a:r>
            <a:r>
              <a:rPr lang="en-US" spc="-10" dirty="0">
                <a:latin typeface="Arial Narrow"/>
                <a:cs typeface="Arial Narrow"/>
              </a:rPr>
              <a:t>+ </a:t>
            </a:r>
            <a:r>
              <a:rPr lang="en-US" spc="-5" dirty="0">
                <a:latin typeface="Arial Narrow"/>
                <a:cs typeface="Arial Narrow"/>
              </a:rPr>
              <a:t>x</a:t>
            </a:r>
            <a:r>
              <a:rPr lang="en-US" spc="-5" baseline="-25000" dirty="0">
                <a:latin typeface="Arial Narrow"/>
                <a:cs typeface="Arial Narrow"/>
              </a:rPr>
              <a:t>2</a:t>
            </a:r>
            <a:r>
              <a:rPr lang="en-US" spc="-5" dirty="0">
                <a:latin typeface="Arial Narrow"/>
                <a:cs typeface="Arial Narrow"/>
              </a:rPr>
              <a:t> </a:t>
            </a:r>
            <a:r>
              <a:rPr lang="en-US" spc="-5" dirty="0" smtClean="0">
                <a:latin typeface="Arial Narrow"/>
                <a:cs typeface="Arial Narrow"/>
              </a:rPr>
              <a:t>+ R</a:t>
            </a:r>
            <a:r>
              <a:rPr lang="en-US" spc="-5" baseline="-25000" dirty="0" smtClean="0">
                <a:latin typeface="Arial Narrow"/>
                <a:cs typeface="Arial Narrow"/>
              </a:rPr>
              <a:t>1</a:t>
            </a:r>
            <a:r>
              <a:rPr lang="en-US" dirty="0" smtClean="0">
                <a:latin typeface="Arial Narrow"/>
                <a:cs typeface="Arial Narrow"/>
              </a:rPr>
              <a:t>=</a:t>
            </a:r>
            <a:r>
              <a:rPr lang="en-US" spc="-15" dirty="0" smtClean="0">
                <a:latin typeface="Arial Narrow"/>
                <a:cs typeface="Arial Narrow"/>
              </a:rPr>
              <a:t> </a:t>
            </a:r>
            <a:r>
              <a:rPr lang="en-US" dirty="0" smtClean="0">
                <a:latin typeface="Arial Narrow"/>
                <a:cs typeface="Arial Narrow"/>
              </a:rPr>
              <a:t>3</a:t>
            </a:r>
          </a:p>
          <a:p>
            <a:r>
              <a:rPr lang="en-US" spc="-5" dirty="0" smtClean="0">
                <a:latin typeface="Arial Narrow"/>
                <a:cs typeface="Arial Narrow"/>
              </a:rPr>
              <a:t>4x</a:t>
            </a:r>
            <a:r>
              <a:rPr lang="en-US" spc="-5" baseline="-25000" dirty="0" smtClean="0">
                <a:latin typeface="Arial Narrow"/>
                <a:cs typeface="Arial Narrow"/>
              </a:rPr>
              <a:t>1</a:t>
            </a:r>
            <a:r>
              <a:rPr lang="en-US" spc="-5" dirty="0" smtClean="0"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+ </a:t>
            </a:r>
            <a:r>
              <a:rPr lang="en-US" spc="-5" dirty="0">
                <a:latin typeface="Arial Narrow"/>
                <a:cs typeface="Arial Narrow"/>
              </a:rPr>
              <a:t>3x</a:t>
            </a:r>
            <a:r>
              <a:rPr lang="en-US" spc="-5" baseline="-25000" dirty="0">
                <a:latin typeface="Arial Narrow"/>
                <a:cs typeface="Arial Narrow"/>
              </a:rPr>
              <a:t>2</a:t>
            </a:r>
            <a:r>
              <a:rPr lang="en-US" spc="-5" dirty="0">
                <a:latin typeface="Arial Narrow"/>
                <a:cs typeface="Arial Narrow"/>
              </a:rPr>
              <a:t> </a:t>
            </a:r>
            <a:r>
              <a:rPr lang="en-US" spc="-5" dirty="0" smtClean="0">
                <a:latin typeface="Arial Narrow"/>
                <a:cs typeface="Arial Narrow"/>
              </a:rPr>
              <a:t>– x</a:t>
            </a:r>
            <a:r>
              <a:rPr lang="en-US" spc="-5" baseline="-25000" dirty="0" smtClean="0">
                <a:latin typeface="Arial Narrow"/>
                <a:cs typeface="Arial Narrow"/>
              </a:rPr>
              <a:t>3 </a:t>
            </a:r>
            <a:r>
              <a:rPr lang="en-US" spc="-5" dirty="0" smtClean="0">
                <a:latin typeface="Arial Narrow"/>
                <a:cs typeface="Arial Narrow"/>
              </a:rPr>
              <a:t>+ R</a:t>
            </a:r>
            <a:r>
              <a:rPr lang="en-US" spc="-5" baseline="-25000" dirty="0" smtClean="0">
                <a:latin typeface="Arial Narrow"/>
                <a:cs typeface="Arial Narrow"/>
              </a:rPr>
              <a:t>2</a:t>
            </a:r>
            <a:r>
              <a:rPr lang="en-US" spc="-5" dirty="0" smtClean="0">
                <a:latin typeface="Arial Narrow"/>
                <a:cs typeface="Arial Narrow"/>
              </a:rPr>
              <a:t> = </a:t>
            </a:r>
            <a:r>
              <a:rPr lang="en-US" dirty="0" smtClean="0">
                <a:latin typeface="Arial Narrow"/>
                <a:cs typeface="Arial Narrow"/>
              </a:rPr>
              <a:t>6  </a:t>
            </a:r>
          </a:p>
          <a:p>
            <a:r>
              <a:rPr lang="en-US" spc="-10" dirty="0" smtClean="0">
                <a:latin typeface="Arial Narrow"/>
                <a:cs typeface="Arial Narrow"/>
              </a:rPr>
              <a:t>x</a:t>
            </a:r>
            <a:r>
              <a:rPr lang="en-US" spc="-10" baseline="-25000" dirty="0" smtClean="0">
                <a:latin typeface="Arial Narrow"/>
                <a:cs typeface="Arial Narrow"/>
              </a:rPr>
              <a:t>1</a:t>
            </a:r>
            <a:r>
              <a:rPr lang="en-US" spc="-10" dirty="0">
                <a:latin typeface="Arial Narrow"/>
                <a:cs typeface="Arial Narrow"/>
              </a:rPr>
              <a:t>+ </a:t>
            </a:r>
            <a:r>
              <a:rPr lang="en-US" spc="-5" dirty="0">
                <a:latin typeface="Arial Narrow"/>
                <a:cs typeface="Arial Narrow"/>
              </a:rPr>
              <a:t>2x</a:t>
            </a:r>
            <a:r>
              <a:rPr lang="en-US" spc="-5" baseline="-25000" dirty="0">
                <a:latin typeface="Arial Narrow"/>
                <a:cs typeface="Arial Narrow"/>
              </a:rPr>
              <a:t>2</a:t>
            </a:r>
            <a:r>
              <a:rPr lang="en-US" spc="-5" dirty="0">
                <a:latin typeface="Arial Narrow"/>
                <a:cs typeface="Arial Narrow"/>
              </a:rPr>
              <a:t> </a:t>
            </a:r>
            <a:r>
              <a:rPr lang="en-US" spc="-5" dirty="0" smtClean="0">
                <a:latin typeface="Arial Narrow"/>
                <a:cs typeface="Arial Narrow"/>
              </a:rPr>
              <a:t>+ x</a:t>
            </a:r>
            <a:r>
              <a:rPr lang="en-US" spc="-5" baseline="-25000" dirty="0" smtClean="0">
                <a:latin typeface="Arial Narrow"/>
                <a:cs typeface="Arial Narrow"/>
              </a:rPr>
              <a:t>4</a:t>
            </a:r>
            <a:r>
              <a:rPr lang="en-US" spc="-5" dirty="0" smtClean="0">
                <a:latin typeface="Arial Narrow"/>
                <a:cs typeface="Arial Narrow"/>
              </a:rPr>
              <a:t> = </a:t>
            </a:r>
            <a:r>
              <a:rPr lang="en-US" dirty="0" smtClean="0">
                <a:latin typeface="Arial Narrow"/>
                <a:cs typeface="Arial Narrow"/>
              </a:rPr>
              <a:t>4  </a:t>
            </a:r>
          </a:p>
          <a:p>
            <a:r>
              <a:rPr lang="en-US" spc="-10" dirty="0" smtClean="0">
                <a:latin typeface="Arial Narrow"/>
                <a:cs typeface="Arial Narrow"/>
              </a:rPr>
              <a:t>x</a:t>
            </a:r>
            <a:r>
              <a:rPr lang="en-US" spc="-10" baseline="-25000" dirty="0" smtClean="0">
                <a:latin typeface="Arial Narrow"/>
                <a:cs typeface="Arial Narrow"/>
              </a:rPr>
              <a:t>1</a:t>
            </a:r>
            <a:r>
              <a:rPr lang="en-US" spc="-10" dirty="0">
                <a:latin typeface="Arial Narrow"/>
                <a:cs typeface="Arial Narrow"/>
              </a:rPr>
              <a:t>, </a:t>
            </a:r>
            <a:r>
              <a:rPr lang="en-US" dirty="0" smtClean="0">
                <a:latin typeface="Arial Narrow"/>
                <a:cs typeface="Arial Narrow"/>
              </a:rPr>
              <a:t>x</a:t>
            </a:r>
            <a:r>
              <a:rPr lang="en-US" baseline="-25000" dirty="0" smtClean="0">
                <a:latin typeface="Arial Narrow"/>
                <a:cs typeface="Arial Narrow"/>
              </a:rPr>
              <a:t>2, </a:t>
            </a:r>
            <a:r>
              <a:rPr lang="en-US" spc="-10" dirty="0" smtClean="0">
                <a:latin typeface="Arial Narrow"/>
                <a:cs typeface="Arial Narrow"/>
              </a:rPr>
              <a:t>x</a:t>
            </a:r>
            <a:r>
              <a:rPr lang="en-US" spc="-10" baseline="-25000" dirty="0">
                <a:latin typeface="Arial Narrow"/>
                <a:cs typeface="Arial Narrow"/>
              </a:rPr>
              <a:t>3</a:t>
            </a:r>
            <a:r>
              <a:rPr lang="en-US" spc="-10" dirty="0" smtClean="0">
                <a:latin typeface="Arial Narrow"/>
                <a:cs typeface="Arial Narrow"/>
              </a:rPr>
              <a:t>, </a:t>
            </a:r>
            <a:r>
              <a:rPr lang="en-US" dirty="0" smtClean="0">
                <a:latin typeface="Arial Narrow"/>
                <a:cs typeface="Arial Narrow"/>
              </a:rPr>
              <a:t>x</a:t>
            </a:r>
            <a:r>
              <a:rPr lang="en-US" baseline="-25000" dirty="0" smtClean="0">
                <a:latin typeface="Arial Narrow"/>
                <a:cs typeface="Arial Narrow"/>
              </a:rPr>
              <a:t>4, </a:t>
            </a:r>
            <a:r>
              <a:rPr lang="en-US" spc="-10" dirty="0" smtClean="0">
                <a:latin typeface="Arial Narrow"/>
                <a:cs typeface="Arial Narrow"/>
              </a:rPr>
              <a:t>R</a:t>
            </a:r>
            <a:r>
              <a:rPr lang="en-US" spc="-10" baseline="-25000" dirty="0" smtClean="0">
                <a:latin typeface="Arial Narrow"/>
                <a:cs typeface="Arial Narrow"/>
              </a:rPr>
              <a:t>1</a:t>
            </a:r>
            <a:r>
              <a:rPr lang="en-US" spc="-10" dirty="0">
                <a:latin typeface="Arial Narrow"/>
                <a:cs typeface="Arial Narrow"/>
              </a:rPr>
              <a:t>, </a:t>
            </a:r>
            <a:r>
              <a:rPr lang="en-US" dirty="0" smtClean="0">
                <a:latin typeface="Arial Narrow"/>
                <a:cs typeface="Arial Narrow"/>
              </a:rPr>
              <a:t>R</a:t>
            </a:r>
            <a:r>
              <a:rPr lang="en-US" baseline="-25000" dirty="0" smtClean="0">
                <a:latin typeface="Arial Narrow"/>
                <a:cs typeface="Arial Narrow"/>
              </a:rPr>
              <a:t>2</a:t>
            </a:r>
            <a:r>
              <a:rPr lang="en-US" baseline="-25000" dirty="0">
                <a:latin typeface="Arial Narrow"/>
                <a:cs typeface="Arial Narrow"/>
              </a:rPr>
              <a:t>,</a:t>
            </a:r>
            <a:r>
              <a:rPr lang="en-US" baseline="-25000" dirty="0" smtClean="0">
                <a:latin typeface="Arial Narrow"/>
                <a:cs typeface="Arial Narrow"/>
              </a:rPr>
              <a:t> </a:t>
            </a:r>
            <a:r>
              <a:rPr lang="en-US" dirty="0" smtClean="0"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≥</a:t>
            </a:r>
            <a:r>
              <a:rPr lang="en-US" spc="-50" dirty="0"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0</a:t>
            </a:r>
          </a:p>
          <a:p>
            <a:pPr marR="2425700"/>
            <a:endParaRPr lang="en-US" dirty="0">
              <a:latin typeface="Arial Narrow"/>
              <a:cs typeface="Arial Narrow"/>
            </a:endParaRP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>
          <a:xfrm>
            <a:off x="4800600" y="1905000"/>
            <a:ext cx="3732846" cy="5109091"/>
          </a:xfrm>
        </p:spPr>
        <p:txBody>
          <a:bodyPr/>
          <a:lstStyle/>
          <a:p>
            <a:r>
              <a:rPr lang="en-US" dirty="0" smtClean="0"/>
              <a:t>Phase-I:</a:t>
            </a:r>
          </a:p>
          <a:p>
            <a:endParaRPr lang="en-US" dirty="0"/>
          </a:p>
          <a:p>
            <a:r>
              <a:rPr lang="en-US" dirty="0" smtClean="0"/>
              <a:t>Min. W = </a:t>
            </a:r>
            <a:r>
              <a:rPr lang="en-US" spc="-10" dirty="0" smtClean="0">
                <a:latin typeface="Arial Narrow"/>
                <a:cs typeface="Arial Narrow"/>
              </a:rPr>
              <a:t>R</a:t>
            </a:r>
            <a:r>
              <a:rPr lang="en-US" spc="-10" baseline="-25000" dirty="0" smtClean="0">
                <a:latin typeface="Arial Narrow"/>
                <a:cs typeface="Arial Narrow"/>
              </a:rPr>
              <a:t>1</a:t>
            </a:r>
            <a:r>
              <a:rPr lang="en-US" spc="-10" dirty="0" smtClean="0">
                <a:latin typeface="Arial Narrow"/>
                <a:cs typeface="Arial Narrow"/>
              </a:rPr>
              <a:t>+ </a:t>
            </a:r>
            <a:r>
              <a:rPr lang="en-US" dirty="0" smtClean="0">
                <a:latin typeface="Arial Narrow"/>
                <a:cs typeface="Arial Narrow"/>
              </a:rPr>
              <a:t>R</a:t>
            </a:r>
            <a:r>
              <a:rPr lang="en-US" baseline="-25000" dirty="0" smtClean="0">
                <a:latin typeface="Arial Narrow"/>
                <a:cs typeface="Arial Narrow"/>
              </a:rPr>
              <a:t>2</a:t>
            </a:r>
            <a:r>
              <a:rPr lang="en-US" dirty="0" smtClean="0">
                <a:latin typeface="Arial Narrow"/>
                <a:cs typeface="Arial Narrow"/>
              </a:rPr>
              <a:t>    or    W-</a:t>
            </a:r>
            <a:r>
              <a:rPr lang="en-US" spc="-10" dirty="0" smtClean="0">
                <a:latin typeface="Arial Narrow"/>
                <a:cs typeface="Arial Narrow"/>
              </a:rPr>
              <a:t>R</a:t>
            </a:r>
            <a:r>
              <a:rPr lang="en-US" spc="-10" baseline="-25000" dirty="0" smtClean="0">
                <a:latin typeface="Arial Narrow"/>
                <a:cs typeface="Arial Narrow"/>
              </a:rPr>
              <a:t>1</a:t>
            </a:r>
            <a:r>
              <a:rPr lang="en-US" spc="-10" dirty="0" smtClean="0">
                <a:latin typeface="Arial Narrow"/>
                <a:cs typeface="Arial Narrow"/>
              </a:rPr>
              <a:t>-</a:t>
            </a:r>
            <a:r>
              <a:rPr lang="en-US" dirty="0" smtClean="0">
                <a:latin typeface="Arial Narrow"/>
                <a:cs typeface="Arial Narrow"/>
              </a:rPr>
              <a:t>R</a:t>
            </a:r>
            <a:r>
              <a:rPr lang="en-US" baseline="-25000" dirty="0" smtClean="0">
                <a:latin typeface="Arial Narrow"/>
                <a:cs typeface="Arial Narrow"/>
              </a:rPr>
              <a:t>2 </a:t>
            </a:r>
            <a:r>
              <a:rPr lang="en-US" dirty="0" smtClean="0">
                <a:latin typeface="Arial Narrow"/>
                <a:cs typeface="Arial Narrow"/>
              </a:rPr>
              <a:t> = 0</a:t>
            </a:r>
          </a:p>
          <a:p>
            <a:r>
              <a:rPr lang="en-US" sz="2000" spc="-5" dirty="0">
                <a:latin typeface="Arial Narrow"/>
                <a:cs typeface="Arial Narrow"/>
              </a:rPr>
              <a:t>Subject to,</a:t>
            </a:r>
            <a:endParaRPr lang="en-US" sz="2000" dirty="0">
              <a:latin typeface="Arial Narrow"/>
              <a:cs typeface="Arial Narrow"/>
            </a:endParaRPr>
          </a:p>
          <a:p>
            <a:r>
              <a:rPr lang="en-US" spc="-10" dirty="0">
                <a:latin typeface="Arial Narrow"/>
                <a:cs typeface="Arial Narrow"/>
              </a:rPr>
              <a:t>3x</a:t>
            </a:r>
            <a:r>
              <a:rPr lang="en-US" spc="-10" baseline="-25000" dirty="0">
                <a:latin typeface="Arial Narrow"/>
                <a:cs typeface="Arial Narrow"/>
              </a:rPr>
              <a:t>1</a:t>
            </a:r>
            <a:r>
              <a:rPr lang="en-US" spc="-10" dirty="0">
                <a:latin typeface="Arial Narrow"/>
                <a:cs typeface="Arial Narrow"/>
              </a:rPr>
              <a:t>+ </a:t>
            </a:r>
            <a:r>
              <a:rPr lang="en-US" spc="-5" dirty="0">
                <a:latin typeface="Arial Narrow"/>
                <a:cs typeface="Arial Narrow"/>
              </a:rPr>
              <a:t>x</a:t>
            </a:r>
            <a:r>
              <a:rPr lang="en-US" spc="-5" baseline="-25000" dirty="0">
                <a:latin typeface="Arial Narrow"/>
                <a:cs typeface="Arial Narrow"/>
              </a:rPr>
              <a:t>2</a:t>
            </a:r>
            <a:r>
              <a:rPr lang="en-US" spc="-5" dirty="0">
                <a:latin typeface="Arial Narrow"/>
                <a:cs typeface="Arial Narrow"/>
              </a:rPr>
              <a:t> + R</a:t>
            </a:r>
            <a:r>
              <a:rPr lang="en-US" spc="-5" baseline="-25000" dirty="0">
                <a:latin typeface="Arial Narrow"/>
                <a:cs typeface="Arial Narrow"/>
              </a:rPr>
              <a:t>1</a:t>
            </a:r>
            <a:r>
              <a:rPr lang="en-US" dirty="0">
                <a:latin typeface="Arial Narrow"/>
                <a:cs typeface="Arial Narrow"/>
              </a:rPr>
              <a:t>=</a:t>
            </a:r>
            <a:r>
              <a:rPr lang="en-US" spc="-15" dirty="0"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3</a:t>
            </a:r>
          </a:p>
          <a:p>
            <a:r>
              <a:rPr lang="en-US" spc="-5" dirty="0">
                <a:latin typeface="Arial Narrow"/>
                <a:cs typeface="Arial Narrow"/>
              </a:rPr>
              <a:t>4x</a:t>
            </a:r>
            <a:r>
              <a:rPr lang="en-US" spc="-5" baseline="-25000" dirty="0">
                <a:latin typeface="Arial Narrow"/>
                <a:cs typeface="Arial Narrow"/>
              </a:rPr>
              <a:t>1</a:t>
            </a:r>
            <a:r>
              <a:rPr lang="en-US" spc="-5" dirty="0"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+ </a:t>
            </a:r>
            <a:r>
              <a:rPr lang="en-US" spc="-5" dirty="0">
                <a:latin typeface="Arial Narrow"/>
                <a:cs typeface="Arial Narrow"/>
              </a:rPr>
              <a:t>3x</a:t>
            </a:r>
            <a:r>
              <a:rPr lang="en-US" spc="-5" baseline="-25000" dirty="0">
                <a:latin typeface="Arial Narrow"/>
                <a:cs typeface="Arial Narrow"/>
              </a:rPr>
              <a:t>2</a:t>
            </a:r>
            <a:r>
              <a:rPr lang="en-US" spc="-5" dirty="0">
                <a:latin typeface="Arial Narrow"/>
                <a:cs typeface="Arial Narrow"/>
              </a:rPr>
              <a:t> – x</a:t>
            </a:r>
            <a:r>
              <a:rPr lang="en-US" spc="-5" baseline="-25000" dirty="0">
                <a:latin typeface="Arial Narrow"/>
                <a:cs typeface="Arial Narrow"/>
              </a:rPr>
              <a:t>3 </a:t>
            </a:r>
            <a:r>
              <a:rPr lang="en-US" spc="-5" dirty="0">
                <a:latin typeface="Arial Narrow"/>
                <a:cs typeface="Arial Narrow"/>
              </a:rPr>
              <a:t>+ R</a:t>
            </a:r>
            <a:r>
              <a:rPr lang="en-US" spc="-5" baseline="-25000" dirty="0">
                <a:latin typeface="Arial Narrow"/>
                <a:cs typeface="Arial Narrow"/>
              </a:rPr>
              <a:t>2</a:t>
            </a:r>
            <a:r>
              <a:rPr lang="en-US" spc="-5" dirty="0">
                <a:latin typeface="Arial Narrow"/>
                <a:cs typeface="Arial Narrow"/>
              </a:rPr>
              <a:t> = </a:t>
            </a:r>
            <a:r>
              <a:rPr lang="en-US" dirty="0">
                <a:latin typeface="Arial Narrow"/>
                <a:cs typeface="Arial Narrow"/>
              </a:rPr>
              <a:t>6  </a:t>
            </a:r>
          </a:p>
          <a:p>
            <a:r>
              <a:rPr lang="en-US" spc="-10" dirty="0">
                <a:latin typeface="Arial Narrow"/>
                <a:cs typeface="Arial Narrow"/>
              </a:rPr>
              <a:t>x</a:t>
            </a:r>
            <a:r>
              <a:rPr lang="en-US" spc="-10" baseline="-25000" dirty="0">
                <a:latin typeface="Arial Narrow"/>
                <a:cs typeface="Arial Narrow"/>
              </a:rPr>
              <a:t>1</a:t>
            </a:r>
            <a:r>
              <a:rPr lang="en-US" spc="-10" dirty="0">
                <a:latin typeface="Arial Narrow"/>
                <a:cs typeface="Arial Narrow"/>
              </a:rPr>
              <a:t>+ </a:t>
            </a:r>
            <a:r>
              <a:rPr lang="en-US" spc="-5" dirty="0">
                <a:latin typeface="Arial Narrow"/>
                <a:cs typeface="Arial Narrow"/>
              </a:rPr>
              <a:t>2x</a:t>
            </a:r>
            <a:r>
              <a:rPr lang="en-US" spc="-5" baseline="-25000" dirty="0">
                <a:latin typeface="Arial Narrow"/>
                <a:cs typeface="Arial Narrow"/>
              </a:rPr>
              <a:t>2</a:t>
            </a:r>
            <a:r>
              <a:rPr lang="en-US" spc="-5" dirty="0">
                <a:latin typeface="Arial Narrow"/>
                <a:cs typeface="Arial Narrow"/>
              </a:rPr>
              <a:t> + x</a:t>
            </a:r>
            <a:r>
              <a:rPr lang="en-US" spc="-5" baseline="-25000" dirty="0">
                <a:latin typeface="Arial Narrow"/>
                <a:cs typeface="Arial Narrow"/>
              </a:rPr>
              <a:t>4</a:t>
            </a:r>
            <a:r>
              <a:rPr lang="en-US" spc="-5" dirty="0">
                <a:latin typeface="Arial Narrow"/>
                <a:cs typeface="Arial Narrow"/>
              </a:rPr>
              <a:t> = </a:t>
            </a:r>
            <a:r>
              <a:rPr lang="en-US" dirty="0">
                <a:latin typeface="Arial Narrow"/>
                <a:cs typeface="Arial Narrow"/>
              </a:rPr>
              <a:t>4  </a:t>
            </a:r>
          </a:p>
          <a:p>
            <a:r>
              <a:rPr lang="en-US" spc="-10" dirty="0">
                <a:latin typeface="Arial Narrow"/>
                <a:cs typeface="Arial Narrow"/>
              </a:rPr>
              <a:t>x</a:t>
            </a:r>
            <a:r>
              <a:rPr lang="en-US" spc="-10" baseline="-25000" dirty="0">
                <a:latin typeface="Arial Narrow"/>
                <a:cs typeface="Arial Narrow"/>
              </a:rPr>
              <a:t>1</a:t>
            </a:r>
            <a:r>
              <a:rPr lang="en-US" spc="-10" dirty="0">
                <a:latin typeface="Arial Narrow"/>
                <a:cs typeface="Arial Narrow"/>
              </a:rPr>
              <a:t>, </a:t>
            </a:r>
            <a:r>
              <a:rPr lang="en-US" dirty="0">
                <a:latin typeface="Arial Narrow"/>
                <a:cs typeface="Arial Narrow"/>
              </a:rPr>
              <a:t>x</a:t>
            </a:r>
            <a:r>
              <a:rPr lang="en-US" baseline="-25000" dirty="0">
                <a:latin typeface="Arial Narrow"/>
                <a:cs typeface="Arial Narrow"/>
              </a:rPr>
              <a:t>2, </a:t>
            </a:r>
            <a:r>
              <a:rPr lang="en-US" spc="-10" dirty="0">
                <a:latin typeface="Arial Narrow"/>
                <a:cs typeface="Arial Narrow"/>
              </a:rPr>
              <a:t>x</a:t>
            </a:r>
            <a:r>
              <a:rPr lang="en-US" spc="-10" baseline="-25000" dirty="0">
                <a:latin typeface="Arial Narrow"/>
                <a:cs typeface="Arial Narrow"/>
              </a:rPr>
              <a:t>3</a:t>
            </a:r>
            <a:r>
              <a:rPr lang="en-US" spc="-10" dirty="0">
                <a:latin typeface="Arial Narrow"/>
                <a:cs typeface="Arial Narrow"/>
              </a:rPr>
              <a:t>, </a:t>
            </a:r>
            <a:r>
              <a:rPr lang="en-US" dirty="0">
                <a:latin typeface="Arial Narrow"/>
                <a:cs typeface="Arial Narrow"/>
              </a:rPr>
              <a:t>x</a:t>
            </a:r>
            <a:r>
              <a:rPr lang="en-US" baseline="-25000" dirty="0">
                <a:latin typeface="Arial Narrow"/>
                <a:cs typeface="Arial Narrow"/>
              </a:rPr>
              <a:t>4, </a:t>
            </a:r>
            <a:r>
              <a:rPr lang="en-US" spc="-10" dirty="0">
                <a:latin typeface="Arial Narrow"/>
                <a:cs typeface="Arial Narrow"/>
              </a:rPr>
              <a:t>R</a:t>
            </a:r>
            <a:r>
              <a:rPr lang="en-US" spc="-10" baseline="-25000" dirty="0">
                <a:latin typeface="Arial Narrow"/>
                <a:cs typeface="Arial Narrow"/>
              </a:rPr>
              <a:t>1</a:t>
            </a:r>
            <a:r>
              <a:rPr lang="en-US" spc="-10" dirty="0">
                <a:latin typeface="Arial Narrow"/>
                <a:cs typeface="Arial Narrow"/>
              </a:rPr>
              <a:t>, </a:t>
            </a:r>
            <a:r>
              <a:rPr lang="en-US" dirty="0">
                <a:latin typeface="Arial Narrow"/>
                <a:cs typeface="Arial Narrow"/>
              </a:rPr>
              <a:t>R</a:t>
            </a:r>
            <a:r>
              <a:rPr lang="en-US" baseline="-25000" dirty="0">
                <a:latin typeface="Arial Narrow"/>
                <a:cs typeface="Arial Narrow"/>
              </a:rPr>
              <a:t>2, </a:t>
            </a:r>
            <a:r>
              <a:rPr lang="en-US" dirty="0">
                <a:latin typeface="Arial Narrow"/>
                <a:cs typeface="Arial Narrow"/>
              </a:rPr>
              <a:t> ≥</a:t>
            </a:r>
            <a:r>
              <a:rPr lang="en-US" spc="-50" dirty="0">
                <a:latin typeface="Arial Narrow"/>
                <a:cs typeface="Arial Narrow"/>
              </a:rPr>
              <a:t> </a:t>
            </a:r>
            <a:r>
              <a:rPr lang="en-US" dirty="0" smtClean="0">
                <a:latin typeface="Arial Narrow"/>
                <a:cs typeface="Arial Narrow"/>
              </a:rPr>
              <a:t>0</a:t>
            </a:r>
          </a:p>
          <a:p>
            <a:endParaRPr lang="en-US" dirty="0">
              <a:latin typeface="Arial Narrow"/>
              <a:cs typeface="Arial Narrow"/>
            </a:endParaRPr>
          </a:p>
          <a:p>
            <a:r>
              <a:rPr lang="en-US" dirty="0" smtClean="0">
                <a:latin typeface="Arial Narrow"/>
                <a:cs typeface="Arial Narrow"/>
              </a:rPr>
              <a:t>Starting Solution by putting x</a:t>
            </a:r>
            <a:r>
              <a:rPr lang="en-US" baseline="-25000" dirty="0" smtClean="0">
                <a:latin typeface="Arial Narrow"/>
                <a:cs typeface="Arial Narrow"/>
              </a:rPr>
              <a:t>1, </a:t>
            </a:r>
            <a:r>
              <a:rPr lang="en-US" dirty="0">
                <a:latin typeface="Arial Narrow"/>
                <a:cs typeface="Arial Narrow"/>
              </a:rPr>
              <a:t>x</a:t>
            </a:r>
            <a:r>
              <a:rPr lang="en-US" baseline="-25000" dirty="0">
                <a:latin typeface="Arial Narrow"/>
                <a:cs typeface="Arial Narrow"/>
              </a:rPr>
              <a:t>2</a:t>
            </a:r>
            <a:r>
              <a:rPr lang="en-US" dirty="0" smtClean="0">
                <a:latin typeface="Arial Narrow"/>
                <a:cs typeface="Arial Narrow"/>
              </a:rPr>
              <a:t> and x</a:t>
            </a:r>
            <a:r>
              <a:rPr lang="en-US" baseline="-25000" dirty="0">
                <a:latin typeface="Arial Narrow"/>
                <a:cs typeface="Arial Narrow"/>
              </a:rPr>
              <a:t>3</a:t>
            </a:r>
            <a:r>
              <a:rPr lang="en-US" dirty="0" smtClean="0">
                <a:latin typeface="Arial Narrow"/>
                <a:cs typeface="Arial Narrow"/>
              </a:rPr>
              <a:t> = 0</a:t>
            </a:r>
          </a:p>
          <a:p>
            <a:endParaRPr lang="en-US" dirty="0">
              <a:latin typeface="Arial Narrow"/>
              <a:cs typeface="Arial Narrow"/>
            </a:endParaRPr>
          </a:p>
          <a:p>
            <a:r>
              <a:rPr lang="en-US" dirty="0" smtClean="0">
                <a:latin typeface="Arial Narrow"/>
                <a:cs typeface="Arial Narrow"/>
              </a:rPr>
              <a:t>Convert objective function in terms of non-basic variables, </a:t>
            </a:r>
            <a:r>
              <a:rPr lang="en-US" dirty="0">
                <a:latin typeface="Arial Narrow"/>
                <a:cs typeface="Arial Narrow"/>
              </a:rPr>
              <a:t>x</a:t>
            </a:r>
            <a:r>
              <a:rPr lang="en-US" baseline="-25000" dirty="0">
                <a:latin typeface="Arial Narrow"/>
                <a:cs typeface="Arial Narrow"/>
              </a:rPr>
              <a:t>1, </a:t>
            </a:r>
            <a:r>
              <a:rPr lang="en-US" dirty="0">
                <a:latin typeface="Arial Narrow"/>
                <a:cs typeface="Arial Narrow"/>
              </a:rPr>
              <a:t>x</a:t>
            </a:r>
            <a:r>
              <a:rPr lang="en-US" baseline="-25000" dirty="0">
                <a:latin typeface="Arial Narrow"/>
                <a:cs typeface="Arial Narrow"/>
              </a:rPr>
              <a:t>2</a:t>
            </a:r>
            <a:r>
              <a:rPr lang="en-US" dirty="0">
                <a:latin typeface="Arial Narrow"/>
                <a:cs typeface="Arial Narrow"/>
              </a:rPr>
              <a:t> and x</a:t>
            </a:r>
            <a:r>
              <a:rPr lang="en-US" baseline="-25000" dirty="0">
                <a:latin typeface="Arial Narrow"/>
                <a:cs typeface="Arial Narrow"/>
              </a:rPr>
              <a:t>3</a:t>
            </a:r>
            <a:r>
              <a:rPr lang="en-US" dirty="0">
                <a:latin typeface="Arial Narrow"/>
                <a:cs typeface="Arial Narrow"/>
              </a:rPr>
              <a:t> </a:t>
            </a:r>
            <a:endParaRPr lang="en-US" dirty="0" smtClean="0">
              <a:latin typeface="Arial Narrow"/>
              <a:cs typeface="Arial Narrow"/>
            </a:endParaRPr>
          </a:p>
          <a:p>
            <a:r>
              <a:rPr lang="en-US" dirty="0" smtClean="0">
                <a:solidFill>
                  <a:srgbClr val="00B050"/>
                </a:solidFill>
                <a:latin typeface="Arial Narrow"/>
                <a:cs typeface="Arial Narrow"/>
              </a:rPr>
              <a:t>New W-row =Old W-row+(R1-row + R2-row)</a:t>
            </a:r>
            <a:endParaRPr lang="en-US" dirty="0">
              <a:solidFill>
                <a:srgbClr val="00B050"/>
              </a:solidFill>
              <a:latin typeface="Arial Narrow"/>
              <a:cs typeface="Arial Narrow"/>
            </a:endParaRPr>
          </a:p>
          <a:p>
            <a:endParaRPr lang="en-US" dirty="0" smtClean="0">
              <a:latin typeface="Arial Narrow"/>
              <a:cs typeface="Arial Narrow"/>
            </a:endParaRPr>
          </a:p>
          <a:p>
            <a:r>
              <a:rPr lang="en-US" dirty="0" smtClean="0">
                <a:latin typeface="Arial Narrow"/>
                <a:cs typeface="Arial Narrow"/>
              </a:rPr>
              <a:t>Min. W +7</a:t>
            </a:r>
            <a:r>
              <a:rPr lang="en-US" spc="-5" dirty="0" smtClean="0">
                <a:latin typeface="Arial Narrow"/>
                <a:cs typeface="Arial Narrow"/>
              </a:rPr>
              <a:t>x</a:t>
            </a:r>
            <a:r>
              <a:rPr lang="en-US" spc="-5" baseline="-25000" dirty="0" smtClean="0">
                <a:latin typeface="Arial Narrow"/>
                <a:cs typeface="Arial Narrow"/>
              </a:rPr>
              <a:t>1</a:t>
            </a:r>
            <a:r>
              <a:rPr lang="en-US" spc="-5" dirty="0" smtClean="0">
                <a:latin typeface="Arial Narrow"/>
                <a:cs typeface="Arial Narrow"/>
              </a:rPr>
              <a:t> </a:t>
            </a:r>
            <a:r>
              <a:rPr lang="en-US" spc="-5" dirty="0">
                <a:latin typeface="Arial Narrow"/>
                <a:cs typeface="Arial Narrow"/>
              </a:rPr>
              <a:t>+</a:t>
            </a:r>
            <a:r>
              <a:rPr lang="en-US" spc="-5" dirty="0" smtClean="0">
                <a:latin typeface="Arial Narrow"/>
                <a:cs typeface="Arial Narrow"/>
              </a:rPr>
              <a:t> 4x</a:t>
            </a:r>
            <a:r>
              <a:rPr lang="en-US" spc="-5" baseline="-25000" dirty="0" smtClean="0">
                <a:latin typeface="Arial Narrow"/>
                <a:cs typeface="Arial Narrow"/>
              </a:rPr>
              <a:t>2</a:t>
            </a:r>
            <a:r>
              <a:rPr lang="en-US" spc="-5" dirty="0" smtClean="0">
                <a:latin typeface="Arial Narrow"/>
                <a:cs typeface="Arial Narrow"/>
              </a:rPr>
              <a:t> - x</a:t>
            </a:r>
            <a:r>
              <a:rPr lang="en-US" spc="-5" baseline="-25000" dirty="0" smtClean="0">
                <a:latin typeface="Arial Narrow"/>
                <a:cs typeface="Arial Narrow"/>
              </a:rPr>
              <a:t>3 </a:t>
            </a:r>
            <a:r>
              <a:rPr lang="en-US" spc="-5" dirty="0" smtClean="0">
                <a:latin typeface="Arial Narrow"/>
                <a:cs typeface="Arial Narrow"/>
              </a:rPr>
              <a:t> = 9</a:t>
            </a:r>
            <a:endParaRPr lang="en-US" spc="-5" baseline="-25000" dirty="0" smtClean="0">
              <a:latin typeface="Arial Narrow"/>
              <a:cs typeface="Arial Narrow"/>
            </a:endParaRPr>
          </a:p>
          <a:p>
            <a:r>
              <a:rPr lang="en-US" sz="2400" spc="-5" baseline="-25000" dirty="0" smtClean="0">
                <a:latin typeface="Arial Narrow"/>
                <a:cs typeface="Arial Narrow"/>
              </a:rPr>
              <a:t>Subject to the constraints as above </a:t>
            </a:r>
            <a:endParaRPr lang="en-US" sz="2400" dirty="0">
              <a:latin typeface="Arial Narrow"/>
              <a:cs typeface="Arial Narrow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0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-2540" y="3665536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422020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19"/>
                </a:moveTo>
                <a:lnTo>
                  <a:pt x="9146540" y="528319"/>
                </a:lnTo>
                <a:lnTo>
                  <a:pt x="9146540" y="0"/>
                </a:lnTo>
                <a:lnTo>
                  <a:pt x="0" y="0"/>
                </a:lnTo>
                <a:lnTo>
                  <a:pt x="0" y="52831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474852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00" y="1752600"/>
            <a:ext cx="4803140" cy="109220"/>
          </a:xfrm>
          <a:custGeom>
            <a:avLst/>
            <a:gdLst/>
            <a:ahLst/>
            <a:cxnLst/>
            <a:rect l="l" t="t" r="r" b="b"/>
            <a:pathLst>
              <a:path w="4803140" h="109219">
                <a:moveTo>
                  <a:pt x="0" y="0"/>
                </a:moveTo>
                <a:lnTo>
                  <a:pt x="4803140" y="0"/>
                </a:lnTo>
                <a:lnTo>
                  <a:pt x="4803140" y="109220"/>
                </a:lnTo>
                <a:lnTo>
                  <a:pt x="0" y="10922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" y="1752600"/>
            <a:ext cx="64008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600" y="17526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34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5808" y="1995170"/>
            <a:ext cx="449199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 smtClean="0">
                <a:solidFill>
                  <a:srgbClr val="585858"/>
                </a:solidFill>
                <a:latin typeface="Arial Narrow"/>
                <a:cs typeface="Arial Narrow"/>
              </a:rPr>
              <a:t>Phase-I        Starting Solution:</a:t>
            </a:r>
            <a:endParaRPr sz="3200" dirty="0">
              <a:latin typeface="Arial Narrow"/>
              <a:cs typeface="Arial Narrow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230007"/>
              </p:ext>
            </p:extLst>
          </p:nvPr>
        </p:nvGraphicFramePr>
        <p:xfrm>
          <a:off x="876301" y="3674615"/>
          <a:ext cx="7238998" cy="1794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3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1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9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31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683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Basi</a:t>
                      </a:r>
                      <a:r>
                        <a:rPr lang="en-US" sz="1800" b="1" spc="-10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c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X</a:t>
                      </a:r>
                      <a:r>
                        <a:rPr sz="1800" b="1" baseline="-25000" dirty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1</a:t>
                      </a:r>
                      <a:endParaRPr sz="1800" baseline="-250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X</a:t>
                      </a:r>
                      <a:r>
                        <a:rPr sz="1800" b="1" spc="-5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2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3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R</a:t>
                      </a:r>
                      <a:r>
                        <a:rPr sz="1800" b="1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1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R</a:t>
                      </a:r>
                      <a:r>
                        <a:rPr sz="1800" b="1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2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800" b="1" spc="-5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X</a:t>
                      </a:r>
                      <a:r>
                        <a:rPr lang="en-US" sz="1800" b="1" spc="-5" baseline="-25000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4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7185" algn="l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Solution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W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spc="-5" dirty="0" smtClean="0">
                          <a:latin typeface="Arial Narrow"/>
                          <a:cs typeface="Arial Narrow"/>
                        </a:rPr>
                        <a:t>7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spc="-5" dirty="0" smtClean="0">
                          <a:latin typeface="Arial Narrow"/>
                          <a:cs typeface="Arial Narrow"/>
                        </a:rPr>
                        <a:t>4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-1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0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</a:p>
                  </a:txBody>
                  <a:tcPr marL="0" marR="0" marT="2920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</a:p>
                  </a:txBody>
                  <a:tcPr marL="0" marR="0" marT="2920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 smtClean="0">
                          <a:latin typeface="Arial Narrow"/>
                          <a:cs typeface="Arial Narrow"/>
                        </a:rPr>
                        <a:t>9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718638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R</a:t>
                      </a:r>
                      <a:r>
                        <a:rPr sz="1800" baseline="-25000" dirty="0">
                          <a:latin typeface="Arial Narrow"/>
                          <a:cs typeface="Arial Narrow"/>
                        </a:rPr>
                        <a:t>1</a:t>
                      </a:r>
                    </a:p>
                  </a:txBody>
                  <a:tcPr marL="0" marR="0" marT="29209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solidFill>
                            <a:srgbClr val="FF0000"/>
                          </a:solidFill>
                          <a:latin typeface="Arial Narrow"/>
                          <a:cs typeface="Arial Narrow"/>
                        </a:rPr>
                        <a:t>3</a:t>
                      </a:r>
                    </a:p>
                  </a:txBody>
                  <a:tcPr marL="0" marR="0" marT="29209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1</a:t>
                      </a:r>
                    </a:p>
                  </a:txBody>
                  <a:tcPr marL="0" marR="0" marT="29209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</a:p>
                  </a:txBody>
                  <a:tcPr marL="0" marR="0" marT="29209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1</a:t>
                      </a:r>
                    </a:p>
                  </a:txBody>
                  <a:tcPr marL="0" marR="0" marT="29209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</a:p>
                  </a:txBody>
                  <a:tcPr marL="0" marR="0" marT="29209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</a:p>
                  </a:txBody>
                  <a:tcPr marL="0" marR="0" marT="29209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3</a:t>
                      </a:r>
                    </a:p>
                  </a:txBody>
                  <a:tcPr marL="0" marR="0" marT="29209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740789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R</a:t>
                      </a:r>
                      <a:r>
                        <a:rPr sz="1800" baseline="-25000" dirty="0">
                          <a:latin typeface="Arial Narrow"/>
                          <a:cs typeface="Arial Narrow"/>
                        </a:rPr>
                        <a:t>2</a:t>
                      </a:r>
                    </a:p>
                  </a:txBody>
                  <a:tcPr marL="0" marR="0" marT="279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4</a:t>
                      </a:r>
                    </a:p>
                  </a:txBody>
                  <a:tcPr marL="0" marR="0" marT="2794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3</a:t>
                      </a:r>
                    </a:p>
                  </a:txBody>
                  <a:tcPr marL="0" marR="0" marT="279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-1</a:t>
                      </a:r>
                    </a:p>
                  </a:txBody>
                  <a:tcPr marL="0" marR="0" marT="279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</a:p>
                  </a:txBody>
                  <a:tcPr marL="0" marR="0" marT="279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1</a:t>
                      </a:r>
                    </a:p>
                  </a:txBody>
                  <a:tcPr marL="0" marR="0" marT="279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</a:p>
                  </a:txBody>
                  <a:tcPr marL="0" marR="0" marT="279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6</a:t>
                      </a:r>
                    </a:p>
                  </a:txBody>
                  <a:tcPr marL="0" marR="0" marT="27940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701065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b="1" spc="-5" dirty="0" smtClean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  X</a:t>
                      </a:r>
                      <a:r>
                        <a:rPr lang="en-US" sz="1800" b="1" spc="-5" baseline="-25000" dirty="0" smtClean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4</a:t>
                      </a:r>
                      <a:endParaRPr lang="en-US" sz="1800" baseline="-250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1</a:t>
                      </a:r>
                    </a:p>
                  </a:txBody>
                  <a:tcPr marL="0" marR="0" marT="29209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2</a:t>
                      </a: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1</a:t>
                      </a: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4</a:t>
                      </a: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378253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446451" y="2926715"/>
            <a:ext cx="1905000" cy="368300"/>
          </a:xfrm>
          <a:custGeom>
            <a:avLst/>
            <a:gdLst/>
            <a:ahLst/>
            <a:cxnLst/>
            <a:rect l="l" t="t" r="r" b="b"/>
            <a:pathLst>
              <a:path w="1905000" h="368300">
                <a:moveTo>
                  <a:pt x="0" y="0"/>
                </a:moveTo>
                <a:lnTo>
                  <a:pt x="1905000" y="0"/>
                </a:lnTo>
                <a:lnTo>
                  <a:pt x="1905000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26489" y="2950717"/>
            <a:ext cx="1623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Entering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828800" y="3331145"/>
            <a:ext cx="171450" cy="307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060691" y="2892363"/>
            <a:ext cx="1905000" cy="363855"/>
          </a:xfrm>
          <a:prstGeom prst="rect">
            <a:avLst/>
          </a:prstGeom>
          <a:solidFill>
            <a:srgbClr val="BF0000"/>
          </a:solidFill>
        </p:spPr>
        <p:txBody>
          <a:bodyPr vert="horz" wrap="square" lIns="0" tIns="4064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Leaving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654798" y="3225734"/>
            <a:ext cx="5080" cy="1304290"/>
          </a:xfrm>
          <a:custGeom>
            <a:avLst/>
            <a:gdLst/>
            <a:ahLst/>
            <a:cxnLst/>
            <a:rect l="l" t="t" r="r" b="b"/>
            <a:pathLst>
              <a:path w="5079" h="1304289">
                <a:moveTo>
                  <a:pt x="0" y="1304289"/>
                </a:moveTo>
                <a:lnTo>
                  <a:pt x="5079" y="0"/>
                </a:lnTo>
              </a:path>
            </a:pathLst>
          </a:custGeom>
          <a:ln w="38097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45754" y="4053937"/>
            <a:ext cx="168909" cy="885450"/>
          </a:xfrm>
          <a:custGeom>
            <a:avLst/>
            <a:gdLst/>
            <a:ahLst/>
            <a:cxnLst/>
            <a:rect l="l" t="t" r="r" b="b"/>
            <a:pathLst>
              <a:path w="217170" h="2539">
                <a:moveTo>
                  <a:pt x="-19049" y="1269"/>
                </a:moveTo>
                <a:lnTo>
                  <a:pt x="236220" y="1269"/>
                </a:lnTo>
              </a:path>
            </a:pathLst>
          </a:custGeom>
          <a:ln w="40639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79383" y="4411091"/>
            <a:ext cx="172720" cy="172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TextBox 28"/>
          <p:cNvSpPr txBox="1"/>
          <p:nvPr/>
        </p:nvSpPr>
        <p:spPr>
          <a:xfrm>
            <a:off x="1066800" y="6858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Two-Phase Method (Contd.)</a:t>
            </a:r>
          </a:p>
        </p:txBody>
      </p:sp>
      <p:sp>
        <p:nvSpPr>
          <p:cNvPr id="30" name="Up Arrow Callout 29"/>
          <p:cNvSpPr/>
          <p:nvPr/>
        </p:nvSpPr>
        <p:spPr>
          <a:xfrm>
            <a:off x="1258569" y="5495923"/>
            <a:ext cx="1934891" cy="835025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Most +</a:t>
            </a:r>
            <a:r>
              <a:rPr lang="en-US" dirty="0" err="1" smtClean="0"/>
              <a:t>ve</a:t>
            </a:r>
            <a:r>
              <a:rPr lang="en-US" dirty="0" smtClean="0"/>
              <a:t> Coefficient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95800" y="5791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enters and R</a:t>
            </a:r>
            <a:r>
              <a:rPr lang="en-US" baseline="-25000" dirty="0" smtClean="0"/>
              <a:t>1</a:t>
            </a:r>
            <a:r>
              <a:rPr lang="en-US" dirty="0" smtClean="0"/>
              <a:t> leaves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838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-2540" y="3665536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26544" y="4584731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19"/>
                </a:moveTo>
                <a:lnTo>
                  <a:pt x="9146540" y="528319"/>
                </a:lnTo>
                <a:lnTo>
                  <a:pt x="9146540" y="0"/>
                </a:lnTo>
                <a:lnTo>
                  <a:pt x="0" y="0"/>
                </a:lnTo>
                <a:lnTo>
                  <a:pt x="0" y="52831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474852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00" y="1752600"/>
            <a:ext cx="4803140" cy="109220"/>
          </a:xfrm>
          <a:custGeom>
            <a:avLst/>
            <a:gdLst/>
            <a:ahLst/>
            <a:cxnLst/>
            <a:rect l="l" t="t" r="r" b="b"/>
            <a:pathLst>
              <a:path w="4803140" h="109219">
                <a:moveTo>
                  <a:pt x="0" y="0"/>
                </a:moveTo>
                <a:lnTo>
                  <a:pt x="4803140" y="0"/>
                </a:lnTo>
                <a:lnTo>
                  <a:pt x="4803140" y="109220"/>
                </a:lnTo>
                <a:lnTo>
                  <a:pt x="0" y="10922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" y="1752600"/>
            <a:ext cx="64008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600" y="17526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34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5808" y="1995170"/>
            <a:ext cx="449199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 smtClean="0">
                <a:solidFill>
                  <a:srgbClr val="585858"/>
                </a:solidFill>
                <a:latin typeface="Arial Narrow"/>
                <a:cs typeface="Arial Narrow"/>
              </a:rPr>
              <a:t>Phase-I        Iteration-1:</a:t>
            </a:r>
            <a:endParaRPr sz="3200" dirty="0">
              <a:latin typeface="Arial Narrow"/>
              <a:cs typeface="Arial Narrow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69260"/>
              </p:ext>
            </p:extLst>
          </p:nvPr>
        </p:nvGraphicFramePr>
        <p:xfrm>
          <a:off x="876301" y="3674615"/>
          <a:ext cx="7238998" cy="1794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1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9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31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683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Basi</a:t>
                      </a:r>
                      <a:r>
                        <a:rPr lang="en-US" sz="1800" b="1" spc="-10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c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Arial Narrow"/>
                          <a:cs typeface="Arial Narrow"/>
                        </a:rPr>
                        <a:t>X</a:t>
                      </a:r>
                      <a:r>
                        <a:rPr sz="1800" b="1" baseline="-25000" dirty="0">
                          <a:solidFill>
                            <a:schemeClr val="bg1"/>
                          </a:solidFill>
                          <a:latin typeface="Arial Narrow"/>
                          <a:cs typeface="Arial Narrow"/>
                        </a:rPr>
                        <a:t>1</a:t>
                      </a:r>
                      <a:endParaRPr sz="1800" baseline="-25000" dirty="0">
                        <a:solidFill>
                          <a:schemeClr val="bg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X</a:t>
                      </a:r>
                      <a:r>
                        <a:rPr sz="1800" b="1" spc="-5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2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3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R</a:t>
                      </a:r>
                      <a:r>
                        <a:rPr sz="1800" b="1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1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R</a:t>
                      </a:r>
                      <a:r>
                        <a:rPr sz="1800" b="1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2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800" b="1" spc="-5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X</a:t>
                      </a:r>
                      <a:r>
                        <a:rPr lang="en-US" sz="1800" b="1" spc="-5" baseline="-25000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4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7185" algn="l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Solution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W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spc="-5" dirty="0" smtClean="0">
                          <a:latin typeface="Arial Narrow"/>
                          <a:cs typeface="Arial Narrow"/>
                        </a:rPr>
                        <a:t>0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spc="-5" dirty="0" smtClean="0">
                          <a:latin typeface="Arial Narrow"/>
                          <a:cs typeface="Arial Narrow"/>
                        </a:rPr>
                        <a:t>5/3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-1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-7/3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</a:p>
                  </a:txBody>
                  <a:tcPr marL="0" marR="0" marT="2920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</a:p>
                  </a:txBody>
                  <a:tcPr marL="0" marR="0" marT="2920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spc="-5" dirty="0" smtClean="0">
                          <a:latin typeface="Arial Narrow"/>
                          <a:cs typeface="Arial Narrow"/>
                        </a:rPr>
                        <a:t>2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718638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X</a:t>
                      </a:r>
                      <a:r>
                        <a:rPr sz="1800" baseline="-25000" dirty="0" smtClean="0">
                          <a:latin typeface="Arial Narrow"/>
                          <a:cs typeface="Arial Narrow"/>
                        </a:rPr>
                        <a:t>1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1</a:t>
                      </a:r>
                      <a:endParaRPr sz="18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 smtClean="0">
                          <a:latin typeface="Arial Narrow"/>
                          <a:cs typeface="Arial Narrow"/>
                        </a:rPr>
                        <a:t>1</a:t>
                      </a: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/3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1/3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1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740789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R</a:t>
                      </a:r>
                      <a:r>
                        <a:rPr sz="1800" baseline="-25000" dirty="0">
                          <a:latin typeface="Arial Narrow"/>
                          <a:cs typeface="Arial Narrow"/>
                        </a:rPr>
                        <a:t>2</a:t>
                      </a:r>
                    </a:p>
                  </a:txBody>
                  <a:tcPr marL="0" marR="0" marT="2794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0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5/3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-1</a:t>
                      </a:r>
                    </a:p>
                  </a:txBody>
                  <a:tcPr marL="0" marR="0" marT="2794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-4/3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1</a:t>
                      </a:r>
                    </a:p>
                  </a:txBody>
                  <a:tcPr marL="0" marR="0" marT="2794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</a:p>
                  </a:txBody>
                  <a:tcPr marL="0" marR="0" marT="2794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2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701065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b="1" spc="-5" dirty="0" smtClean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  X</a:t>
                      </a:r>
                      <a:r>
                        <a:rPr lang="en-US" sz="1800" b="1" spc="-5" baseline="-25000" dirty="0" smtClean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4</a:t>
                      </a:r>
                      <a:endParaRPr lang="en-US" sz="1800" baseline="-250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0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5/3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-1/3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1</a:t>
                      </a: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3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378253"/>
                  </a:ext>
                </a:extLst>
              </a:tr>
            </a:tbl>
          </a:graphicData>
        </a:graphic>
      </p:graphicFrame>
      <p:sp>
        <p:nvSpPr>
          <p:cNvPr id="20" name="object 20"/>
          <p:cNvSpPr/>
          <p:nvPr/>
        </p:nvSpPr>
        <p:spPr>
          <a:xfrm>
            <a:off x="1676400" y="2935857"/>
            <a:ext cx="1905000" cy="368300"/>
          </a:xfrm>
          <a:custGeom>
            <a:avLst/>
            <a:gdLst/>
            <a:ahLst/>
            <a:cxnLst/>
            <a:rect l="l" t="t" r="r" b="b"/>
            <a:pathLst>
              <a:path w="1905000" h="368300">
                <a:moveTo>
                  <a:pt x="0" y="0"/>
                </a:moveTo>
                <a:lnTo>
                  <a:pt x="1905000" y="0"/>
                </a:lnTo>
                <a:lnTo>
                  <a:pt x="1905000" y="368300"/>
                </a:lnTo>
                <a:lnTo>
                  <a:pt x="0" y="368300"/>
                </a:lnTo>
                <a:lnTo>
                  <a:pt x="0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832037" y="2987739"/>
            <a:ext cx="1623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Entering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Variable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861437" y="3311525"/>
            <a:ext cx="171450" cy="3073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060691" y="2892363"/>
            <a:ext cx="1905000" cy="363855"/>
          </a:xfrm>
          <a:prstGeom prst="rect">
            <a:avLst/>
          </a:prstGeom>
          <a:solidFill>
            <a:srgbClr val="BF0000"/>
          </a:solidFill>
        </p:spPr>
        <p:txBody>
          <a:bodyPr vert="horz" wrap="square" lIns="0" tIns="4064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Leaving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 flipH="1">
            <a:off x="8609079" y="3225733"/>
            <a:ext cx="45719" cy="1713653"/>
          </a:xfrm>
          <a:custGeom>
            <a:avLst/>
            <a:gdLst/>
            <a:ahLst/>
            <a:cxnLst/>
            <a:rect l="l" t="t" r="r" b="b"/>
            <a:pathLst>
              <a:path w="5079" h="1304289">
                <a:moveTo>
                  <a:pt x="0" y="1304289"/>
                </a:moveTo>
                <a:lnTo>
                  <a:pt x="5079" y="0"/>
                </a:lnTo>
              </a:path>
            </a:pathLst>
          </a:custGeom>
          <a:ln w="38097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10262" y="4496661"/>
            <a:ext cx="168909" cy="885450"/>
          </a:xfrm>
          <a:custGeom>
            <a:avLst/>
            <a:gdLst/>
            <a:ahLst/>
            <a:cxnLst/>
            <a:rect l="l" t="t" r="r" b="b"/>
            <a:pathLst>
              <a:path w="217170" h="2539">
                <a:moveTo>
                  <a:pt x="-19049" y="1269"/>
                </a:moveTo>
                <a:lnTo>
                  <a:pt x="236220" y="1269"/>
                </a:lnTo>
              </a:path>
            </a:pathLst>
          </a:custGeom>
          <a:ln w="40639">
            <a:solidFill>
              <a:srgbClr val="B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232899" y="4853027"/>
            <a:ext cx="172720" cy="1727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TextBox 28"/>
          <p:cNvSpPr txBox="1"/>
          <p:nvPr/>
        </p:nvSpPr>
        <p:spPr>
          <a:xfrm>
            <a:off x="1066800" y="6858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Two-Phase Method (Contd.)</a:t>
            </a:r>
          </a:p>
        </p:txBody>
      </p:sp>
      <p:sp>
        <p:nvSpPr>
          <p:cNvPr id="30" name="Up Arrow Callout 29"/>
          <p:cNvSpPr/>
          <p:nvPr/>
        </p:nvSpPr>
        <p:spPr>
          <a:xfrm>
            <a:off x="1893991" y="5478204"/>
            <a:ext cx="1934891" cy="835025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Most +</a:t>
            </a:r>
            <a:r>
              <a:rPr lang="en-US" dirty="0" err="1" smtClean="0"/>
              <a:t>ve</a:t>
            </a:r>
            <a:r>
              <a:rPr lang="en-US" dirty="0" smtClean="0"/>
              <a:t> Coefficient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495800" y="5791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/>
              <a:t>2</a:t>
            </a:r>
            <a:r>
              <a:rPr lang="en-US" dirty="0" smtClean="0"/>
              <a:t> enters and R</a:t>
            </a:r>
            <a:r>
              <a:rPr lang="en-US" baseline="-25000" dirty="0"/>
              <a:t>2</a:t>
            </a:r>
            <a:r>
              <a:rPr lang="en-US" dirty="0" smtClean="0"/>
              <a:t> leaves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696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-2540" y="3665536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00" y="1752600"/>
            <a:ext cx="4803140" cy="109220"/>
          </a:xfrm>
          <a:custGeom>
            <a:avLst/>
            <a:gdLst/>
            <a:ahLst/>
            <a:cxnLst/>
            <a:rect l="l" t="t" r="r" b="b"/>
            <a:pathLst>
              <a:path w="4803140" h="109219">
                <a:moveTo>
                  <a:pt x="0" y="0"/>
                </a:moveTo>
                <a:lnTo>
                  <a:pt x="4803140" y="0"/>
                </a:lnTo>
                <a:lnTo>
                  <a:pt x="4803140" y="109220"/>
                </a:lnTo>
                <a:lnTo>
                  <a:pt x="0" y="10922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" y="1752600"/>
            <a:ext cx="64008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600" y="17526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34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5808" y="1995170"/>
            <a:ext cx="449199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 smtClean="0">
                <a:solidFill>
                  <a:srgbClr val="585858"/>
                </a:solidFill>
                <a:latin typeface="Arial Narrow"/>
                <a:cs typeface="Arial Narrow"/>
              </a:rPr>
              <a:t>Phase-I        Iteration-2:</a:t>
            </a:r>
            <a:endParaRPr sz="3200" dirty="0">
              <a:latin typeface="Arial Narrow"/>
              <a:cs typeface="Arial Narrow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9046472"/>
              </p:ext>
            </p:extLst>
          </p:nvPr>
        </p:nvGraphicFramePr>
        <p:xfrm>
          <a:off x="876301" y="2849693"/>
          <a:ext cx="7238998" cy="1794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1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9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31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683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Basi</a:t>
                      </a:r>
                      <a:r>
                        <a:rPr lang="en-US" sz="1800" b="1" spc="-10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c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Arial Narrow"/>
                          <a:cs typeface="Arial Narrow"/>
                        </a:rPr>
                        <a:t>X</a:t>
                      </a:r>
                      <a:r>
                        <a:rPr sz="1800" b="1" baseline="-25000" dirty="0">
                          <a:solidFill>
                            <a:schemeClr val="bg1"/>
                          </a:solidFill>
                          <a:latin typeface="Arial Narrow"/>
                          <a:cs typeface="Arial Narrow"/>
                        </a:rPr>
                        <a:t>1</a:t>
                      </a:r>
                      <a:endParaRPr sz="1800" baseline="-25000" dirty="0">
                        <a:solidFill>
                          <a:schemeClr val="bg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X</a:t>
                      </a:r>
                      <a:r>
                        <a:rPr sz="1800" b="1" spc="-5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2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3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R</a:t>
                      </a:r>
                      <a:r>
                        <a:rPr sz="1800" b="1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1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R</a:t>
                      </a:r>
                      <a:r>
                        <a:rPr sz="1800" b="1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2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800" b="1" spc="-5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X</a:t>
                      </a:r>
                      <a:r>
                        <a:rPr lang="en-US" sz="1800" b="1" spc="-5" baseline="-25000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4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7185" algn="l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Solution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W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spc="-5" dirty="0" smtClean="0">
                          <a:latin typeface="Arial Narrow"/>
                          <a:cs typeface="Arial Narrow"/>
                        </a:rPr>
                        <a:t>0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spc="-5" dirty="0" smtClean="0">
                          <a:latin typeface="Arial Narrow"/>
                          <a:cs typeface="Arial Narrow"/>
                        </a:rPr>
                        <a:t>0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0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-1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-1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</a:p>
                  </a:txBody>
                  <a:tcPr marL="0" marR="0" marT="2920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spc="-5" dirty="0" smtClean="0">
                          <a:latin typeface="Arial Narrow"/>
                          <a:cs typeface="Arial Narrow"/>
                        </a:rPr>
                        <a:t>0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718638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X</a:t>
                      </a:r>
                      <a:r>
                        <a:rPr sz="1800" baseline="-25000" dirty="0" smtClean="0">
                          <a:latin typeface="Arial Narrow"/>
                          <a:cs typeface="Arial Narrow"/>
                        </a:rPr>
                        <a:t>1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1</a:t>
                      </a:r>
                      <a:endParaRPr sz="18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0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1/5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3/5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-1/5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3/5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740789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X</a:t>
                      </a:r>
                      <a:r>
                        <a:rPr sz="1800" baseline="-25000" dirty="0" smtClean="0">
                          <a:latin typeface="Arial Narrow"/>
                          <a:cs typeface="Arial Narrow"/>
                        </a:rPr>
                        <a:t>2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0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1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 smtClean="0">
                          <a:latin typeface="Arial Narrow"/>
                          <a:cs typeface="Arial Narrow"/>
                        </a:rPr>
                        <a:t>-</a:t>
                      </a: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3/5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-4/5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3/5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</a:p>
                  </a:txBody>
                  <a:tcPr marL="0" marR="0" marT="27940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6/5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701065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b="1" spc="-5" dirty="0" smtClean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  X</a:t>
                      </a:r>
                      <a:r>
                        <a:rPr lang="en-US" sz="1800" b="1" spc="-5" baseline="-25000" dirty="0" smtClean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4</a:t>
                      </a:r>
                      <a:endParaRPr lang="en-US" sz="1800" baseline="-250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0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0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1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378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1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3210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-1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1</a:t>
                      </a: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1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378253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066800" y="6858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Two-Phase Method (Contd.)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11170" y="5089577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Solution is Optimum.</a:t>
            </a:r>
          </a:p>
          <a:p>
            <a:r>
              <a:rPr lang="en-US" dirty="0" smtClean="0"/>
              <a:t>Optimum value of W = 0</a:t>
            </a:r>
          </a:p>
          <a:p>
            <a:r>
              <a:rPr lang="en-US" dirty="0" smtClean="0"/>
              <a:t>Feasible Solution Possible. Proceed to Phase-II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5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2109470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19">
                <a:moveTo>
                  <a:pt x="0" y="528319"/>
                </a:moveTo>
                <a:lnTo>
                  <a:pt x="9146540" y="528319"/>
                </a:lnTo>
                <a:lnTo>
                  <a:pt x="9146540" y="0"/>
                </a:lnTo>
                <a:lnTo>
                  <a:pt x="0" y="0"/>
                </a:lnTo>
                <a:lnTo>
                  <a:pt x="0" y="528319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70" y="263778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70" y="316483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20"/>
                </a:moveTo>
                <a:lnTo>
                  <a:pt x="9146540" y="528320"/>
                </a:lnTo>
                <a:lnTo>
                  <a:pt x="9146540" y="0"/>
                </a:lnTo>
                <a:lnTo>
                  <a:pt x="0" y="0"/>
                </a:lnTo>
                <a:lnTo>
                  <a:pt x="0" y="52832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70" y="369315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422020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19"/>
                </a:moveTo>
                <a:lnTo>
                  <a:pt x="9146540" y="528319"/>
                </a:lnTo>
                <a:lnTo>
                  <a:pt x="9146540" y="0"/>
                </a:lnTo>
                <a:lnTo>
                  <a:pt x="0" y="0"/>
                </a:lnTo>
                <a:lnTo>
                  <a:pt x="0" y="52831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474852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270" y="527557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20"/>
                </a:moveTo>
                <a:lnTo>
                  <a:pt x="9146540" y="528320"/>
                </a:lnTo>
                <a:lnTo>
                  <a:pt x="9146540" y="0"/>
                </a:lnTo>
                <a:lnTo>
                  <a:pt x="0" y="0"/>
                </a:lnTo>
                <a:lnTo>
                  <a:pt x="0" y="52832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270" y="5803900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330950"/>
            <a:ext cx="9144000" cy="527050"/>
          </a:xfrm>
          <a:custGeom>
            <a:avLst/>
            <a:gdLst/>
            <a:ahLst/>
            <a:cxnLst/>
            <a:rect l="l" t="t" r="r" b="b"/>
            <a:pathLst>
              <a:path w="9144000" h="527050">
                <a:moveTo>
                  <a:pt x="0" y="52705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527050"/>
                </a:lnTo>
                <a:lnTo>
                  <a:pt x="0" y="52705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00" y="1752600"/>
            <a:ext cx="4803140" cy="109220"/>
          </a:xfrm>
          <a:custGeom>
            <a:avLst/>
            <a:gdLst/>
            <a:ahLst/>
            <a:cxnLst/>
            <a:rect l="l" t="t" r="r" b="b"/>
            <a:pathLst>
              <a:path w="4803140" h="109219">
                <a:moveTo>
                  <a:pt x="0" y="0"/>
                </a:moveTo>
                <a:lnTo>
                  <a:pt x="4803140" y="0"/>
                </a:lnTo>
                <a:lnTo>
                  <a:pt x="4803140" y="109220"/>
                </a:lnTo>
                <a:lnTo>
                  <a:pt x="0" y="10922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" y="17526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600" y="17526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34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65809" y="650240"/>
            <a:ext cx="730694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400" spc="-5" dirty="0" smtClean="0"/>
              <a:t>Big-M Method</a:t>
            </a:r>
            <a:endParaRPr sz="3400" dirty="0"/>
          </a:p>
        </p:txBody>
      </p:sp>
      <p:sp>
        <p:nvSpPr>
          <p:cNvPr id="15" name="object 15"/>
          <p:cNvSpPr txBox="1"/>
          <p:nvPr/>
        </p:nvSpPr>
        <p:spPr>
          <a:xfrm>
            <a:off x="1260348" y="1966976"/>
            <a:ext cx="6470904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80"/>
              </a:spcBef>
            </a:pPr>
            <a:r>
              <a:rPr sz="2500" b="1" u="heavy" spc="-10" dirty="0" smtClean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 Narrow"/>
                <a:cs typeface="Arial Narrow"/>
              </a:rPr>
              <a:t>Example</a:t>
            </a:r>
            <a:r>
              <a:rPr sz="2500" b="1" u="heavy" spc="-1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 Narrow"/>
                <a:cs typeface="Arial Narrow"/>
              </a:rPr>
              <a:t>:</a:t>
            </a:r>
            <a:endParaRPr sz="2500" dirty="0">
              <a:latin typeface="Arial Narrow"/>
              <a:cs typeface="Arial Narrow"/>
            </a:endParaRPr>
          </a:p>
          <a:p>
            <a:pPr marL="469900">
              <a:lnSpc>
                <a:spcPct val="100000"/>
              </a:lnSpc>
            </a:pPr>
            <a:r>
              <a:rPr sz="2200" b="1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Max </a:t>
            </a:r>
            <a:r>
              <a:rPr lang="en-US" sz="2200" b="1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z = </a:t>
            </a:r>
            <a:r>
              <a:rPr sz="2200" b="1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16x</a:t>
            </a:r>
            <a:r>
              <a:rPr sz="2200" b="1" spc="-10" baseline="-25000" dirty="0" smtClean="0">
                <a:solidFill>
                  <a:srgbClr val="585858"/>
                </a:solidFill>
                <a:latin typeface="Arial Narrow"/>
                <a:cs typeface="Arial Narrow"/>
              </a:rPr>
              <a:t>1</a:t>
            </a:r>
            <a:r>
              <a:rPr sz="2200" b="1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+15x</a:t>
            </a:r>
            <a:r>
              <a:rPr sz="2200" b="1" spc="-10" baseline="-25000" dirty="0" smtClean="0">
                <a:solidFill>
                  <a:srgbClr val="585858"/>
                </a:solidFill>
                <a:latin typeface="Arial Narrow"/>
                <a:cs typeface="Arial Narrow"/>
              </a:rPr>
              <a:t>2</a:t>
            </a:r>
            <a:r>
              <a:rPr sz="2200" b="1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+20x</a:t>
            </a:r>
            <a:r>
              <a:rPr sz="2200" b="1" spc="-10" baseline="-25000" dirty="0" smtClean="0">
                <a:solidFill>
                  <a:srgbClr val="585858"/>
                </a:solidFill>
                <a:latin typeface="Arial Narrow"/>
                <a:cs typeface="Arial Narrow"/>
              </a:rPr>
              <a:t>3</a:t>
            </a:r>
            <a:r>
              <a:rPr sz="2200" b="1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-18x</a:t>
            </a:r>
            <a:r>
              <a:rPr sz="2200" b="1" spc="-10" baseline="-25000" dirty="0" smtClean="0">
                <a:solidFill>
                  <a:srgbClr val="585858"/>
                </a:solidFill>
                <a:latin typeface="Arial Narrow"/>
                <a:cs typeface="Arial Narrow"/>
              </a:rPr>
              <a:t>4</a:t>
            </a:r>
            <a:endParaRPr sz="2200" baseline="-25000" dirty="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2500" b="1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S</a:t>
            </a:r>
            <a:r>
              <a:rPr lang="en-US" sz="2500" b="1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ubject to</a:t>
            </a:r>
            <a:endParaRPr sz="2500" dirty="0">
              <a:latin typeface="Arial Narrow"/>
              <a:cs typeface="Arial Narro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23010" y="3482340"/>
            <a:ext cx="23114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>
                <a:solidFill>
                  <a:srgbClr val="585858"/>
                </a:solidFill>
                <a:latin typeface="Arial Narrow"/>
                <a:cs typeface="Arial Narrow"/>
              </a:rPr>
              <a:t>2x</a:t>
            </a:r>
            <a:r>
              <a:rPr sz="2200" spc="-10" baseline="-25000" dirty="0">
                <a:solidFill>
                  <a:srgbClr val="585858"/>
                </a:solidFill>
                <a:latin typeface="Arial Narrow"/>
                <a:cs typeface="Arial Narrow"/>
              </a:rPr>
              <a:t>1</a:t>
            </a:r>
            <a:r>
              <a:rPr sz="2200" spc="-10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+ </a:t>
            </a:r>
            <a:r>
              <a:rPr sz="2200" spc="-5" dirty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sz="2200" spc="-5" baseline="-25000" dirty="0">
                <a:solidFill>
                  <a:srgbClr val="585858"/>
                </a:solidFill>
                <a:latin typeface="Arial Narrow"/>
                <a:cs typeface="Arial Narrow"/>
              </a:rPr>
              <a:t>2</a:t>
            </a:r>
            <a:r>
              <a:rPr sz="2200" spc="-5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+ </a:t>
            </a:r>
            <a:r>
              <a:rPr sz="2200" spc="-5" dirty="0">
                <a:solidFill>
                  <a:srgbClr val="585858"/>
                </a:solidFill>
                <a:latin typeface="Arial Narrow"/>
                <a:cs typeface="Arial Narrow"/>
              </a:rPr>
              <a:t>3x</a:t>
            </a:r>
            <a:r>
              <a:rPr sz="2200" spc="-5" baseline="-25000" dirty="0">
                <a:solidFill>
                  <a:srgbClr val="585858"/>
                </a:solidFill>
                <a:latin typeface="Arial Narrow"/>
                <a:cs typeface="Arial Narrow"/>
              </a:rPr>
              <a:t>3</a:t>
            </a:r>
            <a:r>
              <a:rPr sz="2200" spc="-5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≤</a:t>
            </a:r>
            <a:r>
              <a:rPr sz="2200" spc="-80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Arial Narrow"/>
                <a:cs typeface="Arial Narrow"/>
              </a:rPr>
              <a:t>3000</a:t>
            </a:r>
            <a:endParaRPr sz="2200" dirty="0">
              <a:latin typeface="Arial Narrow"/>
              <a:cs typeface="Arial Narro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36540" y="3482340"/>
            <a:ext cx="2794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5" dirty="0">
                <a:solidFill>
                  <a:srgbClr val="585858"/>
                </a:solidFill>
                <a:latin typeface="Arial Narrow"/>
                <a:cs typeface="Arial Narrow"/>
              </a:rPr>
              <a:t>[</a:t>
            </a:r>
            <a:r>
              <a:rPr sz="2200" spc="-15" dirty="0">
                <a:solidFill>
                  <a:srgbClr val="585858"/>
                </a:solidFill>
                <a:latin typeface="Arial Narrow"/>
                <a:cs typeface="Arial Narrow"/>
              </a:rPr>
              <a:t>1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]</a:t>
            </a:r>
            <a:endParaRPr sz="2200">
              <a:latin typeface="Arial Narrow"/>
              <a:cs typeface="Arial Narro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23010" y="3818890"/>
            <a:ext cx="4392930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3</a:t>
            </a:r>
            <a:r>
              <a:rPr lang="en-US" sz="2200" spc="-10" dirty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lang="en-US" sz="2200" spc="-10" baseline="-25000" dirty="0">
                <a:solidFill>
                  <a:srgbClr val="585858"/>
                </a:solidFill>
                <a:latin typeface="Arial Narrow"/>
                <a:cs typeface="Arial Narrow"/>
              </a:rPr>
              <a:t>1</a:t>
            </a:r>
            <a:r>
              <a:rPr sz="2200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+ </a:t>
            </a:r>
            <a:r>
              <a:rPr sz="2200" spc="-5" dirty="0">
                <a:solidFill>
                  <a:srgbClr val="585858"/>
                </a:solidFill>
                <a:latin typeface="Arial Narrow"/>
                <a:cs typeface="Arial Narrow"/>
              </a:rPr>
              <a:t>4x</a:t>
            </a:r>
            <a:r>
              <a:rPr sz="2200" spc="-5" baseline="-25000" dirty="0">
                <a:solidFill>
                  <a:srgbClr val="585858"/>
                </a:solidFill>
                <a:latin typeface="Arial Narrow"/>
                <a:cs typeface="Arial Narrow"/>
              </a:rPr>
              <a:t>2</a:t>
            </a:r>
            <a:r>
              <a:rPr sz="2200" spc="-5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+ </a:t>
            </a:r>
            <a:r>
              <a:rPr sz="2200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5</a:t>
            </a:r>
            <a:r>
              <a:rPr lang="en-US" sz="2200" spc="-5" dirty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lang="en-US" sz="2200" spc="-5" baseline="-25000" dirty="0">
                <a:solidFill>
                  <a:srgbClr val="585858"/>
                </a:solidFill>
                <a:latin typeface="Arial Narrow"/>
                <a:cs typeface="Arial Narrow"/>
              </a:rPr>
              <a:t>3</a:t>
            </a:r>
            <a:r>
              <a:rPr sz="2200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– </a:t>
            </a:r>
            <a:r>
              <a:rPr sz="2200" spc="-5" dirty="0">
                <a:solidFill>
                  <a:srgbClr val="585858"/>
                </a:solidFill>
                <a:latin typeface="Arial Narrow"/>
                <a:cs typeface="Arial Narrow"/>
              </a:rPr>
              <a:t>60x</a:t>
            </a:r>
            <a:r>
              <a:rPr sz="2200" spc="-5" baseline="-25000" dirty="0">
                <a:solidFill>
                  <a:srgbClr val="585858"/>
                </a:solidFill>
                <a:latin typeface="Arial Narrow"/>
                <a:cs typeface="Arial Narrow"/>
              </a:rPr>
              <a:t>4</a:t>
            </a:r>
            <a:r>
              <a:rPr sz="2200" spc="-5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≤ </a:t>
            </a:r>
            <a:r>
              <a:rPr sz="2200" spc="-10" dirty="0">
                <a:solidFill>
                  <a:srgbClr val="585858"/>
                </a:solidFill>
                <a:latin typeface="Arial Narrow"/>
                <a:cs typeface="Arial Narrow"/>
              </a:rPr>
              <a:t>2400</a:t>
            </a:r>
            <a:r>
              <a:rPr sz="2200" spc="-275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lang="en-US" sz="2200" spc="-275" dirty="0" smtClean="0">
                <a:solidFill>
                  <a:srgbClr val="585858"/>
                </a:solidFill>
                <a:latin typeface="Arial Narrow"/>
                <a:cs typeface="Arial Narrow"/>
              </a:rPr>
              <a:t>                                       </a:t>
            </a:r>
            <a:r>
              <a:rPr sz="2200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[</a:t>
            </a:r>
            <a:r>
              <a:rPr sz="2200" spc="-5" dirty="0">
                <a:solidFill>
                  <a:srgbClr val="585858"/>
                </a:solidFill>
                <a:latin typeface="Arial Narrow"/>
                <a:cs typeface="Arial Narrow"/>
              </a:rPr>
              <a:t>2]</a:t>
            </a:r>
            <a:endParaRPr sz="2200" dirty="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200" spc="-5" dirty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sz="2200" spc="-5" baseline="-25000" dirty="0">
                <a:solidFill>
                  <a:srgbClr val="585858"/>
                </a:solidFill>
                <a:latin typeface="Arial Narrow"/>
                <a:cs typeface="Arial Narrow"/>
              </a:rPr>
              <a:t>4</a:t>
            </a:r>
            <a:r>
              <a:rPr sz="2200" spc="-5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≤</a:t>
            </a:r>
            <a:r>
              <a:rPr sz="2200" spc="-25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Arial Narrow"/>
                <a:cs typeface="Arial Narrow"/>
              </a:rPr>
              <a:t>32</a:t>
            </a:r>
            <a:endParaRPr sz="2200" dirty="0">
              <a:latin typeface="Arial Narrow"/>
              <a:cs typeface="Arial Narro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23010" y="4494529"/>
            <a:ext cx="96456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200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sz="2200" spc="-10" baseline="-25000" dirty="0" smtClean="0">
                <a:solidFill>
                  <a:srgbClr val="585858"/>
                </a:solidFill>
                <a:latin typeface="Arial Narrow"/>
                <a:cs typeface="Arial Narrow"/>
              </a:rPr>
              <a:t>2</a:t>
            </a:r>
            <a:r>
              <a:rPr sz="2200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≥</a:t>
            </a:r>
            <a:r>
              <a:rPr sz="2200" spc="-85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Arial Narrow"/>
                <a:cs typeface="Arial Narrow"/>
              </a:rPr>
              <a:t>200</a:t>
            </a:r>
            <a:endParaRPr sz="2200" dirty="0">
              <a:latin typeface="Arial Narrow"/>
              <a:cs typeface="Arial Narro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336540" y="4156709"/>
            <a:ext cx="279400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5" dirty="0">
                <a:solidFill>
                  <a:srgbClr val="585858"/>
                </a:solidFill>
                <a:latin typeface="Arial Narrow"/>
                <a:cs typeface="Arial Narrow"/>
              </a:rPr>
              <a:t>[</a:t>
            </a:r>
            <a:r>
              <a:rPr sz="2200" spc="-15" dirty="0">
                <a:solidFill>
                  <a:srgbClr val="585858"/>
                </a:solidFill>
                <a:latin typeface="Arial Narrow"/>
                <a:cs typeface="Arial Narrow"/>
              </a:rPr>
              <a:t>3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]</a:t>
            </a:r>
            <a:endParaRPr sz="22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200" spc="5" dirty="0">
                <a:solidFill>
                  <a:srgbClr val="585858"/>
                </a:solidFill>
                <a:latin typeface="Arial Narrow"/>
                <a:cs typeface="Arial Narrow"/>
              </a:rPr>
              <a:t>[</a:t>
            </a:r>
            <a:r>
              <a:rPr sz="2200" spc="-15" dirty="0">
                <a:solidFill>
                  <a:srgbClr val="585858"/>
                </a:solidFill>
                <a:latin typeface="Arial Narrow"/>
                <a:cs typeface="Arial Narrow"/>
              </a:rPr>
              <a:t>4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]</a:t>
            </a:r>
            <a:endParaRPr sz="2200">
              <a:latin typeface="Arial Narrow"/>
              <a:cs typeface="Arial Narro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23010" y="4832350"/>
            <a:ext cx="1969770" cy="69352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lang="en-US" sz="2200" spc="-10" dirty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lang="en-US" sz="2200" spc="-10" baseline="-25000" dirty="0">
                <a:solidFill>
                  <a:srgbClr val="585858"/>
                </a:solidFill>
                <a:latin typeface="Arial Narrow"/>
                <a:cs typeface="Arial Narrow"/>
              </a:rPr>
              <a:t>1</a:t>
            </a:r>
            <a:r>
              <a:rPr sz="2200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+ </a:t>
            </a:r>
            <a:r>
              <a:rPr sz="2200" spc="-10" dirty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sz="2200" spc="-10" baseline="-25000" dirty="0">
                <a:solidFill>
                  <a:srgbClr val="585858"/>
                </a:solidFill>
                <a:latin typeface="Arial Narrow"/>
                <a:cs typeface="Arial Narrow"/>
              </a:rPr>
              <a:t>2</a:t>
            </a:r>
            <a:r>
              <a:rPr sz="2200" spc="-10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+ </a:t>
            </a:r>
            <a:r>
              <a:rPr lang="en-US" sz="2200" spc="-5" dirty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lang="en-US" sz="2200" spc="-5" baseline="-25000" dirty="0">
                <a:solidFill>
                  <a:srgbClr val="585858"/>
                </a:solidFill>
                <a:latin typeface="Arial Narrow"/>
                <a:cs typeface="Arial Narrow"/>
              </a:rPr>
              <a:t>3</a:t>
            </a:r>
            <a:r>
              <a:rPr sz="2200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≥</a:t>
            </a:r>
            <a:r>
              <a:rPr sz="2200" spc="-60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Arial Narrow"/>
                <a:cs typeface="Arial Narrow"/>
              </a:rPr>
              <a:t>800  </a:t>
            </a:r>
            <a:r>
              <a:rPr lang="en-US" sz="2200" spc="-10" dirty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lang="en-US" sz="2200" spc="-10" baseline="-25000" dirty="0">
                <a:solidFill>
                  <a:srgbClr val="585858"/>
                </a:solidFill>
                <a:latin typeface="Arial Narrow"/>
                <a:cs typeface="Arial Narrow"/>
              </a:rPr>
              <a:t>1</a:t>
            </a:r>
            <a:r>
              <a:rPr sz="2200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– </a:t>
            </a:r>
            <a:r>
              <a:rPr sz="2200" spc="-5" dirty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sz="2200" spc="-5" baseline="-25000" dirty="0">
                <a:solidFill>
                  <a:srgbClr val="585858"/>
                </a:solidFill>
                <a:latin typeface="Arial Narrow"/>
                <a:cs typeface="Arial Narrow"/>
              </a:rPr>
              <a:t>2</a:t>
            </a:r>
            <a:r>
              <a:rPr sz="2200" spc="-5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–</a:t>
            </a:r>
            <a:r>
              <a:rPr lang="en-US" sz="2200" spc="-5" dirty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lang="en-US" sz="2200" spc="-5" baseline="-25000" dirty="0">
                <a:solidFill>
                  <a:srgbClr val="585858"/>
                </a:solidFill>
                <a:latin typeface="Arial Narrow"/>
                <a:cs typeface="Arial Narrow"/>
              </a:rPr>
              <a:t>3</a:t>
            </a:r>
            <a:r>
              <a:rPr sz="2200" spc="-55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=0</a:t>
            </a:r>
            <a:endParaRPr sz="2200" dirty="0">
              <a:latin typeface="Arial Narrow"/>
              <a:cs typeface="Arial Narro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336540" y="4832350"/>
            <a:ext cx="279400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5" dirty="0">
                <a:solidFill>
                  <a:srgbClr val="585858"/>
                </a:solidFill>
                <a:latin typeface="Arial Narrow"/>
                <a:cs typeface="Arial Narrow"/>
              </a:rPr>
              <a:t>[</a:t>
            </a:r>
            <a:r>
              <a:rPr sz="2200" spc="-15" dirty="0">
                <a:solidFill>
                  <a:srgbClr val="585858"/>
                </a:solidFill>
                <a:latin typeface="Arial Narrow"/>
                <a:cs typeface="Arial Narrow"/>
              </a:rPr>
              <a:t>5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]</a:t>
            </a:r>
            <a:endParaRPr sz="22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200" spc="5" dirty="0">
                <a:solidFill>
                  <a:srgbClr val="585858"/>
                </a:solidFill>
                <a:latin typeface="Arial Narrow"/>
                <a:cs typeface="Arial Narrow"/>
              </a:rPr>
              <a:t>[</a:t>
            </a:r>
            <a:r>
              <a:rPr sz="2200" spc="-15" dirty="0">
                <a:solidFill>
                  <a:srgbClr val="585858"/>
                </a:solidFill>
                <a:latin typeface="Arial Narrow"/>
                <a:cs typeface="Arial Narrow"/>
              </a:rPr>
              <a:t>6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]</a:t>
            </a:r>
            <a:endParaRPr sz="2200">
              <a:latin typeface="Arial Narrow"/>
              <a:cs typeface="Arial Narro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23010" y="5507990"/>
            <a:ext cx="143319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200" spc="-10" dirty="0" err="1" smtClean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sz="2200" spc="-10" baseline="-25000" dirty="0" err="1" smtClean="0">
                <a:solidFill>
                  <a:srgbClr val="585858"/>
                </a:solidFill>
                <a:latin typeface="Arial Narrow"/>
                <a:cs typeface="Arial Narrow"/>
              </a:rPr>
              <a:t>j</a:t>
            </a:r>
            <a:r>
              <a:rPr sz="2200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≥ 0 </a:t>
            </a:r>
            <a:r>
              <a:rPr sz="2200" spc="-5" dirty="0">
                <a:solidFill>
                  <a:srgbClr val="585858"/>
                </a:solidFill>
                <a:latin typeface="Arial Narrow"/>
                <a:cs typeface="Arial Narrow"/>
              </a:rPr>
              <a:t>for all</a:t>
            </a:r>
            <a:r>
              <a:rPr sz="2200" spc="-114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J</a:t>
            </a:r>
            <a:endParaRPr sz="2200" dirty="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/>
          <p:nvPr/>
        </p:nvSpPr>
        <p:spPr>
          <a:xfrm>
            <a:off x="609600" y="1752600"/>
            <a:ext cx="4803140" cy="109220"/>
          </a:xfrm>
          <a:custGeom>
            <a:avLst/>
            <a:gdLst/>
            <a:ahLst/>
            <a:cxnLst/>
            <a:rect l="l" t="t" r="r" b="b"/>
            <a:pathLst>
              <a:path w="4803140" h="109219">
                <a:moveTo>
                  <a:pt x="0" y="0"/>
                </a:moveTo>
                <a:lnTo>
                  <a:pt x="4803140" y="0"/>
                </a:lnTo>
                <a:lnTo>
                  <a:pt x="4803140" y="109220"/>
                </a:lnTo>
                <a:lnTo>
                  <a:pt x="0" y="10922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" y="1752600"/>
            <a:ext cx="64008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600" y="17526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34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5808" y="1995170"/>
            <a:ext cx="449199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 smtClean="0">
                <a:solidFill>
                  <a:srgbClr val="585858"/>
                </a:solidFill>
                <a:latin typeface="Arial Narrow"/>
                <a:cs typeface="Arial Narrow"/>
              </a:rPr>
              <a:t>Phase-II</a:t>
            </a:r>
            <a:endParaRPr sz="3200" dirty="0">
              <a:latin typeface="Arial Narrow"/>
              <a:cs typeface="Arial Narrow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5832287"/>
              </p:ext>
            </p:extLst>
          </p:nvPr>
        </p:nvGraphicFramePr>
        <p:xfrm>
          <a:off x="3657600" y="1982380"/>
          <a:ext cx="4953004" cy="18220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192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3584"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b="1" spc="-10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Basi</a:t>
                      </a:r>
                      <a:r>
                        <a:rPr lang="en-US" sz="1800" b="1" spc="-10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c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Arial Narrow"/>
                          <a:cs typeface="Arial Narrow"/>
                        </a:rPr>
                        <a:t>X</a:t>
                      </a:r>
                      <a:r>
                        <a:rPr sz="1800" b="1" baseline="-25000" dirty="0">
                          <a:solidFill>
                            <a:schemeClr val="bg1"/>
                          </a:solidFill>
                          <a:latin typeface="Arial Narrow"/>
                          <a:cs typeface="Arial Narrow"/>
                        </a:rPr>
                        <a:t>1</a:t>
                      </a:r>
                      <a:endParaRPr sz="1800" baseline="-25000" dirty="0">
                        <a:solidFill>
                          <a:schemeClr val="bg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X</a:t>
                      </a:r>
                      <a:r>
                        <a:rPr sz="1800" b="1" spc="-5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2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3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R</a:t>
                      </a:r>
                      <a:r>
                        <a:rPr sz="1800" b="1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1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R</a:t>
                      </a:r>
                      <a:r>
                        <a:rPr sz="1800" b="1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2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b="1" spc="-5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X</a:t>
                      </a:r>
                      <a:r>
                        <a:rPr lang="en-US" sz="1800" b="1" spc="-5" baseline="-25000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4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Solution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W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spc="-5" dirty="0" smtClean="0">
                          <a:latin typeface="Arial Narrow"/>
                          <a:cs typeface="Arial Narrow"/>
                        </a:rPr>
                        <a:t>0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spc="-5" dirty="0" smtClean="0">
                          <a:latin typeface="Arial Narrow"/>
                          <a:cs typeface="Arial Narrow"/>
                        </a:rPr>
                        <a:t>0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0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-1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-1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</a:p>
                  </a:txBody>
                  <a:tcPr marL="0" marR="0" marT="2920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spc="-5" dirty="0" smtClean="0">
                          <a:latin typeface="Arial Narrow"/>
                          <a:cs typeface="Arial Narrow"/>
                        </a:rPr>
                        <a:t>0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718638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X</a:t>
                      </a:r>
                      <a:r>
                        <a:rPr sz="1800" baseline="-25000" dirty="0" smtClean="0">
                          <a:latin typeface="Arial Narrow"/>
                          <a:cs typeface="Arial Narrow"/>
                        </a:rPr>
                        <a:t>1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1</a:t>
                      </a:r>
                      <a:endParaRPr sz="18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0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1/5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3/5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-1/5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</a:p>
                  </a:txBody>
                  <a:tcPr marL="0" marR="0" marT="29209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3/5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740789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X</a:t>
                      </a:r>
                      <a:r>
                        <a:rPr sz="1800" baseline="-25000" dirty="0" smtClean="0">
                          <a:latin typeface="Arial Narrow"/>
                          <a:cs typeface="Arial Narrow"/>
                        </a:rPr>
                        <a:t>2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0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1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dirty="0" smtClean="0">
                          <a:latin typeface="Arial Narrow"/>
                          <a:cs typeface="Arial Narrow"/>
                        </a:rPr>
                        <a:t>-</a:t>
                      </a: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3/5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-4/5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3/5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</a:p>
                  </a:txBody>
                  <a:tcPr marL="0" marR="0" marT="2794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6/5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701065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b="1" spc="-5" dirty="0" smtClean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  X</a:t>
                      </a:r>
                      <a:r>
                        <a:rPr lang="en-US" sz="1800" b="1" spc="-5" baseline="-25000" dirty="0" smtClean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4</a:t>
                      </a:r>
                      <a:endParaRPr lang="en-US" sz="1800" baseline="-250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0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0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1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1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-1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1</a:t>
                      </a:r>
                    </a:p>
                  </a:txBody>
                  <a:tcPr marL="0" marR="0" marT="29209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1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378253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066800" y="6858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Two-Phase Method (Contd.)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0192" y="3902701"/>
            <a:ext cx="774421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spc="-5" dirty="0" smtClean="0">
                <a:latin typeface="Arial Narrow"/>
                <a:cs typeface="Arial Narrow"/>
              </a:rPr>
              <a:t>Subject </a:t>
            </a:r>
            <a:r>
              <a:rPr lang="en-US" sz="2000" spc="-5" dirty="0">
                <a:latin typeface="Arial Narrow"/>
                <a:cs typeface="Arial Narrow"/>
              </a:rPr>
              <a:t>to</a:t>
            </a:r>
            <a:r>
              <a:rPr lang="en-US" sz="2000" spc="-5" dirty="0" smtClean="0">
                <a:latin typeface="Arial Narrow"/>
                <a:cs typeface="Arial Narrow"/>
              </a:rPr>
              <a:t>,    </a:t>
            </a:r>
          </a:p>
          <a:p>
            <a:r>
              <a:rPr lang="en-US" sz="2000" spc="-5" dirty="0" smtClean="0">
                <a:latin typeface="Arial Narrow"/>
                <a:cs typeface="Arial Narrow"/>
              </a:rPr>
              <a:t>Constraints from optimal table of Phase-I after deleting columns associated with R</a:t>
            </a:r>
            <a:r>
              <a:rPr lang="en-US" sz="2000" spc="-5" baseline="-25000" dirty="0" smtClean="0">
                <a:latin typeface="Arial Narrow"/>
                <a:cs typeface="Arial Narrow"/>
              </a:rPr>
              <a:t>1</a:t>
            </a:r>
            <a:r>
              <a:rPr lang="en-US" sz="2000" dirty="0">
                <a:latin typeface="Arial Narrow"/>
                <a:cs typeface="Arial Narrow"/>
              </a:rPr>
              <a:t> </a:t>
            </a:r>
            <a:r>
              <a:rPr lang="en-US" sz="2000" dirty="0" smtClean="0">
                <a:latin typeface="Arial Narrow"/>
                <a:cs typeface="Arial Narrow"/>
              </a:rPr>
              <a:t>and </a:t>
            </a:r>
            <a:r>
              <a:rPr lang="en-US" sz="2000" spc="-5" dirty="0" smtClean="0">
                <a:latin typeface="Arial Narrow"/>
                <a:cs typeface="Arial Narrow"/>
              </a:rPr>
              <a:t>R</a:t>
            </a:r>
            <a:r>
              <a:rPr lang="en-US" sz="2000" spc="-5" baseline="-25000" dirty="0">
                <a:latin typeface="Arial Narrow"/>
                <a:cs typeface="Arial Narrow"/>
              </a:rPr>
              <a:t>2</a:t>
            </a:r>
            <a:r>
              <a:rPr lang="en-US" sz="2000" dirty="0" smtClean="0">
                <a:latin typeface="Arial Narrow"/>
                <a:cs typeface="Arial Narrow"/>
              </a:rPr>
              <a:t>.</a:t>
            </a:r>
            <a:endParaRPr lang="en-US" sz="2000" dirty="0">
              <a:latin typeface="Arial Narrow"/>
              <a:cs typeface="Arial Narrow"/>
            </a:endParaRPr>
          </a:p>
          <a:p>
            <a:r>
              <a:rPr lang="en-US" spc="-10" dirty="0" smtClean="0">
                <a:solidFill>
                  <a:srgbClr val="FF0000"/>
                </a:solidFill>
                <a:latin typeface="Arial Narrow"/>
                <a:cs typeface="Arial Narrow"/>
              </a:rPr>
              <a:t>x</a:t>
            </a:r>
            <a:r>
              <a:rPr lang="en-US" spc="-10" baseline="-25000" dirty="0" smtClean="0">
                <a:solidFill>
                  <a:srgbClr val="FF0000"/>
                </a:solidFill>
                <a:latin typeface="Arial Narrow"/>
                <a:cs typeface="Arial Narrow"/>
              </a:rPr>
              <a:t>1</a:t>
            </a:r>
            <a:r>
              <a:rPr lang="en-US" spc="-10" dirty="0">
                <a:solidFill>
                  <a:srgbClr val="FF0000"/>
                </a:solidFill>
                <a:latin typeface="Arial Narrow"/>
                <a:cs typeface="Arial Narrow"/>
              </a:rPr>
              <a:t>+ </a:t>
            </a:r>
            <a:r>
              <a:rPr lang="en-US" spc="-10" dirty="0" smtClean="0">
                <a:solidFill>
                  <a:srgbClr val="FF0000"/>
                </a:solidFill>
                <a:latin typeface="Arial Narrow"/>
                <a:cs typeface="Arial Narrow"/>
              </a:rPr>
              <a:t>(1/5)</a:t>
            </a:r>
            <a:r>
              <a:rPr lang="en-US" spc="-5" dirty="0" smtClean="0">
                <a:solidFill>
                  <a:srgbClr val="FF0000"/>
                </a:solidFill>
                <a:latin typeface="Arial Narrow"/>
                <a:cs typeface="Arial Narrow"/>
              </a:rPr>
              <a:t>x</a:t>
            </a:r>
            <a:r>
              <a:rPr lang="en-US" spc="-5" baseline="-25000" dirty="0">
                <a:solidFill>
                  <a:srgbClr val="FF0000"/>
                </a:solidFill>
                <a:latin typeface="Arial Narrow"/>
                <a:cs typeface="Arial Narrow"/>
              </a:rPr>
              <a:t>3</a:t>
            </a:r>
            <a:r>
              <a:rPr lang="en-US" spc="-5" dirty="0" smtClean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 Narrow"/>
                <a:cs typeface="Arial Narrow"/>
              </a:rPr>
              <a:t>=</a:t>
            </a:r>
            <a:r>
              <a:rPr lang="en-US" spc="-15" dirty="0" smtClean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Arial Narrow"/>
                <a:cs typeface="Arial Narrow"/>
              </a:rPr>
              <a:t>3/5</a:t>
            </a:r>
            <a:endParaRPr lang="en-US" dirty="0">
              <a:solidFill>
                <a:srgbClr val="FF0000"/>
              </a:solidFill>
              <a:latin typeface="Arial Narrow"/>
              <a:cs typeface="Arial Narrow"/>
            </a:endParaRPr>
          </a:p>
          <a:p>
            <a:r>
              <a:rPr lang="en-US" spc="-5" dirty="0" smtClean="0">
                <a:solidFill>
                  <a:srgbClr val="FF0000"/>
                </a:solidFill>
                <a:latin typeface="Arial Narrow"/>
                <a:cs typeface="Arial Narrow"/>
              </a:rPr>
              <a:t>x</a:t>
            </a:r>
            <a:r>
              <a:rPr lang="en-US" spc="-5" baseline="-25000" dirty="0" smtClean="0">
                <a:solidFill>
                  <a:srgbClr val="FF0000"/>
                </a:solidFill>
                <a:latin typeface="Arial Narrow"/>
                <a:cs typeface="Arial Narrow"/>
              </a:rPr>
              <a:t>2</a:t>
            </a:r>
            <a:r>
              <a:rPr lang="en-US" spc="-5" dirty="0" smtClean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lang="en-US" spc="-5" dirty="0">
                <a:solidFill>
                  <a:srgbClr val="FF0000"/>
                </a:solidFill>
                <a:latin typeface="Arial Narrow"/>
                <a:cs typeface="Arial Narrow"/>
              </a:rPr>
              <a:t>– </a:t>
            </a:r>
            <a:r>
              <a:rPr lang="en-US" spc="-5" dirty="0" smtClean="0">
                <a:solidFill>
                  <a:srgbClr val="FF0000"/>
                </a:solidFill>
                <a:latin typeface="Arial Narrow"/>
                <a:cs typeface="Arial Narrow"/>
              </a:rPr>
              <a:t>(3/5)x</a:t>
            </a:r>
            <a:r>
              <a:rPr lang="en-US" spc="-5" baseline="-25000" dirty="0" smtClean="0">
                <a:solidFill>
                  <a:srgbClr val="FF0000"/>
                </a:solidFill>
                <a:latin typeface="Arial Narrow"/>
                <a:cs typeface="Arial Narrow"/>
              </a:rPr>
              <a:t>3 </a:t>
            </a:r>
            <a:r>
              <a:rPr lang="en-US" spc="-5" dirty="0" smtClean="0">
                <a:solidFill>
                  <a:srgbClr val="FF0000"/>
                </a:solidFill>
                <a:latin typeface="Arial Narrow"/>
                <a:cs typeface="Arial Narrow"/>
              </a:rPr>
              <a:t>= </a:t>
            </a:r>
            <a:r>
              <a:rPr lang="en-US" dirty="0" smtClean="0">
                <a:solidFill>
                  <a:srgbClr val="FF0000"/>
                </a:solidFill>
                <a:latin typeface="Arial Narrow"/>
                <a:cs typeface="Arial Narrow"/>
              </a:rPr>
              <a:t>6/5  </a:t>
            </a:r>
            <a:endParaRPr lang="en-US" dirty="0">
              <a:solidFill>
                <a:srgbClr val="FF0000"/>
              </a:solidFill>
              <a:latin typeface="Arial Narrow"/>
              <a:cs typeface="Arial Narrow"/>
            </a:endParaRPr>
          </a:p>
          <a:p>
            <a:r>
              <a:rPr lang="en-US" spc="-5" dirty="0" smtClean="0">
                <a:solidFill>
                  <a:srgbClr val="FF0000"/>
                </a:solidFill>
                <a:latin typeface="Arial Narrow"/>
                <a:cs typeface="Arial Narrow"/>
              </a:rPr>
              <a:t>x</a:t>
            </a:r>
            <a:r>
              <a:rPr lang="en-US" spc="-5" baseline="-25000" dirty="0">
                <a:solidFill>
                  <a:srgbClr val="FF0000"/>
                </a:solidFill>
                <a:latin typeface="Arial Narrow"/>
                <a:cs typeface="Arial Narrow"/>
              </a:rPr>
              <a:t>3</a:t>
            </a:r>
            <a:r>
              <a:rPr lang="en-US" spc="-5" dirty="0" smtClean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lang="en-US" spc="-5" dirty="0">
                <a:solidFill>
                  <a:srgbClr val="FF0000"/>
                </a:solidFill>
                <a:latin typeface="Arial Narrow"/>
                <a:cs typeface="Arial Narrow"/>
              </a:rPr>
              <a:t>+ x</a:t>
            </a:r>
            <a:r>
              <a:rPr lang="en-US" spc="-5" baseline="-25000" dirty="0">
                <a:solidFill>
                  <a:srgbClr val="FF0000"/>
                </a:solidFill>
                <a:latin typeface="Arial Narrow"/>
                <a:cs typeface="Arial Narrow"/>
              </a:rPr>
              <a:t>4</a:t>
            </a:r>
            <a:r>
              <a:rPr lang="en-US" spc="-5" dirty="0">
                <a:solidFill>
                  <a:srgbClr val="FF0000"/>
                </a:solidFill>
                <a:latin typeface="Arial Narrow"/>
                <a:cs typeface="Arial Narrow"/>
              </a:rPr>
              <a:t> = </a:t>
            </a:r>
            <a:r>
              <a:rPr lang="en-US" spc="-5" dirty="0" smtClean="0">
                <a:solidFill>
                  <a:srgbClr val="FF0000"/>
                </a:solidFill>
                <a:latin typeface="Arial Narrow"/>
                <a:cs typeface="Arial Narrow"/>
              </a:rPr>
              <a:t>1</a:t>
            </a:r>
            <a:r>
              <a:rPr lang="en-US" dirty="0" smtClean="0">
                <a:solidFill>
                  <a:srgbClr val="FF0000"/>
                </a:solidFill>
                <a:latin typeface="Arial Narrow"/>
                <a:cs typeface="Arial Narrow"/>
              </a:rPr>
              <a:t>  </a:t>
            </a:r>
            <a:endParaRPr lang="en-US" dirty="0">
              <a:solidFill>
                <a:srgbClr val="FF0000"/>
              </a:solidFill>
              <a:latin typeface="Arial Narrow"/>
              <a:cs typeface="Arial Narrow"/>
            </a:endParaRPr>
          </a:p>
          <a:p>
            <a:r>
              <a:rPr lang="en-US" spc="-10" dirty="0">
                <a:latin typeface="Arial Narrow"/>
                <a:cs typeface="Arial Narrow"/>
              </a:rPr>
              <a:t>x</a:t>
            </a:r>
            <a:r>
              <a:rPr lang="en-US" spc="-10" baseline="-25000" dirty="0">
                <a:latin typeface="Arial Narrow"/>
                <a:cs typeface="Arial Narrow"/>
              </a:rPr>
              <a:t>1</a:t>
            </a:r>
            <a:r>
              <a:rPr lang="en-US" spc="-10" dirty="0">
                <a:latin typeface="Arial Narrow"/>
                <a:cs typeface="Arial Narrow"/>
              </a:rPr>
              <a:t>, </a:t>
            </a:r>
            <a:r>
              <a:rPr lang="en-US" dirty="0">
                <a:latin typeface="Arial Narrow"/>
                <a:cs typeface="Arial Narrow"/>
              </a:rPr>
              <a:t>x</a:t>
            </a:r>
            <a:r>
              <a:rPr lang="en-US" baseline="-25000" dirty="0">
                <a:latin typeface="Arial Narrow"/>
                <a:cs typeface="Arial Narrow"/>
              </a:rPr>
              <a:t>2, </a:t>
            </a:r>
            <a:r>
              <a:rPr lang="en-US" spc="-10" dirty="0">
                <a:latin typeface="Arial Narrow"/>
                <a:cs typeface="Arial Narrow"/>
              </a:rPr>
              <a:t>x</a:t>
            </a:r>
            <a:r>
              <a:rPr lang="en-US" spc="-10" baseline="-25000" dirty="0">
                <a:latin typeface="Arial Narrow"/>
                <a:cs typeface="Arial Narrow"/>
              </a:rPr>
              <a:t>3</a:t>
            </a:r>
            <a:r>
              <a:rPr lang="en-US" spc="-10" dirty="0">
                <a:latin typeface="Arial Narrow"/>
                <a:cs typeface="Arial Narrow"/>
              </a:rPr>
              <a:t>, </a:t>
            </a:r>
            <a:r>
              <a:rPr lang="en-US" dirty="0" smtClean="0">
                <a:latin typeface="Arial Narrow"/>
                <a:cs typeface="Arial Narrow"/>
              </a:rPr>
              <a:t>x</a:t>
            </a:r>
            <a:r>
              <a:rPr lang="en-US" baseline="-25000" dirty="0" smtClean="0">
                <a:latin typeface="Arial Narrow"/>
                <a:cs typeface="Arial Narrow"/>
              </a:rPr>
              <a:t>4</a:t>
            </a:r>
            <a:r>
              <a:rPr lang="en-US" dirty="0" smtClean="0"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≥</a:t>
            </a:r>
            <a:r>
              <a:rPr lang="en-US" spc="-50" dirty="0">
                <a:latin typeface="Arial Narrow"/>
                <a:cs typeface="Arial Narrow"/>
              </a:rPr>
              <a:t> </a:t>
            </a:r>
            <a:r>
              <a:rPr lang="en-US" dirty="0" smtClean="0">
                <a:latin typeface="Arial Narrow"/>
                <a:cs typeface="Arial Narrow"/>
              </a:rPr>
              <a:t>0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594360" y="2629283"/>
            <a:ext cx="2795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Original Objective Function:</a:t>
            </a:r>
          </a:p>
        </p:txBody>
      </p:sp>
      <p:sp>
        <p:nvSpPr>
          <p:cNvPr id="3" name="Rectangle 2"/>
          <p:cNvSpPr/>
          <p:nvPr/>
        </p:nvSpPr>
        <p:spPr>
          <a:xfrm>
            <a:off x="649178" y="3035191"/>
            <a:ext cx="4010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R="2425700"/>
            <a:r>
              <a:rPr lang="en-US" spc="-10" dirty="0">
                <a:latin typeface="Arial Narrow"/>
                <a:cs typeface="Arial Narrow"/>
              </a:rPr>
              <a:t>Min. Z = 4x</a:t>
            </a:r>
            <a:r>
              <a:rPr lang="en-US" spc="-10" baseline="-25000" dirty="0">
                <a:latin typeface="Arial Narrow"/>
                <a:cs typeface="Arial Narrow"/>
              </a:rPr>
              <a:t>1</a:t>
            </a:r>
            <a:r>
              <a:rPr lang="en-US" spc="-10" dirty="0">
                <a:latin typeface="Arial Narrow"/>
                <a:cs typeface="Arial Narrow"/>
              </a:rPr>
              <a:t> </a:t>
            </a:r>
            <a:r>
              <a:rPr lang="en-US" dirty="0">
                <a:latin typeface="Arial Narrow"/>
                <a:cs typeface="Arial Narrow"/>
              </a:rPr>
              <a:t>+</a:t>
            </a:r>
            <a:r>
              <a:rPr lang="en-US" spc="-10" dirty="0">
                <a:latin typeface="Arial Narrow"/>
                <a:cs typeface="Arial Narrow"/>
              </a:rPr>
              <a:t> </a:t>
            </a:r>
            <a:r>
              <a:rPr lang="en-US" spc="-5" dirty="0">
                <a:latin typeface="Arial Narrow"/>
                <a:cs typeface="Arial Narrow"/>
              </a:rPr>
              <a:t>x</a:t>
            </a:r>
            <a:r>
              <a:rPr lang="en-US" spc="-5" baseline="-25000" dirty="0">
                <a:latin typeface="Arial Narrow"/>
                <a:cs typeface="Arial Narrow"/>
              </a:rPr>
              <a:t>2</a:t>
            </a:r>
            <a:endParaRPr lang="en-US" baseline="-25000" dirty="0">
              <a:latin typeface="Arial Narrow"/>
              <a:cs typeface="Arial Narro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05200" y="4779864"/>
            <a:ext cx="4800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Starting Solution is available by putting x</a:t>
            </a:r>
            <a:r>
              <a:rPr lang="en-US" baseline="-25000" dirty="0" smtClean="0"/>
              <a:t>3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Covert Z equation in terms of Non-basic variables</a:t>
            </a:r>
          </a:p>
          <a:p>
            <a:endParaRPr lang="en-US" dirty="0"/>
          </a:p>
          <a:p>
            <a:r>
              <a:rPr lang="en-US" dirty="0" smtClean="0"/>
              <a:t>Min. Z = 4(3/5 – 1/5 x</a:t>
            </a:r>
            <a:r>
              <a:rPr lang="en-US" baseline="-25000" dirty="0" smtClean="0"/>
              <a:t>3</a:t>
            </a:r>
            <a:r>
              <a:rPr lang="en-US" dirty="0" smtClean="0"/>
              <a:t>) + (6/5 + 3/5</a:t>
            </a:r>
            <a:r>
              <a:rPr lang="en-US" dirty="0"/>
              <a:t> x</a:t>
            </a:r>
            <a:r>
              <a:rPr lang="en-US" baseline="-25000" dirty="0"/>
              <a:t>3</a:t>
            </a:r>
            <a:r>
              <a:rPr lang="en-US" dirty="0"/>
              <a:t>)</a:t>
            </a:r>
            <a:r>
              <a:rPr lang="en-US" dirty="0" smtClean="0"/>
              <a:t> </a:t>
            </a:r>
          </a:p>
          <a:p>
            <a:r>
              <a:rPr lang="en-US" dirty="0" smtClean="0"/>
              <a:t>Min. Z = 18/5 – 1/5</a:t>
            </a:r>
            <a:r>
              <a:rPr lang="en-US" dirty="0"/>
              <a:t> </a:t>
            </a:r>
            <a:r>
              <a:rPr lang="en-US" dirty="0" smtClean="0"/>
              <a:t>x</a:t>
            </a:r>
            <a:r>
              <a:rPr lang="en-US" baseline="-25000" dirty="0" smtClean="0"/>
              <a:t>3</a:t>
            </a:r>
            <a:r>
              <a:rPr lang="en-US" dirty="0"/>
              <a:t> </a:t>
            </a:r>
            <a:r>
              <a:rPr lang="en-US" dirty="0" smtClean="0"/>
              <a:t>  or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Min. Z + (1/5)x</a:t>
            </a:r>
            <a:r>
              <a:rPr lang="en-US" baseline="-25000" dirty="0" smtClean="0">
                <a:solidFill>
                  <a:srgbClr val="FF0000"/>
                </a:solidFill>
              </a:rPr>
              <a:t>3</a:t>
            </a:r>
            <a:r>
              <a:rPr lang="en-US" dirty="0" smtClean="0">
                <a:solidFill>
                  <a:srgbClr val="FF0000"/>
                </a:solidFill>
              </a:rPr>
              <a:t>  = 18/5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92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-2540" y="3665536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00" y="1752600"/>
            <a:ext cx="4803140" cy="109220"/>
          </a:xfrm>
          <a:custGeom>
            <a:avLst/>
            <a:gdLst/>
            <a:ahLst/>
            <a:cxnLst/>
            <a:rect l="l" t="t" r="r" b="b"/>
            <a:pathLst>
              <a:path w="4803140" h="109219">
                <a:moveTo>
                  <a:pt x="0" y="0"/>
                </a:moveTo>
                <a:lnTo>
                  <a:pt x="4803140" y="0"/>
                </a:lnTo>
                <a:lnTo>
                  <a:pt x="4803140" y="109220"/>
                </a:lnTo>
                <a:lnTo>
                  <a:pt x="0" y="10922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" y="1752600"/>
            <a:ext cx="64008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600" y="17526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34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5808" y="1995170"/>
            <a:ext cx="449199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 smtClean="0">
                <a:solidFill>
                  <a:srgbClr val="585858"/>
                </a:solidFill>
                <a:latin typeface="Arial Narrow"/>
                <a:cs typeface="Arial Narrow"/>
              </a:rPr>
              <a:t>Phase-II        Starting Solution</a:t>
            </a:r>
            <a:endParaRPr sz="3200" dirty="0">
              <a:latin typeface="Arial Narrow"/>
              <a:cs typeface="Arial Narrow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506523"/>
              </p:ext>
            </p:extLst>
          </p:nvPr>
        </p:nvGraphicFramePr>
        <p:xfrm>
          <a:off x="1257681" y="3449318"/>
          <a:ext cx="5424169" cy="1794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1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18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31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683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Basi</a:t>
                      </a:r>
                      <a:r>
                        <a:rPr lang="en-US" sz="1800" b="1" spc="-10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c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Arial Narrow"/>
                          <a:cs typeface="Arial Narrow"/>
                        </a:rPr>
                        <a:t>X</a:t>
                      </a:r>
                      <a:r>
                        <a:rPr sz="1800" b="1" baseline="-25000" dirty="0">
                          <a:solidFill>
                            <a:schemeClr val="bg1"/>
                          </a:solidFill>
                          <a:latin typeface="Arial Narrow"/>
                          <a:cs typeface="Arial Narrow"/>
                        </a:rPr>
                        <a:t>1</a:t>
                      </a:r>
                      <a:endParaRPr sz="1800" baseline="-25000" dirty="0">
                        <a:solidFill>
                          <a:schemeClr val="bg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X</a:t>
                      </a:r>
                      <a:r>
                        <a:rPr sz="1800" b="1" spc="-5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2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3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800" b="1" spc="-5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X</a:t>
                      </a:r>
                      <a:r>
                        <a:rPr lang="en-US" sz="1800" b="1" spc="-5" baseline="-25000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4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7185" algn="l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Solution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Z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spc="-5" dirty="0" smtClean="0">
                          <a:latin typeface="Arial Narrow"/>
                          <a:cs typeface="Arial Narrow"/>
                        </a:rPr>
                        <a:t>0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spc="-5" dirty="0" smtClean="0">
                          <a:latin typeface="Arial Narrow"/>
                          <a:cs typeface="Arial Narrow"/>
                        </a:rPr>
                        <a:t>0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1/5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</a:p>
                  </a:txBody>
                  <a:tcPr marL="0" marR="0" marT="2920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spc="-5" dirty="0" smtClean="0">
                          <a:latin typeface="Arial Narrow"/>
                          <a:cs typeface="Arial Narrow"/>
                        </a:rPr>
                        <a:t>18/5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718638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X</a:t>
                      </a:r>
                      <a:r>
                        <a:rPr sz="1800" baseline="-25000" dirty="0" smtClean="0">
                          <a:latin typeface="Arial Narrow"/>
                          <a:cs typeface="Arial Narrow"/>
                        </a:rPr>
                        <a:t>1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1</a:t>
                      </a:r>
                      <a:endParaRPr sz="18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0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1/5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3/5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740789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X</a:t>
                      </a:r>
                      <a:r>
                        <a:rPr sz="1800" baseline="-25000" dirty="0" smtClean="0">
                          <a:latin typeface="Arial Narrow"/>
                          <a:cs typeface="Arial Narrow"/>
                        </a:rPr>
                        <a:t>2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0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1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 smtClean="0">
                          <a:latin typeface="Arial Narrow"/>
                          <a:cs typeface="Arial Narrow"/>
                        </a:rPr>
                        <a:t>-</a:t>
                      </a: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3/5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</a:p>
                  </a:txBody>
                  <a:tcPr marL="0" marR="0" marT="2794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6/5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701065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b="1" spc="-5" dirty="0" smtClean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  X</a:t>
                      </a:r>
                      <a:r>
                        <a:rPr lang="en-US" sz="1800" b="1" spc="-5" baseline="-25000" dirty="0" smtClean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4</a:t>
                      </a:r>
                      <a:endParaRPr lang="en-US" sz="1800" baseline="-250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0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0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29209" marB="0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1</a:t>
                      </a:r>
                    </a:p>
                  </a:txBody>
                  <a:tcPr marL="0" marR="0" marT="29209" marB="0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1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378253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066800" y="6858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Two-Phase Method (Contd.)</a:t>
            </a:r>
          </a:p>
        </p:txBody>
      </p:sp>
      <p:sp>
        <p:nvSpPr>
          <p:cNvPr id="10" name="Up Arrow Callout 9"/>
          <p:cNvSpPr/>
          <p:nvPr/>
        </p:nvSpPr>
        <p:spPr>
          <a:xfrm>
            <a:off x="3322908" y="5243828"/>
            <a:ext cx="1934891" cy="835025"/>
          </a:xfrm>
          <a:prstGeom prst="upArrow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Most +</a:t>
            </a:r>
            <a:r>
              <a:rPr lang="en-US" dirty="0" err="1" smtClean="0"/>
              <a:t>ve</a:t>
            </a:r>
            <a:r>
              <a:rPr lang="en-US" dirty="0" smtClean="0"/>
              <a:t> Coefficient</a:t>
            </a:r>
            <a:endParaRPr lang="en-US" dirty="0"/>
          </a:p>
        </p:txBody>
      </p:sp>
      <p:sp>
        <p:nvSpPr>
          <p:cNvPr id="15" name="object 23"/>
          <p:cNvSpPr txBox="1"/>
          <p:nvPr/>
        </p:nvSpPr>
        <p:spPr>
          <a:xfrm>
            <a:off x="7010400" y="4862540"/>
            <a:ext cx="1905000" cy="363855"/>
          </a:xfrm>
          <a:prstGeom prst="rect">
            <a:avLst/>
          </a:prstGeom>
          <a:solidFill>
            <a:srgbClr val="BF0000"/>
          </a:solidFill>
          <a:ln>
            <a:solidFill>
              <a:schemeClr val="tx1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Leaving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Variable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7" name="object 23"/>
          <p:cNvSpPr txBox="1"/>
          <p:nvPr/>
        </p:nvSpPr>
        <p:spPr>
          <a:xfrm>
            <a:off x="3017265" y="2574193"/>
            <a:ext cx="1905000" cy="31803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170">
              <a:lnSpc>
                <a:spcPct val="100000"/>
              </a:lnSpc>
              <a:spcBef>
                <a:spcPts val="320"/>
              </a:spcBef>
            </a:pPr>
            <a:r>
              <a:rPr lang="en-US" dirty="0" smtClean="0"/>
              <a:t>Enterin</a:t>
            </a:r>
            <a:r>
              <a:rPr dirty="0" smtClean="0"/>
              <a:t>g </a:t>
            </a:r>
            <a:r>
              <a:rPr dirty="0"/>
              <a:t>Variable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4191000" y="2892363"/>
            <a:ext cx="0" cy="556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eft Arrow 6"/>
          <p:cNvSpPr/>
          <p:nvPr/>
        </p:nvSpPr>
        <p:spPr>
          <a:xfrm>
            <a:off x="6605650" y="5044467"/>
            <a:ext cx="40475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334000" y="5498010"/>
            <a:ext cx="251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X</a:t>
            </a:r>
            <a:r>
              <a:rPr lang="en-US" baseline="-25000" dirty="0" smtClean="0"/>
              <a:t>3</a:t>
            </a:r>
            <a:r>
              <a:rPr lang="en-US" dirty="0" smtClean="0"/>
              <a:t> enters and X</a:t>
            </a:r>
            <a:r>
              <a:rPr lang="en-US" baseline="-25000" dirty="0" smtClean="0"/>
              <a:t>4</a:t>
            </a:r>
            <a:r>
              <a:rPr lang="en-US" dirty="0" smtClean="0"/>
              <a:t> leaves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2264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-2540" y="3665536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00" y="1752600"/>
            <a:ext cx="4803140" cy="109220"/>
          </a:xfrm>
          <a:custGeom>
            <a:avLst/>
            <a:gdLst/>
            <a:ahLst/>
            <a:cxnLst/>
            <a:rect l="l" t="t" r="r" b="b"/>
            <a:pathLst>
              <a:path w="4803140" h="109219">
                <a:moveTo>
                  <a:pt x="0" y="0"/>
                </a:moveTo>
                <a:lnTo>
                  <a:pt x="4803140" y="0"/>
                </a:lnTo>
                <a:lnTo>
                  <a:pt x="4803140" y="109220"/>
                </a:lnTo>
                <a:lnTo>
                  <a:pt x="0" y="10922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" y="1752600"/>
            <a:ext cx="6400800" cy="0"/>
          </a:xfrm>
          <a:custGeom>
            <a:avLst/>
            <a:gdLst/>
            <a:ahLst/>
            <a:cxnLst/>
            <a:rect l="l" t="t" r="r" b="b"/>
            <a:pathLst>
              <a:path w="6400800">
                <a:moveTo>
                  <a:pt x="0" y="0"/>
                </a:moveTo>
                <a:lnTo>
                  <a:pt x="6400800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600" y="17526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34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65808" y="1995170"/>
            <a:ext cx="4491991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200" dirty="0" smtClean="0">
                <a:solidFill>
                  <a:srgbClr val="585858"/>
                </a:solidFill>
                <a:latin typeface="Arial Narrow"/>
                <a:cs typeface="Arial Narrow"/>
              </a:rPr>
              <a:t>Phase-II        Iteration-1</a:t>
            </a:r>
            <a:endParaRPr sz="3200" dirty="0">
              <a:latin typeface="Arial Narrow"/>
              <a:cs typeface="Arial Narrow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53062"/>
              </p:ext>
            </p:extLst>
          </p:nvPr>
        </p:nvGraphicFramePr>
        <p:xfrm>
          <a:off x="1524000" y="2633787"/>
          <a:ext cx="5424169" cy="1794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1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5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049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31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1683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Basi</a:t>
                      </a:r>
                      <a:r>
                        <a:rPr lang="en-US" sz="1800" b="1" spc="-10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c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chemeClr val="bg1"/>
                          </a:solidFill>
                          <a:latin typeface="Arial Narrow"/>
                          <a:cs typeface="Arial Narrow"/>
                        </a:rPr>
                        <a:t>X</a:t>
                      </a:r>
                      <a:r>
                        <a:rPr sz="1800" b="1" baseline="-25000" dirty="0">
                          <a:solidFill>
                            <a:schemeClr val="bg1"/>
                          </a:solidFill>
                          <a:latin typeface="Arial Narrow"/>
                          <a:cs typeface="Arial Narrow"/>
                        </a:rPr>
                        <a:t>1</a:t>
                      </a:r>
                      <a:endParaRPr sz="1800" baseline="-25000" dirty="0">
                        <a:solidFill>
                          <a:schemeClr val="bg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X</a:t>
                      </a:r>
                      <a:r>
                        <a:rPr sz="1800" b="1" spc="-5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2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X</a:t>
                      </a:r>
                      <a:r>
                        <a:rPr lang="en-US" sz="1800" b="1" baseline="-25000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3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800" b="1" spc="-5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X</a:t>
                      </a:r>
                      <a:r>
                        <a:rPr lang="en-US" sz="1800" b="1" spc="-5" baseline="-25000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4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37185" algn="l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lang="en-US" sz="1800" b="1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Solution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Z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spc="-5" dirty="0" smtClean="0">
                          <a:latin typeface="Arial Narrow"/>
                          <a:cs typeface="Arial Narrow"/>
                        </a:rPr>
                        <a:t>0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spc="-5" dirty="0" smtClean="0">
                          <a:latin typeface="Arial Narrow"/>
                          <a:cs typeface="Arial Narrow"/>
                        </a:rPr>
                        <a:t>0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0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-1/5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spc="-5" dirty="0" smtClean="0">
                          <a:latin typeface="Arial Narrow"/>
                          <a:cs typeface="Arial Narrow"/>
                        </a:rPr>
                        <a:t>17/5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718638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X</a:t>
                      </a:r>
                      <a:r>
                        <a:rPr sz="1800" baseline="-25000" dirty="0" smtClean="0">
                          <a:latin typeface="Arial Narrow"/>
                          <a:cs typeface="Arial Narrow"/>
                        </a:rPr>
                        <a:t>1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1</a:t>
                      </a:r>
                      <a:endParaRPr sz="18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0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0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-1/5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2/5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740789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X</a:t>
                      </a:r>
                      <a:r>
                        <a:rPr sz="1800" baseline="-25000" dirty="0" smtClean="0">
                          <a:latin typeface="Arial Narrow"/>
                          <a:cs typeface="Arial Narrow"/>
                        </a:rPr>
                        <a:t>2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0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1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0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3/5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9/5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701065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0" algn="l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1800" b="1" spc="-5" dirty="0" smtClean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  X</a:t>
                      </a:r>
                      <a:r>
                        <a:rPr lang="en-US" sz="1800" b="1" spc="-5" baseline="-25000" dirty="0" smtClean="0">
                          <a:solidFill>
                            <a:schemeClr val="tx1"/>
                          </a:solidFill>
                          <a:latin typeface="Arial Narrow"/>
                          <a:cs typeface="Arial Narrow"/>
                        </a:rPr>
                        <a:t>3</a:t>
                      </a:r>
                      <a:endParaRPr lang="en-US" sz="1800" baseline="-25000" dirty="0">
                        <a:solidFill>
                          <a:schemeClr val="tx1"/>
                        </a:solidFill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032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0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0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415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1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1</a:t>
                      </a:r>
                    </a:p>
                  </a:txBody>
                  <a:tcPr marL="0" marR="0" marT="29209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3718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lang="en-US" sz="1800" dirty="0" smtClean="0">
                          <a:latin typeface="Arial Narrow"/>
                          <a:cs typeface="Arial Narrow"/>
                        </a:rPr>
                        <a:t>1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3378253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066800" y="6858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Two-Phase Method (Contd.)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66800" y="475752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Solution is Optimum (Coefficient of non-basic variable is non-positive).</a:t>
            </a:r>
          </a:p>
          <a:p>
            <a:r>
              <a:rPr lang="en-US" dirty="0" smtClean="0"/>
              <a:t>Optimum value of Z = 17/5</a:t>
            </a:r>
          </a:p>
          <a:p>
            <a:r>
              <a:rPr lang="en-US" dirty="0" smtClean="0"/>
              <a:t>X</a:t>
            </a:r>
            <a:r>
              <a:rPr lang="en-US" baseline="-25000" dirty="0" smtClean="0"/>
              <a:t>1</a:t>
            </a:r>
            <a:r>
              <a:rPr lang="en-US" dirty="0" smtClean="0"/>
              <a:t>  = 2/5</a:t>
            </a:r>
          </a:p>
          <a:p>
            <a:r>
              <a:rPr lang="en-US" dirty="0" smtClean="0"/>
              <a:t>X</a:t>
            </a:r>
            <a:r>
              <a:rPr lang="en-US" baseline="-25000" dirty="0" smtClean="0"/>
              <a:t>2</a:t>
            </a:r>
            <a:r>
              <a:rPr lang="en-US" dirty="0" smtClean="0"/>
              <a:t>  = 9/5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12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809" y="1600200"/>
            <a:ext cx="7539991" cy="4154984"/>
          </a:xfrm>
        </p:spPr>
        <p:txBody>
          <a:bodyPr/>
          <a:lstStyle/>
          <a:p>
            <a:pPr algn="ctr">
              <a:buNone/>
            </a:pPr>
            <a:r>
              <a:rPr lang="en-IN" sz="2800" dirty="0"/>
              <a:t>Thank You!</a:t>
            </a:r>
          </a:p>
          <a:p>
            <a:pPr>
              <a:buNone/>
            </a:pPr>
            <a:endParaRPr lang="en-IN" sz="2800" dirty="0"/>
          </a:p>
          <a:p>
            <a:pPr>
              <a:buNone/>
            </a:pPr>
            <a:endParaRPr lang="en-IN" sz="2800" dirty="0" smtClean="0"/>
          </a:p>
          <a:p>
            <a:pPr>
              <a:buNone/>
            </a:pPr>
            <a:endParaRPr lang="en-IN" sz="2800" dirty="0"/>
          </a:p>
          <a:p>
            <a:pPr>
              <a:buNone/>
            </a:pPr>
            <a:endParaRPr lang="en-IN" sz="2800" dirty="0"/>
          </a:p>
          <a:p>
            <a:pPr>
              <a:buNone/>
            </a:pPr>
            <a:endParaRPr lang="en-IN" sz="2800" dirty="0"/>
          </a:p>
          <a:p>
            <a:pPr algn="ctr">
              <a:buNone/>
            </a:pPr>
            <a:r>
              <a:rPr lang="en-IN" sz="2800" dirty="0" err="1"/>
              <a:t>Dr.</a:t>
            </a:r>
            <a:r>
              <a:rPr lang="en-IN" sz="2800" dirty="0"/>
              <a:t> </a:t>
            </a:r>
            <a:r>
              <a:rPr lang="en-IN" sz="2800" dirty="0" err="1"/>
              <a:t>V.B.Gupta</a:t>
            </a:r>
            <a:endParaRPr lang="en-IN" sz="2800" dirty="0"/>
          </a:p>
          <a:p>
            <a:pPr algn="ctr">
              <a:buNone/>
            </a:pPr>
            <a:r>
              <a:rPr lang="en-IN" sz="2800" dirty="0"/>
              <a:t> + 91 99933 50547</a:t>
            </a:r>
          </a:p>
          <a:p>
            <a:pPr algn="ctr">
              <a:buNone/>
            </a:pPr>
            <a:r>
              <a:rPr lang="en-IN" sz="2800" dirty="0">
                <a:hlinkClick r:id="rId2"/>
              </a:rPr>
              <a:t>vbgupta.davv@gmail.com</a:t>
            </a:r>
            <a:endParaRPr lang="en-IN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839200" y="2109470"/>
            <a:ext cx="306070" cy="528320"/>
          </a:xfrm>
          <a:custGeom>
            <a:avLst/>
            <a:gdLst/>
            <a:ahLst/>
            <a:cxnLst/>
            <a:rect l="l" t="t" r="r" b="b"/>
            <a:pathLst>
              <a:path w="306070" h="528319">
                <a:moveTo>
                  <a:pt x="0" y="528319"/>
                </a:moveTo>
                <a:lnTo>
                  <a:pt x="306070" y="528319"/>
                </a:lnTo>
                <a:lnTo>
                  <a:pt x="306070" y="0"/>
                </a:lnTo>
                <a:lnTo>
                  <a:pt x="0" y="0"/>
                </a:lnTo>
                <a:lnTo>
                  <a:pt x="0" y="528319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70" y="2109470"/>
            <a:ext cx="4725670" cy="528320"/>
          </a:xfrm>
          <a:custGeom>
            <a:avLst/>
            <a:gdLst/>
            <a:ahLst/>
            <a:cxnLst/>
            <a:rect l="l" t="t" r="r" b="b"/>
            <a:pathLst>
              <a:path w="4725670" h="528319">
                <a:moveTo>
                  <a:pt x="0" y="528319"/>
                </a:moveTo>
                <a:lnTo>
                  <a:pt x="4725670" y="528319"/>
                </a:lnTo>
                <a:lnTo>
                  <a:pt x="4725670" y="0"/>
                </a:lnTo>
                <a:lnTo>
                  <a:pt x="0" y="0"/>
                </a:lnTo>
                <a:lnTo>
                  <a:pt x="0" y="528319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9200" y="2637789"/>
            <a:ext cx="306070" cy="527050"/>
          </a:xfrm>
          <a:custGeom>
            <a:avLst/>
            <a:gdLst/>
            <a:ahLst/>
            <a:cxnLst/>
            <a:rect l="l" t="t" r="r" b="b"/>
            <a:pathLst>
              <a:path w="306070" h="527050">
                <a:moveTo>
                  <a:pt x="0" y="527050"/>
                </a:moveTo>
                <a:lnTo>
                  <a:pt x="306070" y="527050"/>
                </a:lnTo>
                <a:lnTo>
                  <a:pt x="30607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70" y="2637789"/>
            <a:ext cx="4725670" cy="527050"/>
          </a:xfrm>
          <a:custGeom>
            <a:avLst/>
            <a:gdLst/>
            <a:ahLst/>
            <a:cxnLst/>
            <a:rect l="l" t="t" r="r" b="b"/>
            <a:pathLst>
              <a:path w="4725670" h="527050">
                <a:moveTo>
                  <a:pt x="0" y="527050"/>
                </a:moveTo>
                <a:lnTo>
                  <a:pt x="4725670" y="527050"/>
                </a:lnTo>
                <a:lnTo>
                  <a:pt x="472567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316483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20"/>
                </a:moveTo>
                <a:lnTo>
                  <a:pt x="9146540" y="528320"/>
                </a:lnTo>
                <a:lnTo>
                  <a:pt x="9146540" y="0"/>
                </a:lnTo>
                <a:lnTo>
                  <a:pt x="0" y="0"/>
                </a:lnTo>
                <a:lnTo>
                  <a:pt x="0" y="52832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369315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270" y="422020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19"/>
                </a:moveTo>
                <a:lnTo>
                  <a:pt x="9146540" y="528319"/>
                </a:lnTo>
                <a:lnTo>
                  <a:pt x="9146540" y="0"/>
                </a:lnTo>
                <a:lnTo>
                  <a:pt x="0" y="0"/>
                </a:lnTo>
                <a:lnTo>
                  <a:pt x="0" y="52831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915400" y="4748529"/>
            <a:ext cx="229870" cy="527050"/>
          </a:xfrm>
          <a:custGeom>
            <a:avLst/>
            <a:gdLst/>
            <a:ahLst/>
            <a:cxnLst/>
            <a:rect l="l" t="t" r="r" b="b"/>
            <a:pathLst>
              <a:path w="229870" h="527050">
                <a:moveTo>
                  <a:pt x="0" y="527050"/>
                </a:moveTo>
                <a:lnTo>
                  <a:pt x="229870" y="527050"/>
                </a:lnTo>
                <a:lnTo>
                  <a:pt x="22987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1270" y="4748529"/>
            <a:ext cx="5868670" cy="527050"/>
          </a:xfrm>
          <a:custGeom>
            <a:avLst/>
            <a:gdLst/>
            <a:ahLst/>
            <a:cxnLst/>
            <a:rect l="l" t="t" r="r" b="b"/>
            <a:pathLst>
              <a:path w="5868670" h="527050">
                <a:moveTo>
                  <a:pt x="0" y="527050"/>
                </a:moveTo>
                <a:lnTo>
                  <a:pt x="5868670" y="527050"/>
                </a:lnTo>
                <a:lnTo>
                  <a:pt x="586867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-1270" y="527557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20"/>
                </a:moveTo>
                <a:lnTo>
                  <a:pt x="9146540" y="528320"/>
                </a:lnTo>
                <a:lnTo>
                  <a:pt x="9146540" y="0"/>
                </a:lnTo>
                <a:lnTo>
                  <a:pt x="0" y="0"/>
                </a:lnTo>
                <a:lnTo>
                  <a:pt x="0" y="52832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-1270" y="5803900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0" y="6330950"/>
            <a:ext cx="9144000" cy="527050"/>
          </a:xfrm>
          <a:custGeom>
            <a:avLst/>
            <a:gdLst/>
            <a:ahLst/>
            <a:cxnLst/>
            <a:rect l="l" t="t" r="r" b="b"/>
            <a:pathLst>
              <a:path w="9144000" h="527050">
                <a:moveTo>
                  <a:pt x="0" y="52705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527050"/>
                </a:lnTo>
                <a:lnTo>
                  <a:pt x="0" y="52705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9600" y="1752600"/>
            <a:ext cx="4803140" cy="109220"/>
          </a:xfrm>
          <a:custGeom>
            <a:avLst/>
            <a:gdLst/>
            <a:ahLst/>
            <a:cxnLst/>
            <a:rect l="l" t="t" r="r" b="b"/>
            <a:pathLst>
              <a:path w="4803140" h="109219">
                <a:moveTo>
                  <a:pt x="0" y="0"/>
                </a:moveTo>
                <a:lnTo>
                  <a:pt x="4803140" y="0"/>
                </a:lnTo>
                <a:lnTo>
                  <a:pt x="4803140" y="109220"/>
                </a:lnTo>
                <a:lnTo>
                  <a:pt x="0" y="10922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9600" y="17526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09600" y="17526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34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65809" y="1938020"/>
            <a:ext cx="11811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u="heavy" spc="-1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 Narrow"/>
                <a:cs typeface="Arial Narrow"/>
              </a:rPr>
              <a:t>Example:</a:t>
            </a:r>
            <a:endParaRPr sz="2500">
              <a:latin typeface="Arial Narrow"/>
              <a:cs typeface="Arial Narro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38201" y="2759709"/>
            <a:ext cx="3528058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Max</a:t>
            </a:r>
            <a:r>
              <a:rPr lang="en-US" sz="2200" b="1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. z = </a:t>
            </a:r>
            <a:r>
              <a:rPr sz="2200" b="1" spc="-40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b="1" spc="-10" dirty="0">
                <a:solidFill>
                  <a:srgbClr val="585858"/>
                </a:solidFill>
                <a:latin typeface="Arial Narrow"/>
                <a:cs typeface="Arial Narrow"/>
              </a:rPr>
              <a:t>16x</a:t>
            </a:r>
            <a:r>
              <a:rPr sz="2200" b="1" spc="-10" baseline="-25000" dirty="0">
                <a:solidFill>
                  <a:srgbClr val="585858"/>
                </a:solidFill>
                <a:latin typeface="Arial Narrow"/>
                <a:cs typeface="Arial Narrow"/>
              </a:rPr>
              <a:t>1</a:t>
            </a:r>
            <a:r>
              <a:rPr sz="2200" b="1" spc="-10" dirty="0">
                <a:solidFill>
                  <a:srgbClr val="585858"/>
                </a:solidFill>
                <a:latin typeface="Arial Narrow"/>
                <a:cs typeface="Arial Narrow"/>
              </a:rPr>
              <a:t>+15x</a:t>
            </a:r>
            <a:r>
              <a:rPr sz="2200" b="1" spc="-10" baseline="-25000" dirty="0">
                <a:solidFill>
                  <a:srgbClr val="585858"/>
                </a:solidFill>
                <a:latin typeface="Arial Narrow"/>
                <a:cs typeface="Arial Narrow"/>
              </a:rPr>
              <a:t>2</a:t>
            </a:r>
            <a:r>
              <a:rPr sz="2200" b="1" spc="-10" dirty="0">
                <a:solidFill>
                  <a:srgbClr val="585858"/>
                </a:solidFill>
                <a:latin typeface="Arial Narrow"/>
                <a:cs typeface="Arial Narrow"/>
              </a:rPr>
              <a:t>+20x</a:t>
            </a:r>
            <a:r>
              <a:rPr sz="2200" b="1" spc="-10" baseline="-25000" dirty="0">
                <a:solidFill>
                  <a:srgbClr val="585858"/>
                </a:solidFill>
                <a:latin typeface="Arial Narrow"/>
                <a:cs typeface="Arial Narrow"/>
              </a:rPr>
              <a:t>3</a:t>
            </a:r>
            <a:r>
              <a:rPr sz="2200" b="1" spc="-10" dirty="0">
                <a:solidFill>
                  <a:srgbClr val="585858"/>
                </a:solidFill>
                <a:latin typeface="Arial Narrow"/>
                <a:cs typeface="Arial Narrow"/>
              </a:rPr>
              <a:t>-18x</a:t>
            </a:r>
            <a:r>
              <a:rPr sz="2200" b="1" spc="-10" baseline="-25000" dirty="0">
                <a:solidFill>
                  <a:srgbClr val="585858"/>
                </a:solidFill>
                <a:latin typeface="Arial Narrow"/>
                <a:cs typeface="Arial Narrow"/>
              </a:rPr>
              <a:t>4</a:t>
            </a:r>
            <a:endParaRPr sz="2200" baseline="-25000" dirty="0">
              <a:latin typeface="Arial Narrow"/>
              <a:cs typeface="Arial Narro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65809" y="3098800"/>
            <a:ext cx="2053591" cy="397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b="1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S</a:t>
            </a:r>
            <a:r>
              <a:rPr lang="en-US" sz="2500" b="1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ubject to</a:t>
            </a:r>
            <a:endParaRPr sz="2500" dirty="0">
              <a:latin typeface="Arial Narrow"/>
              <a:cs typeface="Arial Narro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23010" y="3482340"/>
            <a:ext cx="3186430" cy="1035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2</a:t>
            </a:r>
            <a:r>
              <a:rPr lang="en-US" sz="2200" spc="-10" dirty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lang="en-US" sz="2200" spc="-10" baseline="-25000" dirty="0">
                <a:solidFill>
                  <a:srgbClr val="585858"/>
                </a:solidFill>
                <a:latin typeface="Arial Narrow"/>
                <a:cs typeface="Arial Narrow"/>
              </a:rPr>
              <a:t>1</a:t>
            </a:r>
            <a:r>
              <a:rPr sz="2200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+ </a:t>
            </a:r>
            <a:r>
              <a:rPr sz="2200" spc="-5" dirty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sz="2200" spc="-5" baseline="-25000" dirty="0">
                <a:solidFill>
                  <a:srgbClr val="585858"/>
                </a:solidFill>
                <a:latin typeface="Arial Narrow"/>
                <a:cs typeface="Arial Narrow"/>
              </a:rPr>
              <a:t>2</a:t>
            </a:r>
            <a:r>
              <a:rPr sz="2200" spc="-5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+ </a:t>
            </a:r>
            <a:r>
              <a:rPr sz="2200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3</a:t>
            </a:r>
            <a:r>
              <a:rPr lang="en-US" sz="2200" spc="-5" dirty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lang="en-US" sz="2200" spc="-5" baseline="-25000" dirty="0">
                <a:solidFill>
                  <a:srgbClr val="585858"/>
                </a:solidFill>
                <a:latin typeface="Arial Narrow"/>
                <a:cs typeface="Arial Narrow"/>
              </a:rPr>
              <a:t>3</a:t>
            </a:r>
            <a:r>
              <a:rPr sz="2200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≤</a:t>
            </a:r>
            <a:r>
              <a:rPr sz="2200" spc="-35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Arial Narrow"/>
                <a:cs typeface="Arial Narrow"/>
              </a:rPr>
              <a:t>3000</a:t>
            </a:r>
            <a:endParaRPr sz="2200" dirty="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200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3</a:t>
            </a:r>
            <a:r>
              <a:rPr lang="en-US" sz="2200" spc="-10" dirty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lang="en-US" sz="2200" spc="-10" baseline="-25000" dirty="0">
                <a:solidFill>
                  <a:srgbClr val="585858"/>
                </a:solidFill>
                <a:latin typeface="Arial Narrow"/>
                <a:cs typeface="Arial Narrow"/>
              </a:rPr>
              <a:t>1</a:t>
            </a:r>
            <a:r>
              <a:rPr sz="2200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+ </a:t>
            </a:r>
            <a:r>
              <a:rPr sz="2200" spc="-5" dirty="0">
                <a:solidFill>
                  <a:srgbClr val="585858"/>
                </a:solidFill>
                <a:latin typeface="Arial Narrow"/>
                <a:cs typeface="Arial Narrow"/>
              </a:rPr>
              <a:t>4x</a:t>
            </a:r>
            <a:r>
              <a:rPr sz="2200" spc="-5" baseline="-25000" dirty="0">
                <a:solidFill>
                  <a:srgbClr val="585858"/>
                </a:solidFill>
                <a:latin typeface="Arial Narrow"/>
                <a:cs typeface="Arial Narrow"/>
              </a:rPr>
              <a:t>2</a:t>
            </a:r>
            <a:r>
              <a:rPr sz="2200" spc="-5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+ </a:t>
            </a:r>
            <a:r>
              <a:rPr sz="2200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5</a:t>
            </a:r>
            <a:r>
              <a:rPr lang="en-US" sz="2200" spc="-5" dirty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lang="en-US" sz="2200" spc="-5" baseline="-25000" dirty="0">
                <a:solidFill>
                  <a:srgbClr val="585858"/>
                </a:solidFill>
                <a:latin typeface="Arial Narrow"/>
                <a:cs typeface="Arial Narrow"/>
              </a:rPr>
              <a:t>3</a:t>
            </a:r>
            <a:r>
              <a:rPr sz="2200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– </a:t>
            </a:r>
            <a:r>
              <a:rPr sz="2200" spc="-5" dirty="0">
                <a:solidFill>
                  <a:srgbClr val="585858"/>
                </a:solidFill>
                <a:latin typeface="Arial Narrow"/>
                <a:cs typeface="Arial Narrow"/>
              </a:rPr>
              <a:t>60x</a:t>
            </a:r>
            <a:r>
              <a:rPr sz="2200" spc="-5" baseline="-25000" dirty="0">
                <a:solidFill>
                  <a:srgbClr val="585858"/>
                </a:solidFill>
                <a:latin typeface="Arial Narrow"/>
                <a:cs typeface="Arial Narrow"/>
              </a:rPr>
              <a:t>4</a:t>
            </a:r>
            <a:r>
              <a:rPr sz="2200" spc="-5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≤</a:t>
            </a:r>
            <a:r>
              <a:rPr sz="2200" spc="-75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Arial Narrow"/>
                <a:cs typeface="Arial Narrow"/>
              </a:rPr>
              <a:t>2400</a:t>
            </a:r>
            <a:endParaRPr sz="2200" dirty="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200" spc="-5" dirty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sz="2200" spc="-5" baseline="-25000" dirty="0">
                <a:solidFill>
                  <a:srgbClr val="585858"/>
                </a:solidFill>
                <a:latin typeface="Arial Narrow"/>
                <a:cs typeface="Arial Narrow"/>
              </a:rPr>
              <a:t>4</a:t>
            </a:r>
            <a:r>
              <a:rPr sz="2200" spc="-5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≤</a:t>
            </a:r>
            <a:r>
              <a:rPr sz="2200" spc="-25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Arial Narrow"/>
                <a:cs typeface="Arial Narrow"/>
              </a:rPr>
              <a:t>32</a:t>
            </a:r>
            <a:endParaRPr sz="2200" dirty="0">
              <a:latin typeface="Arial Narrow"/>
              <a:cs typeface="Arial Narro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336540" y="3482340"/>
            <a:ext cx="279400" cy="1035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5" dirty="0">
                <a:solidFill>
                  <a:srgbClr val="585858"/>
                </a:solidFill>
                <a:latin typeface="Arial Narrow"/>
                <a:cs typeface="Arial Narrow"/>
              </a:rPr>
              <a:t>[</a:t>
            </a:r>
            <a:r>
              <a:rPr sz="2200" spc="-15" dirty="0">
                <a:solidFill>
                  <a:srgbClr val="585858"/>
                </a:solidFill>
                <a:latin typeface="Arial Narrow"/>
                <a:cs typeface="Arial Narrow"/>
              </a:rPr>
              <a:t>1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]</a:t>
            </a:r>
            <a:endParaRPr sz="22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200" spc="5" dirty="0">
                <a:solidFill>
                  <a:srgbClr val="585858"/>
                </a:solidFill>
                <a:latin typeface="Arial Narrow"/>
                <a:cs typeface="Arial Narrow"/>
              </a:rPr>
              <a:t>[</a:t>
            </a:r>
            <a:r>
              <a:rPr sz="2200" spc="-15" dirty="0">
                <a:solidFill>
                  <a:srgbClr val="585858"/>
                </a:solidFill>
                <a:latin typeface="Arial Narrow"/>
                <a:cs typeface="Arial Narrow"/>
              </a:rPr>
              <a:t>2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]</a:t>
            </a:r>
            <a:endParaRPr sz="22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200" spc="5" dirty="0">
                <a:solidFill>
                  <a:srgbClr val="585858"/>
                </a:solidFill>
                <a:latin typeface="Arial Narrow"/>
                <a:cs typeface="Arial Narrow"/>
              </a:rPr>
              <a:t>[</a:t>
            </a:r>
            <a:r>
              <a:rPr sz="2200" spc="-15" dirty="0">
                <a:solidFill>
                  <a:srgbClr val="585858"/>
                </a:solidFill>
                <a:latin typeface="Arial Narrow"/>
                <a:cs typeface="Arial Narrow"/>
              </a:rPr>
              <a:t>3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]</a:t>
            </a:r>
            <a:endParaRPr sz="2200">
              <a:latin typeface="Arial Narrow"/>
              <a:cs typeface="Arial Narro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223010" y="4494529"/>
            <a:ext cx="964565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200" spc="-10" dirty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sz="2200" spc="-10" baseline="-25000" dirty="0" smtClean="0">
                <a:solidFill>
                  <a:srgbClr val="585858"/>
                </a:solidFill>
                <a:latin typeface="Arial Narrow"/>
                <a:cs typeface="Arial Narrow"/>
              </a:rPr>
              <a:t>2</a:t>
            </a:r>
            <a:r>
              <a:rPr sz="2200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 Narrow"/>
                <a:cs typeface="Arial Narrow"/>
              </a:rPr>
              <a:t>≥</a:t>
            </a:r>
            <a:r>
              <a:rPr sz="2200" b="1" spc="-80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Arial Narrow"/>
                <a:cs typeface="Arial Narrow"/>
              </a:rPr>
              <a:t>200</a:t>
            </a:r>
            <a:endParaRPr sz="2200" dirty="0">
              <a:latin typeface="Arial Narrow"/>
              <a:cs typeface="Arial Narro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36540" y="4494529"/>
            <a:ext cx="27940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5" dirty="0">
                <a:solidFill>
                  <a:srgbClr val="585858"/>
                </a:solidFill>
                <a:latin typeface="Arial Narrow"/>
                <a:cs typeface="Arial Narrow"/>
              </a:rPr>
              <a:t>[</a:t>
            </a:r>
            <a:r>
              <a:rPr sz="2200" spc="-15" dirty="0">
                <a:solidFill>
                  <a:srgbClr val="585858"/>
                </a:solidFill>
                <a:latin typeface="Arial Narrow"/>
                <a:cs typeface="Arial Narrow"/>
              </a:rPr>
              <a:t>4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]</a:t>
            </a:r>
            <a:endParaRPr sz="2200">
              <a:latin typeface="Arial Narrow"/>
              <a:cs typeface="Arial Narro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23010" y="4832350"/>
            <a:ext cx="1970405" cy="69352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5"/>
              </a:spcBef>
            </a:pPr>
            <a:r>
              <a:rPr lang="en-US" sz="2200" spc="-10" dirty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lang="en-US" sz="2200" spc="-10" baseline="-25000" dirty="0">
                <a:solidFill>
                  <a:srgbClr val="585858"/>
                </a:solidFill>
                <a:latin typeface="Arial Narrow"/>
                <a:cs typeface="Arial Narrow"/>
              </a:rPr>
              <a:t>1</a:t>
            </a:r>
            <a:r>
              <a:rPr sz="2200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+ </a:t>
            </a:r>
            <a:r>
              <a:rPr sz="2200" spc="-10" dirty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sz="2200" spc="-10" baseline="-25000" dirty="0">
                <a:solidFill>
                  <a:srgbClr val="585858"/>
                </a:solidFill>
                <a:latin typeface="Arial Narrow"/>
                <a:cs typeface="Arial Narrow"/>
              </a:rPr>
              <a:t>2</a:t>
            </a:r>
            <a:r>
              <a:rPr sz="2200" spc="-10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+ </a:t>
            </a:r>
            <a:r>
              <a:rPr lang="en-US" sz="2200" spc="-5" dirty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lang="en-US" sz="2200" spc="-5" baseline="-25000" dirty="0">
                <a:solidFill>
                  <a:srgbClr val="585858"/>
                </a:solidFill>
                <a:latin typeface="Arial Narrow"/>
                <a:cs typeface="Arial Narrow"/>
              </a:rPr>
              <a:t>3</a:t>
            </a:r>
            <a:r>
              <a:rPr sz="2200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 Narrow"/>
                <a:cs typeface="Arial Narrow"/>
              </a:rPr>
              <a:t>≥</a:t>
            </a:r>
            <a:r>
              <a:rPr sz="2200" b="1" spc="-50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2200" spc="-10" dirty="0">
                <a:solidFill>
                  <a:srgbClr val="585858"/>
                </a:solidFill>
                <a:latin typeface="Arial Narrow"/>
                <a:cs typeface="Arial Narrow"/>
              </a:rPr>
              <a:t>800  </a:t>
            </a:r>
            <a:r>
              <a:rPr lang="en-US" sz="2200" spc="-10" dirty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lang="en-US" sz="2200" spc="-10" baseline="-25000" dirty="0">
                <a:solidFill>
                  <a:srgbClr val="585858"/>
                </a:solidFill>
                <a:latin typeface="Arial Narrow"/>
                <a:cs typeface="Arial Narrow"/>
              </a:rPr>
              <a:t>1</a:t>
            </a:r>
            <a:r>
              <a:rPr sz="2200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– </a:t>
            </a:r>
            <a:r>
              <a:rPr sz="2200" spc="-5" dirty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sz="2200" spc="-5" baseline="-25000" dirty="0">
                <a:solidFill>
                  <a:srgbClr val="585858"/>
                </a:solidFill>
                <a:latin typeface="Arial Narrow"/>
                <a:cs typeface="Arial Narrow"/>
              </a:rPr>
              <a:t>2</a:t>
            </a:r>
            <a:r>
              <a:rPr sz="2200" spc="-5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–</a:t>
            </a:r>
            <a:r>
              <a:rPr lang="en-US" sz="2200" spc="-5" dirty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lang="en-US" sz="2200" spc="-5" baseline="-25000" dirty="0">
                <a:solidFill>
                  <a:srgbClr val="585858"/>
                </a:solidFill>
                <a:latin typeface="Arial Narrow"/>
                <a:cs typeface="Arial Narrow"/>
              </a:rPr>
              <a:t>3</a:t>
            </a:r>
            <a:r>
              <a:rPr sz="2200" spc="-50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b="1" dirty="0">
                <a:solidFill>
                  <a:srgbClr val="FF0000"/>
                </a:solidFill>
                <a:latin typeface="Arial Narrow"/>
                <a:cs typeface="Arial Narrow"/>
              </a:rPr>
              <a:t>=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0</a:t>
            </a:r>
            <a:endParaRPr sz="2200" dirty="0">
              <a:latin typeface="Arial Narrow"/>
              <a:cs typeface="Arial Narro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36540" y="4832350"/>
            <a:ext cx="279400" cy="698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5" dirty="0">
                <a:solidFill>
                  <a:srgbClr val="585858"/>
                </a:solidFill>
                <a:latin typeface="Arial Narrow"/>
                <a:cs typeface="Arial Narrow"/>
              </a:rPr>
              <a:t>[</a:t>
            </a:r>
            <a:r>
              <a:rPr sz="2200" spc="-15" dirty="0">
                <a:solidFill>
                  <a:srgbClr val="585858"/>
                </a:solidFill>
                <a:latin typeface="Arial Narrow"/>
                <a:cs typeface="Arial Narrow"/>
              </a:rPr>
              <a:t>5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]</a:t>
            </a:r>
            <a:endParaRPr sz="220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200" spc="5" dirty="0">
                <a:solidFill>
                  <a:srgbClr val="585858"/>
                </a:solidFill>
                <a:latin typeface="Arial Narrow"/>
                <a:cs typeface="Arial Narrow"/>
              </a:rPr>
              <a:t>[</a:t>
            </a:r>
            <a:r>
              <a:rPr sz="2200" spc="-15" dirty="0">
                <a:solidFill>
                  <a:srgbClr val="585858"/>
                </a:solidFill>
                <a:latin typeface="Arial Narrow"/>
                <a:cs typeface="Arial Narrow"/>
              </a:rPr>
              <a:t>6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]</a:t>
            </a:r>
            <a:endParaRPr sz="2200">
              <a:latin typeface="Arial Narrow"/>
              <a:cs typeface="Arial Narrow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23010" y="5507990"/>
            <a:ext cx="1433195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200" spc="-10" dirty="0" err="1" smtClean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sz="2200" spc="-10" baseline="-25000" dirty="0" err="1" smtClean="0">
                <a:solidFill>
                  <a:srgbClr val="585858"/>
                </a:solidFill>
                <a:latin typeface="Arial Narrow"/>
                <a:cs typeface="Arial Narrow"/>
              </a:rPr>
              <a:t>j</a:t>
            </a:r>
            <a:r>
              <a:rPr sz="2200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≥ 0 </a:t>
            </a:r>
            <a:r>
              <a:rPr sz="2200" spc="-5" dirty="0">
                <a:solidFill>
                  <a:srgbClr val="585858"/>
                </a:solidFill>
                <a:latin typeface="Arial Narrow"/>
                <a:cs typeface="Arial Narrow"/>
              </a:rPr>
              <a:t>for all</a:t>
            </a:r>
            <a:r>
              <a:rPr sz="2200" spc="-114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J</a:t>
            </a:r>
            <a:endParaRPr sz="2200" dirty="0">
              <a:latin typeface="Arial Narrow"/>
              <a:cs typeface="Arial Narrow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938520" y="4364990"/>
            <a:ext cx="3049270" cy="1435100"/>
          </a:xfrm>
          <a:custGeom>
            <a:avLst/>
            <a:gdLst/>
            <a:ahLst/>
            <a:cxnLst/>
            <a:rect l="l" t="t" r="r" b="b"/>
            <a:pathLst>
              <a:path w="3049270" h="1435100">
                <a:moveTo>
                  <a:pt x="0" y="0"/>
                </a:moveTo>
                <a:lnTo>
                  <a:pt x="3049270" y="0"/>
                </a:lnTo>
                <a:lnTo>
                  <a:pt x="3049270" y="1435100"/>
                </a:lnTo>
                <a:lnTo>
                  <a:pt x="0" y="1435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38520" y="4364990"/>
            <a:ext cx="3049270" cy="1435100"/>
          </a:xfrm>
          <a:custGeom>
            <a:avLst/>
            <a:gdLst/>
            <a:ahLst/>
            <a:cxnLst/>
            <a:rect l="l" t="t" r="r" b="b"/>
            <a:pathLst>
              <a:path w="3049270" h="1435100">
                <a:moveTo>
                  <a:pt x="0" y="0"/>
                </a:moveTo>
                <a:lnTo>
                  <a:pt x="3049270" y="0"/>
                </a:lnTo>
                <a:lnTo>
                  <a:pt x="3049270" y="1435100"/>
                </a:lnTo>
                <a:lnTo>
                  <a:pt x="0" y="1435100"/>
                </a:lnTo>
                <a:lnTo>
                  <a:pt x="0" y="0"/>
                </a:lnTo>
                <a:close/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8987790" y="58000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028690" y="4442402"/>
            <a:ext cx="2794000" cy="13144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395"/>
              </a:lnSpc>
              <a:tabLst>
                <a:tab pos="2014220" algn="l"/>
              </a:tabLst>
            </a:pPr>
            <a:r>
              <a:rPr sz="2200" dirty="0">
                <a:latin typeface="Times New Roman"/>
                <a:cs typeface="Times New Roman"/>
              </a:rPr>
              <a:t>We </a:t>
            </a:r>
            <a:r>
              <a:rPr sz="2200" spc="-5" dirty="0">
                <a:latin typeface="Times New Roman"/>
                <a:cs typeface="Times New Roman"/>
              </a:rPr>
              <a:t>add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artificial	</a:t>
            </a:r>
            <a:r>
              <a:rPr sz="2200" dirty="0">
                <a:latin typeface="Times New Roman"/>
                <a:cs typeface="Times New Roman"/>
              </a:rPr>
              <a:t>: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ts val="2640"/>
              </a:lnSpc>
              <a:spcBef>
                <a:spcPts val="80"/>
              </a:spcBef>
            </a:pPr>
            <a:r>
              <a:rPr sz="2200" b="1" spc="-5" dirty="0">
                <a:latin typeface="Times New Roman"/>
                <a:cs typeface="Times New Roman"/>
              </a:rPr>
              <a:t>R4, R5, </a:t>
            </a:r>
            <a:r>
              <a:rPr sz="2200" b="1" dirty="0">
                <a:latin typeface="Times New Roman"/>
                <a:cs typeface="Times New Roman"/>
              </a:rPr>
              <a:t>R6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respectively  to the fourth, fifth, and  sixth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equations.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5867400" y="4344670"/>
            <a:ext cx="3048000" cy="1435100"/>
          </a:xfrm>
          <a:custGeom>
            <a:avLst/>
            <a:gdLst/>
            <a:ahLst/>
            <a:cxnLst/>
            <a:rect l="l" t="t" r="r" b="b"/>
            <a:pathLst>
              <a:path w="3048000" h="1435100">
                <a:moveTo>
                  <a:pt x="0" y="0"/>
                </a:moveTo>
                <a:lnTo>
                  <a:pt x="3048000" y="0"/>
                </a:lnTo>
                <a:lnTo>
                  <a:pt x="3048000" y="1435099"/>
                </a:lnTo>
                <a:lnTo>
                  <a:pt x="0" y="1435099"/>
                </a:lnTo>
                <a:lnTo>
                  <a:pt x="0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867400" y="4344670"/>
            <a:ext cx="3048000" cy="1435100"/>
          </a:xfrm>
          <a:custGeom>
            <a:avLst/>
            <a:gdLst/>
            <a:ahLst/>
            <a:cxnLst/>
            <a:rect l="l" t="t" r="r" b="b"/>
            <a:pathLst>
              <a:path w="3048000" h="1435100">
                <a:moveTo>
                  <a:pt x="0" y="0"/>
                </a:moveTo>
                <a:lnTo>
                  <a:pt x="3048000" y="0"/>
                </a:lnTo>
                <a:lnTo>
                  <a:pt x="3048000" y="1435099"/>
                </a:lnTo>
                <a:lnTo>
                  <a:pt x="0" y="1435099"/>
                </a:lnTo>
                <a:lnTo>
                  <a:pt x="0" y="0"/>
                </a:lnTo>
                <a:close/>
              </a:path>
            </a:pathLst>
          </a:custGeom>
          <a:ln w="380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867400" y="43446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915400" y="577977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5943600" y="4378959"/>
            <a:ext cx="2118360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27555" algn="l"/>
              </a:tabLst>
            </a:pPr>
            <a:r>
              <a:rPr sz="2200" dirty="0">
                <a:solidFill>
                  <a:srgbClr val="F1F1F1"/>
                </a:solidFill>
                <a:latin typeface="Times New Roman"/>
                <a:cs typeface="Times New Roman"/>
              </a:rPr>
              <a:t>We</a:t>
            </a:r>
            <a:r>
              <a:rPr sz="2200" spc="-10" dirty="0">
                <a:solidFill>
                  <a:srgbClr val="F1F1F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1F1F1"/>
                </a:solidFill>
                <a:latin typeface="Times New Roman"/>
                <a:cs typeface="Times New Roman"/>
              </a:rPr>
              <a:t>add</a:t>
            </a:r>
            <a:r>
              <a:rPr sz="2200" spc="5" dirty="0">
                <a:solidFill>
                  <a:srgbClr val="F1F1F1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F1F1F1"/>
                </a:solidFill>
                <a:latin typeface="Times New Roman"/>
                <a:cs typeface="Times New Roman"/>
              </a:rPr>
              <a:t>a</a:t>
            </a:r>
            <a:r>
              <a:rPr sz="2200" spc="-5" dirty="0">
                <a:solidFill>
                  <a:srgbClr val="F1F1F1"/>
                </a:solidFill>
                <a:latin typeface="Times New Roman"/>
                <a:cs typeface="Times New Roman"/>
              </a:rPr>
              <a:t>rt</a:t>
            </a:r>
            <a:r>
              <a:rPr sz="2200" spc="5" dirty="0">
                <a:solidFill>
                  <a:srgbClr val="F1F1F1"/>
                </a:solidFill>
                <a:latin typeface="Times New Roman"/>
                <a:cs typeface="Times New Roman"/>
              </a:rPr>
              <a:t>i</a:t>
            </a:r>
            <a:r>
              <a:rPr sz="2200" spc="-5" dirty="0">
                <a:solidFill>
                  <a:srgbClr val="F1F1F1"/>
                </a:solidFill>
                <a:latin typeface="Times New Roman"/>
                <a:cs typeface="Times New Roman"/>
              </a:rPr>
              <a:t>fi</a:t>
            </a:r>
            <a:r>
              <a:rPr sz="2200" spc="-10" dirty="0">
                <a:solidFill>
                  <a:srgbClr val="F1F1F1"/>
                </a:solidFill>
                <a:latin typeface="Times New Roman"/>
                <a:cs typeface="Times New Roman"/>
              </a:rPr>
              <a:t>c</a:t>
            </a:r>
            <a:r>
              <a:rPr sz="2200" spc="-5" dirty="0">
                <a:solidFill>
                  <a:srgbClr val="F1F1F1"/>
                </a:solidFill>
                <a:latin typeface="Times New Roman"/>
                <a:cs typeface="Times New Roman"/>
              </a:rPr>
              <a:t>i</a:t>
            </a:r>
            <a:r>
              <a:rPr sz="2200" spc="-10" dirty="0">
                <a:solidFill>
                  <a:srgbClr val="F1F1F1"/>
                </a:solidFill>
                <a:latin typeface="Times New Roman"/>
                <a:cs typeface="Times New Roman"/>
              </a:rPr>
              <a:t>a</a:t>
            </a:r>
            <a:r>
              <a:rPr sz="2200" dirty="0">
                <a:solidFill>
                  <a:srgbClr val="F1F1F1"/>
                </a:solidFill>
                <a:latin typeface="Times New Roman"/>
                <a:cs typeface="Times New Roman"/>
              </a:rPr>
              <a:t>l	: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943600" y="4714240"/>
            <a:ext cx="2818130" cy="694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200" b="1" spc="-5" dirty="0">
                <a:solidFill>
                  <a:srgbClr val="FFBF00"/>
                </a:solidFill>
                <a:latin typeface="Times New Roman"/>
                <a:cs typeface="Times New Roman"/>
              </a:rPr>
              <a:t>R4, R5, </a:t>
            </a:r>
            <a:r>
              <a:rPr sz="2200" b="1" dirty="0">
                <a:solidFill>
                  <a:srgbClr val="FFBF00"/>
                </a:solidFill>
                <a:latin typeface="Times New Roman"/>
                <a:cs typeface="Times New Roman"/>
              </a:rPr>
              <a:t>R6</a:t>
            </a:r>
            <a:r>
              <a:rPr sz="2200" dirty="0">
                <a:solidFill>
                  <a:srgbClr val="F1F1F1"/>
                </a:solidFill>
                <a:latin typeface="Times New Roman"/>
                <a:cs typeface="Times New Roman"/>
              </a:rPr>
              <a:t>,</a:t>
            </a:r>
            <a:r>
              <a:rPr sz="2200" spc="-50" dirty="0">
                <a:solidFill>
                  <a:srgbClr val="F1F1F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1F1F1"/>
                </a:solidFill>
                <a:latin typeface="Times New Roman"/>
                <a:cs typeface="Times New Roman"/>
              </a:rPr>
              <a:t>respectively  </a:t>
            </a:r>
            <a:r>
              <a:rPr sz="2200" dirty="0">
                <a:solidFill>
                  <a:srgbClr val="F1F1F1"/>
                </a:solidFill>
                <a:latin typeface="Times New Roman"/>
                <a:cs typeface="Times New Roman"/>
              </a:rPr>
              <a:t>to the </a:t>
            </a:r>
            <a:r>
              <a:rPr sz="2200" spc="-5" dirty="0">
                <a:solidFill>
                  <a:srgbClr val="F1F1F1"/>
                </a:solidFill>
                <a:latin typeface="Times New Roman"/>
                <a:cs typeface="Times New Roman"/>
              </a:rPr>
              <a:t>fourth, fifth,</a:t>
            </a:r>
            <a:r>
              <a:rPr sz="2200" spc="-35" dirty="0">
                <a:solidFill>
                  <a:srgbClr val="F1F1F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1F1F1"/>
                </a:solidFill>
                <a:latin typeface="Times New Roman"/>
                <a:cs typeface="Times New Roman"/>
              </a:rPr>
              <a:t>and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943600" y="5383529"/>
            <a:ext cx="1780539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1F1F1"/>
                </a:solidFill>
                <a:latin typeface="Times New Roman"/>
                <a:cs typeface="Times New Roman"/>
              </a:rPr>
              <a:t>sixth</a:t>
            </a:r>
            <a:r>
              <a:rPr sz="2200" spc="-45" dirty="0">
                <a:solidFill>
                  <a:srgbClr val="F1F1F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1F1F1"/>
                </a:solidFill>
                <a:latin typeface="Times New Roman"/>
                <a:cs typeface="Times New Roman"/>
              </a:rPr>
              <a:t>equations.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5557520" y="4592320"/>
            <a:ext cx="306070" cy="990600"/>
          </a:xfrm>
          <a:custGeom>
            <a:avLst/>
            <a:gdLst/>
            <a:ahLst/>
            <a:cxnLst/>
            <a:rect l="l" t="t" r="r" b="b"/>
            <a:pathLst>
              <a:path w="306070" h="990600">
                <a:moveTo>
                  <a:pt x="0" y="0"/>
                </a:moveTo>
                <a:lnTo>
                  <a:pt x="56693" y="2182"/>
                </a:lnTo>
                <a:lnTo>
                  <a:pt x="105886" y="7937"/>
                </a:lnTo>
                <a:lnTo>
                  <a:pt x="140553" y="16073"/>
                </a:lnTo>
                <a:lnTo>
                  <a:pt x="153669" y="25399"/>
                </a:lnTo>
                <a:lnTo>
                  <a:pt x="153669" y="469899"/>
                </a:lnTo>
                <a:lnTo>
                  <a:pt x="166766" y="479226"/>
                </a:lnTo>
                <a:lnTo>
                  <a:pt x="201294" y="487362"/>
                </a:lnTo>
                <a:lnTo>
                  <a:pt x="250110" y="493117"/>
                </a:lnTo>
                <a:lnTo>
                  <a:pt x="306069" y="495299"/>
                </a:lnTo>
                <a:lnTo>
                  <a:pt x="250110" y="497482"/>
                </a:lnTo>
                <a:lnTo>
                  <a:pt x="201294" y="503237"/>
                </a:lnTo>
                <a:lnTo>
                  <a:pt x="166766" y="511373"/>
                </a:lnTo>
                <a:lnTo>
                  <a:pt x="153669" y="520699"/>
                </a:lnTo>
                <a:lnTo>
                  <a:pt x="153669" y="965199"/>
                </a:lnTo>
                <a:lnTo>
                  <a:pt x="140553" y="974526"/>
                </a:lnTo>
                <a:lnTo>
                  <a:pt x="105886" y="982662"/>
                </a:lnTo>
                <a:lnTo>
                  <a:pt x="56693" y="988417"/>
                </a:lnTo>
                <a:lnTo>
                  <a:pt x="0" y="990599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557520" y="45923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863590" y="55829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486400" y="4572000"/>
            <a:ext cx="304800" cy="990600"/>
          </a:xfrm>
          <a:custGeom>
            <a:avLst/>
            <a:gdLst/>
            <a:ahLst/>
            <a:cxnLst/>
            <a:rect l="l" t="t" r="r" b="b"/>
            <a:pathLst>
              <a:path w="304800" h="990600">
                <a:moveTo>
                  <a:pt x="0" y="0"/>
                </a:moveTo>
                <a:lnTo>
                  <a:pt x="55959" y="2182"/>
                </a:lnTo>
                <a:lnTo>
                  <a:pt x="104775" y="7937"/>
                </a:lnTo>
                <a:lnTo>
                  <a:pt x="139303" y="16073"/>
                </a:lnTo>
                <a:lnTo>
                  <a:pt x="152400" y="25400"/>
                </a:lnTo>
                <a:lnTo>
                  <a:pt x="152400" y="469900"/>
                </a:lnTo>
                <a:lnTo>
                  <a:pt x="165496" y="479226"/>
                </a:lnTo>
                <a:lnTo>
                  <a:pt x="200025" y="487362"/>
                </a:lnTo>
                <a:lnTo>
                  <a:pt x="248840" y="493117"/>
                </a:lnTo>
                <a:lnTo>
                  <a:pt x="304800" y="495300"/>
                </a:lnTo>
                <a:lnTo>
                  <a:pt x="248840" y="497482"/>
                </a:lnTo>
                <a:lnTo>
                  <a:pt x="200025" y="503237"/>
                </a:lnTo>
                <a:lnTo>
                  <a:pt x="165496" y="511373"/>
                </a:lnTo>
                <a:lnTo>
                  <a:pt x="152400" y="520700"/>
                </a:lnTo>
                <a:lnTo>
                  <a:pt x="152400" y="965200"/>
                </a:lnTo>
                <a:lnTo>
                  <a:pt x="139303" y="974526"/>
                </a:lnTo>
                <a:lnTo>
                  <a:pt x="104775" y="982662"/>
                </a:lnTo>
                <a:lnTo>
                  <a:pt x="55959" y="988417"/>
                </a:lnTo>
                <a:lnTo>
                  <a:pt x="0" y="99060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486400" y="45720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5791200" y="55626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796790" y="2000250"/>
            <a:ext cx="4114800" cy="1435100"/>
          </a:xfrm>
          <a:custGeom>
            <a:avLst/>
            <a:gdLst/>
            <a:ahLst/>
            <a:cxnLst/>
            <a:rect l="l" t="t" r="r" b="b"/>
            <a:pathLst>
              <a:path w="4114800" h="1435100">
                <a:moveTo>
                  <a:pt x="0" y="0"/>
                </a:moveTo>
                <a:lnTo>
                  <a:pt x="4114800" y="0"/>
                </a:lnTo>
                <a:lnTo>
                  <a:pt x="4114800" y="1435100"/>
                </a:lnTo>
                <a:lnTo>
                  <a:pt x="0" y="1435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8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796790" y="2000250"/>
            <a:ext cx="4114800" cy="1435100"/>
          </a:xfrm>
          <a:custGeom>
            <a:avLst/>
            <a:gdLst/>
            <a:ahLst/>
            <a:cxnLst/>
            <a:rect l="l" t="t" r="r" b="b"/>
            <a:pathLst>
              <a:path w="4114800" h="1435100">
                <a:moveTo>
                  <a:pt x="0" y="0"/>
                </a:moveTo>
                <a:lnTo>
                  <a:pt x="4114800" y="0"/>
                </a:lnTo>
                <a:lnTo>
                  <a:pt x="4114800" y="1435100"/>
                </a:lnTo>
                <a:lnTo>
                  <a:pt x="0" y="1435100"/>
                </a:lnTo>
                <a:lnTo>
                  <a:pt x="0" y="0"/>
                </a:lnTo>
                <a:close/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8911590" y="34353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885690" y="2077662"/>
            <a:ext cx="3874135" cy="1315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400"/>
              </a:lnSpc>
            </a:pPr>
            <a:r>
              <a:rPr sz="2200" dirty="0">
                <a:latin typeface="Times New Roman"/>
                <a:cs typeface="Times New Roman"/>
              </a:rPr>
              <a:t>We </a:t>
            </a:r>
            <a:r>
              <a:rPr sz="2200" spc="-5" dirty="0">
                <a:latin typeface="Times New Roman"/>
                <a:cs typeface="Times New Roman"/>
              </a:rPr>
              <a:t>assign </a:t>
            </a:r>
            <a:r>
              <a:rPr sz="2200" dirty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very large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negative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200" spc="-5" dirty="0">
                <a:latin typeface="Times New Roman"/>
                <a:cs typeface="Times New Roman"/>
              </a:rPr>
              <a:t>objective function coefficient</a:t>
            </a:r>
            <a:r>
              <a:rPr sz="2200" dirty="0">
                <a:latin typeface="Times New Roman"/>
                <a:cs typeface="Times New Roman"/>
              </a:rPr>
              <a:t> ,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2200" b="1" dirty="0">
                <a:latin typeface="Times New Roman"/>
                <a:cs typeface="Times New Roman"/>
              </a:rPr>
              <a:t>-M </a:t>
            </a:r>
            <a:r>
              <a:rPr sz="2200" dirty="0">
                <a:latin typeface="Times New Roman"/>
                <a:cs typeface="Times New Roman"/>
              </a:rPr>
              <a:t>, ( </a:t>
            </a:r>
            <a:r>
              <a:rPr sz="2200" b="1" spc="-5" dirty="0">
                <a:latin typeface="Times New Roman"/>
                <a:cs typeface="Times New Roman"/>
              </a:rPr>
              <a:t>+M </a:t>
            </a:r>
            <a:r>
              <a:rPr sz="2200" spc="-5" dirty="0">
                <a:latin typeface="Times New Roman"/>
                <a:cs typeface="Times New Roman"/>
              </a:rPr>
              <a:t>for </a:t>
            </a:r>
            <a:r>
              <a:rPr sz="2200" spc="-10" dirty="0">
                <a:latin typeface="Times New Roman"/>
                <a:cs typeface="Times New Roman"/>
              </a:rPr>
              <a:t>minimization  </a:t>
            </a:r>
            <a:r>
              <a:rPr sz="2200" spc="-5" dirty="0">
                <a:latin typeface="Times New Roman"/>
                <a:cs typeface="Times New Roman"/>
              </a:rPr>
              <a:t>problem) to </a:t>
            </a:r>
            <a:r>
              <a:rPr sz="2200" spc="-10" dirty="0">
                <a:latin typeface="Times New Roman"/>
                <a:cs typeface="Times New Roman"/>
              </a:rPr>
              <a:t>each </a:t>
            </a:r>
            <a:r>
              <a:rPr sz="2200" spc="-5" dirty="0">
                <a:latin typeface="Times New Roman"/>
                <a:cs typeface="Times New Roman"/>
              </a:rPr>
              <a:t>artificial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variable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4724400" y="1981200"/>
            <a:ext cx="4114800" cy="1435100"/>
          </a:xfrm>
          <a:custGeom>
            <a:avLst/>
            <a:gdLst/>
            <a:ahLst/>
            <a:cxnLst/>
            <a:rect l="l" t="t" r="r" b="b"/>
            <a:pathLst>
              <a:path w="4114800" h="1435100">
                <a:moveTo>
                  <a:pt x="0" y="0"/>
                </a:moveTo>
                <a:lnTo>
                  <a:pt x="4114800" y="0"/>
                </a:lnTo>
                <a:lnTo>
                  <a:pt x="4114800" y="1435100"/>
                </a:lnTo>
                <a:lnTo>
                  <a:pt x="0" y="1435100"/>
                </a:lnTo>
                <a:lnTo>
                  <a:pt x="0" y="0"/>
                </a:lnTo>
                <a:close/>
              </a:path>
            </a:pathLst>
          </a:custGeom>
          <a:solidFill>
            <a:srgbClr val="A5A5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4724400" y="1981200"/>
            <a:ext cx="4114800" cy="1435100"/>
          </a:xfrm>
          <a:custGeom>
            <a:avLst/>
            <a:gdLst/>
            <a:ahLst/>
            <a:cxnLst/>
            <a:rect l="l" t="t" r="r" b="b"/>
            <a:pathLst>
              <a:path w="4114800" h="1435100">
                <a:moveTo>
                  <a:pt x="0" y="0"/>
                </a:moveTo>
                <a:lnTo>
                  <a:pt x="4114800" y="0"/>
                </a:lnTo>
                <a:lnTo>
                  <a:pt x="4114800" y="1435100"/>
                </a:lnTo>
                <a:lnTo>
                  <a:pt x="0" y="1435100"/>
                </a:lnTo>
                <a:lnTo>
                  <a:pt x="0" y="0"/>
                </a:lnTo>
                <a:close/>
              </a:path>
            </a:pathLst>
          </a:custGeom>
          <a:ln w="380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724400" y="1981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8839200" y="34163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8097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 txBox="1"/>
          <p:nvPr/>
        </p:nvSpPr>
        <p:spPr>
          <a:xfrm>
            <a:off x="4777741" y="2014220"/>
            <a:ext cx="406146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195" marR="456565">
              <a:lnSpc>
                <a:spcPct val="100000"/>
              </a:lnSpc>
              <a:spcBef>
                <a:spcPts val="100"/>
              </a:spcBef>
            </a:pPr>
            <a:r>
              <a:rPr sz="2200" spc="-5" dirty="0">
                <a:solidFill>
                  <a:srgbClr val="F1F1F1"/>
                </a:solidFill>
                <a:latin typeface="Times New Roman"/>
                <a:cs typeface="Times New Roman"/>
              </a:rPr>
              <a:t>We assign </a:t>
            </a:r>
            <a:r>
              <a:rPr sz="2200" dirty="0">
                <a:solidFill>
                  <a:srgbClr val="F1F1F1"/>
                </a:solidFill>
                <a:latin typeface="Times New Roman"/>
                <a:cs typeface="Times New Roman"/>
              </a:rPr>
              <a:t>a </a:t>
            </a:r>
            <a:r>
              <a:rPr sz="2200" spc="-5" dirty="0">
                <a:solidFill>
                  <a:srgbClr val="F1F1F1"/>
                </a:solidFill>
                <a:latin typeface="Times New Roman"/>
                <a:cs typeface="Times New Roman"/>
              </a:rPr>
              <a:t>very large negative  objective function coefficient</a:t>
            </a:r>
            <a:r>
              <a:rPr sz="2200" spc="-10" dirty="0">
                <a:solidFill>
                  <a:srgbClr val="F1F1F1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F1F1F1"/>
                </a:solidFill>
                <a:latin typeface="Times New Roman"/>
                <a:cs typeface="Times New Roman"/>
              </a:rPr>
              <a:t>,</a:t>
            </a:r>
            <a:endParaRPr sz="2200" dirty="0">
              <a:latin typeface="Times New Roman"/>
              <a:cs typeface="Times New Roman"/>
            </a:endParaRPr>
          </a:p>
          <a:p>
            <a:pPr marL="36195" marR="143510">
              <a:lnSpc>
                <a:spcPct val="100000"/>
              </a:lnSpc>
            </a:pPr>
            <a:r>
              <a:rPr sz="2200" b="1" spc="-5" dirty="0">
                <a:solidFill>
                  <a:srgbClr val="FFBF00"/>
                </a:solidFill>
                <a:latin typeface="Times New Roman"/>
                <a:cs typeface="Times New Roman"/>
              </a:rPr>
              <a:t>-M </a:t>
            </a:r>
            <a:r>
              <a:rPr sz="2200" dirty="0">
                <a:solidFill>
                  <a:srgbClr val="F1F1F1"/>
                </a:solidFill>
                <a:latin typeface="Times New Roman"/>
                <a:cs typeface="Times New Roman"/>
              </a:rPr>
              <a:t>, ( </a:t>
            </a:r>
            <a:r>
              <a:rPr sz="2200" b="1" spc="-5" dirty="0">
                <a:solidFill>
                  <a:srgbClr val="FFBF00"/>
                </a:solidFill>
                <a:latin typeface="Times New Roman"/>
                <a:cs typeface="Times New Roman"/>
              </a:rPr>
              <a:t>+M </a:t>
            </a:r>
            <a:r>
              <a:rPr sz="2200" dirty="0">
                <a:solidFill>
                  <a:srgbClr val="F1F1F1"/>
                </a:solidFill>
                <a:latin typeface="Times New Roman"/>
                <a:cs typeface="Times New Roman"/>
              </a:rPr>
              <a:t>for </a:t>
            </a:r>
            <a:r>
              <a:rPr sz="2200" spc="-10" dirty="0">
                <a:solidFill>
                  <a:srgbClr val="F1F1F1"/>
                </a:solidFill>
                <a:latin typeface="Times New Roman"/>
                <a:cs typeface="Times New Roman"/>
              </a:rPr>
              <a:t>minimization  </a:t>
            </a:r>
            <a:r>
              <a:rPr sz="2200" spc="-5" dirty="0">
                <a:solidFill>
                  <a:srgbClr val="F1F1F1"/>
                </a:solidFill>
                <a:latin typeface="Times New Roman"/>
                <a:cs typeface="Times New Roman"/>
              </a:rPr>
              <a:t>problem) to each artificial</a:t>
            </a:r>
            <a:r>
              <a:rPr sz="2200" spc="-40" dirty="0">
                <a:solidFill>
                  <a:srgbClr val="F1F1F1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F1F1F1"/>
                </a:solidFill>
                <a:latin typeface="Times New Roman"/>
                <a:cs typeface="Times New Roman"/>
              </a:rPr>
              <a:t>variable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4491990" y="2670810"/>
            <a:ext cx="228600" cy="473709"/>
          </a:xfrm>
          <a:custGeom>
            <a:avLst/>
            <a:gdLst/>
            <a:ahLst/>
            <a:cxnLst/>
            <a:rect l="l" t="t" r="r" b="b"/>
            <a:pathLst>
              <a:path w="228600" h="473710">
                <a:moveTo>
                  <a:pt x="0" y="0"/>
                </a:moveTo>
                <a:lnTo>
                  <a:pt x="41969" y="1726"/>
                </a:lnTo>
                <a:lnTo>
                  <a:pt x="78581" y="6191"/>
                </a:lnTo>
                <a:lnTo>
                  <a:pt x="104477" y="12322"/>
                </a:lnTo>
                <a:lnTo>
                  <a:pt x="114300" y="19050"/>
                </a:lnTo>
                <a:lnTo>
                  <a:pt x="114300" y="218439"/>
                </a:lnTo>
                <a:lnTo>
                  <a:pt x="124122" y="225167"/>
                </a:lnTo>
                <a:lnTo>
                  <a:pt x="150018" y="231298"/>
                </a:lnTo>
                <a:lnTo>
                  <a:pt x="186630" y="235763"/>
                </a:lnTo>
                <a:lnTo>
                  <a:pt x="228600" y="237489"/>
                </a:lnTo>
                <a:lnTo>
                  <a:pt x="186630" y="239037"/>
                </a:lnTo>
                <a:lnTo>
                  <a:pt x="150018" y="243204"/>
                </a:lnTo>
                <a:lnTo>
                  <a:pt x="124122" y="249277"/>
                </a:lnTo>
                <a:lnTo>
                  <a:pt x="114300" y="256539"/>
                </a:lnTo>
                <a:lnTo>
                  <a:pt x="114300" y="454660"/>
                </a:lnTo>
                <a:lnTo>
                  <a:pt x="104477" y="461387"/>
                </a:lnTo>
                <a:lnTo>
                  <a:pt x="78581" y="467518"/>
                </a:lnTo>
                <a:lnTo>
                  <a:pt x="41969" y="471983"/>
                </a:lnTo>
                <a:lnTo>
                  <a:pt x="0" y="47371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4491990" y="26708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720590" y="314452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419600" y="2650489"/>
            <a:ext cx="228600" cy="473709"/>
          </a:xfrm>
          <a:custGeom>
            <a:avLst/>
            <a:gdLst/>
            <a:ahLst/>
            <a:cxnLst/>
            <a:rect l="l" t="t" r="r" b="b"/>
            <a:pathLst>
              <a:path w="228600" h="473710">
                <a:moveTo>
                  <a:pt x="0" y="0"/>
                </a:moveTo>
                <a:lnTo>
                  <a:pt x="41969" y="1726"/>
                </a:lnTo>
                <a:lnTo>
                  <a:pt x="78581" y="6191"/>
                </a:lnTo>
                <a:lnTo>
                  <a:pt x="104477" y="12322"/>
                </a:lnTo>
                <a:lnTo>
                  <a:pt x="114300" y="19050"/>
                </a:lnTo>
                <a:lnTo>
                  <a:pt x="114300" y="218439"/>
                </a:lnTo>
                <a:lnTo>
                  <a:pt x="124122" y="225167"/>
                </a:lnTo>
                <a:lnTo>
                  <a:pt x="150018" y="231298"/>
                </a:lnTo>
                <a:lnTo>
                  <a:pt x="186630" y="235763"/>
                </a:lnTo>
                <a:lnTo>
                  <a:pt x="228600" y="237489"/>
                </a:lnTo>
                <a:lnTo>
                  <a:pt x="186630" y="239037"/>
                </a:lnTo>
                <a:lnTo>
                  <a:pt x="150018" y="243204"/>
                </a:lnTo>
                <a:lnTo>
                  <a:pt x="124122" y="249277"/>
                </a:lnTo>
                <a:lnTo>
                  <a:pt x="114300" y="256539"/>
                </a:lnTo>
                <a:lnTo>
                  <a:pt x="114300" y="454660"/>
                </a:lnTo>
                <a:lnTo>
                  <a:pt x="104477" y="461922"/>
                </a:lnTo>
                <a:lnTo>
                  <a:pt x="78581" y="467994"/>
                </a:lnTo>
                <a:lnTo>
                  <a:pt x="41969" y="472162"/>
                </a:lnTo>
                <a:lnTo>
                  <a:pt x="0" y="47371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419600" y="265048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648200" y="31242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551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Rectangle 63"/>
          <p:cNvSpPr/>
          <p:nvPr/>
        </p:nvSpPr>
        <p:spPr>
          <a:xfrm>
            <a:off x="944955" y="1011157"/>
            <a:ext cx="316984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spc="-5" dirty="0" smtClean="0"/>
              <a:t>Big-M </a:t>
            </a:r>
            <a:r>
              <a:rPr lang="en-US" sz="3600" spc="-5" dirty="0"/>
              <a:t>Method</a:t>
            </a:r>
            <a:endParaRPr 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2109470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19">
                <a:moveTo>
                  <a:pt x="0" y="528319"/>
                </a:moveTo>
                <a:lnTo>
                  <a:pt x="9146540" y="528319"/>
                </a:lnTo>
                <a:lnTo>
                  <a:pt x="9146540" y="0"/>
                </a:lnTo>
                <a:lnTo>
                  <a:pt x="0" y="0"/>
                </a:lnTo>
                <a:lnTo>
                  <a:pt x="0" y="528319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70" y="263778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70" y="316483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20"/>
                </a:moveTo>
                <a:lnTo>
                  <a:pt x="9146540" y="528320"/>
                </a:lnTo>
                <a:lnTo>
                  <a:pt x="9146540" y="0"/>
                </a:lnTo>
                <a:lnTo>
                  <a:pt x="0" y="0"/>
                </a:lnTo>
                <a:lnTo>
                  <a:pt x="0" y="52832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70" y="369315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4220209"/>
            <a:ext cx="7059929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19"/>
                </a:moveTo>
                <a:lnTo>
                  <a:pt x="9146540" y="528319"/>
                </a:lnTo>
                <a:lnTo>
                  <a:pt x="9146540" y="0"/>
                </a:lnTo>
                <a:lnTo>
                  <a:pt x="0" y="0"/>
                </a:lnTo>
                <a:lnTo>
                  <a:pt x="0" y="52831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474852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270" y="527557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20"/>
                </a:moveTo>
                <a:lnTo>
                  <a:pt x="9146540" y="528320"/>
                </a:lnTo>
                <a:lnTo>
                  <a:pt x="9146540" y="0"/>
                </a:lnTo>
                <a:lnTo>
                  <a:pt x="0" y="0"/>
                </a:lnTo>
                <a:lnTo>
                  <a:pt x="0" y="52832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270" y="5803900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330950"/>
            <a:ext cx="9144000" cy="527050"/>
          </a:xfrm>
          <a:custGeom>
            <a:avLst/>
            <a:gdLst/>
            <a:ahLst/>
            <a:cxnLst/>
            <a:rect l="l" t="t" r="r" b="b"/>
            <a:pathLst>
              <a:path w="9144000" h="527050">
                <a:moveTo>
                  <a:pt x="0" y="52705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527050"/>
                </a:lnTo>
                <a:lnTo>
                  <a:pt x="0" y="52705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00" y="1752600"/>
            <a:ext cx="4803140" cy="109220"/>
          </a:xfrm>
          <a:custGeom>
            <a:avLst/>
            <a:gdLst/>
            <a:ahLst/>
            <a:cxnLst/>
            <a:rect l="l" t="t" r="r" b="b"/>
            <a:pathLst>
              <a:path w="4803140" h="109219">
                <a:moveTo>
                  <a:pt x="0" y="0"/>
                </a:moveTo>
                <a:lnTo>
                  <a:pt x="4803140" y="0"/>
                </a:lnTo>
                <a:lnTo>
                  <a:pt x="4803140" y="109220"/>
                </a:lnTo>
                <a:lnTo>
                  <a:pt x="0" y="10922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" y="17526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600" y="17526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34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65809" y="900684"/>
            <a:ext cx="4501515" cy="1449756"/>
          </a:xfrm>
          <a:prstGeom prst="rect">
            <a:avLst/>
          </a:prstGeom>
        </p:spPr>
        <p:txBody>
          <a:bodyPr vert="horz" wrap="square" lIns="0" tIns="280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860"/>
              </a:spcBef>
            </a:pPr>
            <a:endParaRPr lang="en-US" sz="3000" b="1" u="heavy" spc="-10" dirty="0" smtClean="0">
              <a:solidFill>
                <a:srgbClr val="585858"/>
              </a:solidFill>
              <a:uFill>
                <a:solidFill>
                  <a:srgbClr val="585858"/>
                </a:solidFill>
              </a:uFill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1860"/>
              </a:spcBef>
            </a:pPr>
            <a:r>
              <a:rPr sz="3000" b="1" u="heavy" spc="-10" dirty="0" smtClean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 Narrow"/>
                <a:cs typeface="Arial Narrow"/>
              </a:rPr>
              <a:t>The</a:t>
            </a:r>
            <a:r>
              <a:rPr sz="3000" b="1" u="heavy" spc="-5" dirty="0" smtClean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 Narrow"/>
                <a:cs typeface="Arial Narrow"/>
              </a:rPr>
              <a:t> </a:t>
            </a:r>
            <a:r>
              <a:rPr sz="3000" b="1" u="heavy" spc="-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 Narrow"/>
                <a:cs typeface="Arial Narrow"/>
              </a:rPr>
              <a:t>solution</a:t>
            </a:r>
            <a:endParaRPr sz="3000" dirty="0">
              <a:latin typeface="Arial Narrow"/>
              <a:cs typeface="Arial Narro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23010" y="3642359"/>
            <a:ext cx="4342765" cy="849528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0"/>
              </a:spcBef>
            </a:pPr>
            <a:r>
              <a:rPr sz="2600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3</a:t>
            </a:r>
            <a:r>
              <a:rPr lang="en-US" sz="2800" spc="-10" dirty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lang="en-US" sz="2800" spc="-10" baseline="-25000" dirty="0">
                <a:solidFill>
                  <a:srgbClr val="585858"/>
                </a:solidFill>
                <a:latin typeface="Arial Narrow"/>
                <a:cs typeface="Arial Narrow"/>
              </a:rPr>
              <a:t>1</a:t>
            </a:r>
            <a:r>
              <a:rPr sz="2600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585858"/>
                </a:solidFill>
                <a:latin typeface="Arial Narrow"/>
                <a:cs typeface="Arial Narrow"/>
              </a:rPr>
              <a:t>+ 4x</a:t>
            </a:r>
            <a:r>
              <a:rPr sz="2600" baseline="-25000" dirty="0">
                <a:solidFill>
                  <a:srgbClr val="585858"/>
                </a:solidFill>
                <a:latin typeface="Arial Narrow"/>
                <a:cs typeface="Arial Narrow"/>
              </a:rPr>
              <a:t>2</a:t>
            </a:r>
            <a:r>
              <a:rPr sz="2600" dirty="0">
                <a:solidFill>
                  <a:srgbClr val="585858"/>
                </a:solidFill>
                <a:latin typeface="Arial Narrow"/>
                <a:cs typeface="Arial Narrow"/>
              </a:rPr>
              <a:t> + </a:t>
            </a:r>
            <a:r>
              <a:rPr sz="2600" dirty="0" smtClean="0">
                <a:solidFill>
                  <a:srgbClr val="585858"/>
                </a:solidFill>
                <a:latin typeface="Arial Narrow"/>
                <a:cs typeface="Arial Narrow"/>
              </a:rPr>
              <a:t>5</a:t>
            </a:r>
            <a:r>
              <a:rPr lang="en-US" sz="2800" spc="-5" dirty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lang="en-US" sz="2800" spc="-5" baseline="-25000" dirty="0">
                <a:solidFill>
                  <a:srgbClr val="585858"/>
                </a:solidFill>
                <a:latin typeface="Arial Narrow"/>
                <a:cs typeface="Arial Narrow"/>
              </a:rPr>
              <a:t>3</a:t>
            </a:r>
            <a:r>
              <a:rPr sz="2600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585858"/>
                </a:solidFill>
                <a:latin typeface="Arial Narrow"/>
                <a:cs typeface="Arial Narrow"/>
              </a:rPr>
              <a:t>– </a:t>
            </a:r>
            <a:r>
              <a:rPr sz="2600" spc="-5" dirty="0">
                <a:solidFill>
                  <a:srgbClr val="585858"/>
                </a:solidFill>
                <a:latin typeface="Arial Narrow"/>
                <a:cs typeface="Arial Narrow"/>
              </a:rPr>
              <a:t>60x</a:t>
            </a:r>
            <a:r>
              <a:rPr sz="2600" spc="-5" baseline="-25000" dirty="0">
                <a:solidFill>
                  <a:srgbClr val="585858"/>
                </a:solidFill>
                <a:latin typeface="Arial Narrow"/>
                <a:cs typeface="Arial Narrow"/>
              </a:rPr>
              <a:t>4</a:t>
            </a:r>
            <a:r>
              <a:rPr sz="2600" spc="-5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585858"/>
                </a:solidFill>
                <a:latin typeface="Arial Narrow"/>
                <a:cs typeface="Arial Narrow"/>
              </a:rPr>
              <a:t>+ s</a:t>
            </a:r>
            <a:r>
              <a:rPr sz="2600" baseline="-25000" dirty="0">
                <a:solidFill>
                  <a:srgbClr val="585858"/>
                </a:solidFill>
                <a:latin typeface="Arial Narrow"/>
                <a:cs typeface="Arial Narrow"/>
              </a:rPr>
              <a:t>2</a:t>
            </a:r>
            <a:r>
              <a:rPr sz="2600" dirty="0">
                <a:solidFill>
                  <a:srgbClr val="585858"/>
                </a:solidFill>
                <a:latin typeface="Arial Narrow"/>
                <a:cs typeface="Arial Narrow"/>
              </a:rPr>
              <a:t> =</a:t>
            </a:r>
            <a:r>
              <a:rPr sz="2600" spc="-170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585858"/>
                </a:solidFill>
                <a:latin typeface="Arial Narrow"/>
                <a:cs typeface="Arial Narrow"/>
              </a:rPr>
              <a:t>2400  </a:t>
            </a:r>
            <a:r>
              <a:rPr sz="2600" spc="-5" dirty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sz="2600" spc="-5" baseline="-25000" dirty="0">
                <a:solidFill>
                  <a:srgbClr val="585858"/>
                </a:solidFill>
                <a:latin typeface="Arial Narrow"/>
                <a:cs typeface="Arial Narrow"/>
              </a:rPr>
              <a:t>4</a:t>
            </a:r>
            <a:r>
              <a:rPr sz="2600" spc="-5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585858"/>
                </a:solidFill>
                <a:latin typeface="Arial Narrow"/>
                <a:cs typeface="Arial Narrow"/>
              </a:rPr>
              <a:t>+ </a:t>
            </a:r>
            <a:r>
              <a:rPr sz="2600" spc="-5" dirty="0">
                <a:solidFill>
                  <a:srgbClr val="585858"/>
                </a:solidFill>
                <a:latin typeface="Arial Narrow"/>
                <a:cs typeface="Arial Narrow"/>
              </a:rPr>
              <a:t>s</a:t>
            </a:r>
            <a:r>
              <a:rPr sz="2600" spc="-5" baseline="-25000" dirty="0">
                <a:solidFill>
                  <a:srgbClr val="585858"/>
                </a:solidFill>
                <a:latin typeface="Arial Narrow"/>
                <a:cs typeface="Arial Narrow"/>
              </a:rPr>
              <a:t>3</a:t>
            </a:r>
            <a:r>
              <a:rPr sz="2600" spc="-5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585858"/>
                </a:solidFill>
                <a:latin typeface="Arial Narrow"/>
                <a:cs typeface="Arial Narrow"/>
              </a:rPr>
              <a:t>=</a:t>
            </a:r>
            <a:r>
              <a:rPr sz="2600" spc="-20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600" spc="-5" dirty="0">
                <a:solidFill>
                  <a:srgbClr val="585858"/>
                </a:solidFill>
                <a:latin typeface="Arial Narrow"/>
                <a:cs typeface="Arial Narrow"/>
              </a:rPr>
              <a:t>32</a:t>
            </a:r>
            <a:endParaRPr sz="2600" dirty="0">
              <a:latin typeface="Arial Narrow"/>
              <a:cs typeface="Arial Narro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50940" y="3642359"/>
            <a:ext cx="327025" cy="820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85858"/>
                </a:solidFill>
                <a:latin typeface="Arial Narrow"/>
                <a:cs typeface="Arial Narrow"/>
              </a:rPr>
              <a:t>[</a:t>
            </a:r>
            <a:r>
              <a:rPr sz="2600" dirty="0">
                <a:solidFill>
                  <a:srgbClr val="585858"/>
                </a:solidFill>
                <a:latin typeface="Arial Narrow"/>
                <a:cs typeface="Arial Narrow"/>
              </a:rPr>
              <a:t>2]</a:t>
            </a:r>
            <a:endParaRPr sz="2600" dirty="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600" spc="-5" dirty="0">
                <a:solidFill>
                  <a:srgbClr val="585858"/>
                </a:solidFill>
                <a:latin typeface="Arial Narrow"/>
                <a:cs typeface="Arial Narrow"/>
              </a:rPr>
              <a:t>[</a:t>
            </a:r>
            <a:r>
              <a:rPr sz="2600" dirty="0">
                <a:solidFill>
                  <a:srgbClr val="585858"/>
                </a:solidFill>
                <a:latin typeface="Arial Narrow"/>
                <a:cs typeface="Arial Narrow"/>
              </a:rPr>
              <a:t>3]</a:t>
            </a:r>
            <a:endParaRPr sz="2600" dirty="0">
              <a:latin typeface="Arial Narrow"/>
              <a:cs typeface="Arial Narro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23010" y="4439920"/>
            <a:ext cx="23729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600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sz="2600" spc="-5" baseline="-25000" dirty="0" smtClean="0">
                <a:solidFill>
                  <a:srgbClr val="585858"/>
                </a:solidFill>
                <a:latin typeface="Arial Narrow"/>
                <a:cs typeface="Arial Narrow"/>
              </a:rPr>
              <a:t>2</a:t>
            </a:r>
            <a:r>
              <a:rPr sz="2600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600" b="1" dirty="0">
                <a:solidFill>
                  <a:srgbClr val="FF0000"/>
                </a:solidFill>
                <a:latin typeface="Arial Narrow"/>
                <a:cs typeface="Arial Narrow"/>
              </a:rPr>
              <a:t>– </a:t>
            </a:r>
            <a:r>
              <a:rPr sz="2600" b="1" spc="-5" dirty="0">
                <a:solidFill>
                  <a:srgbClr val="FF0000"/>
                </a:solidFill>
                <a:latin typeface="Arial Narrow"/>
                <a:cs typeface="Arial Narrow"/>
              </a:rPr>
              <a:t>s</a:t>
            </a:r>
            <a:r>
              <a:rPr sz="2600" b="1" spc="-5" baseline="-25000" dirty="0">
                <a:solidFill>
                  <a:srgbClr val="FF0000"/>
                </a:solidFill>
                <a:latin typeface="Arial Narrow"/>
                <a:cs typeface="Arial Narrow"/>
              </a:rPr>
              <a:t>4</a:t>
            </a:r>
            <a:r>
              <a:rPr sz="2600" b="1" spc="-5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2600" b="1" dirty="0">
                <a:solidFill>
                  <a:srgbClr val="FF0000"/>
                </a:solidFill>
                <a:latin typeface="Arial Narrow"/>
                <a:cs typeface="Arial Narrow"/>
              </a:rPr>
              <a:t>+ </a:t>
            </a:r>
            <a:r>
              <a:rPr sz="2600" b="1" spc="-5" dirty="0">
                <a:solidFill>
                  <a:srgbClr val="FF0000"/>
                </a:solidFill>
                <a:latin typeface="Arial Narrow"/>
                <a:cs typeface="Arial Narrow"/>
              </a:rPr>
              <a:t>R</a:t>
            </a:r>
            <a:r>
              <a:rPr sz="2600" b="1" spc="-5" baseline="-25000" dirty="0">
                <a:solidFill>
                  <a:srgbClr val="FF0000"/>
                </a:solidFill>
                <a:latin typeface="Arial Narrow"/>
                <a:cs typeface="Arial Narrow"/>
              </a:rPr>
              <a:t>4</a:t>
            </a:r>
            <a:r>
              <a:rPr sz="2600" b="1" spc="-5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2600" b="1" dirty="0">
                <a:solidFill>
                  <a:srgbClr val="FF0000"/>
                </a:solidFill>
                <a:latin typeface="Arial Narrow"/>
                <a:cs typeface="Arial Narrow"/>
              </a:rPr>
              <a:t>=</a:t>
            </a:r>
            <a:r>
              <a:rPr sz="2600" b="1" spc="-105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585858"/>
                </a:solidFill>
                <a:latin typeface="Arial Narrow"/>
                <a:cs typeface="Arial Narrow"/>
              </a:rPr>
              <a:t>200</a:t>
            </a:r>
            <a:endParaRPr sz="2600" dirty="0">
              <a:latin typeface="Arial Narrow"/>
              <a:cs typeface="Arial Narro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250940" y="4439920"/>
            <a:ext cx="3270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85858"/>
                </a:solidFill>
                <a:latin typeface="Arial Narrow"/>
                <a:cs typeface="Arial Narrow"/>
              </a:rPr>
              <a:t>[</a:t>
            </a:r>
            <a:r>
              <a:rPr sz="2600" dirty="0">
                <a:solidFill>
                  <a:srgbClr val="585858"/>
                </a:solidFill>
                <a:latin typeface="Arial Narrow"/>
                <a:cs typeface="Arial Narrow"/>
              </a:rPr>
              <a:t>4]</a:t>
            </a:r>
            <a:endParaRPr sz="2600">
              <a:latin typeface="Arial Narrow"/>
              <a:cs typeface="Arial Narro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23010" y="4839970"/>
            <a:ext cx="356171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spc="-10" dirty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lang="en-US" sz="2800" spc="-10" baseline="-25000" dirty="0">
                <a:solidFill>
                  <a:srgbClr val="585858"/>
                </a:solidFill>
                <a:latin typeface="Arial Narrow"/>
                <a:cs typeface="Arial Narrow"/>
              </a:rPr>
              <a:t>1</a:t>
            </a:r>
            <a:r>
              <a:rPr sz="2600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585858"/>
                </a:solidFill>
                <a:latin typeface="Arial Narrow"/>
                <a:cs typeface="Arial Narrow"/>
              </a:rPr>
              <a:t>+ </a:t>
            </a:r>
            <a:r>
              <a:rPr sz="2600" spc="-5" dirty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sz="2600" spc="-5" baseline="-25000" dirty="0">
                <a:solidFill>
                  <a:srgbClr val="585858"/>
                </a:solidFill>
                <a:latin typeface="Arial Narrow"/>
                <a:cs typeface="Arial Narrow"/>
              </a:rPr>
              <a:t>2</a:t>
            </a:r>
            <a:r>
              <a:rPr sz="2600" spc="-5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585858"/>
                </a:solidFill>
                <a:latin typeface="Arial Narrow"/>
                <a:cs typeface="Arial Narrow"/>
              </a:rPr>
              <a:t>+ </a:t>
            </a:r>
            <a:r>
              <a:rPr lang="en-US" sz="2800" spc="-5" dirty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lang="en-US" sz="2800" spc="-5" baseline="-25000" dirty="0">
                <a:solidFill>
                  <a:srgbClr val="585858"/>
                </a:solidFill>
                <a:latin typeface="Arial Narrow"/>
                <a:cs typeface="Arial Narrow"/>
              </a:rPr>
              <a:t>3</a:t>
            </a:r>
            <a:r>
              <a:rPr sz="2600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600" b="1" dirty="0">
                <a:solidFill>
                  <a:srgbClr val="FF0000"/>
                </a:solidFill>
                <a:latin typeface="Arial Narrow"/>
                <a:cs typeface="Arial Narrow"/>
              </a:rPr>
              <a:t>– </a:t>
            </a:r>
            <a:r>
              <a:rPr sz="2600" b="1" spc="-5" dirty="0">
                <a:solidFill>
                  <a:srgbClr val="FF0000"/>
                </a:solidFill>
                <a:latin typeface="Arial Narrow"/>
                <a:cs typeface="Arial Narrow"/>
              </a:rPr>
              <a:t>s</a:t>
            </a:r>
            <a:r>
              <a:rPr sz="2600" b="1" spc="-5" baseline="-25000" dirty="0">
                <a:solidFill>
                  <a:srgbClr val="FF0000"/>
                </a:solidFill>
                <a:latin typeface="Arial Narrow"/>
                <a:cs typeface="Arial Narrow"/>
              </a:rPr>
              <a:t>5</a:t>
            </a:r>
            <a:r>
              <a:rPr sz="2600" b="1" spc="-5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2600" b="1" dirty="0">
                <a:solidFill>
                  <a:srgbClr val="FF0000"/>
                </a:solidFill>
                <a:latin typeface="Arial Narrow"/>
                <a:cs typeface="Arial Narrow"/>
              </a:rPr>
              <a:t>+ </a:t>
            </a:r>
            <a:r>
              <a:rPr sz="2600" b="1" spc="-5" dirty="0">
                <a:solidFill>
                  <a:srgbClr val="FF0000"/>
                </a:solidFill>
                <a:latin typeface="Arial Narrow"/>
                <a:cs typeface="Arial Narrow"/>
              </a:rPr>
              <a:t>R</a:t>
            </a:r>
            <a:r>
              <a:rPr sz="2600" b="1" spc="-5" baseline="-25000" dirty="0">
                <a:solidFill>
                  <a:srgbClr val="FF0000"/>
                </a:solidFill>
                <a:latin typeface="Arial Narrow"/>
                <a:cs typeface="Arial Narrow"/>
              </a:rPr>
              <a:t>5</a:t>
            </a:r>
            <a:r>
              <a:rPr sz="2600" b="1" spc="-5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2600" b="1" dirty="0">
                <a:solidFill>
                  <a:srgbClr val="FF0000"/>
                </a:solidFill>
                <a:latin typeface="Arial Narrow"/>
                <a:cs typeface="Arial Narrow"/>
              </a:rPr>
              <a:t>=</a:t>
            </a:r>
            <a:r>
              <a:rPr sz="2600" b="1" spc="-110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585858"/>
                </a:solidFill>
                <a:latin typeface="Arial Narrow"/>
                <a:cs typeface="Arial Narrow"/>
              </a:rPr>
              <a:t>800</a:t>
            </a:r>
            <a:endParaRPr sz="2600" dirty="0">
              <a:latin typeface="Arial Narrow"/>
              <a:cs typeface="Arial Narro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250940" y="4839970"/>
            <a:ext cx="32702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spc="-5" dirty="0">
                <a:solidFill>
                  <a:srgbClr val="585858"/>
                </a:solidFill>
                <a:latin typeface="Arial Narrow"/>
                <a:cs typeface="Arial Narrow"/>
              </a:rPr>
              <a:t>[</a:t>
            </a:r>
            <a:r>
              <a:rPr sz="2600" dirty="0">
                <a:solidFill>
                  <a:srgbClr val="585858"/>
                </a:solidFill>
                <a:latin typeface="Arial Narrow"/>
                <a:cs typeface="Arial Narrow"/>
              </a:rPr>
              <a:t>5]</a:t>
            </a:r>
            <a:endParaRPr sz="2600">
              <a:latin typeface="Arial Narrow"/>
              <a:cs typeface="Arial Narro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23010" y="2382520"/>
            <a:ext cx="7235190" cy="13285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Max</a:t>
            </a:r>
            <a:r>
              <a:rPr lang="en-US" sz="2600" b="1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. z =</a:t>
            </a:r>
            <a:r>
              <a:rPr sz="2600" b="1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600" b="1" spc="-5" dirty="0">
                <a:solidFill>
                  <a:srgbClr val="585858"/>
                </a:solidFill>
                <a:latin typeface="Arial Narrow"/>
                <a:cs typeface="Arial Narrow"/>
              </a:rPr>
              <a:t>16x</a:t>
            </a:r>
            <a:r>
              <a:rPr sz="2600" b="1" spc="-5" baseline="-25000" dirty="0">
                <a:solidFill>
                  <a:srgbClr val="585858"/>
                </a:solidFill>
                <a:latin typeface="Arial Narrow"/>
                <a:cs typeface="Arial Narrow"/>
              </a:rPr>
              <a:t>1</a:t>
            </a:r>
            <a:r>
              <a:rPr sz="2600" b="1" spc="-5" dirty="0">
                <a:solidFill>
                  <a:srgbClr val="585858"/>
                </a:solidFill>
                <a:latin typeface="Arial Narrow"/>
                <a:cs typeface="Arial Narrow"/>
              </a:rPr>
              <a:t>+15x</a:t>
            </a:r>
            <a:r>
              <a:rPr sz="2600" b="1" spc="-5" baseline="-25000" dirty="0">
                <a:solidFill>
                  <a:srgbClr val="585858"/>
                </a:solidFill>
                <a:latin typeface="Arial Narrow"/>
                <a:cs typeface="Arial Narrow"/>
              </a:rPr>
              <a:t>2</a:t>
            </a:r>
            <a:r>
              <a:rPr sz="2600" b="1" spc="-5" dirty="0">
                <a:solidFill>
                  <a:srgbClr val="585858"/>
                </a:solidFill>
                <a:latin typeface="Arial Narrow"/>
                <a:cs typeface="Arial Narrow"/>
              </a:rPr>
              <a:t>+20x</a:t>
            </a:r>
            <a:r>
              <a:rPr sz="2600" b="1" spc="-5" baseline="-25000" dirty="0">
                <a:solidFill>
                  <a:srgbClr val="585858"/>
                </a:solidFill>
                <a:latin typeface="Arial Narrow"/>
                <a:cs typeface="Arial Narrow"/>
              </a:rPr>
              <a:t>3</a:t>
            </a:r>
            <a:r>
              <a:rPr sz="2600" b="1" spc="-5" dirty="0">
                <a:solidFill>
                  <a:srgbClr val="585858"/>
                </a:solidFill>
                <a:latin typeface="Arial Narrow"/>
                <a:cs typeface="Arial Narrow"/>
              </a:rPr>
              <a:t>-18x</a:t>
            </a:r>
            <a:r>
              <a:rPr sz="2600" b="1" spc="-5" baseline="-25000" dirty="0">
                <a:solidFill>
                  <a:srgbClr val="585858"/>
                </a:solidFill>
                <a:latin typeface="Arial Narrow"/>
                <a:cs typeface="Arial Narrow"/>
              </a:rPr>
              <a:t>4</a:t>
            </a:r>
            <a:r>
              <a:rPr sz="2600" b="1" spc="-5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3600" b="1" spc="-7" baseline="3472" dirty="0">
                <a:solidFill>
                  <a:srgbClr val="FF0000"/>
                </a:solidFill>
                <a:latin typeface="Times New Roman"/>
                <a:cs typeface="Times New Roman"/>
              </a:rPr>
              <a:t>–</a:t>
            </a:r>
            <a:r>
              <a:rPr sz="3600" b="1" spc="-7" baseline="3472" dirty="0" smtClean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lang="en-US" sz="3600" b="1" spc="-7" baseline="3472" dirty="0" smtClean="0">
                <a:solidFill>
                  <a:srgbClr val="FF0000"/>
                </a:solidFill>
                <a:latin typeface="Times New Roman"/>
                <a:cs typeface="Times New Roman"/>
              </a:rPr>
              <a:t>(</a:t>
            </a:r>
            <a:r>
              <a:rPr sz="3600" b="1" spc="-7" baseline="3472" dirty="0" smtClean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3600" b="1" spc="-7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4</a:t>
            </a:r>
            <a:r>
              <a:rPr sz="3600" b="1" spc="-7" baseline="3472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lang="en-US" sz="3600" b="1" spc="-7" baseline="3472" dirty="0" smtClean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3600" b="1" spc="-7" baseline="3472" dirty="0" smtClean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3600" b="1" spc="-7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5</a:t>
            </a:r>
            <a:r>
              <a:rPr lang="en-US" sz="3600" b="1" spc="-7" baseline="3472" dirty="0" smtClean="0">
                <a:solidFill>
                  <a:srgbClr val="FF0000"/>
                </a:solidFill>
                <a:latin typeface="Times New Roman"/>
                <a:cs typeface="Times New Roman"/>
              </a:rPr>
              <a:t>+</a:t>
            </a:r>
            <a:r>
              <a:rPr sz="3600" b="1" spc="-7" baseline="3472" dirty="0" smtClean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3600" b="1" spc="-7" baseline="-25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6</a:t>
            </a:r>
            <a:r>
              <a:rPr lang="en-US" sz="3600" b="1" spc="-7" baseline="3472" dirty="0" smtClean="0">
                <a:solidFill>
                  <a:srgbClr val="FF0000"/>
                </a:solidFill>
                <a:latin typeface="Times New Roman"/>
                <a:cs typeface="Times New Roman"/>
              </a:rPr>
              <a:t>)</a:t>
            </a:r>
            <a:endParaRPr sz="3600" baseline="3472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r>
              <a:rPr lang="en-US" sz="3150" dirty="0" smtClean="0">
                <a:latin typeface="Times New Roman"/>
                <a:cs typeface="Times New Roman"/>
              </a:rPr>
              <a:t>Subject to</a:t>
            </a:r>
            <a:endParaRPr sz="31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5039995" algn="l"/>
              </a:tabLst>
            </a:pPr>
            <a:r>
              <a:rPr sz="2600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2</a:t>
            </a:r>
            <a:r>
              <a:rPr lang="en-US" sz="2800" spc="-10" dirty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lang="en-US" sz="2800" spc="-10" baseline="-25000" dirty="0">
                <a:solidFill>
                  <a:srgbClr val="585858"/>
                </a:solidFill>
                <a:latin typeface="Arial Narrow"/>
                <a:cs typeface="Arial Narrow"/>
              </a:rPr>
              <a:t>1</a:t>
            </a:r>
            <a:r>
              <a:rPr sz="2600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585858"/>
                </a:solidFill>
                <a:latin typeface="Arial Narrow"/>
                <a:cs typeface="Arial Narrow"/>
              </a:rPr>
              <a:t>+ x</a:t>
            </a:r>
            <a:r>
              <a:rPr sz="2600" baseline="-25000" dirty="0">
                <a:solidFill>
                  <a:srgbClr val="585858"/>
                </a:solidFill>
                <a:latin typeface="Arial Narrow"/>
                <a:cs typeface="Arial Narrow"/>
              </a:rPr>
              <a:t>2</a:t>
            </a:r>
            <a:r>
              <a:rPr sz="2600" dirty="0">
                <a:solidFill>
                  <a:srgbClr val="585858"/>
                </a:solidFill>
                <a:latin typeface="Arial Narrow"/>
                <a:cs typeface="Arial Narrow"/>
              </a:rPr>
              <a:t> + </a:t>
            </a:r>
            <a:r>
              <a:rPr sz="2600" dirty="0" smtClean="0">
                <a:solidFill>
                  <a:srgbClr val="585858"/>
                </a:solidFill>
                <a:latin typeface="Arial Narrow"/>
                <a:cs typeface="Arial Narrow"/>
              </a:rPr>
              <a:t>3</a:t>
            </a:r>
            <a:r>
              <a:rPr lang="en-US" sz="2800" spc="-5" dirty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lang="en-US" sz="2800" spc="-5" baseline="-25000" dirty="0">
                <a:solidFill>
                  <a:srgbClr val="585858"/>
                </a:solidFill>
                <a:latin typeface="Arial Narrow"/>
                <a:cs typeface="Arial Narrow"/>
              </a:rPr>
              <a:t>3</a:t>
            </a:r>
            <a:r>
              <a:rPr sz="2600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585858"/>
                </a:solidFill>
                <a:latin typeface="Arial Narrow"/>
                <a:cs typeface="Arial Narrow"/>
              </a:rPr>
              <a:t>+</a:t>
            </a:r>
            <a:r>
              <a:rPr sz="2600" spc="-50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585858"/>
                </a:solidFill>
                <a:latin typeface="Arial Narrow"/>
                <a:cs typeface="Arial Narrow"/>
              </a:rPr>
              <a:t>s</a:t>
            </a:r>
            <a:r>
              <a:rPr sz="2600" baseline="-25000" dirty="0">
                <a:solidFill>
                  <a:srgbClr val="585858"/>
                </a:solidFill>
                <a:latin typeface="Arial Narrow"/>
                <a:cs typeface="Arial Narrow"/>
              </a:rPr>
              <a:t>1</a:t>
            </a:r>
            <a:r>
              <a:rPr sz="2600" dirty="0">
                <a:solidFill>
                  <a:srgbClr val="585858"/>
                </a:solidFill>
                <a:latin typeface="Arial Narrow"/>
                <a:cs typeface="Arial Narrow"/>
              </a:rPr>
              <a:t>=</a:t>
            </a:r>
            <a:r>
              <a:rPr sz="2600" spc="-10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585858"/>
                </a:solidFill>
                <a:latin typeface="Arial Narrow"/>
                <a:cs typeface="Arial Narrow"/>
              </a:rPr>
              <a:t>3000	</a:t>
            </a:r>
            <a:r>
              <a:rPr sz="2600" spc="-5" dirty="0">
                <a:solidFill>
                  <a:srgbClr val="585858"/>
                </a:solidFill>
                <a:latin typeface="Arial Narrow"/>
                <a:cs typeface="Arial Narrow"/>
              </a:rPr>
              <a:t>[1]</a:t>
            </a:r>
            <a:endParaRPr sz="2600" dirty="0">
              <a:latin typeface="Arial Narrow"/>
              <a:cs typeface="Arial Narro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1863089" y="6096000"/>
            <a:ext cx="114300" cy="59690"/>
          </a:xfrm>
          <a:custGeom>
            <a:avLst/>
            <a:gdLst/>
            <a:ahLst/>
            <a:cxnLst/>
            <a:rect l="l" t="t" r="r" b="b"/>
            <a:pathLst>
              <a:path w="114300" h="59689">
                <a:moveTo>
                  <a:pt x="0" y="59690"/>
                </a:moveTo>
                <a:lnTo>
                  <a:pt x="0" y="0"/>
                </a:lnTo>
                <a:lnTo>
                  <a:pt x="11430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063750" y="6096000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0" y="0"/>
                </a:moveTo>
                <a:lnTo>
                  <a:pt x="11303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2263139" y="60960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2462529" y="60960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663189" y="6096000"/>
            <a:ext cx="113030" cy="0"/>
          </a:xfrm>
          <a:custGeom>
            <a:avLst/>
            <a:gdLst/>
            <a:ahLst/>
            <a:cxnLst/>
            <a:rect l="l" t="t" r="r" b="b"/>
            <a:pathLst>
              <a:path w="113030">
                <a:moveTo>
                  <a:pt x="0" y="0"/>
                </a:moveTo>
                <a:lnTo>
                  <a:pt x="11303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862579" y="60960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061970" y="60960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261359" y="60960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62020" y="60960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661409" y="60960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860800" y="60960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061459" y="60960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260850" y="60960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460240" y="60960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660900" y="60960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860290" y="60960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5059679" y="60960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5260340" y="60960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5459729" y="60960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5659120" y="60960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859779" y="60960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6059170" y="60960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6258559" y="60960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6459220" y="6096000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0" y="0"/>
                </a:moveTo>
                <a:lnTo>
                  <a:pt x="113029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6658609" y="60960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6858000" y="60960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0" y="0"/>
                </a:moveTo>
                <a:lnTo>
                  <a:pt x="11430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058659" y="6096000"/>
            <a:ext cx="60960" cy="52069"/>
          </a:xfrm>
          <a:custGeom>
            <a:avLst/>
            <a:gdLst/>
            <a:ahLst/>
            <a:cxnLst/>
            <a:rect l="l" t="t" r="r" b="b"/>
            <a:pathLst>
              <a:path w="60959" h="52070">
                <a:moveTo>
                  <a:pt x="0" y="0"/>
                </a:moveTo>
                <a:lnTo>
                  <a:pt x="60960" y="0"/>
                </a:lnTo>
                <a:lnTo>
                  <a:pt x="60960" y="5207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119619" y="6234429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0"/>
                </a:moveTo>
                <a:lnTo>
                  <a:pt x="0" y="11430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035800" y="6433820"/>
            <a:ext cx="83820" cy="30480"/>
          </a:xfrm>
          <a:custGeom>
            <a:avLst/>
            <a:gdLst/>
            <a:ahLst/>
            <a:cxnLst/>
            <a:rect l="l" t="t" r="r" b="b"/>
            <a:pathLst>
              <a:path w="83820" h="30479">
                <a:moveTo>
                  <a:pt x="83820" y="0"/>
                </a:moveTo>
                <a:lnTo>
                  <a:pt x="83820" y="30479"/>
                </a:lnTo>
                <a:lnTo>
                  <a:pt x="0" y="30479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6835140" y="64643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114300" y="0"/>
                </a:moveTo>
                <a:lnTo>
                  <a:pt x="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635750" y="64643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114300" y="0"/>
                </a:moveTo>
                <a:lnTo>
                  <a:pt x="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436359" y="64643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114299" y="0"/>
                </a:moveTo>
                <a:lnTo>
                  <a:pt x="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6235700" y="64643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114300" y="0"/>
                </a:moveTo>
                <a:lnTo>
                  <a:pt x="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036309" y="64643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114300" y="0"/>
                </a:moveTo>
                <a:lnTo>
                  <a:pt x="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5836920" y="64643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114300" y="0"/>
                </a:moveTo>
                <a:lnTo>
                  <a:pt x="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5636259" y="64643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114300" y="0"/>
                </a:moveTo>
                <a:lnTo>
                  <a:pt x="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5436870" y="64643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114300" y="0"/>
                </a:moveTo>
                <a:lnTo>
                  <a:pt x="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5237479" y="64643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114300" y="0"/>
                </a:moveTo>
                <a:lnTo>
                  <a:pt x="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5038090" y="6464300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113030" y="0"/>
                </a:moveTo>
                <a:lnTo>
                  <a:pt x="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837429" y="64643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114300" y="0"/>
                </a:moveTo>
                <a:lnTo>
                  <a:pt x="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4638040" y="64643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114300" y="0"/>
                </a:moveTo>
                <a:lnTo>
                  <a:pt x="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4438650" y="6464300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113029" y="0"/>
                </a:moveTo>
                <a:lnTo>
                  <a:pt x="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237990" y="64643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114300" y="0"/>
                </a:moveTo>
                <a:lnTo>
                  <a:pt x="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4038600" y="64643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114300" y="0"/>
                </a:moveTo>
                <a:lnTo>
                  <a:pt x="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3839209" y="6464300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113029" y="0"/>
                </a:moveTo>
                <a:lnTo>
                  <a:pt x="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3638550" y="64643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114300" y="0"/>
                </a:moveTo>
                <a:lnTo>
                  <a:pt x="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3439159" y="64643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114300" y="0"/>
                </a:moveTo>
                <a:lnTo>
                  <a:pt x="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3239770" y="6464300"/>
            <a:ext cx="113030" cy="0"/>
          </a:xfrm>
          <a:custGeom>
            <a:avLst/>
            <a:gdLst/>
            <a:ahLst/>
            <a:cxnLst/>
            <a:rect l="l" t="t" r="r" b="b"/>
            <a:pathLst>
              <a:path w="113029">
                <a:moveTo>
                  <a:pt x="113030" y="0"/>
                </a:moveTo>
                <a:lnTo>
                  <a:pt x="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039110" y="64643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114300" y="0"/>
                </a:moveTo>
                <a:lnTo>
                  <a:pt x="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2839720" y="64643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114300" y="0"/>
                </a:moveTo>
                <a:lnTo>
                  <a:pt x="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2640329" y="64643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114300" y="0"/>
                </a:moveTo>
                <a:lnTo>
                  <a:pt x="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2439670" y="64643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114300" y="0"/>
                </a:moveTo>
                <a:lnTo>
                  <a:pt x="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2240279" y="64643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114300" y="0"/>
                </a:moveTo>
                <a:lnTo>
                  <a:pt x="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2040889" y="6464300"/>
            <a:ext cx="114300" cy="0"/>
          </a:xfrm>
          <a:custGeom>
            <a:avLst/>
            <a:gdLst/>
            <a:ahLst/>
            <a:cxnLst/>
            <a:rect l="l" t="t" r="r" b="b"/>
            <a:pathLst>
              <a:path w="114300">
                <a:moveTo>
                  <a:pt x="114300" y="0"/>
                </a:moveTo>
                <a:lnTo>
                  <a:pt x="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863089" y="6441440"/>
            <a:ext cx="91440" cy="22860"/>
          </a:xfrm>
          <a:custGeom>
            <a:avLst/>
            <a:gdLst/>
            <a:ahLst/>
            <a:cxnLst/>
            <a:rect l="l" t="t" r="r" b="b"/>
            <a:pathLst>
              <a:path w="91439" h="22860">
                <a:moveTo>
                  <a:pt x="91440" y="22860"/>
                </a:moveTo>
                <a:lnTo>
                  <a:pt x="0" y="22860"/>
                </a:lnTo>
                <a:lnTo>
                  <a:pt x="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1863089" y="6242050"/>
            <a:ext cx="0" cy="114300"/>
          </a:xfrm>
          <a:custGeom>
            <a:avLst/>
            <a:gdLst/>
            <a:ahLst/>
            <a:cxnLst/>
            <a:rect l="l" t="t" r="r" b="b"/>
            <a:pathLst>
              <a:path h="114300">
                <a:moveTo>
                  <a:pt x="0" y="114300"/>
                </a:moveTo>
                <a:lnTo>
                  <a:pt x="0" y="0"/>
                </a:lnTo>
              </a:path>
            </a:pathLst>
          </a:custGeom>
          <a:ln w="279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1223010" y="5238750"/>
            <a:ext cx="5819140" cy="12234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039995" algn="l"/>
              </a:tabLst>
            </a:pPr>
            <a:r>
              <a:rPr lang="en-US" sz="2800" spc="-10" dirty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lang="en-US" sz="2800" spc="-10" baseline="-25000" dirty="0">
                <a:solidFill>
                  <a:srgbClr val="585858"/>
                </a:solidFill>
                <a:latin typeface="Arial Narrow"/>
                <a:cs typeface="Arial Narrow"/>
              </a:rPr>
              <a:t>1</a:t>
            </a:r>
            <a:r>
              <a:rPr sz="2600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585858"/>
                </a:solidFill>
                <a:latin typeface="Arial Narrow"/>
                <a:cs typeface="Arial Narrow"/>
              </a:rPr>
              <a:t>– </a:t>
            </a:r>
            <a:r>
              <a:rPr sz="2600" spc="-5" dirty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sz="2600" spc="-5" baseline="-25000" dirty="0">
                <a:solidFill>
                  <a:srgbClr val="585858"/>
                </a:solidFill>
                <a:latin typeface="Arial Narrow"/>
                <a:cs typeface="Arial Narrow"/>
              </a:rPr>
              <a:t>2</a:t>
            </a:r>
            <a:r>
              <a:rPr sz="2600" spc="-5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600" dirty="0" smtClean="0">
                <a:solidFill>
                  <a:srgbClr val="585858"/>
                </a:solidFill>
                <a:latin typeface="Arial Narrow"/>
                <a:cs typeface="Arial Narrow"/>
              </a:rPr>
              <a:t>–</a:t>
            </a:r>
            <a:r>
              <a:rPr lang="en-US" sz="2800" spc="-5" dirty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lang="en-US" sz="2800" spc="-5" baseline="-25000" dirty="0">
                <a:solidFill>
                  <a:srgbClr val="585858"/>
                </a:solidFill>
                <a:latin typeface="Arial Narrow"/>
                <a:cs typeface="Arial Narrow"/>
              </a:rPr>
              <a:t>3</a:t>
            </a:r>
            <a:r>
              <a:rPr sz="2600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600" b="1" dirty="0">
                <a:solidFill>
                  <a:srgbClr val="FF0000"/>
                </a:solidFill>
                <a:latin typeface="Arial Narrow"/>
                <a:cs typeface="Arial Narrow"/>
              </a:rPr>
              <a:t>+</a:t>
            </a:r>
            <a:r>
              <a:rPr sz="2600" b="1" spc="-10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Arial Narrow"/>
                <a:cs typeface="Arial Narrow"/>
              </a:rPr>
              <a:t>R</a:t>
            </a:r>
            <a:r>
              <a:rPr sz="2600" b="1" spc="-5" baseline="-25000" dirty="0">
                <a:solidFill>
                  <a:srgbClr val="FF0000"/>
                </a:solidFill>
                <a:latin typeface="Arial Narrow"/>
                <a:cs typeface="Arial Narrow"/>
              </a:rPr>
              <a:t>6</a:t>
            </a:r>
            <a:r>
              <a:rPr sz="2600" b="1" spc="-5" dirty="0">
                <a:solidFill>
                  <a:srgbClr val="FF0000"/>
                </a:solidFill>
                <a:latin typeface="Arial Narrow"/>
                <a:cs typeface="Arial Narrow"/>
              </a:rPr>
              <a:t>=</a:t>
            </a:r>
            <a:r>
              <a:rPr sz="2600" b="1" spc="5" dirty="0">
                <a:solidFill>
                  <a:srgbClr val="FF0000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585858"/>
                </a:solidFill>
                <a:latin typeface="Arial Narrow"/>
                <a:cs typeface="Arial Narrow"/>
              </a:rPr>
              <a:t>0	</a:t>
            </a:r>
            <a:r>
              <a:rPr sz="2600" spc="-5" dirty="0">
                <a:solidFill>
                  <a:srgbClr val="585858"/>
                </a:solidFill>
                <a:latin typeface="Arial Narrow"/>
                <a:cs typeface="Arial Narrow"/>
              </a:rPr>
              <a:t>[6]</a:t>
            </a:r>
            <a:endParaRPr sz="2600" dirty="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lang="en-US" sz="2600" spc="-5" dirty="0" err="1" smtClean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sz="2600" spc="-5" baseline="-25000" dirty="0" err="1" smtClean="0">
                <a:solidFill>
                  <a:srgbClr val="585858"/>
                </a:solidFill>
                <a:latin typeface="Arial Narrow"/>
                <a:cs typeface="Arial Narrow"/>
              </a:rPr>
              <a:t>j</a:t>
            </a:r>
            <a:r>
              <a:rPr sz="2600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585858"/>
                </a:solidFill>
                <a:latin typeface="Arial Narrow"/>
                <a:cs typeface="Arial Narrow"/>
              </a:rPr>
              <a:t>≥ 0 , </a:t>
            </a:r>
            <a:r>
              <a:rPr lang="en-US" sz="2600" dirty="0" err="1" smtClean="0">
                <a:solidFill>
                  <a:srgbClr val="585858"/>
                </a:solidFill>
                <a:latin typeface="Arial Narrow"/>
                <a:cs typeface="Arial Narrow"/>
              </a:rPr>
              <a:t>s</a:t>
            </a:r>
            <a:r>
              <a:rPr sz="2600" baseline="-25000" dirty="0" err="1" smtClean="0">
                <a:solidFill>
                  <a:srgbClr val="585858"/>
                </a:solidFill>
                <a:latin typeface="Arial Narrow"/>
                <a:cs typeface="Arial Narrow"/>
              </a:rPr>
              <a:t>j</a:t>
            </a:r>
            <a:r>
              <a:rPr sz="2600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585858"/>
                </a:solidFill>
                <a:latin typeface="Arial Narrow"/>
                <a:cs typeface="Arial Narrow"/>
              </a:rPr>
              <a:t>≥ 0, </a:t>
            </a:r>
            <a:r>
              <a:rPr sz="2600" spc="-5" dirty="0">
                <a:solidFill>
                  <a:srgbClr val="585858"/>
                </a:solidFill>
                <a:latin typeface="Arial Narrow"/>
                <a:cs typeface="Arial Narrow"/>
              </a:rPr>
              <a:t>R</a:t>
            </a:r>
            <a:r>
              <a:rPr sz="2600" spc="-5" baseline="-25000" dirty="0">
                <a:solidFill>
                  <a:srgbClr val="585858"/>
                </a:solidFill>
                <a:latin typeface="Arial Narrow"/>
                <a:cs typeface="Arial Narrow"/>
              </a:rPr>
              <a:t>j</a:t>
            </a:r>
            <a:r>
              <a:rPr sz="2600" spc="-5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585858"/>
                </a:solidFill>
                <a:latin typeface="Arial Narrow"/>
                <a:cs typeface="Arial Narrow"/>
              </a:rPr>
              <a:t>≥ 0 </a:t>
            </a:r>
            <a:r>
              <a:rPr sz="2600" spc="-5" dirty="0">
                <a:solidFill>
                  <a:srgbClr val="585858"/>
                </a:solidFill>
                <a:latin typeface="Arial Narrow"/>
                <a:cs typeface="Arial Narrow"/>
              </a:rPr>
              <a:t>for </a:t>
            </a:r>
            <a:r>
              <a:rPr sz="2600" dirty="0">
                <a:solidFill>
                  <a:srgbClr val="585858"/>
                </a:solidFill>
                <a:latin typeface="Arial Narrow"/>
                <a:cs typeface="Arial Narrow"/>
              </a:rPr>
              <a:t>all</a:t>
            </a:r>
            <a:r>
              <a:rPr sz="2600" spc="-95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600" dirty="0">
                <a:solidFill>
                  <a:srgbClr val="585858"/>
                </a:solidFill>
                <a:latin typeface="Arial Narrow"/>
                <a:cs typeface="Arial Narrow"/>
              </a:rPr>
              <a:t>J</a:t>
            </a:r>
            <a:endParaRPr sz="2600" dirty="0">
              <a:latin typeface="Arial Narrow"/>
              <a:cs typeface="Arial Narrow"/>
            </a:endParaRPr>
          </a:p>
          <a:p>
            <a:pPr marL="730250">
              <a:lnSpc>
                <a:spcPct val="100000"/>
              </a:lnSpc>
              <a:spcBef>
                <a:spcPts val="750"/>
              </a:spcBef>
            </a:pPr>
            <a:r>
              <a:rPr sz="1800" spc="-5" dirty="0">
                <a:latin typeface="Arial Narrow"/>
                <a:cs typeface="Arial Narrow"/>
              </a:rPr>
              <a:t>The simplex </a:t>
            </a:r>
            <a:r>
              <a:rPr sz="1800" spc="-10" dirty="0">
                <a:latin typeface="Arial Narrow"/>
                <a:cs typeface="Arial Narrow"/>
              </a:rPr>
              <a:t>algorithm </a:t>
            </a:r>
            <a:r>
              <a:rPr sz="1800" dirty="0">
                <a:latin typeface="Arial Narrow"/>
                <a:cs typeface="Arial Narrow"/>
              </a:rPr>
              <a:t>can </a:t>
            </a:r>
            <a:r>
              <a:rPr sz="1800" spc="-5" dirty="0">
                <a:latin typeface="Arial Narrow"/>
                <a:cs typeface="Arial Narrow"/>
              </a:rPr>
              <a:t>then be used to solve </a:t>
            </a:r>
            <a:r>
              <a:rPr sz="1800" spc="-10" dirty="0">
                <a:latin typeface="Arial Narrow"/>
                <a:cs typeface="Arial Narrow"/>
              </a:rPr>
              <a:t>this</a:t>
            </a:r>
            <a:r>
              <a:rPr sz="1800" spc="-55" dirty="0">
                <a:latin typeface="Arial Narrow"/>
                <a:cs typeface="Arial Narrow"/>
              </a:rPr>
              <a:t> </a:t>
            </a:r>
            <a:r>
              <a:rPr sz="1800" spc="-10" dirty="0">
                <a:latin typeface="Arial Narrow"/>
                <a:cs typeface="Arial Narrow"/>
              </a:rPr>
              <a:t>problem</a:t>
            </a:r>
            <a:endParaRPr sz="1800" dirty="0">
              <a:latin typeface="Arial Narrow"/>
              <a:cs typeface="Arial Narrow"/>
            </a:endParaRPr>
          </a:p>
        </p:txBody>
      </p:sp>
      <p:sp>
        <p:nvSpPr>
          <p:cNvPr id="83" name="Title 82"/>
          <p:cNvSpPr>
            <a:spLocks noGrp="1"/>
          </p:cNvSpPr>
          <p:nvPr>
            <p:ph type="title"/>
          </p:nvPr>
        </p:nvSpPr>
        <p:spPr>
          <a:xfrm>
            <a:off x="765809" y="726440"/>
            <a:ext cx="7579995" cy="446276"/>
          </a:xfrm>
        </p:spPr>
        <p:txBody>
          <a:bodyPr/>
          <a:lstStyle/>
          <a:p>
            <a:r>
              <a:rPr lang="en-US" dirty="0" smtClean="0"/>
              <a:t>Big-M Method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2109470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19">
                <a:moveTo>
                  <a:pt x="0" y="528319"/>
                </a:moveTo>
                <a:lnTo>
                  <a:pt x="9146540" y="528319"/>
                </a:lnTo>
                <a:lnTo>
                  <a:pt x="9146540" y="0"/>
                </a:lnTo>
                <a:lnTo>
                  <a:pt x="0" y="0"/>
                </a:lnTo>
                <a:lnTo>
                  <a:pt x="0" y="528319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70" y="263778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70" y="316483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20"/>
                </a:moveTo>
                <a:lnTo>
                  <a:pt x="9146540" y="528320"/>
                </a:lnTo>
                <a:lnTo>
                  <a:pt x="9146540" y="0"/>
                </a:lnTo>
                <a:lnTo>
                  <a:pt x="0" y="0"/>
                </a:lnTo>
                <a:lnTo>
                  <a:pt x="0" y="52832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70" y="369315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422020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19"/>
                </a:moveTo>
                <a:lnTo>
                  <a:pt x="9146540" y="528319"/>
                </a:lnTo>
                <a:lnTo>
                  <a:pt x="9146540" y="0"/>
                </a:lnTo>
                <a:lnTo>
                  <a:pt x="0" y="0"/>
                </a:lnTo>
                <a:lnTo>
                  <a:pt x="0" y="52831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474852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270" y="527557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20"/>
                </a:moveTo>
                <a:lnTo>
                  <a:pt x="9146540" y="528320"/>
                </a:lnTo>
                <a:lnTo>
                  <a:pt x="9146540" y="0"/>
                </a:lnTo>
                <a:lnTo>
                  <a:pt x="0" y="0"/>
                </a:lnTo>
                <a:lnTo>
                  <a:pt x="0" y="52832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270" y="5803900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330950"/>
            <a:ext cx="9144000" cy="527050"/>
          </a:xfrm>
          <a:custGeom>
            <a:avLst/>
            <a:gdLst/>
            <a:ahLst/>
            <a:cxnLst/>
            <a:rect l="l" t="t" r="r" b="b"/>
            <a:pathLst>
              <a:path w="9144000" h="527050">
                <a:moveTo>
                  <a:pt x="0" y="52705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527050"/>
                </a:lnTo>
                <a:lnTo>
                  <a:pt x="0" y="52705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00" y="1752600"/>
            <a:ext cx="4803140" cy="109220"/>
          </a:xfrm>
          <a:custGeom>
            <a:avLst/>
            <a:gdLst/>
            <a:ahLst/>
            <a:cxnLst/>
            <a:rect l="l" t="t" r="r" b="b"/>
            <a:pathLst>
              <a:path w="4803140" h="109219">
                <a:moveTo>
                  <a:pt x="0" y="0"/>
                </a:moveTo>
                <a:lnTo>
                  <a:pt x="4803140" y="0"/>
                </a:lnTo>
                <a:lnTo>
                  <a:pt x="4803140" y="109220"/>
                </a:lnTo>
                <a:lnTo>
                  <a:pt x="0" y="10922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" y="17526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600" y="17526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34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65809" y="1168400"/>
            <a:ext cx="7235825" cy="57323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900" dirty="0">
              <a:latin typeface="Garamond"/>
              <a:cs typeface="Garamond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b="1" u="heavy" spc="-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 Narrow"/>
                <a:cs typeface="Arial Narrow"/>
              </a:rPr>
              <a:t>Example </a:t>
            </a:r>
            <a:r>
              <a:rPr sz="3200" b="1" u="heavy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 Narrow"/>
                <a:cs typeface="Arial Narrow"/>
              </a:rPr>
              <a:t># </a:t>
            </a:r>
            <a:r>
              <a:rPr sz="3200" b="1" u="heavy" spc="-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 Narrow"/>
                <a:cs typeface="Arial Narrow"/>
              </a:rPr>
              <a:t>1:</a:t>
            </a:r>
            <a:endParaRPr sz="3200" dirty="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800" spc="-10" dirty="0">
                <a:solidFill>
                  <a:srgbClr val="585858"/>
                </a:solidFill>
                <a:latin typeface="Arial Narrow"/>
                <a:cs typeface="Arial Narrow"/>
              </a:rPr>
              <a:t>MAX </a:t>
            </a:r>
            <a:r>
              <a:rPr lang="en-US" sz="2800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Z = </a:t>
            </a:r>
            <a:r>
              <a:rPr sz="2800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2</a:t>
            </a:r>
            <a:r>
              <a:rPr lang="en-US" sz="2800" spc="-10" dirty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lang="en-US" sz="2800" spc="-10" baseline="-25000" dirty="0">
                <a:solidFill>
                  <a:srgbClr val="585858"/>
                </a:solidFill>
                <a:latin typeface="Arial Narrow"/>
                <a:cs typeface="Arial Narrow"/>
              </a:rPr>
              <a:t>1</a:t>
            </a:r>
            <a:r>
              <a:rPr sz="2800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+</a:t>
            </a:r>
            <a:r>
              <a:rPr sz="2800" spc="-15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800" spc="-5" dirty="0">
                <a:solidFill>
                  <a:srgbClr val="585858"/>
                </a:solidFill>
                <a:latin typeface="Arial Narrow"/>
                <a:cs typeface="Arial Narrow"/>
              </a:rPr>
              <a:t>5x</a:t>
            </a:r>
            <a:r>
              <a:rPr sz="2800" spc="-5" baseline="-25000" dirty="0">
                <a:solidFill>
                  <a:srgbClr val="585858"/>
                </a:solidFill>
                <a:latin typeface="Arial Narrow"/>
                <a:cs typeface="Arial Narrow"/>
              </a:rPr>
              <a:t>2</a:t>
            </a:r>
            <a:endParaRPr sz="2800" baseline="-25000" dirty="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3200" spc="-5" dirty="0">
                <a:solidFill>
                  <a:srgbClr val="585858"/>
                </a:solidFill>
                <a:latin typeface="Arial Narrow"/>
                <a:cs typeface="Arial Narrow"/>
              </a:rPr>
              <a:t>ST</a:t>
            </a:r>
            <a:endParaRPr sz="3200" dirty="0">
              <a:latin typeface="Arial Narrow"/>
              <a:cs typeface="Arial Narrow"/>
            </a:endParaRPr>
          </a:p>
          <a:p>
            <a:pPr marL="469900">
              <a:lnSpc>
                <a:spcPct val="100000"/>
              </a:lnSpc>
              <a:spcBef>
                <a:spcPts val="700"/>
              </a:spcBef>
            </a:pPr>
            <a:r>
              <a:rPr lang="en-US" sz="2800" spc="-10" dirty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lang="en-US" sz="2800" spc="-10" baseline="-25000" dirty="0">
                <a:solidFill>
                  <a:srgbClr val="585858"/>
                </a:solidFill>
                <a:latin typeface="Arial Narrow"/>
                <a:cs typeface="Arial Narrow"/>
              </a:rPr>
              <a:t>1</a:t>
            </a:r>
            <a:r>
              <a:rPr sz="2800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800" dirty="0">
                <a:solidFill>
                  <a:srgbClr val="585858"/>
                </a:solidFill>
                <a:latin typeface="Arial Narrow"/>
                <a:cs typeface="Arial Narrow"/>
              </a:rPr>
              <a:t>≥</a:t>
            </a:r>
            <a:r>
              <a:rPr sz="2800" spc="-15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800" dirty="0">
                <a:solidFill>
                  <a:srgbClr val="585858"/>
                </a:solidFill>
                <a:latin typeface="Arial Narrow"/>
                <a:cs typeface="Arial Narrow"/>
              </a:rPr>
              <a:t>4</a:t>
            </a:r>
            <a:endParaRPr sz="2800" dirty="0">
              <a:latin typeface="Arial Narrow"/>
              <a:cs typeface="Arial Narrow"/>
            </a:endParaRPr>
          </a:p>
          <a:p>
            <a:pPr marL="469900" marR="4912995">
              <a:lnSpc>
                <a:spcPts val="4060"/>
              </a:lnSpc>
              <a:spcBef>
                <a:spcPts val="245"/>
              </a:spcBef>
            </a:pPr>
            <a:r>
              <a:rPr lang="en-US" sz="2800" spc="-10" dirty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lang="en-US" sz="2800" spc="-10" baseline="-25000" dirty="0">
                <a:solidFill>
                  <a:srgbClr val="585858"/>
                </a:solidFill>
                <a:latin typeface="Arial Narrow"/>
                <a:cs typeface="Arial Narrow"/>
              </a:rPr>
              <a:t>1</a:t>
            </a:r>
            <a:r>
              <a:rPr sz="2800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800" dirty="0">
                <a:solidFill>
                  <a:srgbClr val="585858"/>
                </a:solidFill>
                <a:latin typeface="Arial Narrow"/>
                <a:cs typeface="Arial Narrow"/>
              </a:rPr>
              <a:t>+ </a:t>
            </a:r>
            <a:r>
              <a:rPr sz="2800" spc="-10" dirty="0">
                <a:solidFill>
                  <a:srgbClr val="585858"/>
                </a:solidFill>
                <a:latin typeface="Arial Narrow"/>
                <a:cs typeface="Arial Narrow"/>
              </a:rPr>
              <a:t>4x</a:t>
            </a:r>
            <a:r>
              <a:rPr sz="2800" spc="-10" baseline="-25000" dirty="0">
                <a:solidFill>
                  <a:srgbClr val="585858"/>
                </a:solidFill>
                <a:latin typeface="Arial Narrow"/>
                <a:cs typeface="Arial Narrow"/>
              </a:rPr>
              <a:t>2</a:t>
            </a:r>
            <a:r>
              <a:rPr sz="2800" spc="-10" dirty="0">
                <a:solidFill>
                  <a:srgbClr val="585858"/>
                </a:solidFill>
                <a:latin typeface="Arial Narrow"/>
                <a:cs typeface="Arial Narrow"/>
              </a:rPr>
              <a:t>≤ </a:t>
            </a:r>
            <a:r>
              <a:rPr sz="2800" spc="-5" dirty="0">
                <a:solidFill>
                  <a:srgbClr val="585858"/>
                </a:solidFill>
                <a:latin typeface="Arial Narrow"/>
                <a:cs typeface="Arial Narrow"/>
              </a:rPr>
              <a:t>32  </a:t>
            </a:r>
            <a:r>
              <a:rPr sz="2800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3</a:t>
            </a:r>
            <a:r>
              <a:rPr lang="en-US" sz="2800" spc="-10" dirty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lang="en-US" sz="2800" spc="-10" baseline="-25000" dirty="0">
                <a:solidFill>
                  <a:srgbClr val="585858"/>
                </a:solidFill>
                <a:latin typeface="Arial Narrow"/>
                <a:cs typeface="Arial Narrow"/>
              </a:rPr>
              <a:t>1</a:t>
            </a:r>
            <a:r>
              <a:rPr sz="2800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+ </a:t>
            </a:r>
            <a:r>
              <a:rPr sz="2800" spc="-5" dirty="0">
                <a:solidFill>
                  <a:srgbClr val="585858"/>
                </a:solidFill>
                <a:latin typeface="Arial Narrow"/>
                <a:cs typeface="Arial Narrow"/>
              </a:rPr>
              <a:t>2x</a:t>
            </a:r>
            <a:r>
              <a:rPr sz="2800" spc="-5" baseline="-25000" dirty="0">
                <a:solidFill>
                  <a:srgbClr val="585858"/>
                </a:solidFill>
                <a:latin typeface="Arial Narrow"/>
                <a:cs typeface="Arial Narrow"/>
              </a:rPr>
              <a:t>2</a:t>
            </a:r>
            <a:r>
              <a:rPr sz="2800" spc="-5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800" dirty="0">
                <a:solidFill>
                  <a:srgbClr val="585858"/>
                </a:solidFill>
                <a:latin typeface="Arial Narrow"/>
                <a:cs typeface="Arial Narrow"/>
              </a:rPr>
              <a:t>=</a:t>
            </a:r>
            <a:r>
              <a:rPr sz="2800" spc="-85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800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24</a:t>
            </a:r>
            <a:endParaRPr lang="en-US" sz="2800" spc="-5" dirty="0" smtClean="0">
              <a:solidFill>
                <a:srgbClr val="585858"/>
              </a:solidFill>
              <a:latin typeface="Arial Narrow"/>
              <a:cs typeface="Arial Narrow"/>
            </a:endParaRPr>
          </a:p>
          <a:p>
            <a:pPr marL="469900" marR="4912995">
              <a:lnSpc>
                <a:spcPts val="4060"/>
              </a:lnSpc>
              <a:spcBef>
                <a:spcPts val="245"/>
              </a:spcBef>
            </a:pPr>
            <a:r>
              <a:rPr lang="en-US" sz="2800" spc="-10" dirty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lang="en-US" sz="2800" spc="-10" baseline="-25000" dirty="0">
                <a:solidFill>
                  <a:srgbClr val="585858"/>
                </a:solidFill>
                <a:latin typeface="Arial Narrow"/>
                <a:cs typeface="Arial Narrow"/>
              </a:rPr>
              <a:t>1</a:t>
            </a:r>
            <a:r>
              <a:rPr lang="en-US" sz="2800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,x</a:t>
            </a:r>
            <a:r>
              <a:rPr lang="en-US" sz="2800" spc="-10" baseline="-25000" dirty="0" smtClean="0">
                <a:solidFill>
                  <a:srgbClr val="585858"/>
                </a:solidFill>
                <a:latin typeface="Arial Narrow"/>
                <a:cs typeface="Arial Narrow"/>
              </a:rPr>
              <a:t>2</a:t>
            </a:r>
            <a:r>
              <a:rPr lang="en-US" sz="2800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lang="en-US" sz="2800" dirty="0">
                <a:solidFill>
                  <a:srgbClr val="585858"/>
                </a:solidFill>
                <a:latin typeface="Arial Narrow"/>
                <a:cs typeface="Arial Narrow"/>
              </a:rPr>
              <a:t>≥</a:t>
            </a:r>
            <a:r>
              <a:rPr lang="en-US" sz="2800" spc="-20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lang="en-US" sz="2800" dirty="0">
                <a:solidFill>
                  <a:srgbClr val="585858"/>
                </a:solidFill>
                <a:latin typeface="Arial Narrow"/>
                <a:cs typeface="Arial Narrow"/>
              </a:rPr>
              <a:t>0</a:t>
            </a:r>
            <a:endParaRPr lang="en-US" sz="2800" dirty="0">
              <a:latin typeface="Arial Narrow"/>
              <a:cs typeface="Arial Narrow"/>
            </a:endParaRPr>
          </a:p>
          <a:p>
            <a:pPr marL="469900" marR="4912995">
              <a:lnSpc>
                <a:spcPts val="4060"/>
              </a:lnSpc>
              <a:spcBef>
                <a:spcPts val="245"/>
              </a:spcBef>
            </a:pPr>
            <a:endParaRPr sz="2800" dirty="0">
              <a:latin typeface="Arial Narrow"/>
              <a:cs typeface="Arial Narrow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6800" y="6858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Big-M Method: Maximization Problem</a:t>
            </a: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2109470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19">
                <a:moveTo>
                  <a:pt x="0" y="528319"/>
                </a:moveTo>
                <a:lnTo>
                  <a:pt x="9146540" y="528319"/>
                </a:lnTo>
                <a:lnTo>
                  <a:pt x="9146540" y="0"/>
                </a:lnTo>
                <a:lnTo>
                  <a:pt x="0" y="0"/>
                </a:lnTo>
                <a:lnTo>
                  <a:pt x="0" y="528319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70" y="263778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70" y="316483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20"/>
                </a:moveTo>
                <a:lnTo>
                  <a:pt x="9146540" y="528320"/>
                </a:lnTo>
                <a:lnTo>
                  <a:pt x="9146540" y="0"/>
                </a:lnTo>
                <a:lnTo>
                  <a:pt x="0" y="0"/>
                </a:lnTo>
                <a:lnTo>
                  <a:pt x="0" y="52832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70" y="369315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422020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19"/>
                </a:moveTo>
                <a:lnTo>
                  <a:pt x="9146540" y="528319"/>
                </a:lnTo>
                <a:lnTo>
                  <a:pt x="9146540" y="0"/>
                </a:lnTo>
                <a:lnTo>
                  <a:pt x="0" y="0"/>
                </a:lnTo>
                <a:lnTo>
                  <a:pt x="0" y="52831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474852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270" y="527557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20"/>
                </a:moveTo>
                <a:lnTo>
                  <a:pt x="9146540" y="528320"/>
                </a:lnTo>
                <a:lnTo>
                  <a:pt x="9146540" y="0"/>
                </a:lnTo>
                <a:lnTo>
                  <a:pt x="0" y="0"/>
                </a:lnTo>
                <a:lnTo>
                  <a:pt x="0" y="52832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270" y="5803900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330950"/>
            <a:ext cx="9144000" cy="527050"/>
          </a:xfrm>
          <a:custGeom>
            <a:avLst/>
            <a:gdLst/>
            <a:ahLst/>
            <a:cxnLst/>
            <a:rect l="l" t="t" r="r" b="b"/>
            <a:pathLst>
              <a:path w="9144000" h="527050">
                <a:moveTo>
                  <a:pt x="0" y="52705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527050"/>
                </a:lnTo>
                <a:lnTo>
                  <a:pt x="0" y="52705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00" y="1752600"/>
            <a:ext cx="4803140" cy="109220"/>
          </a:xfrm>
          <a:custGeom>
            <a:avLst/>
            <a:gdLst/>
            <a:ahLst/>
            <a:cxnLst/>
            <a:rect l="l" t="t" r="r" b="b"/>
            <a:pathLst>
              <a:path w="4803140" h="109219">
                <a:moveTo>
                  <a:pt x="0" y="0"/>
                </a:moveTo>
                <a:lnTo>
                  <a:pt x="4803140" y="0"/>
                </a:lnTo>
                <a:lnTo>
                  <a:pt x="4803140" y="109220"/>
                </a:lnTo>
                <a:lnTo>
                  <a:pt x="0" y="10922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" y="17526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600" y="17526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34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65809" y="1265630"/>
            <a:ext cx="6517640" cy="4585230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endParaRPr sz="2900" dirty="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2500" b="1" u="heavy" spc="-10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 Narrow"/>
                <a:cs typeface="Arial Narrow"/>
              </a:rPr>
              <a:t>The Solution</a:t>
            </a:r>
            <a:endParaRPr sz="2500" dirty="0">
              <a:latin typeface="Arial Narrow"/>
              <a:cs typeface="Arial Narrow"/>
            </a:endParaRPr>
          </a:p>
          <a:p>
            <a:pPr marL="354330" marR="5080" indent="-341630">
              <a:lnSpc>
                <a:spcPts val="2400"/>
              </a:lnSpc>
              <a:spcBef>
                <a:spcPts val="600"/>
              </a:spcBef>
              <a:buChar char="•"/>
              <a:tabLst>
                <a:tab pos="353695" algn="l"/>
                <a:tab pos="354330" algn="l"/>
              </a:tabLst>
            </a:pPr>
            <a:r>
              <a:rPr sz="2500" dirty="0">
                <a:solidFill>
                  <a:srgbClr val="585858"/>
                </a:solidFill>
                <a:latin typeface="Arial Narrow"/>
                <a:cs typeface="Arial Narrow"/>
              </a:rPr>
              <a:t>By </a:t>
            </a:r>
            <a:r>
              <a:rPr sz="2500" spc="-5" dirty="0">
                <a:solidFill>
                  <a:srgbClr val="585858"/>
                </a:solidFill>
                <a:latin typeface="Arial Narrow"/>
                <a:cs typeface="Arial Narrow"/>
              </a:rPr>
              <a:t>adding </a:t>
            </a:r>
            <a:r>
              <a:rPr sz="2500" spc="-10" dirty="0">
                <a:solidFill>
                  <a:srgbClr val="585858"/>
                </a:solidFill>
                <a:latin typeface="Arial Narrow"/>
                <a:cs typeface="Arial Narrow"/>
              </a:rPr>
              <a:t>the </a:t>
            </a:r>
            <a:r>
              <a:rPr sz="2500" spc="-5" dirty="0">
                <a:solidFill>
                  <a:srgbClr val="585858"/>
                </a:solidFill>
                <a:latin typeface="Arial Narrow"/>
                <a:cs typeface="Arial Narrow"/>
              </a:rPr>
              <a:t>appropriate </a:t>
            </a:r>
            <a:r>
              <a:rPr sz="2500" spc="-10" dirty="0">
                <a:solidFill>
                  <a:srgbClr val="585858"/>
                </a:solidFill>
                <a:latin typeface="Arial Narrow"/>
                <a:cs typeface="Arial Narrow"/>
              </a:rPr>
              <a:t>slack, </a:t>
            </a:r>
            <a:r>
              <a:rPr sz="2500" spc="-5" dirty="0">
                <a:solidFill>
                  <a:srgbClr val="585858"/>
                </a:solidFill>
                <a:latin typeface="Arial Narrow"/>
                <a:cs typeface="Arial Narrow"/>
              </a:rPr>
              <a:t>surplus, and </a:t>
            </a:r>
            <a:r>
              <a:rPr sz="2500" spc="-10" dirty="0">
                <a:solidFill>
                  <a:srgbClr val="585858"/>
                </a:solidFill>
                <a:latin typeface="Arial Narrow"/>
                <a:cs typeface="Arial Narrow"/>
              </a:rPr>
              <a:t>artificial  </a:t>
            </a:r>
            <a:r>
              <a:rPr sz="2500" spc="-5" dirty="0">
                <a:solidFill>
                  <a:srgbClr val="585858"/>
                </a:solidFill>
                <a:latin typeface="Arial Narrow"/>
                <a:cs typeface="Arial Narrow"/>
              </a:rPr>
              <a:t>variables, we obtain the</a:t>
            </a:r>
            <a:r>
              <a:rPr sz="2500" spc="-45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500" spc="-5" dirty="0">
                <a:solidFill>
                  <a:srgbClr val="585858"/>
                </a:solidFill>
                <a:latin typeface="Arial Narrow"/>
                <a:cs typeface="Arial Narrow"/>
              </a:rPr>
              <a:t>following:</a:t>
            </a:r>
            <a:endParaRPr sz="2500" dirty="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200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MAX</a:t>
            </a:r>
            <a:r>
              <a:rPr lang="en-US" sz="2200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 Z = </a:t>
            </a:r>
            <a:r>
              <a:rPr sz="2200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 2</a:t>
            </a:r>
            <a:r>
              <a:rPr lang="en-US" sz="2200" spc="-10" dirty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lang="en-US" sz="2200" spc="-10" baseline="-25000" dirty="0">
                <a:solidFill>
                  <a:srgbClr val="585858"/>
                </a:solidFill>
                <a:latin typeface="Arial Narrow"/>
                <a:cs typeface="Arial Narrow"/>
              </a:rPr>
              <a:t>1</a:t>
            </a:r>
            <a:r>
              <a:rPr sz="2200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+ </a:t>
            </a:r>
            <a:r>
              <a:rPr sz="2200" spc="-10" dirty="0">
                <a:solidFill>
                  <a:srgbClr val="585858"/>
                </a:solidFill>
                <a:latin typeface="Arial Narrow"/>
                <a:cs typeface="Arial Narrow"/>
              </a:rPr>
              <a:t>5x</a:t>
            </a:r>
            <a:r>
              <a:rPr sz="2200" spc="-10" baseline="-25000" dirty="0">
                <a:solidFill>
                  <a:srgbClr val="585858"/>
                </a:solidFill>
                <a:latin typeface="Arial Narrow"/>
                <a:cs typeface="Arial Narrow"/>
              </a:rPr>
              <a:t>2</a:t>
            </a:r>
            <a:r>
              <a:rPr sz="2200" spc="-10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–</a:t>
            </a:r>
            <a:r>
              <a:rPr lang="en-US" sz="2200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 M(</a:t>
            </a:r>
            <a:r>
              <a:rPr sz="2200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R</a:t>
            </a:r>
            <a:r>
              <a:rPr sz="2200" spc="-10" baseline="-25000" dirty="0" smtClean="0">
                <a:solidFill>
                  <a:srgbClr val="585858"/>
                </a:solidFill>
                <a:latin typeface="Arial Narrow"/>
                <a:cs typeface="Arial Narrow"/>
              </a:rPr>
              <a:t>1</a:t>
            </a:r>
            <a:r>
              <a:rPr lang="en-US" sz="2200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+</a:t>
            </a:r>
            <a:r>
              <a:rPr sz="2200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R</a:t>
            </a:r>
            <a:r>
              <a:rPr sz="2200" spc="-5" baseline="-25000" dirty="0" smtClean="0">
                <a:solidFill>
                  <a:srgbClr val="585858"/>
                </a:solidFill>
                <a:latin typeface="Arial Narrow"/>
                <a:cs typeface="Arial Narrow"/>
              </a:rPr>
              <a:t>3</a:t>
            </a:r>
            <a:r>
              <a:rPr lang="en-US" sz="2200" spc="-5" dirty="0" smtClean="0">
                <a:solidFill>
                  <a:srgbClr val="585858"/>
                </a:solidFill>
                <a:latin typeface="Arial Narrow"/>
                <a:cs typeface="Arial Narrow"/>
              </a:rPr>
              <a:t>)</a:t>
            </a:r>
            <a:endParaRPr sz="2200" dirty="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2500" spc="-5" dirty="0">
                <a:solidFill>
                  <a:srgbClr val="585858"/>
                </a:solidFill>
                <a:latin typeface="Arial Narrow"/>
                <a:cs typeface="Arial Narrow"/>
              </a:rPr>
              <a:t>ST</a:t>
            </a:r>
            <a:endParaRPr sz="2500" dirty="0">
              <a:latin typeface="Arial Narrow"/>
              <a:cs typeface="Arial Narrow"/>
            </a:endParaRPr>
          </a:p>
          <a:p>
            <a:pPr marL="469900" marR="4113529">
              <a:lnSpc>
                <a:spcPts val="2660"/>
              </a:lnSpc>
              <a:spcBef>
                <a:spcPts val="90"/>
              </a:spcBef>
            </a:pPr>
            <a:r>
              <a:rPr lang="en-US" sz="2200" spc="-10" dirty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lang="en-US" sz="2200" spc="-10" baseline="-25000" dirty="0">
                <a:solidFill>
                  <a:srgbClr val="585858"/>
                </a:solidFill>
                <a:latin typeface="Arial Narrow"/>
                <a:cs typeface="Arial Narrow"/>
              </a:rPr>
              <a:t>1</a:t>
            </a:r>
            <a:r>
              <a:rPr sz="2200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– </a:t>
            </a:r>
            <a:r>
              <a:rPr sz="2200" spc="-5" dirty="0">
                <a:solidFill>
                  <a:srgbClr val="585858"/>
                </a:solidFill>
                <a:latin typeface="Arial Narrow"/>
                <a:cs typeface="Arial Narrow"/>
              </a:rPr>
              <a:t>s</a:t>
            </a:r>
            <a:r>
              <a:rPr sz="2200" spc="-5" baseline="-25000" dirty="0">
                <a:solidFill>
                  <a:srgbClr val="585858"/>
                </a:solidFill>
                <a:latin typeface="Arial Narrow"/>
                <a:cs typeface="Arial Narrow"/>
              </a:rPr>
              <a:t>1</a:t>
            </a:r>
            <a:r>
              <a:rPr sz="2200" spc="-5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+ </a:t>
            </a:r>
            <a:r>
              <a:rPr sz="2200" spc="-10" dirty="0">
                <a:solidFill>
                  <a:srgbClr val="585858"/>
                </a:solidFill>
                <a:latin typeface="Arial Narrow"/>
                <a:cs typeface="Arial Narrow"/>
              </a:rPr>
              <a:t>R</a:t>
            </a:r>
            <a:r>
              <a:rPr sz="2200" spc="-10" baseline="-25000" dirty="0">
                <a:solidFill>
                  <a:srgbClr val="585858"/>
                </a:solidFill>
                <a:latin typeface="Arial Narrow"/>
                <a:cs typeface="Arial Narrow"/>
              </a:rPr>
              <a:t>1</a:t>
            </a:r>
            <a:r>
              <a:rPr sz="2200" spc="-10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=4  </a:t>
            </a:r>
            <a:endParaRPr lang="en-US" sz="2200" dirty="0" smtClean="0">
              <a:solidFill>
                <a:srgbClr val="585858"/>
              </a:solidFill>
              <a:latin typeface="Arial Narrow"/>
              <a:cs typeface="Arial Narrow"/>
            </a:endParaRPr>
          </a:p>
          <a:p>
            <a:pPr marL="469900" marR="4113529">
              <a:lnSpc>
                <a:spcPts val="2660"/>
              </a:lnSpc>
              <a:spcBef>
                <a:spcPts val="90"/>
              </a:spcBef>
            </a:pPr>
            <a:r>
              <a:rPr lang="en-US" sz="2200" dirty="0" smtClean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sz="2200" spc="-10" baseline="-25000" dirty="0" smtClean="0">
                <a:solidFill>
                  <a:srgbClr val="585858"/>
                </a:solidFill>
                <a:latin typeface="Arial Narrow"/>
                <a:cs typeface="Arial Narrow"/>
              </a:rPr>
              <a:t>1</a:t>
            </a:r>
            <a:r>
              <a:rPr sz="2200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+ </a:t>
            </a:r>
            <a:r>
              <a:rPr sz="2200" spc="-10" dirty="0">
                <a:solidFill>
                  <a:srgbClr val="585858"/>
                </a:solidFill>
                <a:latin typeface="Arial Narrow"/>
                <a:cs typeface="Arial Narrow"/>
              </a:rPr>
              <a:t>4x</a:t>
            </a:r>
            <a:r>
              <a:rPr sz="2200" spc="-10" baseline="-25000" dirty="0">
                <a:solidFill>
                  <a:srgbClr val="585858"/>
                </a:solidFill>
                <a:latin typeface="Arial Narrow"/>
                <a:cs typeface="Arial Narrow"/>
              </a:rPr>
              <a:t>2</a:t>
            </a:r>
            <a:r>
              <a:rPr sz="2200" spc="-10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+ </a:t>
            </a:r>
            <a:r>
              <a:rPr sz="2200" spc="-5" dirty="0">
                <a:solidFill>
                  <a:srgbClr val="585858"/>
                </a:solidFill>
                <a:latin typeface="Arial Narrow"/>
                <a:cs typeface="Arial Narrow"/>
              </a:rPr>
              <a:t>s</a:t>
            </a:r>
            <a:r>
              <a:rPr sz="2200" spc="-5" baseline="-25000" dirty="0">
                <a:solidFill>
                  <a:srgbClr val="585858"/>
                </a:solidFill>
                <a:latin typeface="Arial Narrow"/>
                <a:cs typeface="Arial Narrow"/>
              </a:rPr>
              <a:t>2</a:t>
            </a:r>
            <a:r>
              <a:rPr sz="2200" spc="-5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=</a:t>
            </a:r>
            <a:r>
              <a:rPr sz="2200" spc="-60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spc="-5" dirty="0">
                <a:solidFill>
                  <a:srgbClr val="585858"/>
                </a:solidFill>
                <a:latin typeface="Arial Narrow"/>
                <a:cs typeface="Arial Narrow"/>
              </a:rPr>
              <a:t>32</a:t>
            </a:r>
            <a:endParaRPr sz="2200" dirty="0">
              <a:latin typeface="Arial Narrow"/>
              <a:cs typeface="Arial Narrow"/>
            </a:endParaRPr>
          </a:p>
          <a:p>
            <a:pPr marL="469900">
              <a:lnSpc>
                <a:spcPts val="2570"/>
              </a:lnSpc>
            </a:pPr>
            <a:r>
              <a:rPr sz="2200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3</a:t>
            </a:r>
            <a:r>
              <a:rPr lang="en-US" sz="2200" spc="-10" dirty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lang="en-US" sz="2200" spc="-10" baseline="-25000" dirty="0">
                <a:solidFill>
                  <a:srgbClr val="585858"/>
                </a:solidFill>
                <a:latin typeface="Arial Narrow"/>
                <a:cs typeface="Arial Narrow"/>
              </a:rPr>
              <a:t>1</a:t>
            </a:r>
            <a:r>
              <a:rPr sz="2200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+ </a:t>
            </a:r>
            <a:r>
              <a:rPr sz="2200" spc="-5" dirty="0">
                <a:solidFill>
                  <a:srgbClr val="585858"/>
                </a:solidFill>
                <a:latin typeface="Arial Narrow"/>
                <a:cs typeface="Arial Narrow"/>
              </a:rPr>
              <a:t>2x</a:t>
            </a:r>
            <a:r>
              <a:rPr sz="2200" spc="-5" baseline="-25000" dirty="0">
                <a:solidFill>
                  <a:srgbClr val="585858"/>
                </a:solidFill>
                <a:latin typeface="Arial Narrow"/>
                <a:cs typeface="Arial Narrow"/>
              </a:rPr>
              <a:t>2</a:t>
            </a:r>
            <a:r>
              <a:rPr sz="2200" spc="-5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+ </a:t>
            </a:r>
            <a:r>
              <a:rPr sz="2200" spc="-10" dirty="0">
                <a:solidFill>
                  <a:srgbClr val="585858"/>
                </a:solidFill>
                <a:latin typeface="Arial Narrow"/>
                <a:cs typeface="Arial Narrow"/>
              </a:rPr>
              <a:t>R</a:t>
            </a:r>
            <a:r>
              <a:rPr sz="2200" spc="-10" baseline="-25000" dirty="0">
                <a:solidFill>
                  <a:srgbClr val="585858"/>
                </a:solidFill>
                <a:latin typeface="Arial Narrow"/>
                <a:cs typeface="Arial Narrow"/>
              </a:rPr>
              <a:t>3</a:t>
            </a:r>
            <a:r>
              <a:rPr sz="2200" spc="-10" dirty="0">
                <a:solidFill>
                  <a:srgbClr val="585858"/>
                </a:solidFill>
                <a:latin typeface="Arial Narrow"/>
                <a:cs typeface="Arial Narrow"/>
              </a:rPr>
              <a:t>= </a:t>
            </a:r>
            <a:r>
              <a:rPr sz="2200" spc="-5" dirty="0">
                <a:solidFill>
                  <a:srgbClr val="585858"/>
                </a:solidFill>
                <a:latin typeface="Arial Narrow"/>
                <a:cs typeface="Arial Narrow"/>
              </a:rPr>
              <a:t>24</a:t>
            </a:r>
            <a:endParaRPr sz="2200" dirty="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300" dirty="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lang="en-US" sz="2200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x</a:t>
            </a:r>
            <a:r>
              <a:rPr sz="2200" spc="-10" baseline="-25000" dirty="0" smtClean="0">
                <a:solidFill>
                  <a:srgbClr val="585858"/>
                </a:solidFill>
                <a:latin typeface="Arial Narrow"/>
                <a:cs typeface="Arial Narrow"/>
              </a:rPr>
              <a:t>1</a:t>
            </a:r>
            <a:r>
              <a:rPr sz="2200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,x</a:t>
            </a:r>
            <a:r>
              <a:rPr sz="2200" spc="-10" baseline="-25000" dirty="0" smtClean="0">
                <a:solidFill>
                  <a:srgbClr val="585858"/>
                </a:solidFill>
                <a:latin typeface="Arial Narrow"/>
                <a:cs typeface="Arial Narrow"/>
              </a:rPr>
              <a:t>2</a:t>
            </a:r>
            <a:r>
              <a:rPr sz="2200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,s</a:t>
            </a:r>
            <a:r>
              <a:rPr sz="2200" spc="-10" baseline="-25000" dirty="0" smtClean="0">
                <a:solidFill>
                  <a:srgbClr val="585858"/>
                </a:solidFill>
                <a:latin typeface="Arial Narrow"/>
                <a:cs typeface="Arial Narrow"/>
              </a:rPr>
              <a:t>1</a:t>
            </a:r>
            <a:r>
              <a:rPr sz="2200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,s</a:t>
            </a:r>
            <a:r>
              <a:rPr sz="2200" spc="-10" baseline="-25000" dirty="0" smtClean="0">
                <a:solidFill>
                  <a:srgbClr val="585858"/>
                </a:solidFill>
                <a:latin typeface="Arial Narrow"/>
                <a:cs typeface="Arial Narrow"/>
              </a:rPr>
              <a:t>2</a:t>
            </a:r>
            <a:r>
              <a:rPr sz="2200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,R</a:t>
            </a:r>
            <a:r>
              <a:rPr sz="2200" spc="-10" baseline="-25000" dirty="0" smtClean="0">
                <a:solidFill>
                  <a:srgbClr val="585858"/>
                </a:solidFill>
                <a:latin typeface="Arial Narrow"/>
                <a:cs typeface="Arial Narrow"/>
              </a:rPr>
              <a:t>1</a:t>
            </a:r>
            <a:r>
              <a:rPr sz="2200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,R</a:t>
            </a:r>
            <a:r>
              <a:rPr sz="2200" spc="-10" baseline="-25000" dirty="0" smtClean="0">
                <a:solidFill>
                  <a:srgbClr val="585858"/>
                </a:solidFill>
                <a:latin typeface="Arial Narrow"/>
                <a:cs typeface="Arial Narrow"/>
              </a:rPr>
              <a:t>3</a:t>
            </a:r>
            <a:r>
              <a:rPr sz="2200" spc="-10" dirty="0" smtClean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≥</a:t>
            </a:r>
            <a:r>
              <a:rPr sz="2200" spc="-20" dirty="0">
                <a:solidFill>
                  <a:srgbClr val="585858"/>
                </a:solidFill>
                <a:latin typeface="Arial Narrow"/>
                <a:cs typeface="Arial Narrow"/>
              </a:rPr>
              <a:t> </a:t>
            </a:r>
            <a:r>
              <a:rPr sz="2200" dirty="0">
                <a:solidFill>
                  <a:srgbClr val="585858"/>
                </a:solidFill>
                <a:latin typeface="Arial Narrow"/>
                <a:cs typeface="Arial Narrow"/>
              </a:rPr>
              <a:t>0</a:t>
            </a:r>
            <a:endParaRPr sz="2200" dirty="0">
              <a:latin typeface="Arial Narrow"/>
              <a:cs typeface="Arial Narrow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66800" y="6858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Big-M Method: Maximization Problem</a:t>
            </a:r>
            <a:endParaRPr lang="en-US" sz="3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2109470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19">
                <a:moveTo>
                  <a:pt x="0" y="528319"/>
                </a:moveTo>
                <a:lnTo>
                  <a:pt x="9146540" y="528319"/>
                </a:lnTo>
                <a:lnTo>
                  <a:pt x="9146540" y="0"/>
                </a:lnTo>
                <a:lnTo>
                  <a:pt x="0" y="0"/>
                </a:lnTo>
                <a:lnTo>
                  <a:pt x="0" y="528319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70" y="263778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98359" y="3164839"/>
            <a:ext cx="1946910" cy="528320"/>
          </a:xfrm>
          <a:custGeom>
            <a:avLst/>
            <a:gdLst/>
            <a:ahLst/>
            <a:cxnLst/>
            <a:rect l="l" t="t" r="r" b="b"/>
            <a:pathLst>
              <a:path w="1946909" h="528320">
                <a:moveTo>
                  <a:pt x="0" y="528320"/>
                </a:moveTo>
                <a:lnTo>
                  <a:pt x="1946910" y="528320"/>
                </a:lnTo>
                <a:lnTo>
                  <a:pt x="1946910" y="0"/>
                </a:lnTo>
                <a:lnTo>
                  <a:pt x="0" y="0"/>
                </a:lnTo>
                <a:lnTo>
                  <a:pt x="0" y="52832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70" y="3164839"/>
            <a:ext cx="7128509" cy="528320"/>
          </a:xfrm>
          <a:custGeom>
            <a:avLst/>
            <a:gdLst/>
            <a:ahLst/>
            <a:cxnLst/>
            <a:rect l="l" t="t" r="r" b="b"/>
            <a:pathLst>
              <a:path w="7128509" h="528320">
                <a:moveTo>
                  <a:pt x="0" y="528320"/>
                </a:moveTo>
                <a:lnTo>
                  <a:pt x="7128510" y="528320"/>
                </a:lnTo>
                <a:lnTo>
                  <a:pt x="7128510" y="0"/>
                </a:lnTo>
                <a:lnTo>
                  <a:pt x="0" y="0"/>
                </a:lnTo>
                <a:lnTo>
                  <a:pt x="0" y="52832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369315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422020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19"/>
                </a:moveTo>
                <a:lnTo>
                  <a:pt x="9146540" y="528319"/>
                </a:lnTo>
                <a:lnTo>
                  <a:pt x="9146540" y="0"/>
                </a:lnTo>
                <a:lnTo>
                  <a:pt x="0" y="0"/>
                </a:lnTo>
                <a:lnTo>
                  <a:pt x="0" y="52831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270" y="474852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270" y="527557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20"/>
                </a:moveTo>
                <a:lnTo>
                  <a:pt x="9146540" y="528320"/>
                </a:lnTo>
                <a:lnTo>
                  <a:pt x="9146540" y="0"/>
                </a:lnTo>
                <a:lnTo>
                  <a:pt x="0" y="0"/>
                </a:lnTo>
                <a:lnTo>
                  <a:pt x="0" y="52832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-1270" y="5803900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6330950"/>
            <a:ext cx="9144000" cy="527050"/>
          </a:xfrm>
          <a:custGeom>
            <a:avLst/>
            <a:gdLst/>
            <a:ahLst/>
            <a:cxnLst/>
            <a:rect l="l" t="t" r="r" b="b"/>
            <a:pathLst>
              <a:path w="9144000" h="527050">
                <a:moveTo>
                  <a:pt x="0" y="52705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527050"/>
                </a:lnTo>
                <a:lnTo>
                  <a:pt x="0" y="52705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" y="1752600"/>
            <a:ext cx="4803140" cy="109220"/>
          </a:xfrm>
          <a:custGeom>
            <a:avLst/>
            <a:gdLst/>
            <a:ahLst/>
            <a:cxnLst/>
            <a:rect l="l" t="t" r="r" b="b"/>
            <a:pathLst>
              <a:path w="4803140" h="109219">
                <a:moveTo>
                  <a:pt x="0" y="0"/>
                </a:moveTo>
                <a:lnTo>
                  <a:pt x="4803140" y="0"/>
                </a:lnTo>
                <a:lnTo>
                  <a:pt x="4803140" y="109220"/>
                </a:lnTo>
                <a:lnTo>
                  <a:pt x="0" y="10922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600" y="17526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9600" y="17526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34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7209" y="1142618"/>
            <a:ext cx="1538605" cy="1189355"/>
          </a:xfrm>
          <a:prstGeom prst="rect">
            <a:avLst/>
          </a:prstGeom>
        </p:spPr>
        <p:txBody>
          <a:bodyPr vert="horz" wrap="square" lIns="0" tIns="259079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2039"/>
              </a:spcBef>
            </a:pPr>
            <a:endParaRPr sz="2900" dirty="0">
              <a:latin typeface="Garamond"/>
              <a:cs typeface="Garamond"/>
            </a:endParaRPr>
          </a:p>
          <a:p>
            <a:pPr marL="12700">
              <a:lnSpc>
                <a:spcPct val="100000"/>
              </a:lnSpc>
              <a:spcBef>
                <a:spcPts val="1340"/>
              </a:spcBef>
            </a:pPr>
            <a:r>
              <a:rPr sz="2000" u="heavy" spc="-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 Narrow"/>
                <a:cs typeface="Arial Narrow"/>
              </a:rPr>
              <a:t>The initial table</a:t>
            </a:r>
            <a:r>
              <a:rPr sz="2000" u="heavy" spc="-7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 Narrow"/>
                <a:cs typeface="Arial Narrow"/>
              </a:rPr>
              <a:t> </a:t>
            </a:r>
            <a:r>
              <a:rPr sz="2000" u="heavy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 Narrow"/>
                <a:cs typeface="Arial Narrow"/>
              </a:rPr>
              <a:t>:</a:t>
            </a:r>
            <a:endParaRPr sz="2000" dirty="0">
              <a:latin typeface="Arial Narrow"/>
              <a:cs typeface="Arial Narro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7209" y="4853940"/>
            <a:ext cx="802259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3695" algn="l"/>
                <a:tab pos="354330" algn="l"/>
              </a:tabLst>
            </a:pPr>
            <a:r>
              <a:rPr lang="en-US" sz="2000" dirty="0" smtClean="0">
                <a:solidFill>
                  <a:srgbClr val="585858"/>
                </a:solidFill>
                <a:latin typeface="Arial Narrow"/>
                <a:cs typeface="Arial Narrow"/>
              </a:rPr>
              <a:t>Z-row should have zero coefficients of basic variables. For it apply-</a:t>
            </a:r>
            <a:endParaRPr sz="2000" dirty="0">
              <a:latin typeface="Arial Narrow"/>
              <a:cs typeface="Arial Narro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37209" y="5468620"/>
            <a:ext cx="507809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 Narrow"/>
                <a:cs typeface="Arial Narrow"/>
              </a:rPr>
              <a:t>New z-row = </a:t>
            </a:r>
            <a:r>
              <a:rPr lang="en-US" sz="2000" b="1" dirty="0" smtClean="0">
                <a:latin typeface="Arial Narrow"/>
                <a:cs typeface="Arial Narrow"/>
              </a:rPr>
              <a:t>O</a:t>
            </a:r>
            <a:r>
              <a:rPr sz="2000" b="1" spc="-5" dirty="0" smtClean="0">
                <a:latin typeface="Arial Narrow"/>
                <a:cs typeface="Arial Narrow"/>
              </a:rPr>
              <a:t>ld </a:t>
            </a:r>
            <a:r>
              <a:rPr sz="2000" b="1" dirty="0">
                <a:latin typeface="Arial Narrow"/>
                <a:cs typeface="Arial Narrow"/>
              </a:rPr>
              <a:t>z-row </a:t>
            </a:r>
            <a:r>
              <a:rPr lang="en-US" sz="2000" b="1" dirty="0" smtClean="0">
                <a:latin typeface="Arial Narrow"/>
                <a:cs typeface="Arial Narrow"/>
              </a:rPr>
              <a:t>-</a:t>
            </a:r>
            <a:r>
              <a:rPr sz="2000" b="1" dirty="0" smtClean="0">
                <a:latin typeface="Arial Narrow"/>
                <a:cs typeface="Arial Narrow"/>
              </a:rPr>
              <a:t> (M </a:t>
            </a:r>
            <a:r>
              <a:rPr sz="2000" b="1" dirty="0">
                <a:latin typeface="Arial Narrow"/>
                <a:cs typeface="Arial Narrow"/>
              </a:rPr>
              <a:t>* R</a:t>
            </a:r>
            <a:r>
              <a:rPr sz="2000" b="1" baseline="-25000" dirty="0">
                <a:latin typeface="Arial Narrow"/>
                <a:cs typeface="Arial Narrow"/>
              </a:rPr>
              <a:t>1</a:t>
            </a:r>
            <a:r>
              <a:rPr sz="2000" b="1" dirty="0">
                <a:latin typeface="Arial Narrow"/>
                <a:cs typeface="Arial Narrow"/>
              </a:rPr>
              <a:t> </a:t>
            </a:r>
            <a:r>
              <a:rPr sz="2000" b="1" spc="-5" dirty="0">
                <a:latin typeface="Arial Narrow"/>
                <a:cs typeface="Arial Narrow"/>
              </a:rPr>
              <a:t>row </a:t>
            </a:r>
            <a:r>
              <a:rPr lang="en-US" sz="2000" b="1" dirty="0">
                <a:latin typeface="Arial Narrow"/>
                <a:cs typeface="Arial Narrow"/>
              </a:rPr>
              <a:t>+</a:t>
            </a:r>
            <a:r>
              <a:rPr sz="2000" b="1" dirty="0" smtClean="0">
                <a:latin typeface="Arial Narrow"/>
                <a:cs typeface="Arial Narrow"/>
              </a:rPr>
              <a:t> </a:t>
            </a:r>
            <a:r>
              <a:rPr sz="2000" b="1" dirty="0">
                <a:latin typeface="Arial Narrow"/>
                <a:cs typeface="Arial Narrow"/>
              </a:rPr>
              <a:t>M * R</a:t>
            </a:r>
            <a:r>
              <a:rPr sz="2000" b="1" baseline="-25000" dirty="0">
                <a:latin typeface="Arial Narrow"/>
                <a:cs typeface="Arial Narrow"/>
              </a:rPr>
              <a:t>3</a:t>
            </a:r>
            <a:r>
              <a:rPr sz="2000" b="1" spc="-100" dirty="0">
                <a:latin typeface="Arial Narrow"/>
                <a:cs typeface="Arial Narrow"/>
              </a:rPr>
              <a:t> </a:t>
            </a:r>
            <a:r>
              <a:rPr sz="2000" b="1" dirty="0">
                <a:latin typeface="Arial Narrow"/>
                <a:cs typeface="Arial Narrow"/>
              </a:rPr>
              <a:t>row)</a:t>
            </a:r>
            <a:endParaRPr sz="2000" dirty="0">
              <a:latin typeface="Arial Narrow"/>
              <a:cs typeface="Arial Narro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37209" y="6082029"/>
            <a:ext cx="507174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latin typeface="Arial Narrow"/>
                <a:cs typeface="Arial Narrow"/>
              </a:rPr>
              <a:t>New z-row = </a:t>
            </a:r>
            <a:r>
              <a:rPr lang="en-US" sz="2000" b="1" spc="-5" dirty="0" smtClean="0">
                <a:latin typeface="Arial Narrow"/>
                <a:cs typeface="Arial Narrow"/>
              </a:rPr>
              <a:t>O</a:t>
            </a:r>
            <a:r>
              <a:rPr sz="2000" b="1" spc="-5" dirty="0" smtClean="0">
                <a:latin typeface="Arial Narrow"/>
                <a:cs typeface="Arial Narrow"/>
              </a:rPr>
              <a:t>ld </a:t>
            </a:r>
            <a:r>
              <a:rPr sz="2000" b="1" dirty="0">
                <a:latin typeface="Arial Narrow"/>
                <a:cs typeface="Arial Narrow"/>
              </a:rPr>
              <a:t>z-row + ( M * R</a:t>
            </a:r>
            <a:r>
              <a:rPr sz="2000" b="1" baseline="-25000" dirty="0">
                <a:latin typeface="Arial Narrow"/>
                <a:cs typeface="Arial Narrow"/>
              </a:rPr>
              <a:t>1</a:t>
            </a:r>
            <a:r>
              <a:rPr sz="2000" b="1" dirty="0">
                <a:latin typeface="Arial Narrow"/>
                <a:cs typeface="Arial Narrow"/>
              </a:rPr>
              <a:t> </a:t>
            </a:r>
            <a:r>
              <a:rPr sz="2000" b="1" spc="-5" dirty="0">
                <a:latin typeface="Arial Narrow"/>
                <a:cs typeface="Arial Narrow"/>
              </a:rPr>
              <a:t>row </a:t>
            </a:r>
            <a:r>
              <a:rPr sz="2000" b="1" dirty="0">
                <a:latin typeface="Arial Narrow"/>
                <a:cs typeface="Arial Narrow"/>
              </a:rPr>
              <a:t>+M * </a:t>
            </a:r>
            <a:r>
              <a:rPr sz="2000" b="1" spc="-5" dirty="0">
                <a:latin typeface="Arial Narrow"/>
                <a:cs typeface="Arial Narrow"/>
              </a:rPr>
              <a:t>R</a:t>
            </a:r>
            <a:r>
              <a:rPr sz="2000" b="1" spc="-5" baseline="-25000" dirty="0">
                <a:latin typeface="Arial Narrow"/>
                <a:cs typeface="Arial Narrow"/>
              </a:rPr>
              <a:t>3</a:t>
            </a:r>
            <a:r>
              <a:rPr sz="2000" b="1" spc="-75" dirty="0">
                <a:latin typeface="Arial Narrow"/>
                <a:cs typeface="Arial Narrow"/>
              </a:rPr>
              <a:t> </a:t>
            </a:r>
            <a:r>
              <a:rPr sz="2000" b="1" dirty="0">
                <a:latin typeface="Arial Narrow"/>
                <a:cs typeface="Arial Narrow"/>
              </a:rPr>
              <a:t>row)</a:t>
            </a:r>
            <a:endParaRPr sz="2000" dirty="0">
              <a:latin typeface="Arial Narrow"/>
              <a:cs typeface="Arial Narrow"/>
            </a:endParaRPr>
          </a:p>
        </p:txBody>
      </p:sp>
      <p:graphicFrame>
        <p:nvGraphicFramePr>
          <p:cNvPr id="20" name="object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897109"/>
              </p:ext>
            </p:extLst>
          </p:nvPr>
        </p:nvGraphicFramePr>
        <p:xfrm>
          <a:off x="838200" y="2641600"/>
          <a:ext cx="6095998" cy="1854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73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6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9407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211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0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Basi</a:t>
                      </a:r>
                      <a:r>
                        <a:rPr lang="en-US" sz="1800" b="1" spc="-10" dirty="0" smtClean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c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X</a:t>
                      </a:r>
                      <a:r>
                        <a:rPr sz="1800" b="1" spc="-5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1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X</a:t>
                      </a:r>
                      <a:r>
                        <a:rPr sz="1800" b="1" spc="-5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2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S</a:t>
                      </a:r>
                      <a:r>
                        <a:rPr sz="1800" b="1" spc="-5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1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S</a:t>
                      </a:r>
                      <a:r>
                        <a:rPr sz="1800" b="1" spc="-5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2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R</a:t>
                      </a:r>
                      <a:r>
                        <a:rPr sz="1800" b="1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1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R</a:t>
                      </a:r>
                      <a:r>
                        <a:rPr sz="1800" b="1" baseline="-25000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3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Arial Narrow"/>
                          <a:cs typeface="Arial Narrow"/>
                        </a:rPr>
                        <a:t>RHS</a:t>
                      </a:r>
                      <a:endParaRPr sz="1800" dirty="0">
                        <a:latin typeface="Arial Narrow"/>
                        <a:cs typeface="Arial Narrow"/>
                      </a:endParaRPr>
                    </a:p>
                  </a:txBody>
                  <a:tcPr marL="0" marR="0" marT="31750" marB="0"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6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R</a:t>
                      </a:r>
                      <a:r>
                        <a:rPr sz="1800" baseline="-25000" dirty="0">
                          <a:latin typeface="Arial Narrow"/>
                          <a:cs typeface="Arial Narrow"/>
                        </a:rPr>
                        <a:t>1</a:t>
                      </a:r>
                    </a:p>
                  </a:txBody>
                  <a:tcPr marL="0" marR="0" marT="2793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1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-1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1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21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4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39" marB="0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 smtClean="0">
                          <a:latin typeface="Arial Narrow"/>
                          <a:cs typeface="Arial Narrow"/>
                        </a:rPr>
                        <a:t>S</a:t>
                      </a:r>
                      <a:r>
                        <a:rPr sz="1800" spc="-5" baseline="-25000" dirty="0" smtClean="0">
                          <a:latin typeface="Arial Narrow"/>
                          <a:cs typeface="Arial Narrow"/>
                        </a:rPr>
                        <a:t>2</a:t>
                      </a:r>
                      <a:endParaRPr sz="1800" baseline="-25000" dirty="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1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4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1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32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7940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R</a:t>
                      </a:r>
                      <a:r>
                        <a:rPr sz="1800" baseline="-25000" dirty="0">
                          <a:latin typeface="Arial Narrow"/>
                          <a:cs typeface="Arial Narrow"/>
                        </a:rPr>
                        <a:t>3</a:t>
                      </a: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3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2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1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24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Z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-2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spc="-5" dirty="0">
                          <a:latin typeface="Arial Narrow"/>
                          <a:cs typeface="Arial Narrow"/>
                        </a:rPr>
                        <a:t>-5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6606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+</a:t>
                      </a:r>
                      <a:r>
                        <a:rPr sz="1800" spc="-2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M</a:t>
                      </a: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+</a:t>
                      </a:r>
                      <a:r>
                        <a:rPr sz="1800" spc="-25" dirty="0">
                          <a:latin typeface="Arial Narrow"/>
                          <a:cs typeface="Arial Narrow"/>
                        </a:rPr>
                        <a:t> </a:t>
                      </a:r>
                      <a:r>
                        <a:rPr sz="1800" dirty="0">
                          <a:latin typeface="Arial Narrow"/>
                          <a:cs typeface="Arial Narrow"/>
                        </a:rPr>
                        <a:t>M</a:t>
                      </a:r>
                      <a:endParaRPr sz="1800">
                        <a:latin typeface="Arial Narrow"/>
                        <a:cs typeface="Arial Narrow"/>
                      </a:endParaRP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22161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800" dirty="0">
                          <a:latin typeface="Arial Narrow"/>
                          <a:cs typeface="Arial Narrow"/>
                        </a:rPr>
                        <a:t>0</a:t>
                      </a:r>
                    </a:p>
                  </a:txBody>
                  <a:tcPr marL="0" marR="0" marT="29209" marB="0"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" name="object 21"/>
          <p:cNvSpPr/>
          <p:nvPr/>
        </p:nvSpPr>
        <p:spPr>
          <a:xfrm>
            <a:off x="5715000" y="5486400"/>
            <a:ext cx="228600" cy="381000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0" y="0"/>
                </a:moveTo>
                <a:lnTo>
                  <a:pt x="41969" y="1547"/>
                </a:lnTo>
                <a:lnTo>
                  <a:pt x="78581" y="5715"/>
                </a:lnTo>
                <a:lnTo>
                  <a:pt x="104477" y="11787"/>
                </a:lnTo>
                <a:lnTo>
                  <a:pt x="114300" y="19050"/>
                </a:lnTo>
                <a:lnTo>
                  <a:pt x="114300" y="171450"/>
                </a:lnTo>
                <a:lnTo>
                  <a:pt x="124122" y="178712"/>
                </a:lnTo>
                <a:lnTo>
                  <a:pt x="150018" y="184785"/>
                </a:lnTo>
                <a:lnTo>
                  <a:pt x="186630" y="188952"/>
                </a:lnTo>
                <a:lnTo>
                  <a:pt x="228600" y="190500"/>
                </a:lnTo>
                <a:lnTo>
                  <a:pt x="186630" y="192047"/>
                </a:lnTo>
                <a:lnTo>
                  <a:pt x="150018" y="196215"/>
                </a:lnTo>
                <a:lnTo>
                  <a:pt x="124122" y="202287"/>
                </a:lnTo>
                <a:lnTo>
                  <a:pt x="114300" y="209550"/>
                </a:lnTo>
                <a:lnTo>
                  <a:pt x="114300" y="361950"/>
                </a:lnTo>
                <a:lnTo>
                  <a:pt x="104477" y="369212"/>
                </a:lnTo>
                <a:lnTo>
                  <a:pt x="78581" y="375285"/>
                </a:lnTo>
                <a:lnTo>
                  <a:pt x="41969" y="379452"/>
                </a:lnTo>
                <a:lnTo>
                  <a:pt x="0" y="381000"/>
                </a:lnTo>
              </a:path>
            </a:pathLst>
          </a:custGeom>
          <a:ln w="28393">
            <a:solidFill>
              <a:srgbClr val="FFB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715000" y="5486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FFB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943600" y="58674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FFB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087109" y="5443220"/>
            <a:ext cx="2200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MAX objective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715000" y="6019800"/>
            <a:ext cx="228600" cy="381000"/>
          </a:xfrm>
          <a:custGeom>
            <a:avLst/>
            <a:gdLst/>
            <a:ahLst/>
            <a:cxnLst/>
            <a:rect l="l" t="t" r="r" b="b"/>
            <a:pathLst>
              <a:path w="228600" h="381000">
                <a:moveTo>
                  <a:pt x="0" y="0"/>
                </a:moveTo>
                <a:lnTo>
                  <a:pt x="41969" y="1547"/>
                </a:lnTo>
                <a:lnTo>
                  <a:pt x="78581" y="5715"/>
                </a:lnTo>
                <a:lnTo>
                  <a:pt x="104477" y="11787"/>
                </a:lnTo>
                <a:lnTo>
                  <a:pt x="114300" y="19050"/>
                </a:lnTo>
                <a:lnTo>
                  <a:pt x="114300" y="171450"/>
                </a:lnTo>
                <a:lnTo>
                  <a:pt x="124122" y="178712"/>
                </a:lnTo>
                <a:lnTo>
                  <a:pt x="150018" y="184784"/>
                </a:lnTo>
                <a:lnTo>
                  <a:pt x="186630" y="188952"/>
                </a:lnTo>
                <a:lnTo>
                  <a:pt x="228600" y="190500"/>
                </a:lnTo>
                <a:lnTo>
                  <a:pt x="186630" y="192047"/>
                </a:lnTo>
                <a:lnTo>
                  <a:pt x="150018" y="196215"/>
                </a:lnTo>
                <a:lnTo>
                  <a:pt x="124122" y="202287"/>
                </a:lnTo>
                <a:lnTo>
                  <a:pt x="114300" y="209550"/>
                </a:lnTo>
                <a:lnTo>
                  <a:pt x="114300" y="361950"/>
                </a:lnTo>
                <a:lnTo>
                  <a:pt x="104477" y="369212"/>
                </a:lnTo>
                <a:lnTo>
                  <a:pt x="78581" y="375284"/>
                </a:lnTo>
                <a:lnTo>
                  <a:pt x="41969" y="379452"/>
                </a:lnTo>
                <a:lnTo>
                  <a:pt x="0" y="381000"/>
                </a:lnTo>
              </a:path>
            </a:pathLst>
          </a:custGeom>
          <a:ln w="28393">
            <a:solidFill>
              <a:srgbClr val="FFB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715000" y="6019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FFB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43600" y="640080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FFB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186170" y="6054090"/>
            <a:ext cx="2155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MIN objective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function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6477000" y="2058670"/>
            <a:ext cx="2438400" cy="3027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143750" y="3125723"/>
            <a:ext cx="0" cy="669290"/>
          </a:xfrm>
          <a:custGeom>
            <a:avLst/>
            <a:gdLst/>
            <a:ahLst/>
            <a:cxnLst/>
            <a:rect l="l" t="t" r="r" b="b"/>
            <a:pathLst>
              <a:path h="669289">
                <a:moveTo>
                  <a:pt x="0" y="0"/>
                </a:moveTo>
                <a:lnTo>
                  <a:pt x="0" y="668781"/>
                </a:lnTo>
              </a:path>
            </a:pathLst>
          </a:custGeom>
          <a:ln w="3301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179309" y="3003444"/>
            <a:ext cx="0" cy="915035"/>
          </a:xfrm>
          <a:custGeom>
            <a:avLst/>
            <a:gdLst/>
            <a:ahLst/>
            <a:cxnLst/>
            <a:rect l="l" t="t" r="r" b="b"/>
            <a:pathLst>
              <a:path h="915035">
                <a:moveTo>
                  <a:pt x="0" y="0"/>
                </a:moveTo>
                <a:lnTo>
                  <a:pt x="0" y="914505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213600" y="2918205"/>
            <a:ext cx="0" cy="1084580"/>
          </a:xfrm>
          <a:custGeom>
            <a:avLst/>
            <a:gdLst/>
            <a:ahLst/>
            <a:cxnLst/>
            <a:rect l="l" t="t" r="r" b="b"/>
            <a:pathLst>
              <a:path h="1084579">
                <a:moveTo>
                  <a:pt x="0" y="0"/>
                </a:moveTo>
                <a:lnTo>
                  <a:pt x="0" y="1084072"/>
                </a:lnTo>
              </a:path>
            </a:pathLst>
          </a:custGeom>
          <a:ln w="38100">
            <a:solidFill>
              <a:srgbClr val="FDFDF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249159" y="2842741"/>
            <a:ext cx="0" cy="1235710"/>
          </a:xfrm>
          <a:custGeom>
            <a:avLst/>
            <a:gdLst/>
            <a:ahLst/>
            <a:cxnLst/>
            <a:rect l="l" t="t" r="r" b="b"/>
            <a:pathLst>
              <a:path h="1235710">
                <a:moveTo>
                  <a:pt x="0" y="0"/>
                </a:moveTo>
                <a:lnTo>
                  <a:pt x="0" y="1235315"/>
                </a:lnTo>
              </a:path>
            </a:pathLst>
          </a:custGeom>
          <a:ln w="38100">
            <a:solidFill>
              <a:srgbClr val="FCFCF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283450" y="2783609"/>
            <a:ext cx="0" cy="1352550"/>
          </a:xfrm>
          <a:custGeom>
            <a:avLst/>
            <a:gdLst/>
            <a:ahLst/>
            <a:cxnLst/>
            <a:rect l="l" t="t" r="r" b="b"/>
            <a:pathLst>
              <a:path h="1352550">
                <a:moveTo>
                  <a:pt x="0" y="0"/>
                </a:moveTo>
                <a:lnTo>
                  <a:pt x="0" y="1352203"/>
                </a:lnTo>
              </a:path>
            </a:pathLst>
          </a:custGeom>
          <a:ln w="38100">
            <a:solidFill>
              <a:srgbClr val="FBFBF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318375" y="2736850"/>
            <a:ext cx="0" cy="1447800"/>
          </a:xfrm>
          <a:custGeom>
            <a:avLst/>
            <a:gdLst/>
            <a:ahLst/>
            <a:cxnLst/>
            <a:rect l="l" t="t" r="r" b="b"/>
            <a:pathLst>
              <a:path h="1447800">
                <a:moveTo>
                  <a:pt x="0" y="0"/>
                </a:moveTo>
                <a:lnTo>
                  <a:pt x="0" y="1447800"/>
                </a:lnTo>
              </a:path>
            </a:pathLst>
          </a:custGeom>
          <a:ln w="36830">
            <a:solidFill>
              <a:srgbClr val="FAFAF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353300" y="2695363"/>
            <a:ext cx="0" cy="1530985"/>
          </a:xfrm>
          <a:custGeom>
            <a:avLst/>
            <a:gdLst/>
            <a:ahLst/>
            <a:cxnLst/>
            <a:rect l="l" t="t" r="r" b="b"/>
            <a:pathLst>
              <a:path h="1530985">
                <a:moveTo>
                  <a:pt x="0" y="0"/>
                </a:moveTo>
                <a:lnTo>
                  <a:pt x="0" y="1530773"/>
                </a:lnTo>
              </a:path>
            </a:pathLst>
          </a:custGeom>
          <a:ln w="38100">
            <a:solidFill>
              <a:srgbClr val="F9F9F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7387590" y="2660650"/>
            <a:ext cx="0" cy="1600200"/>
          </a:xfrm>
          <a:custGeom>
            <a:avLst/>
            <a:gdLst/>
            <a:ahLst/>
            <a:cxnLst/>
            <a:rect l="l" t="t" r="r" b="b"/>
            <a:pathLst>
              <a:path h="1600200">
                <a:moveTo>
                  <a:pt x="0" y="0"/>
                </a:moveTo>
                <a:lnTo>
                  <a:pt x="0" y="1600200"/>
                </a:lnTo>
              </a:path>
            </a:pathLst>
          </a:custGeom>
          <a:ln w="38100">
            <a:solidFill>
              <a:srgbClr val="F8F8F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7421880" y="2630108"/>
            <a:ext cx="0" cy="1661160"/>
          </a:xfrm>
          <a:custGeom>
            <a:avLst/>
            <a:gdLst/>
            <a:ahLst/>
            <a:cxnLst/>
            <a:rect l="l" t="t" r="r" b="b"/>
            <a:pathLst>
              <a:path h="1661160">
                <a:moveTo>
                  <a:pt x="0" y="0"/>
                </a:moveTo>
                <a:lnTo>
                  <a:pt x="0" y="1661036"/>
                </a:lnTo>
              </a:path>
            </a:pathLst>
          </a:custGeom>
          <a:ln w="38100">
            <a:solidFill>
              <a:srgbClr val="F7F7F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7457440" y="2603221"/>
            <a:ext cx="0" cy="1714500"/>
          </a:xfrm>
          <a:custGeom>
            <a:avLst/>
            <a:gdLst/>
            <a:ahLst/>
            <a:cxnLst/>
            <a:rect l="l" t="t" r="r" b="b"/>
            <a:pathLst>
              <a:path h="1714500">
                <a:moveTo>
                  <a:pt x="0" y="0"/>
                </a:moveTo>
                <a:lnTo>
                  <a:pt x="0" y="1713942"/>
                </a:lnTo>
              </a:path>
            </a:pathLst>
          </a:custGeom>
          <a:ln w="38100">
            <a:solidFill>
              <a:srgbClr val="F6F6F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7491730" y="2582825"/>
            <a:ext cx="0" cy="1755775"/>
          </a:xfrm>
          <a:custGeom>
            <a:avLst/>
            <a:gdLst/>
            <a:ahLst/>
            <a:cxnLst/>
            <a:rect l="l" t="t" r="r" b="b"/>
            <a:pathLst>
              <a:path h="1755775">
                <a:moveTo>
                  <a:pt x="0" y="0"/>
                </a:moveTo>
                <a:lnTo>
                  <a:pt x="0" y="1755228"/>
                </a:lnTo>
              </a:path>
            </a:pathLst>
          </a:custGeom>
          <a:ln w="38100">
            <a:solidFill>
              <a:srgbClr val="F5F5F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7526019" y="2565061"/>
            <a:ext cx="0" cy="1791970"/>
          </a:xfrm>
          <a:custGeom>
            <a:avLst/>
            <a:gdLst/>
            <a:ahLst/>
            <a:cxnLst/>
            <a:rect l="l" t="t" r="r" b="b"/>
            <a:pathLst>
              <a:path h="1791970">
                <a:moveTo>
                  <a:pt x="0" y="0"/>
                </a:moveTo>
                <a:lnTo>
                  <a:pt x="0" y="1791377"/>
                </a:lnTo>
              </a:path>
            </a:pathLst>
          </a:custGeom>
          <a:ln w="38100">
            <a:solidFill>
              <a:srgbClr val="F4F4F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7542530" y="2551627"/>
            <a:ext cx="38100" cy="1818639"/>
          </a:xfrm>
          <a:custGeom>
            <a:avLst/>
            <a:gdLst/>
            <a:ahLst/>
            <a:cxnLst/>
            <a:rect l="l" t="t" r="r" b="b"/>
            <a:pathLst>
              <a:path w="38100" h="1818639">
                <a:moveTo>
                  <a:pt x="0" y="1818244"/>
                </a:moveTo>
                <a:lnTo>
                  <a:pt x="38100" y="1818244"/>
                </a:lnTo>
                <a:lnTo>
                  <a:pt x="38100" y="0"/>
                </a:lnTo>
                <a:lnTo>
                  <a:pt x="0" y="0"/>
                </a:lnTo>
                <a:lnTo>
                  <a:pt x="0" y="1818244"/>
                </a:lnTo>
                <a:close/>
              </a:path>
            </a:pathLst>
          </a:custGeom>
          <a:solidFill>
            <a:srgbClr val="F3F3F3">
              <a:alpha val="8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7576819" y="2541594"/>
            <a:ext cx="38100" cy="1838325"/>
          </a:xfrm>
          <a:custGeom>
            <a:avLst/>
            <a:gdLst/>
            <a:ahLst/>
            <a:cxnLst/>
            <a:rect l="l" t="t" r="r" b="b"/>
            <a:pathLst>
              <a:path w="38100" h="1838325">
                <a:moveTo>
                  <a:pt x="0" y="1838311"/>
                </a:moveTo>
                <a:lnTo>
                  <a:pt x="38100" y="1838311"/>
                </a:lnTo>
                <a:lnTo>
                  <a:pt x="38100" y="0"/>
                </a:lnTo>
                <a:lnTo>
                  <a:pt x="0" y="0"/>
                </a:lnTo>
                <a:lnTo>
                  <a:pt x="0" y="1838311"/>
                </a:lnTo>
                <a:close/>
              </a:path>
            </a:pathLst>
          </a:custGeom>
          <a:solidFill>
            <a:srgbClr val="F2F2F2">
              <a:alpha val="8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7612380" y="2533568"/>
            <a:ext cx="36830" cy="1854835"/>
          </a:xfrm>
          <a:custGeom>
            <a:avLst/>
            <a:gdLst/>
            <a:ahLst/>
            <a:cxnLst/>
            <a:rect l="l" t="t" r="r" b="b"/>
            <a:pathLst>
              <a:path w="36829" h="1854835">
                <a:moveTo>
                  <a:pt x="0" y="1854362"/>
                </a:moveTo>
                <a:lnTo>
                  <a:pt x="36830" y="1854362"/>
                </a:lnTo>
                <a:lnTo>
                  <a:pt x="36830" y="0"/>
                </a:lnTo>
                <a:lnTo>
                  <a:pt x="0" y="0"/>
                </a:lnTo>
                <a:lnTo>
                  <a:pt x="0" y="1854362"/>
                </a:lnTo>
                <a:close/>
              </a:path>
            </a:pathLst>
          </a:custGeom>
          <a:solidFill>
            <a:srgbClr val="F1F1F1">
              <a:alpha val="8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646669" y="2529839"/>
            <a:ext cx="38100" cy="1861820"/>
          </a:xfrm>
          <a:custGeom>
            <a:avLst/>
            <a:gdLst/>
            <a:ahLst/>
            <a:cxnLst/>
            <a:rect l="l" t="t" r="r" b="b"/>
            <a:pathLst>
              <a:path w="38100" h="1861820">
                <a:moveTo>
                  <a:pt x="0" y="1861820"/>
                </a:moveTo>
                <a:lnTo>
                  <a:pt x="38100" y="1861820"/>
                </a:lnTo>
                <a:lnTo>
                  <a:pt x="38100" y="0"/>
                </a:lnTo>
                <a:lnTo>
                  <a:pt x="0" y="0"/>
                </a:lnTo>
                <a:lnTo>
                  <a:pt x="0" y="1861820"/>
                </a:lnTo>
                <a:close/>
              </a:path>
            </a:pathLst>
          </a:custGeom>
          <a:solidFill>
            <a:srgbClr val="F0F0F0">
              <a:alpha val="8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7680959" y="2527300"/>
            <a:ext cx="38100" cy="1866900"/>
          </a:xfrm>
          <a:custGeom>
            <a:avLst/>
            <a:gdLst/>
            <a:ahLst/>
            <a:cxnLst/>
            <a:rect l="l" t="t" r="r" b="b"/>
            <a:pathLst>
              <a:path w="38100" h="1866900">
                <a:moveTo>
                  <a:pt x="0" y="1866900"/>
                </a:moveTo>
                <a:lnTo>
                  <a:pt x="38100" y="1866900"/>
                </a:lnTo>
                <a:lnTo>
                  <a:pt x="38100" y="0"/>
                </a:lnTo>
                <a:lnTo>
                  <a:pt x="0" y="0"/>
                </a:lnTo>
                <a:lnTo>
                  <a:pt x="0" y="1866900"/>
                </a:lnTo>
                <a:close/>
              </a:path>
            </a:pathLst>
          </a:custGeom>
          <a:solidFill>
            <a:srgbClr val="EFEFEF">
              <a:alpha val="8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7715250" y="2527300"/>
            <a:ext cx="38100" cy="1866900"/>
          </a:xfrm>
          <a:custGeom>
            <a:avLst/>
            <a:gdLst/>
            <a:ahLst/>
            <a:cxnLst/>
            <a:rect l="l" t="t" r="r" b="b"/>
            <a:pathLst>
              <a:path w="38100" h="1866900">
                <a:moveTo>
                  <a:pt x="0" y="1866900"/>
                </a:moveTo>
                <a:lnTo>
                  <a:pt x="38100" y="1866900"/>
                </a:lnTo>
                <a:lnTo>
                  <a:pt x="38100" y="0"/>
                </a:lnTo>
                <a:lnTo>
                  <a:pt x="0" y="0"/>
                </a:lnTo>
                <a:lnTo>
                  <a:pt x="0" y="1866900"/>
                </a:lnTo>
                <a:close/>
              </a:path>
            </a:pathLst>
          </a:custGeom>
          <a:solidFill>
            <a:srgbClr val="EEEEEE">
              <a:alpha val="8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7750809" y="2530263"/>
            <a:ext cx="38100" cy="1861185"/>
          </a:xfrm>
          <a:custGeom>
            <a:avLst/>
            <a:gdLst/>
            <a:ahLst/>
            <a:cxnLst/>
            <a:rect l="l" t="t" r="r" b="b"/>
            <a:pathLst>
              <a:path w="38100" h="1861185">
                <a:moveTo>
                  <a:pt x="0" y="1860973"/>
                </a:moveTo>
                <a:lnTo>
                  <a:pt x="38100" y="1860973"/>
                </a:lnTo>
                <a:lnTo>
                  <a:pt x="38100" y="0"/>
                </a:lnTo>
                <a:lnTo>
                  <a:pt x="0" y="0"/>
                </a:lnTo>
                <a:lnTo>
                  <a:pt x="0" y="1860973"/>
                </a:lnTo>
                <a:close/>
              </a:path>
            </a:pathLst>
          </a:custGeom>
          <a:solidFill>
            <a:srgbClr val="EDEDED">
              <a:alpha val="8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7785100" y="2534460"/>
            <a:ext cx="38100" cy="1852930"/>
          </a:xfrm>
          <a:custGeom>
            <a:avLst/>
            <a:gdLst/>
            <a:ahLst/>
            <a:cxnLst/>
            <a:rect l="l" t="t" r="r" b="b"/>
            <a:pathLst>
              <a:path w="38100" h="1852929">
                <a:moveTo>
                  <a:pt x="0" y="1852578"/>
                </a:moveTo>
                <a:lnTo>
                  <a:pt x="38100" y="1852578"/>
                </a:lnTo>
                <a:lnTo>
                  <a:pt x="38100" y="0"/>
                </a:lnTo>
                <a:lnTo>
                  <a:pt x="0" y="0"/>
                </a:lnTo>
                <a:lnTo>
                  <a:pt x="0" y="1852578"/>
                </a:lnTo>
                <a:close/>
              </a:path>
            </a:pathLst>
          </a:custGeom>
          <a:solidFill>
            <a:srgbClr val="ECECEC">
              <a:alpha val="8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7819390" y="2542485"/>
            <a:ext cx="38100" cy="1837055"/>
          </a:xfrm>
          <a:custGeom>
            <a:avLst/>
            <a:gdLst/>
            <a:ahLst/>
            <a:cxnLst/>
            <a:rect l="l" t="t" r="r" b="b"/>
            <a:pathLst>
              <a:path w="38100" h="1837054">
                <a:moveTo>
                  <a:pt x="0" y="1836528"/>
                </a:moveTo>
                <a:lnTo>
                  <a:pt x="38100" y="1836528"/>
                </a:lnTo>
                <a:lnTo>
                  <a:pt x="38100" y="0"/>
                </a:lnTo>
                <a:lnTo>
                  <a:pt x="0" y="0"/>
                </a:lnTo>
                <a:lnTo>
                  <a:pt x="0" y="1836528"/>
                </a:lnTo>
                <a:close/>
              </a:path>
            </a:pathLst>
          </a:custGeom>
          <a:solidFill>
            <a:srgbClr val="EBEBEB">
              <a:alpha val="8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7854950" y="2553546"/>
            <a:ext cx="38100" cy="1814830"/>
          </a:xfrm>
          <a:custGeom>
            <a:avLst/>
            <a:gdLst/>
            <a:ahLst/>
            <a:cxnLst/>
            <a:rect l="l" t="t" r="r" b="b"/>
            <a:pathLst>
              <a:path w="38100" h="1814829">
                <a:moveTo>
                  <a:pt x="0" y="1814406"/>
                </a:moveTo>
                <a:lnTo>
                  <a:pt x="38100" y="1814406"/>
                </a:lnTo>
                <a:lnTo>
                  <a:pt x="38100" y="0"/>
                </a:lnTo>
                <a:lnTo>
                  <a:pt x="0" y="0"/>
                </a:lnTo>
                <a:lnTo>
                  <a:pt x="0" y="1814406"/>
                </a:lnTo>
                <a:close/>
              </a:path>
            </a:pathLst>
          </a:custGeom>
          <a:solidFill>
            <a:srgbClr val="EAEAEA">
              <a:alpha val="85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7908290" y="2566500"/>
            <a:ext cx="0" cy="1788795"/>
          </a:xfrm>
          <a:custGeom>
            <a:avLst/>
            <a:gdLst/>
            <a:ahLst/>
            <a:cxnLst/>
            <a:rect l="l" t="t" r="r" b="b"/>
            <a:pathLst>
              <a:path h="1788795">
                <a:moveTo>
                  <a:pt x="0" y="0"/>
                </a:moveTo>
                <a:lnTo>
                  <a:pt x="0" y="1788498"/>
                </a:lnTo>
              </a:path>
            </a:pathLst>
          </a:custGeom>
          <a:ln w="38100">
            <a:solidFill>
              <a:srgbClr val="E9E9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943215" y="2585660"/>
            <a:ext cx="0" cy="1750060"/>
          </a:xfrm>
          <a:custGeom>
            <a:avLst/>
            <a:gdLst/>
            <a:ahLst/>
            <a:cxnLst/>
            <a:rect l="l" t="t" r="r" b="b"/>
            <a:pathLst>
              <a:path h="1750060">
                <a:moveTo>
                  <a:pt x="0" y="0"/>
                </a:moveTo>
                <a:lnTo>
                  <a:pt x="0" y="1749439"/>
                </a:lnTo>
              </a:path>
            </a:pathLst>
          </a:custGeom>
          <a:ln w="36829">
            <a:solidFill>
              <a:srgbClr val="E8E8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978140" y="2606856"/>
            <a:ext cx="0" cy="1706880"/>
          </a:xfrm>
          <a:custGeom>
            <a:avLst/>
            <a:gdLst/>
            <a:ahLst/>
            <a:cxnLst/>
            <a:rect l="l" t="t" r="r" b="b"/>
            <a:pathLst>
              <a:path h="1706879">
                <a:moveTo>
                  <a:pt x="0" y="0"/>
                </a:moveTo>
                <a:lnTo>
                  <a:pt x="0" y="1706789"/>
                </a:lnTo>
              </a:path>
            </a:pathLst>
          </a:custGeom>
          <a:ln w="38100">
            <a:solidFill>
              <a:srgbClr val="E7E7E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8012430" y="2632165"/>
            <a:ext cx="0" cy="1657350"/>
          </a:xfrm>
          <a:custGeom>
            <a:avLst/>
            <a:gdLst/>
            <a:ahLst/>
            <a:cxnLst/>
            <a:rect l="l" t="t" r="r" b="b"/>
            <a:pathLst>
              <a:path h="1657350">
                <a:moveTo>
                  <a:pt x="0" y="0"/>
                </a:moveTo>
                <a:lnTo>
                  <a:pt x="0" y="1656987"/>
                </a:lnTo>
              </a:path>
            </a:pathLst>
          </a:custGeom>
          <a:ln w="38100">
            <a:solidFill>
              <a:srgbClr val="E6E6E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047355" y="2664974"/>
            <a:ext cx="0" cy="1591945"/>
          </a:xfrm>
          <a:custGeom>
            <a:avLst/>
            <a:gdLst/>
            <a:ahLst/>
            <a:cxnLst/>
            <a:rect l="l" t="t" r="r" b="b"/>
            <a:pathLst>
              <a:path h="1591945">
                <a:moveTo>
                  <a:pt x="0" y="0"/>
                </a:moveTo>
                <a:lnTo>
                  <a:pt x="0" y="1591550"/>
                </a:lnTo>
              </a:path>
            </a:pathLst>
          </a:custGeom>
          <a:ln w="36829">
            <a:solidFill>
              <a:srgbClr val="E5E5E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8082280" y="2701289"/>
            <a:ext cx="0" cy="1518920"/>
          </a:xfrm>
          <a:custGeom>
            <a:avLst/>
            <a:gdLst/>
            <a:ahLst/>
            <a:cxnLst/>
            <a:rect l="l" t="t" r="r" b="b"/>
            <a:pathLst>
              <a:path h="1518920">
                <a:moveTo>
                  <a:pt x="0" y="0"/>
                </a:moveTo>
                <a:lnTo>
                  <a:pt x="0" y="1518920"/>
                </a:lnTo>
              </a:path>
            </a:pathLst>
          </a:custGeom>
          <a:ln w="38100">
            <a:solidFill>
              <a:srgbClr val="E4E4E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8116569" y="2742045"/>
            <a:ext cx="0" cy="1437640"/>
          </a:xfrm>
          <a:custGeom>
            <a:avLst/>
            <a:gdLst/>
            <a:ahLst/>
            <a:cxnLst/>
            <a:rect l="l" t="t" r="r" b="b"/>
            <a:pathLst>
              <a:path h="1437639">
                <a:moveTo>
                  <a:pt x="0" y="0"/>
                </a:moveTo>
                <a:lnTo>
                  <a:pt x="0" y="1437178"/>
                </a:lnTo>
              </a:path>
            </a:pathLst>
          </a:custGeom>
          <a:ln w="38100">
            <a:solidFill>
              <a:srgbClr val="E3E3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8151494" y="2788804"/>
            <a:ext cx="0" cy="1341755"/>
          </a:xfrm>
          <a:custGeom>
            <a:avLst/>
            <a:gdLst/>
            <a:ahLst/>
            <a:cxnLst/>
            <a:rect l="l" t="t" r="r" b="b"/>
            <a:pathLst>
              <a:path h="1341754">
                <a:moveTo>
                  <a:pt x="0" y="0"/>
                </a:moveTo>
                <a:lnTo>
                  <a:pt x="0" y="1341581"/>
                </a:lnTo>
              </a:path>
            </a:pathLst>
          </a:custGeom>
          <a:ln w="39370">
            <a:solidFill>
              <a:srgbClr val="E2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8186419" y="2852025"/>
            <a:ext cx="0" cy="1217295"/>
          </a:xfrm>
          <a:custGeom>
            <a:avLst/>
            <a:gdLst/>
            <a:ahLst/>
            <a:cxnLst/>
            <a:rect l="l" t="t" r="r" b="b"/>
            <a:pathLst>
              <a:path h="1217295">
                <a:moveTo>
                  <a:pt x="0" y="0"/>
                </a:moveTo>
                <a:lnTo>
                  <a:pt x="0" y="1217097"/>
                </a:lnTo>
              </a:path>
            </a:pathLst>
          </a:custGeom>
          <a:ln w="38100">
            <a:solidFill>
              <a:srgbClr val="E1E1E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8220709" y="2924223"/>
            <a:ext cx="0" cy="1072515"/>
          </a:xfrm>
          <a:custGeom>
            <a:avLst/>
            <a:gdLst/>
            <a:ahLst/>
            <a:cxnLst/>
            <a:rect l="l" t="t" r="r" b="b"/>
            <a:pathLst>
              <a:path h="1072514">
                <a:moveTo>
                  <a:pt x="0" y="0"/>
                </a:moveTo>
                <a:lnTo>
                  <a:pt x="0" y="1071928"/>
                </a:lnTo>
              </a:path>
            </a:pathLst>
          </a:custGeom>
          <a:ln w="38100">
            <a:solidFill>
              <a:srgbClr val="E0E0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8255634" y="3018455"/>
            <a:ext cx="0" cy="884555"/>
          </a:xfrm>
          <a:custGeom>
            <a:avLst/>
            <a:gdLst/>
            <a:ahLst/>
            <a:cxnLst/>
            <a:rect l="l" t="t" r="r" b="b"/>
            <a:pathLst>
              <a:path h="884554">
                <a:moveTo>
                  <a:pt x="0" y="0"/>
                </a:moveTo>
                <a:lnTo>
                  <a:pt x="0" y="884454"/>
                </a:lnTo>
              </a:path>
            </a:pathLst>
          </a:custGeom>
          <a:ln w="36829">
            <a:solidFill>
              <a:srgbClr val="DFDF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8288655" y="3148753"/>
            <a:ext cx="0" cy="622935"/>
          </a:xfrm>
          <a:custGeom>
            <a:avLst/>
            <a:gdLst/>
            <a:ahLst/>
            <a:cxnLst/>
            <a:rect l="l" t="t" r="r" b="b"/>
            <a:pathLst>
              <a:path h="622935">
                <a:moveTo>
                  <a:pt x="0" y="0"/>
                </a:moveTo>
                <a:lnTo>
                  <a:pt x="0" y="622723"/>
                </a:lnTo>
              </a:path>
            </a:pathLst>
          </a:custGeom>
          <a:ln w="34290">
            <a:solidFill>
              <a:srgbClr val="DEDED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7179309" y="3309620"/>
            <a:ext cx="103631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R</a:t>
            </a:r>
            <a:r>
              <a:rPr sz="1200" baseline="-25000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, S</a:t>
            </a:r>
            <a:r>
              <a:rPr sz="1200" baseline="-25000" dirty="0">
                <a:latin typeface="Arial"/>
                <a:cs typeface="Arial"/>
              </a:rPr>
              <a:t>2</a:t>
            </a:r>
            <a:r>
              <a:rPr sz="1200" dirty="0">
                <a:latin typeface="Arial"/>
                <a:cs typeface="Arial"/>
              </a:rPr>
              <a:t>, </a:t>
            </a:r>
            <a:r>
              <a:rPr sz="1200" spc="-5" dirty="0">
                <a:latin typeface="Arial"/>
                <a:cs typeface="Arial"/>
              </a:rPr>
              <a:t>R</a:t>
            </a:r>
            <a:r>
              <a:rPr sz="1200" spc="-5" baseline="-25000" dirty="0">
                <a:latin typeface="Arial"/>
                <a:cs typeface="Arial"/>
              </a:rPr>
              <a:t>3</a:t>
            </a:r>
            <a:r>
              <a:rPr sz="1200" spc="-8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are</a:t>
            </a:r>
          </a:p>
          <a:p>
            <a:pPr marL="12700" marR="363855">
              <a:lnSpc>
                <a:spcPct val="100000"/>
              </a:lnSpc>
            </a:pPr>
            <a:r>
              <a:rPr sz="1200" dirty="0">
                <a:latin typeface="Arial"/>
                <a:cs typeface="Arial"/>
              </a:rPr>
              <a:t>basic  </a:t>
            </a:r>
            <a:r>
              <a:rPr sz="1200" spc="-10" dirty="0">
                <a:latin typeface="Arial"/>
                <a:cs typeface="Arial"/>
              </a:rPr>
              <a:t>v</a:t>
            </a:r>
            <a:r>
              <a:rPr sz="1200" dirty="0">
                <a:latin typeface="Arial"/>
                <a:cs typeface="Arial"/>
              </a:rPr>
              <a:t>ar</a:t>
            </a:r>
            <a:r>
              <a:rPr sz="1200" spc="-10" dirty="0">
                <a:latin typeface="Arial"/>
                <a:cs typeface="Arial"/>
              </a:rPr>
              <a:t>i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10" dirty="0">
                <a:latin typeface="Arial"/>
                <a:cs typeface="Arial"/>
              </a:rPr>
              <a:t>b</a:t>
            </a:r>
            <a:r>
              <a:rPr sz="1200" spc="-10" dirty="0">
                <a:latin typeface="Arial"/>
                <a:cs typeface="Arial"/>
              </a:rPr>
              <a:t>l</a:t>
            </a:r>
            <a:r>
              <a:rPr sz="1200" dirty="0">
                <a:latin typeface="Arial"/>
                <a:cs typeface="Arial"/>
              </a:rPr>
              <a:t>es.</a:t>
            </a:r>
          </a:p>
        </p:txBody>
      </p:sp>
      <p:sp>
        <p:nvSpPr>
          <p:cNvPr id="65" name="object 65"/>
          <p:cNvSpPr/>
          <p:nvPr/>
        </p:nvSpPr>
        <p:spPr>
          <a:xfrm>
            <a:off x="7113269" y="2517139"/>
            <a:ext cx="1214120" cy="1943100"/>
          </a:xfrm>
          <a:custGeom>
            <a:avLst/>
            <a:gdLst/>
            <a:ahLst/>
            <a:cxnLst/>
            <a:rect l="l" t="t" r="r" b="b"/>
            <a:pathLst>
              <a:path w="1214120" h="1943100">
                <a:moveTo>
                  <a:pt x="607059" y="0"/>
                </a:moveTo>
                <a:lnTo>
                  <a:pt x="531989" y="6801"/>
                </a:lnTo>
                <a:lnTo>
                  <a:pt x="460037" y="26737"/>
                </a:lnTo>
                <a:lnTo>
                  <a:pt x="391647" y="59099"/>
                </a:lnTo>
                <a:lnTo>
                  <a:pt x="358926" y="79720"/>
                </a:lnTo>
                <a:lnTo>
                  <a:pt x="327262" y="103182"/>
                </a:lnTo>
                <a:lnTo>
                  <a:pt x="296709" y="129398"/>
                </a:lnTo>
                <a:lnTo>
                  <a:pt x="267324" y="158280"/>
                </a:lnTo>
                <a:lnTo>
                  <a:pt x="239161" y="189739"/>
                </a:lnTo>
                <a:lnTo>
                  <a:pt x="212276" y="223687"/>
                </a:lnTo>
                <a:lnTo>
                  <a:pt x="186724" y="260035"/>
                </a:lnTo>
                <a:lnTo>
                  <a:pt x="162561" y="298696"/>
                </a:lnTo>
                <a:lnTo>
                  <a:pt x="139842" y="339581"/>
                </a:lnTo>
                <a:lnTo>
                  <a:pt x="118623" y="382601"/>
                </a:lnTo>
                <a:lnTo>
                  <a:pt x="98958" y="427670"/>
                </a:lnTo>
                <a:lnTo>
                  <a:pt x="80903" y="474697"/>
                </a:lnTo>
                <a:lnTo>
                  <a:pt x="64514" y="523596"/>
                </a:lnTo>
                <a:lnTo>
                  <a:pt x="49845" y="574277"/>
                </a:lnTo>
                <a:lnTo>
                  <a:pt x="36953" y="626653"/>
                </a:lnTo>
                <a:lnTo>
                  <a:pt x="25892" y="680635"/>
                </a:lnTo>
                <a:lnTo>
                  <a:pt x="16719" y="736135"/>
                </a:lnTo>
                <a:lnTo>
                  <a:pt x="9487" y="793065"/>
                </a:lnTo>
                <a:lnTo>
                  <a:pt x="4253" y="851336"/>
                </a:lnTo>
                <a:lnTo>
                  <a:pt x="1072" y="910860"/>
                </a:lnTo>
                <a:lnTo>
                  <a:pt x="0" y="971550"/>
                </a:lnTo>
                <a:lnTo>
                  <a:pt x="1072" y="1032108"/>
                </a:lnTo>
                <a:lnTo>
                  <a:pt x="4253" y="1091521"/>
                </a:lnTo>
                <a:lnTo>
                  <a:pt x="9487" y="1149700"/>
                </a:lnTo>
                <a:lnTo>
                  <a:pt x="16719" y="1206554"/>
                </a:lnTo>
                <a:lnTo>
                  <a:pt x="25892" y="1261995"/>
                </a:lnTo>
                <a:lnTo>
                  <a:pt x="36953" y="1315934"/>
                </a:lnTo>
                <a:lnTo>
                  <a:pt x="49845" y="1368280"/>
                </a:lnTo>
                <a:lnTo>
                  <a:pt x="64514" y="1418944"/>
                </a:lnTo>
                <a:lnTo>
                  <a:pt x="80903" y="1467837"/>
                </a:lnTo>
                <a:lnTo>
                  <a:pt x="98958" y="1514870"/>
                </a:lnTo>
                <a:lnTo>
                  <a:pt x="118623" y="1559952"/>
                </a:lnTo>
                <a:lnTo>
                  <a:pt x="139842" y="1602996"/>
                </a:lnTo>
                <a:lnTo>
                  <a:pt x="162561" y="1643910"/>
                </a:lnTo>
                <a:lnTo>
                  <a:pt x="186724" y="1682606"/>
                </a:lnTo>
                <a:lnTo>
                  <a:pt x="212276" y="1718994"/>
                </a:lnTo>
                <a:lnTo>
                  <a:pt x="239161" y="1752985"/>
                </a:lnTo>
                <a:lnTo>
                  <a:pt x="267324" y="1784490"/>
                </a:lnTo>
                <a:lnTo>
                  <a:pt x="296709" y="1813418"/>
                </a:lnTo>
                <a:lnTo>
                  <a:pt x="327262" y="1839682"/>
                </a:lnTo>
                <a:lnTo>
                  <a:pt x="358926" y="1863190"/>
                </a:lnTo>
                <a:lnTo>
                  <a:pt x="391647" y="1883854"/>
                </a:lnTo>
                <a:lnTo>
                  <a:pt x="460037" y="1916291"/>
                </a:lnTo>
                <a:lnTo>
                  <a:pt x="531989" y="1936278"/>
                </a:lnTo>
                <a:lnTo>
                  <a:pt x="607059" y="1943100"/>
                </a:lnTo>
                <a:lnTo>
                  <a:pt x="644957" y="1941379"/>
                </a:lnTo>
                <a:lnTo>
                  <a:pt x="718523" y="1927886"/>
                </a:lnTo>
                <a:lnTo>
                  <a:pt x="788750" y="1901584"/>
                </a:lnTo>
                <a:lnTo>
                  <a:pt x="855193" y="1863190"/>
                </a:lnTo>
                <a:lnTo>
                  <a:pt x="886857" y="1839682"/>
                </a:lnTo>
                <a:lnTo>
                  <a:pt x="917410" y="1813418"/>
                </a:lnTo>
                <a:lnTo>
                  <a:pt x="946795" y="1784490"/>
                </a:lnTo>
                <a:lnTo>
                  <a:pt x="974958" y="1752985"/>
                </a:lnTo>
                <a:lnTo>
                  <a:pt x="1001843" y="1718994"/>
                </a:lnTo>
                <a:lnTo>
                  <a:pt x="1027395" y="1682606"/>
                </a:lnTo>
                <a:lnTo>
                  <a:pt x="1051558" y="1643910"/>
                </a:lnTo>
                <a:lnTo>
                  <a:pt x="1074277" y="1602996"/>
                </a:lnTo>
                <a:lnTo>
                  <a:pt x="1095496" y="1559952"/>
                </a:lnTo>
                <a:lnTo>
                  <a:pt x="1115161" y="1514870"/>
                </a:lnTo>
                <a:lnTo>
                  <a:pt x="1133216" y="1467837"/>
                </a:lnTo>
                <a:lnTo>
                  <a:pt x="1149605" y="1418944"/>
                </a:lnTo>
                <a:lnTo>
                  <a:pt x="1164274" y="1368280"/>
                </a:lnTo>
                <a:lnTo>
                  <a:pt x="1177166" y="1315934"/>
                </a:lnTo>
                <a:lnTo>
                  <a:pt x="1188227" y="1261995"/>
                </a:lnTo>
                <a:lnTo>
                  <a:pt x="1197400" y="1206554"/>
                </a:lnTo>
                <a:lnTo>
                  <a:pt x="1204632" y="1149700"/>
                </a:lnTo>
                <a:lnTo>
                  <a:pt x="1209866" y="1091521"/>
                </a:lnTo>
                <a:lnTo>
                  <a:pt x="1213047" y="1032108"/>
                </a:lnTo>
                <a:lnTo>
                  <a:pt x="1214120" y="971550"/>
                </a:lnTo>
                <a:lnTo>
                  <a:pt x="1213047" y="910860"/>
                </a:lnTo>
                <a:lnTo>
                  <a:pt x="1209866" y="851336"/>
                </a:lnTo>
                <a:lnTo>
                  <a:pt x="1204632" y="793065"/>
                </a:lnTo>
                <a:lnTo>
                  <a:pt x="1197400" y="736135"/>
                </a:lnTo>
                <a:lnTo>
                  <a:pt x="1188227" y="680635"/>
                </a:lnTo>
                <a:lnTo>
                  <a:pt x="1177166" y="626653"/>
                </a:lnTo>
                <a:lnTo>
                  <a:pt x="1164274" y="574277"/>
                </a:lnTo>
                <a:lnTo>
                  <a:pt x="1149605" y="523596"/>
                </a:lnTo>
                <a:lnTo>
                  <a:pt x="1133216" y="474697"/>
                </a:lnTo>
                <a:lnTo>
                  <a:pt x="1115161" y="427670"/>
                </a:lnTo>
                <a:lnTo>
                  <a:pt x="1095496" y="382601"/>
                </a:lnTo>
                <a:lnTo>
                  <a:pt x="1074277" y="339581"/>
                </a:lnTo>
                <a:lnTo>
                  <a:pt x="1051558" y="298696"/>
                </a:lnTo>
                <a:lnTo>
                  <a:pt x="1027395" y="260035"/>
                </a:lnTo>
                <a:lnTo>
                  <a:pt x="1001843" y="223687"/>
                </a:lnTo>
                <a:lnTo>
                  <a:pt x="974958" y="189739"/>
                </a:lnTo>
                <a:lnTo>
                  <a:pt x="946795" y="158280"/>
                </a:lnTo>
                <a:lnTo>
                  <a:pt x="917410" y="129398"/>
                </a:lnTo>
                <a:lnTo>
                  <a:pt x="886857" y="103182"/>
                </a:lnTo>
                <a:lnTo>
                  <a:pt x="855193" y="79720"/>
                </a:lnTo>
                <a:lnTo>
                  <a:pt x="822472" y="59099"/>
                </a:lnTo>
                <a:lnTo>
                  <a:pt x="754082" y="26737"/>
                </a:lnTo>
                <a:lnTo>
                  <a:pt x="682130" y="6801"/>
                </a:lnTo>
                <a:lnTo>
                  <a:pt x="607059" y="0"/>
                </a:lnTo>
                <a:close/>
              </a:path>
            </a:pathLst>
          </a:custGeom>
          <a:ln w="28393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8327390" y="251713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7112000" y="44602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8393">
            <a:solidFill>
              <a:srgbClr val="3333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TextBox 70"/>
          <p:cNvSpPr txBox="1"/>
          <p:nvPr/>
        </p:nvSpPr>
        <p:spPr>
          <a:xfrm>
            <a:off x="1066800" y="6858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Big-M Method: Maximization Problem</a:t>
            </a:r>
            <a:endParaRPr lang="en-US" sz="3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270" y="2109470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19">
                <a:moveTo>
                  <a:pt x="0" y="528319"/>
                </a:moveTo>
                <a:lnTo>
                  <a:pt x="9146540" y="528319"/>
                </a:lnTo>
                <a:lnTo>
                  <a:pt x="9146540" y="0"/>
                </a:lnTo>
                <a:lnTo>
                  <a:pt x="0" y="0"/>
                </a:lnTo>
                <a:lnTo>
                  <a:pt x="0" y="528319"/>
                </a:lnTo>
                <a:close/>
              </a:path>
            </a:pathLst>
          </a:custGeom>
          <a:solidFill>
            <a:srgbClr val="FBFB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-1270" y="263778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1270" y="316483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20"/>
                </a:moveTo>
                <a:lnTo>
                  <a:pt x="9146540" y="528320"/>
                </a:lnTo>
                <a:lnTo>
                  <a:pt x="9146540" y="0"/>
                </a:lnTo>
                <a:lnTo>
                  <a:pt x="0" y="0"/>
                </a:lnTo>
                <a:lnTo>
                  <a:pt x="0" y="528320"/>
                </a:lnTo>
                <a:close/>
              </a:path>
            </a:pathLst>
          </a:custGeom>
          <a:solidFill>
            <a:srgbClr val="F9F9F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-1270" y="369315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8F8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1270" y="422020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19"/>
                </a:moveTo>
                <a:lnTo>
                  <a:pt x="9146540" y="528319"/>
                </a:lnTo>
                <a:lnTo>
                  <a:pt x="9146540" y="0"/>
                </a:lnTo>
                <a:lnTo>
                  <a:pt x="0" y="0"/>
                </a:lnTo>
                <a:lnTo>
                  <a:pt x="0" y="528319"/>
                </a:lnTo>
                <a:close/>
              </a:path>
            </a:pathLst>
          </a:custGeom>
          <a:solidFill>
            <a:srgbClr val="F7F7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-1270" y="4748529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6F6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-1270" y="5275579"/>
            <a:ext cx="9146540" cy="528320"/>
          </a:xfrm>
          <a:custGeom>
            <a:avLst/>
            <a:gdLst/>
            <a:ahLst/>
            <a:cxnLst/>
            <a:rect l="l" t="t" r="r" b="b"/>
            <a:pathLst>
              <a:path w="9146540" h="528320">
                <a:moveTo>
                  <a:pt x="0" y="528320"/>
                </a:moveTo>
                <a:lnTo>
                  <a:pt x="9146540" y="528320"/>
                </a:lnTo>
                <a:lnTo>
                  <a:pt x="9146540" y="0"/>
                </a:lnTo>
                <a:lnTo>
                  <a:pt x="0" y="0"/>
                </a:lnTo>
                <a:lnTo>
                  <a:pt x="0" y="528320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1270" y="5803900"/>
            <a:ext cx="9146540" cy="527050"/>
          </a:xfrm>
          <a:custGeom>
            <a:avLst/>
            <a:gdLst/>
            <a:ahLst/>
            <a:cxnLst/>
            <a:rect l="l" t="t" r="r" b="b"/>
            <a:pathLst>
              <a:path w="9146540" h="527050">
                <a:moveTo>
                  <a:pt x="0" y="527050"/>
                </a:moveTo>
                <a:lnTo>
                  <a:pt x="9146540" y="527050"/>
                </a:lnTo>
                <a:lnTo>
                  <a:pt x="9146540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solidFill>
            <a:srgbClr val="F4F4F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330950"/>
            <a:ext cx="9144000" cy="527050"/>
          </a:xfrm>
          <a:custGeom>
            <a:avLst/>
            <a:gdLst/>
            <a:ahLst/>
            <a:cxnLst/>
            <a:rect l="l" t="t" r="r" b="b"/>
            <a:pathLst>
              <a:path w="9144000" h="527050">
                <a:moveTo>
                  <a:pt x="0" y="527050"/>
                </a:moveTo>
                <a:lnTo>
                  <a:pt x="0" y="0"/>
                </a:lnTo>
                <a:lnTo>
                  <a:pt x="9144000" y="0"/>
                </a:lnTo>
                <a:lnTo>
                  <a:pt x="9144000" y="527050"/>
                </a:lnTo>
                <a:lnTo>
                  <a:pt x="0" y="527050"/>
                </a:lnTo>
                <a:close/>
              </a:path>
            </a:pathLst>
          </a:custGeom>
          <a:solidFill>
            <a:srgbClr val="F3F3F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9600" y="1752600"/>
            <a:ext cx="4803140" cy="109220"/>
          </a:xfrm>
          <a:custGeom>
            <a:avLst/>
            <a:gdLst/>
            <a:ahLst/>
            <a:cxnLst/>
            <a:rect l="l" t="t" r="r" b="b"/>
            <a:pathLst>
              <a:path w="4803140" h="109219">
                <a:moveTo>
                  <a:pt x="0" y="0"/>
                </a:moveTo>
                <a:lnTo>
                  <a:pt x="4803140" y="0"/>
                </a:lnTo>
                <a:lnTo>
                  <a:pt x="4803140" y="109220"/>
                </a:lnTo>
                <a:lnTo>
                  <a:pt x="0" y="109220"/>
                </a:lnTo>
                <a:lnTo>
                  <a:pt x="0" y="0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9600" y="17526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3175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09600" y="1752600"/>
            <a:ext cx="7772400" cy="0"/>
          </a:xfrm>
          <a:custGeom>
            <a:avLst/>
            <a:gdLst/>
            <a:ahLst/>
            <a:cxnLst/>
            <a:rect l="l" t="t" r="r" b="b"/>
            <a:pathLst>
              <a:path w="7772400">
                <a:moveTo>
                  <a:pt x="0" y="0"/>
                </a:moveTo>
                <a:lnTo>
                  <a:pt x="7772400" y="0"/>
                </a:lnTo>
              </a:path>
            </a:pathLst>
          </a:custGeom>
          <a:ln w="9344">
            <a:solidFill>
              <a:srgbClr val="A5A5A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65809" y="947420"/>
            <a:ext cx="7235825" cy="1590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2900" b="1" spc="-5" dirty="0">
              <a:solidFill>
                <a:srgbClr val="585858"/>
              </a:solidFill>
              <a:latin typeface="Garamond"/>
              <a:cs typeface="Garamond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sz="2900" dirty="0">
              <a:latin typeface="Garamond"/>
              <a:cs typeface="Garamond"/>
            </a:endParaRPr>
          </a:p>
          <a:p>
            <a:pPr marL="354330" indent="-341630">
              <a:lnSpc>
                <a:spcPct val="100000"/>
              </a:lnSpc>
              <a:spcBef>
                <a:spcPts val="1440"/>
              </a:spcBef>
              <a:buChar char="•"/>
              <a:tabLst>
                <a:tab pos="353695" algn="l"/>
                <a:tab pos="354330" algn="l"/>
              </a:tabLst>
            </a:pPr>
            <a:r>
              <a:rPr sz="3200" u="heavy" spc="-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 Narrow"/>
                <a:cs typeface="Arial Narrow"/>
              </a:rPr>
              <a:t>Starting</a:t>
            </a:r>
            <a:r>
              <a:rPr sz="3200" u="heavy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 Narrow"/>
                <a:cs typeface="Arial Narrow"/>
              </a:rPr>
              <a:t> </a:t>
            </a:r>
            <a:r>
              <a:rPr sz="3200" u="heavy" spc="-5" dirty="0">
                <a:solidFill>
                  <a:srgbClr val="585858"/>
                </a:solidFill>
                <a:uFill>
                  <a:solidFill>
                    <a:srgbClr val="585858"/>
                  </a:solidFill>
                </a:uFill>
                <a:latin typeface="Arial Narrow"/>
                <a:cs typeface="Arial Narrow"/>
              </a:rPr>
              <a:t>table:</a:t>
            </a:r>
            <a:endParaRPr sz="3200" dirty="0">
              <a:latin typeface="Arial Narrow"/>
              <a:cs typeface="Arial Narrow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675221"/>
              </p:ext>
            </p:extLst>
          </p:nvPr>
        </p:nvGraphicFramePr>
        <p:xfrm>
          <a:off x="838200" y="2641600"/>
          <a:ext cx="7237094" cy="18541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1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8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512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48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087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211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Basi</a:t>
                      </a:r>
                      <a:r>
                        <a:rPr lang="en-US" sz="1800" b="1" spc="-5" dirty="0" smtClean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7F63A1"/>
                    </a:solidFill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800" b="1" baseline="-25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baseline="-250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7F63A1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X</a:t>
                      </a:r>
                      <a:r>
                        <a:rPr sz="1800" b="1" spc="-5" baseline="-25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baseline="-250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7F63A1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baseline="-25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baseline="-250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7F63A1"/>
                    </a:solidFill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="1" spc="-5" baseline="-25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 baseline="-250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7F63A1"/>
                    </a:solidFill>
                  </a:tcPr>
                </a:tc>
                <a:tc>
                  <a:txBody>
                    <a:bodyPr/>
                    <a:lstStyle/>
                    <a:p>
                      <a:pPr marL="3397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5" baseline="-25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 baseline="-250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7F63A1"/>
                    </a:solidFill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spc="-5" baseline="-250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 baseline="-250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7F63A1"/>
                    </a:solidFill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RHS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7F63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56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baseline="-25000" dirty="0">
                          <a:latin typeface="Calibri"/>
                          <a:cs typeface="Calibri"/>
                        </a:rPr>
                        <a:t>1</a:t>
                      </a:r>
                      <a:endParaRPr sz="1800" baseline="-25000" dirty="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-1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3397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baseline="-25000" dirty="0">
                          <a:latin typeface="Calibri"/>
                          <a:cs typeface="Calibri"/>
                        </a:rPr>
                        <a:t>2</a:t>
                      </a:r>
                    </a:p>
                  </a:txBody>
                  <a:tcPr marL="0" marR="0" marT="35560" marB="0">
                    <a:solidFill>
                      <a:srgbClr val="ECE9EF"/>
                    </a:solidFill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CE9EF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CE9EF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CE9EF"/>
                    </a:solidFill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CE9EF"/>
                    </a:solidFill>
                  </a:tcPr>
                </a:tc>
                <a:tc>
                  <a:txBody>
                    <a:bodyPr/>
                    <a:lstStyle/>
                    <a:p>
                      <a:pPr marL="33972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CE9EF"/>
                    </a:solidFill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CE9EF"/>
                    </a:solidFill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solidFill>
                      <a:srgbClr val="ECE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57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baseline="-25000" dirty="0">
                          <a:latin typeface="Calibri"/>
                          <a:cs typeface="Calibri"/>
                        </a:rPr>
                        <a:t>3</a:t>
                      </a:r>
                      <a:endParaRPr sz="1800" baseline="-25000" dirty="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3397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solidFill>
                      <a:srgbClr val="D7D2DF"/>
                    </a:solidFill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solidFill>
                      <a:srgbClr val="D7D2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110"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Z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solidFill>
                      <a:srgbClr val="ECE9EF"/>
                    </a:solidFill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-2-4M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solidFill>
                      <a:srgbClr val="ECE9EF"/>
                    </a:solidFill>
                  </a:tcPr>
                </a:tc>
                <a:tc>
                  <a:txBody>
                    <a:bodyPr/>
                    <a:lstStyle/>
                    <a:p>
                      <a:pPr marL="16891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-5-2M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solidFill>
                      <a:srgbClr val="ECE9EF"/>
                    </a:solidFill>
                  </a:tcPr>
                </a:tc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5" dirty="0">
                          <a:latin typeface="Calibri"/>
                          <a:cs typeface="Calibri"/>
                        </a:rPr>
                        <a:t>+M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solidFill>
                      <a:srgbClr val="ECE9EF"/>
                    </a:solidFill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solidFill>
                      <a:srgbClr val="ECE9EF"/>
                    </a:solidFill>
                  </a:tcPr>
                </a:tc>
                <a:tc>
                  <a:txBody>
                    <a:bodyPr/>
                    <a:lstStyle/>
                    <a:p>
                      <a:pPr marL="33972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solidFill>
                      <a:srgbClr val="ECE9EF"/>
                    </a:solidFill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lang="en-US" sz="1800" dirty="0" smtClean="0">
                          <a:latin typeface="Calibri"/>
                          <a:cs typeface="Calibri"/>
                        </a:rPr>
                        <a:t>0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solidFill>
                      <a:srgbClr val="ECE9EF"/>
                    </a:solidFill>
                  </a:tcPr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-28M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6830" marB="0">
                    <a:solidFill>
                      <a:srgbClr val="ECE9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1066800" y="685800"/>
            <a:ext cx="662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Big-M Method: Maximization Problem</a:t>
            </a:r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592</TotalTime>
  <Words>2648</Words>
  <Application>Microsoft Office PowerPoint</Application>
  <PresentationFormat>On-screen Show (4:3)</PresentationFormat>
  <Paragraphs>1001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Arial Narrow</vt:lpstr>
      <vt:lpstr>Calibri</vt:lpstr>
      <vt:lpstr>Garamond</vt:lpstr>
      <vt:lpstr>Times New Roman</vt:lpstr>
      <vt:lpstr>Wingdings</vt:lpstr>
      <vt:lpstr>Office Theme</vt:lpstr>
      <vt:lpstr>BIG-M AND TWO PHASE METHODS</vt:lpstr>
      <vt:lpstr>PowerPoint Presentation</vt:lpstr>
      <vt:lpstr>Big-M Method</vt:lpstr>
      <vt:lpstr>PowerPoint Presentation</vt:lpstr>
      <vt:lpstr>Big-M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Two-Phase Method:</vt:lpstr>
      <vt:lpstr>Two-Phase Method (Contd.):</vt:lpstr>
      <vt:lpstr>Two-Phase Method (Contd):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</dc:title>
  <cp:lastModifiedBy>Windows User</cp:lastModifiedBy>
  <cp:revision>51</cp:revision>
  <dcterms:created xsi:type="dcterms:W3CDTF">2020-04-01T12:41:53Z</dcterms:created>
  <dcterms:modified xsi:type="dcterms:W3CDTF">2022-11-05T10:54:59Z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2017-04-05T00:00:00Z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2020-04-01T00:00:00Z</vt:filetime>
  </property>
</Properties>
</file>