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9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2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D6F15-0060-4EDB-992F-F58238CBC5B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82A2-5059-4713-926D-1769882E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vbgupta.davv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09304" cy="7155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 smtClean="0"/>
              <a:t>DUALITY AND DUAL SIMPLEX METHOD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008" y="5303520"/>
            <a:ext cx="9083040" cy="8503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SCHOOL OF DATA SCIENCE AND FORECASTING</a:t>
            </a:r>
          </a:p>
          <a:p>
            <a:r>
              <a:rPr lang="en-US" dirty="0" smtClean="0"/>
              <a:t>DEVI AHILYA VISHWAVIDYALAYA, INDORE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76" y="4152437"/>
            <a:ext cx="1125903" cy="11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Simplex Method (Example)</a:t>
            </a:r>
            <a:endParaRPr lang="en-US" dirty="0"/>
          </a:p>
        </p:txBody>
      </p:sp>
      <p:sp>
        <p:nvSpPr>
          <p:cNvPr id="6" name="object 9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678936" cy="49885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in. </a:t>
            </a: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z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lang="en-US" sz="2000" spc="7" baseline="-24154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subject</a:t>
            </a:r>
            <a:r>
              <a:rPr sz="20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to:</a:t>
            </a:r>
            <a:endParaRPr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4x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3</a:t>
            </a:r>
            <a:endParaRPr lang="en-US" sz="2000" baseline="-24154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,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0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Required </a:t>
            </a:r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Form: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Min. z = 3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+ 2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to: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-3x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- 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-3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- 4x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-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- 6</a:t>
            </a:r>
            <a:endParaRPr lang="en-US" sz="2000" dirty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3</a:t>
            </a:r>
            <a:endParaRPr lang="en-US" sz="2000" baseline="-24154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,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96"/>
          <p:cNvSpPr txBox="1">
            <a:spLocks/>
          </p:cNvSpPr>
          <p:nvPr/>
        </p:nvSpPr>
        <p:spPr>
          <a:xfrm>
            <a:off x="5513832" y="1761504"/>
            <a:ext cx="3438144" cy="264174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Standard Form: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Min. z = 3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+ 2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to: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-3x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- 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+ x</a:t>
            </a:r>
            <a:r>
              <a:rPr lang="en-US" sz="2000" spc="7" baseline="-25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 =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- 3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- 4x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- 3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+ 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4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- 6</a:t>
            </a:r>
            <a:endParaRPr lang="en-US" sz="2000" dirty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5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baseline="-24154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1,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2,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3,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4,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5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0</a:t>
            </a:r>
            <a:endParaRPr lang="en-US" sz="2000" dirty="0">
              <a:latin typeface="Times New Roman"/>
              <a:cs typeface="Times New Roma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7173"/>
              </p:ext>
            </p:extLst>
          </p:nvPr>
        </p:nvGraphicFramePr>
        <p:xfrm>
          <a:off x="4681729" y="4474069"/>
          <a:ext cx="5102349" cy="192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07">
                  <a:extLst>
                    <a:ext uri="{9D8B030D-6E8A-4147-A177-3AD203B41FA5}">
                      <a16:colId xmlns:a16="http://schemas.microsoft.com/office/drawing/2014/main" val="4104751113"/>
                    </a:ext>
                  </a:extLst>
                </a:gridCol>
                <a:gridCol w="446818">
                  <a:extLst>
                    <a:ext uri="{9D8B030D-6E8A-4147-A177-3AD203B41FA5}">
                      <a16:colId xmlns:a16="http://schemas.microsoft.com/office/drawing/2014/main" val="2217485199"/>
                    </a:ext>
                  </a:extLst>
                </a:gridCol>
                <a:gridCol w="520033">
                  <a:extLst>
                    <a:ext uri="{9D8B030D-6E8A-4147-A177-3AD203B41FA5}">
                      <a16:colId xmlns:a16="http://schemas.microsoft.com/office/drawing/2014/main" val="3728059370"/>
                    </a:ext>
                  </a:extLst>
                </a:gridCol>
                <a:gridCol w="572790">
                  <a:extLst>
                    <a:ext uri="{9D8B030D-6E8A-4147-A177-3AD203B41FA5}">
                      <a16:colId xmlns:a16="http://schemas.microsoft.com/office/drawing/2014/main" val="3718312787"/>
                    </a:ext>
                  </a:extLst>
                </a:gridCol>
                <a:gridCol w="535106">
                  <a:extLst>
                    <a:ext uri="{9D8B030D-6E8A-4147-A177-3AD203B41FA5}">
                      <a16:colId xmlns:a16="http://schemas.microsoft.com/office/drawing/2014/main" val="364354523"/>
                    </a:ext>
                  </a:extLst>
                </a:gridCol>
                <a:gridCol w="618010">
                  <a:extLst>
                    <a:ext uri="{9D8B030D-6E8A-4147-A177-3AD203B41FA5}">
                      <a16:colId xmlns:a16="http://schemas.microsoft.com/office/drawing/2014/main" val="3011040848"/>
                    </a:ext>
                  </a:extLst>
                </a:gridCol>
                <a:gridCol w="1680685">
                  <a:extLst>
                    <a:ext uri="{9D8B030D-6E8A-4147-A177-3AD203B41FA5}">
                      <a16:colId xmlns:a16="http://schemas.microsoft.com/office/drawing/2014/main" val="3719665941"/>
                    </a:ext>
                  </a:extLst>
                </a:gridCol>
              </a:tblGrid>
              <a:tr h="4661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60099"/>
                  </a:ext>
                </a:extLst>
              </a:tr>
              <a:tr h="2864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7427"/>
                  </a:ext>
                </a:extLst>
              </a:tr>
              <a:tr h="286407">
                <a:tc>
                  <a:txBody>
                    <a:bodyPr/>
                    <a:lstStyle/>
                    <a:p>
                      <a:pPr algn="ctr"/>
                      <a:r>
                        <a:rPr lang="en-US" sz="1800" spc="7" baseline="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130779"/>
                  </a:ext>
                </a:extLst>
              </a:tr>
              <a:tr h="286407">
                <a:tc>
                  <a:txBody>
                    <a:bodyPr/>
                    <a:lstStyle/>
                    <a:p>
                      <a:pPr algn="ctr"/>
                      <a:r>
                        <a:rPr lang="en-US" sz="1800" spc="7" baseline="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611436"/>
                  </a:ext>
                </a:extLst>
              </a:tr>
              <a:tr h="286407">
                <a:tc>
                  <a:txBody>
                    <a:bodyPr/>
                    <a:lstStyle/>
                    <a:p>
                      <a:pPr algn="ctr"/>
                      <a:r>
                        <a:rPr lang="en-US" sz="1800" spc="7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38837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002280" y="6474036"/>
            <a:ext cx="8272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95000"/>
              <a:tabLst>
                <a:tab pos="1154430" algn="l"/>
              </a:tabLst>
            </a:pPr>
            <a:r>
              <a:rPr lang="en-US" spc="-5" dirty="0">
                <a:solidFill>
                  <a:srgbClr val="003366"/>
                </a:solidFill>
                <a:latin typeface="Times New Roman"/>
                <a:cs typeface="Times New Roman"/>
              </a:rPr>
              <a:t>Basic </a:t>
            </a:r>
            <a:r>
              <a:rPr lang="en-US" dirty="0">
                <a:solidFill>
                  <a:srgbClr val="003366"/>
                </a:solidFill>
                <a:latin typeface="Times New Roman"/>
                <a:cs typeface="Times New Roman"/>
              </a:rPr>
              <a:t>Solution </a:t>
            </a:r>
            <a:r>
              <a:rPr lang="en-US" spc="-5" dirty="0">
                <a:solidFill>
                  <a:srgbClr val="003366"/>
                </a:solidFill>
                <a:latin typeface="Times New Roman"/>
                <a:cs typeface="Times New Roman"/>
              </a:rPr>
              <a:t>is </a:t>
            </a:r>
            <a:r>
              <a:rPr lang="en-US" dirty="0">
                <a:solidFill>
                  <a:srgbClr val="003366"/>
                </a:solidFill>
                <a:latin typeface="Times New Roman"/>
                <a:cs typeface="Times New Roman"/>
              </a:rPr>
              <a:t>Optimal (as the </a:t>
            </a:r>
            <a:r>
              <a:rPr lang="en-US" spc="-5" dirty="0">
                <a:solidFill>
                  <a:srgbClr val="003366"/>
                </a:solidFill>
                <a:latin typeface="Times New Roman"/>
                <a:cs typeface="Times New Roman"/>
              </a:rPr>
              <a:t>optimality </a:t>
            </a:r>
            <a:r>
              <a:rPr lang="en-US" dirty="0">
                <a:solidFill>
                  <a:srgbClr val="003366"/>
                </a:solidFill>
                <a:latin typeface="Times New Roman"/>
                <a:cs typeface="Times New Roman"/>
              </a:rPr>
              <a:t>condition </a:t>
            </a:r>
            <a:r>
              <a:rPr lang="en-US" spc="-5" dirty="0">
                <a:solidFill>
                  <a:srgbClr val="003366"/>
                </a:solidFill>
                <a:latin typeface="Times New Roman"/>
                <a:cs typeface="Times New Roman"/>
              </a:rPr>
              <a:t>is satisfied)</a:t>
            </a:r>
            <a:r>
              <a:rPr lang="en-US" spc="9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but </a:t>
            </a:r>
            <a:r>
              <a:rPr lang="en-US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infeasible</a:t>
            </a:r>
            <a:r>
              <a:rPr lang="en-US" spc="-5" dirty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63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Simplex Method (</a:t>
            </a:r>
            <a:r>
              <a:rPr lang="en-US" dirty="0" smtClean="0"/>
              <a:t>Example)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671125"/>
              </p:ext>
            </p:extLst>
          </p:nvPr>
        </p:nvGraphicFramePr>
        <p:xfrm>
          <a:off x="838201" y="1825625"/>
          <a:ext cx="52882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31">
                  <a:extLst>
                    <a:ext uri="{9D8B030D-6E8A-4147-A177-3AD203B41FA5}">
                      <a16:colId xmlns:a16="http://schemas.microsoft.com/office/drawing/2014/main" val="302026516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171324316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486866833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947453968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93256760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1596464208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3768329567"/>
                    </a:ext>
                  </a:extLst>
                </a:gridCol>
              </a:tblGrid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609346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6135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sz="1800" spc="7" baseline="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391531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sz="1800" spc="7" baseline="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11772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sz="1800" spc="7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89843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Ratio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38594"/>
                  </a:ext>
                </a:extLst>
              </a:tr>
            </a:tbl>
          </a:graphicData>
        </a:graphic>
      </p:graphicFrame>
      <p:sp>
        <p:nvSpPr>
          <p:cNvPr id="5" name="Left Arrow Callout 4"/>
          <p:cNvSpPr/>
          <p:nvPr/>
        </p:nvSpPr>
        <p:spPr>
          <a:xfrm>
            <a:off x="6126481" y="2907792"/>
            <a:ext cx="1901952" cy="47548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Leaving Row</a:t>
            </a:r>
            <a:endParaRPr lang="en-US" dirty="0"/>
          </a:p>
        </p:txBody>
      </p:sp>
      <p:sp>
        <p:nvSpPr>
          <p:cNvPr id="6" name="Up Arrow Callout 5"/>
          <p:cNvSpPr/>
          <p:nvPr/>
        </p:nvSpPr>
        <p:spPr>
          <a:xfrm>
            <a:off x="1463040" y="4020185"/>
            <a:ext cx="1911096" cy="51206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Entering Column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0120" y="5102352"/>
            <a:ext cx="852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Gauss Jordan Computations for next iteration (as in Regular Simplex Method).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0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Simplex Method (</a:t>
            </a:r>
            <a:r>
              <a:rPr lang="en-US" dirty="0" smtClean="0"/>
              <a:t>Example)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722529"/>
              </p:ext>
            </p:extLst>
          </p:nvPr>
        </p:nvGraphicFramePr>
        <p:xfrm>
          <a:off x="838201" y="2048256"/>
          <a:ext cx="52882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31">
                  <a:extLst>
                    <a:ext uri="{9D8B030D-6E8A-4147-A177-3AD203B41FA5}">
                      <a16:colId xmlns:a16="http://schemas.microsoft.com/office/drawing/2014/main" val="3020265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71324316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486866833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947453968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93256760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1596464208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3768329567"/>
                    </a:ext>
                  </a:extLst>
                </a:gridCol>
              </a:tblGrid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609346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6135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sz="1800" spc="7" baseline="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-5/3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91531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sz="1800" spc="7" baseline="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11772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sz="1800" spc="7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1/3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89843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Ratio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738594"/>
                  </a:ext>
                </a:extLst>
              </a:tr>
            </a:tbl>
          </a:graphicData>
        </a:graphic>
      </p:graphicFrame>
      <p:sp>
        <p:nvSpPr>
          <p:cNvPr id="5" name="Left Arrow Callout 4"/>
          <p:cNvSpPr/>
          <p:nvPr/>
        </p:nvSpPr>
        <p:spPr>
          <a:xfrm>
            <a:off x="6126481" y="2798064"/>
            <a:ext cx="1901952" cy="47548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Leaving Row</a:t>
            </a:r>
            <a:endParaRPr lang="en-US" dirty="0"/>
          </a:p>
        </p:txBody>
      </p:sp>
      <p:sp>
        <p:nvSpPr>
          <p:cNvPr id="6" name="Up Arrow Callout 5"/>
          <p:cNvSpPr/>
          <p:nvPr/>
        </p:nvSpPr>
        <p:spPr>
          <a:xfrm>
            <a:off x="969264" y="4242816"/>
            <a:ext cx="1911096" cy="51206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Entering Column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35626"/>
            <a:ext cx="21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Iteration-1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395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Simplex Method (Example 1)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061693"/>
              </p:ext>
            </p:extLst>
          </p:nvPr>
        </p:nvGraphicFramePr>
        <p:xfrm>
          <a:off x="838201" y="2048256"/>
          <a:ext cx="52882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31">
                  <a:extLst>
                    <a:ext uri="{9D8B030D-6E8A-4147-A177-3AD203B41FA5}">
                      <a16:colId xmlns:a16="http://schemas.microsoft.com/office/drawing/2014/main" val="3020265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71324316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486866833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947453968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932567600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1596464208"/>
                    </a:ext>
                  </a:extLst>
                </a:gridCol>
                <a:gridCol w="1225297">
                  <a:extLst>
                    <a:ext uri="{9D8B030D-6E8A-4147-A177-3AD203B41FA5}">
                      <a16:colId xmlns:a16="http://schemas.microsoft.com/office/drawing/2014/main" val="3768329567"/>
                    </a:ext>
                  </a:extLst>
                </a:gridCol>
              </a:tblGrid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Basic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609346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96135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sz="1800" spc="7" baseline="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91531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sz="1800" spc="7" baseline="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11772"/>
                  </a:ext>
                </a:extLst>
              </a:tr>
              <a:tr h="360909">
                <a:tc>
                  <a:txBody>
                    <a:bodyPr/>
                    <a:lstStyle/>
                    <a:p>
                      <a:pPr algn="ctr"/>
                      <a:r>
                        <a:rPr lang="en-US" sz="1800" spc="7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spc="7" baseline="-25000" dirty="0" smtClean="0">
                          <a:solidFill>
                            <a:srgbClr val="003366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-1/5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898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1635626"/>
            <a:ext cx="21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Iteration-2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57984" y="4398264"/>
            <a:ext cx="431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is Feasible and Optimal.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05031"/>
              </p:ext>
            </p:extLst>
          </p:nvPr>
        </p:nvGraphicFramePr>
        <p:xfrm>
          <a:off x="1271524" y="4917964"/>
          <a:ext cx="27975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468">
                  <a:extLst>
                    <a:ext uri="{9D8B030D-6E8A-4147-A177-3AD203B41FA5}">
                      <a16:colId xmlns:a16="http://schemas.microsoft.com/office/drawing/2014/main" val="31978018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79679732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3989132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1800" baseline="-24154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3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21/5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0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32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/>
              <a:t>Thank You!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 algn="ct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V.B.Gupta</a:t>
            </a:r>
            <a:endParaRPr lang="en-IN" dirty="0"/>
          </a:p>
          <a:p>
            <a:pPr algn="ctr">
              <a:buNone/>
            </a:pPr>
            <a:r>
              <a:rPr lang="en-IN" dirty="0"/>
              <a:t> + 91 99933 50547</a:t>
            </a:r>
          </a:p>
          <a:p>
            <a:pPr algn="ctr">
              <a:buNone/>
            </a:pPr>
            <a:r>
              <a:rPr lang="en-IN" dirty="0">
                <a:hlinkClick r:id="rId2"/>
              </a:rPr>
              <a:t>vbgupta.davv@gmail.com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2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732211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600" spc="-5" dirty="0">
                <a:solidFill>
                  <a:srgbClr val="0070C0"/>
                </a:solidFill>
                <a:latin typeface="Times New Roman"/>
                <a:cs typeface="Times New Roman"/>
              </a:rPr>
              <a:t>Every </a:t>
            </a:r>
            <a:r>
              <a:rPr lang="en-US" sz="2600" spc="-10" dirty="0">
                <a:solidFill>
                  <a:srgbClr val="0070C0"/>
                </a:solidFill>
                <a:latin typeface="Times New Roman"/>
                <a:cs typeface="Times New Roman"/>
              </a:rPr>
              <a:t>LP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problem </a:t>
            </a:r>
            <a:r>
              <a:rPr lang="en-US" sz="2600" spc="-5" dirty="0">
                <a:solidFill>
                  <a:srgbClr val="0070C0"/>
                </a:solidFill>
                <a:latin typeface="Times New Roman"/>
                <a:cs typeface="Times New Roman"/>
              </a:rPr>
              <a:t>(called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lang="en-US" sz="2600" spc="-5" dirty="0">
                <a:solidFill>
                  <a:srgbClr val="0070C0"/>
                </a:solidFill>
                <a:latin typeface="Times New Roman"/>
                <a:cs typeface="Times New Roman"/>
              </a:rPr>
              <a:t>‘Primal’)</a:t>
            </a:r>
            <a:r>
              <a:rPr lang="en-US" sz="26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has </a:t>
            </a:r>
            <a:r>
              <a:rPr lang="en-US" sz="2600" spc="-5" dirty="0">
                <a:solidFill>
                  <a:srgbClr val="0070C0"/>
                </a:solidFill>
                <a:latin typeface="Times New Roman"/>
                <a:cs typeface="Times New Roman"/>
              </a:rPr>
              <a:t>associated with another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problem </a:t>
            </a:r>
            <a:r>
              <a:rPr lang="en-US" sz="2600" spc="-5" dirty="0">
                <a:solidFill>
                  <a:srgbClr val="0070C0"/>
                </a:solidFill>
                <a:latin typeface="Times New Roman"/>
                <a:cs typeface="Times New Roman"/>
              </a:rPr>
              <a:t>called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lang="en-US" sz="2600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‘Dual</a:t>
            </a:r>
            <a:r>
              <a:rPr lang="en-US" sz="26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’.</a:t>
            </a:r>
          </a:p>
          <a:p>
            <a:pPr marL="457200" indent="-457200">
              <a:lnSpc>
                <a:spcPts val="3190"/>
              </a:lnSpc>
              <a:spcBef>
                <a:spcPts val="0"/>
              </a:spcBef>
              <a:tabLst>
                <a:tab pos="745490" algn="l"/>
                <a:tab pos="911225" algn="l"/>
                <a:tab pos="1254125" algn="l"/>
              </a:tabLst>
            </a:pPr>
            <a:r>
              <a:rPr lang="en-US" sz="2600" spc="-5" dirty="0">
                <a:solidFill>
                  <a:srgbClr val="0070C0"/>
                </a:solidFill>
                <a:latin typeface="Times New Roman"/>
                <a:cs typeface="Times New Roman"/>
              </a:rPr>
              <a:t>The ‘Dual’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problem is </a:t>
            </a:r>
            <a:r>
              <a:rPr lang="en-US" sz="2600" spc="-5" dirty="0">
                <a:solidFill>
                  <a:srgbClr val="0070C0"/>
                </a:solidFill>
                <a:latin typeface="Times New Roman"/>
                <a:cs typeface="Times New Roman"/>
              </a:rPr>
              <a:t>an </a:t>
            </a:r>
            <a:r>
              <a:rPr lang="en-US" sz="2600" spc="-10" dirty="0">
                <a:solidFill>
                  <a:srgbClr val="0070C0"/>
                </a:solidFill>
                <a:latin typeface="Times New Roman"/>
                <a:cs typeface="Times New Roman"/>
              </a:rPr>
              <a:t>LP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defined </a:t>
            </a:r>
            <a:r>
              <a:rPr lang="en-US" sz="2600" spc="-5" dirty="0">
                <a:solidFill>
                  <a:srgbClr val="0070C0"/>
                </a:solidFill>
                <a:latin typeface="Times New Roman"/>
                <a:cs typeface="Times New Roman"/>
              </a:rPr>
              <a:t>directly</a:t>
            </a:r>
            <a:r>
              <a:rPr lang="en-US" sz="2600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and systematically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from the original (or </a:t>
            </a:r>
            <a:r>
              <a:rPr lang="en-US" sz="2600" spc="-5" dirty="0">
                <a:solidFill>
                  <a:srgbClr val="0070C0"/>
                </a:solidFill>
                <a:latin typeface="Times New Roman"/>
                <a:cs typeface="Times New Roman"/>
              </a:rPr>
              <a:t>Primal)</a:t>
            </a:r>
            <a:r>
              <a:rPr lang="en-US" sz="2600" spc="-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LP model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.</a:t>
            </a:r>
          </a:p>
          <a:p>
            <a:pPr marL="457200" indent="-457200">
              <a:lnSpc>
                <a:spcPts val="3190"/>
              </a:lnSpc>
              <a:spcBef>
                <a:spcPts val="0"/>
              </a:spcBef>
              <a:tabLst>
                <a:tab pos="745490" algn="l"/>
                <a:tab pos="911225" algn="l"/>
                <a:tab pos="1254125" algn="l"/>
              </a:tabLst>
            </a:pPr>
            <a:r>
              <a:rPr lang="en-US" sz="2600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lang="en-US" sz="2600" spc="-5" dirty="0">
                <a:solidFill>
                  <a:srgbClr val="0070C0"/>
                </a:solidFill>
                <a:latin typeface="Times New Roman"/>
                <a:cs typeface="Times New Roman"/>
              </a:rPr>
              <a:t>optimal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solution </a:t>
            </a:r>
            <a:r>
              <a:rPr lang="en-US" sz="2600" spc="5" dirty="0">
                <a:solidFill>
                  <a:srgbClr val="0070C0"/>
                </a:solidFill>
                <a:latin typeface="Times New Roman"/>
                <a:cs typeface="Times New Roman"/>
              </a:rPr>
              <a:t>of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one problem yields</a:t>
            </a:r>
            <a:r>
              <a:rPr lang="en-US" sz="2600" spc="-9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lang="en-US" sz="2600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optimal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solution </a:t>
            </a:r>
            <a:r>
              <a:rPr lang="en-US" sz="2600" spc="5" dirty="0">
                <a:solidFill>
                  <a:srgbClr val="0070C0"/>
                </a:solidFill>
                <a:latin typeface="Times New Roman"/>
                <a:cs typeface="Times New Roman"/>
              </a:rPr>
              <a:t>to </a:t>
            </a:r>
            <a:r>
              <a:rPr lang="en-US" sz="26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lang="en-US" sz="2600" spc="-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other.</a:t>
            </a:r>
          </a:p>
          <a:p>
            <a:pPr marL="457200" indent="-457200">
              <a:lnSpc>
                <a:spcPts val="3190"/>
              </a:lnSpc>
              <a:spcBef>
                <a:spcPts val="0"/>
              </a:spcBef>
              <a:tabLst>
                <a:tab pos="745490" algn="l"/>
                <a:tab pos="911225" algn="l"/>
                <a:tab pos="1254125" algn="l"/>
              </a:tabLst>
            </a:pPr>
            <a:r>
              <a:rPr lang="en-US" sz="2400" spc="-10" dirty="0" smtClean="0">
                <a:solidFill>
                  <a:srgbClr val="0070C0"/>
                </a:solidFill>
                <a:latin typeface="Arial"/>
                <a:cs typeface="Arial"/>
              </a:rPr>
              <a:t>Instead </a:t>
            </a:r>
            <a:r>
              <a:rPr lang="en-US" sz="2400" spc="-5" dirty="0">
                <a:solidFill>
                  <a:srgbClr val="0070C0"/>
                </a:solidFill>
                <a:latin typeface="Arial"/>
                <a:cs typeface="Arial"/>
              </a:rPr>
              <a:t>of </a:t>
            </a:r>
            <a:r>
              <a:rPr lang="en-US" sz="2400" spc="-10" dirty="0">
                <a:solidFill>
                  <a:srgbClr val="0070C0"/>
                </a:solidFill>
                <a:latin typeface="Arial"/>
                <a:cs typeface="Arial"/>
              </a:rPr>
              <a:t>primal, </a:t>
            </a:r>
            <a:r>
              <a:rPr lang="en-US" sz="2400" spc="-5" dirty="0">
                <a:solidFill>
                  <a:srgbClr val="0070C0"/>
                </a:solidFill>
                <a:latin typeface="Arial"/>
                <a:cs typeface="Arial"/>
              </a:rPr>
              <a:t>solving the dual LP </a:t>
            </a:r>
            <a:r>
              <a:rPr lang="en-US" sz="2400" spc="-10" dirty="0">
                <a:solidFill>
                  <a:srgbClr val="0070C0"/>
                </a:solidFill>
                <a:latin typeface="Arial"/>
                <a:cs typeface="Arial"/>
              </a:rPr>
              <a:t>problem </a:t>
            </a:r>
            <a:r>
              <a:rPr lang="en-US" sz="2400" spc="-5" dirty="0">
                <a:solidFill>
                  <a:srgbClr val="0070C0"/>
                </a:solidFill>
                <a:latin typeface="Arial"/>
                <a:cs typeface="Arial"/>
              </a:rPr>
              <a:t>is </a:t>
            </a:r>
            <a:r>
              <a:rPr lang="en-US" sz="2400" spc="-10" dirty="0">
                <a:solidFill>
                  <a:srgbClr val="0070C0"/>
                </a:solidFill>
                <a:latin typeface="Arial"/>
                <a:cs typeface="Arial"/>
              </a:rPr>
              <a:t>sometimes  </a:t>
            </a:r>
            <a:r>
              <a:rPr lang="en-US" sz="2400" spc="-5" dirty="0">
                <a:solidFill>
                  <a:srgbClr val="0070C0"/>
                </a:solidFill>
                <a:latin typeface="Arial"/>
                <a:cs typeface="Arial"/>
              </a:rPr>
              <a:t>easier in following</a:t>
            </a:r>
            <a:r>
              <a:rPr lang="en-US" sz="2400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400" spc="-5" dirty="0" smtClean="0">
                <a:solidFill>
                  <a:srgbClr val="0070C0"/>
                </a:solidFill>
                <a:latin typeface="Arial"/>
                <a:cs typeface="Arial"/>
              </a:rPr>
              <a:t>cases:</a:t>
            </a:r>
            <a:endParaRPr lang="en-US" sz="2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850900" lvl="1" indent="-381635">
              <a:lnSpc>
                <a:spcPct val="100000"/>
              </a:lnSpc>
              <a:spcBef>
                <a:spcPts val="10"/>
              </a:spcBef>
              <a:buAutoNum type="alphaLcParenR"/>
              <a:tabLst>
                <a:tab pos="850265" algn="l"/>
                <a:tab pos="851535" algn="l"/>
              </a:tabLst>
            </a:pPr>
            <a:r>
              <a:rPr lang="en-US" sz="2000" spc="-5" dirty="0">
                <a:solidFill>
                  <a:srgbClr val="0000CC"/>
                </a:solidFill>
                <a:latin typeface="Arial"/>
                <a:cs typeface="Arial"/>
              </a:rPr>
              <a:t>The dual has </a:t>
            </a:r>
            <a:r>
              <a:rPr lang="en-US" sz="2000" spc="-10" dirty="0">
                <a:solidFill>
                  <a:srgbClr val="0000CC"/>
                </a:solidFill>
                <a:latin typeface="Arial"/>
                <a:cs typeface="Arial"/>
              </a:rPr>
              <a:t>fewer constraints </a:t>
            </a:r>
            <a:r>
              <a:rPr lang="en-US" sz="2000" spc="-5" dirty="0">
                <a:solidFill>
                  <a:srgbClr val="0000CC"/>
                </a:solidFill>
                <a:latin typeface="Arial"/>
                <a:cs typeface="Arial"/>
              </a:rPr>
              <a:t>than</a:t>
            </a:r>
            <a:r>
              <a:rPr lang="en-US" sz="2000" spc="3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solidFill>
                  <a:srgbClr val="0000CC"/>
                </a:solidFill>
                <a:latin typeface="Arial"/>
                <a:cs typeface="Arial"/>
              </a:rPr>
              <a:t>primal</a:t>
            </a:r>
            <a:endParaRPr lang="en-US" sz="2000" dirty="0">
              <a:latin typeface="Arial"/>
              <a:cs typeface="Arial"/>
            </a:endParaRPr>
          </a:p>
          <a:p>
            <a:pPr marL="622300" marR="233045" indent="0" algn="just">
              <a:lnSpc>
                <a:spcPct val="80300"/>
              </a:lnSpc>
              <a:spcBef>
                <a:spcPts val="625"/>
              </a:spcBef>
              <a:buNone/>
            </a:pP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Time required </a:t>
            </a:r>
            <a:r>
              <a:rPr lang="en-US" sz="1800" dirty="0">
                <a:solidFill>
                  <a:srgbClr val="653300"/>
                </a:solidFill>
                <a:latin typeface="Arial"/>
                <a:cs typeface="Arial"/>
              </a:rPr>
              <a:t>for </a:t>
            </a: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solving LP problems is directly </a:t>
            </a:r>
            <a:r>
              <a:rPr lang="en-US" sz="1800" dirty="0">
                <a:solidFill>
                  <a:srgbClr val="653300"/>
                </a:solidFill>
                <a:latin typeface="Arial"/>
                <a:cs typeface="Arial"/>
              </a:rPr>
              <a:t>affected </a:t>
            </a: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by </a:t>
            </a:r>
            <a:r>
              <a:rPr lang="en-US" sz="1800" dirty="0">
                <a:solidFill>
                  <a:srgbClr val="653300"/>
                </a:solidFill>
                <a:latin typeface="Arial"/>
                <a:cs typeface="Arial"/>
              </a:rPr>
              <a:t>the  </a:t>
            </a: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number of constraints, i.e., number of iterations necessary to  converge </a:t>
            </a:r>
            <a:r>
              <a:rPr lang="en-US" sz="1800" dirty="0">
                <a:solidFill>
                  <a:srgbClr val="653300"/>
                </a:solidFill>
                <a:latin typeface="Arial"/>
                <a:cs typeface="Arial"/>
              </a:rPr>
              <a:t>to </a:t>
            </a: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an optimum solution, which in Simplex method  usually ranges </a:t>
            </a:r>
            <a:r>
              <a:rPr lang="en-US" sz="1800" dirty="0">
                <a:solidFill>
                  <a:srgbClr val="653300"/>
                </a:solidFill>
                <a:latin typeface="Arial"/>
                <a:cs typeface="Arial"/>
              </a:rPr>
              <a:t>from 1.5 to </a:t>
            </a: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3 </a:t>
            </a:r>
            <a:r>
              <a:rPr lang="en-US" sz="1800" dirty="0">
                <a:solidFill>
                  <a:srgbClr val="653300"/>
                </a:solidFill>
                <a:latin typeface="Arial"/>
                <a:cs typeface="Arial"/>
              </a:rPr>
              <a:t>times the </a:t>
            </a: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number </a:t>
            </a:r>
            <a:r>
              <a:rPr lang="en-US" sz="1800" dirty="0">
                <a:solidFill>
                  <a:srgbClr val="653300"/>
                </a:solidFill>
                <a:latin typeface="Arial"/>
                <a:cs typeface="Arial"/>
              </a:rPr>
              <a:t>of structural </a:t>
            </a:r>
            <a:r>
              <a:rPr lang="en-US" sz="1800" dirty="0" smtClean="0">
                <a:solidFill>
                  <a:srgbClr val="653300"/>
                </a:solidFill>
                <a:latin typeface="Arial"/>
                <a:cs typeface="Arial"/>
              </a:rPr>
              <a:t>constraints </a:t>
            </a: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in </a:t>
            </a:r>
            <a:r>
              <a:rPr lang="en-US" sz="1800" dirty="0">
                <a:solidFill>
                  <a:srgbClr val="653300"/>
                </a:solidFill>
                <a:latin typeface="Arial"/>
                <a:cs typeface="Arial"/>
              </a:rPr>
              <a:t>the</a:t>
            </a:r>
            <a:r>
              <a:rPr lang="en-US" sz="1800" spc="-15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lang="en-US" sz="1800" spc="-5" dirty="0" smtClean="0">
                <a:solidFill>
                  <a:srgbClr val="653300"/>
                </a:solidFill>
                <a:latin typeface="Arial"/>
                <a:cs typeface="Arial"/>
              </a:rPr>
              <a:t>problem.</a:t>
            </a:r>
            <a:endParaRPr lang="en-US" sz="1800" dirty="0">
              <a:latin typeface="Arial"/>
              <a:cs typeface="Arial"/>
            </a:endParaRPr>
          </a:p>
          <a:p>
            <a:pPr marL="850900" lvl="1" indent="-381635">
              <a:lnSpc>
                <a:spcPts val="2400"/>
              </a:lnSpc>
              <a:buAutoNum type="alphaLcParenR" startAt="2"/>
              <a:tabLst>
                <a:tab pos="850900" algn="l"/>
                <a:tab pos="851535" algn="l"/>
              </a:tabLst>
            </a:pPr>
            <a:r>
              <a:rPr lang="en-US" sz="2000" spc="-5" dirty="0">
                <a:solidFill>
                  <a:srgbClr val="0000CC"/>
                </a:solidFill>
                <a:latin typeface="Arial"/>
                <a:cs typeface="Arial"/>
              </a:rPr>
              <a:t>The dual involves maximization of an objective</a:t>
            </a:r>
            <a:r>
              <a:rPr lang="en-US" sz="2000" spc="7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0000CC"/>
                </a:solidFill>
                <a:latin typeface="Arial"/>
                <a:cs typeface="Arial"/>
              </a:rPr>
              <a:t>function</a:t>
            </a:r>
            <a:endParaRPr lang="en-US" sz="2000" dirty="0">
              <a:latin typeface="Arial"/>
              <a:cs typeface="Arial"/>
            </a:endParaRPr>
          </a:p>
          <a:p>
            <a:pPr marL="622300" marR="5080" indent="0" algn="just">
              <a:lnSpc>
                <a:spcPts val="1889"/>
              </a:lnSpc>
              <a:spcBef>
                <a:spcPts val="290"/>
              </a:spcBef>
              <a:buNone/>
            </a:pPr>
            <a:r>
              <a:rPr lang="en-US" sz="1800" dirty="0">
                <a:solidFill>
                  <a:srgbClr val="653300"/>
                </a:solidFill>
                <a:latin typeface="Arial"/>
                <a:cs typeface="Arial"/>
              </a:rPr>
              <a:t>It may </a:t>
            </a: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be possible </a:t>
            </a:r>
            <a:r>
              <a:rPr lang="en-US" sz="1800" dirty="0">
                <a:solidFill>
                  <a:srgbClr val="653300"/>
                </a:solidFill>
                <a:latin typeface="Arial"/>
                <a:cs typeface="Arial"/>
              </a:rPr>
              <a:t>to </a:t>
            </a: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avoid artificial variables that otherwise </a:t>
            </a:r>
            <a:r>
              <a:rPr lang="en-US" sz="1800" spc="-10" dirty="0">
                <a:solidFill>
                  <a:srgbClr val="653300"/>
                </a:solidFill>
                <a:latin typeface="Arial"/>
                <a:cs typeface="Arial"/>
              </a:rPr>
              <a:t>would </a:t>
            </a:r>
            <a:r>
              <a:rPr lang="en-US" sz="1800" spc="-5" dirty="0" smtClean="0">
                <a:solidFill>
                  <a:srgbClr val="653300"/>
                </a:solidFill>
                <a:latin typeface="Arial"/>
                <a:cs typeface="Arial"/>
              </a:rPr>
              <a:t>be </a:t>
            </a: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used in a primal minimization</a:t>
            </a:r>
            <a:r>
              <a:rPr lang="en-US" sz="1800" dirty="0">
                <a:solidFill>
                  <a:srgbClr val="653300"/>
                </a:solidFill>
                <a:latin typeface="Arial"/>
                <a:cs typeface="Arial"/>
              </a:rPr>
              <a:t> </a:t>
            </a:r>
            <a:r>
              <a:rPr lang="en-US" sz="1800" spc="-5" dirty="0">
                <a:solidFill>
                  <a:srgbClr val="653300"/>
                </a:solidFill>
                <a:latin typeface="Arial"/>
                <a:cs typeface="Arial"/>
              </a:rPr>
              <a:t>problem.</a:t>
            </a:r>
            <a:endParaRPr lang="en-US" sz="1800" dirty="0">
              <a:latin typeface="Arial"/>
              <a:cs typeface="Arial"/>
            </a:endParaRPr>
          </a:p>
          <a:p>
            <a:pPr marL="12700">
              <a:lnSpc>
                <a:spcPts val="3190"/>
              </a:lnSpc>
              <a:spcBef>
                <a:spcPts val="360"/>
              </a:spcBef>
              <a:tabLst>
                <a:tab pos="745490" algn="l"/>
                <a:tab pos="911225" algn="l"/>
                <a:tab pos="125412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converting Primal</a:t>
            </a:r>
            <a:r>
              <a:rPr lang="en-US" spc="-70" dirty="0"/>
              <a:t> </a:t>
            </a:r>
            <a:r>
              <a:rPr lang="en-US" dirty="0"/>
              <a:t>to  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523951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745490" algn="l"/>
                <a:tab pos="911225" algn="l"/>
                <a:tab pos="1254125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Primal problem is converted into </a:t>
            </a:r>
            <a:r>
              <a:rPr lang="en-US" sz="2200" spc="-5" dirty="0">
                <a:latin typeface="Times New Roman"/>
                <a:cs typeface="Times New Roman"/>
              </a:rPr>
              <a:t>equation </a:t>
            </a:r>
            <a:r>
              <a:rPr lang="en-US" sz="2200" spc="-5" dirty="0" smtClean="0">
                <a:latin typeface="Times New Roman"/>
                <a:cs typeface="Times New Roman"/>
              </a:rPr>
              <a:t>form, where, all </a:t>
            </a:r>
            <a:r>
              <a:rPr lang="en-US" sz="2200" spc="-5" dirty="0">
                <a:latin typeface="Times New Roman"/>
                <a:cs typeface="Times New Roman"/>
              </a:rPr>
              <a:t>constraints are equations with non-negative RHS and all </a:t>
            </a:r>
            <a:r>
              <a:rPr lang="en-US" sz="2200" spc="-5" dirty="0" smtClean="0">
                <a:latin typeface="Times New Roman"/>
                <a:cs typeface="Times New Roman"/>
              </a:rPr>
              <a:t>the variables </a:t>
            </a:r>
            <a:r>
              <a:rPr lang="en-US" sz="2200" spc="-5" dirty="0">
                <a:latin typeface="Times New Roman"/>
                <a:cs typeface="Times New Roman"/>
              </a:rPr>
              <a:t>are non-negative.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745490" algn="l"/>
                <a:tab pos="911225" algn="l"/>
                <a:tab pos="1254125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A dual variable is defined for each primal (constraint) equation.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745490" algn="l"/>
                <a:tab pos="911225" algn="l"/>
                <a:tab pos="1254125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A dual constraint is defined for each primal variable.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745490" algn="l"/>
                <a:tab pos="911225" algn="l"/>
                <a:tab pos="1254125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The constraint (column) coefficients of a primal variable define the LHS coefficients of the dual constraint and its objective coefficient define the RHS.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745490" algn="l"/>
                <a:tab pos="911225" algn="l"/>
                <a:tab pos="1254125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The objective coefficients of the dual equal the RHS of the primal constraint equations.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tabLst>
                <a:tab pos="745490" algn="l"/>
                <a:tab pos="911225" algn="l"/>
                <a:tab pos="1254125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The other rules are summarized below: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297310"/>
              </p:ext>
            </p:extLst>
          </p:nvPr>
        </p:nvGraphicFramePr>
        <p:xfrm>
          <a:off x="2932177" y="4274478"/>
          <a:ext cx="5800345" cy="1961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75">
                  <a:extLst>
                    <a:ext uri="{9D8B030D-6E8A-4147-A177-3AD203B41FA5}">
                      <a16:colId xmlns:a16="http://schemas.microsoft.com/office/drawing/2014/main" val="437010025"/>
                    </a:ext>
                  </a:extLst>
                </a:gridCol>
                <a:gridCol w="1481328">
                  <a:extLst>
                    <a:ext uri="{9D8B030D-6E8A-4147-A177-3AD203B41FA5}">
                      <a16:colId xmlns:a16="http://schemas.microsoft.com/office/drawing/2014/main" val="640304254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1920441302"/>
                    </a:ext>
                  </a:extLst>
                </a:gridCol>
                <a:gridCol w="1435610">
                  <a:extLst>
                    <a:ext uri="{9D8B030D-6E8A-4147-A177-3AD203B41FA5}">
                      <a16:colId xmlns:a16="http://schemas.microsoft.com/office/drawing/2014/main" val="2400710130"/>
                    </a:ext>
                  </a:extLst>
                </a:gridCol>
              </a:tblGrid>
              <a:tr h="467849">
                <a:tc>
                  <a:txBody>
                    <a:bodyPr/>
                    <a:lstStyle/>
                    <a:p>
                      <a:r>
                        <a:rPr lang="en-US" dirty="0" smtClean="0"/>
                        <a:t>Primal Problem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Dual Problem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766216"/>
                  </a:ext>
                </a:extLst>
              </a:tr>
              <a:tr h="585863"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 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23717"/>
                  </a:ext>
                </a:extLst>
              </a:tr>
              <a:tr h="3347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Maximization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Minimization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≥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Unrestricted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84308"/>
                  </a:ext>
                </a:extLst>
              </a:tr>
              <a:tr h="4880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Minimization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Maximization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≤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Unrestricted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8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6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onverting </a:t>
            </a:r>
            <a:r>
              <a:rPr lang="en-US" dirty="0"/>
              <a:t>Primal</a:t>
            </a:r>
            <a:r>
              <a:rPr lang="en-US" spc="-70" dirty="0"/>
              <a:t> </a:t>
            </a:r>
            <a:r>
              <a:rPr lang="en-US" dirty="0"/>
              <a:t>to  Dual</a:t>
            </a:r>
          </a:p>
        </p:txBody>
      </p:sp>
      <p:sp>
        <p:nvSpPr>
          <p:cNvPr id="6" name="object 9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678936" cy="274434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  <a:tabLst>
                <a:tab pos="834390" algn="l"/>
                <a:tab pos="978535" algn="l"/>
              </a:tabLst>
            </a:pPr>
            <a:r>
              <a:rPr sz="2000" b="1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Primal </a:t>
            </a:r>
            <a:r>
              <a:rPr sz="2000" b="1" dirty="0">
                <a:solidFill>
                  <a:srgbClr val="003366"/>
                </a:solidFill>
                <a:latin typeface="Times New Roman"/>
                <a:cs typeface="Times New Roman"/>
              </a:rPr>
              <a:t>LP</a:t>
            </a:r>
            <a:r>
              <a:rPr sz="20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Max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. </a:t>
            </a: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z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=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c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c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... +</a:t>
            </a:r>
            <a:r>
              <a:rPr sz="2000" spc="-1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c</a:t>
            </a:r>
            <a:r>
              <a:rPr sz="2000" spc="7" baseline="-24154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n</a:t>
            </a:r>
            <a:r>
              <a:rPr sz="2000" spc="5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n</a:t>
            </a:r>
            <a:endParaRPr lang="en-US"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subject</a:t>
            </a:r>
            <a:r>
              <a:rPr sz="20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to:</a:t>
            </a:r>
            <a:endParaRPr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11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12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... +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1n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n 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= </a:t>
            </a:r>
            <a:r>
              <a:rPr sz="2000" spc="-26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b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endParaRPr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21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22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... +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2n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n 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sz="2000" spc="-26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b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endParaRPr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1042035" algn="l"/>
              </a:tabLst>
            </a:pP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m1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m2</a:t>
            </a:r>
            <a:r>
              <a:rPr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... + </a:t>
            </a:r>
            <a:r>
              <a:rPr sz="2000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a</a:t>
            </a:r>
            <a:r>
              <a:rPr sz="2000" baseline="-24154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mn</a:t>
            </a:r>
            <a:r>
              <a:rPr sz="2000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baseline="-24154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n</a:t>
            </a:r>
            <a:r>
              <a:rPr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sz="2000" spc="-22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b</a:t>
            </a:r>
            <a:r>
              <a:rPr sz="2000" spc="7" baseline="-24154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m</a:t>
            </a:r>
            <a:endParaRPr sz="200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1052195" algn="l"/>
              </a:tabLst>
            </a:pPr>
            <a:r>
              <a:rPr sz="2000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baseline="-24154" dirty="0" err="1" smtClean="0">
                <a:solidFill>
                  <a:srgbClr val="003366"/>
                </a:solidFill>
                <a:latin typeface="Times New Roman"/>
                <a:cs typeface="Times New Roman"/>
              </a:rPr>
              <a:t>j</a:t>
            </a:r>
            <a:r>
              <a:rPr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≥ 0,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  j = 1,2,</a:t>
            </a: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…….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n</a:t>
            </a: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96"/>
          <p:cNvSpPr txBox="1">
            <a:spLocks/>
          </p:cNvSpPr>
          <p:nvPr/>
        </p:nvSpPr>
        <p:spPr>
          <a:xfrm>
            <a:off x="5513832" y="1761504"/>
            <a:ext cx="4714494" cy="287258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Associated Dual </a:t>
            </a:r>
            <a:r>
              <a:rPr lang="en-US" sz="2000" spc="-5" dirty="0" smtClean="0">
                <a:solidFill>
                  <a:schemeClr val="accent5">
                    <a:lumMod val="75000"/>
                  </a:schemeClr>
                </a:solidFill>
              </a:rPr>
              <a:t>LP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Min. z =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... +</a:t>
            </a:r>
            <a:r>
              <a:rPr lang="en-US" sz="2000" spc="-15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000" spc="7" baseline="-24154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000" spc="5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1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to: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11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21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... +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m1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2000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... +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2000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1n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2n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... + </a:t>
            </a:r>
            <a:r>
              <a:rPr lang="en-US" sz="2000" spc="5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a</a:t>
            </a:r>
            <a:r>
              <a:rPr lang="en-US" sz="2000" spc="7" baseline="-24154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mn</a:t>
            </a:r>
            <a:r>
              <a:rPr lang="en-US" sz="2000" spc="5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r>
              <a:rPr lang="en-US" sz="2000" baseline="-24154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n</a:t>
            </a:r>
            <a:endParaRPr lang="en-US" sz="2000" baseline="-24154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err="1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are Unrestricted, </a:t>
            </a:r>
            <a:r>
              <a:rPr lang="en-US" sz="2000" spc="7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i</a:t>
            </a: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= 1,2,…..m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5404" y="1984643"/>
            <a:ext cx="621792" cy="25853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Dual Var.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.</a:t>
            </a:r>
          </a:p>
          <a:p>
            <a:r>
              <a:rPr lang="en-US" dirty="0" err="1" smtClean="0"/>
              <a:t>y</a:t>
            </a:r>
            <a:r>
              <a:rPr lang="en-US" baseline="-25000" dirty="0" err="1" smtClean="0"/>
              <a:t>m</a:t>
            </a:r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onverting </a:t>
            </a:r>
            <a:r>
              <a:rPr lang="en-US" dirty="0"/>
              <a:t>Primal</a:t>
            </a:r>
            <a:r>
              <a:rPr lang="en-US" spc="-70" dirty="0"/>
              <a:t> </a:t>
            </a:r>
            <a:r>
              <a:rPr lang="en-US" dirty="0"/>
              <a:t>to  </a:t>
            </a:r>
            <a:r>
              <a:rPr lang="en-US" dirty="0" smtClean="0"/>
              <a:t>Dual (Example 1)</a:t>
            </a:r>
            <a:endParaRPr lang="en-US" dirty="0"/>
          </a:p>
        </p:txBody>
      </p:sp>
      <p:sp>
        <p:nvSpPr>
          <p:cNvPr id="6" name="object 9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678936" cy="53860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  <a:tabLst>
                <a:tab pos="834390" algn="l"/>
                <a:tab pos="978535" algn="l"/>
              </a:tabLst>
            </a:pPr>
            <a:r>
              <a:rPr sz="2000" b="1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Primal </a:t>
            </a:r>
            <a:r>
              <a:rPr sz="2000" b="1" dirty="0">
                <a:solidFill>
                  <a:srgbClr val="003366"/>
                </a:solidFill>
                <a:latin typeface="Times New Roman"/>
                <a:cs typeface="Times New Roman"/>
              </a:rPr>
              <a:t>LP</a:t>
            </a:r>
            <a:r>
              <a:rPr sz="20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Max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. </a:t>
            </a: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z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= 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12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endParaRPr lang="en-US"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subject</a:t>
            </a:r>
            <a:r>
              <a:rPr sz="20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to:</a:t>
            </a:r>
            <a:endParaRPr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≤ </a:t>
            </a:r>
            <a:r>
              <a:rPr lang="en-US" sz="2000" spc="-26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10</a:t>
            </a:r>
            <a:endParaRPr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-</a:t>
            </a: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sz="2000" spc="-26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spc="-26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8</a:t>
            </a:r>
            <a:endParaRPr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1,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2,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3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0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Equation </a:t>
            </a:r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Form: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Max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. z = 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5x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+ 12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3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+ 0x</a:t>
            </a:r>
            <a:r>
              <a:rPr lang="en-US" sz="2000" spc="7" baseline="-25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lang="en-US" sz="2000" baseline="-25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to: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+ 2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3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5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 = </a:t>
            </a:r>
            <a:r>
              <a:rPr lang="en-US" sz="2000" spc="-260" dirty="0">
                <a:solidFill>
                  <a:srgbClr val="003366"/>
                </a:solidFill>
                <a:latin typeface="Times New Roman"/>
                <a:cs typeface="Times New Roman"/>
              </a:rPr>
              <a:t>10</a:t>
            </a:r>
            <a:endParaRPr lang="en-US"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2x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-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+ 3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3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0x</a:t>
            </a:r>
            <a:r>
              <a:rPr lang="en-US" sz="2000" spc="7" baseline="-25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 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lang="en-US" sz="2000" spc="-260" dirty="0">
                <a:solidFill>
                  <a:srgbClr val="003366"/>
                </a:solidFill>
                <a:latin typeface="Times New Roman"/>
                <a:cs typeface="Times New Roman"/>
              </a:rPr>
              <a:t>  8</a:t>
            </a:r>
            <a:endParaRPr lang="en-US"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1,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2,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3,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4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0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96"/>
          <p:cNvSpPr txBox="1">
            <a:spLocks/>
          </p:cNvSpPr>
          <p:nvPr/>
        </p:nvSpPr>
        <p:spPr>
          <a:xfrm>
            <a:off x="5513832" y="1761504"/>
            <a:ext cx="2368296" cy="256480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Associated Dual </a:t>
            </a:r>
            <a:r>
              <a:rPr lang="en-US" sz="2000" spc="-5" dirty="0" smtClean="0">
                <a:solidFill>
                  <a:schemeClr val="accent5">
                    <a:lumMod val="75000"/>
                  </a:schemeClr>
                </a:solidFill>
              </a:rPr>
              <a:t>LP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Min. z =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10y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+ 8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1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to: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2000" baseline="-24154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12</a:t>
            </a:r>
            <a:endParaRPr lang="en-US" sz="2000" baseline="-24154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4</a:t>
            </a:r>
            <a:endParaRPr lang="en-US" sz="2000" baseline="-24154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0y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0</a:t>
            </a:r>
            <a:endParaRPr lang="en-US" sz="2000" spc="5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5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are u</a:t>
            </a: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nrestricted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820" y="4170059"/>
            <a:ext cx="621792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Dual Var.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</a:p>
          <a:p>
            <a:endParaRPr lang="en-US" dirty="0"/>
          </a:p>
        </p:txBody>
      </p:sp>
      <p:sp>
        <p:nvSpPr>
          <p:cNvPr id="9" name="object 96"/>
          <p:cNvSpPr txBox="1">
            <a:spLocks/>
          </p:cNvSpPr>
          <p:nvPr/>
        </p:nvSpPr>
        <p:spPr>
          <a:xfrm>
            <a:off x="8217408" y="1767586"/>
            <a:ext cx="2755392" cy="256480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1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to: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2000" baseline="-24154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12</a:t>
            </a:r>
            <a:endParaRPr lang="en-US" sz="2000" baseline="-24154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4</a:t>
            </a:r>
            <a:endParaRPr lang="en-US" sz="2000" baseline="-24154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spc="5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0 &amp;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5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is u</a:t>
            </a: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nrestricted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725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onverting </a:t>
            </a:r>
            <a:r>
              <a:rPr lang="en-US" dirty="0"/>
              <a:t>Primal</a:t>
            </a:r>
            <a:r>
              <a:rPr lang="en-US" spc="-70" dirty="0"/>
              <a:t> </a:t>
            </a:r>
            <a:r>
              <a:rPr lang="en-US" dirty="0"/>
              <a:t>to  </a:t>
            </a:r>
            <a:r>
              <a:rPr lang="en-US" dirty="0" smtClean="0"/>
              <a:t>Dual (Example 2)</a:t>
            </a:r>
            <a:endParaRPr lang="en-US" dirty="0"/>
          </a:p>
        </p:txBody>
      </p:sp>
      <p:sp>
        <p:nvSpPr>
          <p:cNvPr id="6" name="object 9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678936" cy="53860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  <a:tabLst>
                <a:tab pos="834390" algn="l"/>
                <a:tab pos="978535" algn="l"/>
              </a:tabLst>
            </a:pPr>
            <a:r>
              <a:rPr sz="2000" b="1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Primal </a:t>
            </a:r>
            <a:r>
              <a:rPr sz="2000" b="1" dirty="0">
                <a:solidFill>
                  <a:srgbClr val="003366"/>
                </a:solidFill>
                <a:latin typeface="Times New Roman"/>
                <a:cs typeface="Times New Roman"/>
              </a:rPr>
              <a:t>LP</a:t>
            </a:r>
            <a:r>
              <a:rPr sz="20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in. </a:t>
            </a: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z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12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endParaRPr lang="en-US" sz="2000" spc="7" baseline="-24154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subject</a:t>
            </a:r>
            <a:r>
              <a:rPr sz="20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to:</a:t>
            </a:r>
            <a:endParaRPr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 3</a:t>
            </a:r>
            <a:endParaRPr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-</a:t>
            </a: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endParaRPr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1,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≥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Equation </a:t>
            </a:r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Form: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Min.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z =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5x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+12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+ 0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3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+ 0x</a:t>
            </a:r>
            <a:r>
              <a:rPr lang="en-US" sz="2000" spc="7" baseline="-25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lang="en-US" sz="2000" baseline="-25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to: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+ 2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- 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3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0x</a:t>
            </a:r>
            <a:r>
              <a:rPr lang="en-US" sz="2000" spc="7" baseline="-25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 = 3</a:t>
            </a:r>
            <a:endParaRPr lang="en-US"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2x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-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+ 0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3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5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 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lang="en-US" sz="2000" spc="-260" dirty="0">
                <a:solidFill>
                  <a:srgbClr val="003366"/>
                </a:solidFill>
                <a:latin typeface="Times New Roman"/>
                <a:cs typeface="Times New Roman"/>
              </a:rPr>
              <a:t>  </a:t>
            </a:r>
            <a:r>
              <a:rPr lang="en-US" sz="2000" spc="-260" dirty="0" smtClean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endParaRPr lang="en-US"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1,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2,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3,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4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0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96"/>
          <p:cNvSpPr txBox="1">
            <a:spLocks/>
          </p:cNvSpPr>
          <p:nvPr/>
        </p:nvSpPr>
        <p:spPr>
          <a:xfrm>
            <a:off x="5513832" y="1761504"/>
            <a:ext cx="2368296" cy="256480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Associated Dual </a:t>
            </a:r>
            <a:r>
              <a:rPr lang="en-US" sz="2000" spc="-5" dirty="0" smtClean="0">
                <a:solidFill>
                  <a:schemeClr val="accent5">
                    <a:lumMod val="75000"/>
                  </a:schemeClr>
                </a:solidFill>
              </a:rPr>
              <a:t>LP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Max. z = 3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+ 5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1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to: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1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2000" baseline="-24154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4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12</a:t>
            </a:r>
            <a:endParaRPr lang="en-US" sz="2000" baseline="-24154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-y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≤ 0</a:t>
            </a:r>
            <a:endParaRPr lang="en-US" sz="2000" baseline="-24154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0</a:t>
            </a:r>
            <a:endParaRPr lang="en-US" sz="2000" spc="5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,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5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are u</a:t>
            </a: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nrestricted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74820" y="4170059"/>
            <a:ext cx="621792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Dual Var.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</a:p>
          <a:p>
            <a:endParaRPr lang="en-US" dirty="0"/>
          </a:p>
        </p:txBody>
      </p:sp>
      <p:sp>
        <p:nvSpPr>
          <p:cNvPr id="9" name="object 96"/>
          <p:cNvSpPr txBox="1">
            <a:spLocks/>
          </p:cNvSpPr>
          <p:nvPr/>
        </p:nvSpPr>
        <p:spPr>
          <a:xfrm>
            <a:off x="8217408" y="1767586"/>
            <a:ext cx="2755392" cy="225702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1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to: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2y</a:t>
            </a:r>
            <a:r>
              <a:rPr lang="en-US" sz="2000" spc="7" baseline="-24154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1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5</a:t>
            </a:r>
            <a:endParaRPr lang="en-US" sz="2000" baseline="-24154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2y</a:t>
            </a:r>
            <a:r>
              <a:rPr lang="en-US" sz="2000" spc="7" baseline="-24154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spc="7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-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4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12</a:t>
            </a:r>
            <a:endParaRPr lang="en-US" sz="2000" baseline="-24154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spc="5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≥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0 &amp;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5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0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onverting </a:t>
            </a:r>
            <a:r>
              <a:rPr lang="en-US" dirty="0"/>
              <a:t>Primal</a:t>
            </a:r>
            <a:r>
              <a:rPr lang="en-US" spc="-70" dirty="0"/>
              <a:t> </a:t>
            </a:r>
            <a:r>
              <a:rPr lang="en-US" dirty="0"/>
              <a:t>to  </a:t>
            </a:r>
            <a:r>
              <a:rPr lang="en-US" dirty="0" smtClean="0"/>
              <a:t>Dual  (Example 3)</a:t>
            </a:r>
            <a:endParaRPr lang="en-US" dirty="0"/>
          </a:p>
        </p:txBody>
      </p:sp>
      <p:sp>
        <p:nvSpPr>
          <p:cNvPr id="6" name="object 93"/>
          <p:cNvSpPr txBox="1">
            <a:spLocks noGrp="1"/>
          </p:cNvSpPr>
          <p:nvPr>
            <p:ph idx="1"/>
          </p:nvPr>
        </p:nvSpPr>
        <p:spPr>
          <a:xfrm>
            <a:off x="838200" y="1761504"/>
            <a:ext cx="3678936" cy="589905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  <a:tabLst>
                <a:tab pos="834390" algn="l"/>
                <a:tab pos="978535" algn="l"/>
              </a:tabLst>
            </a:pPr>
            <a:r>
              <a:rPr sz="2000" b="1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Primal </a:t>
            </a:r>
            <a:r>
              <a:rPr sz="2000" b="1" dirty="0">
                <a:solidFill>
                  <a:srgbClr val="003366"/>
                </a:solidFill>
                <a:latin typeface="Times New Roman"/>
                <a:cs typeface="Times New Roman"/>
              </a:rPr>
              <a:t>LP</a:t>
            </a:r>
            <a:r>
              <a:rPr sz="20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66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ax. </a:t>
            </a: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z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=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6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endParaRPr lang="en-US" sz="2000" spc="7" baseline="-24154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subject</a:t>
            </a:r>
            <a:r>
              <a:rPr sz="20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to:</a:t>
            </a:r>
            <a:endParaRPr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2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 5</a:t>
            </a:r>
            <a:endParaRPr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-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+ 5</a:t>
            </a:r>
            <a:r>
              <a:rPr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4x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7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spc="-27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8</a:t>
            </a:r>
            <a:endParaRPr lang="en-US" sz="2000" baseline="-24154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is unrestricted and 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≥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Equation </a:t>
            </a:r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Form</a:t>
            </a:r>
            <a:r>
              <a:rPr lang="en-US" sz="20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: </a:t>
            </a:r>
            <a:r>
              <a:rPr lang="en-US" sz="1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(Substitute </a:t>
            </a:r>
            <a:r>
              <a:rPr lang="en-US" sz="18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sz="18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1800" spc="7" dirty="0" smtClean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lang="en-US" sz="18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x́</a:t>
            </a:r>
            <a:r>
              <a:rPr lang="en-US" sz="18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lang="en-US"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sz="18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̋</a:t>
            </a:r>
            <a:r>
              <a:rPr lang="en-US" sz="18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1800" spc="7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sz="18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 sz="1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Max.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z = 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r>
              <a:rPr lang="en-US" sz="20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x́</a:t>
            </a:r>
            <a:r>
              <a:rPr lang="en-US" sz="2000" spc="7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x̋</a:t>
            </a:r>
            <a:r>
              <a:rPr lang="en-US" sz="2000" spc="7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spc="7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+6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+ 0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3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+ 0x</a:t>
            </a:r>
            <a:r>
              <a:rPr lang="en-US" sz="2000" spc="7" baseline="-25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4</a:t>
            </a:r>
            <a:endParaRPr lang="en-US" sz="2000" baseline="-25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  <a:tabLst>
                <a:tab pos="834390" algn="l"/>
                <a:tab pos="1042035" algn="l"/>
                <a:tab pos="1701164" algn="l"/>
              </a:tabLst>
            </a:pP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to: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x́</a:t>
            </a:r>
            <a:r>
              <a:rPr lang="en-US" sz="2000" spc="7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x̋</a:t>
            </a:r>
            <a:r>
              <a:rPr lang="en-US" sz="20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+ 2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=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5</a:t>
            </a:r>
            <a:endParaRPr lang="en-US" sz="2000" baseline="-24154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-x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́</a:t>
            </a:r>
            <a:r>
              <a:rPr lang="en-US" sz="20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lang="en-US" sz="20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̋</a:t>
            </a:r>
            <a:r>
              <a:rPr lang="en-US" sz="20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spc="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+ 5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-</a:t>
            </a:r>
            <a:r>
              <a:rPr lang="en-US" sz="2000" spc="5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3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=</a:t>
            </a:r>
            <a:r>
              <a:rPr lang="en-US" sz="2000" spc="-26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4x́</a:t>
            </a:r>
            <a:r>
              <a:rPr lang="en-US" sz="20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–4</a:t>
            </a:r>
            <a:r>
              <a:rPr lang="en-US" sz="20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̋</a:t>
            </a:r>
            <a:r>
              <a:rPr lang="en-US" sz="2000" spc="7" baseline="-2415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 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+ 7</a:t>
            </a:r>
            <a:r>
              <a:rPr lang="en-US" sz="2000" spc="5" dirty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spc="7" baseline="-24154" dirty="0">
                <a:solidFill>
                  <a:srgbClr val="003366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z="2000" spc="7" dirty="0" smtClean="0">
                <a:solidFill>
                  <a:srgbClr val="003366"/>
                </a:solidFill>
                <a:latin typeface="Times New Roman"/>
                <a:cs typeface="Times New Roman"/>
              </a:rPr>
              <a:t>+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4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= 8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baseline="-24154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r>
              <a:rPr lang="en-US" sz="2000" spc="5" dirty="0" smtClean="0">
                <a:latin typeface="Times New Roman"/>
                <a:cs typeface="Times New Roman"/>
              </a:rPr>
              <a:t>x</a:t>
            </a:r>
            <a:r>
              <a:rPr lang="en-US" sz="2000" spc="5" dirty="0">
                <a:latin typeface="Times New Roman"/>
                <a:cs typeface="Times New Roman"/>
              </a:rPr>
              <a:t>́</a:t>
            </a:r>
            <a:r>
              <a:rPr lang="en-US" sz="2000" spc="7" baseline="-24154" dirty="0" smtClean="0">
                <a:latin typeface="Times New Roman"/>
                <a:cs typeface="Times New Roman"/>
              </a:rPr>
              <a:t>1, </a:t>
            </a:r>
            <a:r>
              <a:rPr lang="en-US" sz="2000" spc="5" dirty="0" smtClean="0">
                <a:latin typeface="Times New Roman"/>
                <a:cs typeface="Times New Roman"/>
              </a:rPr>
              <a:t>x</a:t>
            </a:r>
            <a:r>
              <a:rPr lang="en-US" sz="2000" spc="5" dirty="0">
                <a:latin typeface="Times New Roman"/>
                <a:cs typeface="Times New Roman"/>
              </a:rPr>
              <a:t>̋</a:t>
            </a:r>
            <a:r>
              <a:rPr lang="en-US" sz="2000" spc="7" baseline="-24154" dirty="0" smtClean="0">
                <a:latin typeface="Times New Roman"/>
                <a:cs typeface="Times New Roman"/>
              </a:rPr>
              <a:t>1,</a:t>
            </a:r>
            <a:r>
              <a:rPr lang="en-US" sz="2000" baseline="-24154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2,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3,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x</a:t>
            </a:r>
            <a:r>
              <a:rPr lang="en-US" sz="2000" baseline="-24154" dirty="0" smtClean="0">
                <a:solidFill>
                  <a:srgbClr val="003366"/>
                </a:solidFill>
                <a:latin typeface="Times New Roman"/>
                <a:cs typeface="Times New Roman"/>
              </a:rPr>
              <a:t>4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≥ 0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34390" algn="l"/>
                <a:tab pos="978535" algn="l"/>
              </a:tabLst>
            </a:pPr>
            <a:endParaRPr lang="en-US" sz="2000" dirty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96"/>
          <p:cNvSpPr txBox="1">
            <a:spLocks/>
          </p:cNvSpPr>
          <p:nvPr/>
        </p:nvSpPr>
        <p:spPr>
          <a:xfrm>
            <a:off x="5513832" y="1761504"/>
            <a:ext cx="2542032" cy="348813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Associated Dual </a:t>
            </a:r>
            <a:r>
              <a:rPr lang="en-US" sz="2000" spc="-5" dirty="0" smtClean="0">
                <a:solidFill>
                  <a:schemeClr val="accent5">
                    <a:lumMod val="75000"/>
                  </a:schemeClr>
                </a:solidFill>
              </a:rPr>
              <a:t>LP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Min. z = 5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+ 3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+ 8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3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1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to: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rgbClr val="00B0F0"/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 smtClean="0">
                <a:solidFill>
                  <a:srgbClr val="00B0F0"/>
                </a:solidFill>
                <a:latin typeface="Times New Roman"/>
                <a:cs typeface="Times New Roman"/>
              </a:rPr>
              <a:t>-y</a:t>
            </a:r>
            <a:r>
              <a:rPr lang="en-US" sz="2000" spc="7" baseline="-24154" dirty="0" smtClean="0">
                <a:solidFill>
                  <a:srgbClr val="00B0F0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 smtClean="0">
                <a:solidFill>
                  <a:srgbClr val="00B0F0"/>
                </a:solidFill>
                <a:latin typeface="Times New Roman"/>
                <a:cs typeface="Times New Roman"/>
              </a:rPr>
              <a:t>+ 4y</a:t>
            </a:r>
            <a:r>
              <a:rPr lang="en-US" sz="2000" spc="7" baseline="-250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3 </a:t>
            </a:r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≥ 5</a:t>
            </a:r>
            <a:endParaRPr lang="en-US" sz="2000" baseline="-24154" dirty="0" smtClean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-y</a:t>
            </a:r>
            <a:r>
              <a:rPr lang="en-US" sz="20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lang="en-US" sz="20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 smtClean="0">
                <a:solidFill>
                  <a:srgbClr val="FF0000"/>
                </a:solidFill>
                <a:latin typeface="Times New Roman"/>
                <a:cs typeface="Times New Roman"/>
              </a:rPr>
              <a:t>- </a:t>
            </a:r>
            <a:r>
              <a:rPr lang="en-US" sz="2000" spc="7" dirty="0">
                <a:solidFill>
                  <a:srgbClr val="FF0000"/>
                </a:solidFill>
                <a:latin typeface="Times New Roman"/>
                <a:cs typeface="Times New Roman"/>
              </a:rPr>
              <a:t>4y</a:t>
            </a:r>
            <a:r>
              <a:rPr lang="en-US" sz="2000" spc="7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≥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-5  or(x-1)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-y</a:t>
            </a:r>
            <a:r>
              <a:rPr lang="en-US" sz="2000" spc="7" baseline="-241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 smtClean="0">
                <a:solidFill>
                  <a:srgbClr val="FF0000"/>
                </a:solidFill>
                <a:latin typeface="Times New Roman"/>
                <a:cs typeface="Times New Roman"/>
              </a:rPr>
              <a:t>+ 4y</a:t>
            </a:r>
            <a:r>
              <a:rPr lang="en-US" sz="2000" spc="7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lang="en-US" sz="2000" spc="7" dirty="0">
                <a:solidFill>
                  <a:srgbClr val="FF0000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+5y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+7y</a:t>
            </a:r>
            <a:r>
              <a:rPr lang="en-US" sz="2000" spc="7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3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6</a:t>
            </a:r>
            <a:endParaRPr lang="en-US" sz="2000" dirty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      - 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≥ 0</a:t>
            </a:r>
            <a:endParaRPr lang="en-US" sz="2000" dirty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            y</a:t>
            </a:r>
            <a:r>
              <a:rPr lang="en-US" sz="2000" spc="7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3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</a:t>
            </a:r>
            <a:r>
              <a:rPr lang="en-US" sz="2000" dirty="0" smtClean="0">
                <a:solidFill>
                  <a:srgbClr val="003366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spc="5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1 ,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5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2, </a:t>
            </a:r>
            <a:r>
              <a:rPr lang="en-US" sz="2000" spc="7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are u</a:t>
            </a: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nrestricted</a:t>
            </a: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7136" y="4070614"/>
            <a:ext cx="621792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Dual Var.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</a:p>
          <a:p>
            <a:endParaRPr lang="en-US" dirty="0"/>
          </a:p>
        </p:txBody>
      </p:sp>
      <p:sp>
        <p:nvSpPr>
          <p:cNvPr id="9" name="object 96"/>
          <p:cNvSpPr txBox="1">
            <a:spLocks/>
          </p:cNvSpPr>
          <p:nvPr/>
        </p:nvSpPr>
        <p:spPr>
          <a:xfrm>
            <a:off x="8217408" y="1767586"/>
            <a:ext cx="3276600" cy="256480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subject</a:t>
            </a:r>
            <a:r>
              <a:rPr lang="en-US" sz="2000" spc="-1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to: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rgbClr val="00B0F0"/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>
                <a:solidFill>
                  <a:srgbClr val="00B0F0"/>
                </a:solidFill>
                <a:latin typeface="Times New Roman"/>
                <a:cs typeface="Times New Roman"/>
              </a:rPr>
              <a:t>-y</a:t>
            </a:r>
            <a:r>
              <a:rPr lang="en-US" sz="2000" spc="7" baseline="-24154" dirty="0">
                <a:solidFill>
                  <a:srgbClr val="00B0F0"/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rgbClr val="00B0F0"/>
                </a:solidFill>
                <a:latin typeface="Times New Roman"/>
                <a:cs typeface="Times New Roman"/>
              </a:rPr>
              <a:t>+ 4y</a:t>
            </a:r>
            <a:r>
              <a:rPr lang="en-US" sz="2000" spc="7" baseline="-25000" dirty="0">
                <a:solidFill>
                  <a:srgbClr val="00B0F0"/>
                </a:solidFill>
                <a:latin typeface="Times New Roman"/>
                <a:cs typeface="Times New Roman"/>
              </a:rPr>
              <a:t>3 </a:t>
            </a:r>
            <a:r>
              <a:rPr lang="en-US" sz="20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= </a:t>
            </a:r>
            <a:r>
              <a:rPr lang="en-US" sz="20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lang="en-US" sz="2000" baseline="-24154" dirty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2y</a:t>
            </a:r>
            <a:r>
              <a:rPr lang="en-US" sz="2000" spc="7" baseline="-24154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+5y</a:t>
            </a:r>
            <a:r>
              <a:rPr lang="en-US" sz="2000" spc="7" baseline="-24154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 </a:t>
            </a:r>
            <a:r>
              <a:rPr lang="en-US" sz="2000" spc="7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+7y</a:t>
            </a:r>
            <a:r>
              <a:rPr lang="en-US" sz="2000" spc="7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3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spc="5" dirty="0" smtClean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4154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000" spc="7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unrestricted, 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5" baseline="-25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000" spc="5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spc="7" dirty="0">
                <a:solidFill>
                  <a:srgbClr val="003366"/>
                </a:solidFill>
                <a:latin typeface="Times New Roman"/>
                <a:cs typeface="Times New Roman"/>
              </a:rPr>
              <a:t>≤</a:t>
            </a:r>
            <a:r>
              <a:rPr lang="en-US" sz="2000" spc="-275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0, </a:t>
            </a:r>
            <a:r>
              <a:rPr lang="en-US" sz="2000" spc="7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000" spc="7" baseline="-25000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3 </a:t>
            </a:r>
            <a:r>
              <a:rPr lang="en-US" sz="2000" dirty="0">
                <a:solidFill>
                  <a:srgbClr val="003366"/>
                </a:solidFill>
                <a:latin typeface="Times New Roman"/>
                <a:cs typeface="Times New Roman"/>
              </a:rPr>
              <a:t>≥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08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Simplex Method</a:t>
            </a:r>
            <a:endParaRPr lang="en-US" dirty="0"/>
          </a:p>
        </p:txBody>
      </p:sp>
      <p:sp>
        <p:nvSpPr>
          <p:cNvPr id="5" name="object 99"/>
          <p:cNvSpPr txBox="1">
            <a:spLocks noGrp="1"/>
          </p:cNvSpPr>
          <p:nvPr>
            <p:ph idx="1"/>
          </p:nvPr>
        </p:nvSpPr>
        <p:spPr>
          <a:xfrm>
            <a:off x="838200" y="1469009"/>
            <a:ext cx="10829544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sz="24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Dual Simplex Method is applicable when starting basic solution is optimal but infeasible.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endParaRPr lang="en-US" sz="2400" spc="-5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sz="2400" spc="-5" dirty="0">
                <a:solidFill>
                  <a:srgbClr val="003366"/>
                </a:solidFill>
                <a:latin typeface="Times New Roman"/>
                <a:cs typeface="Times New Roman"/>
              </a:rPr>
              <a:t>T</a:t>
            </a:r>
            <a:r>
              <a:rPr lang="en-US" sz="24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he optimality and feasibility conditions are designed to preserve the optimality of the basic solutions while, simultaneously, moving the solution iterations toward feasibility.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endParaRPr lang="en-US" sz="2400" spc="-5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sz="24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To start the LP both optimal and infeasible, the following two requirements must be satisfied:</a:t>
            </a:r>
            <a:endParaRPr lang="en-US" sz="2400" spc="-5" dirty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7355205" algn="l"/>
              </a:tabLst>
            </a:pPr>
            <a:r>
              <a:rPr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The </a:t>
            </a:r>
            <a:r>
              <a:rPr dirty="0">
                <a:solidFill>
                  <a:srgbClr val="003366"/>
                </a:solidFill>
                <a:latin typeface="Times New Roman"/>
                <a:cs typeface="Times New Roman"/>
              </a:rPr>
              <a:t>objective function</a:t>
            </a:r>
            <a:r>
              <a:rPr spc="6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3366"/>
                </a:solidFill>
                <a:latin typeface="Times New Roman"/>
                <a:cs typeface="Times New Roman"/>
              </a:rPr>
              <a:t>must</a:t>
            </a:r>
            <a:r>
              <a:rPr spc="1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003366"/>
                </a:solidFill>
                <a:latin typeface="Times New Roman"/>
                <a:cs typeface="Times New Roman"/>
              </a:rPr>
              <a:t>satisfy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the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003366"/>
                </a:solidFill>
                <a:latin typeface="Times New Roman"/>
                <a:cs typeface="Times New Roman"/>
              </a:rPr>
              <a:t>optimality </a:t>
            </a:r>
            <a:r>
              <a:rPr dirty="0">
                <a:solidFill>
                  <a:srgbClr val="003366"/>
                </a:solidFill>
                <a:latin typeface="Times New Roman"/>
                <a:cs typeface="Times New Roman"/>
              </a:rPr>
              <a:t>conditions of </a:t>
            </a:r>
            <a:r>
              <a:rPr spc="-5" dirty="0">
                <a:solidFill>
                  <a:srgbClr val="003366"/>
                </a:solidFill>
                <a:latin typeface="Times New Roman"/>
                <a:cs typeface="Times New Roman"/>
              </a:rPr>
              <a:t>the </a:t>
            </a:r>
            <a:r>
              <a:rPr dirty="0">
                <a:solidFill>
                  <a:srgbClr val="003366"/>
                </a:solidFill>
                <a:latin typeface="Times New Roman"/>
                <a:cs typeface="Times New Roman"/>
              </a:rPr>
              <a:t>regular</a:t>
            </a:r>
            <a:r>
              <a:rPr spc="3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003366"/>
                </a:solidFill>
                <a:latin typeface="Times New Roman"/>
                <a:cs typeface="Times New Roman"/>
              </a:rPr>
              <a:t>Simplex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003366"/>
                </a:solidFill>
                <a:latin typeface="Times New Roman"/>
                <a:cs typeface="Times New Roman"/>
              </a:rPr>
              <a:t>method.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7355205" algn="l"/>
              </a:tabLst>
            </a:pPr>
            <a:r>
              <a:rPr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All </a:t>
            </a:r>
            <a:r>
              <a:rPr dirty="0">
                <a:solidFill>
                  <a:srgbClr val="003366"/>
                </a:solidFill>
                <a:latin typeface="Times New Roman"/>
                <a:cs typeface="Times New Roman"/>
              </a:rPr>
              <a:t>the constraints must be</a:t>
            </a:r>
            <a:r>
              <a:rPr spc="8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3366"/>
                </a:solidFill>
                <a:latin typeface="Times New Roman"/>
                <a:cs typeface="Times New Roman"/>
              </a:rPr>
              <a:t>of</a:t>
            </a:r>
            <a:r>
              <a:rPr spc="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003366"/>
                </a:solidFill>
                <a:latin typeface="Times New Roman"/>
                <a:cs typeface="Times New Roman"/>
              </a:rPr>
              <a:t>the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rgbClr val="003366"/>
                </a:solidFill>
                <a:latin typeface="Times New Roman"/>
                <a:cs typeface="Times New Roman"/>
              </a:rPr>
              <a:t>type</a:t>
            </a:r>
            <a:r>
              <a:rPr spc="-20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3366"/>
                </a:solidFill>
                <a:latin typeface="Symbol"/>
                <a:cs typeface="Symbol"/>
              </a:rPr>
              <a:t></a:t>
            </a:r>
            <a:r>
              <a:rPr dirty="0" smtClean="0">
                <a:solidFill>
                  <a:srgbClr val="003366"/>
                </a:solidFill>
                <a:latin typeface="Times New Roman"/>
                <a:cs typeface="Times New Roman"/>
              </a:rPr>
              <a:t>.</a:t>
            </a:r>
            <a:endParaRPr lang="en-US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endParaRPr lang="en-US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≥ type constraints can be converted into </a:t>
            </a:r>
            <a:r>
              <a:rPr lang="en-US" dirty="0" smtClean="0">
                <a:solidFill>
                  <a:srgbClr val="003366"/>
                </a:solidFill>
                <a:latin typeface="Symbol"/>
                <a:cs typeface="Symbol"/>
              </a:rPr>
              <a:t> 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simply by multiplying both sides by -1.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= type constraints (or equations) can be replaced by two inequalities (≥ and </a:t>
            </a:r>
            <a:r>
              <a:rPr lang="en-US" dirty="0" smtClean="0">
                <a:solidFill>
                  <a:srgbClr val="003366"/>
                </a:solidFill>
                <a:latin typeface="Symbol"/>
                <a:cs typeface="Symbol"/>
              </a:rPr>
              <a:t>) </a:t>
            </a:r>
            <a:r>
              <a:rPr lang="en-US" dirty="0" smtClean="0">
                <a:solidFill>
                  <a:srgbClr val="003366"/>
                </a:solidFill>
                <a:latin typeface="Times New Roman"/>
                <a:cs typeface="Times New Roman"/>
              </a:rPr>
              <a:t>having same RHS and LHS. 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7355205" algn="l"/>
              </a:tabLst>
            </a:pPr>
            <a:endParaRPr lang="en-US" sz="2800" dirty="0" smtClean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Simplex Method</a:t>
            </a:r>
            <a:endParaRPr lang="en-US" dirty="0"/>
          </a:p>
        </p:txBody>
      </p:sp>
      <p:sp>
        <p:nvSpPr>
          <p:cNvPr id="5" name="object 99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728960" cy="5306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sz="24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Dual Feasibility Condition: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sz="20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The leaving variable is the basic variable having most negative value, tie is broken arbitrarily. If all the basic variables are non-negative the algorithm ends and feasible solution is obtained.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endParaRPr lang="en-US" sz="2400" spc="-5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sz="24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Dual Optimality Condition: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The entering variable is determined from among the non-basic variables as follows: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sz="20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Calculate the ratio by dividing z-row coefficients of non-basic variables by corresponding </a:t>
            </a:r>
            <a:r>
              <a:rPr lang="en-US"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negative coefficient </a:t>
            </a:r>
            <a:r>
              <a:rPr lang="en-US" sz="20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of the constraints associated with the leaving row and the column of the concerned non-basic variable.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endParaRPr lang="en-US" spc="-7" baseline="1388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spc="-7" baseline="1388" dirty="0" smtClean="0">
                <a:solidFill>
                  <a:srgbClr val="003366"/>
                </a:solidFill>
                <a:latin typeface="Times New Roman"/>
                <a:cs typeface="Times New Roman"/>
              </a:rPr>
              <a:t>Ratio </a:t>
            </a:r>
            <a:r>
              <a:rPr lang="en-US" baseline="1388" dirty="0">
                <a:solidFill>
                  <a:srgbClr val="003366"/>
                </a:solidFill>
                <a:latin typeface="Times New Roman"/>
                <a:cs typeface="Times New Roman"/>
              </a:rPr>
              <a:t>= </a:t>
            </a:r>
            <a:r>
              <a:rPr lang="en-US" spc="-7" baseline="1388" dirty="0">
                <a:solidFill>
                  <a:srgbClr val="003366"/>
                </a:solidFill>
                <a:latin typeface="Times New Roman"/>
                <a:cs typeface="Times New Roman"/>
              </a:rPr>
              <a:t>|Z </a:t>
            </a:r>
            <a:r>
              <a:rPr lang="en-US" baseline="1388" dirty="0" smtClean="0">
                <a:solidFill>
                  <a:srgbClr val="003366"/>
                </a:solidFill>
                <a:latin typeface="Times New Roman"/>
                <a:cs typeface="Times New Roman"/>
              </a:rPr>
              <a:t>row coefficient of non-basic variable /</a:t>
            </a:r>
            <a:r>
              <a:rPr lang="el-GR" baseline="1388" dirty="0" smtClean="0">
                <a:solidFill>
                  <a:srgbClr val="003366"/>
                </a:solidFill>
                <a:latin typeface="Times New Roman"/>
                <a:cs typeface="Times New Roman"/>
              </a:rPr>
              <a:t>α</a:t>
            </a:r>
            <a:r>
              <a:rPr lang="en-US" baseline="1388" dirty="0" smtClean="0">
                <a:solidFill>
                  <a:srgbClr val="003366"/>
                </a:solidFill>
                <a:latin typeface="Times New Roman"/>
                <a:cs typeface="Times New Roman"/>
              </a:rPr>
              <a:t> (leaving row coefficient of corresponding non-basic variable)|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baseline="1388" dirty="0" smtClean="0">
                <a:solidFill>
                  <a:srgbClr val="003366"/>
                </a:solidFill>
                <a:latin typeface="Times New Roman"/>
                <a:cs typeface="Times New Roman"/>
              </a:rPr>
              <a:t>(</a:t>
            </a:r>
            <a:r>
              <a:rPr lang="el-GR" baseline="1388" dirty="0">
                <a:solidFill>
                  <a:srgbClr val="003366"/>
                </a:solidFill>
                <a:latin typeface="Times New Roman"/>
                <a:cs typeface="Times New Roman"/>
              </a:rPr>
              <a:t>α</a:t>
            </a:r>
            <a:r>
              <a:rPr lang="en-US" baseline="-21739" dirty="0" smtClean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baseline="1388" dirty="0">
                <a:solidFill>
                  <a:srgbClr val="003366"/>
                </a:solidFill>
                <a:latin typeface="Times New Roman"/>
                <a:cs typeface="Times New Roman"/>
              </a:rPr>
              <a:t>&lt;</a:t>
            </a:r>
            <a:r>
              <a:rPr lang="en-US" spc="-157" baseline="1388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lang="en-US" spc="7" baseline="1388" dirty="0" smtClean="0">
                <a:solidFill>
                  <a:srgbClr val="003366"/>
                </a:solidFill>
                <a:latin typeface="Times New Roman"/>
                <a:cs typeface="Times New Roman"/>
              </a:rPr>
              <a:t>0 only)</a:t>
            </a:r>
            <a:endParaRPr lang="en-US" baseline="1388" dirty="0">
              <a:latin typeface="Times New Roman"/>
              <a:cs typeface="Times New Roman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endParaRPr lang="en-US" spc="-5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r>
              <a:rPr lang="en-US" sz="2000" spc="-5" dirty="0" smtClean="0">
                <a:solidFill>
                  <a:srgbClr val="003366"/>
                </a:solidFill>
                <a:latin typeface="Times New Roman"/>
                <a:cs typeface="Times New Roman"/>
              </a:rPr>
              <a:t>The non-basic variable having minimum ratio is the entering variable.</a:t>
            </a:r>
            <a:r>
              <a:rPr lang="en-US" sz="2000" spc="-5" dirty="0">
                <a:solidFill>
                  <a:srgbClr val="003366"/>
                </a:solidFill>
                <a:latin typeface="Times New Roman"/>
                <a:cs typeface="Times New Roman"/>
              </a:rPr>
              <a:t> Tie is broken arbitrarily. </a:t>
            </a:r>
            <a:endParaRPr lang="en-US" sz="2000" spc="-5" dirty="0" smtClean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endParaRPr lang="en-US" dirty="0">
              <a:solidFill>
                <a:srgbClr val="003366"/>
              </a:solidFill>
              <a:latin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7355205" algn="l"/>
              </a:tabLst>
            </a:pPr>
            <a:endParaRPr lang="en-US" spc="-5" dirty="0" smtClean="0">
              <a:solidFill>
                <a:srgbClr val="0033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05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1576</Words>
  <Application>Microsoft Office PowerPoint</Application>
  <PresentationFormat>Widescreen</PresentationFormat>
  <Paragraphs>392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DUALITY AND DUAL SIMPLEX METHOD</vt:lpstr>
      <vt:lpstr>DUALITY</vt:lpstr>
      <vt:lpstr>Rules for converting Primal to  Dual</vt:lpstr>
      <vt:lpstr>Converting Primal to  Dual</vt:lpstr>
      <vt:lpstr>Converting Primal to  Dual (Example 1)</vt:lpstr>
      <vt:lpstr>Converting Primal to  Dual (Example 2)</vt:lpstr>
      <vt:lpstr>Converting Primal to  Dual  (Example 3)</vt:lpstr>
      <vt:lpstr>Dual Simplex Method</vt:lpstr>
      <vt:lpstr>Dual Simplex Method</vt:lpstr>
      <vt:lpstr>Dual Simplex Method (Example)</vt:lpstr>
      <vt:lpstr>Dual Simplex Method (Example)</vt:lpstr>
      <vt:lpstr>Dual Simplex Method (Example)</vt:lpstr>
      <vt:lpstr>Dual Simplex Method (Example 1)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DUALITY AND DUAL SIMPLEX METHOD</dc:title>
  <dc:creator>Windows User</dc:creator>
  <cp:lastModifiedBy>Windows User</cp:lastModifiedBy>
  <cp:revision>36</cp:revision>
  <dcterms:created xsi:type="dcterms:W3CDTF">2020-04-05T23:58:53Z</dcterms:created>
  <dcterms:modified xsi:type="dcterms:W3CDTF">2020-11-26T10:07:58Z</dcterms:modified>
</cp:coreProperties>
</file>