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3" r:id="rId17"/>
    <p:sldId id="274" r:id="rId18"/>
    <p:sldId id="275" r:id="rId19"/>
    <p:sldId id="276" r:id="rId20"/>
    <p:sldId id="278" r:id="rId21"/>
    <p:sldId id="279" r:id="rId22"/>
    <p:sldId id="280" r:id="rId23"/>
    <p:sldId id="281" r:id="rId24"/>
    <p:sldId id="282" r:id="rId25"/>
    <p:sldId id="285" r:id="rId26"/>
    <p:sldId id="283" r:id="rId27"/>
    <p:sldId id="286" r:id="rId28"/>
    <p:sldId id="284"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123CF-E597-41A7-981D-210324379E3B}" type="datetimeFigureOut">
              <a:rPr lang="en-US" smtClean="0"/>
              <a:t>11/26/2022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628FA4-47FE-4CAF-AD6A-B0559AE043C1}" type="slidenum">
              <a:rPr lang="en-US" smtClean="0"/>
              <a:t>‹#›</a:t>
            </a:fld>
            <a:endParaRPr lang="en-US"/>
          </a:p>
        </p:txBody>
      </p:sp>
    </p:spTree>
    <p:extLst>
      <p:ext uri="{BB962C8B-B14F-4D97-AF65-F5344CB8AC3E}">
        <p14:creationId xmlns:p14="http://schemas.microsoft.com/office/powerpoint/2010/main" val="63845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28FA4-47FE-4CAF-AD6A-B0559AE043C1}" type="slidenum">
              <a:rPr lang="en-US" smtClean="0"/>
              <a:t>28</a:t>
            </a:fld>
            <a:endParaRPr lang="en-US"/>
          </a:p>
        </p:txBody>
      </p:sp>
    </p:spTree>
    <p:extLst>
      <p:ext uri="{BB962C8B-B14F-4D97-AF65-F5344CB8AC3E}">
        <p14:creationId xmlns:p14="http://schemas.microsoft.com/office/powerpoint/2010/main" val="229234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28FA4-47FE-4CAF-AD6A-B0559AE043C1}" type="slidenum">
              <a:rPr lang="en-US" smtClean="0"/>
              <a:t>29</a:t>
            </a:fld>
            <a:endParaRPr lang="en-US"/>
          </a:p>
        </p:txBody>
      </p:sp>
    </p:spTree>
    <p:extLst>
      <p:ext uri="{BB962C8B-B14F-4D97-AF65-F5344CB8AC3E}">
        <p14:creationId xmlns:p14="http://schemas.microsoft.com/office/powerpoint/2010/main" val="1949698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28FA4-47FE-4CAF-AD6A-B0559AE043C1}" type="slidenum">
              <a:rPr lang="en-US" smtClean="0"/>
              <a:t>30</a:t>
            </a:fld>
            <a:endParaRPr lang="en-US"/>
          </a:p>
        </p:txBody>
      </p:sp>
    </p:spTree>
    <p:extLst>
      <p:ext uri="{BB962C8B-B14F-4D97-AF65-F5344CB8AC3E}">
        <p14:creationId xmlns:p14="http://schemas.microsoft.com/office/powerpoint/2010/main" val="2918524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28FA4-47FE-4CAF-AD6A-B0559AE043C1}" type="slidenum">
              <a:rPr lang="en-US" smtClean="0"/>
              <a:t>31</a:t>
            </a:fld>
            <a:endParaRPr lang="en-US"/>
          </a:p>
        </p:txBody>
      </p:sp>
    </p:spTree>
    <p:extLst>
      <p:ext uri="{BB962C8B-B14F-4D97-AF65-F5344CB8AC3E}">
        <p14:creationId xmlns:p14="http://schemas.microsoft.com/office/powerpoint/2010/main" val="949044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28FA4-47FE-4CAF-AD6A-B0559AE043C1}" type="slidenum">
              <a:rPr lang="en-US" smtClean="0"/>
              <a:t>32</a:t>
            </a:fld>
            <a:endParaRPr lang="en-US"/>
          </a:p>
        </p:txBody>
      </p:sp>
    </p:spTree>
    <p:extLst>
      <p:ext uri="{BB962C8B-B14F-4D97-AF65-F5344CB8AC3E}">
        <p14:creationId xmlns:p14="http://schemas.microsoft.com/office/powerpoint/2010/main" val="2604943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28FA4-47FE-4CAF-AD6A-B0559AE043C1}" type="slidenum">
              <a:rPr lang="en-US" smtClean="0"/>
              <a:t>40</a:t>
            </a:fld>
            <a:endParaRPr lang="en-US"/>
          </a:p>
        </p:txBody>
      </p:sp>
    </p:spTree>
    <p:extLst>
      <p:ext uri="{BB962C8B-B14F-4D97-AF65-F5344CB8AC3E}">
        <p14:creationId xmlns:p14="http://schemas.microsoft.com/office/powerpoint/2010/main" val="3258623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628FA4-47FE-4CAF-AD6A-B0559AE043C1}" type="slidenum">
              <a:rPr lang="en-US" smtClean="0"/>
              <a:t>41</a:t>
            </a:fld>
            <a:endParaRPr lang="en-US"/>
          </a:p>
        </p:txBody>
      </p:sp>
    </p:spTree>
    <p:extLst>
      <p:ext uri="{BB962C8B-B14F-4D97-AF65-F5344CB8AC3E}">
        <p14:creationId xmlns:p14="http://schemas.microsoft.com/office/powerpoint/2010/main" val="48866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3AA36A-13DA-4B4C-8F81-3DCECA331F87}"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4034596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AA36A-13DA-4B4C-8F81-3DCECA331F87}"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1274890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AA36A-13DA-4B4C-8F81-3DCECA331F87}"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3054927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3AA36A-13DA-4B4C-8F81-3DCECA331F87}"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3862511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63AA36A-13DA-4B4C-8F81-3DCECA331F87}" type="datetimeFigureOut">
              <a:rPr lang="en-US" smtClean="0"/>
              <a:t>11/26/2022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22743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3AA36A-13DA-4B4C-8F81-3DCECA331F87}"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116009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3AA36A-13DA-4B4C-8F81-3DCECA331F87}" type="datetimeFigureOut">
              <a:rPr lang="en-US" smtClean="0"/>
              <a:t>11/26/2022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1030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3AA36A-13DA-4B4C-8F81-3DCECA331F87}" type="datetimeFigureOut">
              <a:rPr lang="en-US" smtClean="0"/>
              <a:t>11/26/2022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105661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3AA36A-13DA-4B4C-8F81-3DCECA331F87}" type="datetimeFigureOut">
              <a:rPr lang="en-US" smtClean="0"/>
              <a:t>11/26/2022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421632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3AA36A-13DA-4B4C-8F81-3DCECA331F87}"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129127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3AA36A-13DA-4B4C-8F81-3DCECA331F87}" type="datetimeFigureOut">
              <a:rPr lang="en-US" smtClean="0"/>
              <a:t>11/26/2022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92A4E-89E7-4DA3-A90B-DA3D216ADA50}" type="slidenum">
              <a:rPr lang="en-US" smtClean="0"/>
              <a:t>‹#›</a:t>
            </a:fld>
            <a:endParaRPr lang="en-US"/>
          </a:p>
        </p:txBody>
      </p:sp>
    </p:spTree>
    <p:extLst>
      <p:ext uri="{BB962C8B-B14F-4D97-AF65-F5344CB8AC3E}">
        <p14:creationId xmlns:p14="http://schemas.microsoft.com/office/powerpoint/2010/main" val="3179627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3AA36A-13DA-4B4C-8F81-3DCECA331F87}" type="datetimeFigureOut">
              <a:rPr lang="en-US" smtClean="0"/>
              <a:t>11/26/2022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92A4E-89E7-4DA3-A90B-DA3D216ADA50}" type="slidenum">
              <a:rPr lang="en-US" smtClean="0"/>
              <a:t>‹#›</a:t>
            </a:fld>
            <a:endParaRPr lang="en-US"/>
          </a:p>
        </p:txBody>
      </p:sp>
    </p:spTree>
    <p:extLst>
      <p:ext uri="{BB962C8B-B14F-4D97-AF65-F5344CB8AC3E}">
        <p14:creationId xmlns:p14="http://schemas.microsoft.com/office/powerpoint/2010/main" val="158738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mailto:vbgupta.davv@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0848" y="237745"/>
            <a:ext cx="8552688" cy="1801367"/>
          </a:xfrm>
        </p:spPr>
        <p:txBody>
          <a:bodyPr>
            <a:normAutofit/>
          </a:bodyPr>
          <a:lstStyle/>
          <a:p>
            <a:pPr>
              <a:lnSpc>
                <a:spcPct val="80000"/>
              </a:lnSpc>
            </a:pPr>
            <a:r>
              <a:rPr lang="en-US" sz="4400" b="1" dirty="0" smtClean="0"/>
              <a:t>Transportation Model</a:t>
            </a:r>
            <a:br>
              <a:rPr lang="en-US" sz="4400" b="1" dirty="0" smtClean="0"/>
            </a:br>
            <a:r>
              <a:rPr lang="en-US" sz="4400" b="1" dirty="0" smtClean="0"/>
              <a:t>&amp;</a:t>
            </a:r>
            <a:br>
              <a:rPr lang="en-US" sz="4400" b="1" dirty="0" smtClean="0"/>
            </a:br>
            <a:r>
              <a:rPr lang="en-US" sz="4400" b="1" dirty="0" smtClean="0"/>
              <a:t>Assignment Model</a:t>
            </a:r>
            <a:endParaRPr lang="en-US" sz="4400" b="1" dirty="0"/>
          </a:p>
        </p:txBody>
      </p:sp>
      <p:sp>
        <p:nvSpPr>
          <p:cNvPr id="4" name="Subtitle 2"/>
          <p:cNvSpPr>
            <a:spLocks noGrp="1"/>
          </p:cNvSpPr>
          <p:nvPr>
            <p:ph type="subTitle" idx="1"/>
          </p:nvPr>
        </p:nvSpPr>
        <p:spPr>
          <a:xfrm>
            <a:off x="1542288" y="5185360"/>
            <a:ext cx="9037320" cy="878522"/>
          </a:xfrm>
        </p:spPr>
        <p:txBody>
          <a:bodyPr>
            <a:normAutofit/>
          </a:bodyPr>
          <a:lstStyle/>
          <a:p>
            <a:r>
              <a:rPr lang="en-US" dirty="0" smtClean="0"/>
              <a:t>SCHOOL OF DATA SCIENCE AND FORECASTING</a:t>
            </a:r>
          </a:p>
          <a:p>
            <a:r>
              <a:rPr lang="en-US" dirty="0" smtClean="0"/>
              <a:t>DEVI AHILYA VISHWAVIDYALAYA, INDORE</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5700" y="4034277"/>
            <a:ext cx="1125903" cy="1151083"/>
          </a:xfrm>
          <a:prstGeom prst="rect">
            <a:avLst/>
          </a:prstGeom>
        </p:spPr>
      </p:pic>
    </p:spTree>
    <p:extLst>
      <p:ext uri="{BB962C8B-B14F-4D97-AF65-F5344CB8AC3E}">
        <p14:creationId xmlns:p14="http://schemas.microsoft.com/office/powerpoint/2010/main" val="2806984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pPr marR="5715" algn="just">
              <a:lnSpc>
                <a:spcPct val="100000"/>
              </a:lnSpc>
            </a:pPr>
            <a:r>
              <a:rPr lang="en-US" dirty="0" smtClean="0">
                <a:solidFill>
                  <a:srgbClr val="000000"/>
                </a:solidFill>
              </a:rPr>
              <a:t>Northwest </a:t>
            </a:r>
            <a:r>
              <a:rPr lang="en-US" dirty="0">
                <a:solidFill>
                  <a:srgbClr val="000000"/>
                </a:solidFill>
              </a:rPr>
              <a:t>Corner </a:t>
            </a:r>
            <a:r>
              <a:rPr lang="en-US" dirty="0" smtClean="0">
                <a:solidFill>
                  <a:srgbClr val="000000"/>
                </a:solidFill>
              </a:rPr>
              <a:t>Method (Example)</a:t>
            </a:r>
            <a:endParaRPr lang="en-US" dirty="0">
              <a:solidFill>
                <a:srgbClr val="000000"/>
              </a:solidFill>
            </a:endParaRPr>
          </a:p>
        </p:txBody>
      </p:sp>
      <p:sp>
        <p:nvSpPr>
          <p:cNvPr id="5" name="object 5"/>
          <p:cNvSpPr txBox="1">
            <a:spLocks noGrp="1"/>
          </p:cNvSpPr>
          <p:nvPr>
            <p:ph idx="1"/>
          </p:nvPr>
        </p:nvSpPr>
        <p:spPr>
          <a:xfrm>
            <a:off x="838200" y="1215200"/>
            <a:ext cx="10451592" cy="3057247"/>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u="none" spc="-5" dirty="0" smtClean="0">
                <a:solidFill>
                  <a:srgbClr val="000000"/>
                </a:solidFill>
              </a:rPr>
              <a:t>Solve the following  transportation</a:t>
            </a:r>
            <a:r>
              <a:rPr lang="en-US" sz="2400" u="none" spc="-55" dirty="0" smtClean="0">
                <a:solidFill>
                  <a:srgbClr val="000000"/>
                </a:solidFill>
              </a:rPr>
              <a:t> </a:t>
            </a:r>
            <a:r>
              <a:rPr lang="en-US" sz="2400" u="none" dirty="0" smtClean="0">
                <a:solidFill>
                  <a:srgbClr val="000000"/>
                </a:solidFill>
              </a:rPr>
              <a:t>problem:</a:t>
            </a: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
        <p:nvSpPr>
          <p:cNvPr id="4" name="object 2"/>
          <p:cNvSpPr/>
          <p:nvPr/>
        </p:nvSpPr>
        <p:spPr>
          <a:xfrm>
            <a:off x="1089694" y="1968388"/>
            <a:ext cx="4974302" cy="2378104"/>
          </a:xfrm>
          <a:prstGeom prst="rect">
            <a:avLst/>
          </a:prstGeom>
          <a:blipFill>
            <a:blip r:embed="rId2" cstate="print"/>
            <a:stretch>
              <a:fillRect/>
            </a:stretch>
          </a:blipFill>
        </p:spPr>
        <p:txBody>
          <a:bodyPr wrap="square" lIns="0" tIns="0" rIns="0" bIns="0" rtlCol="0"/>
          <a:lstStyle/>
          <a:p>
            <a:endParaRPr/>
          </a:p>
        </p:txBody>
      </p:sp>
      <p:sp>
        <p:nvSpPr>
          <p:cNvPr id="3" name="TextBox 2"/>
          <p:cNvSpPr txBox="1"/>
          <p:nvPr/>
        </p:nvSpPr>
        <p:spPr>
          <a:xfrm>
            <a:off x="527338" y="4070589"/>
            <a:ext cx="1124712" cy="369332"/>
          </a:xfrm>
          <a:prstGeom prst="rect">
            <a:avLst/>
          </a:prstGeom>
          <a:noFill/>
        </p:spPr>
        <p:txBody>
          <a:bodyPr wrap="square" rtlCol="0">
            <a:spAutoFit/>
          </a:bodyPr>
          <a:lstStyle/>
          <a:p>
            <a:r>
              <a:rPr lang="en-US" dirty="0" smtClean="0"/>
              <a:t>Demand</a:t>
            </a:r>
            <a:endParaRPr lang="en-US" dirty="0"/>
          </a:p>
        </p:txBody>
      </p:sp>
      <p:sp>
        <p:nvSpPr>
          <p:cNvPr id="6" name="TextBox 5"/>
          <p:cNvSpPr txBox="1"/>
          <p:nvPr/>
        </p:nvSpPr>
        <p:spPr>
          <a:xfrm>
            <a:off x="5327946" y="1783722"/>
            <a:ext cx="996696" cy="369332"/>
          </a:xfrm>
          <a:prstGeom prst="rect">
            <a:avLst/>
          </a:prstGeom>
          <a:noFill/>
        </p:spPr>
        <p:txBody>
          <a:bodyPr wrap="square" rtlCol="0">
            <a:spAutoFit/>
          </a:bodyPr>
          <a:lstStyle/>
          <a:p>
            <a:r>
              <a:rPr lang="en-US" dirty="0" smtClean="0"/>
              <a:t>Supply</a:t>
            </a:r>
            <a:endParaRPr lang="en-US" dirty="0"/>
          </a:p>
        </p:txBody>
      </p:sp>
      <p:sp>
        <p:nvSpPr>
          <p:cNvPr id="7" name="object 2"/>
          <p:cNvSpPr/>
          <p:nvPr/>
        </p:nvSpPr>
        <p:spPr>
          <a:xfrm>
            <a:off x="6172213" y="1559395"/>
            <a:ext cx="5239511" cy="3048000"/>
          </a:xfrm>
          <a:prstGeom prst="rect">
            <a:avLst/>
          </a:prstGeom>
          <a:blipFill>
            <a:blip r:embed="rId3" cstate="print"/>
            <a:stretch>
              <a:fillRect/>
            </a:stretch>
          </a:blipFill>
        </p:spPr>
        <p:txBody>
          <a:bodyPr wrap="square" lIns="0" tIns="0" rIns="0" bIns="0" rtlCol="0"/>
          <a:lstStyle/>
          <a:p>
            <a:endParaRPr/>
          </a:p>
        </p:txBody>
      </p:sp>
      <p:sp>
        <p:nvSpPr>
          <p:cNvPr id="8" name="TextBox 7"/>
          <p:cNvSpPr txBox="1"/>
          <p:nvPr/>
        </p:nvSpPr>
        <p:spPr>
          <a:xfrm>
            <a:off x="1089694" y="4794444"/>
            <a:ext cx="8685242" cy="1323439"/>
          </a:xfrm>
          <a:prstGeom prst="rect">
            <a:avLst/>
          </a:prstGeom>
          <a:noFill/>
        </p:spPr>
        <p:txBody>
          <a:bodyPr wrap="square" rtlCol="0">
            <a:spAutoFit/>
          </a:bodyPr>
          <a:lstStyle/>
          <a:p>
            <a:r>
              <a:rPr lang="en-US" sz="2000" dirty="0" smtClean="0">
                <a:solidFill>
                  <a:srgbClr val="00B0F0"/>
                </a:solidFill>
              </a:rPr>
              <a:t>Starting basic solution is:</a:t>
            </a:r>
          </a:p>
          <a:p>
            <a:r>
              <a:rPr lang="en-US" sz="2000" dirty="0"/>
              <a:t>x</a:t>
            </a:r>
            <a:r>
              <a:rPr lang="en-US" sz="2000" baseline="-25000" dirty="0" smtClean="0"/>
              <a:t>11</a:t>
            </a:r>
            <a:r>
              <a:rPr lang="en-US" sz="2000" dirty="0" smtClean="0"/>
              <a:t> = 5, x</a:t>
            </a:r>
            <a:r>
              <a:rPr lang="en-US" sz="2000" baseline="-25000" dirty="0" smtClean="0"/>
              <a:t>12 </a:t>
            </a:r>
            <a:r>
              <a:rPr lang="en-US" sz="2000" dirty="0" smtClean="0"/>
              <a:t>= 10, x</a:t>
            </a:r>
            <a:r>
              <a:rPr lang="en-US" sz="2000" baseline="-25000" dirty="0" smtClean="0"/>
              <a:t>22</a:t>
            </a:r>
            <a:r>
              <a:rPr lang="en-US" sz="2000" dirty="0" smtClean="0"/>
              <a:t> = 5, x</a:t>
            </a:r>
            <a:r>
              <a:rPr lang="en-US" sz="2000" baseline="-25000" dirty="0" smtClean="0"/>
              <a:t>23</a:t>
            </a:r>
            <a:r>
              <a:rPr lang="en-US" sz="2000" dirty="0" smtClean="0"/>
              <a:t> = 15,  x</a:t>
            </a:r>
            <a:r>
              <a:rPr lang="en-US" sz="2000" baseline="-25000" dirty="0" smtClean="0"/>
              <a:t>24</a:t>
            </a:r>
            <a:r>
              <a:rPr lang="en-US" sz="2000" dirty="0" smtClean="0"/>
              <a:t> = 5, x</a:t>
            </a:r>
            <a:r>
              <a:rPr lang="en-US" sz="2000" baseline="-25000" dirty="0" smtClean="0"/>
              <a:t>34</a:t>
            </a:r>
            <a:r>
              <a:rPr lang="en-US" sz="2000" dirty="0" smtClean="0"/>
              <a:t> = 10</a:t>
            </a:r>
          </a:p>
          <a:p>
            <a:endParaRPr lang="en-US" sz="2000" dirty="0"/>
          </a:p>
          <a:p>
            <a:r>
              <a:rPr lang="en-US" sz="2000" dirty="0" smtClean="0"/>
              <a:t>Total Transportation Cost = 5x10+10x2+5x7+15x9+5x20+10x18 = </a:t>
            </a:r>
            <a:r>
              <a:rPr lang="en-US" sz="2000" dirty="0" err="1" smtClean="0"/>
              <a:t>Rs</a:t>
            </a:r>
            <a:r>
              <a:rPr lang="en-US" sz="2000" dirty="0" smtClean="0"/>
              <a:t>. 520</a:t>
            </a:r>
            <a:endParaRPr lang="en-US" sz="2000" dirty="0"/>
          </a:p>
        </p:txBody>
      </p:sp>
    </p:spTree>
    <p:extLst>
      <p:ext uri="{BB962C8B-B14F-4D97-AF65-F5344CB8AC3E}">
        <p14:creationId xmlns:p14="http://schemas.microsoft.com/office/powerpoint/2010/main" val="3592543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pPr marR="5715" algn="just">
              <a:lnSpc>
                <a:spcPct val="100000"/>
              </a:lnSpc>
            </a:pPr>
            <a:r>
              <a:rPr lang="en-US" dirty="0" smtClean="0">
                <a:solidFill>
                  <a:srgbClr val="000000"/>
                </a:solidFill>
              </a:rPr>
              <a:t>Least-cost Method</a:t>
            </a:r>
            <a:endParaRPr lang="en-US" dirty="0">
              <a:solidFill>
                <a:srgbClr val="000000"/>
              </a:solidFill>
            </a:endParaRPr>
          </a:p>
        </p:txBody>
      </p:sp>
      <p:sp>
        <p:nvSpPr>
          <p:cNvPr id="5" name="object 5"/>
          <p:cNvSpPr txBox="1">
            <a:spLocks noGrp="1"/>
          </p:cNvSpPr>
          <p:nvPr>
            <p:ph idx="1"/>
          </p:nvPr>
        </p:nvSpPr>
        <p:spPr>
          <a:xfrm>
            <a:off x="838200" y="1215200"/>
            <a:ext cx="10451592" cy="5709255"/>
          </a:xfrm>
          <a:prstGeom prst="rect">
            <a:avLst/>
          </a:prstGeom>
        </p:spPr>
        <p:txBody>
          <a:bodyPr vert="horz" wrap="square" lIns="0" tIns="12700" rIns="0" bIns="0" rtlCol="0">
            <a:spAutoFit/>
          </a:bodyPr>
          <a:lstStyle/>
          <a:p>
            <a:pPr marL="0" marR="5715" indent="0" algn="just">
              <a:lnSpc>
                <a:spcPct val="100000"/>
              </a:lnSpc>
              <a:buNone/>
            </a:pPr>
            <a:r>
              <a:rPr lang="en-US" sz="2400" b="1" dirty="0" smtClean="0">
                <a:latin typeface="Arial"/>
                <a:cs typeface="Arial"/>
              </a:rPr>
              <a:t>Steps:</a:t>
            </a:r>
          </a:p>
          <a:p>
            <a:pPr marL="457200" marR="5715" indent="-457200" algn="just">
              <a:lnSpc>
                <a:spcPct val="100000"/>
              </a:lnSpc>
              <a:buAutoNum type="arabicPeriod"/>
            </a:pPr>
            <a:r>
              <a:rPr lang="en-US" sz="2400" dirty="0" smtClean="0">
                <a:latin typeface="Arial"/>
                <a:cs typeface="Arial"/>
              </a:rPr>
              <a:t>Select the cell having </a:t>
            </a:r>
            <a:r>
              <a:rPr lang="en-US" sz="2400" dirty="0" smtClean="0">
                <a:solidFill>
                  <a:srgbClr val="00B0F0"/>
                </a:solidFill>
                <a:latin typeface="Arial"/>
                <a:cs typeface="Arial"/>
              </a:rPr>
              <a:t>least cost </a:t>
            </a:r>
            <a:r>
              <a:rPr lang="en-US" sz="2400" dirty="0" smtClean="0">
                <a:latin typeface="Arial"/>
                <a:cs typeface="Arial"/>
              </a:rPr>
              <a:t>in the transportation tableau for allocation. Tie is broken arbitrarily.</a:t>
            </a:r>
          </a:p>
          <a:p>
            <a:pPr marL="457200" marR="5715" indent="-457200" algn="just">
              <a:lnSpc>
                <a:spcPct val="100000"/>
              </a:lnSpc>
              <a:buAutoNum type="arabicPeriod"/>
            </a:pPr>
            <a:r>
              <a:rPr lang="en-US" sz="2400" dirty="0" smtClean="0">
                <a:latin typeface="Arial"/>
                <a:cs typeface="Arial"/>
              </a:rPr>
              <a:t>Allocate as much as possible to the selected cell and adjust the associated demand and supply by subtracting the allocated amount.</a:t>
            </a:r>
          </a:p>
          <a:p>
            <a:pPr marL="457200" marR="5715" indent="-457200" algn="just">
              <a:lnSpc>
                <a:spcPct val="100000"/>
              </a:lnSpc>
              <a:buAutoNum type="arabicPeriod"/>
            </a:pPr>
            <a:r>
              <a:rPr lang="en-US" sz="2400" dirty="0" smtClean="0">
                <a:latin typeface="Arial"/>
                <a:cs typeface="Arial"/>
              </a:rPr>
              <a:t>Cross out the row or column with zero supply or demand to indicate that no further allocation can be made in that row or column. If both row (supply) and column (demand) are turn out to zero simultaneously, cross out one only, and leave the other one uncrossed-out with zero supply or demand.</a:t>
            </a:r>
          </a:p>
          <a:p>
            <a:pPr marL="457200" marR="5715" indent="-457200" algn="just">
              <a:lnSpc>
                <a:spcPct val="100000"/>
              </a:lnSpc>
              <a:buAutoNum type="arabicPeriod"/>
            </a:pPr>
            <a:r>
              <a:rPr lang="en-US" sz="2400" dirty="0" smtClean="0">
                <a:latin typeface="Arial"/>
                <a:cs typeface="Arial"/>
              </a:rPr>
              <a:t>If exactly one row or column is left uncrossed out, stop. Otherwise, move to the next cell with the smallest cost from the remaining uncrossed out tableau. </a:t>
            </a:r>
          </a:p>
          <a:p>
            <a:pPr marL="12700" marR="5080" indent="0" algn="just">
              <a:lnSpc>
                <a:spcPct val="100000"/>
              </a:lnSpc>
              <a:spcBef>
                <a:spcPts val="100"/>
              </a:spcBef>
              <a:buNone/>
            </a:pPr>
            <a:endParaRPr lang="en-US" sz="2400" dirty="0" smtClean="0">
              <a:solidFill>
                <a:srgbClr val="000000"/>
              </a:solidFill>
            </a:endParaRPr>
          </a:p>
        </p:txBody>
      </p:sp>
    </p:spTree>
    <p:extLst>
      <p:ext uri="{BB962C8B-B14F-4D97-AF65-F5344CB8AC3E}">
        <p14:creationId xmlns:p14="http://schemas.microsoft.com/office/powerpoint/2010/main" val="1218462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pPr marR="5715" algn="just">
              <a:lnSpc>
                <a:spcPct val="100000"/>
              </a:lnSpc>
            </a:pPr>
            <a:r>
              <a:rPr lang="en-US" dirty="0" smtClean="0">
                <a:solidFill>
                  <a:srgbClr val="000000"/>
                </a:solidFill>
              </a:rPr>
              <a:t>Least-cost Method (Example)</a:t>
            </a:r>
            <a:endParaRPr lang="en-US" dirty="0">
              <a:solidFill>
                <a:srgbClr val="000000"/>
              </a:solidFill>
            </a:endParaRPr>
          </a:p>
        </p:txBody>
      </p:sp>
      <p:sp>
        <p:nvSpPr>
          <p:cNvPr id="5" name="object 5"/>
          <p:cNvSpPr txBox="1">
            <a:spLocks noGrp="1"/>
          </p:cNvSpPr>
          <p:nvPr>
            <p:ph idx="1"/>
          </p:nvPr>
        </p:nvSpPr>
        <p:spPr>
          <a:xfrm>
            <a:off x="838200" y="1215200"/>
            <a:ext cx="10451592" cy="3057247"/>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u="none" spc="-5" dirty="0" smtClean="0">
                <a:solidFill>
                  <a:srgbClr val="000000"/>
                </a:solidFill>
              </a:rPr>
              <a:t>Solve the following  transportation</a:t>
            </a:r>
            <a:r>
              <a:rPr lang="en-US" sz="2400" u="none" spc="-55" dirty="0" smtClean="0">
                <a:solidFill>
                  <a:srgbClr val="000000"/>
                </a:solidFill>
              </a:rPr>
              <a:t> </a:t>
            </a:r>
            <a:r>
              <a:rPr lang="en-US" sz="2400" u="none" dirty="0" smtClean="0">
                <a:solidFill>
                  <a:srgbClr val="000000"/>
                </a:solidFill>
              </a:rPr>
              <a:t>problem:</a:t>
            </a: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
        <p:nvSpPr>
          <p:cNvPr id="4" name="object 2"/>
          <p:cNvSpPr/>
          <p:nvPr/>
        </p:nvSpPr>
        <p:spPr>
          <a:xfrm>
            <a:off x="1089694" y="1968388"/>
            <a:ext cx="4974302" cy="2378104"/>
          </a:xfrm>
          <a:prstGeom prst="rect">
            <a:avLst/>
          </a:prstGeom>
          <a:blipFill>
            <a:blip r:embed="rId2" cstate="print"/>
            <a:stretch>
              <a:fillRect/>
            </a:stretch>
          </a:blipFill>
        </p:spPr>
        <p:txBody>
          <a:bodyPr wrap="square" lIns="0" tIns="0" rIns="0" bIns="0" rtlCol="0"/>
          <a:lstStyle/>
          <a:p>
            <a:endParaRPr/>
          </a:p>
        </p:txBody>
      </p:sp>
      <p:sp>
        <p:nvSpPr>
          <p:cNvPr id="3" name="TextBox 2"/>
          <p:cNvSpPr txBox="1"/>
          <p:nvPr/>
        </p:nvSpPr>
        <p:spPr>
          <a:xfrm>
            <a:off x="527338" y="4070589"/>
            <a:ext cx="1124712" cy="369332"/>
          </a:xfrm>
          <a:prstGeom prst="rect">
            <a:avLst/>
          </a:prstGeom>
          <a:noFill/>
        </p:spPr>
        <p:txBody>
          <a:bodyPr wrap="square" rtlCol="0">
            <a:spAutoFit/>
          </a:bodyPr>
          <a:lstStyle/>
          <a:p>
            <a:r>
              <a:rPr lang="en-US" dirty="0" smtClean="0"/>
              <a:t>Demand</a:t>
            </a:r>
            <a:endParaRPr lang="en-US" dirty="0"/>
          </a:p>
        </p:txBody>
      </p:sp>
      <p:sp>
        <p:nvSpPr>
          <p:cNvPr id="6" name="TextBox 5"/>
          <p:cNvSpPr txBox="1"/>
          <p:nvPr/>
        </p:nvSpPr>
        <p:spPr>
          <a:xfrm>
            <a:off x="5327946" y="1783722"/>
            <a:ext cx="996696" cy="369332"/>
          </a:xfrm>
          <a:prstGeom prst="rect">
            <a:avLst/>
          </a:prstGeom>
          <a:noFill/>
        </p:spPr>
        <p:txBody>
          <a:bodyPr wrap="square" rtlCol="0">
            <a:spAutoFit/>
          </a:bodyPr>
          <a:lstStyle/>
          <a:p>
            <a:r>
              <a:rPr lang="en-US" dirty="0" smtClean="0"/>
              <a:t>Supply</a:t>
            </a:r>
            <a:endParaRPr lang="en-US" dirty="0"/>
          </a:p>
        </p:txBody>
      </p:sp>
      <p:sp>
        <p:nvSpPr>
          <p:cNvPr id="8" name="TextBox 7"/>
          <p:cNvSpPr txBox="1"/>
          <p:nvPr/>
        </p:nvSpPr>
        <p:spPr>
          <a:xfrm>
            <a:off x="1089694" y="4794444"/>
            <a:ext cx="8685242" cy="1323439"/>
          </a:xfrm>
          <a:prstGeom prst="rect">
            <a:avLst/>
          </a:prstGeom>
          <a:noFill/>
        </p:spPr>
        <p:txBody>
          <a:bodyPr wrap="square" rtlCol="0">
            <a:spAutoFit/>
          </a:bodyPr>
          <a:lstStyle/>
          <a:p>
            <a:r>
              <a:rPr lang="en-US" sz="2000" dirty="0" smtClean="0">
                <a:solidFill>
                  <a:srgbClr val="00B0F0"/>
                </a:solidFill>
              </a:rPr>
              <a:t>Starting basic solution is:</a:t>
            </a:r>
          </a:p>
          <a:p>
            <a:r>
              <a:rPr lang="en-US" sz="2000" dirty="0" smtClean="0"/>
              <a:t>x</a:t>
            </a:r>
            <a:r>
              <a:rPr lang="en-US" sz="2000" baseline="-25000" dirty="0" smtClean="0"/>
              <a:t>12 </a:t>
            </a:r>
            <a:r>
              <a:rPr lang="en-US" sz="2000" dirty="0" smtClean="0"/>
              <a:t>= 15, x</a:t>
            </a:r>
            <a:r>
              <a:rPr lang="en-US" sz="2000" baseline="-25000" dirty="0" smtClean="0"/>
              <a:t>14</a:t>
            </a:r>
            <a:r>
              <a:rPr lang="en-US" sz="2000" dirty="0" smtClean="0"/>
              <a:t> = 0, x</a:t>
            </a:r>
            <a:r>
              <a:rPr lang="en-US" sz="2000" baseline="-25000" dirty="0" smtClean="0"/>
              <a:t>23</a:t>
            </a:r>
            <a:r>
              <a:rPr lang="en-US" sz="2000" dirty="0" smtClean="0"/>
              <a:t> = 15,  x</a:t>
            </a:r>
            <a:r>
              <a:rPr lang="en-US" sz="2000" baseline="-25000" dirty="0" smtClean="0"/>
              <a:t>24</a:t>
            </a:r>
            <a:r>
              <a:rPr lang="en-US" sz="2000" dirty="0" smtClean="0"/>
              <a:t> = 10, x</a:t>
            </a:r>
            <a:r>
              <a:rPr lang="en-US" sz="2000" baseline="-25000" dirty="0" smtClean="0"/>
              <a:t>31</a:t>
            </a:r>
            <a:r>
              <a:rPr lang="en-US" sz="2000" dirty="0" smtClean="0"/>
              <a:t> = 5, x</a:t>
            </a:r>
            <a:r>
              <a:rPr lang="en-US" sz="2000" baseline="-25000" dirty="0" smtClean="0"/>
              <a:t>34</a:t>
            </a:r>
            <a:r>
              <a:rPr lang="en-US" sz="2000" dirty="0" smtClean="0"/>
              <a:t> = 5</a:t>
            </a:r>
          </a:p>
          <a:p>
            <a:endParaRPr lang="en-US" sz="2000" dirty="0"/>
          </a:p>
          <a:p>
            <a:r>
              <a:rPr lang="en-US" sz="2000" dirty="0" smtClean="0"/>
              <a:t>Total Transportation Cost = 15x2+0x11+15x9+10x20+5x4+5x18 = </a:t>
            </a:r>
            <a:r>
              <a:rPr lang="en-US" sz="2000" dirty="0" err="1" smtClean="0"/>
              <a:t>Rs</a:t>
            </a:r>
            <a:r>
              <a:rPr lang="en-US" sz="2000" dirty="0" smtClean="0"/>
              <a:t>. 475</a:t>
            </a:r>
            <a:endParaRPr lang="en-US" sz="2000" dirty="0"/>
          </a:p>
        </p:txBody>
      </p:sp>
      <p:sp>
        <p:nvSpPr>
          <p:cNvPr id="9" name="object 2"/>
          <p:cNvSpPr/>
          <p:nvPr/>
        </p:nvSpPr>
        <p:spPr>
          <a:xfrm>
            <a:off x="6581708" y="1968388"/>
            <a:ext cx="3929725" cy="243272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19539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35184" cy="466979"/>
          </a:xfrm>
        </p:spPr>
        <p:txBody>
          <a:bodyPr>
            <a:normAutofit fontScale="90000"/>
          </a:bodyPr>
          <a:lstStyle/>
          <a:p>
            <a:pPr marR="5715" algn="just">
              <a:lnSpc>
                <a:spcPct val="100000"/>
              </a:lnSpc>
            </a:pPr>
            <a:r>
              <a:rPr lang="en-US" dirty="0" smtClean="0">
                <a:solidFill>
                  <a:srgbClr val="000000"/>
                </a:solidFill>
              </a:rPr>
              <a:t>Vogel’s Approximation Method (VAM)</a:t>
            </a:r>
            <a:endParaRPr lang="en-US" dirty="0">
              <a:solidFill>
                <a:srgbClr val="000000"/>
              </a:solidFill>
            </a:endParaRPr>
          </a:p>
        </p:txBody>
      </p:sp>
      <p:sp>
        <p:nvSpPr>
          <p:cNvPr id="5" name="object 5"/>
          <p:cNvSpPr txBox="1">
            <a:spLocks noGrp="1"/>
          </p:cNvSpPr>
          <p:nvPr>
            <p:ph idx="1"/>
          </p:nvPr>
        </p:nvSpPr>
        <p:spPr>
          <a:xfrm>
            <a:off x="966216" y="935866"/>
            <a:ext cx="10451592" cy="5922134"/>
          </a:xfrm>
          <a:prstGeom prst="rect">
            <a:avLst/>
          </a:prstGeom>
        </p:spPr>
        <p:txBody>
          <a:bodyPr vert="horz" wrap="square" lIns="0" tIns="12700" rIns="0" bIns="0" rtlCol="0">
            <a:spAutoFit/>
          </a:bodyPr>
          <a:lstStyle/>
          <a:p>
            <a:pPr marL="0" marR="5715" indent="0" algn="just">
              <a:lnSpc>
                <a:spcPct val="100000"/>
              </a:lnSpc>
              <a:buNone/>
            </a:pPr>
            <a:r>
              <a:rPr lang="en-US" sz="2400" b="1" dirty="0" smtClean="0">
                <a:latin typeface="Arial"/>
                <a:cs typeface="Arial"/>
              </a:rPr>
              <a:t>Steps:</a:t>
            </a:r>
          </a:p>
          <a:p>
            <a:pPr marL="457200" marR="5715" indent="-457200" algn="just">
              <a:lnSpc>
                <a:spcPct val="100000"/>
              </a:lnSpc>
              <a:spcBef>
                <a:spcPts val="600"/>
              </a:spcBef>
              <a:buAutoNum type="arabicPeriod"/>
            </a:pPr>
            <a:r>
              <a:rPr lang="en-US" sz="2000" dirty="0" smtClean="0">
                <a:latin typeface="Arial"/>
                <a:cs typeface="Arial"/>
              </a:rPr>
              <a:t>For each row (column), calculate penalty measure by subtracting the smallest cost element in that row (column) from the next smallest cost in the same row (column). </a:t>
            </a:r>
          </a:p>
          <a:p>
            <a:pPr marL="457200" marR="5715" indent="-457200" algn="just">
              <a:lnSpc>
                <a:spcPct val="100000"/>
              </a:lnSpc>
              <a:spcBef>
                <a:spcPts val="600"/>
              </a:spcBef>
              <a:buAutoNum type="arabicPeriod"/>
            </a:pPr>
            <a:r>
              <a:rPr lang="en-US" sz="2000" dirty="0" smtClean="0">
                <a:latin typeface="Arial"/>
                <a:cs typeface="Arial"/>
              </a:rPr>
              <a:t>Identify the row or column with largest penalty. Tie is broken arbitrarily. Select the cell having </a:t>
            </a:r>
            <a:r>
              <a:rPr lang="en-US" sz="2000" dirty="0" smtClean="0">
                <a:solidFill>
                  <a:srgbClr val="00B0F0"/>
                </a:solidFill>
                <a:latin typeface="Arial"/>
                <a:cs typeface="Arial"/>
              </a:rPr>
              <a:t>least cost </a:t>
            </a:r>
            <a:r>
              <a:rPr lang="en-US" sz="2000" dirty="0" smtClean="0">
                <a:latin typeface="Arial"/>
                <a:cs typeface="Arial"/>
              </a:rPr>
              <a:t>in the identified row or column for allocation. Tie is broken arbitrarily.</a:t>
            </a:r>
          </a:p>
          <a:p>
            <a:pPr marL="457200" marR="5715" indent="-457200" algn="just">
              <a:lnSpc>
                <a:spcPct val="100000"/>
              </a:lnSpc>
              <a:spcBef>
                <a:spcPts val="600"/>
              </a:spcBef>
              <a:buAutoNum type="arabicPeriod"/>
            </a:pPr>
            <a:r>
              <a:rPr lang="en-US" sz="2000" dirty="0" smtClean="0">
                <a:latin typeface="Arial"/>
                <a:cs typeface="Arial"/>
              </a:rPr>
              <a:t>Allocate as much as possible to the selected cell and adjust the associated demand and supply by subtracting the allocated amount.</a:t>
            </a:r>
          </a:p>
          <a:p>
            <a:pPr marL="457200" marR="5715" indent="-457200" algn="just">
              <a:lnSpc>
                <a:spcPct val="100000"/>
              </a:lnSpc>
              <a:spcBef>
                <a:spcPts val="600"/>
              </a:spcBef>
              <a:buAutoNum type="arabicPeriod"/>
            </a:pPr>
            <a:r>
              <a:rPr lang="en-US" sz="2000" dirty="0" smtClean="0">
                <a:latin typeface="Arial"/>
                <a:cs typeface="Arial"/>
              </a:rPr>
              <a:t>Cross out the row or column with zero supply or demand to indicate that no further allocation can be made in that row or column. If both row (supply) and column (demand) are turn out to zero simultaneously, cross out one only, and leave the other one uncrossed-out with zero supply or demand.</a:t>
            </a:r>
          </a:p>
          <a:p>
            <a:pPr marL="457200" marR="5715" indent="-914400" algn="just">
              <a:lnSpc>
                <a:spcPct val="100000"/>
              </a:lnSpc>
              <a:spcBef>
                <a:spcPts val="600"/>
              </a:spcBef>
              <a:buNone/>
            </a:pPr>
            <a:r>
              <a:rPr lang="en-US" sz="2000" dirty="0" smtClean="0">
                <a:latin typeface="Arial"/>
                <a:cs typeface="Arial"/>
              </a:rPr>
              <a:t>5.  (a) If exactly one row or column is left uncrossed out, stop. </a:t>
            </a:r>
          </a:p>
          <a:p>
            <a:pPr marL="457200" marR="5715" indent="-914400" algn="just">
              <a:lnSpc>
                <a:spcPct val="100000"/>
              </a:lnSpc>
              <a:spcBef>
                <a:spcPts val="600"/>
              </a:spcBef>
              <a:buNone/>
            </a:pPr>
            <a:r>
              <a:rPr lang="en-US" sz="2000" dirty="0" smtClean="0">
                <a:latin typeface="Arial"/>
                <a:cs typeface="Arial"/>
              </a:rPr>
              <a:t>     (b) If one row (column) with positive supply (demand) remains uncrossed out, allocate in the cells as per least-cost method in that row (column). Stop.</a:t>
            </a:r>
          </a:p>
          <a:p>
            <a:pPr marL="457200" marR="5715" indent="-914400" algn="just">
              <a:lnSpc>
                <a:spcPct val="100000"/>
              </a:lnSpc>
              <a:spcBef>
                <a:spcPts val="600"/>
              </a:spcBef>
              <a:buNone/>
            </a:pPr>
            <a:r>
              <a:rPr lang="en-US" sz="2000" dirty="0">
                <a:latin typeface="Arial"/>
                <a:cs typeface="Arial"/>
              </a:rPr>
              <a:t> </a:t>
            </a:r>
            <a:r>
              <a:rPr lang="en-US" sz="2000" dirty="0" smtClean="0">
                <a:latin typeface="Arial"/>
                <a:cs typeface="Arial"/>
              </a:rPr>
              <a:t>     (c) If any uncrossed out row (column) has remaining zero supply (demand), allocate zero in the cells as per least-cost method in that row (column). Stop.</a:t>
            </a:r>
          </a:p>
          <a:p>
            <a:pPr marL="457200" marR="5715" indent="-914400" algn="just">
              <a:lnSpc>
                <a:spcPct val="100000"/>
              </a:lnSpc>
              <a:spcBef>
                <a:spcPts val="600"/>
              </a:spcBef>
              <a:buNone/>
            </a:pPr>
            <a:r>
              <a:rPr lang="en-US" sz="2000" dirty="0">
                <a:latin typeface="Arial"/>
                <a:cs typeface="Arial"/>
              </a:rPr>
              <a:t> </a:t>
            </a:r>
            <a:r>
              <a:rPr lang="en-US" sz="2000" dirty="0" smtClean="0">
                <a:latin typeface="Arial"/>
                <a:cs typeface="Arial"/>
              </a:rPr>
              <a:t>     (d) Otherwise, go to step 1. </a:t>
            </a:r>
          </a:p>
        </p:txBody>
      </p:sp>
    </p:spTree>
    <p:extLst>
      <p:ext uri="{BB962C8B-B14F-4D97-AF65-F5344CB8AC3E}">
        <p14:creationId xmlns:p14="http://schemas.microsoft.com/office/powerpoint/2010/main" val="1535185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pPr marR="5715" algn="just">
              <a:lnSpc>
                <a:spcPct val="100000"/>
              </a:lnSpc>
            </a:pPr>
            <a:r>
              <a:rPr lang="en-US" dirty="0" smtClean="0">
                <a:solidFill>
                  <a:srgbClr val="000000"/>
                </a:solidFill>
              </a:rPr>
              <a:t>Vogel’s Approximation Method (Example)</a:t>
            </a:r>
            <a:endParaRPr lang="en-US" dirty="0">
              <a:solidFill>
                <a:srgbClr val="000000"/>
              </a:solidFill>
            </a:endParaRPr>
          </a:p>
        </p:txBody>
      </p:sp>
      <p:sp>
        <p:nvSpPr>
          <p:cNvPr id="5" name="object 5"/>
          <p:cNvSpPr txBox="1">
            <a:spLocks noGrp="1"/>
          </p:cNvSpPr>
          <p:nvPr>
            <p:ph idx="1"/>
          </p:nvPr>
        </p:nvSpPr>
        <p:spPr>
          <a:xfrm>
            <a:off x="838200" y="1215200"/>
            <a:ext cx="10451592" cy="3057247"/>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u="none" spc="-5" dirty="0" smtClean="0">
                <a:solidFill>
                  <a:srgbClr val="000000"/>
                </a:solidFill>
              </a:rPr>
              <a:t>Solve the following  transportation</a:t>
            </a:r>
            <a:r>
              <a:rPr lang="en-US" sz="2400" u="none" spc="-55" dirty="0" smtClean="0">
                <a:solidFill>
                  <a:srgbClr val="000000"/>
                </a:solidFill>
              </a:rPr>
              <a:t> </a:t>
            </a:r>
            <a:r>
              <a:rPr lang="en-US" sz="2400" u="none" dirty="0" smtClean="0">
                <a:solidFill>
                  <a:srgbClr val="000000"/>
                </a:solidFill>
              </a:rPr>
              <a:t>problem:</a:t>
            </a: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
        <p:nvSpPr>
          <p:cNvPr id="4" name="object 2"/>
          <p:cNvSpPr/>
          <p:nvPr/>
        </p:nvSpPr>
        <p:spPr>
          <a:xfrm>
            <a:off x="1089694" y="1968388"/>
            <a:ext cx="4974302" cy="2378104"/>
          </a:xfrm>
          <a:prstGeom prst="rect">
            <a:avLst/>
          </a:prstGeom>
          <a:blipFill>
            <a:blip r:embed="rId2" cstate="print"/>
            <a:stretch>
              <a:fillRect/>
            </a:stretch>
          </a:blipFill>
        </p:spPr>
        <p:txBody>
          <a:bodyPr wrap="square" lIns="0" tIns="0" rIns="0" bIns="0" rtlCol="0"/>
          <a:lstStyle/>
          <a:p>
            <a:endParaRPr/>
          </a:p>
        </p:txBody>
      </p:sp>
      <p:sp>
        <p:nvSpPr>
          <p:cNvPr id="3" name="TextBox 2"/>
          <p:cNvSpPr txBox="1"/>
          <p:nvPr/>
        </p:nvSpPr>
        <p:spPr>
          <a:xfrm>
            <a:off x="527338" y="4070589"/>
            <a:ext cx="1124712" cy="369332"/>
          </a:xfrm>
          <a:prstGeom prst="rect">
            <a:avLst/>
          </a:prstGeom>
          <a:noFill/>
        </p:spPr>
        <p:txBody>
          <a:bodyPr wrap="square" rtlCol="0">
            <a:spAutoFit/>
          </a:bodyPr>
          <a:lstStyle/>
          <a:p>
            <a:r>
              <a:rPr lang="en-US" dirty="0" smtClean="0"/>
              <a:t>Demand</a:t>
            </a:r>
            <a:endParaRPr lang="en-US" dirty="0"/>
          </a:p>
        </p:txBody>
      </p:sp>
      <p:sp>
        <p:nvSpPr>
          <p:cNvPr id="6" name="TextBox 5"/>
          <p:cNvSpPr txBox="1"/>
          <p:nvPr/>
        </p:nvSpPr>
        <p:spPr>
          <a:xfrm>
            <a:off x="5327946" y="1783722"/>
            <a:ext cx="996696" cy="369332"/>
          </a:xfrm>
          <a:prstGeom prst="rect">
            <a:avLst/>
          </a:prstGeom>
          <a:noFill/>
        </p:spPr>
        <p:txBody>
          <a:bodyPr wrap="square" rtlCol="0">
            <a:spAutoFit/>
          </a:bodyPr>
          <a:lstStyle/>
          <a:p>
            <a:r>
              <a:rPr lang="en-US" dirty="0" smtClean="0"/>
              <a:t>Supply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5013554"/>
              </p:ext>
            </p:extLst>
          </p:nvPr>
        </p:nvGraphicFramePr>
        <p:xfrm>
          <a:off x="2587811" y="4457113"/>
          <a:ext cx="6476966" cy="2225040"/>
        </p:xfrm>
        <a:graphic>
          <a:graphicData uri="http://schemas.openxmlformats.org/drawingml/2006/table">
            <a:tbl>
              <a:tblPr firstRow="1" bandRow="1">
                <a:tableStyleId>{5C22544A-7EE6-4342-B048-85BDC9FD1C3A}</a:tableStyleId>
              </a:tblPr>
              <a:tblGrid>
                <a:gridCol w="1758662">
                  <a:extLst>
                    <a:ext uri="{9D8B030D-6E8A-4147-A177-3AD203B41FA5}">
                      <a16:colId xmlns:a16="http://schemas.microsoft.com/office/drawing/2014/main" val="1656253304"/>
                    </a:ext>
                  </a:extLst>
                </a:gridCol>
                <a:gridCol w="618719">
                  <a:extLst>
                    <a:ext uri="{9D8B030D-6E8A-4147-A177-3AD203B41FA5}">
                      <a16:colId xmlns:a16="http://schemas.microsoft.com/office/drawing/2014/main" val="2163752707"/>
                    </a:ext>
                  </a:extLst>
                </a:gridCol>
                <a:gridCol w="533425">
                  <a:extLst>
                    <a:ext uri="{9D8B030D-6E8A-4147-A177-3AD203B41FA5}">
                      <a16:colId xmlns:a16="http://schemas.microsoft.com/office/drawing/2014/main" val="1080759515"/>
                    </a:ext>
                  </a:extLst>
                </a:gridCol>
                <a:gridCol w="623114">
                  <a:extLst>
                    <a:ext uri="{9D8B030D-6E8A-4147-A177-3AD203B41FA5}">
                      <a16:colId xmlns:a16="http://schemas.microsoft.com/office/drawing/2014/main" val="1281439634"/>
                    </a:ext>
                  </a:extLst>
                </a:gridCol>
                <a:gridCol w="538174">
                  <a:extLst>
                    <a:ext uri="{9D8B030D-6E8A-4147-A177-3AD203B41FA5}">
                      <a16:colId xmlns:a16="http://schemas.microsoft.com/office/drawing/2014/main" val="3223485883"/>
                    </a:ext>
                  </a:extLst>
                </a:gridCol>
                <a:gridCol w="859536">
                  <a:extLst>
                    <a:ext uri="{9D8B030D-6E8A-4147-A177-3AD203B41FA5}">
                      <a16:colId xmlns:a16="http://schemas.microsoft.com/office/drawing/2014/main" val="2291086273"/>
                    </a:ext>
                  </a:extLst>
                </a:gridCol>
                <a:gridCol w="1545336">
                  <a:extLst>
                    <a:ext uri="{9D8B030D-6E8A-4147-A177-3AD203B41FA5}">
                      <a16:colId xmlns:a16="http://schemas.microsoft.com/office/drawing/2014/main" val="2434434638"/>
                    </a:ext>
                  </a:extLst>
                </a:gridCol>
              </a:tblGrid>
              <a:tr h="37084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Supply</a:t>
                      </a:r>
                      <a:endParaRPr lang="en-US" dirty="0"/>
                    </a:p>
                  </a:txBody>
                  <a:tcPr>
                    <a:solidFill>
                      <a:schemeClr val="accent2">
                        <a:lumMod val="60000"/>
                        <a:lumOff val="40000"/>
                      </a:schemeClr>
                    </a:solidFill>
                  </a:tcPr>
                </a:tc>
                <a:tc>
                  <a:txBody>
                    <a:bodyPr/>
                    <a:lstStyle/>
                    <a:p>
                      <a:r>
                        <a:rPr lang="en-US" dirty="0" smtClean="0"/>
                        <a:t>Row Penalty</a:t>
                      </a:r>
                      <a:endParaRPr lang="en-US" dirty="0"/>
                    </a:p>
                  </a:txBody>
                  <a:tcPr/>
                </a:tc>
                <a:extLst>
                  <a:ext uri="{0D108BD9-81ED-4DB2-BD59-A6C34878D82A}">
                    <a16:rowId xmlns:a16="http://schemas.microsoft.com/office/drawing/2014/main" val="721285722"/>
                  </a:ext>
                </a:extLst>
              </a:tr>
              <a:tr h="370840">
                <a:tc>
                  <a:txBody>
                    <a:bodyPr/>
                    <a:lstStyle/>
                    <a:p>
                      <a:pPr algn="ctr"/>
                      <a:r>
                        <a:rPr lang="en-US" dirty="0" smtClean="0"/>
                        <a:t>1</a:t>
                      </a:r>
                      <a:endParaRPr lang="en-US" dirty="0"/>
                    </a:p>
                  </a:txBody>
                  <a:tcPr/>
                </a:tc>
                <a:tc>
                  <a:txBody>
                    <a:bodyPr/>
                    <a:lstStyle/>
                    <a:p>
                      <a:pPr algn="ctr"/>
                      <a:r>
                        <a:rPr lang="en-US" dirty="0" smtClean="0"/>
                        <a:t>10</a:t>
                      </a:r>
                      <a:endParaRPr lang="en-US" dirty="0"/>
                    </a:p>
                  </a:txBody>
                  <a:tcPr/>
                </a:tc>
                <a:tc>
                  <a:txBody>
                    <a:bodyPr/>
                    <a:lstStyle/>
                    <a:p>
                      <a:pPr algn="ctr"/>
                      <a:r>
                        <a:rPr lang="en-US" dirty="0" smtClean="0"/>
                        <a:t>2</a:t>
                      </a:r>
                      <a:endParaRPr lang="en-US" dirty="0"/>
                    </a:p>
                  </a:txBody>
                  <a:tcPr/>
                </a:tc>
                <a:tc>
                  <a:txBody>
                    <a:bodyPr/>
                    <a:lstStyle/>
                    <a:p>
                      <a:pPr algn="ctr"/>
                      <a:r>
                        <a:rPr lang="en-US" dirty="0" smtClean="0"/>
                        <a:t>20</a:t>
                      </a:r>
                      <a:endParaRPr lang="en-US" dirty="0"/>
                    </a:p>
                  </a:txBody>
                  <a:tcPr/>
                </a:tc>
                <a:tc>
                  <a:txBody>
                    <a:bodyPr/>
                    <a:lstStyle/>
                    <a:p>
                      <a:pPr algn="ctr"/>
                      <a:r>
                        <a:rPr lang="en-US" dirty="0" smtClean="0"/>
                        <a:t>11</a:t>
                      </a:r>
                      <a:endParaRPr lang="en-US" dirty="0"/>
                    </a:p>
                  </a:txBody>
                  <a:tcPr/>
                </a:tc>
                <a:tc>
                  <a:txBody>
                    <a:bodyPr/>
                    <a:lstStyle/>
                    <a:p>
                      <a:r>
                        <a:rPr lang="en-US" dirty="0" smtClean="0"/>
                        <a:t>15</a:t>
                      </a:r>
                      <a:endParaRPr lang="en-US" dirty="0"/>
                    </a:p>
                  </a:txBody>
                  <a:tcPr>
                    <a:solidFill>
                      <a:schemeClr val="accent2">
                        <a:lumMod val="60000"/>
                        <a:lumOff val="40000"/>
                      </a:schemeClr>
                    </a:solidFill>
                  </a:tcPr>
                </a:tc>
                <a:tc>
                  <a:txBody>
                    <a:bodyPr/>
                    <a:lstStyle/>
                    <a:p>
                      <a:r>
                        <a:rPr lang="en-US" dirty="0" smtClean="0"/>
                        <a:t>10-2=8</a:t>
                      </a:r>
                      <a:endParaRPr lang="en-US" dirty="0"/>
                    </a:p>
                  </a:txBody>
                  <a:tcPr/>
                </a:tc>
                <a:extLst>
                  <a:ext uri="{0D108BD9-81ED-4DB2-BD59-A6C34878D82A}">
                    <a16:rowId xmlns:a16="http://schemas.microsoft.com/office/drawing/2014/main" val="198900147"/>
                  </a:ext>
                </a:extLst>
              </a:tr>
              <a:tr h="370840">
                <a:tc>
                  <a:txBody>
                    <a:bodyPr/>
                    <a:lstStyle/>
                    <a:p>
                      <a:pPr algn="ctr"/>
                      <a:r>
                        <a:rPr lang="en-US" dirty="0" smtClean="0"/>
                        <a:t>2</a:t>
                      </a:r>
                      <a:endParaRPr lang="en-US" dirty="0"/>
                    </a:p>
                  </a:txBody>
                  <a:tcPr/>
                </a:tc>
                <a:tc>
                  <a:txBody>
                    <a:bodyPr/>
                    <a:lstStyle/>
                    <a:p>
                      <a:pPr algn="ctr"/>
                      <a:r>
                        <a:rPr lang="en-US" dirty="0" smtClean="0"/>
                        <a:t>12</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20</a:t>
                      </a:r>
                      <a:endParaRPr lang="en-US" dirty="0"/>
                    </a:p>
                  </a:txBody>
                  <a:tcPr/>
                </a:tc>
                <a:tc>
                  <a:txBody>
                    <a:bodyPr/>
                    <a:lstStyle/>
                    <a:p>
                      <a:r>
                        <a:rPr lang="en-US" dirty="0" smtClean="0"/>
                        <a:t>25</a:t>
                      </a:r>
                      <a:endParaRPr lang="en-US" dirty="0"/>
                    </a:p>
                  </a:txBody>
                  <a:tcPr>
                    <a:solidFill>
                      <a:schemeClr val="accent2">
                        <a:lumMod val="60000"/>
                        <a:lumOff val="40000"/>
                      </a:schemeClr>
                    </a:solidFill>
                  </a:tcPr>
                </a:tc>
                <a:tc>
                  <a:txBody>
                    <a:bodyPr/>
                    <a:lstStyle/>
                    <a:p>
                      <a:r>
                        <a:rPr lang="en-US" dirty="0" smtClean="0"/>
                        <a:t>9-7=2</a:t>
                      </a:r>
                      <a:endParaRPr lang="en-US" dirty="0"/>
                    </a:p>
                  </a:txBody>
                  <a:tcPr/>
                </a:tc>
                <a:extLst>
                  <a:ext uri="{0D108BD9-81ED-4DB2-BD59-A6C34878D82A}">
                    <a16:rowId xmlns:a16="http://schemas.microsoft.com/office/drawing/2014/main" val="2991087758"/>
                  </a:ext>
                </a:extLst>
              </a:tr>
              <a:tr h="370840">
                <a:tc>
                  <a:txBody>
                    <a:bodyPr/>
                    <a:lstStyle/>
                    <a:p>
                      <a:pPr algn="ctr"/>
                      <a:r>
                        <a:rPr lang="en-US" dirty="0" smtClean="0"/>
                        <a:t>3</a:t>
                      </a:r>
                      <a:endParaRPr lang="en-US" dirty="0"/>
                    </a:p>
                  </a:txBody>
                  <a:tcPr/>
                </a:tc>
                <a:tc>
                  <a:txBody>
                    <a:bodyPr/>
                    <a:lstStyle/>
                    <a:p>
                      <a:pPr algn="ctr"/>
                      <a:r>
                        <a:rPr lang="en-US" dirty="0" smtClean="0">
                          <a:solidFill>
                            <a:schemeClr val="tx1"/>
                          </a:solidFill>
                        </a:rPr>
                        <a:t>4 </a:t>
                      </a:r>
                      <a:r>
                        <a:rPr lang="en-US" dirty="0" smtClean="0">
                          <a:solidFill>
                            <a:srgbClr val="FF0000"/>
                          </a:solidFill>
                        </a:rPr>
                        <a:t>(5)</a:t>
                      </a:r>
                      <a:endParaRPr lang="en-US" dirty="0">
                        <a:solidFill>
                          <a:srgbClr val="FF0000"/>
                        </a:solidFill>
                      </a:endParaRPr>
                    </a:p>
                  </a:txBody>
                  <a:tcPr>
                    <a:solidFill>
                      <a:srgbClr val="92D050"/>
                    </a:solidFill>
                  </a:tcPr>
                </a:tc>
                <a:tc>
                  <a:txBody>
                    <a:bodyPr/>
                    <a:lstStyle/>
                    <a:p>
                      <a:pPr algn="ctr"/>
                      <a:r>
                        <a:rPr lang="en-US" dirty="0" smtClean="0"/>
                        <a:t>14</a:t>
                      </a:r>
                      <a:endParaRPr lang="en-US" dirty="0"/>
                    </a:p>
                  </a:txBody>
                  <a:tcPr>
                    <a:solidFill>
                      <a:srgbClr val="92D050"/>
                    </a:solidFill>
                  </a:tcPr>
                </a:tc>
                <a:tc>
                  <a:txBody>
                    <a:bodyPr/>
                    <a:lstStyle/>
                    <a:p>
                      <a:pPr algn="ctr"/>
                      <a:r>
                        <a:rPr lang="en-US" dirty="0" smtClean="0"/>
                        <a:t>16</a:t>
                      </a:r>
                      <a:endParaRPr lang="en-US" dirty="0"/>
                    </a:p>
                  </a:txBody>
                  <a:tcPr>
                    <a:solidFill>
                      <a:srgbClr val="92D050"/>
                    </a:solidFill>
                  </a:tcPr>
                </a:tc>
                <a:tc>
                  <a:txBody>
                    <a:bodyPr/>
                    <a:lstStyle/>
                    <a:p>
                      <a:pPr algn="ctr"/>
                      <a:r>
                        <a:rPr lang="en-US" dirty="0" smtClean="0"/>
                        <a:t>18</a:t>
                      </a:r>
                      <a:endParaRPr lang="en-US" dirty="0"/>
                    </a:p>
                  </a:txBody>
                  <a:tcPr>
                    <a:solidFill>
                      <a:srgbClr val="92D050"/>
                    </a:solidFill>
                  </a:tcPr>
                </a:tc>
                <a:tc>
                  <a:txBody>
                    <a:bodyPr/>
                    <a:lstStyle/>
                    <a:p>
                      <a:r>
                        <a:rPr lang="en-US" strike="sngStrike" baseline="0" dirty="0" smtClean="0"/>
                        <a:t>10</a:t>
                      </a:r>
                      <a:r>
                        <a:rPr lang="en-US" strike="noStrike" baseline="0" dirty="0" smtClean="0"/>
                        <a:t> </a:t>
                      </a:r>
                      <a:r>
                        <a:rPr lang="en-US" strike="noStrike" baseline="0" dirty="0" smtClean="0">
                          <a:solidFill>
                            <a:srgbClr val="FF0000"/>
                          </a:solidFill>
                        </a:rPr>
                        <a:t>5</a:t>
                      </a:r>
                      <a:endParaRPr lang="en-US" strike="noStrike" baseline="0" dirty="0">
                        <a:solidFill>
                          <a:srgbClr val="FF0000"/>
                        </a:solidFill>
                      </a:endParaRPr>
                    </a:p>
                  </a:txBody>
                  <a:tcPr>
                    <a:solidFill>
                      <a:schemeClr val="accent2">
                        <a:lumMod val="60000"/>
                        <a:lumOff val="40000"/>
                      </a:schemeClr>
                    </a:solidFill>
                  </a:tcPr>
                </a:tc>
                <a:tc>
                  <a:txBody>
                    <a:bodyPr/>
                    <a:lstStyle/>
                    <a:p>
                      <a:r>
                        <a:rPr lang="en-US" dirty="0" smtClean="0"/>
                        <a:t>14-4=10</a:t>
                      </a:r>
                      <a:endParaRPr lang="en-US" dirty="0"/>
                    </a:p>
                  </a:txBody>
                  <a:tcPr>
                    <a:solidFill>
                      <a:srgbClr val="92D050"/>
                    </a:solidFill>
                  </a:tcPr>
                </a:tc>
                <a:extLst>
                  <a:ext uri="{0D108BD9-81ED-4DB2-BD59-A6C34878D82A}">
                    <a16:rowId xmlns:a16="http://schemas.microsoft.com/office/drawing/2014/main" val="2604894773"/>
                  </a:ext>
                </a:extLst>
              </a:tr>
              <a:tr h="370840">
                <a:tc>
                  <a:txBody>
                    <a:bodyPr/>
                    <a:lstStyle/>
                    <a:p>
                      <a:r>
                        <a:rPr lang="en-US" dirty="0" smtClean="0"/>
                        <a:t>Demand</a:t>
                      </a:r>
                      <a:endParaRPr lang="en-US" dirty="0"/>
                    </a:p>
                  </a:txBody>
                  <a:tcPr>
                    <a:solidFill>
                      <a:schemeClr val="accent2">
                        <a:lumMod val="60000"/>
                        <a:lumOff val="40000"/>
                      </a:schemeClr>
                    </a:solidFill>
                  </a:tcPr>
                </a:tc>
                <a:tc>
                  <a:txBody>
                    <a:bodyPr/>
                    <a:lstStyle/>
                    <a:p>
                      <a:pPr algn="ctr"/>
                      <a:r>
                        <a:rPr lang="en-US" strike="sngStrike" baseline="0" dirty="0" smtClean="0"/>
                        <a:t>5</a:t>
                      </a:r>
                      <a:r>
                        <a:rPr lang="en-US" strike="noStrike" baseline="0" dirty="0" smtClean="0"/>
                        <a:t> </a:t>
                      </a:r>
                      <a:r>
                        <a:rPr lang="en-US" strike="noStrike" baseline="0" dirty="0" smtClean="0">
                          <a:solidFill>
                            <a:srgbClr val="FF0000"/>
                          </a:solidFill>
                        </a:rPr>
                        <a:t>0</a:t>
                      </a:r>
                      <a:endParaRPr lang="en-US" strike="noStrike" baseline="0" dirty="0">
                        <a:solidFill>
                          <a:srgbClr val="FF0000"/>
                        </a:solidFill>
                      </a:endParaRPr>
                    </a:p>
                  </a:txBody>
                  <a:tcPr>
                    <a:solidFill>
                      <a:schemeClr val="accent2">
                        <a:lumMod val="60000"/>
                        <a:lumOff val="40000"/>
                      </a:schemeClr>
                    </a:solidFill>
                  </a:tcPr>
                </a:tc>
                <a:tc>
                  <a:txBody>
                    <a:bodyPr/>
                    <a:lstStyle/>
                    <a:p>
                      <a:pPr algn="ctr"/>
                      <a:r>
                        <a:rPr lang="en-US" dirty="0" smtClean="0"/>
                        <a:t>15</a:t>
                      </a:r>
                      <a:endParaRPr lang="en-US" dirty="0"/>
                    </a:p>
                  </a:txBody>
                  <a:tcPr>
                    <a:solidFill>
                      <a:schemeClr val="accent2">
                        <a:lumMod val="60000"/>
                        <a:lumOff val="40000"/>
                      </a:schemeClr>
                    </a:solidFill>
                  </a:tcPr>
                </a:tc>
                <a:tc>
                  <a:txBody>
                    <a:bodyPr/>
                    <a:lstStyle/>
                    <a:p>
                      <a:pPr algn="ctr"/>
                      <a:r>
                        <a:rPr lang="en-US" dirty="0" smtClean="0"/>
                        <a:t>15</a:t>
                      </a:r>
                      <a:endParaRPr lang="en-US" dirty="0"/>
                    </a:p>
                  </a:txBody>
                  <a:tcPr>
                    <a:solidFill>
                      <a:schemeClr val="accent2">
                        <a:lumMod val="60000"/>
                        <a:lumOff val="40000"/>
                      </a:schemeClr>
                    </a:solidFill>
                  </a:tcPr>
                </a:tc>
                <a:tc>
                  <a:txBody>
                    <a:bodyPr/>
                    <a:lstStyle/>
                    <a:p>
                      <a:pPr algn="ctr"/>
                      <a:r>
                        <a:rPr lang="en-US" dirty="0" smtClean="0"/>
                        <a:t>15</a:t>
                      </a:r>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tc>
                <a:extLst>
                  <a:ext uri="{0D108BD9-81ED-4DB2-BD59-A6C34878D82A}">
                    <a16:rowId xmlns:a16="http://schemas.microsoft.com/office/drawing/2014/main" val="1395855417"/>
                  </a:ext>
                </a:extLst>
              </a:tr>
              <a:tr h="370840">
                <a:tc>
                  <a:txBody>
                    <a:bodyPr/>
                    <a:lstStyle/>
                    <a:p>
                      <a:r>
                        <a:rPr lang="en-US" dirty="0" smtClean="0"/>
                        <a:t>Column Penalty</a:t>
                      </a:r>
                      <a:endParaRPr lang="en-US" dirty="0"/>
                    </a:p>
                  </a:txBody>
                  <a:tcPr/>
                </a:tc>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9737333"/>
                  </a:ext>
                </a:extLst>
              </a:tr>
            </a:tbl>
          </a:graphicData>
        </a:graphic>
      </p:graphicFrame>
      <p:sp>
        <p:nvSpPr>
          <p:cNvPr id="10" name="Left Arrow Callout 9"/>
          <p:cNvSpPr/>
          <p:nvPr/>
        </p:nvSpPr>
        <p:spPr>
          <a:xfrm>
            <a:off x="9064777" y="5705856"/>
            <a:ext cx="1901952" cy="164592"/>
          </a:xfrm>
          <a:prstGeom prst="leftArrowCallout">
            <a:avLst>
              <a:gd name="adj1" fmla="val 25000"/>
              <a:gd name="adj2" fmla="val 25000"/>
              <a:gd name="adj3" fmla="val 25000"/>
              <a:gd name="adj4" fmla="val 89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Highest</a:t>
            </a:r>
            <a:endParaRPr lang="en-US" dirty="0"/>
          </a:p>
        </p:txBody>
      </p:sp>
    </p:spTree>
    <p:extLst>
      <p:ext uri="{BB962C8B-B14F-4D97-AF65-F5344CB8AC3E}">
        <p14:creationId xmlns:p14="http://schemas.microsoft.com/office/powerpoint/2010/main" val="1493487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pPr marR="5715" algn="just">
              <a:lnSpc>
                <a:spcPct val="100000"/>
              </a:lnSpc>
            </a:pPr>
            <a:r>
              <a:rPr lang="en-US" dirty="0" smtClean="0">
                <a:solidFill>
                  <a:srgbClr val="000000"/>
                </a:solidFill>
              </a:rPr>
              <a:t>Vogel’s Approximation Method (Example)</a:t>
            </a:r>
            <a:endParaRPr lang="en-US" dirty="0">
              <a:solidFill>
                <a:srgbClr val="000000"/>
              </a:solidFill>
            </a:endParaRPr>
          </a:p>
        </p:txBody>
      </p:sp>
      <p:sp>
        <p:nvSpPr>
          <p:cNvPr id="5" name="object 5"/>
          <p:cNvSpPr txBox="1">
            <a:spLocks noGrp="1"/>
          </p:cNvSpPr>
          <p:nvPr>
            <p:ph idx="1"/>
          </p:nvPr>
        </p:nvSpPr>
        <p:spPr>
          <a:xfrm>
            <a:off x="838200" y="1215200"/>
            <a:ext cx="10451592" cy="2675091"/>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556090562"/>
              </p:ext>
            </p:extLst>
          </p:nvPr>
        </p:nvGraphicFramePr>
        <p:xfrm>
          <a:off x="973895" y="1293289"/>
          <a:ext cx="6476966" cy="2225040"/>
        </p:xfrm>
        <a:graphic>
          <a:graphicData uri="http://schemas.openxmlformats.org/drawingml/2006/table">
            <a:tbl>
              <a:tblPr firstRow="1" bandRow="1">
                <a:tableStyleId>{5C22544A-7EE6-4342-B048-85BDC9FD1C3A}</a:tableStyleId>
              </a:tblPr>
              <a:tblGrid>
                <a:gridCol w="1758662">
                  <a:extLst>
                    <a:ext uri="{9D8B030D-6E8A-4147-A177-3AD203B41FA5}">
                      <a16:colId xmlns:a16="http://schemas.microsoft.com/office/drawing/2014/main" val="1656253304"/>
                    </a:ext>
                  </a:extLst>
                </a:gridCol>
                <a:gridCol w="618719">
                  <a:extLst>
                    <a:ext uri="{9D8B030D-6E8A-4147-A177-3AD203B41FA5}">
                      <a16:colId xmlns:a16="http://schemas.microsoft.com/office/drawing/2014/main" val="2163752707"/>
                    </a:ext>
                  </a:extLst>
                </a:gridCol>
                <a:gridCol w="836676">
                  <a:extLst>
                    <a:ext uri="{9D8B030D-6E8A-4147-A177-3AD203B41FA5}">
                      <a16:colId xmlns:a16="http://schemas.microsoft.com/office/drawing/2014/main" val="1080759515"/>
                    </a:ext>
                  </a:extLst>
                </a:gridCol>
                <a:gridCol w="493776">
                  <a:extLst>
                    <a:ext uri="{9D8B030D-6E8A-4147-A177-3AD203B41FA5}">
                      <a16:colId xmlns:a16="http://schemas.microsoft.com/office/drawing/2014/main" val="1281439634"/>
                    </a:ext>
                  </a:extLst>
                </a:gridCol>
                <a:gridCol w="521208">
                  <a:extLst>
                    <a:ext uri="{9D8B030D-6E8A-4147-A177-3AD203B41FA5}">
                      <a16:colId xmlns:a16="http://schemas.microsoft.com/office/drawing/2014/main" val="3223485883"/>
                    </a:ext>
                  </a:extLst>
                </a:gridCol>
                <a:gridCol w="850392">
                  <a:extLst>
                    <a:ext uri="{9D8B030D-6E8A-4147-A177-3AD203B41FA5}">
                      <a16:colId xmlns:a16="http://schemas.microsoft.com/office/drawing/2014/main" val="2291086273"/>
                    </a:ext>
                  </a:extLst>
                </a:gridCol>
                <a:gridCol w="1397533">
                  <a:extLst>
                    <a:ext uri="{9D8B030D-6E8A-4147-A177-3AD203B41FA5}">
                      <a16:colId xmlns:a16="http://schemas.microsoft.com/office/drawing/2014/main" val="2434434638"/>
                    </a:ext>
                  </a:extLst>
                </a:gridCol>
              </a:tblGrid>
              <a:tr h="37084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Supply</a:t>
                      </a:r>
                      <a:endParaRPr lang="en-US" dirty="0"/>
                    </a:p>
                  </a:txBody>
                  <a:tcPr>
                    <a:solidFill>
                      <a:schemeClr val="accent2">
                        <a:lumMod val="60000"/>
                        <a:lumOff val="40000"/>
                      </a:schemeClr>
                    </a:solidFill>
                  </a:tcPr>
                </a:tc>
                <a:tc>
                  <a:txBody>
                    <a:bodyPr/>
                    <a:lstStyle/>
                    <a:p>
                      <a:r>
                        <a:rPr lang="en-US" dirty="0" smtClean="0"/>
                        <a:t>Row Penalty</a:t>
                      </a:r>
                      <a:endParaRPr lang="en-US" dirty="0"/>
                    </a:p>
                  </a:txBody>
                  <a:tcPr/>
                </a:tc>
                <a:extLst>
                  <a:ext uri="{0D108BD9-81ED-4DB2-BD59-A6C34878D82A}">
                    <a16:rowId xmlns:a16="http://schemas.microsoft.com/office/drawing/2014/main" val="721285722"/>
                  </a:ext>
                </a:extLst>
              </a:tr>
              <a:tr h="370840">
                <a:tc>
                  <a:txBody>
                    <a:bodyPr/>
                    <a:lstStyle/>
                    <a:p>
                      <a:pPr algn="ctr"/>
                      <a:r>
                        <a:rPr lang="en-US" dirty="0" smtClean="0"/>
                        <a:t>1</a:t>
                      </a:r>
                      <a:endParaRPr lang="en-US" dirty="0"/>
                    </a:p>
                  </a:txBody>
                  <a:tcPr/>
                </a:tc>
                <a:tc>
                  <a:txBody>
                    <a:bodyPr/>
                    <a:lstStyle/>
                    <a:p>
                      <a:pPr algn="ctr"/>
                      <a:r>
                        <a:rPr lang="en-US" dirty="0" smtClean="0"/>
                        <a:t>10</a:t>
                      </a:r>
                      <a:endParaRPr lang="en-US" dirty="0"/>
                    </a:p>
                  </a:txBody>
                  <a:tcPr>
                    <a:solidFill>
                      <a:schemeClr val="tx1">
                        <a:lumMod val="50000"/>
                        <a:lumOff val="50000"/>
                      </a:schemeClr>
                    </a:solidFill>
                  </a:tcPr>
                </a:tc>
                <a:tc>
                  <a:txBody>
                    <a:bodyPr/>
                    <a:lstStyle/>
                    <a:p>
                      <a:pPr algn="ctr"/>
                      <a:r>
                        <a:rPr lang="en-US" dirty="0" smtClean="0"/>
                        <a:t>2 </a:t>
                      </a:r>
                      <a:r>
                        <a:rPr lang="en-US" dirty="0" smtClean="0">
                          <a:solidFill>
                            <a:srgbClr val="FF0000"/>
                          </a:solidFill>
                        </a:rPr>
                        <a:t>(15)</a:t>
                      </a:r>
                      <a:endParaRPr lang="en-US" dirty="0">
                        <a:solidFill>
                          <a:srgbClr val="FF0000"/>
                        </a:solidFill>
                      </a:endParaRPr>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pPr algn="ctr"/>
                      <a:r>
                        <a:rPr lang="en-US" dirty="0" smtClean="0"/>
                        <a:t>11</a:t>
                      </a:r>
                      <a:endParaRPr lang="en-US" dirty="0"/>
                    </a:p>
                  </a:txBody>
                  <a:tcPr>
                    <a:solidFill>
                      <a:srgbClr val="92D050"/>
                    </a:solidFill>
                  </a:tcPr>
                </a:tc>
                <a:tc>
                  <a:txBody>
                    <a:bodyPr/>
                    <a:lstStyle/>
                    <a:p>
                      <a:r>
                        <a:rPr lang="en-US" strike="sngStrike" baseline="0" dirty="0" smtClean="0"/>
                        <a:t>15</a:t>
                      </a:r>
                      <a:r>
                        <a:rPr lang="en-US" dirty="0" smtClean="0"/>
                        <a:t>  </a:t>
                      </a:r>
                      <a:r>
                        <a:rPr lang="en-US" dirty="0" smtClean="0">
                          <a:solidFill>
                            <a:srgbClr val="FF0000"/>
                          </a:solidFill>
                        </a:rPr>
                        <a:t>0</a:t>
                      </a:r>
                      <a:endParaRPr lang="en-US" dirty="0">
                        <a:solidFill>
                          <a:srgbClr val="FF0000"/>
                        </a:solidFill>
                      </a:endParaRPr>
                    </a:p>
                  </a:txBody>
                  <a:tcPr>
                    <a:solidFill>
                      <a:schemeClr val="accent2">
                        <a:lumMod val="60000"/>
                        <a:lumOff val="40000"/>
                      </a:schemeClr>
                    </a:solidFill>
                  </a:tcPr>
                </a:tc>
                <a:tc>
                  <a:txBody>
                    <a:bodyPr/>
                    <a:lstStyle/>
                    <a:p>
                      <a:r>
                        <a:rPr lang="en-US" dirty="0" smtClean="0"/>
                        <a:t>11-2=9</a:t>
                      </a:r>
                      <a:endParaRPr lang="en-US" dirty="0"/>
                    </a:p>
                  </a:txBody>
                  <a:tcPr>
                    <a:solidFill>
                      <a:srgbClr val="92D050"/>
                    </a:solidFill>
                  </a:tcPr>
                </a:tc>
                <a:extLst>
                  <a:ext uri="{0D108BD9-81ED-4DB2-BD59-A6C34878D82A}">
                    <a16:rowId xmlns:a16="http://schemas.microsoft.com/office/drawing/2014/main" val="198900147"/>
                  </a:ext>
                </a:extLst>
              </a:tr>
              <a:tr h="370840">
                <a:tc>
                  <a:txBody>
                    <a:bodyPr/>
                    <a:lstStyle/>
                    <a:p>
                      <a:pPr algn="ctr"/>
                      <a:r>
                        <a:rPr lang="en-US" dirty="0" smtClean="0"/>
                        <a:t>2</a:t>
                      </a:r>
                      <a:endParaRPr lang="en-US" dirty="0"/>
                    </a:p>
                  </a:txBody>
                  <a:tcPr/>
                </a:tc>
                <a:tc>
                  <a:txBody>
                    <a:bodyPr/>
                    <a:lstStyle/>
                    <a:p>
                      <a:pPr algn="ctr"/>
                      <a:r>
                        <a:rPr lang="en-US" dirty="0" smtClean="0"/>
                        <a:t>12</a:t>
                      </a:r>
                      <a:endParaRPr lang="en-US" dirty="0"/>
                    </a:p>
                  </a:txBody>
                  <a:tcPr>
                    <a:solidFill>
                      <a:schemeClr val="tx1">
                        <a:lumMod val="50000"/>
                        <a:lumOff val="50000"/>
                      </a:schemeClr>
                    </a:solidFill>
                  </a:tcPr>
                </a:tc>
                <a:tc>
                  <a:txBody>
                    <a:bodyPr/>
                    <a:lstStyle/>
                    <a:p>
                      <a:pPr algn="ctr"/>
                      <a:r>
                        <a:rPr lang="en-US" dirty="0" smtClean="0"/>
                        <a:t>7</a:t>
                      </a:r>
                      <a:endParaRPr lang="en-US" dirty="0"/>
                    </a:p>
                  </a:txBody>
                  <a:tcPr>
                    <a:solidFill>
                      <a:schemeClr val="accent1">
                        <a:lumMod val="20000"/>
                        <a:lumOff val="80000"/>
                      </a:schemeClr>
                    </a:solidFill>
                  </a:tcPr>
                </a:tc>
                <a:tc>
                  <a:txBody>
                    <a:bodyPr/>
                    <a:lstStyle/>
                    <a:p>
                      <a:pPr algn="ctr"/>
                      <a:r>
                        <a:rPr lang="en-US" dirty="0" smtClean="0"/>
                        <a:t>9</a:t>
                      </a:r>
                      <a:endParaRPr lang="en-US" dirty="0"/>
                    </a:p>
                  </a:txBody>
                  <a:tcPr>
                    <a:solidFill>
                      <a:schemeClr val="accent1">
                        <a:lumMod val="20000"/>
                        <a:lumOff val="80000"/>
                      </a:schemeClr>
                    </a:solidFill>
                  </a:tcPr>
                </a:tc>
                <a:tc>
                  <a:txBody>
                    <a:bodyPr/>
                    <a:lstStyle/>
                    <a:p>
                      <a:pPr algn="ctr"/>
                      <a:r>
                        <a:rPr lang="en-US" dirty="0" smtClean="0"/>
                        <a:t>20</a:t>
                      </a:r>
                      <a:endParaRPr lang="en-US" dirty="0"/>
                    </a:p>
                  </a:txBody>
                  <a:tcPr>
                    <a:solidFill>
                      <a:schemeClr val="accent1">
                        <a:lumMod val="20000"/>
                        <a:lumOff val="80000"/>
                      </a:schemeClr>
                    </a:solidFill>
                  </a:tcPr>
                </a:tc>
                <a:tc>
                  <a:txBody>
                    <a:bodyPr/>
                    <a:lstStyle/>
                    <a:p>
                      <a:r>
                        <a:rPr lang="en-US" dirty="0" smtClean="0"/>
                        <a:t>25</a:t>
                      </a:r>
                      <a:endParaRPr lang="en-US" dirty="0"/>
                    </a:p>
                  </a:txBody>
                  <a:tcPr>
                    <a:solidFill>
                      <a:schemeClr val="accent2">
                        <a:lumMod val="60000"/>
                        <a:lumOff val="40000"/>
                      </a:schemeClr>
                    </a:solidFill>
                  </a:tcPr>
                </a:tc>
                <a:tc>
                  <a:txBody>
                    <a:bodyPr/>
                    <a:lstStyle/>
                    <a:p>
                      <a:r>
                        <a:rPr lang="en-US" dirty="0" smtClean="0"/>
                        <a:t>9-7=2</a:t>
                      </a:r>
                      <a:endParaRPr lang="en-US" dirty="0"/>
                    </a:p>
                  </a:txBody>
                  <a:tcPr/>
                </a:tc>
                <a:extLst>
                  <a:ext uri="{0D108BD9-81ED-4DB2-BD59-A6C34878D82A}">
                    <a16:rowId xmlns:a16="http://schemas.microsoft.com/office/drawing/2014/main" val="2991087758"/>
                  </a:ext>
                </a:extLst>
              </a:tr>
              <a:tr h="370840">
                <a:tc>
                  <a:txBody>
                    <a:bodyPr/>
                    <a:lstStyle/>
                    <a:p>
                      <a:pPr algn="ctr"/>
                      <a:r>
                        <a:rPr lang="en-US" dirty="0" smtClean="0"/>
                        <a:t>3</a:t>
                      </a:r>
                      <a:endParaRPr lang="en-US" dirty="0"/>
                    </a:p>
                  </a:txBody>
                  <a:tcPr/>
                </a:tc>
                <a:tc>
                  <a:txBody>
                    <a:bodyPr/>
                    <a:lstStyle/>
                    <a:p>
                      <a:pPr algn="ctr"/>
                      <a:r>
                        <a:rPr lang="en-US" dirty="0" smtClean="0">
                          <a:solidFill>
                            <a:schemeClr val="tx1"/>
                          </a:solidFill>
                        </a:rPr>
                        <a:t>4 </a:t>
                      </a:r>
                      <a:r>
                        <a:rPr lang="en-US" dirty="0" smtClean="0">
                          <a:solidFill>
                            <a:srgbClr val="FF0000"/>
                          </a:solidFill>
                        </a:rPr>
                        <a:t>(5)</a:t>
                      </a:r>
                      <a:endParaRPr lang="en-US" dirty="0">
                        <a:solidFill>
                          <a:srgbClr val="FF0000"/>
                        </a:solidFill>
                      </a:endParaRPr>
                    </a:p>
                  </a:txBody>
                  <a:tcPr>
                    <a:solidFill>
                      <a:schemeClr val="tx1">
                        <a:lumMod val="50000"/>
                        <a:lumOff val="50000"/>
                      </a:schemeClr>
                    </a:solidFill>
                  </a:tcPr>
                </a:tc>
                <a:tc>
                  <a:txBody>
                    <a:bodyPr/>
                    <a:lstStyle/>
                    <a:p>
                      <a:pPr algn="ctr"/>
                      <a:r>
                        <a:rPr lang="en-US" dirty="0" smtClean="0"/>
                        <a:t>14</a:t>
                      </a:r>
                      <a:endParaRPr lang="en-US" dirty="0"/>
                    </a:p>
                  </a:txBody>
                  <a:tcPr>
                    <a:solidFill>
                      <a:schemeClr val="tx2">
                        <a:lumMod val="20000"/>
                        <a:lumOff val="80000"/>
                      </a:schemeClr>
                    </a:solidFill>
                  </a:tcPr>
                </a:tc>
                <a:tc>
                  <a:txBody>
                    <a:bodyPr/>
                    <a:lstStyle/>
                    <a:p>
                      <a:pPr algn="ctr"/>
                      <a:r>
                        <a:rPr lang="en-US" dirty="0" smtClean="0"/>
                        <a:t>16</a:t>
                      </a:r>
                      <a:endParaRPr lang="en-US" dirty="0"/>
                    </a:p>
                  </a:txBody>
                  <a:tcPr>
                    <a:solidFill>
                      <a:schemeClr val="tx2">
                        <a:lumMod val="20000"/>
                        <a:lumOff val="80000"/>
                      </a:schemeClr>
                    </a:solidFill>
                  </a:tcPr>
                </a:tc>
                <a:tc>
                  <a:txBody>
                    <a:bodyPr/>
                    <a:lstStyle/>
                    <a:p>
                      <a:pPr algn="ctr"/>
                      <a:r>
                        <a:rPr lang="en-US" dirty="0" smtClean="0"/>
                        <a:t>18</a:t>
                      </a:r>
                      <a:endParaRPr lang="en-US" dirty="0"/>
                    </a:p>
                  </a:txBody>
                  <a:tcPr>
                    <a:solidFill>
                      <a:schemeClr val="tx2">
                        <a:lumMod val="20000"/>
                        <a:lumOff val="80000"/>
                      </a:schemeClr>
                    </a:solidFill>
                  </a:tcPr>
                </a:tc>
                <a:tc>
                  <a:txBody>
                    <a:bodyPr/>
                    <a:lstStyle/>
                    <a:p>
                      <a:r>
                        <a:rPr lang="en-US" strike="sngStrike" baseline="0" dirty="0" smtClean="0"/>
                        <a:t>10</a:t>
                      </a:r>
                      <a:r>
                        <a:rPr lang="en-US" strike="noStrike" baseline="0" dirty="0" smtClean="0"/>
                        <a:t> </a:t>
                      </a:r>
                      <a:r>
                        <a:rPr lang="en-US" strike="noStrike" baseline="0" dirty="0" smtClean="0">
                          <a:solidFill>
                            <a:srgbClr val="FF0000"/>
                          </a:solidFill>
                        </a:rPr>
                        <a:t>5</a:t>
                      </a:r>
                      <a:endParaRPr lang="en-US" strike="noStrike" baseline="0" dirty="0">
                        <a:solidFill>
                          <a:srgbClr val="FF0000"/>
                        </a:solidFill>
                      </a:endParaRPr>
                    </a:p>
                  </a:txBody>
                  <a:tcPr>
                    <a:solidFill>
                      <a:schemeClr val="accent2">
                        <a:lumMod val="60000"/>
                        <a:lumOff val="40000"/>
                      </a:schemeClr>
                    </a:solidFill>
                  </a:tcPr>
                </a:tc>
                <a:tc>
                  <a:txBody>
                    <a:bodyPr/>
                    <a:lstStyle/>
                    <a:p>
                      <a:r>
                        <a:rPr lang="en-US" dirty="0" smtClean="0"/>
                        <a:t>16-14=2</a:t>
                      </a:r>
                      <a:endParaRPr lang="en-US" dirty="0"/>
                    </a:p>
                  </a:txBody>
                  <a:tcPr>
                    <a:solidFill>
                      <a:schemeClr val="tx2">
                        <a:lumMod val="20000"/>
                        <a:lumOff val="80000"/>
                      </a:schemeClr>
                    </a:solidFill>
                  </a:tcPr>
                </a:tc>
                <a:extLst>
                  <a:ext uri="{0D108BD9-81ED-4DB2-BD59-A6C34878D82A}">
                    <a16:rowId xmlns:a16="http://schemas.microsoft.com/office/drawing/2014/main" val="2604894773"/>
                  </a:ext>
                </a:extLst>
              </a:tr>
              <a:tr h="370840">
                <a:tc>
                  <a:txBody>
                    <a:bodyPr/>
                    <a:lstStyle/>
                    <a:p>
                      <a:r>
                        <a:rPr lang="en-US" dirty="0" smtClean="0"/>
                        <a:t>Demand</a:t>
                      </a:r>
                      <a:endParaRPr lang="en-US" dirty="0"/>
                    </a:p>
                  </a:txBody>
                  <a:tcPr>
                    <a:solidFill>
                      <a:schemeClr val="accent2">
                        <a:lumMod val="60000"/>
                        <a:lumOff val="40000"/>
                      </a:schemeClr>
                    </a:solidFill>
                  </a:tcPr>
                </a:tc>
                <a:tc>
                  <a:txBody>
                    <a:bodyPr/>
                    <a:lstStyle/>
                    <a:p>
                      <a:pPr algn="ctr"/>
                      <a:r>
                        <a:rPr lang="en-US" strike="sngStrike" baseline="0" dirty="0" smtClean="0"/>
                        <a:t>5</a:t>
                      </a:r>
                      <a:r>
                        <a:rPr lang="en-US" strike="noStrike" baseline="0" dirty="0" smtClean="0"/>
                        <a:t> </a:t>
                      </a:r>
                      <a:r>
                        <a:rPr lang="en-US" strike="noStrike" baseline="0" dirty="0" smtClean="0">
                          <a:solidFill>
                            <a:srgbClr val="FF0000"/>
                          </a:solidFill>
                        </a:rPr>
                        <a:t>0</a:t>
                      </a:r>
                      <a:endParaRPr lang="en-US" strike="noStrike" baseline="0" dirty="0">
                        <a:solidFill>
                          <a:srgbClr val="FF0000"/>
                        </a:solidFill>
                      </a:endParaRPr>
                    </a:p>
                  </a:txBody>
                  <a:tcPr>
                    <a:solidFill>
                      <a:schemeClr val="accent2">
                        <a:lumMod val="60000"/>
                        <a:lumOff val="40000"/>
                      </a:schemeClr>
                    </a:solidFill>
                  </a:tcPr>
                </a:tc>
                <a:tc>
                  <a:txBody>
                    <a:bodyPr/>
                    <a:lstStyle/>
                    <a:p>
                      <a:pPr algn="ctr"/>
                      <a:r>
                        <a:rPr lang="en-US" strike="sngStrike" baseline="0" dirty="0" smtClean="0"/>
                        <a:t>15</a:t>
                      </a:r>
                      <a:r>
                        <a:rPr lang="en-US" dirty="0" smtClean="0"/>
                        <a:t> </a:t>
                      </a:r>
                      <a:r>
                        <a:rPr lang="en-US" dirty="0" smtClean="0">
                          <a:solidFill>
                            <a:srgbClr val="FF0000"/>
                          </a:solidFill>
                        </a:rPr>
                        <a:t>0</a:t>
                      </a:r>
                      <a:endParaRPr lang="en-US" dirty="0">
                        <a:solidFill>
                          <a:srgbClr val="FF0000"/>
                        </a:solidFill>
                      </a:endParaRPr>
                    </a:p>
                  </a:txBody>
                  <a:tcPr>
                    <a:solidFill>
                      <a:schemeClr val="accent2">
                        <a:lumMod val="60000"/>
                        <a:lumOff val="40000"/>
                      </a:schemeClr>
                    </a:solidFill>
                  </a:tcPr>
                </a:tc>
                <a:tc>
                  <a:txBody>
                    <a:bodyPr/>
                    <a:lstStyle/>
                    <a:p>
                      <a:pPr algn="ctr"/>
                      <a:r>
                        <a:rPr lang="en-US" dirty="0" smtClean="0"/>
                        <a:t>15</a:t>
                      </a:r>
                      <a:endParaRPr lang="en-US" dirty="0"/>
                    </a:p>
                  </a:txBody>
                  <a:tcPr>
                    <a:solidFill>
                      <a:schemeClr val="accent2">
                        <a:lumMod val="60000"/>
                        <a:lumOff val="40000"/>
                      </a:schemeClr>
                    </a:solidFill>
                  </a:tcPr>
                </a:tc>
                <a:tc>
                  <a:txBody>
                    <a:bodyPr/>
                    <a:lstStyle/>
                    <a:p>
                      <a:pPr algn="ctr"/>
                      <a:r>
                        <a:rPr lang="en-US" dirty="0" smtClean="0"/>
                        <a:t>15</a:t>
                      </a:r>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tc>
                <a:extLst>
                  <a:ext uri="{0D108BD9-81ED-4DB2-BD59-A6C34878D82A}">
                    <a16:rowId xmlns:a16="http://schemas.microsoft.com/office/drawing/2014/main" val="1395855417"/>
                  </a:ext>
                </a:extLst>
              </a:tr>
              <a:tr h="370840">
                <a:tc>
                  <a:txBody>
                    <a:bodyPr/>
                    <a:lstStyle/>
                    <a:p>
                      <a:r>
                        <a:rPr lang="en-US" dirty="0" smtClean="0"/>
                        <a:t>Column Penalty</a:t>
                      </a:r>
                      <a:endParaRPr lang="en-US" dirty="0"/>
                    </a:p>
                  </a:txBody>
                  <a:tcPr/>
                </a:tc>
                <a:tc>
                  <a:txBody>
                    <a:bodyPr/>
                    <a:lstStyle/>
                    <a:p>
                      <a:pPr algn="ctr"/>
                      <a:r>
                        <a:rPr lang="en-US" dirty="0" smtClean="0"/>
                        <a:t>-</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973733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29350467"/>
              </p:ext>
            </p:extLst>
          </p:nvPr>
        </p:nvGraphicFramePr>
        <p:xfrm>
          <a:off x="838200" y="3771419"/>
          <a:ext cx="7254239" cy="2225040"/>
        </p:xfrm>
        <a:graphic>
          <a:graphicData uri="http://schemas.openxmlformats.org/drawingml/2006/table">
            <a:tbl>
              <a:tblPr firstRow="1" bandRow="1">
                <a:tableStyleId>{5C22544A-7EE6-4342-B048-85BDC9FD1C3A}</a:tableStyleId>
              </a:tblPr>
              <a:tblGrid>
                <a:gridCol w="1804416">
                  <a:extLst>
                    <a:ext uri="{9D8B030D-6E8A-4147-A177-3AD203B41FA5}">
                      <a16:colId xmlns:a16="http://schemas.microsoft.com/office/drawing/2014/main" val="1656253304"/>
                    </a:ext>
                  </a:extLst>
                </a:gridCol>
                <a:gridCol w="630936">
                  <a:extLst>
                    <a:ext uri="{9D8B030D-6E8A-4147-A177-3AD203B41FA5}">
                      <a16:colId xmlns:a16="http://schemas.microsoft.com/office/drawing/2014/main" val="2163752707"/>
                    </a:ext>
                  </a:extLst>
                </a:gridCol>
                <a:gridCol w="786384">
                  <a:extLst>
                    <a:ext uri="{9D8B030D-6E8A-4147-A177-3AD203B41FA5}">
                      <a16:colId xmlns:a16="http://schemas.microsoft.com/office/drawing/2014/main" val="1080759515"/>
                    </a:ext>
                  </a:extLst>
                </a:gridCol>
                <a:gridCol w="822960">
                  <a:extLst>
                    <a:ext uri="{9D8B030D-6E8A-4147-A177-3AD203B41FA5}">
                      <a16:colId xmlns:a16="http://schemas.microsoft.com/office/drawing/2014/main" val="1281439634"/>
                    </a:ext>
                  </a:extLst>
                </a:gridCol>
                <a:gridCol w="576072">
                  <a:extLst>
                    <a:ext uri="{9D8B030D-6E8A-4147-A177-3AD203B41FA5}">
                      <a16:colId xmlns:a16="http://schemas.microsoft.com/office/drawing/2014/main" val="3223485883"/>
                    </a:ext>
                  </a:extLst>
                </a:gridCol>
                <a:gridCol w="877824">
                  <a:extLst>
                    <a:ext uri="{9D8B030D-6E8A-4147-A177-3AD203B41FA5}">
                      <a16:colId xmlns:a16="http://schemas.microsoft.com/office/drawing/2014/main" val="2291086273"/>
                    </a:ext>
                  </a:extLst>
                </a:gridCol>
                <a:gridCol w="1755647">
                  <a:extLst>
                    <a:ext uri="{9D8B030D-6E8A-4147-A177-3AD203B41FA5}">
                      <a16:colId xmlns:a16="http://schemas.microsoft.com/office/drawing/2014/main" val="2434434638"/>
                    </a:ext>
                  </a:extLst>
                </a:gridCol>
              </a:tblGrid>
              <a:tr h="370840">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Supply</a:t>
                      </a:r>
                      <a:endParaRPr lang="en-US" dirty="0"/>
                    </a:p>
                  </a:txBody>
                  <a:tcPr>
                    <a:solidFill>
                      <a:schemeClr val="accent2">
                        <a:lumMod val="60000"/>
                        <a:lumOff val="40000"/>
                      </a:schemeClr>
                    </a:solidFill>
                  </a:tcPr>
                </a:tc>
                <a:tc>
                  <a:txBody>
                    <a:bodyPr/>
                    <a:lstStyle/>
                    <a:p>
                      <a:r>
                        <a:rPr lang="en-US" dirty="0" smtClean="0"/>
                        <a:t>Row Penalty</a:t>
                      </a:r>
                      <a:endParaRPr lang="en-US" dirty="0"/>
                    </a:p>
                  </a:txBody>
                  <a:tcPr/>
                </a:tc>
                <a:extLst>
                  <a:ext uri="{0D108BD9-81ED-4DB2-BD59-A6C34878D82A}">
                    <a16:rowId xmlns:a16="http://schemas.microsoft.com/office/drawing/2014/main" val="721285722"/>
                  </a:ext>
                </a:extLst>
              </a:tr>
              <a:tr h="370840">
                <a:tc>
                  <a:txBody>
                    <a:bodyPr/>
                    <a:lstStyle/>
                    <a:p>
                      <a:pPr algn="ctr"/>
                      <a:r>
                        <a:rPr lang="en-US" dirty="0" smtClean="0"/>
                        <a:t>1</a:t>
                      </a:r>
                      <a:endParaRPr lang="en-US" dirty="0"/>
                    </a:p>
                  </a:txBody>
                  <a:tcPr/>
                </a:tc>
                <a:tc>
                  <a:txBody>
                    <a:bodyPr/>
                    <a:lstStyle/>
                    <a:p>
                      <a:pPr algn="ctr"/>
                      <a:r>
                        <a:rPr lang="en-US" dirty="0" smtClean="0"/>
                        <a:t>10</a:t>
                      </a:r>
                      <a:endParaRPr lang="en-US" dirty="0"/>
                    </a:p>
                  </a:txBody>
                  <a:tcPr>
                    <a:solidFill>
                      <a:schemeClr val="tx1">
                        <a:lumMod val="50000"/>
                        <a:lumOff val="50000"/>
                      </a:schemeClr>
                    </a:solidFill>
                  </a:tcPr>
                </a:tc>
                <a:tc>
                  <a:txBody>
                    <a:bodyPr/>
                    <a:lstStyle/>
                    <a:p>
                      <a:pPr algn="ctr"/>
                      <a:r>
                        <a:rPr lang="en-US" dirty="0" smtClean="0"/>
                        <a:t>2 </a:t>
                      </a:r>
                      <a:r>
                        <a:rPr lang="en-US" dirty="0" smtClean="0">
                          <a:solidFill>
                            <a:srgbClr val="FF0000"/>
                          </a:solidFill>
                        </a:rPr>
                        <a:t>(15)</a:t>
                      </a:r>
                      <a:endParaRPr lang="en-US" dirty="0">
                        <a:solidFill>
                          <a:srgbClr val="FF0000"/>
                        </a:solidFill>
                      </a:endParaRPr>
                    </a:p>
                  </a:txBody>
                  <a:tcPr>
                    <a:solidFill>
                      <a:schemeClr val="tx1">
                        <a:lumMod val="50000"/>
                        <a:lumOff val="50000"/>
                      </a:schemeClr>
                    </a:solidFill>
                  </a:tcPr>
                </a:tc>
                <a:tc>
                  <a:txBody>
                    <a:bodyPr/>
                    <a:lstStyle/>
                    <a:p>
                      <a:pPr algn="ctr"/>
                      <a:r>
                        <a:rPr lang="en-US" dirty="0" smtClean="0"/>
                        <a:t>20</a:t>
                      </a:r>
                      <a:endParaRPr lang="en-US" dirty="0"/>
                    </a:p>
                  </a:txBody>
                  <a:tcPr>
                    <a:solidFill>
                      <a:schemeClr val="accent1">
                        <a:lumMod val="20000"/>
                        <a:lumOff val="80000"/>
                      </a:schemeClr>
                    </a:solidFill>
                  </a:tcPr>
                </a:tc>
                <a:tc>
                  <a:txBody>
                    <a:bodyPr/>
                    <a:lstStyle/>
                    <a:p>
                      <a:pPr algn="ctr"/>
                      <a:r>
                        <a:rPr lang="en-US" dirty="0" smtClean="0"/>
                        <a:t>11 </a:t>
                      </a:r>
                      <a:endParaRPr lang="en-US" dirty="0">
                        <a:solidFill>
                          <a:srgbClr val="FF0000"/>
                        </a:solidFill>
                      </a:endParaRPr>
                    </a:p>
                  </a:txBody>
                  <a:tcPr>
                    <a:solidFill>
                      <a:schemeClr val="accent1">
                        <a:lumMod val="20000"/>
                        <a:lumOff val="80000"/>
                      </a:schemeClr>
                    </a:solidFill>
                  </a:tcPr>
                </a:tc>
                <a:tc>
                  <a:txBody>
                    <a:bodyPr/>
                    <a:lstStyle/>
                    <a:p>
                      <a:r>
                        <a:rPr lang="en-US" strike="sngStrike" baseline="0" dirty="0" smtClean="0"/>
                        <a:t>15</a:t>
                      </a:r>
                      <a:r>
                        <a:rPr lang="en-US" dirty="0" smtClean="0"/>
                        <a:t>  </a:t>
                      </a:r>
                      <a:r>
                        <a:rPr lang="en-US" dirty="0" smtClean="0">
                          <a:solidFill>
                            <a:srgbClr val="FF0000"/>
                          </a:solidFill>
                        </a:rPr>
                        <a:t>0</a:t>
                      </a:r>
                      <a:endParaRPr lang="en-US" dirty="0">
                        <a:solidFill>
                          <a:srgbClr val="FF0000"/>
                        </a:solidFill>
                      </a:endParaRPr>
                    </a:p>
                  </a:txBody>
                  <a:tcPr>
                    <a:solidFill>
                      <a:schemeClr val="accent2">
                        <a:lumMod val="60000"/>
                        <a:lumOff val="40000"/>
                      </a:schemeClr>
                    </a:solidFill>
                  </a:tcPr>
                </a:tc>
                <a:tc>
                  <a:txBody>
                    <a:bodyPr/>
                    <a:lstStyle/>
                    <a:p>
                      <a:r>
                        <a:rPr lang="en-US" dirty="0" smtClean="0"/>
                        <a:t>20-11=9</a:t>
                      </a:r>
                      <a:endParaRPr lang="en-US" dirty="0"/>
                    </a:p>
                  </a:txBody>
                  <a:tcPr>
                    <a:solidFill>
                      <a:schemeClr val="accent1">
                        <a:lumMod val="20000"/>
                        <a:lumOff val="80000"/>
                      </a:schemeClr>
                    </a:solidFill>
                  </a:tcPr>
                </a:tc>
                <a:extLst>
                  <a:ext uri="{0D108BD9-81ED-4DB2-BD59-A6C34878D82A}">
                    <a16:rowId xmlns:a16="http://schemas.microsoft.com/office/drawing/2014/main" val="198900147"/>
                  </a:ext>
                </a:extLst>
              </a:tr>
              <a:tr h="370840">
                <a:tc>
                  <a:txBody>
                    <a:bodyPr/>
                    <a:lstStyle/>
                    <a:p>
                      <a:pPr algn="ctr"/>
                      <a:r>
                        <a:rPr lang="en-US" dirty="0" smtClean="0"/>
                        <a:t>2</a:t>
                      </a:r>
                      <a:endParaRPr lang="en-US" dirty="0"/>
                    </a:p>
                  </a:txBody>
                  <a:tcPr/>
                </a:tc>
                <a:tc>
                  <a:txBody>
                    <a:bodyPr/>
                    <a:lstStyle/>
                    <a:p>
                      <a:pPr algn="ctr"/>
                      <a:r>
                        <a:rPr lang="en-US" dirty="0" smtClean="0"/>
                        <a:t>12</a:t>
                      </a:r>
                      <a:endParaRPr lang="en-US" dirty="0"/>
                    </a:p>
                  </a:txBody>
                  <a:tcPr>
                    <a:solidFill>
                      <a:schemeClr val="tx1">
                        <a:lumMod val="50000"/>
                        <a:lumOff val="50000"/>
                      </a:schemeClr>
                    </a:solidFill>
                  </a:tcPr>
                </a:tc>
                <a:tc>
                  <a:txBody>
                    <a:bodyPr/>
                    <a:lstStyle/>
                    <a:p>
                      <a:pPr algn="ctr"/>
                      <a:r>
                        <a:rPr lang="en-US" dirty="0" smtClean="0"/>
                        <a:t>7</a:t>
                      </a:r>
                      <a:endParaRPr lang="en-US" dirty="0"/>
                    </a:p>
                  </a:txBody>
                  <a:tcPr>
                    <a:solidFill>
                      <a:schemeClr val="tx1">
                        <a:lumMod val="50000"/>
                        <a:lumOff val="50000"/>
                      </a:schemeClr>
                    </a:solidFill>
                  </a:tcPr>
                </a:tc>
                <a:tc>
                  <a:txBody>
                    <a:bodyPr/>
                    <a:lstStyle/>
                    <a:p>
                      <a:pPr algn="ctr"/>
                      <a:r>
                        <a:rPr lang="en-US" dirty="0" smtClean="0"/>
                        <a:t>9 </a:t>
                      </a:r>
                      <a:r>
                        <a:rPr lang="en-US" dirty="0" smtClean="0">
                          <a:solidFill>
                            <a:srgbClr val="FF0000"/>
                          </a:solidFill>
                        </a:rPr>
                        <a:t>(15)</a:t>
                      </a:r>
                      <a:endParaRPr lang="en-US" dirty="0">
                        <a:solidFill>
                          <a:srgbClr val="FF0000"/>
                        </a:solidFill>
                      </a:endParaRPr>
                    </a:p>
                  </a:txBody>
                  <a:tcPr>
                    <a:solidFill>
                      <a:srgbClr val="92D050"/>
                    </a:solidFill>
                  </a:tcPr>
                </a:tc>
                <a:tc>
                  <a:txBody>
                    <a:bodyPr/>
                    <a:lstStyle/>
                    <a:p>
                      <a:pPr algn="ctr"/>
                      <a:r>
                        <a:rPr lang="en-US" dirty="0" smtClean="0"/>
                        <a:t>20</a:t>
                      </a:r>
                      <a:endParaRPr lang="en-US" dirty="0"/>
                    </a:p>
                  </a:txBody>
                  <a:tcPr>
                    <a:solidFill>
                      <a:srgbClr val="92D050"/>
                    </a:solidFill>
                  </a:tcPr>
                </a:tc>
                <a:tc>
                  <a:txBody>
                    <a:bodyPr/>
                    <a:lstStyle/>
                    <a:p>
                      <a:r>
                        <a:rPr lang="en-US" strike="sngStrike" baseline="0" dirty="0" smtClean="0"/>
                        <a:t>25</a:t>
                      </a:r>
                      <a:r>
                        <a:rPr lang="en-US" dirty="0" smtClean="0"/>
                        <a:t>  </a:t>
                      </a:r>
                      <a:r>
                        <a:rPr lang="en-US" dirty="0" smtClean="0">
                          <a:solidFill>
                            <a:srgbClr val="FF0000"/>
                          </a:solidFill>
                        </a:rPr>
                        <a:t>10</a:t>
                      </a:r>
                      <a:endParaRPr lang="en-US" dirty="0">
                        <a:solidFill>
                          <a:srgbClr val="FF0000"/>
                        </a:solidFill>
                      </a:endParaRPr>
                    </a:p>
                  </a:txBody>
                  <a:tcPr>
                    <a:solidFill>
                      <a:schemeClr val="accent2">
                        <a:lumMod val="60000"/>
                        <a:lumOff val="40000"/>
                      </a:schemeClr>
                    </a:solidFill>
                  </a:tcPr>
                </a:tc>
                <a:tc>
                  <a:txBody>
                    <a:bodyPr/>
                    <a:lstStyle/>
                    <a:p>
                      <a:r>
                        <a:rPr lang="en-US" dirty="0" smtClean="0"/>
                        <a:t>20-9=11</a:t>
                      </a:r>
                      <a:endParaRPr lang="en-US" dirty="0"/>
                    </a:p>
                  </a:txBody>
                  <a:tcPr>
                    <a:solidFill>
                      <a:srgbClr val="92D050"/>
                    </a:solidFill>
                  </a:tcPr>
                </a:tc>
                <a:extLst>
                  <a:ext uri="{0D108BD9-81ED-4DB2-BD59-A6C34878D82A}">
                    <a16:rowId xmlns:a16="http://schemas.microsoft.com/office/drawing/2014/main" val="2991087758"/>
                  </a:ext>
                </a:extLst>
              </a:tr>
              <a:tr h="370840">
                <a:tc>
                  <a:txBody>
                    <a:bodyPr/>
                    <a:lstStyle/>
                    <a:p>
                      <a:pPr algn="ctr"/>
                      <a:r>
                        <a:rPr lang="en-US" dirty="0" smtClean="0"/>
                        <a:t>3</a:t>
                      </a:r>
                      <a:endParaRPr lang="en-US" dirty="0"/>
                    </a:p>
                  </a:txBody>
                  <a:tcPr/>
                </a:tc>
                <a:tc>
                  <a:txBody>
                    <a:bodyPr/>
                    <a:lstStyle/>
                    <a:p>
                      <a:pPr algn="ctr"/>
                      <a:r>
                        <a:rPr lang="en-US" dirty="0" smtClean="0">
                          <a:solidFill>
                            <a:schemeClr val="tx1"/>
                          </a:solidFill>
                        </a:rPr>
                        <a:t>4 </a:t>
                      </a:r>
                      <a:r>
                        <a:rPr lang="en-US" dirty="0" smtClean="0">
                          <a:solidFill>
                            <a:srgbClr val="FF0000"/>
                          </a:solidFill>
                        </a:rPr>
                        <a:t>(5)</a:t>
                      </a:r>
                      <a:endParaRPr lang="en-US" dirty="0">
                        <a:solidFill>
                          <a:srgbClr val="FF0000"/>
                        </a:solidFill>
                      </a:endParaRPr>
                    </a:p>
                  </a:txBody>
                  <a:tcPr>
                    <a:solidFill>
                      <a:schemeClr val="tx1">
                        <a:lumMod val="50000"/>
                        <a:lumOff val="50000"/>
                      </a:schemeClr>
                    </a:solidFill>
                  </a:tcPr>
                </a:tc>
                <a:tc>
                  <a:txBody>
                    <a:bodyPr/>
                    <a:lstStyle/>
                    <a:p>
                      <a:pPr algn="ctr"/>
                      <a:r>
                        <a:rPr lang="en-US" dirty="0" smtClean="0"/>
                        <a:t>14</a:t>
                      </a:r>
                      <a:endParaRPr lang="en-US" dirty="0"/>
                    </a:p>
                  </a:txBody>
                  <a:tcPr>
                    <a:solidFill>
                      <a:schemeClr val="tx1">
                        <a:lumMod val="50000"/>
                        <a:lumOff val="50000"/>
                      </a:schemeClr>
                    </a:solidFill>
                  </a:tcPr>
                </a:tc>
                <a:tc>
                  <a:txBody>
                    <a:bodyPr/>
                    <a:lstStyle/>
                    <a:p>
                      <a:pPr algn="ctr"/>
                      <a:r>
                        <a:rPr lang="en-US" dirty="0" smtClean="0"/>
                        <a:t>16</a:t>
                      </a:r>
                      <a:endParaRPr lang="en-US" dirty="0"/>
                    </a:p>
                  </a:txBody>
                  <a:tcPr>
                    <a:solidFill>
                      <a:schemeClr val="tx2">
                        <a:lumMod val="20000"/>
                        <a:lumOff val="80000"/>
                      </a:schemeClr>
                    </a:solidFill>
                  </a:tcPr>
                </a:tc>
                <a:tc>
                  <a:txBody>
                    <a:bodyPr/>
                    <a:lstStyle/>
                    <a:p>
                      <a:pPr algn="ctr"/>
                      <a:r>
                        <a:rPr lang="en-US" dirty="0" smtClean="0"/>
                        <a:t>18</a:t>
                      </a:r>
                      <a:endParaRPr lang="en-US" dirty="0"/>
                    </a:p>
                  </a:txBody>
                  <a:tcPr>
                    <a:solidFill>
                      <a:schemeClr val="tx2">
                        <a:lumMod val="20000"/>
                        <a:lumOff val="80000"/>
                      </a:schemeClr>
                    </a:solidFill>
                  </a:tcPr>
                </a:tc>
                <a:tc>
                  <a:txBody>
                    <a:bodyPr/>
                    <a:lstStyle/>
                    <a:p>
                      <a:r>
                        <a:rPr lang="en-US" strike="sngStrike" baseline="0" dirty="0" smtClean="0"/>
                        <a:t>10</a:t>
                      </a:r>
                      <a:r>
                        <a:rPr lang="en-US" strike="noStrike" baseline="0" dirty="0" smtClean="0"/>
                        <a:t> </a:t>
                      </a:r>
                      <a:r>
                        <a:rPr lang="en-US" strike="noStrike" baseline="0" dirty="0" smtClean="0">
                          <a:solidFill>
                            <a:srgbClr val="FF0000"/>
                          </a:solidFill>
                        </a:rPr>
                        <a:t>5</a:t>
                      </a:r>
                      <a:endParaRPr lang="en-US" strike="noStrike" baseline="0" dirty="0">
                        <a:solidFill>
                          <a:srgbClr val="FF0000"/>
                        </a:solidFill>
                      </a:endParaRPr>
                    </a:p>
                  </a:txBody>
                  <a:tcPr>
                    <a:solidFill>
                      <a:schemeClr val="accent2">
                        <a:lumMod val="60000"/>
                        <a:lumOff val="40000"/>
                      </a:schemeClr>
                    </a:solidFill>
                  </a:tcPr>
                </a:tc>
                <a:tc>
                  <a:txBody>
                    <a:bodyPr/>
                    <a:lstStyle/>
                    <a:p>
                      <a:r>
                        <a:rPr lang="en-US" dirty="0" smtClean="0"/>
                        <a:t>18-16=2</a:t>
                      </a:r>
                      <a:endParaRPr lang="en-US" dirty="0"/>
                    </a:p>
                  </a:txBody>
                  <a:tcPr>
                    <a:solidFill>
                      <a:schemeClr val="tx2">
                        <a:lumMod val="20000"/>
                        <a:lumOff val="80000"/>
                      </a:schemeClr>
                    </a:solidFill>
                  </a:tcPr>
                </a:tc>
                <a:extLst>
                  <a:ext uri="{0D108BD9-81ED-4DB2-BD59-A6C34878D82A}">
                    <a16:rowId xmlns:a16="http://schemas.microsoft.com/office/drawing/2014/main" val="2604894773"/>
                  </a:ext>
                </a:extLst>
              </a:tr>
              <a:tr h="370840">
                <a:tc>
                  <a:txBody>
                    <a:bodyPr/>
                    <a:lstStyle/>
                    <a:p>
                      <a:r>
                        <a:rPr lang="en-US" dirty="0" smtClean="0"/>
                        <a:t>Demand</a:t>
                      </a:r>
                      <a:endParaRPr lang="en-US" dirty="0"/>
                    </a:p>
                  </a:txBody>
                  <a:tcPr>
                    <a:solidFill>
                      <a:schemeClr val="accent2">
                        <a:lumMod val="60000"/>
                        <a:lumOff val="40000"/>
                      </a:schemeClr>
                    </a:solidFill>
                  </a:tcPr>
                </a:tc>
                <a:tc>
                  <a:txBody>
                    <a:bodyPr/>
                    <a:lstStyle/>
                    <a:p>
                      <a:pPr algn="ctr"/>
                      <a:r>
                        <a:rPr lang="en-US" strike="sngStrike" baseline="0" dirty="0" smtClean="0"/>
                        <a:t>5</a:t>
                      </a:r>
                      <a:r>
                        <a:rPr lang="en-US" strike="noStrike" baseline="0" dirty="0" smtClean="0"/>
                        <a:t> </a:t>
                      </a:r>
                      <a:r>
                        <a:rPr lang="en-US" strike="noStrike" baseline="0" dirty="0" smtClean="0">
                          <a:solidFill>
                            <a:srgbClr val="FF0000"/>
                          </a:solidFill>
                        </a:rPr>
                        <a:t>0</a:t>
                      </a:r>
                      <a:endParaRPr lang="en-US" strike="noStrike" baseline="0" dirty="0">
                        <a:solidFill>
                          <a:srgbClr val="FF0000"/>
                        </a:solidFill>
                      </a:endParaRPr>
                    </a:p>
                  </a:txBody>
                  <a:tcPr>
                    <a:solidFill>
                      <a:schemeClr val="accent2">
                        <a:lumMod val="60000"/>
                        <a:lumOff val="40000"/>
                      </a:schemeClr>
                    </a:solidFill>
                  </a:tcPr>
                </a:tc>
                <a:tc>
                  <a:txBody>
                    <a:bodyPr/>
                    <a:lstStyle/>
                    <a:p>
                      <a:pPr algn="ctr"/>
                      <a:r>
                        <a:rPr lang="en-US" strike="sngStrike" baseline="0" dirty="0" smtClean="0"/>
                        <a:t>15</a:t>
                      </a:r>
                      <a:r>
                        <a:rPr lang="en-US" dirty="0" smtClean="0"/>
                        <a:t> </a:t>
                      </a:r>
                      <a:r>
                        <a:rPr lang="en-US" dirty="0" smtClean="0">
                          <a:solidFill>
                            <a:srgbClr val="FF0000"/>
                          </a:solidFill>
                        </a:rPr>
                        <a:t>0</a:t>
                      </a:r>
                      <a:endParaRPr lang="en-US" dirty="0">
                        <a:solidFill>
                          <a:srgbClr val="FF0000"/>
                        </a:solidFill>
                      </a:endParaRPr>
                    </a:p>
                  </a:txBody>
                  <a:tcPr>
                    <a:solidFill>
                      <a:schemeClr val="accent2">
                        <a:lumMod val="60000"/>
                        <a:lumOff val="40000"/>
                      </a:schemeClr>
                    </a:solidFill>
                  </a:tcPr>
                </a:tc>
                <a:tc>
                  <a:txBody>
                    <a:bodyPr/>
                    <a:lstStyle/>
                    <a:p>
                      <a:pPr algn="ctr"/>
                      <a:r>
                        <a:rPr lang="en-US" strike="sngStrike" baseline="0" dirty="0" smtClean="0"/>
                        <a:t>15</a:t>
                      </a:r>
                      <a:r>
                        <a:rPr lang="en-US" strike="noStrike" baseline="0" dirty="0" smtClean="0">
                          <a:solidFill>
                            <a:srgbClr val="FF0000"/>
                          </a:solidFill>
                        </a:rPr>
                        <a:t>  0</a:t>
                      </a:r>
                      <a:endParaRPr lang="en-US" strike="noStrike" baseline="0" dirty="0">
                        <a:solidFill>
                          <a:srgbClr val="FF0000"/>
                        </a:solidFill>
                      </a:endParaRPr>
                    </a:p>
                  </a:txBody>
                  <a:tcPr>
                    <a:solidFill>
                      <a:schemeClr val="accent2">
                        <a:lumMod val="60000"/>
                        <a:lumOff val="40000"/>
                      </a:schemeClr>
                    </a:solidFill>
                  </a:tcPr>
                </a:tc>
                <a:tc>
                  <a:txBody>
                    <a:bodyPr/>
                    <a:lstStyle/>
                    <a:p>
                      <a:pPr algn="ctr"/>
                      <a:r>
                        <a:rPr lang="en-US" dirty="0" smtClean="0"/>
                        <a:t>15</a:t>
                      </a:r>
                      <a:endParaRPr lang="en-US" dirty="0"/>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tc>
                  <a:txBody>
                    <a:bodyPr/>
                    <a:lstStyle/>
                    <a:p>
                      <a:endParaRPr lang="en-US" dirty="0"/>
                    </a:p>
                  </a:txBody>
                  <a:tcPr/>
                </a:tc>
                <a:extLst>
                  <a:ext uri="{0D108BD9-81ED-4DB2-BD59-A6C34878D82A}">
                    <a16:rowId xmlns:a16="http://schemas.microsoft.com/office/drawing/2014/main" val="1395855417"/>
                  </a:ext>
                </a:extLst>
              </a:tr>
              <a:tr h="370840">
                <a:tc>
                  <a:txBody>
                    <a:bodyPr/>
                    <a:lstStyle/>
                    <a:p>
                      <a:r>
                        <a:rPr lang="en-US" dirty="0" smtClean="0"/>
                        <a:t>Column Penalty</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7</a:t>
                      </a:r>
                      <a:endParaRPr lang="en-US" dirty="0"/>
                    </a:p>
                  </a:txBody>
                  <a:tcPr/>
                </a:tc>
                <a:tc>
                  <a:txBody>
                    <a:bodyPr/>
                    <a:lstStyle/>
                    <a:p>
                      <a:pPr algn="ctr"/>
                      <a:r>
                        <a:rPr lang="en-US" dirty="0" smtClean="0"/>
                        <a:t>7</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19737333"/>
                  </a:ext>
                </a:extLst>
              </a:tr>
            </a:tbl>
          </a:graphicData>
        </a:graphic>
      </p:graphicFrame>
      <p:sp>
        <p:nvSpPr>
          <p:cNvPr id="9" name="Left Arrow Callout 8"/>
          <p:cNvSpPr/>
          <p:nvPr/>
        </p:nvSpPr>
        <p:spPr>
          <a:xfrm>
            <a:off x="8092439" y="4525799"/>
            <a:ext cx="1901952" cy="329184"/>
          </a:xfrm>
          <a:prstGeom prst="leftArrowCallout">
            <a:avLst>
              <a:gd name="adj1" fmla="val 25000"/>
              <a:gd name="adj2" fmla="val 25000"/>
              <a:gd name="adj3" fmla="val 25000"/>
              <a:gd name="adj4" fmla="val 89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Highest</a:t>
            </a:r>
            <a:endParaRPr lang="en-US" dirty="0"/>
          </a:p>
        </p:txBody>
      </p:sp>
      <p:sp>
        <p:nvSpPr>
          <p:cNvPr id="10" name="Left Arrow Callout 9"/>
          <p:cNvSpPr/>
          <p:nvPr/>
        </p:nvSpPr>
        <p:spPr>
          <a:xfrm>
            <a:off x="7450861" y="1687068"/>
            <a:ext cx="1901952" cy="329184"/>
          </a:xfrm>
          <a:prstGeom prst="leftArrowCallout">
            <a:avLst>
              <a:gd name="adj1" fmla="val 25000"/>
              <a:gd name="adj2" fmla="val 25000"/>
              <a:gd name="adj3" fmla="val 25000"/>
              <a:gd name="adj4" fmla="val 894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Highest</a:t>
            </a:r>
            <a:endParaRPr lang="en-US" dirty="0"/>
          </a:p>
        </p:txBody>
      </p:sp>
    </p:spTree>
    <p:extLst>
      <p:ext uri="{BB962C8B-B14F-4D97-AF65-F5344CB8AC3E}">
        <p14:creationId xmlns:p14="http://schemas.microsoft.com/office/powerpoint/2010/main" val="30512925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pPr marR="5715" algn="just">
              <a:lnSpc>
                <a:spcPct val="100000"/>
              </a:lnSpc>
            </a:pPr>
            <a:r>
              <a:rPr lang="en-US" dirty="0" smtClean="0">
                <a:solidFill>
                  <a:srgbClr val="000000"/>
                </a:solidFill>
              </a:rPr>
              <a:t>Vogel’s Approximation Method (Example)</a:t>
            </a:r>
            <a:endParaRPr lang="en-US" dirty="0">
              <a:solidFill>
                <a:srgbClr val="000000"/>
              </a:solidFill>
            </a:endParaRPr>
          </a:p>
        </p:txBody>
      </p:sp>
      <p:sp>
        <p:nvSpPr>
          <p:cNvPr id="5" name="object 5"/>
          <p:cNvSpPr txBox="1">
            <a:spLocks noGrp="1"/>
          </p:cNvSpPr>
          <p:nvPr>
            <p:ph idx="1"/>
          </p:nvPr>
        </p:nvSpPr>
        <p:spPr>
          <a:xfrm>
            <a:off x="838200" y="1215200"/>
            <a:ext cx="10451592" cy="2675091"/>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560650203"/>
              </p:ext>
            </p:extLst>
          </p:nvPr>
        </p:nvGraphicFramePr>
        <p:xfrm>
          <a:off x="1051560" y="1215200"/>
          <a:ext cx="5980176" cy="1849120"/>
        </p:xfrm>
        <a:graphic>
          <a:graphicData uri="http://schemas.openxmlformats.org/drawingml/2006/table">
            <a:tbl>
              <a:tblPr firstRow="1" bandRow="1">
                <a:tableStyleId>{5C22544A-7EE6-4342-B048-85BDC9FD1C3A}</a:tableStyleId>
              </a:tblPr>
              <a:tblGrid>
                <a:gridCol w="1152144">
                  <a:extLst>
                    <a:ext uri="{9D8B030D-6E8A-4147-A177-3AD203B41FA5}">
                      <a16:colId xmlns:a16="http://schemas.microsoft.com/office/drawing/2014/main" val="1656253304"/>
                    </a:ext>
                  </a:extLst>
                </a:gridCol>
                <a:gridCol w="886968">
                  <a:extLst>
                    <a:ext uri="{9D8B030D-6E8A-4147-A177-3AD203B41FA5}">
                      <a16:colId xmlns:a16="http://schemas.microsoft.com/office/drawing/2014/main" val="2163752707"/>
                    </a:ext>
                  </a:extLst>
                </a:gridCol>
                <a:gridCol w="768096">
                  <a:extLst>
                    <a:ext uri="{9D8B030D-6E8A-4147-A177-3AD203B41FA5}">
                      <a16:colId xmlns:a16="http://schemas.microsoft.com/office/drawing/2014/main" val="1080759515"/>
                    </a:ext>
                  </a:extLst>
                </a:gridCol>
                <a:gridCol w="786384">
                  <a:extLst>
                    <a:ext uri="{9D8B030D-6E8A-4147-A177-3AD203B41FA5}">
                      <a16:colId xmlns:a16="http://schemas.microsoft.com/office/drawing/2014/main" val="1281439634"/>
                    </a:ext>
                  </a:extLst>
                </a:gridCol>
                <a:gridCol w="1024128">
                  <a:extLst>
                    <a:ext uri="{9D8B030D-6E8A-4147-A177-3AD203B41FA5}">
                      <a16:colId xmlns:a16="http://schemas.microsoft.com/office/drawing/2014/main" val="3223485883"/>
                    </a:ext>
                  </a:extLst>
                </a:gridCol>
                <a:gridCol w="1362456">
                  <a:extLst>
                    <a:ext uri="{9D8B030D-6E8A-4147-A177-3AD203B41FA5}">
                      <a16:colId xmlns:a16="http://schemas.microsoft.com/office/drawing/2014/main" val="2291086273"/>
                    </a:ext>
                  </a:extLst>
                </a:gridCol>
              </a:tblGrid>
              <a:tr h="338355">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Supply</a:t>
                      </a:r>
                      <a:endParaRPr lang="en-US" dirty="0"/>
                    </a:p>
                  </a:txBody>
                  <a:tcPr>
                    <a:solidFill>
                      <a:schemeClr val="accent2">
                        <a:lumMod val="60000"/>
                        <a:lumOff val="40000"/>
                      </a:schemeClr>
                    </a:solidFill>
                  </a:tcPr>
                </a:tc>
                <a:extLst>
                  <a:ext uri="{0D108BD9-81ED-4DB2-BD59-A6C34878D82A}">
                    <a16:rowId xmlns:a16="http://schemas.microsoft.com/office/drawing/2014/main" val="721285722"/>
                  </a:ext>
                </a:extLst>
              </a:tr>
              <a:tr h="370840">
                <a:tc>
                  <a:txBody>
                    <a:bodyPr/>
                    <a:lstStyle/>
                    <a:p>
                      <a:pPr algn="ctr"/>
                      <a:r>
                        <a:rPr lang="en-US" dirty="0" smtClean="0"/>
                        <a:t>1</a:t>
                      </a:r>
                      <a:endParaRPr lang="en-US" dirty="0"/>
                    </a:p>
                  </a:txBody>
                  <a:tcPr/>
                </a:tc>
                <a:tc>
                  <a:txBody>
                    <a:bodyPr/>
                    <a:lstStyle/>
                    <a:p>
                      <a:pPr algn="ctr"/>
                      <a:r>
                        <a:rPr lang="en-US" dirty="0" smtClean="0"/>
                        <a:t>10</a:t>
                      </a:r>
                      <a:endParaRPr lang="en-US" dirty="0"/>
                    </a:p>
                  </a:txBody>
                  <a:tcPr>
                    <a:solidFill>
                      <a:schemeClr val="tx1">
                        <a:lumMod val="50000"/>
                        <a:lumOff val="50000"/>
                      </a:schemeClr>
                    </a:solidFill>
                  </a:tcPr>
                </a:tc>
                <a:tc>
                  <a:txBody>
                    <a:bodyPr/>
                    <a:lstStyle/>
                    <a:p>
                      <a:pPr algn="ctr"/>
                      <a:r>
                        <a:rPr lang="en-US" dirty="0" smtClean="0"/>
                        <a:t>2 </a:t>
                      </a:r>
                      <a:r>
                        <a:rPr lang="en-US" dirty="0" smtClean="0">
                          <a:solidFill>
                            <a:srgbClr val="FF0000"/>
                          </a:solidFill>
                        </a:rPr>
                        <a:t>(15)</a:t>
                      </a:r>
                      <a:endParaRPr lang="en-US" dirty="0">
                        <a:solidFill>
                          <a:srgbClr val="FF0000"/>
                        </a:solidFill>
                      </a:endParaRPr>
                    </a:p>
                  </a:txBody>
                  <a:tcPr>
                    <a:solidFill>
                      <a:schemeClr val="tx1">
                        <a:lumMod val="50000"/>
                        <a:lumOff val="50000"/>
                      </a:schemeClr>
                    </a:solidFill>
                  </a:tcPr>
                </a:tc>
                <a:tc>
                  <a:txBody>
                    <a:bodyPr/>
                    <a:lstStyle/>
                    <a:p>
                      <a:pPr algn="ctr"/>
                      <a:r>
                        <a:rPr lang="en-US" dirty="0" smtClean="0"/>
                        <a:t>20</a:t>
                      </a:r>
                      <a:endParaRPr lang="en-US" dirty="0"/>
                    </a:p>
                  </a:txBody>
                  <a:tcPr>
                    <a:solidFill>
                      <a:schemeClr val="tx1">
                        <a:lumMod val="50000"/>
                        <a:lumOff val="50000"/>
                      </a:schemeClr>
                    </a:solidFill>
                  </a:tcPr>
                </a:tc>
                <a:tc>
                  <a:txBody>
                    <a:bodyPr/>
                    <a:lstStyle/>
                    <a:p>
                      <a:pPr algn="ctr"/>
                      <a:r>
                        <a:rPr lang="en-US" dirty="0" smtClean="0"/>
                        <a:t>11 </a:t>
                      </a:r>
                      <a:r>
                        <a:rPr lang="en-US" dirty="0" smtClean="0">
                          <a:solidFill>
                            <a:srgbClr val="FF0000"/>
                          </a:solidFill>
                        </a:rPr>
                        <a:t>(0) </a:t>
                      </a:r>
                      <a:endParaRPr lang="en-US" dirty="0">
                        <a:solidFill>
                          <a:srgbClr val="FF0000"/>
                        </a:solidFill>
                      </a:endParaRPr>
                    </a:p>
                  </a:txBody>
                  <a:tcPr>
                    <a:solidFill>
                      <a:schemeClr val="accent1">
                        <a:lumMod val="20000"/>
                        <a:lumOff val="80000"/>
                      </a:schemeClr>
                    </a:solidFill>
                  </a:tcPr>
                </a:tc>
                <a:tc>
                  <a:txBody>
                    <a:bodyPr/>
                    <a:lstStyle/>
                    <a:p>
                      <a:r>
                        <a:rPr lang="en-US" strike="sngStrike" baseline="0" dirty="0" smtClean="0"/>
                        <a:t>15</a:t>
                      </a:r>
                      <a:r>
                        <a:rPr lang="en-US" dirty="0" smtClean="0"/>
                        <a:t>  </a:t>
                      </a:r>
                      <a:r>
                        <a:rPr lang="en-US" dirty="0" smtClean="0">
                          <a:solidFill>
                            <a:srgbClr val="FF0000"/>
                          </a:solidFill>
                        </a:rPr>
                        <a:t>0</a:t>
                      </a:r>
                      <a:endParaRPr lang="en-US" dirty="0">
                        <a:solidFill>
                          <a:srgbClr val="FF0000"/>
                        </a:solidFill>
                      </a:endParaRPr>
                    </a:p>
                  </a:txBody>
                  <a:tcPr>
                    <a:solidFill>
                      <a:schemeClr val="accent2">
                        <a:lumMod val="60000"/>
                        <a:lumOff val="40000"/>
                      </a:schemeClr>
                    </a:solidFill>
                  </a:tcPr>
                </a:tc>
                <a:extLst>
                  <a:ext uri="{0D108BD9-81ED-4DB2-BD59-A6C34878D82A}">
                    <a16:rowId xmlns:a16="http://schemas.microsoft.com/office/drawing/2014/main" val="198900147"/>
                  </a:ext>
                </a:extLst>
              </a:tr>
              <a:tr h="370840">
                <a:tc>
                  <a:txBody>
                    <a:bodyPr/>
                    <a:lstStyle/>
                    <a:p>
                      <a:pPr algn="ctr"/>
                      <a:r>
                        <a:rPr lang="en-US" dirty="0" smtClean="0"/>
                        <a:t>2</a:t>
                      </a:r>
                      <a:endParaRPr lang="en-US" dirty="0"/>
                    </a:p>
                  </a:txBody>
                  <a:tcPr/>
                </a:tc>
                <a:tc>
                  <a:txBody>
                    <a:bodyPr/>
                    <a:lstStyle/>
                    <a:p>
                      <a:pPr algn="ctr"/>
                      <a:r>
                        <a:rPr lang="en-US" dirty="0" smtClean="0"/>
                        <a:t>12</a:t>
                      </a:r>
                      <a:endParaRPr lang="en-US" dirty="0"/>
                    </a:p>
                  </a:txBody>
                  <a:tcPr>
                    <a:solidFill>
                      <a:schemeClr val="tx1">
                        <a:lumMod val="50000"/>
                        <a:lumOff val="50000"/>
                      </a:schemeClr>
                    </a:solidFill>
                  </a:tcPr>
                </a:tc>
                <a:tc>
                  <a:txBody>
                    <a:bodyPr/>
                    <a:lstStyle/>
                    <a:p>
                      <a:pPr algn="ctr"/>
                      <a:r>
                        <a:rPr lang="en-US" dirty="0" smtClean="0"/>
                        <a:t>7</a:t>
                      </a:r>
                      <a:endParaRPr lang="en-US" dirty="0"/>
                    </a:p>
                  </a:txBody>
                  <a:tcPr>
                    <a:solidFill>
                      <a:schemeClr val="tx1">
                        <a:lumMod val="50000"/>
                        <a:lumOff val="50000"/>
                      </a:schemeClr>
                    </a:solidFill>
                  </a:tcPr>
                </a:tc>
                <a:tc>
                  <a:txBody>
                    <a:bodyPr/>
                    <a:lstStyle/>
                    <a:p>
                      <a:pPr algn="ctr"/>
                      <a:r>
                        <a:rPr lang="en-US" dirty="0" smtClean="0"/>
                        <a:t>9 </a:t>
                      </a:r>
                      <a:r>
                        <a:rPr lang="en-US" dirty="0" smtClean="0">
                          <a:solidFill>
                            <a:srgbClr val="FF0000"/>
                          </a:solidFill>
                        </a:rPr>
                        <a:t>(15)</a:t>
                      </a:r>
                      <a:endParaRPr lang="en-US" dirty="0">
                        <a:solidFill>
                          <a:srgbClr val="FF0000"/>
                        </a:solidFill>
                      </a:endParaRPr>
                    </a:p>
                  </a:txBody>
                  <a:tcPr>
                    <a:solidFill>
                      <a:schemeClr val="tx1">
                        <a:lumMod val="50000"/>
                        <a:lumOff val="50000"/>
                      </a:schemeClr>
                    </a:solidFill>
                  </a:tcPr>
                </a:tc>
                <a:tc>
                  <a:txBody>
                    <a:bodyPr/>
                    <a:lstStyle/>
                    <a:p>
                      <a:pPr algn="ctr"/>
                      <a:r>
                        <a:rPr lang="en-US" dirty="0" smtClean="0"/>
                        <a:t>20 </a:t>
                      </a:r>
                      <a:r>
                        <a:rPr lang="en-US" dirty="0" smtClean="0">
                          <a:solidFill>
                            <a:srgbClr val="FF0000"/>
                          </a:solidFill>
                        </a:rPr>
                        <a:t>(10)</a:t>
                      </a:r>
                      <a:endParaRPr lang="en-US" dirty="0">
                        <a:solidFill>
                          <a:srgbClr val="FF0000"/>
                        </a:solidFill>
                      </a:endParaRPr>
                    </a:p>
                  </a:txBody>
                  <a:tcPr>
                    <a:solidFill>
                      <a:schemeClr val="tx2">
                        <a:lumMod val="20000"/>
                        <a:lumOff val="80000"/>
                      </a:schemeClr>
                    </a:solidFill>
                  </a:tcPr>
                </a:tc>
                <a:tc>
                  <a:txBody>
                    <a:bodyPr/>
                    <a:lstStyle/>
                    <a:p>
                      <a:r>
                        <a:rPr lang="en-US" strike="sngStrike" baseline="0" dirty="0" smtClean="0"/>
                        <a:t>25</a:t>
                      </a:r>
                      <a:r>
                        <a:rPr lang="en-US" dirty="0" smtClean="0"/>
                        <a:t>  </a:t>
                      </a:r>
                      <a:r>
                        <a:rPr lang="en-US" strike="sngStrike" baseline="0" dirty="0" smtClean="0">
                          <a:solidFill>
                            <a:srgbClr val="FF0000"/>
                          </a:solidFill>
                        </a:rPr>
                        <a:t>10</a:t>
                      </a:r>
                      <a:r>
                        <a:rPr lang="en-US" dirty="0" smtClean="0">
                          <a:solidFill>
                            <a:srgbClr val="FF0000"/>
                          </a:solidFill>
                        </a:rPr>
                        <a:t>  0</a:t>
                      </a:r>
                      <a:endParaRPr lang="en-US" dirty="0">
                        <a:solidFill>
                          <a:srgbClr val="FF0000"/>
                        </a:solidFill>
                      </a:endParaRPr>
                    </a:p>
                  </a:txBody>
                  <a:tcPr>
                    <a:solidFill>
                      <a:schemeClr val="accent2">
                        <a:lumMod val="60000"/>
                        <a:lumOff val="40000"/>
                      </a:schemeClr>
                    </a:solidFill>
                  </a:tcPr>
                </a:tc>
                <a:extLst>
                  <a:ext uri="{0D108BD9-81ED-4DB2-BD59-A6C34878D82A}">
                    <a16:rowId xmlns:a16="http://schemas.microsoft.com/office/drawing/2014/main" val="2991087758"/>
                  </a:ext>
                </a:extLst>
              </a:tr>
              <a:tr h="370840">
                <a:tc>
                  <a:txBody>
                    <a:bodyPr/>
                    <a:lstStyle/>
                    <a:p>
                      <a:pPr algn="ctr"/>
                      <a:r>
                        <a:rPr lang="en-US" dirty="0" smtClean="0"/>
                        <a:t>3</a:t>
                      </a:r>
                      <a:endParaRPr lang="en-US" dirty="0"/>
                    </a:p>
                  </a:txBody>
                  <a:tcPr/>
                </a:tc>
                <a:tc>
                  <a:txBody>
                    <a:bodyPr/>
                    <a:lstStyle/>
                    <a:p>
                      <a:pPr algn="ctr"/>
                      <a:r>
                        <a:rPr lang="en-US" dirty="0" smtClean="0">
                          <a:solidFill>
                            <a:schemeClr val="tx1"/>
                          </a:solidFill>
                        </a:rPr>
                        <a:t>4 </a:t>
                      </a:r>
                      <a:r>
                        <a:rPr lang="en-US" dirty="0" smtClean="0">
                          <a:solidFill>
                            <a:srgbClr val="FF0000"/>
                          </a:solidFill>
                        </a:rPr>
                        <a:t>(5)</a:t>
                      </a:r>
                      <a:endParaRPr lang="en-US" dirty="0">
                        <a:solidFill>
                          <a:srgbClr val="FF0000"/>
                        </a:solidFill>
                      </a:endParaRPr>
                    </a:p>
                  </a:txBody>
                  <a:tcPr>
                    <a:solidFill>
                      <a:schemeClr val="tx1">
                        <a:lumMod val="50000"/>
                        <a:lumOff val="50000"/>
                      </a:schemeClr>
                    </a:solidFill>
                  </a:tcPr>
                </a:tc>
                <a:tc>
                  <a:txBody>
                    <a:bodyPr/>
                    <a:lstStyle/>
                    <a:p>
                      <a:pPr algn="ctr"/>
                      <a:r>
                        <a:rPr lang="en-US" dirty="0" smtClean="0"/>
                        <a:t>14</a:t>
                      </a:r>
                      <a:endParaRPr lang="en-US" dirty="0"/>
                    </a:p>
                  </a:txBody>
                  <a:tcPr>
                    <a:solidFill>
                      <a:schemeClr val="tx1">
                        <a:lumMod val="50000"/>
                        <a:lumOff val="50000"/>
                      </a:schemeClr>
                    </a:solidFill>
                  </a:tcPr>
                </a:tc>
                <a:tc>
                  <a:txBody>
                    <a:bodyPr/>
                    <a:lstStyle/>
                    <a:p>
                      <a:pPr algn="ctr"/>
                      <a:r>
                        <a:rPr lang="en-US" dirty="0" smtClean="0"/>
                        <a:t>16</a:t>
                      </a:r>
                      <a:endParaRPr lang="en-US" dirty="0"/>
                    </a:p>
                  </a:txBody>
                  <a:tcPr>
                    <a:solidFill>
                      <a:schemeClr val="tx1">
                        <a:lumMod val="50000"/>
                        <a:lumOff val="50000"/>
                      </a:schemeClr>
                    </a:solidFill>
                  </a:tcPr>
                </a:tc>
                <a:tc>
                  <a:txBody>
                    <a:bodyPr/>
                    <a:lstStyle/>
                    <a:p>
                      <a:pPr algn="ctr"/>
                      <a:r>
                        <a:rPr lang="en-US" dirty="0" smtClean="0"/>
                        <a:t>18 </a:t>
                      </a:r>
                      <a:r>
                        <a:rPr lang="en-US" dirty="0" smtClean="0">
                          <a:solidFill>
                            <a:srgbClr val="FF0000"/>
                          </a:solidFill>
                        </a:rPr>
                        <a:t>(5)</a:t>
                      </a:r>
                      <a:endParaRPr lang="en-US" dirty="0">
                        <a:solidFill>
                          <a:srgbClr val="FF0000"/>
                        </a:solidFill>
                      </a:endParaRPr>
                    </a:p>
                  </a:txBody>
                  <a:tcPr>
                    <a:solidFill>
                      <a:schemeClr val="tx2">
                        <a:lumMod val="20000"/>
                        <a:lumOff val="80000"/>
                      </a:schemeClr>
                    </a:solidFill>
                  </a:tcPr>
                </a:tc>
                <a:tc>
                  <a:txBody>
                    <a:bodyPr/>
                    <a:lstStyle/>
                    <a:p>
                      <a:r>
                        <a:rPr lang="en-US" strike="sngStrike" baseline="0" dirty="0" smtClean="0"/>
                        <a:t>10</a:t>
                      </a:r>
                      <a:r>
                        <a:rPr lang="en-US" strike="noStrike" baseline="0" dirty="0" smtClean="0"/>
                        <a:t> </a:t>
                      </a:r>
                      <a:r>
                        <a:rPr lang="en-US" strike="sngStrike" baseline="0" dirty="0" smtClean="0">
                          <a:solidFill>
                            <a:srgbClr val="FF0000"/>
                          </a:solidFill>
                        </a:rPr>
                        <a:t>5</a:t>
                      </a:r>
                      <a:r>
                        <a:rPr lang="en-US" strike="noStrike" baseline="0" dirty="0" smtClean="0">
                          <a:solidFill>
                            <a:srgbClr val="FF0000"/>
                          </a:solidFill>
                        </a:rPr>
                        <a:t>  0</a:t>
                      </a:r>
                      <a:endParaRPr lang="en-US" strike="noStrike" baseline="0" dirty="0">
                        <a:solidFill>
                          <a:srgbClr val="FF0000"/>
                        </a:solidFill>
                      </a:endParaRPr>
                    </a:p>
                  </a:txBody>
                  <a:tcPr>
                    <a:solidFill>
                      <a:schemeClr val="accent2">
                        <a:lumMod val="60000"/>
                        <a:lumOff val="40000"/>
                      </a:schemeClr>
                    </a:solidFill>
                  </a:tcPr>
                </a:tc>
                <a:extLst>
                  <a:ext uri="{0D108BD9-81ED-4DB2-BD59-A6C34878D82A}">
                    <a16:rowId xmlns:a16="http://schemas.microsoft.com/office/drawing/2014/main" val="2604894773"/>
                  </a:ext>
                </a:extLst>
              </a:tr>
              <a:tr h="370840">
                <a:tc>
                  <a:txBody>
                    <a:bodyPr/>
                    <a:lstStyle/>
                    <a:p>
                      <a:r>
                        <a:rPr lang="en-US" dirty="0" smtClean="0"/>
                        <a:t>Demand</a:t>
                      </a:r>
                      <a:endParaRPr lang="en-US" dirty="0"/>
                    </a:p>
                  </a:txBody>
                  <a:tcPr>
                    <a:solidFill>
                      <a:schemeClr val="accent2">
                        <a:lumMod val="60000"/>
                        <a:lumOff val="40000"/>
                      </a:schemeClr>
                    </a:solidFill>
                  </a:tcPr>
                </a:tc>
                <a:tc>
                  <a:txBody>
                    <a:bodyPr/>
                    <a:lstStyle/>
                    <a:p>
                      <a:pPr algn="ctr"/>
                      <a:r>
                        <a:rPr lang="en-US" strike="sngStrike" baseline="0" dirty="0" smtClean="0"/>
                        <a:t>5</a:t>
                      </a:r>
                      <a:r>
                        <a:rPr lang="en-US" strike="noStrike" baseline="0" dirty="0" smtClean="0"/>
                        <a:t> </a:t>
                      </a:r>
                      <a:r>
                        <a:rPr lang="en-US" strike="noStrike" baseline="0" dirty="0" smtClean="0">
                          <a:solidFill>
                            <a:srgbClr val="FF0000"/>
                          </a:solidFill>
                        </a:rPr>
                        <a:t>0</a:t>
                      </a:r>
                      <a:endParaRPr lang="en-US" strike="noStrike" baseline="0" dirty="0">
                        <a:solidFill>
                          <a:srgbClr val="FF0000"/>
                        </a:solidFill>
                      </a:endParaRPr>
                    </a:p>
                  </a:txBody>
                  <a:tcPr>
                    <a:solidFill>
                      <a:schemeClr val="accent2">
                        <a:lumMod val="60000"/>
                        <a:lumOff val="40000"/>
                      </a:schemeClr>
                    </a:solidFill>
                  </a:tcPr>
                </a:tc>
                <a:tc>
                  <a:txBody>
                    <a:bodyPr/>
                    <a:lstStyle/>
                    <a:p>
                      <a:pPr algn="ctr"/>
                      <a:r>
                        <a:rPr lang="en-US" strike="sngStrike" baseline="0" dirty="0" smtClean="0"/>
                        <a:t>15</a:t>
                      </a:r>
                      <a:r>
                        <a:rPr lang="en-US" dirty="0" smtClean="0"/>
                        <a:t> </a:t>
                      </a:r>
                      <a:r>
                        <a:rPr lang="en-US" dirty="0" smtClean="0">
                          <a:solidFill>
                            <a:srgbClr val="FF0000"/>
                          </a:solidFill>
                        </a:rPr>
                        <a:t>0</a:t>
                      </a:r>
                      <a:endParaRPr lang="en-US" dirty="0">
                        <a:solidFill>
                          <a:srgbClr val="FF0000"/>
                        </a:solidFill>
                      </a:endParaRPr>
                    </a:p>
                  </a:txBody>
                  <a:tcPr>
                    <a:solidFill>
                      <a:schemeClr val="accent2">
                        <a:lumMod val="60000"/>
                        <a:lumOff val="40000"/>
                      </a:schemeClr>
                    </a:solidFill>
                  </a:tcPr>
                </a:tc>
                <a:tc>
                  <a:txBody>
                    <a:bodyPr/>
                    <a:lstStyle/>
                    <a:p>
                      <a:pPr algn="ctr"/>
                      <a:r>
                        <a:rPr lang="en-US" strike="sngStrike" baseline="0" dirty="0" smtClean="0"/>
                        <a:t>15</a:t>
                      </a:r>
                      <a:r>
                        <a:rPr lang="en-US" strike="noStrike" baseline="0" dirty="0" smtClean="0">
                          <a:solidFill>
                            <a:srgbClr val="FF0000"/>
                          </a:solidFill>
                        </a:rPr>
                        <a:t>  0</a:t>
                      </a:r>
                      <a:endParaRPr lang="en-US" strike="noStrike" baseline="0" dirty="0">
                        <a:solidFill>
                          <a:srgbClr val="FF0000"/>
                        </a:solidFill>
                      </a:endParaRPr>
                    </a:p>
                  </a:txBody>
                  <a:tcPr>
                    <a:solidFill>
                      <a:schemeClr val="accent2">
                        <a:lumMod val="60000"/>
                        <a:lumOff val="40000"/>
                      </a:schemeClr>
                    </a:solidFill>
                  </a:tcPr>
                </a:tc>
                <a:tc>
                  <a:txBody>
                    <a:bodyPr/>
                    <a:lstStyle/>
                    <a:p>
                      <a:pPr algn="ctr"/>
                      <a:r>
                        <a:rPr lang="en-US" strike="sngStrike" baseline="0" dirty="0" smtClean="0"/>
                        <a:t>15</a:t>
                      </a:r>
                      <a:r>
                        <a:rPr lang="en-US" dirty="0" smtClean="0"/>
                        <a:t> </a:t>
                      </a:r>
                      <a:r>
                        <a:rPr lang="en-US" strike="sngStrike" baseline="0" dirty="0" smtClean="0">
                          <a:solidFill>
                            <a:srgbClr val="FF0000"/>
                          </a:solidFill>
                        </a:rPr>
                        <a:t>10</a:t>
                      </a:r>
                      <a:r>
                        <a:rPr lang="en-US" dirty="0" smtClean="0">
                          <a:solidFill>
                            <a:srgbClr val="FF0000"/>
                          </a:solidFill>
                        </a:rPr>
                        <a:t> </a:t>
                      </a:r>
                      <a:r>
                        <a:rPr lang="en-US" dirty="0" smtClean="0"/>
                        <a:t> </a:t>
                      </a:r>
                      <a:r>
                        <a:rPr lang="en-US" dirty="0" smtClean="0">
                          <a:solidFill>
                            <a:srgbClr val="FF0000"/>
                          </a:solidFill>
                        </a:rPr>
                        <a:t>0</a:t>
                      </a:r>
                      <a:endParaRPr lang="en-US" dirty="0">
                        <a:solidFill>
                          <a:srgbClr val="FF0000"/>
                        </a:solidFill>
                      </a:endParaRPr>
                    </a:p>
                  </a:txBody>
                  <a:tcPr>
                    <a:solidFill>
                      <a:schemeClr val="accent2">
                        <a:lumMod val="60000"/>
                        <a:lumOff val="40000"/>
                      </a:schemeClr>
                    </a:solidFill>
                  </a:tcPr>
                </a:tc>
                <a:tc>
                  <a:txBody>
                    <a:bodyPr/>
                    <a:lstStyle/>
                    <a:p>
                      <a:endParaRPr lang="en-US" dirty="0"/>
                    </a:p>
                  </a:txBody>
                  <a:tcPr>
                    <a:solidFill>
                      <a:schemeClr val="accent2">
                        <a:lumMod val="60000"/>
                        <a:lumOff val="40000"/>
                      </a:schemeClr>
                    </a:solidFill>
                  </a:tcPr>
                </a:tc>
                <a:extLst>
                  <a:ext uri="{0D108BD9-81ED-4DB2-BD59-A6C34878D82A}">
                    <a16:rowId xmlns:a16="http://schemas.microsoft.com/office/drawing/2014/main" val="1395855417"/>
                  </a:ext>
                </a:extLst>
              </a:tr>
            </a:tbl>
          </a:graphicData>
        </a:graphic>
      </p:graphicFrame>
      <p:sp>
        <p:nvSpPr>
          <p:cNvPr id="4" name="TextBox 3"/>
          <p:cNvSpPr txBox="1"/>
          <p:nvPr/>
        </p:nvSpPr>
        <p:spPr>
          <a:xfrm>
            <a:off x="1444752" y="3639313"/>
            <a:ext cx="9326880" cy="369332"/>
          </a:xfrm>
          <a:prstGeom prst="rect">
            <a:avLst/>
          </a:prstGeom>
          <a:noFill/>
        </p:spPr>
        <p:txBody>
          <a:bodyPr wrap="square" rtlCol="0">
            <a:spAutoFit/>
          </a:bodyPr>
          <a:lstStyle/>
          <a:p>
            <a:r>
              <a:rPr lang="en-US" dirty="0" smtClean="0"/>
              <a:t>One column is uncrossed out.  Make the allocation in this column as per least cost method.</a:t>
            </a:r>
            <a:endParaRPr lang="en-US" dirty="0"/>
          </a:p>
        </p:txBody>
      </p:sp>
      <p:sp>
        <p:nvSpPr>
          <p:cNvPr id="11" name="TextBox 10"/>
          <p:cNvSpPr txBox="1"/>
          <p:nvPr/>
        </p:nvSpPr>
        <p:spPr>
          <a:xfrm>
            <a:off x="1051560" y="4465284"/>
            <a:ext cx="8685242" cy="1323439"/>
          </a:xfrm>
          <a:prstGeom prst="rect">
            <a:avLst/>
          </a:prstGeom>
          <a:noFill/>
        </p:spPr>
        <p:txBody>
          <a:bodyPr wrap="square" rtlCol="0">
            <a:spAutoFit/>
          </a:bodyPr>
          <a:lstStyle/>
          <a:p>
            <a:r>
              <a:rPr lang="en-US" sz="2000" dirty="0" smtClean="0">
                <a:solidFill>
                  <a:srgbClr val="00B0F0"/>
                </a:solidFill>
              </a:rPr>
              <a:t>Starting basic solution is:</a:t>
            </a:r>
          </a:p>
          <a:p>
            <a:r>
              <a:rPr lang="en-US" sz="2000" dirty="0" smtClean="0"/>
              <a:t>x</a:t>
            </a:r>
            <a:r>
              <a:rPr lang="en-US" sz="2000" baseline="-25000" dirty="0" smtClean="0"/>
              <a:t>12 </a:t>
            </a:r>
            <a:r>
              <a:rPr lang="en-US" sz="2000" dirty="0" smtClean="0"/>
              <a:t>= 15, x</a:t>
            </a:r>
            <a:r>
              <a:rPr lang="en-US" sz="2000" baseline="-25000" dirty="0" smtClean="0"/>
              <a:t>14</a:t>
            </a:r>
            <a:r>
              <a:rPr lang="en-US" sz="2000" dirty="0" smtClean="0"/>
              <a:t> = 0, x</a:t>
            </a:r>
            <a:r>
              <a:rPr lang="en-US" sz="2000" baseline="-25000" dirty="0" smtClean="0"/>
              <a:t>23</a:t>
            </a:r>
            <a:r>
              <a:rPr lang="en-US" sz="2000" dirty="0" smtClean="0"/>
              <a:t> = 15,  x</a:t>
            </a:r>
            <a:r>
              <a:rPr lang="en-US" sz="2000" baseline="-25000" dirty="0" smtClean="0"/>
              <a:t>24</a:t>
            </a:r>
            <a:r>
              <a:rPr lang="en-US" sz="2000" dirty="0" smtClean="0"/>
              <a:t> = 10, x</a:t>
            </a:r>
            <a:r>
              <a:rPr lang="en-US" sz="2000" baseline="-25000" dirty="0" smtClean="0"/>
              <a:t>31</a:t>
            </a:r>
            <a:r>
              <a:rPr lang="en-US" sz="2000" dirty="0" smtClean="0"/>
              <a:t> = 5, x</a:t>
            </a:r>
            <a:r>
              <a:rPr lang="en-US" sz="2000" baseline="-25000" dirty="0" smtClean="0"/>
              <a:t>34</a:t>
            </a:r>
            <a:r>
              <a:rPr lang="en-US" sz="2000" dirty="0" smtClean="0"/>
              <a:t> = 5</a:t>
            </a:r>
          </a:p>
          <a:p>
            <a:endParaRPr lang="en-US" sz="2000" dirty="0"/>
          </a:p>
          <a:p>
            <a:r>
              <a:rPr lang="en-US" sz="2000" dirty="0" smtClean="0"/>
              <a:t>Total Transportation Cost = 15x2+0x11+15x9+10x20+5x4+5x18 = </a:t>
            </a:r>
            <a:r>
              <a:rPr lang="en-US" sz="2000" dirty="0" err="1" smtClean="0"/>
              <a:t>Rs</a:t>
            </a:r>
            <a:r>
              <a:rPr lang="en-US" sz="2000" dirty="0" smtClean="0"/>
              <a:t>. 475</a:t>
            </a:r>
            <a:endParaRPr lang="en-US" sz="2000" dirty="0"/>
          </a:p>
        </p:txBody>
      </p:sp>
    </p:spTree>
    <p:extLst>
      <p:ext uri="{BB962C8B-B14F-4D97-AF65-F5344CB8AC3E}">
        <p14:creationId xmlns:p14="http://schemas.microsoft.com/office/powerpoint/2010/main" val="37916438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Transportation Algorithm</a:t>
            </a:r>
            <a:endParaRPr lang="en-US" dirty="0"/>
          </a:p>
        </p:txBody>
      </p:sp>
      <p:sp>
        <p:nvSpPr>
          <p:cNvPr id="5" name="object 5"/>
          <p:cNvSpPr txBox="1">
            <a:spLocks noGrp="1"/>
          </p:cNvSpPr>
          <p:nvPr>
            <p:ph idx="1"/>
          </p:nvPr>
        </p:nvSpPr>
        <p:spPr>
          <a:xfrm>
            <a:off x="838200" y="1215200"/>
            <a:ext cx="10451592" cy="5411738"/>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b="1" dirty="0" smtClean="0">
                <a:solidFill>
                  <a:srgbClr val="000000"/>
                </a:solidFill>
              </a:rPr>
              <a:t>Determination of the Optimum Solution:</a:t>
            </a:r>
          </a:p>
          <a:p>
            <a:pPr marL="12700" marR="5080" indent="0" algn="just">
              <a:lnSpc>
                <a:spcPct val="100000"/>
              </a:lnSpc>
              <a:spcBef>
                <a:spcPts val="100"/>
              </a:spcBef>
              <a:buNone/>
            </a:pPr>
            <a:r>
              <a:rPr lang="en-US" sz="2000" dirty="0" smtClean="0">
                <a:latin typeface="Arial"/>
                <a:cs typeface="Arial"/>
              </a:rPr>
              <a:t>After determining the starting basic solution the following steps are used to get optimum solution:</a:t>
            </a:r>
          </a:p>
          <a:p>
            <a:pPr marL="12700" marR="5080" indent="0" algn="just">
              <a:lnSpc>
                <a:spcPct val="100000"/>
              </a:lnSpc>
              <a:spcBef>
                <a:spcPts val="100"/>
              </a:spcBef>
              <a:buNone/>
            </a:pPr>
            <a:endParaRPr lang="en-US" sz="2000" dirty="0" smtClean="0">
              <a:latin typeface="Arial"/>
              <a:cs typeface="Arial"/>
            </a:endParaRPr>
          </a:p>
          <a:p>
            <a:pPr marL="12700" marR="5080" indent="0" algn="just">
              <a:lnSpc>
                <a:spcPct val="100000"/>
              </a:lnSpc>
              <a:spcBef>
                <a:spcPts val="100"/>
              </a:spcBef>
              <a:buNone/>
            </a:pPr>
            <a:r>
              <a:rPr lang="en-US" sz="2000" dirty="0" smtClean="0">
                <a:latin typeface="Arial"/>
                <a:cs typeface="Arial"/>
              </a:rPr>
              <a:t>Steps:</a:t>
            </a:r>
          </a:p>
          <a:p>
            <a:pPr marL="469900" marR="5080" indent="-457200" algn="just">
              <a:lnSpc>
                <a:spcPct val="100000"/>
              </a:lnSpc>
              <a:spcBef>
                <a:spcPts val="100"/>
              </a:spcBef>
              <a:buAutoNum type="arabicPeriod"/>
            </a:pPr>
            <a:r>
              <a:rPr lang="en-US" sz="2000" dirty="0">
                <a:solidFill>
                  <a:srgbClr val="000000"/>
                </a:solidFill>
              </a:rPr>
              <a:t>Use the optimality condition of the simplex method to determine the entering variable from among the non-basic variables. If the optimality condition is satisfied, stop. Otherwise, go to step </a:t>
            </a:r>
            <a:r>
              <a:rPr lang="en-US" sz="2000" dirty="0" smtClean="0">
                <a:solidFill>
                  <a:srgbClr val="000000"/>
                </a:solidFill>
              </a:rPr>
              <a:t>2.</a:t>
            </a:r>
            <a:endParaRPr lang="en-US" sz="2000" dirty="0">
              <a:solidFill>
                <a:srgbClr val="000000"/>
              </a:solidFill>
            </a:endParaRPr>
          </a:p>
          <a:p>
            <a:pPr marL="469900" marR="5080" indent="-457200" algn="just">
              <a:lnSpc>
                <a:spcPct val="100000"/>
              </a:lnSpc>
              <a:spcBef>
                <a:spcPts val="100"/>
              </a:spcBef>
              <a:buAutoNum type="arabicPeriod"/>
            </a:pPr>
            <a:r>
              <a:rPr lang="en-US" sz="2000" dirty="0">
                <a:solidFill>
                  <a:srgbClr val="000000"/>
                </a:solidFill>
              </a:rPr>
              <a:t>Use the feasibility condition of the simplex method to determine the leaving variable from among the current basic variables and find the new basic solution. Return to step </a:t>
            </a:r>
            <a:r>
              <a:rPr lang="en-US" sz="2000" dirty="0" smtClean="0">
                <a:solidFill>
                  <a:srgbClr val="000000"/>
                </a:solidFill>
              </a:rPr>
              <a:t>1.</a:t>
            </a:r>
            <a:endParaRPr lang="en-US" sz="2000" dirty="0">
              <a:solidFill>
                <a:srgbClr val="000000"/>
              </a:solidFill>
            </a:endParaRPr>
          </a:p>
          <a:p>
            <a:pPr marL="469900" marR="5080" lvl="1" indent="0" algn="just">
              <a:lnSpc>
                <a:spcPct val="100000"/>
              </a:lnSpc>
              <a:spcBef>
                <a:spcPts val="100"/>
              </a:spcBef>
              <a:buNone/>
            </a:pPr>
            <a:endParaRPr lang="en-US" sz="2000" dirty="0" smtClean="0">
              <a:latin typeface="Arial"/>
              <a:cs typeface="Arial"/>
            </a:endParaRPr>
          </a:p>
          <a:p>
            <a:pPr marL="0" marR="5715" indent="0" algn="just">
              <a:lnSpc>
                <a:spcPct val="100000"/>
              </a:lnSpc>
              <a:buNone/>
            </a:pPr>
            <a:r>
              <a:rPr lang="en-US" sz="2400" b="1" dirty="0" smtClean="0">
                <a:latin typeface="Arial"/>
                <a:cs typeface="Arial"/>
              </a:rPr>
              <a:t>Methods for Optimum Solution:</a:t>
            </a:r>
          </a:p>
          <a:p>
            <a:pPr marL="457200" marR="5715" indent="-457200" algn="just">
              <a:lnSpc>
                <a:spcPct val="100000"/>
              </a:lnSpc>
              <a:buAutoNum type="arabicPeriod"/>
            </a:pPr>
            <a:r>
              <a:rPr lang="en-US" sz="2400" dirty="0" smtClean="0">
                <a:solidFill>
                  <a:srgbClr val="000000"/>
                </a:solidFill>
              </a:rPr>
              <a:t>Method of Multipliers / U-V Method/ MODI (Modified Distribution) Method</a:t>
            </a:r>
            <a:endParaRPr lang="en-US" sz="2400" dirty="0">
              <a:solidFill>
                <a:srgbClr val="000000"/>
              </a:solidFill>
            </a:endParaRPr>
          </a:p>
          <a:p>
            <a:pPr marL="457200" marR="5715" indent="-457200" algn="just">
              <a:lnSpc>
                <a:spcPct val="100000"/>
              </a:lnSpc>
              <a:buAutoNum type="arabicPeriod"/>
            </a:pPr>
            <a:r>
              <a:rPr lang="en-US" sz="2400" dirty="0" smtClean="0">
                <a:solidFill>
                  <a:srgbClr val="000000"/>
                </a:solidFill>
              </a:rPr>
              <a:t>Stepping Stone Method</a:t>
            </a:r>
            <a:endParaRPr lang="en-US" sz="2400" dirty="0" smtClean="0">
              <a:latin typeface="Arial"/>
              <a:cs typeface="Arial"/>
            </a:endParaRPr>
          </a:p>
          <a:p>
            <a:pPr marL="12700" marR="5080" indent="0" algn="just">
              <a:lnSpc>
                <a:spcPct val="100000"/>
              </a:lnSpc>
              <a:spcBef>
                <a:spcPts val="100"/>
              </a:spcBef>
              <a:buNone/>
            </a:pPr>
            <a:endParaRPr lang="en-US" sz="2400" dirty="0" smtClean="0">
              <a:solidFill>
                <a:srgbClr val="000000"/>
              </a:solidFill>
            </a:endParaRPr>
          </a:p>
        </p:txBody>
      </p:sp>
    </p:spTree>
    <p:extLst>
      <p:ext uri="{BB962C8B-B14F-4D97-AF65-F5344CB8AC3E}">
        <p14:creationId xmlns:p14="http://schemas.microsoft.com/office/powerpoint/2010/main" val="34616342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Method of Multipliers</a:t>
            </a:r>
            <a:endParaRPr lang="en-US" dirty="0"/>
          </a:p>
        </p:txBody>
      </p:sp>
      <p:sp>
        <p:nvSpPr>
          <p:cNvPr id="5" name="object 5"/>
          <p:cNvSpPr txBox="1">
            <a:spLocks noGrp="1"/>
          </p:cNvSpPr>
          <p:nvPr>
            <p:ph idx="1"/>
          </p:nvPr>
        </p:nvSpPr>
        <p:spPr>
          <a:xfrm>
            <a:off x="838200" y="1215200"/>
            <a:ext cx="10451592" cy="6912149"/>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dirty="0" smtClean="0">
                <a:solidFill>
                  <a:srgbClr val="000000"/>
                </a:solidFill>
              </a:rPr>
              <a:t>Assign the multipliers </a:t>
            </a:r>
            <a:r>
              <a:rPr lang="en-US" sz="2400" dirty="0" err="1" smtClean="0">
                <a:solidFill>
                  <a:srgbClr val="000000"/>
                </a:solidFill>
              </a:rPr>
              <a:t>u</a:t>
            </a:r>
            <a:r>
              <a:rPr lang="en-US" sz="2400" baseline="-25000" dirty="0" err="1" smtClean="0">
                <a:solidFill>
                  <a:srgbClr val="000000"/>
                </a:solidFill>
              </a:rPr>
              <a:t>i</a:t>
            </a:r>
            <a:r>
              <a:rPr lang="en-US" sz="2400" dirty="0" smtClean="0">
                <a:solidFill>
                  <a:srgbClr val="000000"/>
                </a:solidFill>
              </a:rPr>
              <a:t> with row </a:t>
            </a:r>
            <a:r>
              <a:rPr lang="en-US" sz="2400" dirty="0" err="1" smtClean="0">
                <a:solidFill>
                  <a:srgbClr val="000000"/>
                </a:solidFill>
              </a:rPr>
              <a:t>i</a:t>
            </a:r>
            <a:r>
              <a:rPr lang="en-US" sz="2400" dirty="0" smtClean="0">
                <a:solidFill>
                  <a:srgbClr val="000000"/>
                </a:solidFill>
              </a:rPr>
              <a:t> and </a:t>
            </a:r>
            <a:r>
              <a:rPr lang="en-US" sz="2400" dirty="0" err="1" smtClean="0">
                <a:solidFill>
                  <a:srgbClr val="000000"/>
                </a:solidFill>
              </a:rPr>
              <a:t>v</a:t>
            </a:r>
            <a:r>
              <a:rPr lang="en-US" sz="2400" baseline="-25000" dirty="0" err="1" smtClean="0">
                <a:solidFill>
                  <a:srgbClr val="000000"/>
                </a:solidFill>
              </a:rPr>
              <a:t>j</a:t>
            </a:r>
            <a:r>
              <a:rPr lang="en-US" sz="2400" dirty="0" smtClean="0">
                <a:solidFill>
                  <a:srgbClr val="000000"/>
                </a:solidFill>
              </a:rPr>
              <a:t> with column j of the transportation tableau. </a:t>
            </a:r>
            <a:endParaRPr lang="en-US" sz="2400" dirty="0">
              <a:solidFill>
                <a:srgbClr val="000000"/>
              </a:solidFill>
            </a:endParaRPr>
          </a:p>
          <a:p>
            <a:pPr marL="12700" marR="5080" indent="0" algn="just">
              <a:lnSpc>
                <a:spcPct val="100000"/>
              </a:lnSpc>
              <a:spcBef>
                <a:spcPts val="100"/>
              </a:spcBef>
              <a:buNone/>
            </a:pPr>
            <a:r>
              <a:rPr lang="en-US" sz="2400" dirty="0" smtClean="0">
                <a:solidFill>
                  <a:srgbClr val="00B050"/>
                </a:solidFill>
              </a:rPr>
              <a:t>For each filled cell (current basic variable): </a:t>
            </a:r>
          </a:p>
          <a:p>
            <a:pPr marL="12700" marR="5080" indent="0" algn="just">
              <a:lnSpc>
                <a:spcPct val="100000"/>
              </a:lnSpc>
              <a:spcBef>
                <a:spcPts val="100"/>
              </a:spcBef>
              <a:buNone/>
            </a:pPr>
            <a:r>
              <a:rPr lang="en-US" sz="2400" dirty="0" smtClean="0">
                <a:solidFill>
                  <a:srgbClr val="000000"/>
                </a:solidFill>
              </a:rPr>
              <a:t>Develop the equations as per follows for each filled cell (basic variable):</a:t>
            </a:r>
          </a:p>
          <a:p>
            <a:pPr marL="12700" marR="5080" indent="0" algn="just">
              <a:lnSpc>
                <a:spcPct val="100000"/>
              </a:lnSpc>
              <a:spcBef>
                <a:spcPts val="100"/>
              </a:spcBef>
              <a:buNone/>
            </a:pPr>
            <a:r>
              <a:rPr lang="en-US" sz="2400" b="1" dirty="0">
                <a:solidFill>
                  <a:srgbClr val="000000"/>
                </a:solidFill>
              </a:rPr>
              <a:t> </a:t>
            </a:r>
            <a:r>
              <a:rPr lang="en-US" sz="2400" b="1" dirty="0" smtClean="0">
                <a:solidFill>
                  <a:srgbClr val="000000"/>
                </a:solidFill>
              </a:rPr>
              <a:t>            </a:t>
            </a:r>
            <a:r>
              <a:rPr lang="en-US" sz="2400" b="1" dirty="0" err="1" smtClean="0">
                <a:solidFill>
                  <a:srgbClr val="FF0000"/>
                </a:solidFill>
              </a:rPr>
              <a:t>u</a:t>
            </a:r>
            <a:r>
              <a:rPr lang="en-US" sz="2400" b="1" baseline="-25000" dirty="0" err="1" smtClean="0">
                <a:solidFill>
                  <a:srgbClr val="FF0000"/>
                </a:solidFill>
              </a:rPr>
              <a:t>i</a:t>
            </a:r>
            <a:r>
              <a:rPr lang="en-US" sz="2400" b="1" dirty="0" smtClean="0">
                <a:solidFill>
                  <a:srgbClr val="FF0000"/>
                </a:solidFill>
              </a:rPr>
              <a:t> + </a:t>
            </a:r>
            <a:r>
              <a:rPr lang="en-US" sz="2400" b="1" dirty="0" err="1" smtClean="0">
                <a:solidFill>
                  <a:srgbClr val="FF0000"/>
                </a:solidFill>
              </a:rPr>
              <a:t>v</a:t>
            </a:r>
            <a:r>
              <a:rPr lang="en-US" sz="2400" b="1" baseline="-25000" dirty="0" err="1" smtClean="0">
                <a:solidFill>
                  <a:srgbClr val="FF0000"/>
                </a:solidFill>
              </a:rPr>
              <a:t>j</a:t>
            </a:r>
            <a:r>
              <a:rPr lang="en-US" sz="2400" b="1" dirty="0" smtClean="0">
                <a:solidFill>
                  <a:srgbClr val="FF0000"/>
                </a:solidFill>
              </a:rPr>
              <a:t> = </a:t>
            </a:r>
            <a:r>
              <a:rPr lang="en-US" sz="2400" b="1" dirty="0" err="1" smtClean="0">
                <a:solidFill>
                  <a:srgbClr val="FF0000"/>
                </a:solidFill>
              </a:rPr>
              <a:t>c</a:t>
            </a:r>
            <a:r>
              <a:rPr lang="en-US" sz="2400" b="1" baseline="-25000" dirty="0" err="1" smtClean="0">
                <a:solidFill>
                  <a:srgbClr val="FF0000"/>
                </a:solidFill>
              </a:rPr>
              <a:t>ij</a:t>
            </a:r>
            <a:endParaRPr lang="en-US" sz="2400" b="1" baseline="-25000" dirty="0" smtClean="0">
              <a:solidFill>
                <a:srgbClr val="FF0000"/>
              </a:solidFill>
            </a:endParaRPr>
          </a:p>
          <a:p>
            <a:pPr marL="12700" marR="5080" indent="0" algn="just">
              <a:lnSpc>
                <a:spcPct val="100000"/>
              </a:lnSpc>
              <a:spcBef>
                <a:spcPts val="100"/>
              </a:spcBef>
              <a:buNone/>
            </a:pPr>
            <a:r>
              <a:rPr lang="en-US" sz="2400" dirty="0" smtClean="0">
                <a:solidFill>
                  <a:srgbClr val="000000"/>
                </a:solidFill>
              </a:rPr>
              <a:t>The number of filled cells is m+n-1, and number of multipliers is </a:t>
            </a:r>
            <a:r>
              <a:rPr lang="en-US" sz="2400" dirty="0" err="1" smtClean="0">
                <a:solidFill>
                  <a:srgbClr val="000000"/>
                </a:solidFill>
              </a:rPr>
              <a:t>m+n</a:t>
            </a:r>
            <a:r>
              <a:rPr lang="en-US" sz="2400" dirty="0" smtClean="0">
                <a:solidFill>
                  <a:srgbClr val="000000"/>
                </a:solidFill>
              </a:rPr>
              <a:t>. Set any one multiplier equal to zero and solve for the remaining variables.</a:t>
            </a:r>
          </a:p>
          <a:p>
            <a:pPr marL="0" indent="0">
              <a:lnSpc>
                <a:spcPct val="100000"/>
              </a:lnSpc>
              <a:spcBef>
                <a:spcPts val="40"/>
              </a:spcBef>
              <a:buNone/>
            </a:pPr>
            <a:endParaRPr lang="en-US" dirty="0" smtClean="0">
              <a:solidFill>
                <a:srgbClr val="000000"/>
              </a:solidFill>
            </a:endParaRPr>
          </a:p>
          <a:p>
            <a:pPr marL="0" indent="0">
              <a:lnSpc>
                <a:spcPct val="100000"/>
              </a:lnSpc>
              <a:spcBef>
                <a:spcPts val="40"/>
              </a:spcBef>
              <a:buNone/>
            </a:pPr>
            <a:r>
              <a:rPr lang="en-US" dirty="0" smtClean="0">
                <a:solidFill>
                  <a:srgbClr val="00B050"/>
                </a:solidFill>
              </a:rPr>
              <a:t>For </a:t>
            </a:r>
            <a:r>
              <a:rPr lang="en-US" dirty="0">
                <a:solidFill>
                  <a:srgbClr val="00B050"/>
                </a:solidFill>
              </a:rPr>
              <a:t>each </a:t>
            </a:r>
            <a:r>
              <a:rPr lang="en-US" dirty="0" smtClean="0">
                <a:solidFill>
                  <a:srgbClr val="00B050"/>
                </a:solidFill>
              </a:rPr>
              <a:t>empty </a:t>
            </a:r>
            <a:r>
              <a:rPr lang="en-US" dirty="0">
                <a:solidFill>
                  <a:srgbClr val="00B050"/>
                </a:solidFill>
              </a:rPr>
              <a:t>cell (current </a:t>
            </a:r>
            <a:r>
              <a:rPr lang="en-US" dirty="0" smtClean="0">
                <a:solidFill>
                  <a:srgbClr val="00B050"/>
                </a:solidFill>
              </a:rPr>
              <a:t>non-basic </a:t>
            </a:r>
            <a:r>
              <a:rPr lang="en-US" dirty="0">
                <a:solidFill>
                  <a:srgbClr val="00B050"/>
                </a:solidFill>
              </a:rPr>
              <a:t>variable): </a:t>
            </a:r>
            <a:endParaRPr lang="en-US" dirty="0" smtClean="0">
              <a:solidFill>
                <a:srgbClr val="00B050"/>
              </a:solidFill>
            </a:endParaRPr>
          </a:p>
          <a:p>
            <a:pPr marL="0" indent="0">
              <a:lnSpc>
                <a:spcPct val="100000"/>
              </a:lnSpc>
              <a:spcBef>
                <a:spcPts val="40"/>
              </a:spcBef>
              <a:buNone/>
            </a:pPr>
            <a:r>
              <a:rPr lang="en-US" sz="2000" b="1" spc="-7" dirty="0" smtClean="0">
                <a:solidFill>
                  <a:srgbClr val="FF0000"/>
                </a:solidFill>
                <a:cs typeface="Arial"/>
              </a:rPr>
              <a:t>           </a:t>
            </a:r>
            <a:r>
              <a:rPr lang="en-US" sz="2400" b="1" spc="-7" dirty="0" smtClean="0">
                <a:solidFill>
                  <a:srgbClr val="FF0000"/>
                </a:solidFill>
                <a:cs typeface="Arial"/>
              </a:rPr>
              <a:t>∆</a:t>
            </a:r>
            <a:r>
              <a:rPr lang="en-US" sz="2400" b="1" spc="-7" baseline="-20833" dirty="0" err="1" smtClean="0">
                <a:solidFill>
                  <a:srgbClr val="FF0000"/>
                </a:solidFill>
                <a:cs typeface="Arial"/>
              </a:rPr>
              <a:t>ij</a:t>
            </a:r>
            <a:r>
              <a:rPr lang="en-US" sz="2400" b="1" spc="-7" baseline="-20833" dirty="0" smtClean="0">
                <a:solidFill>
                  <a:srgbClr val="FF0000"/>
                </a:solidFill>
                <a:cs typeface="Arial"/>
              </a:rPr>
              <a:t> </a:t>
            </a:r>
            <a:r>
              <a:rPr lang="en-US" sz="2400" b="1" spc="-7" dirty="0" smtClean="0">
                <a:solidFill>
                  <a:srgbClr val="FF0000"/>
                </a:solidFill>
                <a:cs typeface="Arial"/>
              </a:rPr>
              <a:t>= </a:t>
            </a:r>
            <a:r>
              <a:rPr lang="en-US" sz="2400" b="1" spc="-7" dirty="0" err="1" smtClean="0">
                <a:solidFill>
                  <a:srgbClr val="FF0000"/>
                </a:solidFill>
                <a:cs typeface="Arial"/>
              </a:rPr>
              <a:t>u</a:t>
            </a:r>
            <a:r>
              <a:rPr lang="en-US" sz="2400" b="1" spc="-7" baseline="-20833" dirty="0" err="1" smtClean="0">
                <a:solidFill>
                  <a:srgbClr val="FF0000"/>
                </a:solidFill>
                <a:cs typeface="Arial"/>
              </a:rPr>
              <a:t>i</a:t>
            </a:r>
            <a:r>
              <a:rPr lang="en-US" sz="2400" b="1" spc="-7" dirty="0" smtClean="0">
                <a:solidFill>
                  <a:srgbClr val="FF0000"/>
                </a:solidFill>
                <a:cs typeface="Arial"/>
              </a:rPr>
              <a:t> + </a:t>
            </a:r>
            <a:r>
              <a:rPr lang="en-US" sz="2400" b="1" spc="-7" dirty="0" err="1" smtClean="0">
                <a:solidFill>
                  <a:srgbClr val="FF0000"/>
                </a:solidFill>
                <a:cs typeface="Arial"/>
              </a:rPr>
              <a:t>v</a:t>
            </a:r>
            <a:r>
              <a:rPr lang="en-US" sz="2400" b="1" spc="-7" baseline="-20833" dirty="0" err="1" smtClean="0">
                <a:solidFill>
                  <a:srgbClr val="FF0000"/>
                </a:solidFill>
                <a:cs typeface="Arial"/>
              </a:rPr>
              <a:t>j</a:t>
            </a:r>
            <a:r>
              <a:rPr lang="en-US" sz="2400" b="1" spc="-7" dirty="0" smtClean="0">
                <a:solidFill>
                  <a:srgbClr val="FF0000"/>
                </a:solidFill>
                <a:cs typeface="Arial"/>
              </a:rPr>
              <a:t> – </a:t>
            </a:r>
            <a:r>
              <a:rPr lang="en-US" sz="2400" b="1" spc="-7" dirty="0" err="1" smtClean="0">
                <a:solidFill>
                  <a:srgbClr val="FF0000"/>
                </a:solidFill>
                <a:cs typeface="Arial"/>
              </a:rPr>
              <a:t>c</a:t>
            </a:r>
            <a:r>
              <a:rPr lang="en-US" sz="2400" b="1" spc="-7" baseline="-20833" dirty="0" err="1" smtClean="0">
                <a:solidFill>
                  <a:srgbClr val="FF0000"/>
                </a:solidFill>
                <a:cs typeface="Arial"/>
              </a:rPr>
              <a:t>ij</a:t>
            </a:r>
            <a:endParaRPr lang="en-US" sz="2400" b="1" dirty="0" smtClean="0">
              <a:solidFill>
                <a:srgbClr val="FF0000"/>
              </a:solidFill>
              <a:cs typeface="Arial"/>
            </a:endParaRPr>
          </a:p>
          <a:p>
            <a:pPr marL="0" indent="0">
              <a:lnSpc>
                <a:spcPct val="100000"/>
              </a:lnSpc>
              <a:spcBef>
                <a:spcPts val="40"/>
              </a:spcBef>
              <a:buNone/>
            </a:pPr>
            <a:r>
              <a:rPr lang="en-US" sz="2400" dirty="0" smtClean="0">
                <a:cs typeface="Arial"/>
              </a:rPr>
              <a:t>Select </a:t>
            </a:r>
            <a:r>
              <a:rPr lang="en-US" sz="2400" dirty="0">
                <a:cs typeface="Arial"/>
              </a:rPr>
              <a:t>the non-basic </a:t>
            </a:r>
            <a:r>
              <a:rPr lang="en-US" sz="2400" spc="-5" dirty="0">
                <a:cs typeface="Arial"/>
              </a:rPr>
              <a:t>variable </a:t>
            </a:r>
            <a:r>
              <a:rPr lang="en-US" sz="2400" spc="15" dirty="0">
                <a:cs typeface="Arial"/>
              </a:rPr>
              <a:t>with </a:t>
            </a:r>
            <a:r>
              <a:rPr lang="en-US" sz="2400" dirty="0">
                <a:cs typeface="Arial"/>
              </a:rPr>
              <a:t>the largest </a:t>
            </a:r>
            <a:r>
              <a:rPr lang="en-US" sz="2400" spc="-5" dirty="0">
                <a:cs typeface="Arial"/>
              </a:rPr>
              <a:t>positive </a:t>
            </a:r>
            <a:r>
              <a:rPr lang="en-US" sz="2400" dirty="0" smtClean="0">
                <a:cs typeface="Arial"/>
              </a:rPr>
              <a:t>coefficient </a:t>
            </a:r>
            <a:r>
              <a:rPr lang="en-US" sz="2400" spc="5" dirty="0" smtClean="0">
                <a:cs typeface="Arial"/>
              </a:rPr>
              <a:t>(</a:t>
            </a:r>
            <a:r>
              <a:rPr lang="en-US" sz="2400" spc="-7" dirty="0">
                <a:solidFill>
                  <a:srgbClr val="FF0000"/>
                </a:solidFill>
                <a:cs typeface="Arial"/>
              </a:rPr>
              <a:t>∆</a:t>
            </a:r>
            <a:r>
              <a:rPr lang="en-US" sz="2400" spc="-7" baseline="-20833" dirty="0" err="1" smtClean="0">
                <a:solidFill>
                  <a:srgbClr val="FF0000"/>
                </a:solidFill>
                <a:cs typeface="Arial"/>
              </a:rPr>
              <a:t>ij</a:t>
            </a:r>
            <a:r>
              <a:rPr lang="en-US" sz="2400" spc="5" dirty="0" smtClean="0">
                <a:cs typeface="Arial"/>
              </a:rPr>
              <a:t>) </a:t>
            </a:r>
            <a:r>
              <a:rPr lang="en-US" sz="2400" dirty="0">
                <a:cs typeface="Arial"/>
              </a:rPr>
              <a:t>to be the entering </a:t>
            </a:r>
            <a:r>
              <a:rPr lang="en-US" sz="2400" spc="-5" dirty="0">
                <a:cs typeface="Arial"/>
              </a:rPr>
              <a:t>variable. </a:t>
            </a:r>
            <a:r>
              <a:rPr lang="en-US" sz="2400" dirty="0">
                <a:cs typeface="Arial"/>
              </a:rPr>
              <a:t>The solution is  optimal if and only </a:t>
            </a:r>
            <a:r>
              <a:rPr lang="en-US" sz="2400" spc="-5" dirty="0">
                <a:cs typeface="Arial"/>
              </a:rPr>
              <a:t>if </a:t>
            </a:r>
            <a:r>
              <a:rPr lang="en-US" sz="2400" dirty="0">
                <a:cs typeface="Arial"/>
              </a:rPr>
              <a:t>all </a:t>
            </a:r>
            <a:r>
              <a:rPr lang="en-US" sz="2400" spc="-7" dirty="0">
                <a:solidFill>
                  <a:srgbClr val="FF0000"/>
                </a:solidFill>
                <a:cs typeface="Arial"/>
              </a:rPr>
              <a:t>∆</a:t>
            </a:r>
            <a:r>
              <a:rPr lang="en-US" sz="2400" spc="-7" baseline="-20833" dirty="0" err="1">
                <a:solidFill>
                  <a:srgbClr val="FF0000"/>
                </a:solidFill>
                <a:cs typeface="Arial"/>
              </a:rPr>
              <a:t>ij</a:t>
            </a:r>
            <a:r>
              <a:rPr lang="en-US" sz="2400" baseline="-21367" dirty="0" smtClean="0">
                <a:solidFill>
                  <a:srgbClr val="FF0000"/>
                </a:solidFill>
                <a:cs typeface="Arial"/>
              </a:rPr>
              <a:t> </a:t>
            </a:r>
            <a:r>
              <a:rPr lang="en-US" sz="2400" dirty="0">
                <a:solidFill>
                  <a:srgbClr val="FF0000"/>
                </a:solidFill>
                <a:cs typeface="Arial"/>
              </a:rPr>
              <a:t>are</a:t>
            </a:r>
            <a:r>
              <a:rPr lang="en-US" sz="2400" spc="-55" dirty="0">
                <a:solidFill>
                  <a:srgbClr val="FF0000"/>
                </a:solidFill>
                <a:cs typeface="Arial"/>
              </a:rPr>
              <a:t> </a:t>
            </a:r>
            <a:r>
              <a:rPr lang="en-US" sz="2400" spc="-5" dirty="0">
                <a:solidFill>
                  <a:srgbClr val="FF0000"/>
                </a:solidFill>
                <a:cs typeface="Arial"/>
              </a:rPr>
              <a:t>non-positive</a:t>
            </a:r>
            <a:r>
              <a:rPr lang="en-US" sz="2400" spc="-5" dirty="0">
                <a:cs typeface="Arial"/>
              </a:rPr>
              <a:t>.</a:t>
            </a:r>
            <a:endParaRPr lang="en-US" sz="2400" dirty="0">
              <a:cs typeface="Arial"/>
            </a:endParaRPr>
          </a:p>
          <a:p>
            <a:pPr marL="12700" marR="5080" indent="0" algn="just">
              <a:lnSpc>
                <a:spcPct val="100000"/>
              </a:lnSpc>
              <a:spcBef>
                <a:spcPts val="100"/>
              </a:spcBef>
              <a:buNone/>
            </a:pPr>
            <a:endParaRPr lang="en-US" sz="2400" dirty="0" smtClean="0">
              <a:solidFill>
                <a:schemeClr val="bg2">
                  <a:lumMod val="25000"/>
                </a:schemeClr>
              </a:solidFill>
            </a:endParaRPr>
          </a:p>
          <a:p>
            <a:pPr marL="12700" marR="5080" indent="0" algn="just">
              <a:lnSpc>
                <a:spcPct val="100000"/>
              </a:lnSpc>
              <a:spcBef>
                <a:spcPts val="100"/>
              </a:spcBef>
              <a:buNone/>
            </a:pPr>
            <a:r>
              <a:rPr lang="en-US" sz="2400" dirty="0">
                <a:solidFill>
                  <a:schemeClr val="bg2">
                    <a:lumMod val="25000"/>
                  </a:schemeClr>
                </a:solidFill>
                <a:cs typeface="Arial"/>
              </a:rPr>
              <a:t>Consider the same</a:t>
            </a:r>
            <a:r>
              <a:rPr lang="en-US" sz="2400" spc="-15" dirty="0">
                <a:solidFill>
                  <a:schemeClr val="bg2">
                    <a:lumMod val="25000"/>
                  </a:schemeClr>
                </a:solidFill>
                <a:cs typeface="Arial"/>
              </a:rPr>
              <a:t> </a:t>
            </a:r>
            <a:r>
              <a:rPr lang="en-US" sz="2400" dirty="0" smtClean="0">
                <a:solidFill>
                  <a:schemeClr val="bg2">
                    <a:lumMod val="25000"/>
                  </a:schemeClr>
                </a:solidFill>
                <a:cs typeface="Arial"/>
              </a:rPr>
              <a:t>example for optimum solution.</a:t>
            </a:r>
          </a:p>
          <a:p>
            <a:pPr marL="12700" marR="5080" indent="0" algn="just">
              <a:lnSpc>
                <a:spcPct val="100000"/>
              </a:lnSpc>
              <a:spcBef>
                <a:spcPts val="100"/>
              </a:spcBef>
              <a:buNone/>
            </a:pPr>
            <a:r>
              <a:rPr lang="en-US" sz="2400" dirty="0" smtClean="0">
                <a:solidFill>
                  <a:schemeClr val="bg2">
                    <a:lumMod val="25000"/>
                  </a:schemeClr>
                </a:solidFill>
              </a:rPr>
              <a:t>Take starting solution obtained from Northwest Corner Method.</a:t>
            </a:r>
            <a:endParaRPr lang="en-US" sz="2400" dirty="0">
              <a:solidFill>
                <a:schemeClr val="bg2">
                  <a:lumMod val="25000"/>
                </a:schemeClr>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r>
              <a:rPr lang="en-US" sz="2400" dirty="0" smtClean="0">
                <a:solidFill>
                  <a:srgbClr val="000000"/>
                </a:solidFill>
              </a:rPr>
              <a:t> </a:t>
            </a:r>
          </a:p>
          <a:p>
            <a:pPr marL="12700" marR="5080" indent="0" algn="just">
              <a:lnSpc>
                <a:spcPct val="100000"/>
              </a:lnSpc>
              <a:spcBef>
                <a:spcPts val="100"/>
              </a:spcBef>
              <a:buNone/>
            </a:pPr>
            <a:r>
              <a:rPr lang="en-US" sz="2400" dirty="0" smtClean="0">
                <a:solidFill>
                  <a:srgbClr val="000000"/>
                </a:solidFill>
              </a:rPr>
              <a:t> </a:t>
            </a:r>
          </a:p>
        </p:txBody>
      </p:sp>
    </p:spTree>
    <p:extLst>
      <p:ext uri="{BB962C8B-B14F-4D97-AF65-F5344CB8AC3E}">
        <p14:creationId xmlns:p14="http://schemas.microsoft.com/office/powerpoint/2010/main" val="3609191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Method of Multipliers</a:t>
            </a:r>
            <a:endParaRPr lang="en-US" dirty="0"/>
          </a:p>
        </p:txBody>
      </p:sp>
      <p:sp>
        <p:nvSpPr>
          <p:cNvPr id="5" name="object 5"/>
          <p:cNvSpPr txBox="1">
            <a:spLocks noGrp="1"/>
          </p:cNvSpPr>
          <p:nvPr>
            <p:ph idx="1"/>
          </p:nvPr>
        </p:nvSpPr>
        <p:spPr>
          <a:xfrm>
            <a:off x="838200" y="1215200"/>
            <a:ext cx="10451592" cy="1146468"/>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r>
              <a:rPr lang="en-US" sz="2400" dirty="0" smtClean="0">
                <a:solidFill>
                  <a:srgbClr val="000000"/>
                </a:solidFill>
              </a:rPr>
              <a:t> </a:t>
            </a:r>
          </a:p>
          <a:p>
            <a:pPr marL="12700" marR="5080" indent="0" algn="just">
              <a:lnSpc>
                <a:spcPct val="100000"/>
              </a:lnSpc>
              <a:spcBef>
                <a:spcPts val="100"/>
              </a:spcBef>
              <a:buNone/>
            </a:pPr>
            <a:r>
              <a:rPr lang="en-US" sz="2400" dirty="0" smtClean="0">
                <a:solidFill>
                  <a:srgbClr val="000000"/>
                </a:solidFill>
              </a:rPr>
              <a:t> </a:t>
            </a:r>
          </a:p>
        </p:txBody>
      </p:sp>
      <p:sp>
        <p:nvSpPr>
          <p:cNvPr id="4" name="object 3"/>
          <p:cNvSpPr/>
          <p:nvPr/>
        </p:nvSpPr>
        <p:spPr>
          <a:xfrm>
            <a:off x="911352" y="1409699"/>
            <a:ext cx="4343400" cy="2564892"/>
          </a:xfrm>
          <a:prstGeom prst="rect">
            <a:avLst/>
          </a:prstGeom>
          <a:blipFill>
            <a:blip r:embed="rId2" cstate="print"/>
            <a:stretch>
              <a:fillRect/>
            </a:stretch>
          </a:blipFill>
        </p:spPr>
        <p:txBody>
          <a:bodyPr wrap="square" lIns="0" tIns="0" rIns="0" bIns="0" rtlCol="0"/>
          <a:lstStyle/>
          <a:p>
            <a:endParaRPr/>
          </a:p>
        </p:txBody>
      </p:sp>
      <p:sp>
        <p:nvSpPr>
          <p:cNvPr id="6" name="object 4"/>
          <p:cNvSpPr/>
          <p:nvPr/>
        </p:nvSpPr>
        <p:spPr>
          <a:xfrm>
            <a:off x="6115050" y="1788434"/>
            <a:ext cx="4314444" cy="1981200"/>
          </a:xfrm>
          <a:prstGeom prst="rect">
            <a:avLst/>
          </a:prstGeom>
          <a:blipFill>
            <a:blip r:embed="rId3" cstate="print"/>
            <a:stretch>
              <a:fillRect/>
            </a:stretch>
          </a:blipFill>
        </p:spPr>
        <p:txBody>
          <a:bodyPr wrap="square" lIns="0" tIns="0" rIns="0" bIns="0" rtlCol="0"/>
          <a:lstStyle/>
          <a:p>
            <a:endParaRPr/>
          </a:p>
        </p:txBody>
      </p:sp>
      <p:sp>
        <p:nvSpPr>
          <p:cNvPr id="7" name="object 4"/>
          <p:cNvSpPr/>
          <p:nvPr/>
        </p:nvSpPr>
        <p:spPr>
          <a:xfrm>
            <a:off x="2843784" y="4620922"/>
            <a:ext cx="4457700" cy="1999488"/>
          </a:xfrm>
          <a:prstGeom prst="rect">
            <a:avLst/>
          </a:prstGeom>
          <a:blipFill>
            <a:blip r:embed="rId4" cstate="print"/>
            <a:stretch>
              <a:fillRect/>
            </a:stretch>
          </a:blipFill>
        </p:spPr>
        <p:txBody>
          <a:bodyPr wrap="square" lIns="0" tIns="0" rIns="0" bIns="0" rtlCol="0"/>
          <a:lstStyle/>
          <a:p>
            <a:endParaRPr/>
          </a:p>
        </p:txBody>
      </p:sp>
      <p:sp>
        <p:nvSpPr>
          <p:cNvPr id="3" name="TextBox 2"/>
          <p:cNvSpPr txBox="1"/>
          <p:nvPr/>
        </p:nvSpPr>
        <p:spPr>
          <a:xfrm>
            <a:off x="2749296" y="3974591"/>
            <a:ext cx="3898392" cy="646331"/>
          </a:xfrm>
          <a:prstGeom prst="rect">
            <a:avLst/>
          </a:prstGeom>
          <a:noFill/>
        </p:spPr>
        <p:txBody>
          <a:bodyPr wrap="square" rtlCol="0">
            <a:spAutoFit/>
          </a:bodyPr>
          <a:lstStyle/>
          <a:p>
            <a:r>
              <a:rPr lang="en-US" dirty="0" smtClean="0">
                <a:solidFill>
                  <a:srgbClr val="00B050"/>
                </a:solidFill>
              </a:rPr>
              <a:t>From Empty Cells (Non-basic variables):</a:t>
            </a:r>
          </a:p>
          <a:p>
            <a:r>
              <a:rPr lang="en-US" dirty="0" smtClean="0"/>
              <a:t>Evaluation of </a:t>
            </a:r>
            <a:r>
              <a:rPr lang="en-US" dirty="0" err="1" smtClean="0"/>
              <a:t>u</a:t>
            </a:r>
            <a:r>
              <a:rPr lang="en-US" baseline="-25000" dirty="0" err="1" smtClean="0"/>
              <a:t>i</a:t>
            </a:r>
            <a:r>
              <a:rPr lang="en-US" dirty="0" smtClean="0"/>
              <a:t> and </a:t>
            </a:r>
            <a:r>
              <a:rPr lang="en-US" dirty="0" err="1" smtClean="0"/>
              <a:t>v</a:t>
            </a:r>
            <a:r>
              <a:rPr lang="en-US" baseline="-25000" dirty="0" err="1" smtClean="0"/>
              <a:t>j</a:t>
            </a:r>
            <a:endParaRPr lang="en-US" baseline="-25000" dirty="0"/>
          </a:p>
        </p:txBody>
      </p:sp>
      <p:sp>
        <p:nvSpPr>
          <p:cNvPr id="8" name="TextBox 7"/>
          <p:cNvSpPr txBox="1"/>
          <p:nvPr/>
        </p:nvSpPr>
        <p:spPr>
          <a:xfrm>
            <a:off x="6836664" y="1203960"/>
            <a:ext cx="3468624" cy="646331"/>
          </a:xfrm>
          <a:prstGeom prst="rect">
            <a:avLst/>
          </a:prstGeom>
          <a:noFill/>
        </p:spPr>
        <p:txBody>
          <a:bodyPr wrap="square" rtlCol="0">
            <a:spAutoFit/>
          </a:bodyPr>
          <a:lstStyle/>
          <a:p>
            <a:r>
              <a:rPr lang="en-US" dirty="0" smtClean="0">
                <a:solidFill>
                  <a:srgbClr val="00B050"/>
                </a:solidFill>
              </a:rPr>
              <a:t>From Filled Cells (basic variables):</a:t>
            </a:r>
          </a:p>
          <a:p>
            <a:r>
              <a:rPr lang="en-US" dirty="0" smtClean="0"/>
              <a:t>Evaluation of </a:t>
            </a:r>
            <a:r>
              <a:rPr lang="en-US" dirty="0" err="1" smtClean="0"/>
              <a:t>u</a:t>
            </a:r>
            <a:r>
              <a:rPr lang="en-US" baseline="-25000" dirty="0" err="1" smtClean="0"/>
              <a:t>i</a:t>
            </a:r>
            <a:r>
              <a:rPr lang="en-US" dirty="0" smtClean="0"/>
              <a:t> and </a:t>
            </a:r>
            <a:r>
              <a:rPr lang="en-US" dirty="0" err="1" smtClean="0"/>
              <a:t>v</a:t>
            </a:r>
            <a:r>
              <a:rPr lang="en-US" baseline="-25000" dirty="0" err="1" smtClean="0"/>
              <a:t>j</a:t>
            </a:r>
            <a:endParaRPr lang="en-US" baseline="-25000" dirty="0"/>
          </a:p>
        </p:txBody>
      </p:sp>
      <p:sp>
        <p:nvSpPr>
          <p:cNvPr id="9" name="Left Arrow Callout 8"/>
          <p:cNvSpPr/>
          <p:nvPr/>
        </p:nvSpPr>
        <p:spPr>
          <a:xfrm>
            <a:off x="7082028" y="5620666"/>
            <a:ext cx="1787652" cy="603504"/>
          </a:xfrm>
          <a:prstGeom prst="leftArrowCallout">
            <a:avLst>
              <a:gd name="adj1" fmla="val 25000"/>
              <a:gd name="adj2" fmla="val 25000"/>
              <a:gd name="adj3" fmla="val 25000"/>
              <a:gd name="adj4" fmla="val 833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Most Positive</a:t>
            </a:r>
            <a:endParaRPr lang="en-US" dirty="0"/>
          </a:p>
        </p:txBody>
      </p:sp>
    </p:spTree>
    <p:extLst>
      <p:ext uri="{BB962C8B-B14F-4D97-AF65-F5344CB8AC3E}">
        <p14:creationId xmlns:p14="http://schemas.microsoft.com/office/powerpoint/2010/main" val="833517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Model</a:t>
            </a:r>
            <a:endParaRPr lang="en-US" dirty="0"/>
          </a:p>
        </p:txBody>
      </p:sp>
      <p:sp>
        <p:nvSpPr>
          <p:cNvPr id="3" name="Content Placeholder 2"/>
          <p:cNvSpPr>
            <a:spLocks noGrp="1"/>
          </p:cNvSpPr>
          <p:nvPr>
            <p:ph idx="1"/>
          </p:nvPr>
        </p:nvSpPr>
        <p:spPr>
          <a:xfrm>
            <a:off x="838200" y="1517904"/>
            <a:ext cx="10515600" cy="5120640"/>
          </a:xfrm>
        </p:spPr>
        <p:txBody>
          <a:bodyPr/>
          <a:lstStyle/>
          <a:p>
            <a:pPr marL="0" indent="0" algn="just">
              <a:buNone/>
            </a:pPr>
            <a:r>
              <a:rPr lang="en-US" sz="2400" dirty="0">
                <a:latin typeface="Arial"/>
                <a:cs typeface="Arial"/>
              </a:rPr>
              <a:t>The transportation model is a special class of the LP  problem. </a:t>
            </a:r>
            <a:endParaRPr lang="en-US" sz="2400" dirty="0" smtClean="0">
              <a:latin typeface="Arial"/>
              <a:cs typeface="Arial"/>
            </a:endParaRPr>
          </a:p>
          <a:p>
            <a:pPr marL="0" indent="0" algn="just">
              <a:buNone/>
            </a:pPr>
            <a:r>
              <a:rPr lang="en-US" sz="2400" dirty="0" smtClean="0">
                <a:latin typeface="Arial"/>
                <a:cs typeface="Arial"/>
              </a:rPr>
              <a:t>It </a:t>
            </a:r>
            <a:r>
              <a:rPr lang="en-US" sz="2400" dirty="0">
                <a:latin typeface="Arial"/>
                <a:cs typeface="Arial"/>
              </a:rPr>
              <a:t>deals </a:t>
            </a:r>
            <a:r>
              <a:rPr lang="en-US" sz="2400" spc="5" dirty="0">
                <a:latin typeface="Arial"/>
                <a:cs typeface="Arial"/>
              </a:rPr>
              <a:t>with </a:t>
            </a:r>
            <a:r>
              <a:rPr lang="en-US" sz="2400" dirty="0" smtClean="0">
                <a:latin typeface="Arial"/>
                <a:cs typeface="Arial"/>
              </a:rPr>
              <a:t>shipping a</a:t>
            </a:r>
            <a:r>
              <a:rPr lang="en-US" sz="2400" spc="-305" dirty="0" smtClean="0">
                <a:latin typeface="Arial"/>
                <a:cs typeface="Arial"/>
              </a:rPr>
              <a:t> </a:t>
            </a:r>
            <a:r>
              <a:rPr lang="en-US" sz="2400" dirty="0" smtClean="0">
                <a:latin typeface="Arial"/>
                <a:cs typeface="Arial"/>
              </a:rPr>
              <a:t>commodity from sources </a:t>
            </a:r>
            <a:r>
              <a:rPr lang="en-US" sz="2400" dirty="0">
                <a:latin typeface="Arial"/>
                <a:cs typeface="Arial"/>
              </a:rPr>
              <a:t>(e.g. factories) to destinations  (e.g. warehouses). </a:t>
            </a:r>
            <a:endParaRPr lang="en-US" sz="2400" dirty="0" smtClean="0">
              <a:latin typeface="Arial"/>
              <a:cs typeface="Arial"/>
            </a:endParaRPr>
          </a:p>
          <a:p>
            <a:pPr marL="0" indent="0" algn="just">
              <a:buNone/>
            </a:pPr>
            <a:r>
              <a:rPr lang="en-US" sz="2400" dirty="0" smtClean="0">
                <a:latin typeface="Arial"/>
                <a:cs typeface="Arial"/>
              </a:rPr>
              <a:t>The </a:t>
            </a:r>
            <a:r>
              <a:rPr lang="en-US" sz="2400" spc="-5" dirty="0">
                <a:latin typeface="Arial"/>
                <a:cs typeface="Arial"/>
              </a:rPr>
              <a:t>objective </a:t>
            </a:r>
            <a:r>
              <a:rPr lang="en-US" sz="2400" dirty="0">
                <a:latin typeface="Arial"/>
                <a:cs typeface="Arial"/>
              </a:rPr>
              <a:t>is to determine the  </a:t>
            </a:r>
            <a:r>
              <a:rPr lang="en-US" sz="2400" dirty="0" smtClean="0">
                <a:latin typeface="Arial"/>
                <a:cs typeface="Arial"/>
              </a:rPr>
              <a:t>shipping amounts from </a:t>
            </a:r>
            <a:r>
              <a:rPr lang="en-US" sz="2400" dirty="0">
                <a:latin typeface="Arial"/>
                <a:cs typeface="Arial"/>
              </a:rPr>
              <a:t>each source to each destination </a:t>
            </a:r>
            <a:r>
              <a:rPr lang="en-US" sz="2400" dirty="0" smtClean="0">
                <a:latin typeface="Arial"/>
                <a:cs typeface="Arial"/>
              </a:rPr>
              <a:t>that </a:t>
            </a:r>
            <a:r>
              <a:rPr lang="en-US" sz="2400" spc="-5" dirty="0">
                <a:latin typeface="Arial"/>
                <a:cs typeface="Arial"/>
              </a:rPr>
              <a:t>minimize </a:t>
            </a:r>
            <a:r>
              <a:rPr lang="en-US" sz="2400" dirty="0">
                <a:latin typeface="Arial"/>
                <a:cs typeface="Arial"/>
              </a:rPr>
              <a:t>the total shipping cost </a:t>
            </a:r>
            <a:r>
              <a:rPr lang="en-US" sz="2400" spc="5" dirty="0">
                <a:latin typeface="Arial"/>
                <a:cs typeface="Arial"/>
              </a:rPr>
              <a:t>while </a:t>
            </a:r>
            <a:r>
              <a:rPr lang="en-US" sz="2400" spc="-5" dirty="0">
                <a:latin typeface="Arial"/>
                <a:cs typeface="Arial"/>
              </a:rPr>
              <a:t>satisfying  </a:t>
            </a:r>
            <a:r>
              <a:rPr lang="en-US" sz="2400" dirty="0">
                <a:latin typeface="Arial"/>
                <a:cs typeface="Arial"/>
              </a:rPr>
              <a:t>both the supply </a:t>
            </a:r>
            <a:r>
              <a:rPr lang="en-US" sz="2400" spc="-5" dirty="0">
                <a:latin typeface="Arial"/>
                <a:cs typeface="Arial"/>
              </a:rPr>
              <a:t>limits </a:t>
            </a:r>
            <a:r>
              <a:rPr lang="en-US" sz="2400" dirty="0">
                <a:latin typeface="Arial"/>
                <a:cs typeface="Arial"/>
              </a:rPr>
              <a:t>and the demand</a:t>
            </a:r>
            <a:r>
              <a:rPr lang="en-US" sz="2400" spc="-110" dirty="0">
                <a:latin typeface="Arial"/>
                <a:cs typeface="Arial"/>
              </a:rPr>
              <a:t> </a:t>
            </a:r>
            <a:r>
              <a:rPr lang="en-US" sz="2400" dirty="0">
                <a:latin typeface="Arial"/>
                <a:cs typeface="Arial"/>
              </a:rPr>
              <a:t>requirements.</a:t>
            </a:r>
          </a:p>
          <a:p>
            <a:pPr marL="0" indent="0">
              <a:buNone/>
            </a:pPr>
            <a:endParaRPr lang="en-US" dirty="0"/>
          </a:p>
        </p:txBody>
      </p:sp>
      <p:sp>
        <p:nvSpPr>
          <p:cNvPr id="4" name="object 4"/>
          <p:cNvSpPr/>
          <p:nvPr/>
        </p:nvSpPr>
        <p:spPr>
          <a:xfrm>
            <a:off x="2176272" y="4241519"/>
            <a:ext cx="5330952" cy="232387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711755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Method of Multipliers</a:t>
            </a:r>
            <a:endParaRPr lang="en-US" dirty="0"/>
          </a:p>
        </p:txBody>
      </p:sp>
      <p:sp>
        <p:nvSpPr>
          <p:cNvPr id="5" name="object 5"/>
          <p:cNvSpPr txBox="1">
            <a:spLocks noGrp="1"/>
          </p:cNvSpPr>
          <p:nvPr>
            <p:ph idx="1"/>
          </p:nvPr>
        </p:nvSpPr>
        <p:spPr>
          <a:xfrm>
            <a:off x="838200" y="1215200"/>
            <a:ext cx="10451592" cy="5732338"/>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
        <p:nvSpPr>
          <p:cNvPr id="11" name="object 2"/>
          <p:cNvSpPr/>
          <p:nvPr/>
        </p:nvSpPr>
        <p:spPr>
          <a:xfrm>
            <a:off x="533399" y="1051560"/>
            <a:ext cx="6786902" cy="3559918"/>
          </a:xfrm>
          <a:prstGeom prst="rect">
            <a:avLst/>
          </a:prstGeom>
          <a:blipFill>
            <a:blip r:embed="rId2" cstate="print"/>
            <a:stretch>
              <a:fillRect/>
            </a:stretch>
          </a:blipFill>
        </p:spPr>
        <p:txBody>
          <a:bodyPr wrap="square" lIns="0" tIns="0" rIns="0" bIns="0" rtlCol="0"/>
          <a:lstStyle/>
          <a:p>
            <a:endParaRPr/>
          </a:p>
        </p:txBody>
      </p:sp>
      <p:sp>
        <p:nvSpPr>
          <p:cNvPr id="12" name="TextBox 11"/>
          <p:cNvSpPr txBox="1"/>
          <p:nvPr/>
        </p:nvSpPr>
        <p:spPr>
          <a:xfrm>
            <a:off x="1051560" y="4775118"/>
            <a:ext cx="2112264" cy="369332"/>
          </a:xfrm>
          <a:prstGeom prst="rect">
            <a:avLst/>
          </a:prstGeom>
          <a:solidFill>
            <a:schemeClr val="accent2">
              <a:lumMod val="60000"/>
              <a:lumOff val="40000"/>
            </a:schemeClr>
          </a:solidFill>
        </p:spPr>
        <p:txBody>
          <a:bodyPr wrap="square" rtlCol="0">
            <a:spAutoFit/>
          </a:bodyPr>
          <a:lstStyle/>
          <a:p>
            <a:r>
              <a:rPr lang="en-US" dirty="0" smtClean="0"/>
              <a:t>Entering variable</a:t>
            </a:r>
            <a:endParaRPr lang="en-US" dirty="0"/>
          </a:p>
        </p:txBody>
      </p:sp>
      <p:cxnSp>
        <p:nvCxnSpPr>
          <p:cNvPr id="14" name="Straight Arrow Connector 13"/>
          <p:cNvCxnSpPr/>
          <p:nvPr/>
        </p:nvCxnSpPr>
        <p:spPr>
          <a:xfrm flipV="1">
            <a:off x="1723644" y="3858768"/>
            <a:ext cx="411480" cy="91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290845" y="4611478"/>
            <a:ext cx="8092440" cy="1477328"/>
          </a:xfrm>
          <a:prstGeom prst="rect">
            <a:avLst/>
          </a:prstGeom>
          <a:noFill/>
        </p:spPr>
        <p:txBody>
          <a:bodyPr wrap="square" rtlCol="0">
            <a:spAutoFit/>
          </a:bodyPr>
          <a:lstStyle/>
          <a:p>
            <a:r>
              <a:rPr lang="en-US" dirty="0" smtClean="0"/>
              <a:t>For leaving variable:</a:t>
            </a:r>
          </a:p>
          <a:p>
            <a:pPr algn="just"/>
            <a:r>
              <a:rPr lang="en-US" dirty="0" smtClean="0"/>
              <a:t>Develop a closed loop that starts and ends at the entering variable cell. The loop consists of connected horizontal and vertical segments only (no diagonal are allowed). Except for the entering variable cell, each corner of the closed loop must coincide with the basic variable.</a:t>
            </a:r>
            <a:endParaRPr lang="en-US" dirty="0"/>
          </a:p>
        </p:txBody>
      </p:sp>
    </p:spTree>
    <p:extLst>
      <p:ext uri="{BB962C8B-B14F-4D97-AF65-F5344CB8AC3E}">
        <p14:creationId xmlns:p14="http://schemas.microsoft.com/office/powerpoint/2010/main" val="3243181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Method of Multipliers</a:t>
            </a:r>
            <a:endParaRPr lang="en-US" dirty="0"/>
          </a:p>
        </p:txBody>
      </p:sp>
      <p:sp>
        <p:nvSpPr>
          <p:cNvPr id="5" name="object 5"/>
          <p:cNvSpPr txBox="1">
            <a:spLocks noGrp="1"/>
          </p:cNvSpPr>
          <p:nvPr>
            <p:ph idx="1"/>
          </p:nvPr>
        </p:nvSpPr>
        <p:spPr>
          <a:xfrm>
            <a:off x="838200" y="1215200"/>
            <a:ext cx="10451592" cy="5732338"/>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
        <p:nvSpPr>
          <p:cNvPr id="8" name="object 5"/>
          <p:cNvSpPr/>
          <p:nvPr/>
        </p:nvSpPr>
        <p:spPr>
          <a:xfrm>
            <a:off x="1051560" y="1367258"/>
            <a:ext cx="7095744" cy="3209544"/>
          </a:xfrm>
          <a:prstGeom prst="rect">
            <a:avLst/>
          </a:prstGeom>
          <a:blipFill>
            <a:blip r:embed="rId2" cstate="print"/>
            <a:stretch>
              <a:fillRect/>
            </a:stretch>
          </a:blipFill>
        </p:spPr>
        <p:txBody>
          <a:bodyPr wrap="square" lIns="0" tIns="0" rIns="0" bIns="0" rtlCol="0"/>
          <a:lstStyle/>
          <a:p>
            <a:endParaRPr/>
          </a:p>
        </p:txBody>
      </p:sp>
      <p:sp>
        <p:nvSpPr>
          <p:cNvPr id="3" name="TextBox 2"/>
          <p:cNvSpPr txBox="1"/>
          <p:nvPr/>
        </p:nvSpPr>
        <p:spPr>
          <a:xfrm>
            <a:off x="2229612" y="4728860"/>
            <a:ext cx="8194548" cy="1938992"/>
          </a:xfrm>
          <a:prstGeom prst="rect">
            <a:avLst/>
          </a:prstGeom>
          <a:noFill/>
        </p:spPr>
        <p:txBody>
          <a:bodyPr wrap="square" rtlCol="0">
            <a:spAutoFit/>
          </a:bodyPr>
          <a:lstStyle/>
          <a:p>
            <a:r>
              <a:rPr lang="en-US" sz="2000" dirty="0" smtClean="0"/>
              <a:t>x</a:t>
            </a:r>
            <a:r>
              <a:rPr lang="en-US" sz="2000" baseline="-25000" dirty="0" smtClean="0"/>
              <a:t>11</a:t>
            </a:r>
            <a:r>
              <a:rPr lang="en-US" sz="2000" dirty="0" smtClean="0"/>
              <a:t>, x</a:t>
            </a:r>
            <a:r>
              <a:rPr lang="en-US" sz="2000" baseline="-25000" dirty="0" smtClean="0"/>
              <a:t>22</a:t>
            </a:r>
            <a:r>
              <a:rPr lang="en-US" sz="2000" dirty="0" smtClean="0"/>
              <a:t>, and x</a:t>
            </a:r>
            <a:r>
              <a:rPr lang="en-US" sz="2000" baseline="-25000" dirty="0" smtClean="0"/>
              <a:t>34</a:t>
            </a:r>
            <a:r>
              <a:rPr lang="en-US" sz="2000" dirty="0" smtClean="0"/>
              <a:t> are the candidates for leaving variable.</a:t>
            </a:r>
          </a:p>
          <a:p>
            <a:r>
              <a:rPr lang="en-US" sz="2000" dirty="0" smtClean="0"/>
              <a:t>Maximum value of </a:t>
            </a:r>
            <a:r>
              <a:rPr lang="en-US" sz="2000" dirty="0" smtClean="0">
                <a:latin typeface="Times New Roman" panose="02020603050405020304" pitchFamily="18" charset="0"/>
                <a:cs typeface="Times New Roman" panose="02020603050405020304" pitchFamily="18" charset="0"/>
              </a:rPr>
              <a:t> ɵ</a:t>
            </a:r>
            <a:r>
              <a:rPr lang="en-US" sz="2000" dirty="0" smtClean="0"/>
              <a:t>  is calculated in such a way that it should satisfy the following non-negative conditions:</a:t>
            </a:r>
          </a:p>
          <a:p>
            <a:r>
              <a:rPr lang="en-US" sz="2000" dirty="0" smtClean="0"/>
              <a:t>      x</a:t>
            </a:r>
            <a:r>
              <a:rPr lang="en-US" sz="2000" baseline="-25000" dirty="0" smtClean="0"/>
              <a:t>11</a:t>
            </a:r>
            <a:r>
              <a:rPr lang="en-US" sz="2000" dirty="0" smtClean="0"/>
              <a:t> = 5 - </a:t>
            </a:r>
            <a:r>
              <a:rPr lang="en-US" sz="2000" dirty="0" smtClean="0">
                <a:latin typeface="Times New Roman" panose="02020603050405020304" pitchFamily="18" charset="0"/>
                <a:cs typeface="Times New Roman" panose="02020603050405020304" pitchFamily="18" charset="0"/>
              </a:rPr>
              <a:t>ɵ ≥ 0                 </a:t>
            </a:r>
            <a:r>
              <a:rPr lang="en-US" sz="2000" dirty="0" smtClean="0"/>
              <a:t>x</a:t>
            </a:r>
            <a:r>
              <a:rPr lang="en-US" sz="2000" baseline="-25000" dirty="0" smtClean="0"/>
              <a:t>22</a:t>
            </a:r>
            <a:r>
              <a:rPr lang="en-US" sz="2000" dirty="0" smtClean="0"/>
              <a:t> </a:t>
            </a:r>
            <a:r>
              <a:rPr lang="en-US" sz="2000" dirty="0"/>
              <a:t>= 5 - </a:t>
            </a:r>
            <a:r>
              <a:rPr lang="en-US" sz="2000" dirty="0">
                <a:latin typeface="Times New Roman" panose="02020603050405020304" pitchFamily="18" charset="0"/>
                <a:cs typeface="Times New Roman" panose="02020603050405020304" pitchFamily="18" charset="0"/>
              </a:rPr>
              <a:t>ɵ ≥ </a:t>
            </a:r>
            <a:r>
              <a:rPr lang="en-US" sz="2000" dirty="0" smtClean="0">
                <a:latin typeface="Times New Roman" panose="02020603050405020304" pitchFamily="18" charset="0"/>
                <a:cs typeface="Times New Roman" panose="02020603050405020304" pitchFamily="18" charset="0"/>
              </a:rPr>
              <a:t>0               </a:t>
            </a:r>
            <a:r>
              <a:rPr lang="en-US" sz="2000" dirty="0" smtClean="0"/>
              <a:t>x</a:t>
            </a:r>
            <a:r>
              <a:rPr lang="en-US" sz="2000" baseline="-25000" dirty="0" smtClean="0"/>
              <a:t>34</a:t>
            </a:r>
            <a:r>
              <a:rPr lang="en-US" sz="2000" dirty="0" smtClean="0"/>
              <a:t> </a:t>
            </a:r>
            <a:r>
              <a:rPr lang="en-US" sz="2000" dirty="0"/>
              <a:t>= </a:t>
            </a:r>
            <a:r>
              <a:rPr lang="en-US" sz="2000" dirty="0" smtClean="0"/>
              <a:t>10 </a:t>
            </a:r>
            <a:r>
              <a:rPr lang="en-US" sz="2000" dirty="0"/>
              <a:t>- </a:t>
            </a:r>
            <a:r>
              <a:rPr lang="en-US" sz="2000" dirty="0">
                <a:latin typeface="Times New Roman" panose="02020603050405020304" pitchFamily="18" charset="0"/>
                <a:cs typeface="Times New Roman" panose="02020603050405020304" pitchFamily="18" charset="0"/>
              </a:rPr>
              <a:t>ɵ ≥ </a:t>
            </a:r>
            <a:r>
              <a:rPr lang="en-US" sz="2000" dirty="0" smtClean="0">
                <a:latin typeface="Times New Roman" panose="02020603050405020304" pitchFamily="18" charset="0"/>
                <a:cs typeface="Times New Roman" panose="02020603050405020304" pitchFamily="18" charset="0"/>
              </a:rPr>
              <a:t>0</a:t>
            </a:r>
          </a:p>
          <a:p>
            <a:r>
              <a:rPr lang="en-US" sz="2000" dirty="0" smtClean="0">
                <a:latin typeface="Times New Roman" panose="02020603050405020304" pitchFamily="18" charset="0"/>
                <a:cs typeface="Times New Roman" panose="02020603050405020304" pitchFamily="18" charset="0"/>
              </a:rPr>
              <a:t>The max. value of ɵ is 5. Both x</a:t>
            </a:r>
            <a:r>
              <a:rPr lang="en-US" sz="2000" baseline="-25000" dirty="0" smtClean="0">
                <a:latin typeface="Times New Roman" panose="02020603050405020304" pitchFamily="18" charset="0"/>
                <a:cs typeface="Times New Roman" panose="02020603050405020304" pitchFamily="18" charset="0"/>
              </a:rPr>
              <a:t>11</a:t>
            </a:r>
            <a:r>
              <a:rPr lang="en-US" sz="2000" dirty="0" smtClean="0">
                <a:latin typeface="Times New Roman" panose="02020603050405020304" pitchFamily="18" charset="0"/>
                <a:cs typeface="Times New Roman" panose="02020603050405020304" pitchFamily="18" charset="0"/>
              </a:rPr>
              <a:t> and x</a:t>
            </a:r>
            <a:r>
              <a:rPr lang="en-US" sz="2000" baseline="-25000" dirty="0" smtClean="0">
                <a:latin typeface="Times New Roman" panose="02020603050405020304" pitchFamily="18" charset="0"/>
                <a:cs typeface="Times New Roman" panose="02020603050405020304" pitchFamily="18" charset="0"/>
              </a:rPr>
              <a:t>22</a:t>
            </a:r>
            <a:r>
              <a:rPr lang="en-US" sz="2000" dirty="0" smtClean="0">
                <a:latin typeface="Times New Roman" panose="02020603050405020304" pitchFamily="18" charset="0"/>
                <a:cs typeface="Times New Roman" panose="02020603050405020304" pitchFamily="18" charset="0"/>
              </a:rPr>
              <a:t> reaches to zero level simultaneously. Select any one </a:t>
            </a:r>
            <a:r>
              <a:rPr lang="en-US" sz="2000" dirty="0" smtClean="0">
                <a:solidFill>
                  <a:srgbClr val="00B050"/>
                </a:solidFill>
                <a:latin typeface="Times New Roman" panose="02020603050405020304" pitchFamily="18" charset="0"/>
                <a:cs typeface="Times New Roman" panose="02020603050405020304" pitchFamily="18" charset="0"/>
              </a:rPr>
              <a:t>(say x</a:t>
            </a:r>
            <a:r>
              <a:rPr lang="en-US" sz="2000" baseline="-25000" dirty="0" smtClean="0">
                <a:solidFill>
                  <a:srgbClr val="00B050"/>
                </a:solidFill>
                <a:latin typeface="Times New Roman" panose="02020603050405020304" pitchFamily="18" charset="0"/>
                <a:cs typeface="Times New Roman" panose="02020603050405020304" pitchFamily="18" charset="0"/>
              </a:rPr>
              <a:t>11</a:t>
            </a:r>
            <a:r>
              <a:rPr lang="en-US" sz="2000" dirty="0" smtClean="0">
                <a:solidFill>
                  <a:srgbClr val="00B050"/>
                </a:solidFill>
                <a:latin typeface="Times New Roman" panose="02020603050405020304" pitchFamily="18" charset="0"/>
                <a:cs typeface="Times New Roman" panose="02020603050405020304" pitchFamily="18" charset="0"/>
              </a:rPr>
              <a:t>) as the leaving variable</a:t>
            </a:r>
            <a:r>
              <a:rPr lang="en-US" sz="2000" dirty="0" smtClean="0">
                <a:latin typeface="Times New Roman" panose="02020603050405020304" pitchFamily="18" charset="0"/>
                <a:cs typeface="Times New Roman" panose="02020603050405020304" pitchFamily="18" charset="0"/>
              </a:rPr>
              <a:t>.</a:t>
            </a:r>
            <a:endParaRPr lang="en-US" sz="2000" dirty="0"/>
          </a:p>
        </p:txBody>
      </p:sp>
    </p:spTree>
    <p:extLst>
      <p:ext uri="{BB962C8B-B14F-4D97-AF65-F5344CB8AC3E}">
        <p14:creationId xmlns:p14="http://schemas.microsoft.com/office/powerpoint/2010/main" val="11643514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Method of Multipliers</a:t>
            </a:r>
            <a:endParaRPr lang="en-US" dirty="0"/>
          </a:p>
        </p:txBody>
      </p:sp>
      <p:sp>
        <p:nvSpPr>
          <p:cNvPr id="5" name="object 5"/>
          <p:cNvSpPr txBox="1">
            <a:spLocks noGrp="1"/>
          </p:cNvSpPr>
          <p:nvPr>
            <p:ph idx="1"/>
          </p:nvPr>
        </p:nvSpPr>
        <p:spPr>
          <a:xfrm>
            <a:off x="838200" y="1215200"/>
            <a:ext cx="10451592" cy="5732338"/>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
        <p:nvSpPr>
          <p:cNvPr id="3" name="TextBox 2"/>
          <p:cNvSpPr txBox="1"/>
          <p:nvPr/>
        </p:nvSpPr>
        <p:spPr>
          <a:xfrm>
            <a:off x="2229612" y="4728860"/>
            <a:ext cx="8194548" cy="1938992"/>
          </a:xfrm>
          <a:prstGeom prst="rect">
            <a:avLst/>
          </a:prstGeom>
          <a:noFill/>
        </p:spPr>
        <p:txBody>
          <a:bodyPr wrap="square" rtlCol="0">
            <a:spAutoFit/>
          </a:bodyPr>
          <a:lstStyle/>
          <a:p>
            <a:r>
              <a:rPr lang="en-US" sz="2000" dirty="0" smtClean="0"/>
              <a:t>x</a:t>
            </a:r>
            <a:r>
              <a:rPr lang="en-US" sz="2000" baseline="-25000" dirty="0" smtClean="0"/>
              <a:t>11</a:t>
            </a:r>
            <a:r>
              <a:rPr lang="en-US" sz="2000" dirty="0" smtClean="0"/>
              <a:t>, x</a:t>
            </a:r>
            <a:r>
              <a:rPr lang="en-US" sz="2000" baseline="-25000" dirty="0" smtClean="0"/>
              <a:t>22</a:t>
            </a:r>
            <a:r>
              <a:rPr lang="en-US" sz="2000" dirty="0" smtClean="0"/>
              <a:t>, and x</a:t>
            </a:r>
            <a:r>
              <a:rPr lang="en-US" sz="2000" baseline="-25000" dirty="0" smtClean="0"/>
              <a:t>34</a:t>
            </a:r>
            <a:r>
              <a:rPr lang="en-US" sz="2000" dirty="0" smtClean="0"/>
              <a:t> are the candidates for leaving variable.</a:t>
            </a:r>
          </a:p>
          <a:p>
            <a:r>
              <a:rPr lang="en-US" sz="2000" dirty="0" smtClean="0"/>
              <a:t>Maximum value of </a:t>
            </a:r>
            <a:r>
              <a:rPr lang="en-US" sz="2000" dirty="0" smtClean="0">
                <a:latin typeface="Times New Roman" panose="02020603050405020304" pitchFamily="18" charset="0"/>
                <a:cs typeface="Times New Roman" panose="02020603050405020304" pitchFamily="18" charset="0"/>
              </a:rPr>
              <a:t> ɵ</a:t>
            </a:r>
            <a:r>
              <a:rPr lang="en-US" sz="2000" dirty="0" smtClean="0"/>
              <a:t>  is calculated in such a way that it should satisfy the following non-negative conditions:</a:t>
            </a:r>
          </a:p>
          <a:p>
            <a:r>
              <a:rPr lang="en-US" sz="2000" dirty="0" smtClean="0"/>
              <a:t>      x</a:t>
            </a:r>
            <a:r>
              <a:rPr lang="en-US" sz="2000" baseline="-25000" dirty="0" smtClean="0"/>
              <a:t>12</a:t>
            </a:r>
            <a:r>
              <a:rPr lang="en-US" sz="2000" dirty="0" smtClean="0"/>
              <a:t> = 15 - </a:t>
            </a:r>
            <a:r>
              <a:rPr lang="en-US" sz="2000" dirty="0" smtClean="0">
                <a:latin typeface="Times New Roman" panose="02020603050405020304" pitchFamily="18" charset="0"/>
                <a:cs typeface="Times New Roman" panose="02020603050405020304" pitchFamily="18" charset="0"/>
              </a:rPr>
              <a:t>ɵ ≥ 0                 </a:t>
            </a:r>
            <a:r>
              <a:rPr lang="en-US" sz="2000" dirty="0" smtClean="0"/>
              <a:t>x</a:t>
            </a:r>
            <a:r>
              <a:rPr lang="en-US" sz="2000" baseline="-25000" dirty="0" smtClean="0"/>
              <a:t>24</a:t>
            </a:r>
            <a:r>
              <a:rPr lang="en-US" sz="2000" dirty="0" smtClean="0"/>
              <a:t> </a:t>
            </a:r>
            <a:r>
              <a:rPr lang="en-US" sz="2000" dirty="0"/>
              <a:t>= </a:t>
            </a:r>
            <a:r>
              <a:rPr lang="en-US" sz="2000" dirty="0" smtClean="0"/>
              <a:t>10 </a:t>
            </a:r>
            <a:r>
              <a:rPr lang="en-US" sz="2000" dirty="0"/>
              <a:t>- </a:t>
            </a:r>
            <a:r>
              <a:rPr lang="en-US" sz="2000" dirty="0">
                <a:latin typeface="Times New Roman" panose="02020603050405020304" pitchFamily="18" charset="0"/>
                <a:cs typeface="Times New Roman" panose="02020603050405020304" pitchFamily="18" charset="0"/>
              </a:rPr>
              <a:t>ɵ ≥ </a:t>
            </a:r>
            <a:r>
              <a:rPr lang="en-US" sz="2000" dirty="0" smtClean="0">
                <a:latin typeface="Times New Roman" panose="02020603050405020304" pitchFamily="18" charset="0"/>
                <a:cs typeface="Times New Roman" panose="02020603050405020304" pitchFamily="18" charset="0"/>
              </a:rPr>
              <a:t>0</a:t>
            </a:r>
          </a:p>
          <a:p>
            <a:r>
              <a:rPr lang="en-US" sz="2000" dirty="0" smtClean="0">
                <a:latin typeface="Times New Roman" panose="02020603050405020304" pitchFamily="18" charset="0"/>
                <a:cs typeface="Times New Roman" panose="02020603050405020304" pitchFamily="18" charset="0"/>
              </a:rPr>
              <a:t>The max. value of ɵ is 10.</a:t>
            </a:r>
          </a:p>
          <a:p>
            <a:r>
              <a:rPr lang="en-US" sz="2000" dirty="0" smtClean="0">
                <a:latin typeface="Times New Roman" panose="02020603050405020304" pitchFamily="18" charset="0"/>
                <a:cs typeface="Times New Roman" panose="02020603050405020304" pitchFamily="18" charset="0"/>
              </a:rPr>
              <a:t> </a:t>
            </a:r>
            <a:r>
              <a:rPr lang="en-US" sz="2000" dirty="0" smtClean="0">
                <a:solidFill>
                  <a:srgbClr val="00B050"/>
                </a:solidFill>
                <a:latin typeface="Times New Roman" panose="02020603050405020304" pitchFamily="18" charset="0"/>
                <a:cs typeface="Times New Roman" panose="02020603050405020304" pitchFamily="18" charset="0"/>
              </a:rPr>
              <a:t>x</a:t>
            </a:r>
            <a:r>
              <a:rPr lang="en-US" sz="2000" baseline="-25000" dirty="0" smtClean="0">
                <a:solidFill>
                  <a:srgbClr val="00B050"/>
                </a:solidFill>
                <a:latin typeface="Times New Roman" panose="02020603050405020304" pitchFamily="18" charset="0"/>
                <a:cs typeface="Times New Roman" panose="02020603050405020304" pitchFamily="18" charset="0"/>
              </a:rPr>
              <a:t>24</a:t>
            </a:r>
            <a:r>
              <a:rPr lang="en-US" sz="2000" dirty="0" smtClean="0">
                <a:solidFill>
                  <a:srgbClr val="00B050"/>
                </a:solidFill>
                <a:latin typeface="Times New Roman" panose="02020603050405020304" pitchFamily="18" charset="0"/>
                <a:cs typeface="Times New Roman" panose="02020603050405020304" pitchFamily="18" charset="0"/>
              </a:rPr>
              <a:t> is the leaving variable</a:t>
            </a:r>
            <a:r>
              <a:rPr lang="en-US" sz="2000" dirty="0" smtClean="0">
                <a:latin typeface="Times New Roman" panose="02020603050405020304" pitchFamily="18" charset="0"/>
                <a:cs typeface="Times New Roman" panose="02020603050405020304" pitchFamily="18" charset="0"/>
              </a:rPr>
              <a:t>.</a:t>
            </a:r>
            <a:endParaRPr lang="en-US" sz="2000" dirty="0"/>
          </a:p>
        </p:txBody>
      </p:sp>
      <p:sp>
        <p:nvSpPr>
          <p:cNvPr id="6" name="object 3"/>
          <p:cNvSpPr/>
          <p:nvPr/>
        </p:nvSpPr>
        <p:spPr>
          <a:xfrm>
            <a:off x="1363980" y="876530"/>
            <a:ext cx="7917180" cy="4191000"/>
          </a:xfrm>
          <a:prstGeom prst="rect">
            <a:avLst/>
          </a:prstGeom>
          <a:blipFill>
            <a:blip r:embed="rId2" cstate="print"/>
            <a:stretch>
              <a:fillRect/>
            </a:stretch>
          </a:blipFill>
        </p:spPr>
        <p:txBody>
          <a:bodyPr wrap="square" lIns="0" tIns="0" rIns="0" bIns="0" rtlCol="0"/>
          <a:lstStyle/>
          <a:p>
            <a:endParaRPr/>
          </a:p>
        </p:txBody>
      </p:sp>
      <p:sp>
        <p:nvSpPr>
          <p:cNvPr id="7" name="TextBox 6"/>
          <p:cNvSpPr txBox="1"/>
          <p:nvPr/>
        </p:nvSpPr>
        <p:spPr>
          <a:xfrm>
            <a:off x="9125712" y="2167441"/>
            <a:ext cx="2112264" cy="646331"/>
          </a:xfrm>
          <a:prstGeom prst="rect">
            <a:avLst/>
          </a:prstGeom>
          <a:solidFill>
            <a:schemeClr val="accent2">
              <a:lumMod val="60000"/>
              <a:lumOff val="40000"/>
            </a:schemeClr>
          </a:solidFill>
        </p:spPr>
        <p:txBody>
          <a:bodyPr wrap="square" rtlCol="0">
            <a:spAutoFit/>
          </a:bodyPr>
          <a:lstStyle/>
          <a:p>
            <a:r>
              <a:rPr lang="en-US" dirty="0" smtClean="0"/>
              <a:t>Entering variable being most +</a:t>
            </a:r>
            <a:r>
              <a:rPr lang="en-US" dirty="0" err="1" smtClean="0"/>
              <a:t>ve</a:t>
            </a:r>
            <a:endParaRPr lang="en-US" dirty="0"/>
          </a:p>
        </p:txBody>
      </p:sp>
      <p:cxnSp>
        <p:nvCxnSpPr>
          <p:cNvPr id="9" name="Straight Arrow Connector 8"/>
          <p:cNvCxnSpPr>
            <a:stCxn id="7" idx="1"/>
          </p:cNvCxnSpPr>
          <p:nvPr/>
        </p:nvCxnSpPr>
        <p:spPr>
          <a:xfrm flipH="1" flipV="1">
            <a:off x="7836408" y="2490606"/>
            <a:ext cx="12893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93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Method of Multipliers</a:t>
            </a:r>
            <a:endParaRPr lang="en-US" dirty="0"/>
          </a:p>
        </p:txBody>
      </p:sp>
      <p:sp>
        <p:nvSpPr>
          <p:cNvPr id="5" name="object 5"/>
          <p:cNvSpPr txBox="1">
            <a:spLocks noGrp="1"/>
          </p:cNvSpPr>
          <p:nvPr>
            <p:ph idx="1"/>
          </p:nvPr>
        </p:nvSpPr>
        <p:spPr>
          <a:xfrm>
            <a:off x="838200" y="1215200"/>
            <a:ext cx="10451592" cy="5350183"/>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
        <p:nvSpPr>
          <p:cNvPr id="3" name="TextBox 2"/>
          <p:cNvSpPr txBox="1"/>
          <p:nvPr/>
        </p:nvSpPr>
        <p:spPr>
          <a:xfrm>
            <a:off x="1115568" y="4919008"/>
            <a:ext cx="9372600" cy="1938992"/>
          </a:xfrm>
          <a:prstGeom prst="rect">
            <a:avLst/>
          </a:prstGeom>
          <a:noFill/>
        </p:spPr>
        <p:txBody>
          <a:bodyPr wrap="square" rtlCol="0">
            <a:spAutoFit/>
          </a:bodyPr>
          <a:lstStyle/>
          <a:p>
            <a:r>
              <a:rPr lang="en-US" sz="2000" dirty="0" smtClean="0"/>
              <a:t>The coefficients of all non-basic variables are non-positive </a:t>
            </a:r>
            <a:r>
              <a:rPr lang="en-US" sz="2000" dirty="0" smtClean="0">
                <a:solidFill>
                  <a:srgbClr val="FF0000"/>
                </a:solidFill>
              </a:rPr>
              <a:t>(all </a:t>
            </a:r>
            <a:r>
              <a:rPr lang="en-US" sz="2000" spc="-7" dirty="0" smtClean="0">
                <a:solidFill>
                  <a:srgbClr val="FF0000"/>
                </a:solidFill>
                <a:cs typeface="Arial"/>
              </a:rPr>
              <a:t>∆</a:t>
            </a:r>
            <a:r>
              <a:rPr lang="en-US" sz="2000" spc="-7" baseline="-20833" dirty="0" err="1">
                <a:solidFill>
                  <a:srgbClr val="FF0000"/>
                </a:solidFill>
                <a:cs typeface="Arial"/>
              </a:rPr>
              <a:t>ij</a:t>
            </a:r>
            <a:r>
              <a:rPr lang="en-US" sz="2000" baseline="-21367" dirty="0">
                <a:solidFill>
                  <a:srgbClr val="FF0000"/>
                </a:solidFill>
                <a:cs typeface="Arial"/>
              </a:rPr>
              <a:t> </a:t>
            </a:r>
            <a:r>
              <a:rPr lang="en-US" sz="2000" dirty="0">
                <a:solidFill>
                  <a:srgbClr val="FF0000"/>
                </a:solidFill>
                <a:cs typeface="Arial"/>
              </a:rPr>
              <a:t>are</a:t>
            </a:r>
            <a:r>
              <a:rPr lang="en-US" sz="2000" spc="-55" dirty="0">
                <a:solidFill>
                  <a:srgbClr val="FF0000"/>
                </a:solidFill>
                <a:cs typeface="Arial"/>
              </a:rPr>
              <a:t> </a:t>
            </a:r>
            <a:r>
              <a:rPr lang="en-US" sz="2000" spc="-5" dirty="0" smtClean="0">
                <a:solidFill>
                  <a:srgbClr val="FF0000"/>
                </a:solidFill>
                <a:cs typeface="Arial"/>
              </a:rPr>
              <a:t>non-positive)</a:t>
            </a:r>
            <a:r>
              <a:rPr lang="en-US" sz="2000" dirty="0" smtClean="0"/>
              <a:t>. Therefore, current solution optimum.  The Optimum Solution is-</a:t>
            </a:r>
          </a:p>
          <a:p>
            <a:r>
              <a:rPr lang="en-US" sz="2000" dirty="0" smtClean="0"/>
              <a:t>          x</a:t>
            </a:r>
            <a:r>
              <a:rPr lang="en-US" sz="2000" baseline="-25000" dirty="0" smtClean="0"/>
              <a:t>12 </a:t>
            </a:r>
            <a:r>
              <a:rPr lang="en-US" sz="2000" dirty="0"/>
              <a:t>= </a:t>
            </a:r>
            <a:r>
              <a:rPr lang="en-US" sz="2000" dirty="0" smtClean="0"/>
              <a:t>5</a:t>
            </a:r>
            <a:r>
              <a:rPr lang="en-US" sz="2000" dirty="0"/>
              <a:t>, x</a:t>
            </a:r>
            <a:r>
              <a:rPr lang="en-US" sz="2000" baseline="-25000" dirty="0"/>
              <a:t>14</a:t>
            </a:r>
            <a:r>
              <a:rPr lang="en-US" sz="2000" dirty="0"/>
              <a:t> = </a:t>
            </a:r>
            <a:r>
              <a:rPr lang="en-US" sz="2000" dirty="0" smtClean="0"/>
              <a:t>10</a:t>
            </a:r>
            <a:r>
              <a:rPr lang="en-US" sz="2000" dirty="0"/>
              <a:t>, </a:t>
            </a:r>
            <a:r>
              <a:rPr lang="en-US" sz="2000" dirty="0" smtClean="0"/>
              <a:t>x</a:t>
            </a:r>
            <a:r>
              <a:rPr lang="en-US" sz="2000" baseline="-25000" dirty="0" smtClean="0"/>
              <a:t>22</a:t>
            </a:r>
            <a:r>
              <a:rPr lang="en-US" sz="2000" dirty="0" smtClean="0"/>
              <a:t> </a:t>
            </a:r>
            <a:r>
              <a:rPr lang="en-US" sz="2000" dirty="0"/>
              <a:t>= </a:t>
            </a:r>
            <a:r>
              <a:rPr lang="en-US" sz="2000" dirty="0" smtClean="0"/>
              <a:t>10,  x</a:t>
            </a:r>
            <a:r>
              <a:rPr lang="en-US" sz="2000" baseline="-25000" dirty="0" smtClean="0"/>
              <a:t>23</a:t>
            </a:r>
            <a:r>
              <a:rPr lang="en-US" sz="2000" dirty="0" smtClean="0"/>
              <a:t> </a:t>
            </a:r>
            <a:r>
              <a:rPr lang="en-US" sz="2000" dirty="0"/>
              <a:t>= </a:t>
            </a:r>
            <a:r>
              <a:rPr lang="en-US" sz="2000" dirty="0" smtClean="0"/>
              <a:t>15, </a:t>
            </a:r>
            <a:r>
              <a:rPr lang="en-US" sz="2000" dirty="0"/>
              <a:t>x</a:t>
            </a:r>
            <a:r>
              <a:rPr lang="en-US" sz="2000" baseline="-25000" dirty="0"/>
              <a:t>31</a:t>
            </a:r>
            <a:r>
              <a:rPr lang="en-US" sz="2000" dirty="0"/>
              <a:t> = 5, x</a:t>
            </a:r>
            <a:r>
              <a:rPr lang="en-US" sz="2000" baseline="-25000" dirty="0"/>
              <a:t>34</a:t>
            </a:r>
            <a:r>
              <a:rPr lang="en-US" sz="2000" dirty="0"/>
              <a:t> = 5</a:t>
            </a:r>
          </a:p>
          <a:p>
            <a:endParaRPr lang="en-US" sz="2000" dirty="0"/>
          </a:p>
          <a:p>
            <a:r>
              <a:rPr lang="en-US" sz="2000" dirty="0"/>
              <a:t>Total Transportation Cost = </a:t>
            </a:r>
            <a:r>
              <a:rPr lang="en-US" sz="2000" dirty="0" smtClean="0"/>
              <a:t>5x2+10x11+10x7+15x9+5x4+5x18 </a:t>
            </a:r>
            <a:r>
              <a:rPr lang="en-US" sz="2000" dirty="0"/>
              <a:t>= </a:t>
            </a:r>
            <a:r>
              <a:rPr lang="en-US" sz="2000" dirty="0" err="1"/>
              <a:t>Rs</a:t>
            </a:r>
            <a:r>
              <a:rPr lang="en-US" sz="2000" dirty="0"/>
              <a:t>. </a:t>
            </a:r>
            <a:r>
              <a:rPr lang="en-US" sz="2000" dirty="0" smtClean="0"/>
              <a:t>435</a:t>
            </a:r>
            <a:endParaRPr lang="en-US" sz="2000" dirty="0"/>
          </a:p>
          <a:p>
            <a:endParaRPr lang="en-US" sz="2000" dirty="0" smtClean="0"/>
          </a:p>
        </p:txBody>
      </p:sp>
      <p:sp>
        <p:nvSpPr>
          <p:cNvPr id="8" name="object 3"/>
          <p:cNvSpPr/>
          <p:nvPr/>
        </p:nvSpPr>
        <p:spPr>
          <a:xfrm>
            <a:off x="1344930" y="895781"/>
            <a:ext cx="7555992" cy="413918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365082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a:t>
            </a:r>
            <a:endParaRPr lang="en-US" dirty="0"/>
          </a:p>
        </p:txBody>
      </p:sp>
      <p:sp>
        <p:nvSpPr>
          <p:cNvPr id="5" name="object 5"/>
          <p:cNvSpPr txBox="1">
            <a:spLocks noGrp="1"/>
          </p:cNvSpPr>
          <p:nvPr>
            <p:ph idx="1"/>
          </p:nvPr>
        </p:nvSpPr>
        <p:spPr>
          <a:xfrm>
            <a:off x="838200" y="1215200"/>
            <a:ext cx="10451592" cy="5519460"/>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dirty="0" smtClean="0">
                <a:solidFill>
                  <a:srgbClr val="000000"/>
                </a:solidFill>
              </a:rPr>
              <a:t>The name stepping-stone relates to an analogy of crossing a pond or stream by moving from stone to stone. In case of transportation solution the “stones” are the filled cells.</a:t>
            </a: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r>
              <a:rPr lang="en-US" sz="2400" dirty="0" smtClean="0">
                <a:solidFill>
                  <a:srgbClr val="000000"/>
                </a:solidFill>
              </a:rPr>
              <a:t>It provides an intuitive understanding of the evaluation process. When a solution is not optimal, the distribution plan must be revised by reallocating units into and out of various cells, only stepping-stone method can be used for reallocation.</a:t>
            </a: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r>
              <a:rPr lang="en-US" sz="2400" dirty="0" smtClean="0">
                <a:solidFill>
                  <a:srgbClr val="000000"/>
                </a:solidFill>
              </a:rPr>
              <a:t>The stepping-stone method involves tracing a series of closed paths in the transportation table, using one such path for each empty cell. The path represents a shift of one unit into an empty cell and it enables the analyst to assess the impact of such shifting on total cost. The method helps –</a:t>
            </a:r>
          </a:p>
          <a:p>
            <a:pPr marL="469900" marR="5080" lvl="1" indent="0" algn="just">
              <a:lnSpc>
                <a:spcPct val="100000"/>
              </a:lnSpc>
              <a:spcBef>
                <a:spcPts val="100"/>
              </a:spcBef>
              <a:buNone/>
            </a:pPr>
            <a:r>
              <a:rPr lang="en-US" sz="2000" dirty="0" smtClean="0">
                <a:solidFill>
                  <a:srgbClr val="000000"/>
                </a:solidFill>
              </a:rPr>
              <a:t>To identify the empty cell for shipping and associated cost reduction.</a:t>
            </a:r>
          </a:p>
          <a:p>
            <a:pPr marL="469900" marR="5080" lvl="1" indent="0" algn="just">
              <a:lnSpc>
                <a:spcPct val="100000"/>
              </a:lnSpc>
              <a:spcBef>
                <a:spcPts val="100"/>
              </a:spcBef>
              <a:buNone/>
            </a:pPr>
            <a:r>
              <a:rPr lang="en-US" sz="2000" dirty="0" smtClean="0">
                <a:solidFill>
                  <a:srgbClr val="000000"/>
                </a:solidFill>
              </a:rPr>
              <a:t>To calculate maximum number of units can be shifted into empty cell.</a:t>
            </a:r>
          </a:p>
          <a:p>
            <a:pPr marL="469900" marR="5080" lvl="1" indent="0" algn="just">
              <a:lnSpc>
                <a:spcPct val="100000"/>
              </a:lnSpc>
              <a:spcBef>
                <a:spcPts val="100"/>
              </a:spcBef>
              <a:buNone/>
            </a:pPr>
            <a:r>
              <a:rPr lang="en-US" sz="2000" dirty="0" smtClean="0">
                <a:solidFill>
                  <a:srgbClr val="000000"/>
                </a:solidFill>
              </a:rPr>
              <a:t>To reallocate the shipping units in other filled cells to compensate for the shift in empty cell. </a:t>
            </a:r>
            <a:r>
              <a:rPr lang="en-US" sz="2400" dirty="0" smtClean="0">
                <a:solidFill>
                  <a:srgbClr val="000000"/>
                </a:solidFill>
              </a:rPr>
              <a:t> </a:t>
            </a:r>
          </a:p>
        </p:txBody>
      </p:sp>
    </p:spTree>
    <p:extLst>
      <p:ext uri="{BB962C8B-B14F-4D97-AF65-F5344CB8AC3E}">
        <p14:creationId xmlns:p14="http://schemas.microsoft.com/office/powerpoint/2010/main" val="12745774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a:t>
            </a:r>
            <a:endParaRPr lang="en-US" dirty="0"/>
          </a:p>
        </p:txBody>
      </p:sp>
      <p:sp>
        <p:nvSpPr>
          <p:cNvPr id="5" name="object 5"/>
          <p:cNvSpPr txBox="1">
            <a:spLocks noGrp="1"/>
          </p:cNvSpPr>
          <p:nvPr>
            <p:ph idx="1"/>
          </p:nvPr>
        </p:nvSpPr>
        <p:spPr>
          <a:xfrm>
            <a:off x="838200" y="1215200"/>
            <a:ext cx="10451592" cy="5778505"/>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dirty="0" smtClean="0">
                <a:solidFill>
                  <a:srgbClr val="000000"/>
                </a:solidFill>
              </a:rPr>
              <a:t>Steps of Stepping-stone Method. </a:t>
            </a:r>
          </a:p>
          <a:p>
            <a:pPr marL="927100" marR="5080" lvl="1" indent="-457200" algn="just">
              <a:lnSpc>
                <a:spcPct val="100000"/>
              </a:lnSpc>
              <a:spcBef>
                <a:spcPts val="100"/>
              </a:spcBef>
              <a:buAutoNum type="arabicPeriod"/>
            </a:pPr>
            <a:r>
              <a:rPr lang="en-US" sz="2000" dirty="0" smtClean="0">
                <a:solidFill>
                  <a:srgbClr val="000000"/>
                </a:solidFill>
              </a:rPr>
              <a:t>Evaluate all empty cells one by one.</a:t>
            </a:r>
          </a:p>
          <a:p>
            <a:pPr marL="927100" marR="5080" lvl="1" indent="-457200" algn="just">
              <a:lnSpc>
                <a:spcPct val="100000"/>
              </a:lnSpc>
              <a:spcBef>
                <a:spcPts val="100"/>
              </a:spcBef>
              <a:buAutoNum type="arabicPeriod"/>
            </a:pPr>
            <a:r>
              <a:rPr lang="en-US" sz="2000" dirty="0" smtClean="0">
                <a:solidFill>
                  <a:srgbClr val="000000"/>
                </a:solidFill>
              </a:rPr>
              <a:t>Trace a path that starts and ends at the empty cell being evaluated. It will consist only horizontal and vertical moves. Alternate move will take place from the filled cell. It is permissible to skip over some filled cells to find such a filled cell from where the path can continue.</a:t>
            </a:r>
          </a:p>
          <a:p>
            <a:pPr marL="927100" marR="5080" lvl="1" indent="-457200" algn="just">
              <a:lnSpc>
                <a:spcPct val="100000"/>
              </a:lnSpc>
              <a:spcBef>
                <a:spcPts val="100"/>
              </a:spcBef>
              <a:buAutoNum type="arabicPeriod"/>
            </a:pPr>
            <a:r>
              <a:rPr lang="en-US" sz="2000" dirty="0" smtClean="0">
                <a:solidFill>
                  <a:srgbClr val="000000"/>
                </a:solidFill>
              </a:rPr>
              <a:t> Assign alternate + and – signs at each corner cell of the path starting with a + sign in the cell being evaluated. </a:t>
            </a:r>
          </a:p>
          <a:p>
            <a:pPr marL="927100" marR="5080" lvl="1" indent="-457200" algn="just">
              <a:lnSpc>
                <a:spcPct val="100000"/>
              </a:lnSpc>
              <a:spcBef>
                <a:spcPts val="100"/>
              </a:spcBef>
              <a:buAutoNum type="arabicPeriod"/>
            </a:pPr>
            <a:r>
              <a:rPr lang="en-US" sz="2000" dirty="0" smtClean="0">
                <a:solidFill>
                  <a:srgbClr val="000000"/>
                </a:solidFill>
              </a:rPr>
              <a:t>Evaluate net change in the cost on the path by taking difference of sum of all the costs associated with the + sign and </a:t>
            </a:r>
            <a:r>
              <a:rPr lang="en-US" sz="2000" dirty="0">
                <a:solidFill>
                  <a:srgbClr val="000000"/>
                </a:solidFill>
              </a:rPr>
              <a:t>the </a:t>
            </a:r>
            <a:r>
              <a:rPr lang="en-US" sz="2000" dirty="0" smtClean="0">
                <a:solidFill>
                  <a:srgbClr val="000000"/>
                </a:solidFill>
              </a:rPr>
              <a:t>sum of the costs </a:t>
            </a:r>
            <a:r>
              <a:rPr lang="en-US" sz="2000" dirty="0">
                <a:solidFill>
                  <a:srgbClr val="000000"/>
                </a:solidFill>
              </a:rPr>
              <a:t>associated with </a:t>
            </a:r>
            <a:r>
              <a:rPr lang="en-US" sz="2000" dirty="0" smtClean="0">
                <a:solidFill>
                  <a:srgbClr val="000000"/>
                </a:solidFill>
              </a:rPr>
              <a:t>– sign.  (consider the  +</a:t>
            </a:r>
            <a:r>
              <a:rPr lang="en-US" sz="2000" dirty="0" err="1" smtClean="0">
                <a:solidFill>
                  <a:srgbClr val="000000"/>
                </a:solidFill>
              </a:rPr>
              <a:t>ve</a:t>
            </a:r>
            <a:r>
              <a:rPr lang="en-US" sz="2000" dirty="0" smtClean="0">
                <a:solidFill>
                  <a:srgbClr val="000000"/>
                </a:solidFill>
              </a:rPr>
              <a:t> cost of the cells assigned with + sign and –</a:t>
            </a:r>
            <a:r>
              <a:rPr lang="en-US" sz="2000" dirty="0" err="1" smtClean="0">
                <a:solidFill>
                  <a:srgbClr val="000000"/>
                </a:solidFill>
              </a:rPr>
              <a:t>ve</a:t>
            </a:r>
            <a:r>
              <a:rPr lang="en-US" sz="2000" dirty="0" smtClean="0">
                <a:solidFill>
                  <a:srgbClr val="000000"/>
                </a:solidFill>
              </a:rPr>
              <a:t> cost assigned with –</a:t>
            </a:r>
            <a:r>
              <a:rPr lang="en-US" sz="2000" dirty="0" err="1" smtClean="0">
                <a:solidFill>
                  <a:srgbClr val="000000"/>
                </a:solidFill>
              </a:rPr>
              <a:t>ve</a:t>
            </a:r>
            <a:r>
              <a:rPr lang="en-US" sz="2000" dirty="0" smtClean="0">
                <a:solidFill>
                  <a:srgbClr val="000000"/>
                </a:solidFill>
              </a:rPr>
              <a:t> sign).</a:t>
            </a:r>
          </a:p>
          <a:p>
            <a:pPr marL="927100" marR="5080" lvl="1" indent="-457200" algn="just">
              <a:lnSpc>
                <a:spcPct val="100000"/>
              </a:lnSpc>
              <a:spcBef>
                <a:spcPts val="100"/>
              </a:spcBef>
              <a:buAutoNum type="arabicPeriod"/>
            </a:pPr>
            <a:r>
              <a:rPr lang="en-US" sz="2000" dirty="0" smtClean="0">
                <a:solidFill>
                  <a:srgbClr val="000000"/>
                </a:solidFill>
              </a:rPr>
              <a:t>Identify the empty cell that provides most negative net change in the cost is as entering cell. If no cell has the negative net change in the cost then current solution is optimum, stop. Otherwise, select the leaving cell on the path having least cost value assigned with – </a:t>
            </a:r>
            <a:r>
              <a:rPr lang="en-US" sz="2000" dirty="0" err="1" smtClean="0">
                <a:solidFill>
                  <a:srgbClr val="000000"/>
                </a:solidFill>
              </a:rPr>
              <a:t>ve</a:t>
            </a:r>
            <a:r>
              <a:rPr lang="en-US" sz="2000" dirty="0" smtClean="0">
                <a:solidFill>
                  <a:srgbClr val="000000"/>
                </a:solidFill>
              </a:rPr>
              <a:t> sign.</a:t>
            </a:r>
          </a:p>
          <a:p>
            <a:pPr marL="927100" marR="5080" lvl="1" indent="-457200" algn="just">
              <a:lnSpc>
                <a:spcPct val="100000"/>
              </a:lnSpc>
              <a:spcBef>
                <a:spcPts val="100"/>
              </a:spcBef>
              <a:buAutoNum type="arabicPeriod"/>
            </a:pPr>
            <a:r>
              <a:rPr lang="en-US" sz="2000" dirty="0" smtClean="0">
                <a:solidFill>
                  <a:srgbClr val="000000"/>
                </a:solidFill>
              </a:rPr>
              <a:t>Allocate as much as possible in the entering cell and reallocate the units in other cells of the path keeping demand and supply unchanged. No allocation in the leaving cell.</a:t>
            </a:r>
          </a:p>
          <a:p>
            <a:pPr marL="927100" marR="5080" lvl="1" indent="-457200" algn="just">
              <a:lnSpc>
                <a:spcPct val="100000"/>
              </a:lnSpc>
              <a:spcBef>
                <a:spcPts val="100"/>
              </a:spcBef>
              <a:buAutoNum type="arabicPeriod"/>
            </a:pPr>
            <a:r>
              <a:rPr lang="en-US" sz="2000" dirty="0" smtClean="0">
                <a:solidFill>
                  <a:srgbClr val="000000"/>
                </a:solidFill>
              </a:rPr>
              <a:t>Go to step 1.</a:t>
            </a:r>
          </a:p>
          <a:p>
            <a:pPr marL="469900" marR="5080" indent="-457200" algn="just">
              <a:lnSpc>
                <a:spcPct val="100000"/>
              </a:lnSpc>
              <a:spcBef>
                <a:spcPts val="100"/>
              </a:spcBef>
              <a:buAutoNum type="arabicPeriod"/>
            </a:pPr>
            <a:endParaRPr lang="en-US" sz="2400" dirty="0" smtClean="0">
              <a:solidFill>
                <a:srgbClr val="000000"/>
              </a:solidFill>
            </a:endParaRPr>
          </a:p>
        </p:txBody>
      </p:sp>
    </p:spTree>
    <p:extLst>
      <p:ext uri="{BB962C8B-B14F-4D97-AF65-F5344CB8AC3E}">
        <p14:creationId xmlns:p14="http://schemas.microsoft.com/office/powerpoint/2010/main" val="726303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 (Example)</a:t>
            </a:r>
            <a:endParaRPr lang="en-US" dirty="0"/>
          </a:p>
        </p:txBody>
      </p:sp>
      <p:sp>
        <p:nvSpPr>
          <p:cNvPr id="5" name="object 5"/>
          <p:cNvSpPr txBox="1">
            <a:spLocks noGrp="1"/>
          </p:cNvSpPr>
          <p:nvPr>
            <p:ph idx="1"/>
          </p:nvPr>
        </p:nvSpPr>
        <p:spPr>
          <a:xfrm>
            <a:off x="838200" y="1215200"/>
            <a:ext cx="10451592" cy="6991658"/>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000" dirty="0" smtClean="0">
                <a:solidFill>
                  <a:srgbClr val="000000"/>
                </a:solidFill>
              </a:rPr>
              <a:t>A real state company contracted three companies to supply cement for its three projects. The transportation tableau for the same is given below:</a:t>
            </a: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r>
              <a:rPr lang="en-US" sz="2400" b="1" dirty="0" smtClean="0">
                <a:solidFill>
                  <a:srgbClr val="000000"/>
                </a:solidFill>
              </a:rPr>
              <a:t>Starting </a:t>
            </a:r>
            <a:r>
              <a:rPr lang="en-US" sz="2400" b="1" dirty="0">
                <a:solidFill>
                  <a:srgbClr val="000000"/>
                </a:solidFill>
              </a:rPr>
              <a:t>F</a:t>
            </a:r>
            <a:r>
              <a:rPr lang="en-US" sz="2400" b="1" dirty="0" smtClean="0">
                <a:solidFill>
                  <a:srgbClr val="000000"/>
                </a:solidFill>
              </a:rPr>
              <a:t>easible Solution:</a:t>
            </a:r>
          </a:p>
          <a:p>
            <a:pPr marL="12700" marR="5080" indent="0" algn="just">
              <a:lnSpc>
                <a:spcPct val="100000"/>
              </a:lnSpc>
              <a:spcBef>
                <a:spcPts val="100"/>
              </a:spcBef>
              <a:buNone/>
            </a:pPr>
            <a:r>
              <a:rPr lang="en-US" sz="2000" dirty="0" smtClean="0">
                <a:solidFill>
                  <a:srgbClr val="000000"/>
                </a:solidFill>
              </a:rPr>
              <a:t>Use any one of the following method to get Starting Feasible Solution:</a:t>
            </a:r>
          </a:p>
          <a:p>
            <a:pPr marL="457200" marR="5715" indent="-457200" algn="just">
              <a:lnSpc>
                <a:spcPct val="100000"/>
              </a:lnSpc>
              <a:buAutoNum type="arabicPeriod"/>
            </a:pPr>
            <a:r>
              <a:rPr lang="en-US" sz="2000" dirty="0" smtClean="0">
                <a:solidFill>
                  <a:srgbClr val="000000"/>
                </a:solidFill>
              </a:rPr>
              <a:t>Northwest </a:t>
            </a:r>
            <a:r>
              <a:rPr lang="en-US" sz="2000" dirty="0">
                <a:solidFill>
                  <a:srgbClr val="000000"/>
                </a:solidFill>
              </a:rPr>
              <a:t>Corner Method</a:t>
            </a:r>
          </a:p>
          <a:p>
            <a:pPr marL="457200" marR="5715" indent="-457200" algn="just">
              <a:lnSpc>
                <a:spcPct val="100000"/>
              </a:lnSpc>
              <a:buAutoNum type="arabicPeriod"/>
            </a:pPr>
            <a:r>
              <a:rPr lang="en-US" sz="2000" dirty="0">
                <a:solidFill>
                  <a:srgbClr val="000000"/>
                </a:solidFill>
              </a:rPr>
              <a:t>Least-cost Method</a:t>
            </a:r>
          </a:p>
          <a:p>
            <a:pPr marL="457200" marR="5715" indent="-457200" algn="just">
              <a:lnSpc>
                <a:spcPct val="100000"/>
              </a:lnSpc>
              <a:buAutoNum type="arabicPeriod"/>
            </a:pPr>
            <a:r>
              <a:rPr lang="en-US" sz="2000" dirty="0">
                <a:solidFill>
                  <a:srgbClr val="000000"/>
                </a:solidFill>
              </a:rPr>
              <a:t>Vogel’s Approximation Method </a:t>
            </a: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20025327"/>
              </p:ext>
            </p:extLst>
          </p:nvPr>
        </p:nvGraphicFramePr>
        <p:xfrm>
          <a:off x="1629665" y="1908386"/>
          <a:ext cx="4597400" cy="2373246"/>
        </p:xfrm>
        <a:graphic>
          <a:graphicData uri="http://schemas.openxmlformats.org/drawingml/2006/table">
            <a:tbl>
              <a:tblPr firstRow="1" bandRow="1">
                <a:tableStyleId>{5C22544A-7EE6-4342-B048-85BDC9FD1C3A}</a:tableStyleId>
              </a:tblPr>
              <a:tblGrid>
                <a:gridCol w="1049527">
                  <a:extLst>
                    <a:ext uri="{9D8B030D-6E8A-4147-A177-3AD203B41FA5}">
                      <a16:colId xmlns:a16="http://schemas.microsoft.com/office/drawing/2014/main" val="4097020638"/>
                    </a:ext>
                  </a:extLst>
                </a:gridCol>
                <a:gridCol w="932688">
                  <a:extLst>
                    <a:ext uri="{9D8B030D-6E8A-4147-A177-3AD203B41FA5}">
                      <a16:colId xmlns:a16="http://schemas.microsoft.com/office/drawing/2014/main" val="2069252463"/>
                    </a:ext>
                  </a:extLst>
                </a:gridCol>
                <a:gridCol w="914400">
                  <a:extLst>
                    <a:ext uri="{9D8B030D-6E8A-4147-A177-3AD203B41FA5}">
                      <a16:colId xmlns:a16="http://schemas.microsoft.com/office/drawing/2014/main" val="925342633"/>
                    </a:ext>
                  </a:extLst>
                </a:gridCol>
                <a:gridCol w="877824">
                  <a:extLst>
                    <a:ext uri="{9D8B030D-6E8A-4147-A177-3AD203B41FA5}">
                      <a16:colId xmlns:a16="http://schemas.microsoft.com/office/drawing/2014/main" val="1896735455"/>
                    </a:ext>
                  </a:extLst>
                </a:gridCol>
                <a:gridCol w="822961">
                  <a:extLst>
                    <a:ext uri="{9D8B030D-6E8A-4147-A177-3AD203B41FA5}">
                      <a16:colId xmlns:a16="http://schemas.microsoft.com/office/drawing/2014/main" val="3357929756"/>
                    </a:ext>
                  </a:extLst>
                </a:gridCol>
              </a:tblGrid>
              <a:tr h="635886">
                <a:tc>
                  <a:txBody>
                    <a:bodyPr/>
                    <a:lstStyle/>
                    <a:p>
                      <a:r>
                        <a:rPr lang="en-US" dirty="0" smtClean="0">
                          <a:solidFill>
                            <a:schemeClr val="tx1"/>
                          </a:solidFill>
                        </a:rPr>
                        <a:t>          To </a:t>
                      </a:r>
                    </a:p>
                    <a:p>
                      <a:r>
                        <a:rPr lang="en-US" dirty="0" smtClean="0">
                          <a:solidFill>
                            <a:schemeClr val="tx1"/>
                          </a:solidFill>
                        </a:rPr>
                        <a:t>From</a:t>
                      </a:r>
                      <a:endParaRPr lang="en-US" dirty="0">
                        <a:solidFill>
                          <a:schemeClr val="tx1"/>
                        </a:solidFill>
                      </a:endParaRPr>
                    </a:p>
                  </a:txBody>
                  <a:tcPr/>
                </a:tc>
                <a:tc>
                  <a:txBody>
                    <a:bodyPr/>
                    <a:lstStyle/>
                    <a:p>
                      <a:pPr algn="ctr"/>
                      <a:r>
                        <a:rPr lang="en-US" dirty="0" smtClean="0"/>
                        <a:t>Project # 1</a:t>
                      </a:r>
                      <a:endParaRPr lang="en-US" dirty="0"/>
                    </a:p>
                  </a:txBody>
                  <a:tcPr/>
                </a:tc>
                <a:tc>
                  <a:txBody>
                    <a:bodyPr/>
                    <a:lstStyle/>
                    <a:p>
                      <a:pPr algn="ctr"/>
                      <a:r>
                        <a:rPr lang="en-US" dirty="0" smtClean="0"/>
                        <a:t>Project # 2 </a:t>
                      </a:r>
                      <a:endParaRPr lang="en-US" dirty="0"/>
                    </a:p>
                  </a:txBody>
                  <a:tcPr/>
                </a:tc>
                <a:tc>
                  <a:txBody>
                    <a:bodyPr/>
                    <a:lstStyle/>
                    <a:p>
                      <a:pPr algn="ctr"/>
                      <a:r>
                        <a:rPr lang="en-US" dirty="0" smtClean="0"/>
                        <a:t>Project #3</a:t>
                      </a:r>
                      <a:endParaRPr lang="en-US" dirty="0"/>
                    </a:p>
                  </a:txBody>
                  <a:tcPr/>
                </a:tc>
                <a:tc>
                  <a:txBody>
                    <a:bodyPr/>
                    <a:lstStyle/>
                    <a:p>
                      <a:pPr algn="ctr"/>
                      <a:r>
                        <a:rPr lang="en-US" dirty="0" smtClean="0"/>
                        <a:t>Supply</a:t>
                      </a:r>
                      <a:endParaRPr lang="en-US" dirty="0"/>
                    </a:p>
                  </a:txBody>
                  <a:tcPr/>
                </a:tc>
                <a:extLst>
                  <a:ext uri="{0D108BD9-81ED-4DB2-BD59-A6C34878D82A}">
                    <a16:rowId xmlns:a16="http://schemas.microsoft.com/office/drawing/2014/main" val="3491652063"/>
                  </a:ext>
                </a:extLst>
              </a:tr>
              <a:tr h="363363">
                <a:tc>
                  <a:txBody>
                    <a:bodyPr/>
                    <a:lstStyle/>
                    <a:p>
                      <a:r>
                        <a:rPr lang="en-US" dirty="0" smtClean="0"/>
                        <a:t>Plant A</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8</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844997127"/>
                  </a:ext>
                </a:extLst>
              </a:tr>
              <a:tr h="363363">
                <a:tc>
                  <a:txBody>
                    <a:bodyPr/>
                    <a:lstStyle/>
                    <a:p>
                      <a:r>
                        <a:rPr lang="en-US" dirty="0" smtClean="0"/>
                        <a:t>Plant B</a:t>
                      </a:r>
                      <a:endParaRPr lang="en-US" dirty="0"/>
                    </a:p>
                  </a:txBody>
                  <a:tcPr/>
                </a:tc>
                <a:tc>
                  <a:txBody>
                    <a:bodyPr/>
                    <a:lstStyle/>
                    <a:p>
                      <a:pPr algn="ctr"/>
                      <a:r>
                        <a:rPr lang="en-US" dirty="0" smtClean="0"/>
                        <a:t>5</a:t>
                      </a:r>
                      <a:endParaRPr lang="en-US" dirty="0"/>
                    </a:p>
                  </a:txBody>
                  <a:tcPr/>
                </a:tc>
                <a:tc>
                  <a:txBody>
                    <a:bodyPr/>
                    <a:lstStyle/>
                    <a:p>
                      <a:pPr algn="ctr"/>
                      <a:r>
                        <a:rPr lang="en-US" dirty="0" smtClean="0"/>
                        <a:t>1</a:t>
                      </a:r>
                      <a:endParaRPr lang="en-US" dirty="0"/>
                    </a:p>
                  </a:txBody>
                  <a:tcPr/>
                </a:tc>
                <a:tc>
                  <a:txBody>
                    <a:bodyPr/>
                    <a:lstStyle/>
                    <a:p>
                      <a:pPr algn="ctr"/>
                      <a:r>
                        <a:rPr lang="en-US" dirty="0" smtClean="0"/>
                        <a:t>9</a:t>
                      </a:r>
                      <a:endParaRPr lang="en-US" dirty="0"/>
                    </a:p>
                  </a:txBody>
                  <a:tcPr/>
                </a:tc>
                <a:tc>
                  <a:txBody>
                    <a:bodyPr/>
                    <a:lstStyle/>
                    <a:p>
                      <a:pPr algn="ctr"/>
                      <a:r>
                        <a:rPr lang="en-US" dirty="0" smtClean="0"/>
                        <a:t>200</a:t>
                      </a:r>
                      <a:endParaRPr lang="en-US" dirty="0"/>
                    </a:p>
                  </a:txBody>
                  <a:tcPr/>
                </a:tc>
                <a:extLst>
                  <a:ext uri="{0D108BD9-81ED-4DB2-BD59-A6C34878D82A}">
                    <a16:rowId xmlns:a16="http://schemas.microsoft.com/office/drawing/2014/main" val="3156424453"/>
                  </a:ext>
                </a:extLst>
              </a:tr>
              <a:tr h="363363">
                <a:tc>
                  <a:txBody>
                    <a:bodyPr/>
                    <a:lstStyle/>
                    <a:p>
                      <a:r>
                        <a:rPr lang="en-US" dirty="0" smtClean="0"/>
                        <a:t>Plant C</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tc>
                  <a:txBody>
                    <a:bodyPr/>
                    <a:lstStyle/>
                    <a:p>
                      <a:pPr algn="ctr"/>
                      <a:r>
                        <a:rPr lang="en-US" dirty="0" smtClean="0"/>
                        <a:t>200</a:t>
                      </a:r>
                      <a:endParaRPr lang="en-US" dirty="0"/>
                    </a:p>
                  </a:txBody>
                  <a:tcPr/>
                </a:tc>
                <a:extLst>
                  <a:ext uri="{0D108BD9-81ED-4DB2-BD59-A6C34878D82A}">
                    <a16:rowId xmlns:a16="http://schemas.microsoft.com/office/drawing/2014/main" val="3237028045"/>
                  </a:ext>
                </a:extLst>
              </a:tr>
              <a:tr h="635886">
                <a:tc>
                  <a:txBody>
                    <a:bodyPr/>
                    <a:lstStyle/>
                    <a:p>
                      <a:r>
                        <a:rPr lang="en-US" dirty="0" smtClean="0"/>
                        <a:t>Demand</a:t>
                      </a:r>
                      <a:endParaRPr lang="en-US" dirty="0"/>
                    </a:p>
                  </a:txBody>
                  <a:tcPr/>
                </a:tc>
                <a:tc>
                  <a:txBody>
                    <a:bodyPr/>
                    <a:lstStyle/>
                    <a:p>
                      <a:pPr algn="ctr"/>
                      <a:r>
                        <a:rPr lang="en-US" dirty="0" smtClean="0"/>
                        <a:t>50</a:t>
                      </a:r>
                      <a:endParaRPr lang="en-US" dirty="0"/>
                    </a:p>
                  </a:txBody>
                  <a:tcPr/>
                </a:tc>
                <a:tc>
                  <a:txBody>
                    <a:bodyPr/>
                    <a:lstStyle/>
                    <a:p>
                      <a:pPr algn="ctr"/>
                      <a:r>
                        <a:rPr lang="en-US" dirty="0" smtClean="0"/>
                        <a:t>150</a:t>
                      </a:r>
                      <a:endParaRPr lang="en-US" dirty="0"/>
                    </a:p>
                  </a:txBody>
                  <a:tcPr/>
                </a:tc>
                <a:tc>
                  <a:txBody>
                    <a:bodyPr/>
                    <a:lstStyle/>
                    <a:p>
                      <a:pPr algn="ctr"/>
                      <a:r>
                        <a:rPr lang="en-US" dirty="0" smtClean="0"/>
                        <a:t>300</a:t>
                      </a:r>
                      <a:endParaRPr lang="en-US" dirty="0"/>
                    </a:p>
                  </a:txBody>
                  <a:tcPr/>
                </a:tc>
                <a:tc>
                  <a:txBody>
                    <a:bodyPr/>
                    <a:lstStyle/>
                    <a:p>
                      <a:pPr algn="ctr"/>
                      <a:r>
                        <a:rPr lang="en-US" dirty="0" smtClean="0">
                          <a:solidFill>
                            <a:srgbClr val="FF0000"/>
                          </a:solidFill>
                        </a:rPr>
                        <a:t>500</a:t>
                      </a:r>
                      <a:endParaRPr lang="en-US" dirty="0">
                        <a:solidFill>
                          <a:srgbClr val="FF0000"/>
                        </a:solidFill>
                      </a:endParaRPr>
                    </a:p>
                  </a:txBody>
                  <a:tcPr/>
                </a:tc>
                <a:extLst>
                  <a:ext uri="{0D108BD9-81ED-4DB2-BD59-A6C34878D82A}">
                    <a16:rowId xmlns:a16="http://schemas.microsoft.com/office/drawing/2014/main" val="3830848590"/>
                  </a:ext>
                </a:extLst>
              </a:tr>
            </a:tbl>
          </a:graphicData>
        </a:graphic>
      </p:graphicFrame>
      <p:cxnSp>
        <p:nvCxnSpPr>
          <p:cNvPr id="8" name="Straight Arrow Connector 7"/>
          <p:cNvCxnSpPr/>
          <p:nvPr/>
        </p:nvCxnSpPr>
        <p:spPr>
          <a:xfrm>
            <a:off x="1629664" y="1908386"/>
            <a:ext cx="1031240" cy="597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930794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 (Example)</a:t>
            </a:r>
            <a:endParaRPr lang="en-US" dirty="0"/>
          </a:p>
        </p:txBody>
      </p:sp>
      <p:sp>
        <p:nvSpPr>
          <p:cNvPr id="5" name="object 5"/>
          <p:cNvSpPr txBox="1">
            <a:spLocks noGrp="1"/>
          </p:cNvSpPr>
          <p:nvPr>
            <p:ph idx="1"/>
          </p:nvPr>
        </p:nvSpPr>
        <p:spPr>
          <a:xfrm>
            <a:off x="838200" y="1215200"/>
            <a:ext cx="10451592" cy="4167808"/>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000" dirty="0">
                <a:solidFill>
                  <a:srgbClr val="000000"/>
                </a:solidFill>
              </a:rPr>
              <a:t>Starting Feasible Solution (Using Northwest Corner Method):</a:t>
            </a: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r>
              <a:rPr lang="en-US" sz="2000" dirty="0" smtClean="0">
                <a:solidFill>
                  <a:srgbClr val="000000"/>
                </a:solidFill>
              </a:rPr>
              <a:t>In the starting solution empty cells are A-3, B-1, C-1 and C-2.</a:t>
            </a:r>
          </a:p>
          <a:p>
            <a:pPr marL="12700" marR="5080" indent="0" algn="just">
              <a:lnSpc>
                <a:spcPct val="100000"/>
              </a:lnSpc>
              <a:spcBef>
                <a:spcPts val="100"/>
              </a:spcBef>
              <a:buNone/>
            </a:pPr>
            <a:r>
              <a:rPr lang="en-US" sz="2000" dirty="0" smtClean="0">
                <a:solidFill>
                  <a:srgbClr val="000000"/>
                </a:solidFill>
              </a:rPr>
              <a:t>All empty cells are to be evaluated one by one.</a:t>
            </a:r>
            <a:endParaRPr lang="en-US" sz="24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69575544"/>
              </p:ext>
            </p:extLst>
          </p:nvPr>
        </p:nvGraphicFramePr>
        <p:xfrm>
          <a:off x="1629665" y="1908386"/>
          <a:ext cx="5008879" cy="2373246"/>
        </p:xfrm>
        <a:graphic>
          <a:graphicData uri="http://schemas.openxmlformats.org/drawingml/2006/table">
            <a:tbl>
              <a:tblPr firstRow="1" bandRow="1">
                <a:tableStyleId>{5C22544A-7EE6-4342-B048-85BDC9FD1C3A}</a:tableStyleId>
              </a:tblPr>
              <a:tblGrid>
                <a:gridCol w="1049527">
                  <a:extLst>
                    <a:ext uri="{9D8B030D-6E8A-4147-A177-3AD203B41FA5}">
                      <a16:colId xmlns:a16="http://schemas.microsoft.com/office/drawing/2014/main" val="4097020638"/>
                    </a:ext>
                  </a:extLst>
                </a:gridCol>
                <a:gridCol w="932688">
                  <a:extLst>
                    <a:ext uri="{9D8B030D-6E8A-4147-A177-3AD203B41FA5}">
                      <a16:colId xmlns:a16="http://schemas.microsoft.com/office/drawing/2014/main" val="2069252463"/>
                    </a:ext>
                  </a:extLst>
                </a:gridCol>
                <a:gridCol w="1133856">
                  <a:extLst>
                    <a:ext uri="{9D8B030D-6E8A-4147-A177-3AD203B41FA5}">
                      <a16:colId xmlns:a16="http://schemas.microsoft.com/office/drawing/2014/main" val="925342633"/>
                    </a:ext>
                  </a:extLst>
                </a:gridCol>
                <a:gridCol w="914400">
                  <a:extLst>
                    <a:ext uri="{9D8B030D-6E8A-4147-A177-3AD203B41FA5}">
                      <a16:colId xmlns:a16="http://schemas.microsoft.com/office/drawing/2014/main" val="1896735455"/>
                    </a:ext>
                  </a:extLst>
                </a:gridCol>
                <a:gridCol w="978408">
                  <a:extLst>
                    <a:ext uri="{9D8B030D-6E8A-4147-A177-3AD203B41FA5}">
                      <a16:colId xmlns:a16="http://schemas.microsoft.com/office/drawing/2014/main" val="3357929756"/>
                    </a:ext>
                  </a:extLst>
                </a:gridCol>
              </a:tblGrid>
              <a:tr h="635886">
                <a:tc>
                  <a:txBody>
                    <a:bodyPr/>
                    <a:lstStyle/>
                    <a:p>
                      <a:r>
                        <a:rPr lang="en-US" dirty="0" smtClean="0">
                          <a:solidFill>
                            <a:schemeClr val="tx1"/>
                          </a:solidFill>
                        </a:rPr>
                        <a:t>          To </a:t>
                      </a:r>
                    </a:p>
                    <a:p>
                      <a:r>
                        <a:rPr lang="en-US" dirty="0" smtClean="0">
                          <a:solidFill>
                            <a:schemeClr val="tx1"/>
                          </a:solidFill>
                        </a:rPr>
                        <a:t>From</a:t>
                      </a:r>
                      <a:endParaRPr lang="en-US" dirty="0">
                        <a:solidFill>
                          <a:schemeClr val="tx1"/>
                        </a:solidFill>
                      </a:endParaRPr>
                    </a:p>
                  </a:txBody>
                  <a:tcPr/>
                </a:tc>
                <a:tc>
                  <a:txBody>
                    <a:bodyPr/>
                    <a:lstStyle/>
                    <a:p>
                      <a:pPr algn="ctr"/>
                      <a:r>
                        <a:rPr lang="en-US" dirty="0" smtClean="0"/>
                        <a:t>Project # 1</a:t>
                      </a:r>
                      <a:endParaRPr lang="en-US" dirty="0"/>
                    </a:p>
                  </a:txBody>
                  <a:tcPr/>
                </a:tc>
                <a:tc>
                  <a:txBody>
                    <a:bodyPr/>
                    <a:lstStyle/>
                    <a:p>
                      <a:pPr algn="ctr"/>
                      <a:r>
                        <a:rPr lang="en-US" dirty="0" smtClean="0"/>
                        <a:t>Project # 2 </a:t>
                      </a:r>
                      <a:endParaRPr lang="en-US" dirty="0"/>
                    </a:p>
                  </a:txBody>
                  <a:tcPr/>
                </a:tc>
                <a:tc>
                  <a:txBody>
                    <a:bodyPr/>
                    <a:lstStyle/>
                    <a:p>
                      <a:pPr algn="ctr"/>
                      <a:r>
                        <a:rPr lang="en-US" dirty="0" smtClean="0"/>
                        <a:t>Project #3</a:t>
                      </a:r>
                      <a:endParaRPr lang="en-US" dirty="0"/>
                    </a:p>
                  </a:txBody>
                  <a:tcPr/>
                </a:tc>
                <a:tc>
                  <a:txBody>
                    <a:bodyPr/>
                    <a:lstStyle/>
                    <a:p>
                      <a:pPr algn="ctr"/>
                      <a:r>
                        <a:rPr lang="en-US" dirty="0" smtClean="0"/>
                        <a:t>Supply</a:t>
                      </a:r>
                      <a:endParaRPr lang="en-US" dirty="0"/>
                    </a:p>
                  </a:txBody>
                  <a:tcPr/>
                </a:tc>
                <a:extLst>
                  <a:ext uri="{0D108BD9-81ED-4DB2-BD59-A6C34878D82A}">
                    <a16:rowId xmlns:a16="http://schemas.microsoft.com/office/drawing/2014/main" val="3491652063"/>
                  </a:ext>
                </a:extLst>
              </a:tr>
              <a:tr h="363363">
                <a:tc>
                  <a:txBody>
                    <a:bodyPr/>
                    <a:lstStyle/>
                    <a:p>
                      <a:r>
                        <a:rPr lang="en-US" dirty="0" smtClean="0"/>
                        <a:t>Plant A</a:t>
                      </a:r>
                      <a:endParaRPr lang="en-US" dirty="0"/>
                    </a:p>
                  </a:txBody>
                  <a:tcPr/>
                </a:tc>
                <a:tc>
                  <a:txBody>
                    <a:bodyPr/>
                    <a:lstStyle/>
                    <a:p>
                      <a:pPr algn="ctr"/>
                      <a:r>
                        <a:rPr lang="en-US" dirty="0" smtClean="0"/>
                        <a:t>4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2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8</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844997127"/>
                  </a:ext>
                </a:extLst>
              </a:tr>
              <a:tr h="363363">
                <a:tc>
                  <a:txBody>
                    <a:bodyPr/>
                    <a:lstStyle/>
                    <a:p>
                      <a:r>
                        <a:rPr lang="en-US" dirty="0" smtClean="0"/>
                        <a:t>Plant B</a:t>
                      </a:r>
                      <a:endParaRPr lang="en-US" dirty="0"/>
                    </a:p>
                  </a:txBody>
                  <a:tcPr/>
                </a:tc>
                <a:tc>
                  <a:txBody>
                    <a:bodyPr/>
                    <a:lstStyle/>
                    <a:p>
                      <a:pPr algn="ctr"/>
                      <a:r>
                        <a:rPr lang="en-US" dirty="0" smtClean="0"/>
                        <a:t>5</a:t>
                      </a:r>
                      <a:endParaRPr lang="en-US" dirty="0"/>
                    </a:p>
                  </a:txBody>
                  <a:tcPr/>
                </a:tc>
                <a:tc>
                  <a:txBody>
                    <a:bodyPr/>
                    <a:lstStyle/>
                    <a:p>
                      <a:pPr algn="ctr"/>
                      <a:r>
                        <a:rPr lang="en-US" dirty="0" smtClean="0"/>
                        <a:t>1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9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156424453"/>
                  </a:ext>
                </a:extLst>
              </a:tr>
              <a:tr h="363363">
                <a:tc>
                  <a:txBody>
                    <a:bodyPr/>
                    <a:lstStyle/>
                    <a:p>
                      <a:r>
                        <a:rPr lang="en-US" dirty="0" smtClean="0"/>
                        <a:t>Plant C</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3 </a:t>
                      </a:r>
                      <a:r>
                        <a:rPr lang="en-US" dirty="0" smtClean="0">
                          <a:solidFill>
                            <a:srgbClr val="FF0000"/>
                          </a:solidFill>
                        </a:rPr>
                        <a:t>(200)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237028045"/>
                  </a:ext>
                </a:extLst>
              </a:tr>
              <a:tr h="635886">
                <a:tc>
                  <a:txBody>
                    <a:bodyPr/>
                    <a:lstStyle/>
                    <a:p>
                      <a:r>
                        <a:rPr lang="en-US" dirty="0" smtClean="0"/>
                        <a:t>Demand</a:t>
                      </a:r>
                      <a:endParaRPr lang="en-US" dirty="0"/>
                    </a:p>
                  </a:txBody>
                  <a:tcPr/>
                </a:tc>
                <a:tc>
                  <a:txBody>
                    <a:bodyPr/>
                    <a:lstStyle/>
                    <a:p>
                      <a:pPr algn="ctr"/>
                      <a:r>
                        <a:rPr lang="en-US" dirty="0" smtClean="0"/>
                        <a:t>50</a:t>
                      </a:r>
                      <a:endParaRPr lang="en-US" dirty="0"/>
                    </a:p>
                  </a:txBody>
                  <a:tcPr/>
                </a:tc>
                <a:tc>
                  <a:txBody>
                    <a:bodyPr/>
                    <a:lstStyle/>
                    <a:p>
                      <a:pPr algn="ctr"/>
                      <a:r>
                        <a:rPr lang="en-US" dirty="0" smtClean="0"/>
                        <a:t>150</a:t>
                      </a:r>
                      <a:endParaRPr lang="en-US" dirty="0"/>
                    </a:p>
                  </a:txBody>
                  <a:tcPr/>
                </a:tc>
                <a:tc>
                  <a:txBody>
                    <a:bodyPr/>
                    <a:lstStyle/>
                    <a:p>
                      <a:pPr algn="ctr"/>
                      <a:r>
                        <a:rPr lang="en-US" dirty="0" smtClean="0"/>
                        <a:t>300</a:t>
                      </a:r>
                      <a:endParaRPr lang="en-US" dirty="0"/>
                    </a:p>
                  </a:txBody>
                  <a:tcPr/>
                </a:tc>
                <a:tc>
                  <a:txBody>
                    <a:bodyPr/>
                    <a:lstStyle/>
                    <a:p>
                      <a:pPr algn="ctr"/>
                      <a:endParaRPr lang="en-US" dirty="0"/>
                    </a:p>
                  </a:txBody>
                  <a:tcPr/>
                </a:tc>
                <a:extLst>
                  <a:ext uri="{0D108BD9-81ED-4DB2-BD59-A6C34878D82A}">
                    <a16:rowId xmlns:a16="http://schemas.microsoft.com/office/drawing/2014/main" val="3830848590"/>
                  </a:ext>
                </a:extLst>
              </a:tr>
            </a:tbl>
          </a:graphicData>
        </a:graphic>
      </p:graphicFrame>
      <p:cxnSp>
        <p:nvCxnSpPr>
          <p:cNvPr id="8" name="Straight Arrow Connector 7"/>
          <p:cNvCxnSpPr/>
          <p:nvPr/>
        </p:nvCxnSpPr>
        <p:spPr>
          <a:xfrm>
            <a:off x="1629664" y="1908386"/>
            <a:ext cx="1031240" cy="597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 name="TextBox 3"/>
          <p:cNvSpPr txBox="1"/>
          <p:nvPr/>
        </p:nvSpPr>
        <p:spPr>
          <a:xfrm>
            <a:off x="6885432" y="2505456"/>
            <a:ext cx="3968496" cy="923330"/>
          </a:xfrm>
          <a:prstGeom prst="rect">
            <a:avLst/>
          </a:prstGeom>
          <a:solidFill>
            <a:schemeClr val="accent4">
              <a:lumMod val="75000"/>
            </a:schemeClr>
          </a:solidFill>
        </p:spPr>
        <p:txBody>
          <a:bodyPr wrap="square" rtlCol="0">
            <a:spAutoFit/>
          </a:bodyPr>
          <a:lstStyle/>
          <a:p>
            <a:r>
              <a:rPr lang="en-US" dirty="0" smtClean="0"/>
              <a:t>Total Transportation Cost </a:t>
            </a:r>
          </a:p>
          <a:p>
            <a:r>
              <a:rPr lang="en-US" dirty="0" smtClean="0"/>
              <a:t>= 50x4 + 50x2 + 1x100 + 9x100 + 3x200</a:t>
            </a:r>
          </a:p>
          <a:p>
            <a:r>
              <a:rPr lang="en-US" dirty="0" smtClean="0"/>
              <a:t>= 1900</a:t>
            </a:r>
            <a:endParaRPr lang="en-US" dirty="0"/>
          </a:p>
        </p:txBody>
      </p:sp>
    </p:spTree>
    <p:extLst>
      <p:ext uri="{BB962C8B-B14F-4D97-AF65-F5344CB8AC3E}">
        <p14:creationId xmlns:p14="http://schemas.microsoft.com/office/powerpoint/2010/main" val="3540175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 (Example)</a:t>
            </a:r>
            <a:endParaRPr lang="en-US" dirty="0"/>
          </a:p>
        </p:txBody>
      </p:sp>
      <p:sp>
        <p:nvSpPr>
          <p:cNvPr id="5" name="object 5"/>
          <p:cNvSpPr txBox="1">
            <a:spLocks noGrp="1"/>
          </p:cNvSpPr>
          <p:nvPr>
            <p:ph idx="1"/>
          </p:nvPr>
        </p:nvSpPr>
        <p:spPr>
          <a:xfrm>
            <a:off x="838200" y="1215200"/>
            <a:ext cx="10451592" cy="3206006"/>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413908593"/>
              </p:ext>
            </p:extLst>
          </p:nvPr>
        </p:nvGraphicFramePr>
        <p:xfrm>
          <a:off x="1385825" y="1880279"/>
          <a:ext cx="4615687" cy="2316295"/>
        </p:xfrm>
        <a:graphic>
          <a:graphicData uri="http://schemas.openxmlformats.org/drawingml/2006/table">
            <a:tbl>
              <a:tblPr firstRow="1" bandRow="1">
                <a:tableStyleId>{5C22544A-7EE6-4342-B048-85BDC9FD1C3A}</a:tableStyleId>
              </a:tblPr>
              <a:tblGrid>
                <a:gridCol w="1049527">
                  <a:extLst>
                    <a:ext uri="{9D8B030D-6E8A-4147-A177-3AD203B41FA5}">
                      <a16:colId xmlns:a16="http://schemas.microsoft.com/office/drawing/2014/main" val="4097020638"/>
                    </a:ext>
                  </a:extLst>
                </a:gridCol>
                <a:gridCol w="859537">
                  <a:extLst>
                    <a:ext uri="{9D8B030D-6E8A-4147-A177-3AD203B41FA5}">
                      <a16:colId xmlns:a16="http://schemas.microsoft.com/office/drawing/2014/main" val="2069252463"/>
                    </a:ext>
                  </a:extLst>
                </a:gridCol>
                <a:gridCol w="896112">
                  <a:extLst>
                    <a:ext uri="{9D8B030D-6E8A-4147-A177-3AD203B41FA5}">
                      <a16:colId xmlns:a16="http://schemas.microsoft.com/office/drawing/2014/main" val="925342633"/>
                    </a:ext>
                  </a:extLst>
                </a:gridCol>
                <a:gridCol w="903731">
                  <a:extLst>
                    <a:ext uri="{9D8B030D-6E8A-4147-A177-3AD203B41FA5}">
                      <a16:colId xmlns:a16="http://schemas.microsoft.com/office/drawing/2014/main" val="1896735455"/>
                    </a:ext>
                  </a:extLst>
                </a:gridCol>
                <a:gridCol w="906780">
                  <a:extLst>
                    <a:ext uri="{9D8B030D-6E8A-4147-A177-3AD203B41FA5}">
                      <a16:colId xmlns:a16="http://schemas.microsoft.com/office/drawing/2014/main" val="3357929756"/>
                    </a:ext>
                  </a:extLst>
                </a:gridCol>
              </a:tblGrid>
              <a:tr h="582753">
                <a:tc>
                  <a:txBody>
                    <a:bodyPr/>
                    <a:lstStyle/>
                    <a:p>
                      <a:r>
                        <a:rPr lang="en-US" dirty="0" smtClean="0">
                          <a:solidFill>
                            <a:schemeClr val="tx1"/>
                          </a:solidFill>
                        </a:rPr>
                        <a:t>          To </a:t>
                      </a:r>
                    </a:p>
                    <a:p>
                      <a:r>
                        <a:rPr lang="en-US" dirty="0" smtClean="0">
                          <a:solidFill>
                            <a:schemeClr val="tx1"/>
                          </a:solidFill>
                        </a:rPr>
                        <a:t>From</a:t>
                      </a:r>
                      <a:endParaRPr lang="en-US" dirty="0">
                        <a:solidFill>
                          <a:schemeClr val="tx1"/>
                        </a:solidFill>
                      </a:endParaRPr>
                    </a:p>
                  </a:txBody>
                  <a:tcPr/>
                </a:tc>
                <a:tc>
                  <a:txBody>
                    <a:bodyPr/>
                    <a:lstStyle/>
                    <a:p>
                      <a:pPr algn="ctr"/>
                      <a:r>
                        <a:rPr lang="en-US" dirty="0" smtClean="0"/>
                        <a:t>Project # 1</a:t>
                      </a:r>
                      <a:endParaRPr lang="en-US" dirty="0"/>
                    </a:p>
                  </a:txBody>
                  <a:tcPr/>
                </a:tc>
                <a:tc>
                  <a:txBody>
                    <a:bodyPr/>
                    <a:lstStyle/>
                    <a:p>
                      <a:pPr algn="ctr"/>
                      <a:r>
                        <a:rPr lang="en-US" dirty="0" smtClean="0"/>
                        <a:t>Project # 2 </a:t>
                      </a:r>
                      <a:endParaRPr lang="en-US" dirty="0"/>
                    </a:p>
                  </a:txBody>
                  <a:tcPr/>
                </a:tc>
                <a:tc>
                  <a:txBody>
                    <a:bodyPr/>
                    <a:lstStyle/>
                    <a:p>
                      <a:pPr algn="ctr"/>
                      <a:r>
                        <a:rPr lang="en-US" dirty="0" smtClean="0"/>
                        <a:t>Project #3</a:t>
                      </a:r>
                      <a:endParaRPr lang="en-US" dirty="0"/>
                    </a:p>
                  </a:txBody>
                  <a:tcPr/>
                </a:tc>
                <a:tc>
                  <a:txBody>
                    <a:bodyPr/>
                    <a:lstStyle/>
                    <a:p>
                      <a:pPr algn="ctr"/>
                      <a:r>
                        <a:rPr lang="en-US" sz="1800" dirty="0" smtClean="0"/>
                        <a:t>Supply</a:t>
                      </a:r>
                      <a:endParaRPr lang="en-US" sz="1800" dirty="0"/>
                    </a:p>
                  </a:txBody>
                  <a:tcPr/>
                </a:tc>
                <a:extLst>
                  <a:ext uri="{0D108BD9-81ED-4DB2-BD59-A6C34878D82A}">
                    <a16:rowId xmlns:a16="http://schemas.microsoft.com/office/drawing/2014/main" val="3491652063"/>
                  </a:ext>
                </a:extLst>
              </a:tr>
              <a:tr h="333002">
                <a:tc>
                  <a:txBody>
                    <a:bodyPr/>
                    <a:lstStyle/>
                    <a:p>
                      <a:r>
                        <a:rPr lang="en-US" dirty="0" smtClean="0"/>
                        <a:t>Plant A</a:t>
                      </a:r>
                      <a:endParaRPr lang="en-US" dirty="0"/>
                    </a:p>
                  </a:txBody>
                  <a:tcPr/>
                </a:tc>
                <a:tc>
                  <a:txBody>
                    <a:bodyPr/>
                    <a:lstStyle/>
                    <a:p>
                      <a:pPr algn="ctr"/>
                      <a:r>
                        <a:rPr lang="en-US" dirty="0" smtClean="0"/>
                        <a:t>4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2 </a:t>
                      </a:r>
                      <a:r>
                        <a:rPr lang="en-US" dirty="0" smtClean="0">
                          <a:solidFill>
                            <a:srgbClr val="FF0000"/>
                          </a:solidFill>
                        </a:rPr>
                        <a:t>(50)</a:t>
                      </a:r>
                      <a:endParaRPr lang="en-US" dirty="0">
                        <a:solidFill>
                          <a:srgbClr val="FF0000"/>
                        </a:solidFill>
                      </a:endParaRPr>
                    </a:p>
                  </a:txBody>
                  <a:tcPr/>
                </a:tc>
                <a:tc>
                  <a:txBody>
                    <a:bodyPr/>
                    <a:lstStyle/>
                    <a:p>
                      <a:pPr algn="ctr"/>
                      <a:r>
                        <a:rPr lang="en-US" baseline="0" dirty="0" smtClean="0"/>
                        <a:t>      </a:t>
                      </a:r>
                      <a:r>
                        <a:rPr lang="en-US" dirty="0" smtClean="0"/>
                        <a:t>8</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844997127"/>
                  </a:ext>
                </a:extLst>
              </a:tr>
              <a:tr h="333002">
                <a:tc>
                  <a:txBody>
                    <a:bodyPr/>
                    <a:lstStyle/>
                    <a:p>
                      <a:r>
                        <a:rPr lang="en-US" dirty="0" smtClean="0"/>
                        <a:t>Plant B</a:t>
                      </a:r>
                      <a:endParaRPr lang="en-US" dirty="0"/>
                    </a:p>
                  </a:txBody>
                  <a:tcPr/>
                </a:tc>
                <a:tc>
                  <a:txBody>
                    <a:bodyPr/>
                    <a:lstStyle/>
                    <a:p>
                      <a:pPr algn="ctr"/>
                      <a:r>
                        <a:rPr lang="en-US" dirty="0" smtClean="0"/>
                        <a:t>5</a:t>
                      </a:r>
                      <a:endParaRPr lang="en-US" dirty="0"/>
                    </a:p>
                  </a:txBody>
                  <a:tcPr/>
                </a:tc>
                <a:tc>
                  <a:txBody>
                    <a:bodyPr/>
                    <a:lstStyle/>
                    <a:p>
                      <a:pPr algn="ctr"/>
                      <a:r>
                        <a:rPr lang="en-US" dirty="0" smtClean="0"/>
                        <a:t>1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 9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156424453"/>
                  </a:ext>
                </a:extLst>
              </a:tr>
              <a:tr h="333002">
                <a:tc>
                  <a:txBody>
                    <a:bodyPr/>
                    <a:lstStyle/>
                    <a:p>
                      <a:r>
                        <a:rPr lang="en-US" dirty="0" smtClean="0"/>
                        <a:t>Plant C</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3 </a:t>
                      </a:r>
                      <a:r>
                        <a:rPr lang="en-US" dirty="0" smtClean="0">
                          <a:solidFill>
                            <a:srgbClr val="FF0000"/>
                          </a:solidFill>
                        </a:rPr>
                        <a:t>(200)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237028045"/>
                  </a:ext>
                </a:extLst>
              </a:tr>
              <a:tr h="578935">
                <a:tc>
                  <a:txBody>
                    <a:bodyPr/>
                    <a:lstStyle/>
                    <a:p>
                      <a:r>
                        <a:rPr lang="en-US" dirty="0" smtClean="0"/>
                        <a:t>Demand</a:t>
                      </a:r>
                      <a:endParaRPr lang="en-US" dirty="0"/>
                    </a:p>
                  </a:txBody>
                  <a:tcPr/>
                </a:tc>
                <a:tc>
                  <a:txBody>
                    <a:bodyPr/>
                    <a:lstStyle/>
                    <a:p>
                      <a:pPr algn="ctr"/>
                      <a:r>
                        <a:rPr lang="en-US" dirty="0" smtClean="0"/>
                        <a:t>50</a:t>
                      </a:r>
                      <a:endParaRPr lang="en-US" dirty="0"/>
                    </a:p>
                  </a:txBody>
                  <a:tcPr/>
                </a:tc>
                <a:tc>
                  <a:txBody>
                    <a:bodyPr/>
                    <a:lstStyle/>
                    <a:p>
                      <a:pPr algn="ctr"/>
                      <a:r>
                        <a:rPr lang="en-US" dirty="0" smtClean="0"/>
                        <a:t>150</a:t>
                      </a:r>
                      <a:endParaRPr lang="en-US" dirty="0"/>
                    </a:p>
                  </a:txBody>
                  <a:tcPr/>
                </a:tc>
                <a:tc>
                  <a:txBody>
                    <a:bodyPr/>
                    <a:lstStyle/>
                    <a:p>
                      <a:pPr algn="ctr"/>
                      <a:r>
                        <a:rPr lang="en-US" dirty="0" smtClean="0"/>
                        <a:t>300</a:t>
                      </a:r>
                      <a:endParaRPr lang="en-US" dirty="0"/>
                    </a:p>
                  </a:txBody>
                  <a:tcPr/>
                </a:tc>
                <a:tc>
                  <a:txBody>
                    <a:bodyPr/>
                    <a:lstStyle/>
                    <a:p>
                      <a:pPr algn="ctr"/>
                      <a:endParaRPr lang="en-US" dirty="0"/>
                    </a:p>
                  </a:txBody>
                  <a:tcPr/>
                </a:tc>
                <a:extLst>
                  <a:ext uri="{0D108BD9-81ED-4DB2-BD59-A6C34878D82A}">
                    <a16:rowId xmlns:a16="http://schemas.microsoft.com/office/drawing/2014/main" val="3830848590"/>
                  </a:ext>
                </a:extLst>
              </a:tr>
            </a:tbl>
          </a:graphicData>
        </a:graphic>
      </p:graphicFrame>
      <p:cxnSp>
        <p:nvCxnSpPr>
          <p:cNvPr id="8" name="Straight Arrow Connector 7"/>
          <p:cNvCxnSpPr/>
          <p:nvPr/>
        </p:nvCxnSpPr>
        <p:spPr>
          <a:xfrm>
            <a:off x="1385825" y="1914820"/>
            <a:ext cx="1031240" cy="597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a:off x="4105656" y="2697480"/>
            <a:ext cx="649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4141979" y="2702052"/>
            <a:ext cx="18288" cy="411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4141979" y="3108960"/>
            <a:ext cx="6129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4754880" y="2697480"/>
            <a:ext cx="0" cy="411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4580888" y="2448871"/>
            <a:ext cx="321821" cy="369332"/>
          </a:xfrm>
          <a:prstGeom prst="rect">
            <a:avLst/>
          </a:prstGeom>
          <a:noFill/>
        </p:spPr>
        <p:txBody>
          <a:bodyPr wrap="square" rtlCol="0">
            <a:spAutoFit/>
          </a:bodyPr>
          <a:lstStyle/>
          <a:p>
            <a:r>
              <a:rPr lang="en-US" dirty="0" smtClean="0"/>
              <a:t>+</a:t>
            </a:r>
            <a:endParaRPr lang="en-US" dirty="0"/>
          </a:p>
        </p:txBody>
      </p:sp>
      <p:sp>
        <p:nvSpPr>
          <p:cNvPr id="23" name="TextBox 22"/>
          <p:cNvSpPr txBox="1"/>
          <p:nvPr/>
        </p:nvSpPr>
        <p:spPr>
          <a:xfrm flipH="1">
            <a:off x="3980688" y="3010227"/>
            <a:ext cx="271780" cy="380440"/>
          </a:xfrm>
          <a:prstGeom prst="rect">
            <a:avLst/>
          </a:prstGeom>
          <a:noFill/>
        </p:spPr>
        <p:txBody>
          <a:bodyPr wrap="square" rtlCol="0">
            <a:spAutoFit/>
          </a:bodyPr>
          <a:lstStyle/>
          <a:p>
            <a:r>
              <a:rPr lang="en-US" dirty="0" smtClean="0"/>
              <a:t>+</a:t>
            </a:r>
            <a:endParaRPr lang="en-US" dirty="0"/>
          </a:p>
        </p:txBody>
      </p:sp>
      <p:sp>
        <p:nvSpPr>
          <p:cNvPr id="24" name="TextBox 23"/>
          <p:cNvSpPr txBox="1"/>
          <p:nvPr/>
        </p:nvSpPr>
        <p:spPr>
          <a:xfrm>
            <a:off x="3973322" y="2448871"/>
            <a:ext cx="173228" cy="369332"/>
          </a:xfrm>
          <a:prstGeom prst="rect">
            <a:avLst/>
          </a:prstGeom>
          <a:noFill/>
        </p:spPr>
        <p:txBody>
          <a:bodyPr wrap="square" rtlCol="0">
            <a:spAutoFit/>
          </a:bodyPr>
          <a:lstStyle/>
          <a:p>
            <a:r>
              <a:rPr lang="en-US" dirty="0" smtClean="0"/>
              <a:t>-</a:t>
            </a:r>
            <a:endParaRPr lang="en-US" dirty="0"/>
          </a:p>
        </p:txBody>
      </p:sp>
      <p:sp>
        <p:nvSpPr>
          <p:cNvPr id="25" name="TextBox 24"/>
          <p:cNvSpPr txBox="1"/>
          <p:nvPr/>
        </p:nvSpPr>
        <p:spPr>
          <a:xfrm>
            <a:off x="4580888" y="3038427"/>
            <a:ext cx="173991" cy="369332"/>
          </a:xfrm>
          <a:prstGeom prst="rect">
            <a:avLst/>
          </a:prstGeom>
          <a:noFill/>
        </p:spPr>
        <p:txBody>
          <a:bodyPr wrap="square" rtlCol="0">
            <a:spAutoFit/>
          </a:bodyPr>
          <a:lstStyle/>
          <a:p>
            <a:r>
              <a:rPr lang="en-US" dirty="0" smtClean="0"/>
              <a:t>-</a:t>
            </a:r>
            <a:endParaRPr lang="en-US" dirty="0"/>
          </a:p>
        </p:txBody>
      </p:sp>
      <p:sp>
        <p:nvSpPr>
          <p:cNvPr id="26" name="Rectangle 25"/>
          <p:cNvSpPr/>
          <p:nvPr/>
        </p:nvSpPr>
        <p:spPr>
          <a:xfrm>
            <a:off x="938318" y="1215200"/>
            <a:ext cx="2597827" cy="369332"/>
          </a:xfrm>
          <a:prstGeom prst="rect">
            <a:avLst/>
          </a:prstGeom>
        </p:spPr>
        <p:txBody>
          <a:bodyPr wrap="none">
            <a:spAutoFit/>
          </a:bodyPr>
          <a:lstStyle/>
          <a:p>
            <a:pPr marL="12700" marR="5080" indent="0" algn="just">
              <a:lnSpc>
                <a:spcPct val="100000"/>
              </a:lnSpc>
              <a:spcBef>
                <a:spcPts val="100"/>
              </a:spcBef>
              <a:buNone/>
            </a:pPr>
            <a:r>
              <a:rPr lang="en-US" dirty="0">
                <a:solidFill>
                  <a:srgbClr val="000000"/>
                </a:solidFill>
              </a:rPr>
              <a:t>Evaluation of the cell A-3:</a:t>
            </a:r>
          </a:p>
        </p:txBody>
      </p:sp>
      <p:graphicFrame>
        <p:nvGraphicFramePr>
          <p:cNvPr id="37" name="Table 36"/>
          <p:cNvGraphicFramePr>
            <a:graphicFrameLocks noGrp="1"/>
          </p:cNvGraphicFramePr>
          <p:nvPr>
            <p:extLst>
              <p:ext uri="{D42A27DB-BD31-4B8C-83A1-F6EECF244321}">
                <p14:modId xmlns:p14="http://schemas.microsoft.com/office/powerpoint/2010/main" val="150011127"/>
              </p:ext>
            </p:extLst>
          </p:nvPr>
        </p:nvGraphicFramePr>
        <p:xfrm>
          <a:off x="6575807" y="1914820"/>
          <a:ext cx="1077678" cy="2194560"/>
        </p:xfrm>
        <a:graphic>
          <a:graphicData uri="http://schemas.openxmlformats.org/drawingml/2006/table">
            <a:tbl>
              <a:tblPr firstRow="1" bandRow="1"/>
              <a:tblGrid>
                <a:gridCol w="543380">
                  <a:extLst>
                    <a:ext uri="{9D8B030D-6E8A-4147-A177-3AD203B41FA5}">
                      <a16:colId xmlns:a16="http://schemas.microsoft.com/office/drawing/2014/main" val="896737009"/>
                    </a:ext>
                  </a:extLst>
                </a:gridCol>
                <a:gridCol w="534298">
                  <a:extLst>
                    <a:ext uri="{9D8B030D-6E8A-4147-A177-3AD203B41FA5}">
                      <a16:colId xmlns:a16="http://schemas.microsoft.com/office/drawing/2014/main" val="301180690"/>
                    </a:ext>
                  </a:extLst>
                </a:gridCol>
              </a:tblGrid>
              <a:tr h="344450">
                <a:tc gridSpan="2">
                  <a:txBody>
                    <a:bodyPr/>
                    <a:lstStyle/>
                    <a:p>
                      <a:pPr algn="ctr"/>
                      <a:r>
                        <a:rPr lang="en-US" dirty="0" smtClean="0"/>
                        <a:t>A-3</a:t>
                      </a:r>
                      <a:endParaRPr lang="en-US" dirty="0"/>
                    </a:p>
                  </a:txBody>
                  <a:tcPr/>
                </a:tc>
                <a:tc hMerge="1">
                  <a:txBody>
                    <a:bodyPr/>
                    <a:lstStyle/>
                    <a:p>
                      <a:endParaRPr lang="en-US" dirty="0"/>
                    </a:p>
                  </a:txBody>
                  <a:tcPr/>
                </a:tc>
                <a:extLst>
                  <a:ext uri="{0D108BD9-81ED-4DB2-BD59-A6C34878D82A}">
                    <a16:rowId xmlns:a16="http://schemas.microsoft.com/office/drawing/2014/main" val="4261968114"/>
                  </a:ext>
                </a:extLst>
              </a:tr>
              <a:tr h="158158">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595799889"/>
                  </a:ext>
                </a:extLst>
              </a:tr>
              <a:tr h="344450">
                <a:tc>
                  <a:txBody>
                    <a:bodyPr/>
                    <a:lstStyle/>
                    <a:p>
                      <a:pPr algn="ctr"/>
                      <a:r>
                        <a:rPr lang="en-US" dirty="0" smtClean="0"/>
                        <a:t>8</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3388481058"/>
                  </a:ext>
                </a:extLst>
              </a:tr>
              <a:tr h="344450">
                <a:tc>
                  <a:txBody>
                    <a:bodyPr/>
                    <a:lstStyle/>
                    <a:p>
                      <a:pPr algn="ctr"/>
                      <a:r>
                        <a:rPr lang="en-US" dirty="0" smtClean="0"/>
                        <a:t>1</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2987141969"/>
                  </a:ext>
                </a:extLst>
              </a:tr>
              <a:tr h="344450">
                <a:tc>
                  <a:txBody>
                    <a:bodyPr/>
                    <a:lstStyle/>
                    <a:p>
                      <a:pPr algn="ctr"/>
                      <a:r>
                        <a:rPr lang="en-US" dirty="0" smtClean="0"/>
                        <a:t>+9</a:t>
                      </a:r>
                      <a:endParaRPr lang="en-US" dirty="0"/>
                    </a:p>
                  </a:txBody>
                  <a:tcPr/>
                </a:tc>
                <a:tc>
                  <a:txBody>
                    <a:bodyPr/>
                    <a:lstStyle/>
                    <a:p>
                      <a:pPr algn="ctr"/>
                      <a:r>
                        <a:rPr lang="en-US" dirty="0" smtClean="0"/>
                        <a:t>-11</a:t>
                      </a:r>
                      <a:endParaRPr lang="en-US" dirty="0"/>
                    </a:p>
                  </a:txBody>
                  <a:tcPr/>
                </a:tc>
                <a:extLst>
                  <a:ext uri="{0D108BD9-81ED-4DB2-BD59-A6C34878D82A}">
                    <a16:rowId xmlns:a16="http://schemas.microsoft.com/office/drawing/2014/main" val="1009704347"/>
                  </a:ext>
                </a:extLst>
              </a:tr>
              <a:tr h="344450">
                <a:tc gridSpan="2">
                  <a:txBody>
                    <a:bodyPr/>
                    <a:lstStyle/>
                    <a:p>
                      <a:r>
                        <a:rPr lang="en-US" dirty="0" smtClean="0"/>
                        <a:t>Net = </a:t>
                      </a:r>
                      <a:r>
                        <a:rPr lang="en-US" baseline="0" dirty="0" smtClean="0"/>
                        <a:t>-2</a:t>
                      </a:r>
                      <a:endParaRPr lang="en-US" dirty="0"/>
                    </a:p>
                  </a:txBody>
                  <a:tcPr/>
                </a:tc>
                <a:tc hMerge="1">
                  <a:txBody>
                    <a:bodyPr/>
                    <a:lstStyle/>
                    <a:p>
                      <a:endParaRPr lang="en-US" dirty="0"/>
                    </a:p>
                  </a:txBody>
                  <a:tcPr/>
                </a:tc>
                <a:extLst>
                  <a:ext uri="{0D108BD9-81ED-4DB2-BD59-A6C34878D82A}">
                    <a16:rowId xmlns:a16="http://schemas.microsoft.com/office/drawing/2014/main" val="1685229483"/>
                  </a:ext>
                </a:extLst>
              </a:tr>
            </a:tbl>
          </a:graphicData>
        </a:graphic>
      </p:graphicFrame>
      <p:sp>
        <p:nvSpPr>
          <p:cNvPr id="38" name="TextBox 37"/>
          <p:cNvSpPr txBox="1"/>
          <p:nvPr/>
        </p:nvSpPr>
        <p:spPr>
          <a:xfrm>
            <a:off x="7957057" y="2410062"/>
            <a:ext cx="3501391" cy="1200329"/>
          </a:xfrm>
          <a:prstGeom prst="rect">
            <a:avLst/>
          </a:prstGeom>
          <a:noFill/>
        </p:spPr>
        <p:txBody>
          <a:bodyPr wrap="square" rtlCol="0">
            <a:spAutoFit/>
          </a:bodyPr>
          <a:lstStyle/>
          <a:p>
            <a:pPr algn="just"/>
            <a:r>
              <a:rPr lang="en-US" dirty="0" smtClean="0"/>
              <a:t>Net=-2, means allocation of one unit in the A-3 will decrease the total transportation cost by 2 per  unit.</a:t>
            </a:r>
            <a:endParaRPr lang="en-US" dirty="0"/>
          </a:p>
        </p:txBody>
      </p:sp>
    </p:spTree>
    <p:extLst>
      <p:ext uri="{BB962C8B-B14F-4D97-AF65-F5344CB8AC3E}">
        <p14:creationId xmlns:p14="http://schemas.microsoft.com/office/powerpoint/2010/main" val="39520376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 (Example)</a:t>
            </a:r>
            <a:endParaRPr lang="en-US" dirty="0"/>
          </a:p>
        </p:txBody>
      </p:sp>
      <p:sp>
        <p:nvSpPr>
          <p:cNvPr id="5" name="object 5"/>
          <p:cNvSpPr txBox="1">
            <a:spLocks noGrp="1"/>
          </p:cNvSpPr>
          <p:nvPr>
            <p:ph idx="1"/>
          </p:nvPr>
        </p:nvSpPr>
        <p:spPr>
          <a:xfrm>
            <a:off x="838200" y="1215200"/>
            <a:ext cx="10451592" cy="3206006"/>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83350637"/>
              </p:ext>
            </p:extLst>
          </p:nvPr>
        </p:nvGraphicFramePr>
        <p:xfrm>
          <a:off x="1385825" y="1880279"/>
          <a:ext cx="4615687" cy="2316295"/>
        </p:xfrm>
        <a:graphic>
          <a:graphicData uri="http://schemas.openxmlformats.org/drawingml/2006/table">
            <a:tbl>
              <a:tblPr firstRow="1" bandRow="1">
                <a:tableStyleId>{5C22544A-7EE6-4342-B048-85BDC9FD1C3A}</a:tableStyleId>
              </a:tblPr>
              <a:tblGrid>
                <a:gridCol w="1049527">
                  <a:extLst>
                    <a:ext uri="{9D8B030D-6E8A-4147-A177-3AD203B41FA5}">
                      <a16:colId xmlns:a16="http://schemas.microsoft.com/office/drawing/2014/main" val="4097020638"/>
                    </a:ext>
                  </a:extLst>
                </a:gridCol>
                <a:gridCol w="859537">
                  <a:extLst>
                    <a:ext uri="{9D8B030D-6E8A-4147-A177-3AD203B41FA5}">
                      <a16:colId xmlns:a16="http://schemas.microsoft.com/office/drawing/2014/main" val="2069252463"/>
                    </a:ext>
                  </a:extLst>
                </a:gridCol>
                <a:gridCol w="896112">
                  <a:extLst>
                    <a:ext uri="{9D8B030D-6E8A-4147-A177-3AD203B41FA5}">
                      <a16:colId xmlns:a16="http://schemas.microsoft.com/office/drawing/2014/main" val="925342633"/>
                    </a:ext>
                  </a:extLst>
                </a:gridCol>
                <a:gridCol w="903731">
                  <a:extLst>
                    <a:ext uri="{9D8B030D-6E8A-4147-A177-3AD203B41FA5}">
                      <a16:colId xmlns:a16="http://schemas.microsoft.com/office/drawing/2014/main" val="1896735455"/>
                    </a:ext>
                  </a:extLst>
                </a:gridCol>
                <a:gridCol w="906780">
                  <a:extLst>
                    <a:ext uri="{9D8B030D-6E8A-4147-A177-3AD203B41FA5}">
                      <a16:colId xmlns:a16="http://schemas.microsoft.com/office/drawing/2014/main" val="3357929756"/>
                    </a:ext>
                  </a:extLst>
                </a:gridCol>
              </a:tblGrid>
              <a:tr h="582753">
                <a:tc>
                  <a:txBody>
                    <a:bodyPr/>
                    <a:lstStyle/>
                    <a:p>
                      <a:r>
                        <a:rPr lang="en-US" dirty="0" smtClean="0">
                          <a:solidFill>
                            <a:schemeClr val="tx1"/>
                          </a:solidFill>
                        </a:rPr>
                        <a:t>          To </a:t>
                      </a:r>
                    </a:p>
                    <a:p>
                      <a:r>
                        <a:rPr lang="en-US" dirty="0" smtClean="0">
                          <a:solidFill>
                            <a:schemeClr val="tx1"/>
                          </a:solidFill>
                        </a:rPr>
                        <a:t>From</a:t>
                      </a:r>
                      <a:endParaRPr lang="en-US" dirty="0">
                        <a:solidFill>
                          <a:schemeClr val="tx1"/>
                        </a:solidFill>
                      </a:endParaRPr>
                    </a:p>
                  </a:txBody>
                  <a:tcPr/>
                </a:tc>
                <a:tc>
                  <a:txBody>
                    <a:bodyPr/>
                    <a:lstStyle/>
                    <a:p>
                      <a:pPr algn="ctr"/>
                      <a:r>
                        <a:rPr lang="en-US" dirty="0" smtClean="0"/>
                        <a:t>Project # 1</a:t>
                      </a:r>
                      <a:endParaRPr lang="en-US" dirty="0"/>
                    </a:p>
                  </a:txBody>
                  <a:tcPr/>
                </a:tc>
                <a:tc>
                  <a:txBody>
                    <a:bodyPr/>
                    <a:lstStyle/>
                    <a:p>
                      <a:pPr algn="ctr"/>
                      <a:r>
                        <a:rPr lang="en-US" dirty="0" smtClean="0"/>
                        <a:t>Project # 2 </a:t>
                      </a:r>
                      <a:endParaRPr lang="en-US" dirty="0"/>
                    </a:p>
                  </a:txBody>
                  <a:tcPr/>
                </a:tc>
                <a:tc>
                  <a:txBody>
                    <a:bodyPr/>
                    <a:lstStyle/>
                    <a:p>
                      <a:pPr algn="ctr"/>
                      <a:r>
                        <a:rPr lang="en-US" dirty="0" smtClean="0"/>
                        <a:t>Project #3</a:t>
                      </a:r>
                      <a:endParaRPr lang="en-US" dirty="0"/>
                    </a:p>
                  </a:txBody>
                  <a:tcPr/>
                </a:tc>
                <a:tc>
                  <a:txBody>
                    <a:bodyPr/>
                    <a:lstStyle/>
                    <a:p>
                      <a:pPr algn="ctr"/>
                      <a:r>
                        <a:rPr lang="en-US" sz="1800" dirty="0" smtClean="0"/>
                        <a:t>Supply</a:t>
                      </a:r>
                      <a:endParaRPr lang="en-US" sz="1800" dirty="0"/>
                    </a:p>
                  </a:txBody>
                  <a:tcPr/>
                </a:tc>
                <a:extLst>
                  <a:ext uri="{0D108BD9-81ED-4DB2-BD59-A6C34878D82A}">
                    <a16:rowId xmlns:a16="http://schemas.microsoft.com/office/drawing/2014/main" val="3491652063"/>
                  </a:ext>
                </a:extLst>
              </a:tr>
              <a:tr h="333002">
                <a:tc>
                  <a:txBody>
                    <a:bodyPr/>
                    <a:lstStyle/>
                    <a:p>
                      <a:r>
                        <a:rPr lang="en-US" dirty="0" smtClean="0"/>
                        <a:t>Plant A</a:t>
                      </a:r>
                      <a:endParaRPr lang="en-US" dirty="0"/>
                    </a:p>
                  </a:txBody>
                  <a:tcPr/>
                </a:tc>
                <a:tc>
                  <a:txBody>
                    <a:bodyPr/>
                    <a:lstStyle/>
                    <a:p>
                      <a:pPr algn="ctr"/>
                      <a:r>
                        <a:rPr lang="en-US" dirty="0" smtClean="0"/>
                        <a:t>4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2 </a:t>
                      </a:r>
                      <a:r>
                        <a:rPr lang="en-US" dirty="0" smtClean="0">
                          <a:solidFill>
                            <a:srgbClr val="FF0000"/>
                          </a:solidFill>
                        </a:rPr>
                        <a:t>(50)</a:t>
                      </a:r>
                      <a:endParaRPr lang="en-US" dirty="0">
                        <a:solidFill>
                          <a:srgbClr val="FF0000"/>
                        </a:solidFill>
                      </a:endParaRPr>
                    </a:p>
                  </a:txBody>
                  <a:tcPr/>
                </a:tc>
                <a:tc>
                  <a:txBody>
                    <a:bodyPr/>
                    <a:lstStyle/>
                    <a:p>
                      <a:pPr algn="ctr"/>
                      <a:r>
                        <a:rPr lang="en-US" baseline="0" dirty="0" smtClean="0"/>
                        <a:t>      </a:t>
                      </a:r>
                      <a:r>
                        <a:rPr lang="en-US" dirty="0" smtClean="0"/>
                        <a:t>8</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844997127"/>
                  </a:ext>
                </a:extLst>
              </a:tr>
              <a:tr h="333002">
                <a:tc>
                  <a:txBody>
                    <a:bodyPr/>
                    <a:lstStyle/>
                    <a:p>
                      <a:r>
                        <a:rPr lang="en-US" dirty="0" smtClean="0"/>
                        <a:t>Plant B</a:t>
                      </a:r>
                      <a:endParaRPr lang="en-US" dirty="0"/>
                    </a:p>
                  </a:txBody>
                  <a:tcPr/>
                </a:tc>
                <a:tc>
                  <a:txBody>
                    <a:bodyPr/>
                    <a:lstStyle/>
                    <a:p>
                      <a:pPr algn="ctr"/>
                      <a:r>
                        <a:rPr lang="en-US" dirty="0" smtClean="0"/>
                        <a:t> 5</a:t>
                      </a:r>
                      <a:endParaRPr lang="en-US" dirty="0"/>
                    </a:p>
                  </a:txBody>
                  <a:tcPr/>
                </a:tc>
                <a:tc>
                  <a:txBody>
                    <a:bodyPr/>
                    <a:lstStyle/>
                    <a:p>
                      <a:pPr algn="ctr"/>
                      <a:r>
                        <a:rPr lang="en-US" dirty="0" smtClean="0"/>
                        <a:t>1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 9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156424453"/>
                  </a:ext>
                </a:extLst>
              </a:tr>
              <a:tr h="333002">
                <a:tc>
                  <a:txBody>
                    <a:bodyPr/>
                    <a:lstStyle/>
                    <a:p>
                      <a:r>
                        <a:rPr lang="en-US" dirty="0" smtClean="0"/>
                        <a:t>Plant C</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3 </a:t>
                      </a:r>
                      <a:r>
                        <a:rPr lang="en-US" dirty="0" smtClean="0">
                          <a:solidFill>
                            <a:srgbClr val="FF0000"/>
                          </a:solidFill>
                        </a:rPr>
                        <a:t>(200)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237028045"/>
                  </a:ext>
                </a:extLst>
              </a:tr>
              <a:tr h="578935">
                <a:tc>
                  <a:txBody>
                    <a:bodyPr/>
                    <a:lstStyle/>
                    <a:p>
                      <a:r>
                        <a:rPr lang="en-US" dirty="0" smtClean="0"/>
                        <a:t>Demand</a:t>
                      </a:r>
                      <a:endParaRPr lang="en-US" dirty="0"/>
                    </a:p>
                  </a:txBody>
                  <a:tcPr/>
                </a:tc>
                <a:tc>
                  <a:txBody>
                    <a:bodyPr/>
                    <a:lstStyle/>
                    <a:p>
                      <a:pPr algn="ctr"/>
                      <a:r>
                        <a:rPr lang="en-US" dirty="0" smtClean="0"/>
                        <a:t>50</a:t>
                      </a:r>
                      <a:endParaRPr lang="en-US" dirty="0"/>
                    </a:p>
                  </a:txBody>
                  <a:tcPr/>
                </a:tc>
                <a:tc>
                  <a:txBody>
                    <a:bodyPr/>
                    <a:lstStyle/>
                    <a:p>
                      <a:pPr algn="ctr"/>
                      <a:r>
                        <a:rPr lang="en-US" dirty="0" smtClean="0"/>
                        <a:t>150</a:t>
                      </a:r>
                      <a:endParaRPr lang="en-US" dirty="0"/>
                    </a:p>
                  </a:txBody>
                  <a:tcPr/>
                </a:tc>
                <a:tc>
                  <a:txBody>
                    <a:bodyPr/>
                    <a:lstStyle/>
                    <a:p>
                      <a:pPr algn="ctr"/>
                      <a:r>
                        <a:rPr lang="en-US" dirty="0" smtClean="0"/>
                        <a:t>300</a:t>
                      </a:r>
                      <a:endParaRPr lang="en-US" dirty="0"/>
                    </a:p>
                  </a:txBody>
                  <a:tcPr/>
                </a:tc>
                <a:tc>
                  <a:txBody>
                    <a:bodyPr/>
                    <a:lstStyle/>
                    <a:p>
                      <a:pPr algn="ctr"/>
                      <a:endParaRPr lang="en-US" dirty="0"/>
                    </a:p>
                  </a:txBody>
                  <a:tcPr/>
                </a:tc>
                <a:extLst>
                  <a:ext uri="{0D108BD9-81ED-4DB2-BD59-A6C34878D82A}">
                    <a16:rowId xmlns:a16="http://schemas.microsoft.com/office/drawing/2014/main" val="3830848590"/>
                  </a:ext>
                </a:extLst>
              </a:tr>
            </a:tbl>
          </a:graphicData>
        </a:graphic>
      </p:graphicFrame>
      <p:cxnSp>
        <p:nvCxnSpPr>
          <p:cNvPr id="8" name="Straight Arrow Connector 7"/>
          <p:cNvCxnSpPr/>
          <p:nvPr/>
        </p:nvCxnSpPr>
        <p:spPr>
          <a:xfrm>
            <a:off x="1399402" y="1880466"/>
            <a:ext cx="1031240" cy="597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a:off x="2734056" y="2984668"/>
            <a:ext cx="6492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356993" y="2654482"/>
            <a:ext cx="2031" cy="383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2770379" y="2633472"/>
            <a:ext cx="6129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V="1">
            <a:off x="2770379" y="2612463"/>
            <a:ext cx="0" cy="3932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600449" y="2868308"/>
            <a:ext cx="321821" cy="369332"/>
          </a:xfrm>
          <a:prstGeom prst="rect">
            <a:avLst/>
          </a:prstGeom>
          <a:noFill/>
        </p:spPr>
        <p:txBody>
          <a:bodyPr wrap="square" rtlCol="0">
            <a:spAutoFit/>
          </a:bodyPr>
          <a:lstStyle/>
          <a:p>
            <a:r>
              <a:rPr lang="en-US" dirty="0" smtClean="0"/>
              <a:t>+</a:t>
            </a:r>
            <a:endParaRPr lang="en-US" dirty="0"/>
          </a:p>
        </p:txBody>
      </p:sp>
      <p:sp>
        <p:nvSpPr>
          <p:cNvPr id="23" name="TextBox 22"/>
          <p:cNvSpPr txBox="1"/>
          <p:nvPr/>
        </p:nvSpPr>
        <p:spPr>
          <a:xfrm flipH="1">
            <a:off x="3297056" y="2385527"/>
            <a:ext cx="267203" cy="369332"/>
          </a:xfrm>
          <a:prstGeom prst="rect">
            <a:avLst/>
          </a:prstGeom>
          <a:noFill/>
        </p:spPr>
        <p:txBody>
          <a:bodyPr wrap="square" rtlCol="0">
            <a:spAutoFit/>
          </a:bodyPr>
          <a:lstStyle/>
          <a:p>
            <a:r>
              <a:rPr lang="en-US" dirty="0" smtClean="0"/>
              <a:t>+</a:t>
            </a:r>
            <a:endParaRPr lang="en-US" dirty="0"/>
          </a:p>
        </p:txBody>
      </p:sp>
      <p:sp>
        <p:nvSpPr>
          <p:cNvPr id="24" name="TextBox 23"/>
          <p:cNvSpPr txBox="1"/>
          <p:nvPr/>
        </p:nvSpPr>
        <p:spPr>
          <a:xfrm flipH="1">
            <a:off x="3183689" y="2918499"/>
            <a:ext cx="226734" cy="369332"/>
          </a:xfrm>
          <a:prstGeom prst="rect">
            <a:avLst/>
          </a:prstGeom>
          <a:noFill/>
        </p:spPr>
        <p:txBody>
          <a:bodyPr wrap="square" rtlCol="0">
            <a:spAutoFit/>
          </a:bodyPr>
          <a:lstStyle/>
          <a:p>
            <a:r>
              <a:rPr lang="en-US" dirty="0" smtClean="0"/>
              <a:t>-</a:t>
            </a:r>
            <a:endParaRPr lang="en-US" dirty="0"/>
          </a:p>
        </p:txBody>
      </p:sp>
      <p:sp>
        <p:nvSpPr>
          <p:cNvPr id="25" name="TextBox 24"/>
          <p:cNvSpPr txBox="1"/>
          <p:nvPr/>
        </p:nvSpPr>
        <p:spPr>
          <a:xfrm>
            <a:off x="2612518" y="2375977"/>
            <a:ext cx="302008" cy="369332"/>
          </a:xfrm>
          <a:prstGeom prst="rect">
            <a:avLst/>
          </a:prstGeom>
          <a:noFill/>
        </p:spPr>
        <p:txBody>
          <a:bodyPr wrap="square" rtlCol="0">
            <a:spAutoFit/>
          </a:bodyPr>
          <a:lstStyle/>
          <a:p>
            <a:r>
              <a:rPr lang="en-US" dirty="0" smtClean="0"/>
              <a:t>-</a:t>
            </a:r>
            <a:endParaRPr lang="en-US" dirty="0"/>
          </a:p>
        </p:txBody>
      </p:sp>
      <p:sp>
        <p:nvSpPr>
          <p:cNvPr id="26" name="Rectangle 25"/>
          <p:cNvSpPr/>
          <p:nvPr/>
        </p:nvSpPr>
        <p:spPr>
          <a:xfrm>
            <a:off x="942325" y="1215200"/>
            <a:ext cx="2589812" cy="369332"/>
          </a:xfrm>
          <a:prstGeom prst="rect">
            <a:avLst/>
          </a:prstGeom>
        </p:spPr>
        <p:txBody>
          <a:bodyPr wrap="none">
            <a:spAutoFit/>
          </a:bodyPr>
          <a:lstStyle/>
          <a:p>
            <a:pPr marL="12700" marR="5080" indent="0" algn="just">
              <a:lnSpc>
                <a:spcPct val="100000"/>
              </a:lnSpc>
              <a:spcBef>
                <a:spcPts val="100"/>
              </a:spcBef>
              <a:buNone/>
            </a:pPr>
            <a:r>
              <a:rPr lang="en-US" dirty="0">
                <a:solidFill>
                  <a:srgbClr val="000000"/>
                </a:solidFill>
              </a:rPr>
              <a:t>Evaluation of the cell </a:t>
            </a:r>
            <a:r>
              <a:rPr lang="en-US" dirty="0" smtClean="0">
                <a:solidFill>
                  <a:srgbClr val="000000"/>
                </a:solidFill>
              </a:rPr>
              <a:t>B-1:</a:t>
            </a:r>
            <a:endParaRPr lang="en-US" dirty="0">
              <a:solidFill>
                <a:srgbClr val="000000"/>
              </a:solidFill>
            </a:endParaRPr>
          </a:p>
        </p:txBody>
      </p:sp>
      <p:graphicFrame>
        <p:nvGraphicFramePr>
          <p:cNvPr id="37" name="Table 36"/>
          <p:cNvGraphicFramePr>
            <a:graphicFrameLocks noGrp="1"/>
          </p:cNvGraphicFramePr>
          <p:nvPr>
            <p:extLst>
              <p:ext uri="{D42A27DB-BD31-4B8C-83A1-F6EECF244321}">
                <p14:modId xmlns:p14="http://schemas.microsoft.com/office/powerpoint/2010/main" val="2212851425"/>
              </p:ext>
            </p:extLst>
          </p:nvPr>
        </p:nvGraphicFramePr>
        <p:xfrm>
          <a:off x="6436235" y="1894331"/>
          <a:ext cx="1077678" cy="2222670"/>
        </p:xfrm>
        <a:graphic>
          <a:graphicData uri="http://schemas.openxmlformats.org/drawingml/2006/table">
            <a:tbl>
              <a:tblPr firstRow="1" bandRow="1"/>
              <a:tblGrid>
                <a:gridCol w="543380">
                  <a:extLst>
                    <a:ext uri="{9D8B030D-6E8A-4147-A177-3AD203B41FA5}">
                      <a16:colId xmlns:a16="http://schemas.microsoft.com/office/drawing/2014/main" val="896737009"/>
                    </a:ext>
                  </a:extLst>
                </a:gridCol>
                <a:gridCol w="534298">
                  <a:extLst>
                    <a:ext uri="{9D8B030D-6E8A-4147-A177-3AD203B41FA5}">
                      <a16:colId xmlns:a16="http://schemas.microsoft.com/office/drawing/2014/main" val="301180690"/>
                    </a:ext>
                  </a:extLst>
                </a:gridCol>
              </a:tblGrid>
              <a:tr h="370445">
                <a:tc gridSpan="2">
                  <a:txBody>
                    <a:bodyPr/>
                    <a:lstStyle/>
                    <a:p>
                      <a:pPr algn="ctr"/>
                      <a:r>
                        <a:rPr lang="en-US" dirty="0" smtClean="0"/>
                        <a:t>B-1</a:t>
                      </a:r>
                      <a:endParaRPr lang="en-US" dirty="0"/>
                    </a:p>
                  </a:txBody>
                  <a:tcPr/>
                </a:tc>
                <a:tc hMerge="1">
                  <a:txBody>
                    <a:bodyPr/>
                    <a:lstStyle/>
                    <a:p>
                      <a:endParaRPr lang="en-US" dirty="0"/>
                    </a:p>
                  </a:txBody>
                  <a:tcPr/>
                </a:tc>
                <a:extLst>
                  <a:ext uri="{0D108BD9-81ED-4DB2-BD59-A6C34878D82A}">
                    <a16:rowId xmlns:a16="http://schemas.microsoft.com/office/drawing/2014/main" val="4261968114"/>
                  </a:ext>
                </a:extLst>
              </a:tr>
              <a:tr h="370445">
                <a:tc>
                  <a:txBody>
                    <a:bodyPr/>
                    <a:lstStyle/>
                    <a:p>
                      <a:pPr algn="ctr"/>
                      <a:r>
                        <a:rPr lang="en-US" dirty="0" smtClean="0"/>
                        <a:t>+</a:t>
                      </a:r>
                      <a:endParaRPr lang="en-US" dirty="0"/>
                    </a:p>
                  </a:txBody>
                  <a:tcPr/>
                </a:tc>
                <a:tc>
                  <a:txBody>
                    <a:bodyPr/>
                    <a:lstStyle/>
                    <a:p>
                      <a:pPr algn="ctr"/>
                      <a:r>
                        <a:rPr lang="en-US" dirty="0" smtClean="0"/>
                        <a:t>-</a:t>
                      </a:r>
                      <a:endParaRPr lang="en-US" dirty="0"/>
                    </a:p>
                  </a:txBody>
                  <a:tcPr/>
                </a:tc>
                <a:extLst>
                  <a:ext uri="{0D108BD9-81ED-4DB2-BD59-A6C34878D82A}">
                    <a16:rowId xmlns:a16="http://schemas.microsoft.com/office/drawing/2014/main" val="3595799889"/>
                  </a:ext>
                </a:extLst>
              </a:tr>
              <a:tr h="370445">
                <a:tc>
                  <a:txBody>
                    <a:bodyPr/>
                    <a:lstStyle/>
                    <a:p>
                      <a:pPr algn="ctr"/>
                      <a:r>
                        <a:rPr lang="en-US" dirty="0" smtClean="0"/>
                        <a:t>5</a:t>
                      </a:r>
                      <a:endParaRPr lang="en-US" dirty="0"/>
                    </a:p>
                  </a:txBody>
                  <a:tcPr/>
                </a:tc>
                <a:tc>
                  <a:txBody>
                    <a:bodyPr/>
                    <a:lstStyle/>
                    <a:p>
                      <a:pPr algn="ctr"/>
                      <a:r>
                        <a:rPr lang="en-US" dirty="0" smtClean="0"/>
                        <a:t>4</a:t>
                      </a:r>
                      <a:endParaRPr lang="en-US" dirty="0"/>
                    </a:p>
                  </a:txBody>
                  <a:tcPr/>
                </a:tc>
                <a:extLst>
                  <a:ext uri="{0D108BD9-81ED-4DB2-BD59-A6C34878D82A}">
                    <a16:rowId xmlns:a16="http://schemas.microsoft.com/office/drawing/2014/main" val="3388481058"/>
                  </a:ext>
                </a:extLst>
              </a:tr>
              <a:tr h="370445">
                <a:tc>
                  <a:txBody>
                    <a:bodyPr/>
                    <a:lstStyle/>
                    <a:p>
                      <a:pPr algn="ctr"/>
                      <a:r>
                        <a:rPr lang="en-US" dirty="0" smtClean="0"/>
                        <a:t>2</a:t>
                      </a:r>
                      <a:endParaRPr lang="en-US" dirty="0"/>
                    </a:p>
                  </a:txBody>
                  <a:tcPr/>
                </a:tc>
                <a:tc>
                  <a:txBody>
                    <a:bodyPr/>
                    <a:lstStyle/>
                    <a:p>
                      <a:pPr algn="ctr"/>
                      <a:r>
                        <a:rPr lang="en-US" dirty="0" smtClean="0"/>
                        <a:t>1</a:t>
                      </a:r>
                      <a:endParaRPr lang="en-US" dirty="0"/>
                    </a:p>
                  </a:txBody>
                  <a:tcPr/>
                </a:tc>
                <a:extLst>
                  <a:ext uri="{0D108BD9-81ED-4DB2-BD59-A6C34878D82A}">
                    <a16:rowId xmlns:a16="http://schemas.microsoft.com/office/drawing/2014/main" val="2987141969"/>
                  </a:ext>
                </a:extLst>
              </a:tr>
              <a:tr h="370445">
                <a:tc>
                  <a:txBody>
                    <a:bodyPr/>
                    <a:lstStyle/>
                    <a:p>
                      <a:pPr algn="ctr"/>
                      <a:r>
                        <a:rPr lang="en-US" dirty="0" smtClean="0"/>
                        <a:t>+7</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1009704347"/>
                  </a:ext>
                </a:extLst>
              </a:tr>
              <a:tr h="370445">
                <a:tc gridSpan="2">
                  <a:txBody>
                    <a:bodyPr/>
                    <a:lstStyle/>
                    <a:p>
                      <a:r>
                        <a:rPr lang="en-US" dirty="0" smtClean="0"/>
                        <a:t>Net = +</a:t>
                      </a:r>
                      <a:r>
                        <a:rPr lang="en-US" baseline="0" dirty="0" smtClean="0"/>
                        <a:t>2</a:t>
                      </a:r>
                      <a:endParaRPr lang="en-US" dirty="0"/>
                    </a:p>
                  </a:txBody>
                  <a:tcPr/>
                </a:tc>
                <a:tc hMerge="1">
                  <a:txBody>
                    <a:bodyPr/>
                    <a:lstStyle/>
                    <a:p>
                      <a:endParaRPr lang="en-US" dirty="0"/>
                    </a:p>
                  </a:txBody>
                  <a:tcPr/>
                </a:tc>
                <a:extLst>
                  <a:ext uri="{0D108BD9-81ED-4DB2-BD59-A6C34878D82A}">
                    <a16:rowId xmlns:a16="http://schemas.microsoft.com/office/drawing/2014/main" val="1685229483"/>
                  </a:ext>
                </a:extLst>
              </a:tr>
            </a:tbl>
          </a:graphicData>
        </a:graphic>
      </p:graphicFrame>
      <p:sp>
        <p:nvSpPr>
          <p:cNvPr id="38" name="TextBox 37"/>
          <p:cNvSpPr txBox="1"/>
          <p:nvPr/>
        </p:nvSpPr>
        <p:spPr>
          <a:xfrm>
            <a:off x="7758175" y="2456834"/>
            <a:ext cx="3545193" cy="1200329"/>
          </a:xfrm>
          <a:prstGeom prst="rect">
            <a:avLst/>
          </a:prstGeom>
          <a:noFill/>
        </p:spPr>
        <p:txBody>
          <a:bodyPr wrap="square" rtlCol="0">
            <a:spAutoFit/>
          </a:bodyPr>
          <a:lstStyle/>
          <a:p>
            <a:pPr algn="just"/>
            <a:r>
              <a:rPr lang="en-US" dirty="0" smtClean="0"/>
              <a:t>Net=+2, means allocation of one unit in the B-1 will increase the total transportation cost by 2 </a:t>
            </a:r>
            <a:r>
              <a:rPr lang="en-US" dirty="0"/>
              <a:t>per  unit</a:t>
            </a:r>
            <a:r>
              <a:rPr lang="en-US" dirty="0" smtClean="0"/>
              <a:t>.</a:t>
            </a:r>
            <a:endParaRPr lang="en-US" dirty="0"/>
          </a:p>
        </p:txBody>
      </p:sp>
    </p:spTree>
    <p:extLst>
      <p:ext uri="{BB962C8B-B14F-4D97-AF65-F5344CB8AC3E}">
        <p14:creationId xmlns:p14="http://schemas.microsoft.com/office/powerpoint/2010/main" val="5949716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Model (Example-1)</a:t>
            </a:r>
            <a:endParaRPr lang="en-US" dirty="0"/>
          </a:p>
        </p:txBody>
      </p:sp>
      <p:sp>
        <p:nvSpPr>
          <p:cNvPr id="5" name="object 5"/>
          <p:cNvSpPr txBox="1">
            <a:spLocks noGrp="1"/>
          </p:cNvSpPr>
          <p:nvPr>
            <p:ph idx="1"/>
          </p:nvPr>
        </p:nvSpPr>
        <p:spPr>
          <a:xfrm>
            <a:off x="838200" y="1517650"/>
            <a:ext cx="10600944" cy="5165517"/>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1800" u="none" spc="-5" dirty="0" smtClean="0">
                <a:solidFill>
                  <a:srgbClr val="000000"/>
                </a:solidFill>
              </a:rPr>
              <a:t>A two-wheeler company has three manufacturing units (Sources) located at Pune, Ahmedabad, and Chennai and two distribution </a:t>
            </a:r>
            <a:r>
              <a:rPr lang="en-US" sz="1800" u="none" spc="-5" dirty="0" err="1" smtClean="0">
                <a:solidFill>
                  <a:srgbClr val="000000"/>
                </a:solidFill>
              </a:rPr>
              <a:t>centres</a:t>
            </a:r>
            <a:r>
              <a:rPr lang="en-US" sz="1800" u="none" spc="-5" dirty="0" smtClean="0">
                <a:solidFill>
                  <a:srgbClr val="000000"/>
                </a:solidFill>
              </a:rPr>
              <a:t> (D</a:t>
            </a:r>
            <a:r>
              <a:rPr sz="1800" u="none" spc="-5" dirty="0" smtClean="0">
                <a:solidFill>
                  <a:srgbClr val="000000"/>
                </a:solidFill>
              </a:rPr>
              <a:t>estinations</a:t>
            </a:r>
            <a:r>
              <a:rPr lang="en-US" sz="1800" u="none" spc="-5" dirty="0" smtClean="0">
                <a:solidFill>
                  <a:srgbClr val="000000"/>
                </a:solidFill>
              </a:rPr>
              <a:t>) located at Indore and Hyderabad. </a:t>
            </a:r>
            <a:r>
              <a:rPr lang="en-US" sz="1800" dirty="0" smtClean="0"/>
              <a:t>The manufacturing capacity (per month) of each plant is 10000, 15000, and 25000 motor bikes. Monthly demand at two destinations is 20000 and 30000 bikes. The status of supply and demand and t</a:t>
            </a:r>
            <a:r>
              <a:rPr sz="1800" u="none" spc="-5" dirty="0" smtClean="0">
                <a:solidFill>
                  <a:srgbClr val="000000"/>
                </a:solidFill>
              </a:rPr>
              <a:t>he  distance</a:t>
            </a:r>
            <a:r>
              <a:rPr lang="en-US" sz="1800" u="none" spc="-5" dirty="0" smtClean="0">
                <a:solidFill>
                  <a:srgbClr val="000000"/>
                </a:solidFill>
              </a:rPr>
              <a:t> (Km.)</a:t>
            </a:r>
            <a:r>
              <a:rPr sz="1800" u="none" spc="-5" dirty="0" smtClean="0">
                <a:solidFill>
                  <a:srgbClr val="000000"/>
                </a:solidFill>
              </a:rPr>
              <a:t> </a:t>
            </a:r>
            <a:r>
              <a:rPr sz="1800" u="none" dirty="0">
                <a:solidFill>
                  <a:srgbClr val="000000"/>
                </a:solidFill>
              </a:rPr>
              <a:t>between </a:t>
            </a:r>
            <a:r>
              <a:rPr lang="en-US" sz="1800" u="none" spc="-5" dirty="0" smtClean="0">
                <a:solidFill>
                  <a:srgbClr val="000000"/>
                </a:solidFill>
              </a:rPr>
              <a:t>sources and destinations</a:t>
            </a:r>
            <a:r>
              <a:rPr sz="1800" u="none" spc="-5" dirty="0" smtClean="0">
                <a:solidFill>
                  <a:srgbClr val="000000"/>
                </a:solidFill>
              </a:rPr>
              <a:t> </a:t>
            </a:r>
            <a:r>
              <a:rPr sz="1800" u="none" spc="-5" dirty="0">
                <a:solidFill>
                  <a:srgbClr val="000000"/>
                </a:solidFill>
              </a:rPr>
              <a:t>is </a:t>
            </a:r>
            <a:r>
              <a:rPr lang="en-US" sz="1800" u="none" spc="-5" dirty="0" smtClean="0">
                <a:solidFill>
                  <a:srgbClr val="000000"/>
                </a:solidFill>
              </a:rPr>
              <a:t>shown below</a:t>
            </a:r>
            <a:r>
              <a:rPr lang="en-US" sz="1800" u="none" dirty="0" smtClean="0">
                <a:solidFill>
                  <a:srgbClr val="000000"/>
                </a:solidFill>
              </a:rPr>
              <a:t>:</a:t>
            </a: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r>
              <a:rPr lang="en-US" sz="1800" dirty="0" smtClean="0">
                <a:solidFill>
                  <a:srgbClr val="000000"/>
                </a:solidFill>
              </a:rPr>
              <a:t>Consider transportation cost per motor-bike per km. as </a:t>
            </a:r>
            <a:r>
              <a:rPr lang="en-US" sz="1800" dirty="0" err="1" smtClean="0">
                <a:solidFill>
                  <a:srgbClr val="000000"/>
                </a:solidFill>
              </a:rPr>
              <a:t>Rs</a:t>
            </a:r>
            <a:r>
              <a:rPr lang="en-US" sz="1800" dirty="0" smtClean="0">
                <a:solidFill>
                  <a:srgbClr val="000000"/>
                </a:solidFill>
              </a:rPr>
              <a:t>. 2</a:t>
            </a: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25919804"/>
              </p:ext>
            </p:extLst>
          </p:nvPr>
        </p:nvGraphicFramePr>
        <p:xfrm>
          <a:off x="3010408" y="3231325"/>
          <a:ext cx="5868416" cy="2415176"/>
        </p:xfrm>
        <a:graphic>
          <a:graphicData uri="http://schemas.openxmlformats.org/drawingml/2006/table">
            <a:tbl>
              <a:tblPr firstRow="1" bandRow="1">
                <a:tableStyleId>{5C22544A-7EE6-4342-B048-85BDC9FD1C3A}</a:tableStyleId>
              </a:tblPr>
              <a:tblGrid>
                <a:gridCol w="1327451">
                  <a:extLst>
                    <a:ext uri="{9D8B030D-6E8A-4147-A177-3AD203B41FA5}">
                      <a16:colId xmlns:a16="http://schemas.microsoft.com/office/drawing/2014/main" val="3600248158"/>
                    </a:ext>
                  </a:extLst>
                </a:gridCol>
                <a:gridCol w="1450293">
                  <a:extLst>
                    <a:ext uri="{9D8B030D-6E8A-4147-A177-3AD203B41FA5}">
                      <a16:colId xmlns:a16="http://schemas.microsoft.com/office/drawing/2014/main" val="654408907"/>
                    </a:ext>
                  </a:extLst>
                </a:gridCol>
                <a:gridCol w="841248">
                  <a:extLst>
                    <a:ext uri="{9D8B030D-6E8A-4147-A177-3AD203B41FA5}">
                      <a16:colId xmlns:a16="http://schemas.microsoft.com/office/drawing/2014/main" val="2351691653"/>
                    </a:ext>
                  </a:extLst>
                </a:gridCol>
                <a:gridCol w="1307592">
                  <a:extLst>
                    <a:ext uri="{9D8B030D-6E8A-4147-A177-3AD203B41FA5}">
                      <a16:colId xmlns:a16="http://schemas.microsoft.com/office/drawing/2014/main" val="203873144"/>
                    </a:ext>
                  </a:extLst>
                </a:gridCol>
                <a:gridCol w="941832">
                  <a:extLst>
                    <a:ext uri="{9D8B030D-6E8A-4147-A177-3AD203B41FA5}">
                      <a16:colId xmlns:a16="http://schemas.microsoft.com/office/drawing/2014/main" val="2144004440"/>
                    </a:ext>
                  </a:extLst>
                </a:gridCol>
              </a:tblGrid>
              <a:tr h="275817">
                <a:tc rowSpan="5">
                  <a:txBody>
                    <a:bodyPr/>
                    <a:lstStyle/>
                    <a:p>
                      <a:endParaRPr lang="en-US" dirty="0" smtClean="0"/>
                    </a:p>
                    <a:p>
                      <a:endParaRPr lang="en-US" dirty="0" smtClean="0"/>
                    </a:p>
                    <a:p>
                      <a:endParaRPr lang="en-US" dirty="0" smtClean="0"/>
                    </a:p>
                    <a:p>
                      <a:r>
                        <a:rPr lang="en-US" dirty="0" smtClean="0"/>
                        <a:t>Sources</a:t>
                      </a:r>
                      <a:endParaRPr lang="en-US" dirty="0"/>
                    </a:p>
                  </a:txBody>
                  <a:tcPr/>
                </a:tc>
                <a:tc rowSpan="2">
                  <a:txBody>
                    <a:bodyPr/>
                    <a:lstStyle/>
                    <a:p>
                      <a:endParaRPr lang="en-US" dirty="0">
                        <a:solidFill>
                          <a:schemeClr val="tx1"/>
                        </a:solidFill>
                      </a:endParaRPr>
                    </a:p>
                  </a:txBody>
                  <a:tcPr>
                    <a:solidFill>
                      <a:schemeClr val="tx2">
                        <a:lumMod val="60000"/>
                        <a:lumOff val="40000"/>
                      </a:schemeClr>
                    </a:solidFill>
                  </a:tcPr>
                </a:tc>
                <a:tc gridSpan="2">
                  <a:txBody>
                    <a:bodyPr/>
                    <a:lstStyle/>
                    <a:p>
                      <a:pPr algn="ctr"/>
                      <a:r>
                        <a:rPr lang="en-US" dirty="0" smtClean="0">
                          <a:solidFill>
                            <a:schemeClr val="tx1"/>
                          </a:solidFill>
                        </a:rPr>
                        <a:t>Destinations</a:t>
                      </a:r>
                      <a:endParaRPr lang="en-US" dirty="0">
                        <a:solidFill>
                          <a:schemeClr val="tx1"/>
                        </a:solidFill>
                      </a:endParaRPr>
                    </a:p>
                  </a:txBody>
                  <a:tcPr>
                    <a:solidFill>
                      <a:schemeClr val="tx2">
                        <a:lumMod val="60000"/>
                        <a:lumOff val="40000"/>
                      </a:schemeClr>
                    </a:solidFill>
                  </a:tcPr>
                </a:tc>
                <a:tc hMerge="1">
                  <a:txBody>
                    <a:bodyPr/>
                    <a:lstStyle/>
                    <a:p>
                      <a:endParaRPr lang="en-US" dirty="0"/>
                    </a:p>
                  </a:txBody>
                  <a:tcPr/>
                </a:tc>
                <a:tc rowSpan="2">
                  <a:txBody>
                    <a:bodyPr/>
                    <a:lstStyle/>
                    <a:p>
                      <a:endParaRPr lang="en-US" dirty="0" smtClean="0">
                        <a:solidFill>
                          <a:schemeClr val="tx1"/>
                        </a:solidFill>
                      </a:endParaRPr>
                    </a:p>
                    <a:p>
                      <a:r>
                        <a:rPr lang="en-US" dirty="0" smtClean="0">
                          <a:solidFill>
                            <a:schemeClr val="tx1"/>
                          </a:solidFill>
                        </a:rPr>
                        <a:t>Supply</a:t>
                      </a:r>
                      <a:endParaRPr lang="en-US" dirty="0">
                        <a:solidFill>
                          <a:schemeClr val="tx1"/>
                        </a:solidFill>
                      </a:endParaRPr>
                    </a:p>
                  </a:txBody>
                  <a:tcPr>
                    <a:solidFill>
                      <a:schemeClr val="tx2">
                        <a:lumMod val="60000"/>
                        <a:lumOff val="40000"/>
                      </a:schemeClr>
                    </a:solidFill>
                  </a:tcPr>
                </a:tc>
                <a:extLst>
                  <a:ext uri="{0D108BD9-81ED-4DB2-BD59-A6C34878D82A}">
                    <a16:rowId xmlns:a16="http://schemas.microsoft.com/office/drawing/2014/main" val="976659743"/>
                  </a:ext>
                </a:extLst>
              </a:tr>
              <a:tr h="476068">
                <a:tc vMerge="1">
                  <a:txBody>
                    <a:bodyPr/>
                    <a:lstStyle/>
                    <a:p>
                      <a:endParaRPr lang="en-US" dirty="0"/>
                    </a:p>
                  </a:txBody>
                  <a:tcPr/>
                </a:tc>
                <a:tc vMerge="1">
                  <a:txBody>
                    <a:bodyPr/>
                    <a:lstStyle/>
                    <a:p>
                      <a:endParaRPr lang="en-US" dirty="0"/>
                    </a:p>
                  </a:txBody>
                  <a:tcPr/>
                </a:tc>
                <a:tc>
                  <a:txBody>
                    <a:bodyPr/>
                    <a:lstStyle/>
                    <a:p>
                      <a:r>
                        <a:rPr lang="en-US" dirty="0" smtClean="0">
                          <a:solidFill>
                            <a:schemeClr val="tx1"/>
                          </a:solidFill>
                        </a:rPr>
                        <a:t>Indore</a:t>
                      </a:r>
                      <a:endParaRPr lang="en-US" dirty="0">
                        <a:solidFill>
                          <a:schemeClr val="tx1"/>
                        </a:solidFill>
                      </a:endParaRPr>
                    </a:p>
                  </a:txBody>
                  <a:tcPr>
                    <a:solidFill>
                      <a:schemeClr val="tx2">
                        <a:lumMod val="60000"/>
                        <a:lumOff val="40000"/>
                      </a:schemeClr>
                    </a:solidFill>
                  </a:tcPr>
                </a:tc>
                <a:tc>
                  <a:txBody>
                    <a:bodyPr/>
                    <a:lstStyle/>
                    <a:p>
                      <a:r>
                        <a:rPr lang="en-US" dirty="0" smtClean="0">
                          <a:solidFill>
                            <a:schemeClr val="tx1"/>
                          </a:solidFill>
                        </a:rPr>
                        <a:t>Hyderabad</a:t>
                      </a:r>
                      <a:endParaRPr lang="en-US" dirty="0">
                        <a:solidFill>
                          <a:schemeClr val="tx1"/>
                        </a:solidFill>
                      </a:endParaRPr>
                    </a:p>
                  </a:txBody>
                  <a:tcPr>
                    <a:solidFill>
                      <a:schemeClr val="tx2">
                        <a:lumMod val="60000"/>
                        <a:lumOff val="40000"/>
                      </a:schemeClr>
                    </a:solidFill>
                  </a:tcPr>
                </a:tc>
                <a:tc vMerge="1">
                  <a:txBody>
                    <a:bodyPr/>
                    <a:lstStyle/>
                    <a:p>
                      <a:endParaRPr lang="en-US" dirty="0"/>
                    </a:p>
                  </a:txBody>
                  <a:tcPr/>
                </a:tc>
                <a:extLst>
                  <a:ext uri="{0D108BD9-81ED-4DB2-BD59-A6C34878D82A}">
                    <a16:rowId xmlns:a16="http://schemas.microsoft.com/office/drawing/2014/main" val="1851484115"/>
                  </a:ext>
                </a:extLst>
              </a:tr>
              <a:tr h="275817">
                <a:tc vMerge="1">
                  <a:txBody>
                    <a:bodyPr/>
                    <a:lstStyle/>
                    <a:p>
                      <a:endParaRPr lang="en-US" dirty="0"/>
                    </a:p>
                  </a:txBody>
                  <a:tcPr/>
                </a:tc>
                <a:tc>
                  <a:txBody>
                    <a:bodyPr/>
                    <a:lstStyle/>
                    <a:p>
                      <a:r>
                        <a:rPr lang="en-US" dirty="0" smtClean="0"/>
                        <a:t>Pune</a:t>
                      </a:r>
                      <a:endParaRPr lang="en-US" dirty="0"/>
                    </a:p>
                  </a:txBody>
                  <a:tcPr/>
                </a:tc>
                <a:tc>
                  <a:txBody>
                    <a:bodyPr/>
                    <a:lstStyle/>
                    <a:p>
                      <a:pPr algn="ctr"/>
                      <a:r>
                        <a:rPr lang="en-US" dirty="0" smtClean="0"/>
                        <a:t>600</a:t>
                      </a:r>
                      <a:endParaRPr lang="en-US" dirty="0"/>
                    </a:p>
                  </a:txBody>
                  <a:tcPr/>
                </a:tc>
                <a:tc>
                  <a:txBody>
                    <a:bodyPr/>
                    <a:lstStyle/>
                    <a:p>
                      <a:pPr algn="ctr"/>
                      <a:r>
                        <a:rPr lang="en-US" dirty="0" smtClean="0"/>
                        <a:t>500</a:t>
                      </a:r>
                      <a:endParaRPr lang="en-US" dirty="0"/>
                    </a:p>
                  </a:txBody>
                  <a:tcPr/>
                </a:tc>
                <a:tc>
                  <a:txBody>
                    <a:bodyPr/>
                    <a:lstStyle/>
                    <a:p>
                      <a:pPr algn="ctr"/>
                      <a:r>
                        <a:rPr lang="en-US" dirty="0" smtClean="0"/>
                        <a:t>10000</a:t>
                      </a:r>
                      <a:endParaRPr lang="en-US" dirty="0"/>
                    </a:p>
                  </a:txBody>
                  <a:tcPr/>
                </a:tc>
                <a:extLst>
                  <a:ext uri="{0D108BD9-81ED-4DB2-BD59-A6C34878D82A}">
                    <a16:rowId xmlns:a16="http://schemas.microsoft.com/office/drawing/2014/main" val="843907315"/>
                  </a:ext>
                </a:extLst>
              </a:tr>
              <a:tr h="476068">
                <a:tc vMerge="1">
                  <a:txBody>
                    <a:bodyPr/>
                    <a:lstStyle/>
                    <a:p>
                      <a:endParaRPr lang="en-US" dirty="0"/>
                    </a:p>
                  </a:txBody>
                  <a:tcPr/>
                </a:tc>
                <a:tc>
                  <a:txBody>
                    <a:bodyPr/>
                    <a:lstStyle/>
                    <a:p>
                      <a:r>
                        <a:rPr lang="en-US" dirty="0" smtClean="0"/>
                        <a:t>Ahmedabad</a:t>
                      </a:r>
                      <a:endParaRPr lang="en-US" dirty="0"/>
                    </a:p>
                  </a:txBody>
                  <a:tcPr/>
                </a:tc>
                <a:tc>
                  <a:txBody>
                    <a:bodyPr/>
                    <a:lstStyle/>
                    <a:p>
                      <a:pPr algn="ctr"/>
                      <a:r>
                        <a:rPr lang="en-US" dirty="0" smtClean="0"/>
                        <a:t>400</a:t>
                      </a:r>
                      <a:endParaRPr lang="en-US" dirty="0"/>
                    </a:p>
                  </a:txBody>
                  <a:tcPr/>
                </a:tc>
                <a:tc>
                  <a:txBody>
                    <a:bodyPr/>
                    <a:lstStyle/>
                    <a:p>
                      <a:pPr algn="ctr"/>
                      <a:r>
                        <a:rPr lang="en-US" dirty="0" smtClean="0"/>
                        <a:t>1200</a:t>
                      </a:r>
                      <a:endParaRPr lang="en-US" dirty="0"/>
                    </a:p>
                  </a:txBody>
                  <a:tcPr/>
                </a:tc>
                <a:tc>
                  <a:txBody>
                    <a:bodyPr/>
                    <a:lstStyle/>
                    <a:p>
                      <a:pPr algn="ctr"/>
                      <a:r>
                        <a:rPr lang="en-US" dirty="0" smtClean="0"/>
                        <a:t>15000</a:t>
                      </a:r>
                      <a:endParaRPr lang="en-US" dirty="0"/>
                    </a:p>
                  </a:txBody>
                  <a:tcPr/>
                </a:tc>
                <a:extLst>
                  <a:ext uri="{0D108BD9-81ED-4DB2-BD59-A6C34878D82A}">
                    <a16:rowId xmlns:a16="http://schemas.microsoft.com/office/drawing/2014/main" val="733601387"/>
                  </a:ext>
                </a:extLst>
              </a:tr>
              <a:tr h="275817">
                <a:tc vMerge="1">
                  <a:txBody>
                    <a:bodyPr/>
                    <a:lstStyle/>
                    <a:p>
                      <a:endParaRPr lang="en-US" dirty="0"/>
                    </a:p>
                  </a:txBody>
                  <a:tcPr/>
                </a:tc>
                <a:tc>
                  <a:txBody>
                    <a:bodyPr/>
                    <a:lstStyle/>
                    <a:p>
                      <a:r>
                        <a:rPr lang="en-US" dirty="0" smtClean="0"/>
                        <a:t>Chennai</a:t>
                      </a:r>
                      <a:endParaRPr lang="en-US" dirty="0"/>
                    </a:p>
                  </a:txBody>
                  <a:tcPr/>
                </a:tc>
                <a:tc>
                  <a:txBody>
                    <a:bodyPr/>
                    <a:lstStyle/>
                    <a:p>
                      <a:pPr algn="ctr"/>
                      <a:r>
                        <a:rPr lang="en-US" dirty="0" smtClean="0"/>
                        <a:t>1500</a:t>
                      </a:r>
                      <a:endParaRPr lang="en-US" dirty="0"/>
                    </a:p>
                  </a:txBody>
                  <a:tcPr/>
                </a:tc>
                <a:tc>
                  <a:txBody>
                    <a:bodyPr/>
                    <a:lstStyle/>
                    <a:p>
                      <a:pPr algn="ctr"/>
                      <a:r>
                        <a:rPr lang="en-US" dirty="0" smtClean="0"/>
                        <a:t>600</a:t>
                      </a:r>
                      <a:endParaRPr lang="en-US" dirty="0"/>
                    </a:p>
                  </a:txBody>
                  <a:tcPr/>
                </a:tc>
                <a:tc>
                  <a:txBody>
                    <a:bodyPr/>
                    <a:lstStyle/>
                    <a:p>
                      <a:pPr algn="ctr"/>
                      <a:r>
                        <a:rPr lang="en-US" dirty="0" smtClean="0"/>
                        <a:t>25000</a:t>
                      </a:r>
                      <a:endParaRPr lang="en-US" dirty="0"/>
                    </a:p>
                  </a:txBody>
                  <a:tcPr/>
                </a:tc>
                <a:extLst>
                  <a:ext uri="{0D108BD9-81ED-4DB2-BD59-A6C34878D82A}">
                    <a16:rowId xmlns:a16="http://schemas.microsoft.com/office/drawing/2014/main" val="1233335511"/>
                  </a:ext>
                </a:extLst>
              </a:tr>
              <a:tr h="275817">
                <a:tc gridSpan="2">
                  <a:txBody>
                    <a:bodyPr/>
                    <a:lstStyle/>
                    <a:p>
                      <a:pPr algn="r"/>
                      <a:r>
                        <a:rPr lang="en-US" dirty="0" smtClean="0"/>
                        <a:t>Demand</a:t>
                      </a:r>
                      <a:endParaRPr lang="en-US" dirty="0"/>
                    </a:p>
                  </a:txBody>
                  <a:tcPr/>
                </a:tc>
                <a:tc hMerge="1">
                  <a:txBody>
                    <a:bodyPr/>
                    <a:lstStyle/>
                    <a:p>
                      <a:endParaRPr lang="en-US" dirty="0"/>
                    </a:p>
                  </a:txBody>
                  <a:tcPr/>
                </a:tc>
                <a:tc>
                  <a:txBody>
                    <a:bodyPr/>
                    <a:lstStyle/>
                    <a:p>
                      <a:pPr algn="ctr"/>
                      <a:r>
                        <a:rPr lang="en-US" dirty="0" smtClean="0"/>
                        <a:t>20000</a:t>
                      </a:r>
                      <a:endParaRPr lang="en-US" dirty="0"/>
                    </a:p>
                  </a:txBody>
                  <a:tcPr/>
                </a:tc>
                <a:tc>
                  <a:txBody>
                    <a:bodyPr/>
                    <a:lstStyle/>
                    <a:p>
                      <a:pPr algn="ctr"/>
                      <a:r>
                        <a:rPr lang="en-US" dirty="0" smtClean="0"/>
                        <a:t>30000</a:t>
                      </a:r>
                      <a:endParaRPr lang="en-US" dirty="0"/>
                    </a:p>
                  </a:txBody>
                  <a:tcPr/>
                </a:tc>
                <a:tc>
                  <a:txBody>
                    <a:bodyPr/>
                    <a:lstStyle/>
                    <a:p>
                      <a:pPr algn="ctr"/>
                      <a:endParaRPr lang="en-US" dirty="0"/>
                    </a:p>
                  </a:txBody>
                  <a:tcPr/>
                </a:tc>
                <a:extLst>
                  <a:ext uri="{0D108BD9-81ED-4DB2-BD59-A6C34878D82A}">
                    <a16:rowId xmlns:a16="http://schemas.microsoft.com/office/drawing/2014/main" val="1311853690"/>
                  </a:ext>
                </a:extLst>
              </a:tr>
            </a:tbl>
          </a:graphicData>
        </a:graphic>
      </p:graphicFrame>
    </p:spTree>
    <p:extLst>
      <p:ext uri="{BB962C8B-B14F-4D97-AF65-F5344CB8AC3E}">
        <p14:creationId xmlns:p14="http://schemas.microsoft.com/office/powerpoint/2010/main" val="30933599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 (Example)</a:t>
            </a:r>
            <a:endParaRPr lang="en-US" dirty="0"/>
          </a:p>
        </p:txBody>
      </p:sp>
      <p:sp>
        <p:nvSpPr>
          <p:cNvPr id="5" name="object 5"/>
          <p:cNvSpPr txBox="1">
            <a:spLocks noGrp="1"/>
          </p:cNvSpPr>
          <p:nvPr>
            <p:ph idx="1"/>
          </p:nvPr>
        </p:nvSpPr>
        <p:spPr>
          <a:xfrm>
            <a:off x="838200" y="1215200"/>
            <a:ext cx="10451592" cy="3206006"/>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83350637"/>
              </p:ext>
            </p:extLst>
          </p:nvPr>
        </p:nvGraphicFramePr>
        <p:xfrm>
          <a:off x="1385825" y="1880279"/>
          <a:ext cx="4615687" cy="2316295"/>
        </p:xfrm>
        <a:graphic>
          <a:graphicData uri="http://schemas.openxmlformats.org/drawingml/2006/table">
            <a:tbl>
              <a:tblPr firstRow="1" bandRow="1">
                <a:tableStyleId>{5C22544A-7EE6-4342-B048-85BDC9FD1C3A}</a:tableStyleId>
              </a:tblPr>
              <a:tblGrid>
                <a:gridCol w="1049527">
                  <a:extLst>
                    <a:ext uri="{9D8B030D-6E8A-4147-A177-3AD203B41FA5}">
                      <a16:colId xmlns:a16="http://schemas.microsoft.com/office/drawing/2014/main" val="4097020638"/>
                    </a:ext>
                  </a:extLst>
                </a:gridCol>
                <a:gridCol w="859537">
                  <a:extLst>
                    <a:ext uri="{9D8B030D-6E8A-4147-A177-3AD203B41FA5}">
                      <a16:colId xmlns:a16="http://schemas.microsoft.com/office/drawing/2014/main" val="2069252463"/>
                    </a:ext>
                  </a:extLst>
                </a:gridCol>
                <a:gridCol w="896112">
                  <a:extLst>
                    <a:ext uri="{9D8B030D-6E8A-4147-A177-3AD203B41FA5}">
                      <a16:colId xmlns:a16="http://schemas.microsoft.com/office/drawing/2014/main" val="925342633"/>
                    </a:ext>
                  </a:extLst>
                </a:gridCol>
                <a:gridCol w="903731">
                  <a:extLst>
                    <a:ext uri="{9D8B030D-6E8A-4147-A177-3AD203B41FA5}">
                      <a16:colId xmlns:a16="http://schemas.microsoft.com/office/drawing/2014/main" val="1896735455"/>
                    </a:ext>
                  </a:extLst>
                </a:gridCol>
                <a:gridCol w="906780">
                  <a:extLst>
                    <a:ext uri="{9D8B030D-6E8A-4147-A177-3AD203B41FA5}">
                      <a16:colId xmlns:a16="http://schemas.microsoft.com/office/drawing/2014/main" val="3357929756"/>
                    </a:ext>
                  </a:extLst>
                </a:gridCol>
              </a:tblGrid>
              <a:tr h="582753">
                <a:tc>
                  <a:txBody>
                    <a:bodyPr/>
                    <a:lstStyle/>
                    <a:p>
                      <a:r>
                        <a:rPr lang="en-US" dirty="0" smtClean="0">
                          <a:solidFill>
                            <a:schemeClr val="tx1"/>
                          </a:solidFill>
                        </a:rPr>
                        <a:t>          To </a:t>
                      </a:r>
                    </a:p>
                    <a:p>
                      <a:r>
                        <a:rPr lang="en-US" dirty="0" smtClean="0">
                          <a:solidFill>
                            <a:schemeClr val="tx1"/>
                          </a:solidFill>
                        </a:rPr>
                        <a:t>From</a:t>
                      </a:r>
                      <a:endParaRPr lang="en-US" dirty="0">
                        <a:solidFill>
                          <a:schemeClr val="tx1"/>
                        </a:solidFill>
                      </a:endParaRPr>
                    </a:p>
                  </a:txBody>
                  <a:tcPr/>
                </a:tc>
                <a:tc>
                  <a:txBody>
                    <a:bodyPr/>
                    <a:lstStyle/>
                    <a:p>
                      <a:pPr algn="ctr"/>
                      <a:r>
                        <a:rPr lang="en-US" dirty="0" smtClean="0"/>
                        <a:t>Project # 1</a:t>
                      </a:r>
                      <a:endParaRPr lang="en-US" dirty="0"/>
                    </a:p>
                  </a:txBody>
                  <a:tcPr/>
                </a:tc>
                <a:tc>
                  <a:txBody>
                    <a:bodyPr/>
                    <a:lstStyle/>
                    <a:p>
                      <a:pPr algn="ctr"/>
                      <a:r>
                        <a:rPr lang="en-US" dirty="0" smtClean="0"/>
                        <a:t>Project # 2 </a:t>
                      </a:r>
                      <a:endParaRPr lang="en-US" dirty="0"/>
                    </a:p>
                  </a:txBody>
                  <a:tcPr/>
                </a:tc>
                <a:tc>
                  <a:txBody>
                    <a:bodyPr/>
                    <a:lstStyle/>
                    <a:p>
                      <a:pPr algn="ctr"/>
                      <a:r>
                        <a:rPr lang="en-US" dirty="0" smtClean="0"/>
                        <a:t>Project #3</a:t>
                      </a:r>
                      <a:endParaRPr lang="en-US" dirty="0"/>
                    </a:p>
                  </a:txBody>
                  <a:tcPr/>
                </a:tc>
                <a:tc>
                  <a:txBody>
                    <a:bodyPr/>
                    <a:lstStyle/>
                    <a:p>
                      <a:pPr algn="ctr"/>
                      <a:r>
                        <a:rPr lang="en-US" sz="1800" dirty="0" smtClean="0"/>
                        <a:t>Supply</a:t>
                      </a:r>
                      <a:endParaRPr lang="en-US" sz="1800" dirty="0"/>
                    </a:p>
                  </a:txBody>
                  <a:tcPr/>
                </a:tc>
                <a:extLst>
                  <a:ext uri="{0D108BD9-81ED-4DB2-BD59-A6C34878D82A}">
                    <a16:rowId xmlns:a16="http://schemas.microsoft.com/office/drawing/2014/main" val="3491652063"/>
                  </a:ext>
                </a:extLst>
              </a:tr>
              <a:tr h="333002">
                <a:tc>
                  <a:txBody>
                    <a:bodyPr/>
                    <a:lstStyle/>
                    <a:p>
                      <a:r>
                        <a:rPr lang="en-US" dirty="0" smtClean="0"/>
                        <a:t>Plant A</a:t>
                      </a:r>
                      <a:endParaRPr lang="en-US" dirty="0"/>
                    </a:p>
                  </a:txBody>
                  <a:tcPr/>
                </a:tc>
                <a:tc>
                  <a:txBody>
                    <a:bodyPr/>
                    <a:lstStyle/>
                    <a:p>
                      <a:pPr algn="ctr"/>
                      <a:r>
                        <a:rPr lang="en-US" dirty="0" smtClean="0"/>
                        <a:t>4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2 </a:t>
                      </a:r>
                      <a:r>
                        <a:rPr lang="en-US" dirty="0" smtClean="0">
                          <a:solidFill>
                            <a:srgbClr val="FF0000"/>
                          </a:solidFill>
                        </a:rPr>
                        <a:t>(50)</a:t>
                      </a:r>
                      <a:endParaRPr lang="en-US" dirty="0">
                        <a:solidFill>
                          <a:srgbClr val="FF0000"/>
                        </a:solidFill>
                      </a:endParaRPr>
                    </a:p>
                  </a:txBody>
                  <a:tcPr/>
                </a:tc>
                <a:tc>
                  <a:txBody>
                    <a:bodyPr/>
                    <a:lstStyle/>
                    <a:p>
                      <a:pPr algn="ctr"/>
                      <a:r>
                        <a:rPr lang="en-US" baseline="0" dirty="0" smtClean="0"/>
                        <a:t>      </a:t>
                      </a:r>
                      <a:r>
                        <a:rPr lang="en-US" dirty="0" smtClean="0"/>
                        <a:t>8</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844997127"/>
                  </a:ext>
                </a:extLst>
              </a:tr>
              <a:tr h="333002">
                <a:tc>
                  <a:txBody>
                    <a:bodyPr/>
                    <a:lstStyle/>
                    <a:p>
                      <a:r>
                        <a:rPr lang="en-US" dirty="0" smtClean="0"/>
                        <a:t>Plant B</a:t>
                      </a:r>
                      <a:endParaRPr lang="en-US" dirty="0"/>
                    </a:p>
                  </a:txBody>
                  <a:tcPr/>
                </a:tc>
                <a:tc>
                  <a:txBody>
                    <a:bodyPr/>
                    <a:lstStyle/>
                    <a:p>
                      <a:pPr algn="ctr"/>
                      <a:r>
                        <a:rPr lang="en-US" dirty="0" smtClean="0"/>
                        <a:t> 5</a:t>
                      </a:r>
                      <a:endParaRPr lang="en-US" dirty="0"/>
                    </a:p>
                  </a:txBody>
                  <a:tcPr/>
                </a:tc>
                <a:tc>
                  <a:txBody>
                    <a:bodyPr/>
                    <a:lstStyle/>
                    <a:p>
                      <a:pPr algn="ctr"/>
                      <a:r>
                        <a:rPr lang="en-US" dirty="0" smtClean="0"/>
                        <a:t>1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 9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156424453"/>
                  </a:ext>
                </a:extLst>
              </a:tr>
              <a:tr h="333002">
                <a:tc>
                  <a:txBody>
                    <a:bodyPr/>
                    <a:lstStyle/>
                    <a:p>
                      <a:r>
                        <a:rPr lang="en-US" dirty="0" smtClean="0"/>
                        <a:t>Plant C</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3 </a:t>
                      </a:r>
                      <a:r>
                        <a:rPr lang="en-US" dirty="0" smtClean="0">
                          <a:solidFill>
                            <a:srgbClr val="FF0000"/>
                          </a:solidFill>
                        </a:rPr>
                        <a:t>(200)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237028045"/>
                  </a:ext>
                </a:extLst>
              </a:tr>
              <a:tr h="578935">
                <a:tc>
                  <a:txBody>
                    <a:bodyPr/>
                    <a:lstStyle/>
                    <a:p>
                      <a:r>
                        <a:rPr lang="en-US" dirty="0" smtClean="0"/>
                        <a:t>Demand</a:t>
                      </a:r>
                      <a:endParaRPr lang="en-US" dirty="0"/>
                    </a:p>
                  </a:txBody>
                  <a:tcPr/>
                </a:tc>
                <a:tc>
                  <a:txBody>
                    <a:bodyPr/>
                    <a:lstStyle/>
                    <a:p>
                      <a:pPr algn="ctr"/>
                      <a:r>
                        <a:rPr lang="en-US" dirty="0" smtClean="0"/>
                        <a:t>50</a:t>
                      </a:r>
                      <a:endParaRPr lang="en-US" dirty="0"/>
                    </a:p>
                  </a:txBody>
                  <a:tcPr/>
                </a:tc>
                <a:tc>
                  <a:txBody>
                    <a:bodyPr/>
                    <a:lstStyle/>
                    <a:p>
                      <a:pPr algn="ctr"/>
                      <a:r>
                        <a:rPr lang="en-US" dirty="0" smtClean="0"/>
                        <a:t>150</a:t>
                      </a:r>
                      <a:endParaRPr lang="en-US" dirty="0"/>
                    </a:p>
                  </a:txBody>
                  <a:tcPr/>
                </a:tc>
                <a:tc>
                  <a:txBody>
                    <a:bodyPr/>
                    <a:lstStyle/>
                    <a:p>
                      <a:pPr algn="ctr"/>
                      <a:r>
                        <a:rPr lang="en-US" dirty="0" smtClean="0"/>
                        <a:t>300</a:t>
                      </a:r>
                      <a:endParaRPr lang="en-US" dirty="0"/>
                    </a:p>
                  </a:txBody>
                  <a:tcPr/>
                </a:tc>
                <a:tc>
                  <a:txBody>
                    <a:bodyPr/>
                    <a:lstStyle/>
                    <a:p>
                      <a:pPr algn="ctr"/>
                      <a:endParaRPr lang="en-US" dirty="0"/>
                    </a:p>
                  </a:txBody>
                  <a:tcPr/>
                </a:tc>
                <a:extLst>
                  <a:ext uri="{0D108BD9-81ED-4DB2-BD59-A6C34878D82A}">
                    <a16:rowId xmlns:a16="http://schemas.microsoft.com/office/drawing/2014/main" val="3830848590"/>
                  </a:ext>
                </a:extLst>
              </a:tr>
            </a:tbl>
          </a:graphicData>
        </a:graphic>
      </p:graphicFrame>
      <p:cxnSp>
        <p:nvCxnSpPr>
          <p:cNvPr id="8" name="Straight Arrow Connector 7"/>
          <p:cNvCxnSpPr/>
          <p:nvPr/>
        </p:nvCxnSpPr>
        <p:spPr>
          <a:xfrm>
            <a:off x="1399402" y="1880466"/>
            <a:ext cx="1031240" cy="597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a:off x="2770379" y="3465576"/>
            <a:ext cx="1536445" cy="128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356993" y="2654482"/>
            <a:ext cx="2031" cy="383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a:off x="2770379" y="2633472"/>
            <a:ext cx="61290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2761489" y="2624328"/>
            <a:ext cx="8890" cy="8541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527553" y="3293778"/>
            <a:ext cx="169930" cy="369332"/>
          </a:xfrm>
          <a:prstGeom prst="rect">
            <a:avLst/>
          </a:prstGeom>
          <a:noFill/>
        </p:spPr>
        <p:txBody>
          <a:bodyPr wrap="square" rtlCol="0">
            <a:spAutoFit/>
          </a:bodyPr>
          <a:lstStyle/>
          <a:p>
            <a:r>
              <a:rPr lang="en-US" dirty="0" smtClean="0"/>
              <a:t>+</a:t>
            </a:r>
            <a:endParaRPr lang="en-US" dirty="0"/>
          </a:p>
        </p:txBody>
      </p:sp>
      <p:sp>
        <p:nvSpPr>
          <p:cNvPr id="23" name="TextBox 22"/>
          <p:cNvSpPr txBox="1"/>
          <p:nvPr/>
        </p:nvSpPr>
        <p:spPr>
          <a:xfrm flipH="1">
            <a:off x="3297056" y="2385527"/>
            <a:ext cx="267203" cy="369332"/>
          </a:xfrm>
          <a:prstGeom prst="rect">
            <a:avLst/>
          </a:prstGeom>
          <a:noFill/>
        </p:spPr>
        <p:txBody>
          <a:bodyPr wrap="square" rtlCol="0">
            <a:spAutoFit/>
          </a:bodyPr>
          <a:lstStyle/>
          <a:p>
            <a:r>
              <a:rPr lang="en-US" dirty="0" smtClean="0"/>
              <a:t>+</a:t>
            </a:r>
            <a:endParaRPr lang="en-US" dirty="0"/>
          </a:p>
        </p:txBody>
      </p:sp>
      <p:sp>
        <p:nvSpPr>
          <p:cNvPr id="24" name="TextBox 23"/>
          <p:cNvSpPr txBox="1"/>
          <p:nvPr/>
        </p:nvSpPr>
        <p:spPr>
          <a:xfrm flipH="1">
            <a:off x="3183689" y="2918499"/>
            <a:ext cx="226734" cy="369332"/>
          </a:xfrm>
          <a:prstGeom prst="rect">
            <a:avLst/>
          </a:prstGeom>
          <a:noFill/>
        </p:spPr>
        <p:txBody>
          <a:bodyPr wrap="square" rtlCol="0">
            <a:spAutoFit/>
          </a:bodyPr>
          <a:lstStyle/>
          <a:p>
            <a:r>
              <a:rPr lang="en-US" dirty="0" smtClean="0"/>
              <a:t>-</a:t>
            </a:r>
            <a:endParaRPr lang="en-US" dirty="0"/>
          </a:p>
        </p:txBody>
      </p:sp>
      <p:sp>
        <p:nvSpPr>
          <p:cNvPr id="25" name="TextBox 24"/>
          <p:cNvSpPr txBox="1"/>
          <p:nvPr/>
        </p:nvSpPr>
        <p:spPr>
          <a:xfrm>
            <a:off x="2612518" y="2375977"/>
            <a:ext cx="302008" cy="369332"/>
          </a:xfrm>
          <a:prstGeom prst="rect">
            <a:avLst/>
          </a:prstGeom>
          <a:noFill/>
        </p:spPr>
        <p:txBody>
          <a:bodyPr wrap="square" rtlCol="0">
            <a:spAutoFit/>
          </a:bodyPr>
          <a:lstStyle/>
          <a:p>
            <a:r>
              <a:rPr lang="en-US" dirty="0" smtClean="0"/>
              <a:t>-</a:t>
            </a:r>
            <a:endParaRPr lang="en-US" dirty="0"/>
          </a:p>
        </p:txBody>
      </p:sp>
      <p:sp>
        <p:nvSpPr>
          <p:cNvPr id="26" name="Rectangle 25"/>
          <p:cNvSpPr/>
          <p:nvPr/>
        </p:nvSpPr>
        <p:spPr>
          <a:xfrm>
            <a:off x="942325" y="1215200"/>
            <a:ext cx="2589812" cy="369332"/>
          </a:xfrm>
          <a:prstGeom prst="rect">
            <a:avLst/>
          </a:prstGeom>
        </p:spPr>
        <p:txBody>
          <a:bodyPr wrap="none">
            <a:spAutoFit/>
          </a:bodyPr>
          <a:lstStyle/>
          <a:p>
            <a:pPr marL="12700" marR="5080" indent="0" algn="just">
              <a:lnSpc>
                <a:spcPct val="100000"/>
              </a:lnSpc>
              <a:spcBef>
                <a:spcPts val="100"/>
              </a:spcBef>
              <a:buNone/>
            </a:pPr>
            <a:r>
              <a:rPr lang="en-US" dirty="0">
                <a:solidFill>
                  <a:srgbClr val="000000"/>
                </a:solidFill>
              </a:rPr>
              <a:t>Evaluation of the cell </a:t>
            </a:r>
            <a:r>
              <a:rPr lang="en-US" dirty="0" smtClean="0">
                <a:solidFill>
                  <a:srgbClr val="000000"/>
                </a:solidFill>
              </a:rPr>
              <a:t>C-1:</a:t>
            </a:r>
            <a:endParaRPr lang="en-US" dirty="0">
              <a:solidFill>
                <a:srgbClr val="000000"/>
              </a:solidFill>
            </a:endParaRPr>
          </a:p>
        </p:txBody>
      </p:sp>
      <p:graphicFrame>
        <p:nvGraphicFramePr>
          <p:cNvPr id="37" name="Table 36"/>
          <p:cNvGraphicFramePr>
            <a:graphicFrameLocks noGrp="1"/>
          </p:cNvGraphicFramePr>
          <p:nvPr>
            <p:extLst>
              <p:ext uri="{D42A27DB-BD31-4B8C-83A1-F6EECF244321}">
                <p14:modId xmlns:p14="http://schemas.microsoft.com/office/powerpoint/2010/main" val="3818564233"/>
              </p:ext>
            </p:extLst>
          </p:nvPr>
        </p:nvGraphicFramePr>
        <p:xfrm>
          <a:off x="6356594" y="1894331"/>
          <a:ext cx="1157319" cy="2583745"/>
        </p:xfrm>
        <a:graphic>
          <a:graphicData uri="http://schemas.openxmlformats.org/drawingml/2006/table">
            <a:tbl>
              <a:tblPr firstRow="1" bandRow="1"/>
              <a:tblGrid>
                <a:gridCol w="583536">
                  <a:extLst>
                    <a:ext uri="{9D8B030D-6E8A-4147-A177-3AD203B41FA5}">
                      <a16:colId xmlns:a16="http://schemas.microsoft.com/office/drawing/2014/main" val="896737009"/>
                    </a:ext>
                  </a:extLst>
                </a:gridCol>
                <a:gridCol w="573783">
                  <a:extLst>
                    <a:ext uri="{9D8B030D-6E8A-4147-A177-3AD203B41FA5}">
                      <a16:colId xmlns:a16="http://schemas.microsoft.com/office/drawing/2014/main" val="301180690"/>
                    </a:ext>
                  </a:extLst>
                </a:gridCol>
              </a:tblGrid>
              <a:tr h="370445">
                <a:tc gridSpan="2">
                  <a:txBody>
                    <a:bodyPr/>
                    <a:lstStyle/>
                    <a:p>
                      <a:pPr algn="ctr"/>
                      <a:r>
                        <a:rPr lang="en-US" sz="1800" dirty="0" smtClean="0"/>
                        <a:t>C-1</a:t>
                      </a:r>
                      <a:endParaRPr lang="en-US" sz="1800" dirty="0"/>
                    </a:p>
                  </a:txBody>
                  <a:tcPr/>
                </a:tc>
                <a:tc hMerge="1">
                  <a:txBody>
                    <a:bodyPr/>
                    <a:lstStyle/>
                    <a:p>
                      <a:endParaRPr lang="en-US" dirty="0"/>
                    </a:p>
                  </a:txBody>
                  <a:tcPr/>
                </a:tc>
                <a:extLst>
                  <a:ext uri="{0D108BD9-81ED-4DB2-BD59-A6C34878D82A}">
                    <a16:rowId xmlns:a16="http://schemas.microsoft.com/office/drawing/2014/main" val="4261968114"/>
                  </a:ext>
                </a:extLst>
              </a:tr>
              <a:tr h="370445">
                <a:tc>
                  <a:txBody>
                    <a:bodyPr/>
                    <a:lstStyle/>
                    <a:p>
                      <a:pPr algn="ctr"/>
                      <a:r>
                        <a:rPr lang="en-US" sz="1800" dirty="0" smtClean="0"/>
                        <a:t>+</a:t>
                      </a:r>
                      <a:endParaRPr lang="en-US" sz="1800" dirty="0"/>
                    </a:p>
                  </a:txBody>
                  <a:tcPr/>
                </a:tc>
                <a:tc>
                  <a:txBody>
                    <a:bodyPr/>
                    <a:lstStyle/>
                    <a:p>
                      <a:pPr algn="ctr"/>
                      <a:r>
                        <a:rPr lang="en-US" sz="1800" dirty="0" smtClean="0"/>
                        <a:t>-</a:t>
                      </a:r>
                      <a:endParaRPr lang="en-US" sz="1800" dirty="0"/>
                    </a:p>
                  </a:txBody>
                  <a:tcPr/>
                </a:tc>
                <a:extLst>
                  <a:ext uri="{0D108BD9-81ED-4DB2-BD59-A6C34878D82A}">
                    <a16:rowId xmlns:a16="http://schemas.microsoft.com/office/drawing/2014/main" val="3595799889"/>
                  </a:ext>
                </a:extLst>
              </a:tr>
              <a:tr h="370445">
                <a:tc>
                  <a:txBody>
                    <a:bodyPr/>
                    <a:lstStyle/>
                    <a:p>
                      <a:pPr algn="ctr"/>
                      <a:r>
                        <a:rPr lang="en-US" sz="1800" dirty="0" smtClean="0"/>
                        <a:t>7</a:t>
                      </a:r>
                      <a:endParaRPr lang="en-US" sz="1800" dirty="0"/>
                    </a:p>
                  </a:txBody>
                  <a:tcPr/>
                </a:tc>
                <a:tc>
                  <a:txBody>
                    <a:bodyPr/>
                    <a:lstStyle/>
                    <a:p>
                      <a:pPr algn="ctr"/>
                      <a:r>
                        <a:rPr lang="en-US" sz="1800" dirty="0" smtClean="0"/>
                        <a:t>4</a:t>
                      </a:r>
                      <a:endParaRPr lang="en-US" sz="1800" dirty="0"/>
                    </a:p>
                  </a:txBody>
                  <a:tcPr/>
                </a:tc>
                <a:extLst>
                  <a:ext uri="{0D108BD9-81ED-4DB2-BD59-A6C34878D82A}">
                    <a16:rowId xmlns:a16="http://schemas.microsoft.com/office/drawing/2014/main" val="3388481058"/>
                  </a:ext>
                </a:extLst>
              </a:tr>
              <a:tr h="370445">
                <a:tc>
                  <a:txBody>
                    <a:bodyPr/>
                    <a:lstStyle/>
                    <a:p>
                      <a:pPr algn="ctr"/>
                      <a:r>
                        <a:rPr lang="en-US" sz="1800" dirty="0" smtClean="0"/>
                        <a:t>2</a:t>
                      </a:r>
                      <a:endParaRPr lang="en-US" sz="1800" dirty="0"/>
                    </a:p>
                  </a:txBody>
                  <a:tcPr/>
                </a:tc>
                <a:tc>
                  <a:txBody>
                    <a:bodyPr/>
                    <a:lstStyle/>
                    <a:p>
                      <a:pPr algn="ctr"/>
                      <a:r>
                        <a:rPr lang="en-US" sz="1800" dirty="0" smtClean="0"/>
                        <a:t>1</a:t>
                      </a:r>
                      <a:endParaRPr lang="en-US" sz="1800" dirty="0"/>
                    </a:p>
                  </a:txBody>
                  <a:tcPr/>
                </a:tc>
                <a:extLst>
                  <a:ext uri="{0D108BD9-81ED-4DB2-BD59-A6C34878D82A}">
                    <a16:rowId xmlns:a16="http://schemas.microsoft.com/office/drawing/2014/main" val="2987141969"/>
                  </a:ext>
                </a:extLst>
              </a:tr>
              <a:tr h="185223">
                <a:tc>
                  <a:txBody>
                    <a:bodyPr/>
                    <a:lstStyle/>
                    <a:p>
                      <a:pPr algn="ctr"/>
                      <a:r>
                        <a:rPr lang="en-US" sz="1800" dirty="0" smtClean="0"/>
                        <a:t>9</a:t>
                      </a:r>
                      <a:endParaRPr lang="en-US" sz="1800" dirty="0"/>
                    </a:p>
                  </a:txBody>
                  <a:tcPr/>
                </a:tc>
                <a:tc>
                  <a:txBody>
                    <a:bodyPr/>
                    <a:lstStyle/>
                    <a:p>
                      <a:pPr algn="ctr"/>
                      <a:r>
                        <a:rPr lang="en-US" sz="1800" dirty="0" smtClean="0"/>
                        <a:t>3</a:t>
                      </a:r>
                      <a:endParaRPr lang="en-US" sz="1800" dirty="0"/>
                    </a:p>
                  </a:txBody>
                  <a:tcPr/>
                </a:tc>
                <a:extLst>
                  <a:ext uri="{0D108BD9-81ED-4DB2-BD59-A6C34878D82A}">
                    <a16:rowId xmlns:a16="http://schemas.microsoft.com/office/drawing/2014/main" val="1009704347"/>
                  </a:ext>
                </a:extLst>
              </a:tr>
              <a:tr h="185223">
                <a:tc>
                  <a:txBody>
                    <a:bodyPr/>
                    <a:lstStyle/>
                    <a:p>
                      <a:pPr algn="ctr"/>
                      <a:r>
                        <a:rPr lang="en-US" sz="1800" dirty="0" smtClean="0"/>
                        <a:t>+18</a:t>
                      </a:r>
                      <a:endParaRPr lang="en-US" sz="1800" dirty="0"/>
                    </a:p>
                  </a:txBody>
                  <a:tcPr/>
                </a:tc>
                <a:tc>
                  <a:txBody>
                    <a:bodyPr/>
                    <a:lstStyle/>
                    <a:p>
                      <a:pPr algn="ctr"/>
                      <a:r>
                        <a:rPr lang="en-US" sz="1800" dirty="0" smtClean="0"/>
                        <a:t>-8</a:t>
                      </a:r>
                      <a:endParaRPr lang="en-US" sz="1800" dirty="0"/>
                    </a:p>
                  </a:txBody>
                  <a:tcPr/>
                </a:tc>
                <a:extLst>
                  <a:ext uri="{0D108BD9-81ED-4DB2-BD59-A6C34878D82A}">
                    <a16:rowId xmlns:a16="http://schemas.microsoft.com/office/drawing/2014/main" val="3680766900"/>
                  </a:ext>
                </a:extLst>
              </a:tr>
              <a:tr h="370445">
                <a:tc gridSpan="2">
                  <a:txBody>
                    <a:bodyPr/>
                    <a:lstStyle/>
                    <a:p>
                      <a:r>
                        <a:rPr lang="en-US" sz="1800" dirty="0" smtClean="0"/>
                        <a:t>Net = +</a:t>
                      </a:r>
                      <a:r>
                        <a:rPr lang="en-US" sz="1800" baseline="0" dirty="0" smtClean="0"/>
                        <a:t>10</a:t>
                      </a:r>
                      <a:endParaRPr lang="en-US" sz="1800" dirty="0"/>
                    </a:p>
                  </a:txBody>
                  <a:tcPr/>
                </a:tc>
                <a:tc hMerge="1">
                  <a:txBody>
                    <a:bodyPr/>
                    <a:lstStyle/>
                    <a:p>
                      <a:endParaRPr lang="en-US" dirty="0"/>
                    </a:p>
                  </a:txBody>
                  <a:tcPr/>
                </a:tc>
                <a:extLst>
                  <a:ext uri="{0D108BD9-81ED-4DB2-BD59-A6C34878D82A}">
                    <a16:rowId xmlns:a16="http://schemas.microsoft.com/office/drawing/2014/main" val="1685229483"/>
                  </a:ext>
                </a:extLst>
              </a:tr>
            </a:tbl>
          </a:graphicData>
        </a:graphic>
      </p:graphicFrame>
      <p:sp>
        <p:nvSpPr>
          <p:cNvPr id="38" name="TextBox 37"/>
          <p:cNvSpPr txBox="1"/>
          <p:nvPr/>
        </p:nvSpPr>
        <p:spPr>
          <a:xfrm>
            <a:off x="7758175" y="2456834"/>
            <a:ext cx="3680588" cy="923330"/>
          </a:xfrm>
          <a:prstGeom prst="rect">
            <a:avLst/>
          </a:prstGeom>
          <a:noFill/>
        </p:spPr>
        <p:txBody>
          <a:bodyPr wrap="square" rtlCol="0">
            <a:spAutoFit/>
          </a:bodyPr>
          <a:lstStyle/>
          <a:p>
            <a:pPr algn="just"/>
            <a:r>
              <a:rPr lang="en-US" dirty="0" smtClean="0"/>
              <a:t>Net=+10, means allocation of one unit in the C-1 will increase the total transportation cost by 10 </a:t>
            </a:r>
            <a:r>
              <a:rPr lang="en-US" dirty="0"/>
              <a:t>per </a:t>
            </a:r>
            <a:r>
              <a:rPr lang="en-US" dirty="0" smtClean="0"/>
              <a:t>unit.</a:t>
            </a:r>
            <a:endParaRPr lang="en-US" dirty="0"/>
          </a:p>
        </p:txBody>
      </p:sp>
      <p:cxnSp>
        <p:nvCxnSpPr>
          <p:cNvPr id="18" name="Straight Arrow Connector 17"/>
          <p:cNvCxnSpPr/>
          <p:nvPr/>
        </p:nvCxnSpPr>
        <p:spPr>
          <a:xfrm>
            <a:off x="3383280" y="2984668"/>
            <a:ext cx="92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4304793" y="3050838"/>
            <a:ext cx="2031" cy="383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flipH="1">
            <a:off x="4178160" y="3361593"/>
            <a:ext cx="196048" cy="371011"/>
          </a:xfrm>
          <a:prstGeom prst="rect">
            <a:avLst/>
          </a:prstGeom>
          <a:noFill/>
        </p:spPr>
        <p:txBody>
          <a:bodyPr wrap="square" rtlCol="0">
            <a:spAutoFit/>
          </a:bodyPr>
          <a:lstStyle/>
          <a:p>
            <a:r>
              <a:rPr lang="en-US" dirty="0" smtClean="0"/>
              <a:t>-</a:t>
            </a:r>
            <a:endParaRPr lang="en-US" dirty="0"/>
          </a:p>
        </p:txBody>
      </p:sp>
      <p:sp>
        <p:nvSpPr>
          <p:cNvPr id="29" name="TextBox 28"/>
          <p:cNvSpPr txBox="1"/>
          <p:nvPr/>
        </p:nvSpPr>
        <p:spPr>
          <a:xfrm flipH="1">
            <a:off x="4190815" y="2733062"/>
            <a:ext cx="267203"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1962254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 (Example)</a:t>
            </a:r>
            <a:endParaRPr lang="en-US" dirty="0"/>
          </a:p>
        </p:txBody>
      </p:sp>
      <p:sp>
        <p:nvSpPr>
          <p:cNvPr id="5" name="object 5"/>
          <p:cNvSpPr txBox="1">
            <a:spLocks noGrp="1"/>
          </p:cNvSpPr>
          <p:nvPr>
            <p:ph idx="1"/>
          </p:nvPr>
        </p:nvSpPr>
        <p:spPr>
          <a:xfrm>
            <a:off x="838200" y="1215200"/>
            <a:ext cx="10451592" cy="3206006"/>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83350637"/>
              </p:ext>
            </p:extLst>
          </p:nvPr>
        </p:nvGraphicFramePr>
        <p:xfrm>
          <a:off x="1385825" y="1880279"/>
          <a:ext cx="4615687" cy="2316295"/>
        </p:xfrm>
        <a:graphic>
          <a:graphicData uri="http://schemas.openxmlformats.org/drawingml/2006/table">
            <a:tbl>
              <a:tblPr firstRow="1" bandRow="1">
                <a:tableStyleId>{5C22544A-7EE6-4342-B048-85BDC9FD1C3A}</a:tableStyleId>
              </a:tblPr>
              <a:tblGrid>
                <a:gridCol w="1049527">
                  <a:extLst>
                    <a:ext uri="{9D8B030D-6E8A-4147-A177-3AD203B41FA5}">
                      <a16:colId xmlns:a16="http://schemas.microsoft.com/office/drawing/2014/main" val="4097020638"/>
                    </a:ext>
                  </a:extLst>
                </a:gridCol>
                <a:gridCol w="859537">
                  <a:extLst>
                    <a:ext uri="{9D8B030D-6E8A-4147-A177-3AD203B41FA5}">
                      <a16:colId xmlns:a16="http://schemas.microsoft.com/office/drawing/2014/main" val="2069252463"/>
                    </a:ext>
                  </a:extLst>
                </a:gridCol>
                <a:gridCol w="896112">
                  <a:extLst>
                    <a:ext uri="{9D8B030D-6E8A-4147-A177-3AD203B41FA5}">
                      <a16:colId xmlns:a16="http://schemas.microsoft.com/office/drawing/2014/main" val="925342633"/>
                    </a:ext>
                  </a:extLst>
                </a:gridCol>
                <a:gridCol w="903731">
                  <a:extLst>
                    <a:ext uri="{9D8B030D-6E8A-4147-A177-3AD203B41FA5}">
                      <a16:colId xmlns:a16="http://schemas.microsoft.com/office/drawing/2014/main" val="1896735455"/>
                    </a:ext>
                  </a:extLst>
                </a:gridCol>
                <a:gridCol w="906780">
                  <a:extLst>
                    <a:ext uri="{9D8B030D-6E8A-4147-A177-3AD203B41FA5}">
                      <a16:colId xmlns:a16="http://schemas.microsoft.com/office/drawing/2014/main" val="3357929756"/>
                    </a:ext>
                  </a:extLst>
                </a:gridCol>
              </a:tblGrid>
              <a:tr h="582753">
                <a:tc>
                  <a:txBody>
                    <a:bodyPr/>
                    <a:lstStyle/>
                    <a:p>
                      <a:r>
                        <a:rPr lang="en-US" dirty="0" smtClean="0">
                          <a:solidFill>
                            <a:schemeClr val="tx1"/>
                          </a:solidFill>
                        </a:rPr>
                        <a:t>          To </a:t>
                      </a:r>
                    </a:p>
                    <a:p>
                      <a:r>
                        <a:rPr lang="en-US" dirty="0" smtClean="0">
                          <a:solidFill>
                            <a:schemeClr val="tx1"/>
                          </a:solidFill>
                        </a:rPr>
                        <a:t>From</a:t>
                      </a:r>
                      <a:endParaRPr lang="en-US" dirty="0">
                        <a:solidFill>
                          <a:schemeClr val="tx1"/>
                        </a:solidFill>
                      </a:endParaRPr>
                    </a:p>
                  </a:txBody>
                  <a:tcPr/>
                </a:tc>
                <a:tc>
                  <a:txBody>
                    <a:bodyPr/>
                    <a:lstStyle/>
                    <a:p>
                      <a:pPr algn="ctr"/>
                      <a:r>
                        <a:rPr lang="en-US" dirty="0" smtClean="0"/>
                        <a:t>Project # 1</a:t>
                      </a:r>
                      <a:endParaRPr lang="en-US" dirty="0"/>
                    </a:p>
                  </a:txBody>
                  <a:tcPr/>
                </a:tc>
                <a:tc>
                  <a:txBody>
                    <a:bodyPr/>
                    <a:lstStyle/>
                    <a:p>
                      <a:pPr algn="ctr"/>
                      <a:r>
                        <a:rPr lang="en-US" dirty="0" smtClean="0"/>
                        <a:t>Project # 2 </a:t>
                      </a:r>
                      <a:endParaRPr lang="en-US" dirty="0"/>
                    </a:p>
                  </a:txBody>
                  <a:tcPr/>
                </a:tc>
                <a:tc>
                  <a:txBody>
                    <a:bodyPr/>
                    <a:lstStyle/>
                    <a:p>
                      <a:pPr algn="ctr"/>
                      <a:r>
                        <a:rPr lang="en-US" dirty="0" smtClean="0"/>
                        <a:t>Project #3</a:t>
                      </a:r>
                      <a:endParaRPr lang="en-US" dirty="0"/>
                    </a:p>
                  </a:txBody>
                  <a:tcPr/>
                </a:tc>
                <a:tc>
                  <a:txBody>
                    <a:bodyPr/>
                    <a:lstStyle/>
                    <a:p>
                      <a:pPr algn="ctr"/>
                      <a:r>
                        <a:rPr lang="en-US" sz="1800" dirty="0" smtClean="0"/>
                        <a:t>Supply</a:t>
                      </a:r>
                      <a:endParaRPr lang="en-US" sz="1800" dirty="0"/>
                    </a:p>
                  </a:txBody>
                  <a:tcPr/>
                </a:tc>
                <a:extLst>
                  <a:ext uri="{0D108BD9-81ED-4DB2-BD59-A6C34878D82A}">
                    <a16:rowId xmlns:a16="http://schemas.microsoft.com/office/drawing/2014/main" val="3491652063"/>
                  </a:ext>
                </a:extLst>
              </a:tr>
              <a:tr h="333002">
                <a:tc>
                  <a:txBody>
                    <a:bodyPr/>
                    <a:lstStyle/>
                    <a:p>
                      <a:r>
                        <a:rPr lang="en-US" dirty="0" smtClean="0"/>
                        <a:t>Plant A</a:t>
                      </a:r>
                      <a:endParaRPr lang="en-US" dirty="0"/>
                    </a:p>
                  </a:txBody>
                  <a:tcPr/>
                </a:tc>
                <a:tc>
                  <a:txBody>
                    <a:bodyPr/>
                    <a:lstStyle/>
                    <a:p>
                      <a:pPr algn="ctr"/>
                      <a:r>
                        <a:rPr lang="en-US" dirty="0" smtClean="0"/>
                        <a:t>4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2 </a:t>
                      </a:r>
                      <a:r>
                        <a:rPr lang="en-US" dirty="0" smtClean="0">
                          <a:solidFill>
                            <a:srgbClr val="FF0000"/>
                          </a:solidFill>
                        </a:rPr>
                        <a:t>(50)</a:t>
                      </a:r>
                      <a:endParaRPr lang="en-US" dirty="0">
                        <a:solidFill>
                          <a:srgbClr val="FF0000"/>
                        </a:solidFill>
                      </a:endParaRPr>
                    </a:p>
                  </a:txBody>
                  <a:tcPr/>
                </a:tc>
                <a:tc>
                  <a:txBody>
                    <a:bodyPr/>
                    <a:lstStyle/>
                    <a:p>
                      <a:pPr algn="ctr"/>
                      <a:r>
                        <a:rPr lang="en-US" baseline="0" dirty="0" smtClean="0"/>
                        <a:t>      </a:t>
                      </a:r>
                      <a:r>
                        <a:rPr lang="en-US" dirty="0" smtClean="0"/>
                        <a:t>8</a:t>
                      </a:r>
                      <a:endParaRPr lang="en-US" dirty="0"/>
                    </a:p>
                  </a:txBody>
                  <a:tcPr/>
                </a:tc>
                <a:tc>
                  <a:txBody>
                    <a:bodyPr/>
                    <a:lstStyle/>
                    <a:p>
                      <a:pPr algn="ctr"/>
                      <a:r>
                        <a:rPr lang="en-US" dirty="0" smtClean="0"/>
                        <a:t>100</a:t>
                      </a:r>
                      <a:endParaRPr lang="en-US" dirty="0"/>
                    </a:p>
                  </a:txBody>
                  <a:tcPr/>
                </a:tc>
                <a:extLst>
                  <a:ext uri="{0D108BD9-81ED-4DB2-BD59-A6C34878D82A}">
                    <a16:rowId xmlns:a16="http://schemas.microsoft.com/office/drawing/2014/main" val="844997127"/>
                  </a:ext>
                </a:extLst>
              </a:tr>
              <a:tr h="333002">
                <a:tc>
                  <a:txBody>
                    <a:bodyPr/>
                    <a:lstStyle/>
                    <a:p>
                      <a:r>
                        <a:rPr lang="en-US" dirty="0" smtClean="0"/>
                        <a:t>Plant B</a:t>
                      </a:r>
                      <a:endParaRPr lang="en-US" dirty="0"/>
                    </a:p>
                  </a:txBody>
                  <a:tcPr/>
                </a:tc>
                <a:tc>
                  <a:txBody>
                    <a:bodyPr/>
                    <a:lstStyle/>
                    <a:p>
                      <a:pPr algn="ctr"/>
                      <a:r>
                        <a:rPr lang="en-US" dirty="0" smtClean="0"/>
                        <a:t> 5</a:t>
                      </a:r>
                      <a:endParaRPr lang="en-US" dirty="0"/>
                    </a:p>
                  </a:txBody>
                  <a:tcPr/>
                </a:tc>
                <a:tc>
                  <a:txBody>
                    <a:bodyPr/>
                    <a:lstStyle/>
                    <a:p>
                      <a:pPr algn="ctr"/>
                      <a:r>
                        <a:rPr lang="en-US" dirty="0" smtClean="0"/>
                        <a:t>1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 9 </a:t>
                      </a:r>
                      <a:r>
                        <a:rPr lang="en-US" dirty="0" smtClean="0">
                          <a:solidFill>
                            <a:srgbClr val="FF0000"/>
                          </a:solidFill>
                        </a:rPr>
                        <a:t>(100)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156424453"/>
                  </a:ext>
                </a:extLst>
              </a:tr>
              <a:tr h="333002">
                <a:tc>
                  <a:txBody>
                    <a:bodyPr/>
                    <a:lstStyle/>
                    <a:p>
                      <a:r>
                        <a:rPr lang="en-US" dirty="0" smtClean="0"/>
                        <a:t>Plant C</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3 </a:t>
                      </a:r>
                      <a:r>
                        <a:rPr lang="en-US" dirty="0" smtClean="0">
                          <a:solidFill>
                            <a:srgbClr val="FF0000"/>
                          </a:solidFill>
                        </a:rPr>
                        <a:t>(200)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237028045"/>
                  </a:ext>
                </a:extLst>
              </a:tr>
              <a:tr h="578935">
                <a:tc>
                  <a:txBody>
                    <a:bodyPr/>
                    <a:lstStyle/>
                    <a:p>
                      <a:r>
                        <a:rPr lang="en-US" dirty="0" smtClean="0"/>
                        <a:t>Demand</a:t>
                      </a:r>
                      <a:endParaRPr lang="en-US" dirty="0"/>
                    </a:p>
                  </a:txBody>
                  <a:tcPr/>
                </a:tc>
                <a:tc>
                  <a:txBody>
                    <a:bodyPr/>
                    <a:lstStyle/>
                    <a:p>
                      <a:pPr algn="ctr"/>
                      <a:r>
                        <a:rPr lang="en-US" dirty="0" smtClean="0"/>
                        <a:t>50</a:t>
                      </a:r>
                      <a:endParaRPr lang="en-US" dirty="0"/>
                    </a:p>
                  </a:txBody>
                  <a:tcPr/>
                </a:tc>
                <a:tc>
                  <a:txBody>
                    <a:bodyPr/>
                    <a:lstStyle/>
                    <a:p>
                      <a:pPr algn="ctr"/>
                      <a:r>
                        <a:rPr lang="en-US" dirty="0" smtClean="0"/>
                        <a:t>150</a:t>
                      </a:r>
                      <a:endParaRPr lang="en-US" dirty="0"/>
                    </a:p>
                  </a:txBody>
                  <a:tcPr/>
                </a:tc>
                <a:tc>
                  <a:txBody>
                    <a:bodyPr/>
                    <a:lstStyle/>
                    <a:p>
                      <a:pPr algn="ctr"/>
                      <a:r>
                        <a:rPr lang="en-US" dirty="0" smtClean="0"/>
                        <a:t>300</a:t>
                      </a:r>
                      <a:endParaRPr lang="en-US" dirty="0"/>
                    </a:p>
                  </a:txBody>
                  <a:tcPr/>
                </a:tc>
                <a:tc>
                  <a:txBody>
                    <a:bodyPr/>
                    <a:lstStyle/>
                    <a:p>
                      <a:pPr algn="ctr"/>
                      <a:endParaRPr lang="en-US" dirty="0"/>
                    </a:p>
                  </a:txBody>
                  <a:tcPr/>
                </a:tc>
                <a:extLst>
                  <a:ext uri="{0D108BD9-81ED-4DB2-BD59-A6C34878D82A}">
                    <a16:rowId xmlns:a16="http://schemas.microsoft.com/office/drawing/2014/main" val="3830848590"/>
                  </a:ext>
                </a:extLst>
              </a:tr>
            </a:tbl>
          </a:graphicData>
        </a:graphic>
      </p:graphicFrame>
      <p:cxnSp>
        <p:nvCxnSpPr>
          <p:cNvPr id="8" name="Straight Arrow Connector 7"/>
          <p:cNvCxnSpPr/>
          <p:nvPr/>
        </p:nvCxnSpPr>
        <p:spPr>
          <a:xfrm>
            <a:off x="1399402" y="1880466"/>
            <a:ext cx="1031240" cy="597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flipV="1">
            <a:off x="3430657" y="3458043"/>
            <a:ext cx="876168" cy="75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p:nvPr/>
        </p:nvCxnSpPr>
        <p:spPr>
          <a:xfrm flipH="1" flipV="1">
            <a:off x="3410424" y="2982656"/>
            <a:ext cx="7682" cy="4521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3297056" y="3362432"/>
            <a:ext cx="462535" cy="369332"/>
          </a:xfrm>
          <a:prstGeom prst="rect">
            <a:avLst/>
          </a:prstGeom>
          <a:noFill/>
        </p:spPr>
        <p:txBody>
          <a:bodyPr wrap="square" rtlCol="0">
            <a:spAutoFit/>
          </a:bodyPr>
          <a:lstStyle/>
          <a:p>
            <a:r>
              <a:rPr lang="en-US" dirty="0" smtClean="0"/>
              <a:t>+</a:t>
            </a:r>
            <a:endParaRPr lang="en-US" dirty="0"/>
          </a:p>
        </p:txBody>
      </p:sp>
      <p:sp>
        <p:nvSpPr>
          <p:cNvPr id="24" name="TextBox 23"/>
          <p:cNvSpPr txBox="1"/>
          <p:nvPr/>
        </p:nvSpPr>
        <p:spPr>
          <a:xfrm flipH="1">
            <a:off x="3183689" y="2918499"/>
            <a:ext cx="226734" cy="369332"/>
          </a:xfrm>
          <a:prstGeom prst="rect">
            <a:avLst/>
          </a:prstGeom>
          <a:noFill/>
        </p:spPr>
        <p:txBody>
          <a:bodyPr wrap="square" rtlCol="0">
            <a:spAutoFit/>
          </a:bodyPr>
          <a:lstStyle/>
          <a:p>
            <a:r>
              <a:rPr lang="en-US" dirty="0" smtClean="0"/>
              <a:t>-</a:t>
            </a:r>
            <a:endParaRPr lang="en-US" dirty="0"/>
          </a:p>
        </p:txBody>
      </p:sp>
      <p:sp>
        <p:nvSpPr>
          <p:cNvPr id="26" name="Rectangle 25"/>
          <p:cNvSpPr/>
          <p:nvPr/>
        </p:nvSpPr>
        <p:spPr>
          <a:xfrm>
            <a:off x="943126" y="1215200"/>
            <a:ext cx="2588209" cy="369332"/>
          </a:xfrm>
          <a:prstGeom prst="rect">
            <a:avLst/>
          </a:prstGeom>
        </p:spPr>
        <p:txBody>
          <a:bodyPr wrap="none">
            <a:spAutoFit/>
          </a:bodyPr>
          <a:lstStyle/>
          <a:p>
            <a:pPr marL="12700" marR="5080" indent="0" algn="just">
              <a:lnSpc>
                <a:spcPct val="100000"/>
              </a:lnSpc>
              <a:spcBef>
                <a:spcPts val="100"/>
              </a:spcBef>
              <a:buNone/>
            </a:pPr>
            <a:r>
              <a:rPr lang="en-US" dirty="0">
                <a:solidFill>
                  <a:srgbClr val="000000"/>
                </a:solidFill>
              </a:rPr>
              <a:t>Evaluation of the cell </a:t>
            </a:r>
            <a:r>
              <a:rPr lang="en-US" dirty="0" smtClean="0">
                <a:solidFill>
                  <a:srgbClr val="000000"/>
                </a:solidFill>
              </a:rPr>
              <a:t>C-2:</a:t>
            </a:r>
            <a:endParaRPr lang="en-US" dirty="0">
              <a:solidFill>
                <a:srgbClr val="000000"/>
              </a:solidFill>
            </a:endParaRPr>
          </a:p>
        </p:txBody>
      </p:sp>
      <p:graphicFrame>
        <p:nvGraphicFramePr>
          <p:cNvPr id="37" name="Table 36"/>
          <p:cNvGraphicFramePr>
            <a:graphicFrameLocks noGrp="1"/>
          </p:cNvGraphicFramePr>
          <p:nvPr>
            <p:extLst>
              <p:ext uri="{D42A27DB-BD31-4B8C-83A1-F6EECF244321}">
                <p14:modId xmlns:p14="http://schemas.microsoft.com/office/powerpoint/2010/main" val="3198134560"/>
              </p:ext>
            </p:extLst>
          </p:nvPr>
        </p:nvGraphicFramePr>
        <p:xfrm>
          <a:off x="6356594" y="1894331"/>
          <a:ext cx="1157319" cy="2217985"/>
        </p:xfrm>
        <a:graphic>
          <a:graphicData uri="http://schemas.openxmlformats.org/drawingml/2006/table">
            <a:tbl>
              <a:tblPr firstRow="1" bandRow="1"/>
              <a:tblGrid>
                <a:gridCol w="583536">
                  <a:extLst>
                    <a:ext uri="{9D8B030D-6E8A-4147-A177-3AD203B41FA5}">
                      <a16:colId xmlns:a16="http://schemas.microsoft.com/office/drawing/2014/main" val="896737009"/>
                    </a:ext>
                  </a:extLst>
                </a:gridCol>
                <a:gridCol w="573783">
                  <a:extLst>
                    <a:ext uri="{9D8B030D-6E8A-4147-A177-3AD203B41FA5}">
                      <a16:colId xmlns:a16="http://schemas.microsoft.com/office/drawing/2014/main" val="301180690"/>
                    </a:ext>
                  </a:extLst>
                </a:gridCol>
              </a:tblGrid>
              <a:tr h="370445">
                <a:tc gridSpan="2">
                  <a:txBody>
                    <a:bodyPr/>
                    <a:lstStyle/>
                    <a:p>
                      <a:pPr algn="ctr"/>
                      <a:r>
                        <a:rPr lang="en-US" sz="1800" dirty="0" smtClean="0"/>
                        <a:t>C-2</a:t>
                      </a:r>
                      <a:endParaRPr lang="en-US" sz="1800" dirty="0"/>
                    </a:p>
                  </a:txBody>
                  <a:tcPr/>
                </a:tc>
                <a:tc hMerge="1">
                  <a:txBody>
                    <a:bodyPr/>
                    <a:lstStyle/>
                    <a:p>
                      <a:endParaRPr lang="en-US" dirty="0"/>
                    </a:p>
                  </a:txBody>
                  <a:tcPr/>
                </a:tc>
                <a:extLst>
                  <a:ext uri="{0D108BD9-81ED-4DB2-BD59-A6C34878D82A}">
                    <a16:rowId xmlns:a16="http://schemas.microsoft.com/office/drawing/2014/main" val="4261968114"/>
                  </a:ext>
                </a:extLst>
              </a:tr>
              <a:tr h="370445">
                <a:tc>
                  <a:txBody>
                    <a:bodyPr/>
                    <a:lstStyle/>
                    <a:p>
                      <a:pPr algn="ctr"/>
                      <a:r>
                        <a:rPr lang="en-US" sz="1800" dirty="0" smtClean="0"/>
                        <a:t>+</a:t>
                      </a:r>
                      <a:endParaRPr lang="en-US" sz="1800" dirty="0"/>
                    </a:p>
                  </a:txBody>
                  <a:tcPr/>
                </a:tc>
                <a:tc>
                  <a:txBody>
                    <a:bodyPr/>
                    <a:lstStyle/>
                    <a:p>
                      <a:pPr algn="ctr"/>
                      <a:r>
                        <a:rPr lang="en-US" sz="1800" dirty="0" smtClean="0"/>
                        <a:t>-</a:t>
                      </a:r>
                      <a:endParaRPr lang="en-US" sz="1800" dirty="0"/>
                    </a:p>
                  </a:txBody>
                  <a:tcPr/>
                </a:tc>
                <a:extLst>
                  <a:ext uri="{0D108BD9-81ED-4DB2-BD59-A6C34878D82A}">
                    <a16:rowId xmlns:a16="http://schemas.microsoft.com/office/drawing/2014/main" val="3595799889"/>
                  </a:ext>
                </a:extLst>
              </a:tr>
              <a:tr h="370445">
                <a:tc>
                  <a:txBody>
                    <a:bodyPr/>
                    <a:lstStyle/>
                    <a:p>
                      <a:pPr algn="ctr"/>
                      <a:r>
                        <a:rPr lang="en-US" sz="1800" dirty="0" smtClean="0"/>
                        <a:t>6</a:t>
                      </a:r>
                      <a:endParaRPr lang="en-US" sz="1800" dirty="0"/>
                    </a:p>
                  </a:txBody>
                  <a:tcPr/>
                </a:tc>
                <a:tc>
                  <a:txBody>
                    <a:bodyPr/>
                    <a:lstStyle/>
                    <a:p>
                      <a:pPr algn="ctr"/>
                      <a:r>
                        <a:rPr lang="en-US" sz="1800" dirty="0" smtClean="0"/>
                        <a:t>1</a:t>
                      </a:r>
                      <a:endParaRPr lang="en-US" sz="1800" dirty="0"/>
                    </a:p>
                  </a:txBody>
                  <a:tcPr/>
                </a:tc>
                <a:extLst>
                  <a:ext uri="{0D108BD9-81ED-4DB2-BD59-A6C34878D82A}">
                    <a16:rowId xmlns:a16="http://schemas.microsoft.com/office/drawing/2014/main" val="3388481058"/>
                  </a:ext>
                </a:extLst>
              </a:tr>
              <a:tr h="370445">
                <a:tc>
                  <a:txBody>
                    <a:bodyPr/>
                    <a:lstStyle/>
                    <a:p>
                      <a:pPr algn="ctr"/>
                      <a:r>
                        <a:rPr lang="en-US" sz="1800" dirty="0" smtClean="0"/>
                        <a:t>9</a:t>
                      </a:r>
                      <a:endParaRPr lang="en-US" sz="1800" dirty="0"/>
                    </a:p>
                  </a:txBody>
                  <a:tcPr/>
                </a:tc>
                <a:tc>
                  <a:txBody>
                    <a:bodyPr/>
                    <a:lstStyle/>
                    <a:p>
                      <a:pPr algn="ctr"/>
                      <a:r>
                        <a:rPr lang="en-US" sz="1800" dirty="0" smtClean="0"/>
                        <a:t>3</a:t>
                      </a:r>
                      <a:endParaRPr lang="en-US" sz="1800" dirty="0"/>
                    </a:p>
                  </a:txBody>
                  <a:tcPr/>
                </a:tc>
                <a:extLst>
                  <a:ext uri="{0D108BD9-81ED-4DB2-BD59-A6C34878D82A}">
                    <a16:rowId xmlns:a16="http://schemas.microsoft.com/office/drawing/2014/main" val="2987141969"/>
                  </a:ext>
                </a:extLst>
              </a:tr>
              <a:tr h="185223">
                <a:tc>
                  <a:txBody>
                    <a:bodyPr/>
                    <a:lstStyle/>
                    <a:p>
                      <a:pPr algn="ctr"/>
                      <a:r>
                        <a:rPr lang="en-US" sz="1800" dirty="0" smtClean="0"/>
                        <a:t>+15</a:t>
                      </a:r>
                      <a:endParaRPr lang="en-US" sz="1800" dirty="0"/>
                    </a:p>
                  </a:txBody>
                  <a:tcPr/>
                </a:tc>
                <a:tc>
                  <a:txBody>
                    <a:bodyPr/>
                    <a:lstStyle/>
                    <a:p>
                      <a:pPr algn="ctr"/>
                      <a:r>
                        <a:rPr lang="en-US" sz="1800" dirty="0" smtClean="0"/>
                        <a:t>-4</a:t>
                      </a:r>
                      <a:endParaRPr lang="en-US" sz="1800" dirty="0"/>
                    </a:p>
                  </a:txBody>
                  <a:tcPr/>
                </a:tc>
                <a:extLst>
                  <a:ext uri="{0D108BD9-81ED-4DB2-BD59-A6C34878D82A}">
                    <a16:rowId xmlns:a16="http://schemas.microsoft.com/office/drawing/2014/main" val="3680766900"/>
                  </a:ext>
                </a:extLst>
              </a:tr>
              <a:tr h="370445">
                <a:tc gridSpan="2">
                  <a:txBody>
                    <a:bodyPr/>
                    <a:lstStyle/>
                    <a:p>
                      <a:r>
                        <a:rPr lang="en-US" sz="1800" dirty="0" smtClean="0"/>
                        <a:t>Net = +</a:t>
                      </a:r>
                      <a:r>
                        <a:rPr lang="en-US" sz="1800" baseline="0" dirty="0" smtClean="0"/>
                        <a:t>11</a:t>
                      </a:r>
                      <a:endParaRPr lang="en-US" sz="1800" dirty="0"/>
                    </a:p>
                  </a:txBody>
                  <a:tcPr/>
                </a:tc>
                <a:tc hMerge="1">
                  <a:txBody>
                    <a:bodyPr/>
                    <a:lstStyle/>
                    <a:p>
                      <a:endParaRPr lang="en-US" dirty="0"/>
                    </a:p>
                  </a:txBody>
                  <a:tcPr/>
                </a:tc>
                <a:extLst>
                  <a:ext uri="{0D108BD9-81ED-4DB2-BD59-A6C34878D82A}">
                    <a16:rowId xmlns:a16="http://schemas.microsoft.com/office/drawing/2014/main" val="1685229483"/>
                  </a:ext>
                </a:extLst>
              </a:tr>
            </a:tbl>
          </a:graphicData>
        </a:graphic>
      </p:graphicFrame>
      <p:sp>
        <p:nvSpPr>
          <p:cNvPr id="38" name="TextBox 37"/>
          <p:cNvSpPr txBox="1"/>
          <p:nvPr/>
        </p:nvSpPr>
        <p:spPr>
          <a:xfrm>
            <a:off x="7758175" y="2456834"/>
            <a:ext cx="3680588" cy="923330"/>
          </a:xfrm>
          <a:prstGeom prst="rect">
            <a:avLst/>
          </a:prstGeom>
          <a:noFill/>
        </p:spPr>
        <p:txBody>
          <a:bodyPr wrap="square" rtlCol="0">
            <a:spAutoFit/>
          </a:bodyPr>
          <a:lstStyle/>
          <a:p>
            <a:pPr algn="just"/>
            <a:r>
              <a:rPr lang="en-US" dirty="0" smtClean="0"/>
              <a:t>Net=+11, means allocation of one unit in the C-2 will increase the total transportation cost by 11 per unit.</a:t>
            </a:r>
            <a:endParaRPr lang="en-US" dirty="0"/>
          </a:p>
        </p:txBody>
      </p:sp>
      <p:cxnSp>
        <p:nvCxnSpPr>
          <p:cNvPr id="18" name="Straight Arrow Connector 17"/>
          <p:cNvCxnSpPr/>
          <p:nvPr/>
        </p:nvCxnSpPr>
        <p:spPr>
          <a:xfrm>
            <a:off x="3383280" y="2984668"/>
            <a:ext cx="9235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p:nvPr/>
        </p:nvCxnSpPr>
        <p:spPr>
          <a:xfrm>
            <a:off x="4304793" y="3050838"/>
            <a:ext cx="2031" cy="3839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flipH="1">
            <a:off x="4178160" y="3361593"/>
            <a:ext cx="196048" cy="371011"/>
          </a:xfrm>
          <a:prstGeom prst="rect">
            <a:avLst/>
          </a:prstGeom>
          <a:noFill/>
        </p:spPr>
        <p:txBody>
          <a:bodyPr wrap="square" rtlCol="0">
            <a:spAutoFit/>
          </a:bodyPr>
          <a:lstStyle/>
          <a:p>
            <a:r>
              <a:rPr lang="en-US" dirty="0" smtClean="0"/>
              <a:t>-</a:t>
            </a:r>
            <a:endParaRPr lang="en-US" dirty="0"/>
          </a:p>
        </p:txBody>
      </p:sp>
      <p:sp>
        <p:nvSpPr>
          <p:cNvPr id="29" name="TextBox 28"/>
          <p:cNvSpPr txBox="1"/>
          <p:nvPr/>
        </p:nvSpPr>
        <p:spPr>
          <a:xfrm flipH="1">
            <a:off x="4190815" y="2733062"/>
            <a:ext cx="267203" cy="369332"/>
          </a:xfrm>
          <a:prstGeom prst="rect">
            <a:avLst/>
          </a:prstGeom>
          <a:noFill/>
        </p:spPr>
        <p:txBody>
          <a:bodyPr wrap="square" rtlCol="0">
            <a:spAutoFit/>
          </a:bodyPr>
          <a:lstStyle/>
          <a:p>
            <a:r>
              <a:rPr lang="en-US" dirty="0" smtClean="0"/>
              <a:t>+</a:t>
            </a:r>
            <a:endParaRPr lang="en-US" dirty="0"/>
          </a:p>
        </p:txBody>
      </p:sp>
      <p:sp>
        <p:nvSpPr>
          <p:cNvPr id="7" name="TextBox 6"/>
          <p:cNvSpPr txBox="1"/>
          <p:nvPr/>
        </p:nvSpPr>
        <p:spPr>
          <a:xfrm>
            <a:off x="1385825" y="4937760"/>
            <a:ext cx="9029191" cy="646331"/>
          </a:xfrm>
          <a:prstGeom prst="rect">
            <a:avLst/>
          </a:prstGeom>
          <a:noFill/>
        </p:spPr>
        <p:txBody>
          <a:bodyPr wrap="square" rtlCol="0">
            <a:spAutoFit/>
          </a:bodyPr>
          <a:lstStyle/>
          <a:p>
            <a:r>
              <a:rPr lang="en-US" dirty="0" smtClean="0"/>
              <a:t>There is only one cell, A-3, with negative cell value. Consider A-3 as the entering cell.</a:t>
            </a:r>
          </a:p>
          <a:p>
            <a:r>
              <a:rPr lang="en-US" dirty="0" smtClean="0"/>
              <a:t>Leaving cell will be A-2 having least allocation among the –</a:t>
            </a:r>
            <a:r>
              <a:rPr lang="en-US" dirty="0" err="1" smtClean="0"/>
              <a:t>ve</a:t>
            </a:r>
            <a:r>
              <a:rPr lang="en-US" dirty="0" smtClean="0"/>
              <a:t> assigned cells.  </a:t>
            </a:r>
            <a:endParaRPr lang="en-US" dirty="0"/>
          </a:p>
        </p:txBody>
      </p:sp>
    </p:spTree>
    <p:extLst>
      <p:ext uri="{BB962C8B-B14F-4D97-AF65-F5344CB8AC3E}">
        <p14:creationId xmlns:p14="http://schemas.microsoft.com/office/powerpoint/2010/main" val="1062527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Stepping-Stone Method (Example)</a:t>
            </a:r>
            <a:endParaRPr lang="en-US" dirty="0"/>
          </a:p>
        </p:txBody>
      </p:sp>
      <p:sp>
        <p:nvSpPr>
          <p:cNvPr id="5" name="object 5"/>
          <p:cNvSpPr txBox="1">
            <a:spLocks noGrp="1"/>
          </p:cNvSpPr>
          <p:nvPr>
            <p:ph idx="1"/>
          </p:nvPr>
        </p:nvSpPr>
        <p:spPr>
          <a:xfrm>
            <a:off x="838200" y="1215200"/>
            <a:ext cx="10451592" cy="3206006"/>
          </a:xfrm>
          <a:prstGeom prst="rect">
            <a:avLst/>
          </a:prstGeom>
        </p:spPr>
        <p:txBody>
          <a:bodyPr vert="horz" wrap="square" lIns="0" tIns="12700" rIns="0" bIns="0" rtlCol="0">
            <a:spAutoFit/>
          </a:bodyPr>
          <a:lstStyle/>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endParaRPr lang="en-US" sz="2000" dirty="0" smtClean="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31066828"/>
              </p:ext>
            </p:extLst>
          </p:nvPr>
        </p:nvGraphicFramePr>
        <p:xfrm>
          <a:off x="1385825" y="1920240"/>
          <a:ext cx="4615687" cy="2316295"/>
        </p:xfrm>
        <a:graphic>
          <a:graphicData uri="http://schemas.openxmlformats.org/drawingml/2006/table">
            <a:tbl>
              <a:tblPr firstRow="1" bandRow="1">
                <a:tableStyleId>{5C22544A-7EE6-4342-B048-85BDC9FD1C3A}</a:tableStyleId>
              </a:tblPr>
              <a:tblGrid>
                <a:gridCol w="1049527">
                  <a:extLst>
                    <a:ext uri="{9D8B030D-6E8A-4147-A177-3AD203B41FA5}">
                      <a16:colId xmlns:a16="http://schemas.microsoft.com/office/drawing/2014/main" val="4097020638"/>
                    </a:ext>
                  </a:extLst>
                </a:gridCol>
                <a:gridCol w="859537">
                  <a:extLst>
                    <a:ext uri="{9D8B030D-6E8A-4147-A177-3AD203B41FA5}">
                      <a16:colId xmlns:a16="http://schemas.microsoft.com/office/drawing/2014/main" val="2069252463"/>
                    </a:ext>
                  </a:extLst>
                </a:gridCol>
                <a:gridCol w="896112">
                  <a:extLst>
                    <a:ext uri="{9D8B030D-6E8A-4147-A177-3AD203B41FA5}">
                      <a16:colId xmlns:a16="http://schemas.microsoft.com/office/drawing/2014/main" val="925342633"/>
                    </a:ext>
                  </a:extLst>
                </a:gridCol>
                <a:gridCol w="903731">
                  <a:extLst>
                    <a:ext uri="{9D8B030D-6E8A-4147-A177-3AD203B41FA5}">
                      <a16:colId xmlns:a16="http://schemas.microsoft.com/office/drawing/2014/main" val="1896735455"/>
                    </a:ext>
                  </a:extLst>
                </a:gridCol>
                <a:gridCol w="906780">
                  <a:extLst>
                    <a:ext uri="{9D8B030D-6E8A-4147-A177-3AD203B41FA5}">
                      <a16:colId xmlns:a16="http://schemas.microsoft.com/office/drawing/2014/main" val="3357929756"/>
                    </a:ext>
                  </a:extLst>
                </a:gridCol>
              </a:tblGrid>
              <a:tr h="600119">
                <a:tc>
                  <a:txBody>
                    <a:bodyPr/>
                    <a:lstStyle/>
                    <a:p>
                      <a:r>
                        <a:rPr lang="en-US" dirty="0" smtClean="0">
                          <a:solidFill>
                            <a:schemeClr val="tx1"/>
                          </a:solidFill>
                        </a:rPr>
                        <a:t>          To </a:t>
                      </a:r>
                    </a:p>
                    <a:p>
                      <a:r>
                        <a:rPr lang="en-US" dirty="0" smtClean="0">
                          <a:solidFill>
                            <a:schemeClr val="tx1"/>
                          </a:solidFill>
                        </a:rPr>
                        <a:t>From</a:t>
                      </a:r>
                      <a:endParaRPr lang="en-US" dirty="0">
                        <a:solidFill>
                          <a:schemeClr val="tx1"/>
                        </a:solidFill>
                      </a:endParaRPr>
                    </a:p>
                  </a:txBody>
                  <a:tcPr/>
                </a:tc>
                <a:tc>
                  <a:txBody>
                    <a:bodyPr/>
                    <a:lstStyle/>
                    <a:p>
                      <a:pPr algn="ctr"/>
                      <a:r>
                        <a:rPr lang="en-US" dirty="0" smtClean="0"/>
                        <a:t>Project # 1</a:t>
                      </a:r>
                      <a:endParaRPr lang="en-US" dirty="0"/>
                    </a:p>
                  </a:txBody>
                  <a:tcPr/>
                </a:tc>
                <a:tc>
                  <a:txBody>
                    <a:bodyPr/>
                    <a:lstStyle/>
                    <a:p>
                      <a:pPr algn="ctr"/>
                      <a:r>
                        <a:rPr lang="en-US" dirty="0" smtClean="0"/>
                        <a:t>Project # 2 </a:t>
                      </a:r>
                      <a:endParaRPr lang="en-US" dirty="0"/>
                    </a:p>
                  </a:txBody>
                  <a:tcPr/>
                </a:tc>
                <a:tc>
                  <a:txBody>
                    <a:bodyPr/>
                    <a:lstStyle/>
                    <a:p>
                      <a:pPr algn="ctr"/>
                      <a:r>
                        <a:rPr lang="en-US" dirty="0" smtClean="0"/>
                        <a:t>Project #3</a:t>
                      </a:r>
                      <a:endParaRPr lang="en-US" dirty="0"/>
                    </a:p>
                  </a:txBody>
                  <a:tcPr/>
                </a:tc>
                <a:tc>
                  <a:txBody>
                    <a:bodyPr/>
                    <a:lstStyle/>
                    <a:p>
                      <a:pPr algn="ctr"/>
                      <a:r>
                        <a:rPr lang="en-US" sz="1800" dirty="0" smtClean="0"/>
                        <a:t>Supply</a:t>
                      </a:r>
                      <a:endParaRPr lang="en-US" sz="1800" dirty="0"/>
                    </a:p>
                  </a:txBody>
                  <a:tcPr/>
                </a:tc>
                <a:extLst>
                  <a:ext uri="{0D108BD9-81ED-4DB2-BD59-A6C34878D82A}">
                    <a16:rowId xmlns:a16="http://schemas.microsoft.com/office/drawing/2014/main" val="3491652063"/>
                  </a:ext>
                </a:extLst>
              </a:tr>
              <a:tr h="333002">
                <a:tc>
                  <a:txBody>
                    <a:bodyPr/>
                    <a:lstStyle/>
                    <a:p>
                      <a:r>
                        <a:rPr lang="en-US" dirty="0" smtClean="0"/>
                        <a:t>Plant A</a:t>
                      </a:r>
                      <a:endParaRPr lang="en-US" dirty="0"/>
                    </a:p>
                  </a:txBody>
                  <a:tcPr/>
                </a:tc>
                <a:tc>
                  <a:txBody>
                    <a:bodyPr/>
                    <a:lstStyle/>
                    <a:p>
                      <a:pPr algn="ctr"/>
                      <a:r>
                        <a:rPr lang="en-US" dirty="0" smtClean="0"/>
                        <a:t>4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2 </a:t>
                      </a:r>
                      <a:endParaRPr lang="en-US" strike="sngStrike" baseline="0" dirty="0">
                        <a:solidFill>
                          <a:srgbClr val="FF000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8 </a:t>
                      </a:r>
                      <a:r>
                        <a:rPr lang="en-US" dirty="0" smtClean="0">
                          <a:solidFill>
                            <a:srgbClr val="FF0000"/>
                          </a:solidFill>
                        </a:rPr>
                        <a:t>(50)</a:t>
                      </a:r>
                    </a:p>
                  </a:txBody>
                  <a:tcPr/>
                </a:tc>
                <a:tc>
                  <a:txBody>
                    <a:bodyPr/>
                    <a:lstStyle/>
                    <a:p>
                      <a:pPr algn="ctr"/>
                      <a:r>
                        <a:rPr lang="en-US" dirty="0" smtClean="0"/>
                        <a:t>100</a:t>
                      </a:r>
                      <a:endParaRPr lang="en-US" dirty="0"/>
                    </a:p>
                  </a:txBody>
                  <a:tcPr/>
                </a:tc>
                <a:extLst>
                  <a:ext uri="{0D108BD9-81ED-4DB2-BD59-A6C34878D82A}">
                    <a16:rowId xmlns:a16="http://schemas.microsoft.com/office/drawing/2014/main" val="844997127"/>
                  </a:ext>
                </a:extLst>
              </a:tr>
              <a:tr h="333002">
                <a:tc>
                  <a:txBody>
                    <a:bodyPr/>
                    <a:lstStyle/>
                    <a:p>
                      <a:r>
                        <a:rPr lang="en-US" dirty="0" smtClean="0"/>
                        <a:t>Plant B</a:t>
                      </a:r>
                      <a:endParaRPr lang="en-US" dirty="0"/>
                    </a:p>
                  </a:txBody>
                  <a:tcPr/>
                </a:tc>
                <a:tc>
                  <a:txBody>
                    <a:bodyPr/>
                    <a:lstStyle/>
                    <a:p>
                      <a:pPr algn="ctr"/>
                      <a:r>
                        <a:rPr lang="en-US" dirty="0" smtClean="0"/>
                        <a:t>5</a:t>
                      </a:r>
                      <a:endParaRPr lang="en-US" dirty="0"/>
                    </a:p>
                  </a:txBody>
                  <a:tcPr/>
                </a:tc>
                <a:tc>
                  <a:txBody>
                    <a:bodyPr/>
                    <a:lstStyle/>
                    <a:p>
                      <a:pPr algn="ctr"/>
                      <a:r>
                        <a:rPr lang="en-US" dirty="0" smtClean="0"/>
                        <a:t>1 </a:t>
                      </a:r>
                      <a:r>
                        <a:rPr lang="en-US" dirty="0" smtClean="0">
                          <a:solidFill>
                            <a:srgbClr val="FF0000"/>
                          </a:solidFill>
                        </a:rPr>
                        <a:t>(150)</a:t>
                      </a:r>
                      <a:endParaRPr lang="en-US" dirty="0">
                        <a:solidFill>
                          <a:srgbClr val="FF0000"/>
                        </a:solidFill>
                      </a:endParaRPr>
                    </a:p>
                  </a:txBody>
                  <a:tcPr/>
                </a:tc>
                <a:tc>
                  <a:txBody>
                    <a:bodyPr/>
                    <a:lstStyle/>
                    <a:p>
                      <a:pPr algn="ctr"/>
                      <a:r>
                        <a:rPr lang="en-US" dirty="0" smtClean="0"/>
                        <a:t> 9 </a:t>
                      </a:r>
                      <a:r>
                        <a:rPr lang="en-US" dirty="0" smtClean="0">
                          <a:solidFill>
                            <a:srgbClr val="FF0000"/>
                          </a:solidFill>
                        </a:rPr>
                        <a:t>(50)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156424453"/>
                  </a:ext>
                </a:extLst>
              </a:tr>
              <a:tr h="333002">
                <a:tc>
                  <a:txBody>
                    <a:bodyPr/>
                    <a:lstStyle/>
                    <a:p>
                      <a:r>
                        <a:rPr lang="en-US" dirty="0" smtClean="0"/>
                        <a:t>Plant C</a:t>
                      </a:r>
                      <a:endParaRPr lang="en-US" dirty="0"/>
                    </a:p>
                  </a:txBody>
                  <a:tcPr/>
                </a:tc>
                <a:tc>
                  <a:txBody>
                    <a:bodyPr/>
                    <a:lstStyle/>
                    <a:p>
                      <a:pPr algn="ctr"/>
                      <a:r>
                        <a:rPr lang="en-US" dirty="0" smtClean="0"/>
                        <a:t>7</a:t>
                      </a:r>
                      <a:endParaRPr lang="en-US" dirty="0"/>
                    </a:p>
                  </a:txBody>
                  <a:tcPr/>
                </a:tc>
                <a:tc>
                  <a:txBody>
                    <a:bodyPr/>
                    <a:lstStyle/>
                    <a:p>
                      <a:pPr algn="ctr"/>
                      <a:r>
                        <a:rPr lang="en-US" dirty="0" smtClean="0"/>
                        <a:t>6</a:t>
                      </a:r>
                      <a:endParaRPr lang="en-US" dirty="0"/>
                    </a:p>
                  </a:txBody>
                  <a:tcPr/>
                </a:tc>
                <a:tc>
                  <a:txBody>
                    <a:bodyPr/>
                    <a:lstStyle/>
                    <a:p>
                      <a:pPr algn="ctr"/>
                      <a:r>
                        <a:rPr lang="en-US" dirty="0" smtClean="0"/>
                        <a:t>3 </a:t>
                      </a:r>
                      <a:r>
                        <a:rPr lang="en-US" dirty="0" smtClean="0">
                          <a:solidFill>
                            <a:srgbClr val="FF0000"/>
                          </a:solidFill>
                        </a:rPr>
                        <a:t>(200)</a:t>
                      </a:r>
                      <a:endParaRPr lang="en-US" dirty="0">
                        <a:solidFill>
                          <a:srgbClr val="FF0000"/>
                        </a:solidFill>
                      </a:endParaRPr>
                    </a:p>
                  </a:txBody>
                  <a:tcPr/>
                </a:tc>
                <a:tc>
                  <a:txBody>
                    <a:bodyPr/>
                    <a:lstStyle/>
                    <a:p>
                      <a:pPr algn="ctr"/>
                      <a:r>
                        <a:rPr lang="en-US" dirty="0" smtClean="0"/>
                        <a:t>200</a:t>
                      </a:r>
                      <a:endParaRPr lang="en-US" dirty="0"/>
                    </a:p>
                  </a:txBody>
                  <a:tcPr/>
                </a:tc>
                <a:extLst>
                  <a:ext uri="{0D108BD9-81ED-4DB2-BD59-A6C34878D82A}">
                    <a16:rowId xmlns:a16="http://schemas.microsoft.com/office/drawing/2014/main" val="3237028045"/>
                  </a:ext>
                </a:extLst>
              </a:tr>
              <a:tr h="578935">
                <a:tc>
                  <a:txBody>
                    <a:bodyPr/>
                    <a:lstStyle/>
                    <a:p>
                      <a:r>
                        <a:rPr lang="en-US" dirty="0" smtClean="0"/>
                        <a:t>Demand</a:t>
                      </a:r>
                      <a:endParaRPr lang="en-US" dirty="0"/>
                    </a:p>
                  </a:txBody>
                  <a:tcPr/>
                </a:tc>
                <a:tc>
                  <a:txBody>
                    <a:bodyPr/>
                    <a:lstStyle/>
                    <a:p>
                      <a:pPr algn="ctr"/>
                      <a:r>
                        <a:rPr lang="en-US" dirty="0" smtClean="0"/>
                        <a:t>50</a:t>
                      </a:r>
                      <a:endParaRPr lang="en-US" dirty="0"/>
                    </a:p>
                  </a:txBody>
                  <a:tcPr/>
                </a:tc>
                <a:tc>
                  <a:txBody>
                    <a:bodyPr/>
                    <a:lstStyle/>
                    <a:p>
                      <a:pPr algn="ctr"/>
                      <a:r>
                        <a:rPr lang="en-US" dirty="0" smtClean="0"/>
                        <a:t>150</a:t>
                      </a:r>
                      <a:endParaRPr lang="en-US" dirty="0"/>
                    </a:p>
                  </a:txBody>
                  <a:tcPr/>
                </a:tc>
                <a:tc>
                  <a:txBody>
                    <a:bodyPr/>
                    <a:lstStyle/>
                    <a:p>
                      <a:pPr algn="ctr"/>
                      <a:r>
                        <a:rPr lang="en-US" dirty="0" smtClean="0"/>
                        <a:t>300</a:t>
                      </a:r>
                      <a:endParaRPr lang="en-US" dirty="0"/>
                    </a:p>
                  </a:txBody>
                  <a:tcPr/>
                </a:tc>
                <a:tc>
                  <a:txBody>
                    <a:bodyPr/>
                    <a:lstStyle/>
                    <a:p>
                      <a:pPr algn="ctr"/>
                      <a:endParaRPr lang="en-US" dirty="0"/>
                    </a:p>
                  </a:txBody>
                  <a:tcPr/>
                </a:tc>
                <a:extLst>
                  <a:ext uri="{0D108BD9-81ED-4DB2-BD59-A6C34878D82A}">
                    <a16:rowId xmlns:a16="http://schemas.microsoft.com/office/drawing/2014/main" val="3830848590"/>
                  </a:ext>
                </a:extLst>
              </a:tr>
            </a:tbl>
          </a:graphicData>
        </a:graphic>
      </p:graphicFrame>
      <p:cxnSp>
        <p:nvCxnSpPr>
          <p:cNvPr id="8" name="Straight Arrow Connector 7"/>
          <p:cNvCxnSpPr/>
          <p:nvPr/>
        </p:nvCxnSpPr>
        <p:spPr>
          <a:xfrm>
            <a:off x="1385825" y="1914820"/>
            <a:ext cx="1031240" cy="59707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6" name="Rectangle 25"/>
          <p:cNvSpPr/>
          <p:nvPr/>
        </p:nvSpPr>
        <p:spPr>
          <a:xfrm>
            <a:off x="1335417" y="1215200"/>
            <a:ext cx="1803635" cy="369332"/>
          </a:xfrm>
          <a:prstGeom prst="rect">
            <a:avLst/>
          </a:prstGeom>
        </p:spPr>
        <p:txBody>
          <a:bodyPr wrap="none">
            <a:spAutoFit/>
          </a:bodyPr>
          <a:lstStyle/>
          <a:p>
            <a:pPr marL="12700" marR="5080" indent="0" algn="just">
              <a:lnSpc>
                <a:spcPct val="100000"/>
              </a:lnSpc>
              <a:spcBef>
                <a:spcPts val="100"/>
              </a:spcBef>
              <a:buNone/>
            </a:pPr>
            <a:r>
              <a:rPr lang="en-US" dirty="0" smtClean="0">
                <a:solidFill>
                  <a:srgbClr val="000000"/>
                </a:solidFill>
              </a:rPr>
              <a:t>Revised Solution </a:t>
            </a:r>
            <a:endParaRPr lang="en-US" dirty="0">
              <a:solidFill>
                <a:srgbClr val="000000"/>
              </a:solidFill>
            </a:endParaRPr>
          </a:p>
        </p:txBody>
      </p:sp>
      <p:sp>
        <p:nvSpPr>
          <p:cNvPr id="18" name="TextBox 17"/>
          <p:cNvSpPr txBox="1"/>
          <p:nvPr/>
        </p:nvSpPr>
        <p:spPr>
          <a:xfrm>
            <a:off x="6549137" y="3220877"/>
            <a:ext cx="3968496" cy="1200329"/>
          </a:xfrm>
          <a:prstGeom prst="rect">
            <a:avLst/>
          </a:prstGeom>
          <a:solidFill>
            <a:schemeClr val="accent4">
              <a:lumMod val="75000"/>
            </a:schemeClr>
          </a:solidFill>
        </p:spPr>
        <p:txBody>
          <a:bodyPr wrap="square" rtlCol="0">
            <a:spAutoFit/>
          </a:bodyPr>
          <a:lstStyle/>
          <a:p>
            <a:r>
              <a:rPr lang="en-US" dirty="0" smtClean="0"/>
              <a:t>Total Transportation Cost </a:t>
            </a:r>
          </a:p>
          <a:p>
            <a:r>
              <a:rPr lang="en-US" dirty="0" smtClean="0"/>
              <a:t>= 50x4 + 50x8 + 150x1 + 50x9 + 200x3</a:t>
            </a:r>
          </a:p>
          <a:p>
            <a:r>
              <a:rPr lang="en-US" dirty="0" smtClean="0"/>
              <a:t>= 1800</a:t>
            </a:r>
          </a:p>
          <a:p>
            <a:r>
              <a:rPr lang="en-US" dirty="0" smtClean="0"/>
              <a:t>Decrease in cost = 100</a:t>
            </a:r>
            <a:endParaRPr lang="en-US" dirty="0"/>
          </a:p>
        </p:txBody>
      </p:sp>
      <p:sp>
        <p:nvSpPr>
          <p:cNvPr id="6" name="TextBox 5"/>
          <p:cNvSpPr txBox="1"/>
          <p:nvPr/>
        </p:nvSpPr>
        <p:spPr>
          <a:xfrm>
            <a:off x="1600200" y="4754880"/>
            <a:ext cx="8439912" cy="1200329"/>
          </a:xfrm>
          <a:prstGeom prst="rect">
            <a:avLst/>
          </a:prstGeom>
          <a:noFill/>
          <a:ln>
            <a:solidFill>
              <a:schemeClr val="accent1"/>
            </a:solidFill>
          </a:ln>
        </p:spPr>
        <p:txBody>
          <a:bodyPr wrap="square" rtlCol="0">
            <a:spAutoFit/>
          </a:bodyPr>
          <a:lstStyle/>
          <a:p>
            <a:r>
              <a:rPr lang="en-US" dirty="0" smtClean="0"/>
              <a:t>To check the optimality we have to calculate again the cell values of all empty cells.</a:t>
            </a:r>
          </a:p>
          <a:p>
            <a:r>
              <a:rPr lang="en-US" dirty="0" smtClean="0"/>
              <a:t>Cell values are: 		</a:t>
            </a:r>
            <a:r>
              <a:rPr lang="en-US" dirty="0" smtClean="0">
                <a:solidFill>
                  <a:srgbClr val="FF0000"/>
                </a:solidFill>
              </a:rPr>
              <a:t>A-2: +2-8+9-1 = +2      B-1: +5-4+8-9 = 0    </a:t>
            </a:r>
          </a:p>
          <a:p>
            <a:r>
              <a:rPr lang="en-US" dirty="0" smtClean="0">
                <a:solidFill>
                  <a:srgbClr val="FF0000"/>
                </a:solidFill>
              </a:rPr>
              <a:t>			C-1: +7-4+8-3 = +8       C-2: +6-1+9-3 = 11  </a:t>
            </a:r>
          </a:p>
          <a:p>
            <a:r>
              <a:rPr lang="en-US" dirty="0" smtClean="0">
                <a:solidFill>
                  <a:srgbClr val="00B050"/>
                </a:solidFill>
              </a:rPr>
              <a:t>No cell has negative value, therefore, current solution is optimum.</a:t>
            </a:r>
            <a:endParaRPr lang="en-US" dirty="0">
              <a:solidFill>
                <a:srgbClr val="00B050"/>
              </a:solidFill>
            </a:endParaRPr>
          </a:p>
        </p:txBody>
      </p:sp>
      <p:sp>
        <p:nvSpPr>
          <p:cNvPr id="7" name="TextBox 6"/>
          <p:cNvSpPr txBox="1"/>
          <p:nvPr/>
        </p:nvSpPr>
        <p:spPr>
          <a:xfrm>
            <a:off x="6409944" y="1275823"/>
            <a:ext cx="3931920" cy="1754326"/>
          </a:xfrm>
          <a:prstGeom prst="rect">
            <a:avLst/>
          </a:prstGeom>
          <a:solidFill>
            <a:schemeClr val="bg2">
              <a:lumMod val="75000"/>
            </a:schemeClr>
          </a:solidFill>
        </p:spPr>
        <p:txBody>
          <a:bodyPr wrap="square" rtlCol="0">
            <a:spAutoFit/>
          </a:bodyPr>
          <a:lstStyle/>
          <a:p>
            <a:r>
              <a:rPr lang="en-US" dirty="0" smtClean="0"/>
              <a:t>Transportation Schedule:</a:t>
            </a:r>
          </a:p>
          <a:p>
            <a:r>
              <a:rPr lang="en-US" dirty="0" smtClean="0"/>
              <a:t>From Plant A  to Project 1 = 50 units</a:t>
            </a:r>
          </a:p>
          <a:p>
            <a:r>
              <a:rPr lang="en-US" dirty="0"/>
              <a:t>From Plant A  to Project </a:t>
            </a:r>
            <a:r>
              <a:rPr lang="en-US" dirty="0" smtClean="0"/>
              <a:t>3 </a:t>
            </a:r>
            <a:r>
              <a:rPr lang="en-US" dirty="0"/>
              <a:t>= 50 units</a:t>
            </a:r>
          </a:p>
          <a:p>
            <a:r>
              <a:rPr lang="en-US" dirty="0"/>
              <a:t>From Plant </a:t>
            </a:r>
            <a:r>
              <a:rPr lang="en-US" dirty="0" smtClean="0"/>
              <a:t>B  </a:t>
            </a:r>
            <a:r>
              <a:rPr lang="en-US" dirty="0"/>
              <a:t>to Project </a:t>
            </a:r>
            <a:r>
              <a:rPr lang="en-US" dirty="0" smtClean="0"/>
              <a:t>2 </a:t>
            </a:r>
            <a:r>
              <a:rPr lang="en-US" dirty="0"/>
              <a:t>= </a:t>
            </a:r>
            <a:r>
              <a:rPr lang="en-US" dirty="0" smtClean="0"/>
              <a:t>150 units</a:t>
            </a:r>
          </a:p>
          <a:p>
            <a:r>
              <a:rPr lang="en-US" dirty="0"/>
              <a:t>From Plant B</a:t>
            </a:r>
            <a:r>
              <a:rPr lang="en-US" dirty="0" smtClean="0"/>
              <a:t>  </a:t>
            </a:r>
            <a:r>
              <a:rPr lang="en-US" dirty="0"/>
              <a:t>to Project </a:t>
            </a:r>
            <a:r>
              <a:rPr lang="en-US" dirty="0" smtClean="0"/>
              <a:t>3 </a:t>
            </a:r>
            <a:r>
              <a:rPr lang="en-US" dirty="0"/>
              <a:t>= 50 </a:t>
            </a:r>
            <a:r>
              <a:rPr lang="en-US" dirty="0" smtClean="0"/>
              <a:t>units</a:t>
            </a:r>
            <a:endParaRPr lang="en-US" dirty="0"/>
          </a:p>
          <a:p>
            <a:r>
              <a:rPr lang="en-US" dirty="0"/>
              <a:t>From Plant </a:t>
            </a:r>
            <a:r>
              <a:rPr lang="en-US" dirty="0" smtClean="0"/>
              <a:t>C  </a:t>
            </a:r>
            <a:r>
              <a:rPr lang="en-US" dirty="0"/>
              <a:t>to Project </a:t>
            </a:r>
            <a:r>
              <a:rPr lang="en-US" dirty="0" smtClean="0"/>
              <a:t>3 </a:t>
            </a:r>
            <a:r>
              <a:rPr lang="en-US" dirty="0"/>
              <a:t>= </a:t>
            </a:r>
            <a:r>
              <a:rPr lang="en-US" dirty="0" smtClean="0"/>
              <a:t>200 units</a:t>
            </a:r>
            <a:endParaRPr lang="en-US" dirty="0"/>
          </a:p>
        </p:txBody>
      </p:sp>
    </p:spTree>
    <p:extLst>
      <p:ext uri="{BB962C8B-B14F-4D97-AF65-F5344CB8AC3E}">
        <p14:creationId xmlns:p14="http://schemas.microsoft.com/office/powerpoint/2010/main" val="2426748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Transportation Problem - Special Issues:</a:t>
            </a:r>
            <a:endParaRPr lang="en-US" dirty="0"/>
          </a:p>
        </p:txBody>
      </p:sp>
      <p:sp>
        <p:nvSpPr>
          <p:cNvPr id="5" name="object 5"/>
          <p:cNvSpPr txBox="1">
            <a:spLocks noGrp="1"/>
          </p:cNvSpPr>
          <p:nvPr>
            <p:ph idx="1"/>
          </p:nvPr>
        </p:nvSpPr>
        <p:spPr>
          <a:xfrm>
            <a:off x="838200" y="1215200"/>
            <a:ext cx="10451592" cy="1910779"/>
          </a:xfrm>
          <a:prstGeom prst="rect">
            <a:avLst/>
          </a:prstGeom>
        </p:spPr>
        <p:txBody>
          <a:bodyPr vert="horz" wrap="square" lIns="0" tIns="12700" rIns="0" bIns="0" rtlCol="0">
            <a:spAutoFit/>
          </a:bodyPr>
          <a:lstStyle/>
          <a:p>
            <a:pPr marL="469900" marR="5080" indent="-457200" algn="just">
              <a:lnSpc>
                <a:spcPct val="100000"/>
              </a:lnSpc>
              <a:spcBef>
                <a:spcPts val="100"/>
              </a:spcBef>
              <a:buAutoNum type="arabicPeriod"/>
            </a:pPr>
            <a:r>
              <a:rPr lang="en-US" sz="2400" dirty="0" smtClean="0">
                <a:solidFill>
                  <a:srgbClr val="000000"/>
                </a:solidFill>
              </a:rPr>
              <a:t>Alternate optimal solutions</a:t>
            </a:r>
          </a:p>
          <a:p>
            <a:pPr marL="469900" marR="5080" indent="-457200" algn="just">
              <a:lnSpc>
                <a:spcPct val="100000"/>
              </a:lnSpc>
              <a:spcBef>
                <a:spcPts val="100"/>
              </a:spcBef>
              <a:buAutoNum type="arabicPeriod"/>
            </a:pPr>
            <a:r>
              <a:rPr lang="en-US" sz="2400" dirty="0" smtClean="0">
                <a:solidFill>
                  <a:srgbClr val="000000"/>
                </a:solidFill>
              </a:rPr>
              <a:t>Degeneracy </a:t>
            </a:r>
          </a:p>
          <a:p>
            <a:pPr marL="469900" marR="5080" indent="-457200" algn="just">
              <a:lnSpc>
                <a:spcPct val="100000"/>
              </a:lnSpc>
              <a:spcBef>
                <a:spcPts val="100"/>
              </a:spcBef>
              <a:buAutoNum type="arabicPeriod"/>
            </a:pPr>
            <a:r>
              <a:rPr lang="en-US" sz="2400" dirty="0" smtClean="0">
                <a:solidFill>
                  <a:srgbClr val="000000"/>
                </a:solidFill>
              </a:rPr>
              <a:t>Unacceptable or Prohibited routes</a:t>
            </a:r>
          </a:p>
          <a:p>
            <a:pPr marL="469900" marR="5080" indent="-457200" algn="just">
              <a:lnSpc>
                <a:spcPct val="100000"/>
              </a:lnSpc>
              <a:spcBef>
                <a:spcPts val="100"/>
              </a:spcBef>
              <a:buAutoNum type="arabicPeriod"/>
            </a:pPr>
            <a:r>
              <a:rPr lang="en-US" sz="2400" dirty="0" smtClean="0">
                <a:solidFill>
                  <a:srgbClr val="000000"/>
                </a:solidFill>
              </a:rPr>
              <a:t>Unbalanced Transportation problem</a:t>
            </a:r>
          </a:p>
          <a:p>
            <a:pPr marL="469900" marR="5080" indent="-457200" algn="just">
              <a:lnSpc>
                <a:spcPct val="100000"/>
              </a:lnSpc>
              <a:spcBef>
                <a:spcPts val="100"/>
              </a:spcBef>
              <a:buFont typeface="Arial" panose="020B0604020202020204" pitchFamily="34" charset="0"/>
              <a:buAutoNum type="arabicPeriod"/>
            </a:pPr>
            <a:r>
              <a:rPr lang="en-US" sz="2400" dirty="0" smtClean="0">
                <a:solidFill>
                  <a:srgbClr val="000000"/>
                </a:solidFill>
              </a:rPr>
              <a:t>Maximization </a:t>
            </a:r>
            <a:r>
              <a:rPr lang="en-US" sz="2400" dirty="0">
                <a:solidFill>
                  <a:srgbClr val="000000"/>
                </a:solidFill>
              </a:rPr>
              <a:t>Transportation </a:t>
            </a:r>
            <a:r>
              <a:rPr lang="en-US" sz="2400" dirty="0" smtClean="0">
                <a:solidFill>
                  <a:srgbClr val="000000"/>
                </a:solidFill>
              </a:rPr>
              <a:t>problem</a:t>
            </a:r>
            <a:endParaRPr lang="en-US" sz="2400" dirty="0">
              <a:solidFill>
                <a:srgbClr val="000000"/>
              </a:solidFill>
            </a:endParaRPr>
          </a:p>
        </p:txBody>
      </p:sp>
      <p:sp>
        <p:nvSpPr>
          <p:cNvPr id="4" name="TextBox 3"/>
          <p:cNvSpPr txBox="1"/>
          <p:nvPr/>
        </p:nvSpPr>
        <p:spPr>
          <a:xfrm>
            <a:off x="838200" y="3593592"/>
            <a:ext cx="9796272" cy="1754326"/>
          </a:xfrm>
          <a:prstGeom prst="rect">
            <a:avLst/>
          </a:prstGeom>
          <a:noFill/>
        </p:spPr>
        <p:txBody>
          <a:bodyPr wrap="square" rtlCol="0">
            <a:spAutoFit/>
          </a:bodyPr>
          <a:lstStyle/>
          <a:p>
            <a:pPr marL="342900" indent="-342900">
              <a:buAutoNum type="arabicPeriod"/>
            </a:pPr>
            <a:r>
              <a:rPr lang="en-US" sz="2800" b="1" dirty="0" smtClean="0"/>
              <a:t>Alternate Optimal Solutions:</a:t>
            </a:r>
          </a:p>
          <a:p>
            <a:r>
              <a:rPr lang="en-US" sz="2000" dirty="0" smtClean="0"/>
              <a:t>Sometimes transportation problems have multiple optimal solutions. Alternate solution will be available without changing the total cost.</a:t>
            </a:r>
          </a:p>
          <a:p>
            <a:endParaRPr lang="en-US" sz="2000" dirty="0" smtClean="0"/>
          </a:p>
          <a:p>
            <a:r>
              <a:rPr lang="en-US" sz="2000" dirty="0" smtClean="0"/>
              <a:t>The existence of the alternate solutions is signaled by the zero value of the empty cell.</a:t>
            </a:r>
            <a:endParaRPr lang="en-US" sz="2000" dirty="0"/>
          </a:p>
        </p:txBody>
      </p:sp>
    </p:spTree>
    <p:extLst>
      <p:ext uri="{BB962C8B-B14F-4D97-AF65-F5344CB8AC3E}">
        <p14:creationId xmlns:p14="http://schemas.microsoft.com/office/powerpoint/2010/main" val="6110725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Transportation Problem - Special Issues:</a:t>
            </a:r>
            <a:endParaRPr lang="en-US" dirty="0"/>
          </a:p>
        </p:txBody>
      </p:sp>
      <p:sp>
        <p:nvSpPr>
          <p:cNvPr id="5" name="object 5"/>
          <p:cNvSpPr txBox="1">
            <a:spLocks noGrp="1"/>
          </p:cNvSpPr>
          <p:nvPr>
            <p:ph idx="1"/>
          </p:nvPr>
        </p:nvSpPr>
        <p:spPr>
          <a:xfrm>
            <a:off x="838200" y="1215200"/>
            <a:ext cx="10783824" cy="5502019"/>
          </a:xfrm>
          <a:prstGeom prst="rect">
            <a:avLst/>
          </a:prstGeom>
        </p:spPr>
        <p:txBody>
          <a:bodyPr vert="horz" wrap="square" lIns="0" tIns="12700" rIns="0" bIns="0" rtlCol="0">
            <a:spAutoFit/>
          </a:bodyPr>
          <a:lstStyle/>
          <a:p>
            <a:pPr marL="0" indent="0">
              <a:buNone/>
            </a:pPr>
            <a:r>
              <a:rPr lang="en-US" b="1" dirty="0" smtClean="0"/>
              <a:t>2. Degeneracy:</a:t>
            </a:r>
            <a:endParaRPr lang="en-US" b="1" dirty="0"/>
          </a:p>
          <a:p>
            <a:pPr marL="12700" marR="5080" indent="0" algn="just">
              <a:lnSpc>
                <a:spcPct val="100000"/>
              </a:lnSpc>
              <a:spcBef>
                <a:spcPts val="100"/>
              </a:spcBef>
              <a:buNone/>
            </a:pPr>
            <a:r>
              <a:rPr lang="en-US" sz="2400" dirty="0" smtClean="0">
                <a:solidFill>
                  <a:srgbClr val="000000"/>
                </a:solidFill>
              </a:rPr>
              <a:t>Degeneracy occurs when no. of filled cells &lt; m+n-1 (no. of rows + no. of columns – 1)</a:t>
            </a:r>
          </a:p>
          <a:p>
            <a:pPr marL="12700" marR="5080" indent="0" algn="just">
              <a:lnSpc>
                <a:spcPct val="100000"/>
              </a:lnSpc>
              <a:spcBef>
                <a:spcPts val="0"/>
              </a:spcBef>
              <a:buNone/>
            </a:pPr>
            <a:endParaRPr lang="en-US" sz="2400" dirty="0" smtClean="0">
              <a:solidFill>
                <a:schemeClr val="accent6">
                  <a:lumMod val="75000"/>
                </a:schemeClr>
              </a:solidFill>
            </a:endParaRPr>
          </a:p>
          <a:p>
            <a:pPr marL="12700" marR="5080" indent="0" algn="just">
              <a:lnSpc>
                <a:spcPct val="100000"/>
              </a:lnSpc>
              <a:spcBef>
                <a:spcPts val="0"/>
              </a:spcBef>
              <a:buNone/>
            </a:pPr>
            <a:r>
              <a:rPr lang="en-US" sz="2400" dirty="0" smtClean="0">
                <a:solidFill>
                  <a:srgbClr val="0070C0"/>
                </a:solidFill>
              </a:rPr>
              <a:t>In case of degeneracy-</a:t>
            </a:r>
          </a:p>
          <a:p>
            <a:pPr marL="469900" marR="5080" indent="-457200" algn="just">
              <a:lnSpc>
                <a:spcPct val="100000"/>
              </a:lnSpc>
              <a:spcBef>
                <a:spcPts val="0"/>
              </a:spcBef>
              <a:buFont typeface="+mj-lt"/>
              <a:buAutoNum type="arabicPeriod"/>
            </a:pPr>
            <a:r>
              <a:rPr lang="en-US" sz="2400" dirty="0">
                <a:solidFill>
                  <a:srgbClr val="0070C0"/>
                </a:solidFill>
              </a:rPr>
              <a:t>T</a:t>
            </a:r>
            <a:r>
              <a:rPr lang="en-US" sz="2400" dirty="0" smtClean="0">
                <a:solidFill>
                  <a:srgbClr val="0070C0"/>
                </a:solidFill>
              </a:rPr>
              <a:t>here will be at least one empty for which path (loop) cannot be traced.</a:t>
            </a:r>
          </a:p>
          <a:p>
            <a:pPr marL="469900" marR="5080" indent="-457200" algn="just">
              <a:lnSpc>
                <a:spcPct val="100000"/>
              </a:lnSpc>
              <a:spcBef>
                <a:spcPts val="0"/>
              </a:spcBef>
              <a:buFont typeface="+mj-lt"/>
              <a:buAutoNum type="arabicPeriod"/>
            </a:pPr>
            <a:r>
              <a:rPr lang="en-US" sz="2400" dirty="0" smtClean="0">
                <a:solidFill>
                  <a:srgbClr val="0070C0"/>
                </a:solidFill>
              </a:rPr>
              <a:t>All </a:t>
            </a:r>
            <a:r>
              <a:rPr lang="en-US" sz="2400" dirty="0" err="1" smtClean="0">
                <a:solidFill>
                  <a:srgbClr val="0070C0"/>
                </a:solidFill>
              </a:rPr>
              <a:t>u</a:t>
            </a:r>
            <a:r>
              <a:rPr lang="en-US" sz="2400" baseline="-25000" dirty="0" err="1" smtClean="0">
                <a:solidFill>
                  <a:srgbClr val="0070C0"/>
                </a:solidFill>
              </a:rPr>
              <a:t>i</a:t>
            </a:r>
            <a:r>
              <a:rPr lang="en-US" sz="2400" dirty="0" smtClean="0">
                <a:solidFill>
                  <a:srgbClr val="0070C0"/>
                </a:solidFill>
              </a:rPr>
              <a:t> and </a:t>
            </a:r>
            <a:r>
              <a:rPr lang="en-US" sz="2400" dirty="0" err="1" smtClean="0">
                <a:solidFill>
                  <a:srgbClr val="0070C0"/>
                </a:solidFill>
              </a:rPr>
              <a:t>v</a:t>
            </a:r>
            <a:r>
              <a:rPr lang="en-US" sz="2400" baseline="-25000" dirty="0" err="1" smtClean="0">
                <a:solidFill>
                  <a:srgbClr val="0070C0"/>
                </a:solidFill>
              </a:rPr>
              <a:t>j</a:t>
            </a:r>
            <a:r>
              <a:rPr lang="en-US" sz="2400" dirty="0" smtClean="0">
                <a:solidFill>
                  <a:srgbClr val="0070C0"/>
                </a:solidFill>
              </a:rPr>
              <a:t> cannot be evaluated.</a:t>
            </a:r>
          </a:p>
          <a:p>
            <a:pPr marL="12700" marR="5080" indent="0" algn="just">
              <a:lnSpc>
                <a:spcPct val="100000"/>
              </a:lnSpc>
              <a:spcBef>
                <a:spcPts val="100"/>
              </a:spcBef>
              <a:buNone/>
            </a:pPr>
            <a:endParaRPr lang="en-US" sz="2400" dirty="0" smtClean="0">
              <a:solidFill>
                <a:schemeClr val="accent6">
                  <a:lumMod val="75000"/>
                </a:schemeClr>
              </a:solidFill>
            </a:endParaRPr>
          </a:p>
          <a:p>
            <a:pPr marL="12700" marR="5080" indent="0" algn="just">
              <a:lnSpc>
                <a:spcPct val="100000"/>
              </a:lnSpc>
              <a:spcBef>
                <a:spcPts val="100"/>
              </a:spcBef>
              <a:buNone/>
            </a:pPr>
            <a:r>
              <a:rPr lang="en-US" sz="2400" dirty="0" smtClean="0"/>
              <a:t>Solution: </a:t>
            </a:r>
          </a:p>
          <a:p>
            <a:pPr marL="12700" marR="5080" indent="0" algn="just">
              <a:lnSpc>
                <a:spcPct val="100000"/>
              </a:lnSpc>
              <a:spcBef>
                <a:spcPts val="100"/>
              </a:spcBef>
              <a:buNone/>
            </a:pPr>
            <a:r>
              <a:rPr lang="en-US" sz="2400" dirty="0" smtClean="0"/>
              <a:t>Place a delta (∆→0) in one of the empty cell to evaluate remaining cells.</a:t>
            </a:r>
          </a:p>
          <a:p>
            <a:pPr marL="12700" marR="5080" indent="0" algn="just">
              <a:lnSpc>
                <a:spcPct val="100000"/>
              </a:lnSpc>
              <a:spcBef>
                <a:spcPts val="100"/>
              </a:spcBef>
              <a:buNone/>
            </a:pPr>
            <a:endParaRPr lang="en-US" sz="2400" dirty="0" smtClean="0"/>
          </a:p>
          <a:p>
            <a:pPr marL="12700" marR="5080" indent="0" algn="just">
              <a:lnSpc>
                <a:spcPct val="100000"/>
              </a:lnSpc>
              <a:spcBef>
                <a:spcPts val="100"/>
              </a:spcBef>
              <a:buNone/>
            </a:pPr>
            <a:r>
              <a:rPr lang="en-US" sz="2400" dirty="0" smtClean="0"/>
              <a:t>Consider the following points as selection of empty cell to place delta is tricky: </a:t>
            </a:r>
          </a:p>
          <a:p>
            <a:pPr marL="469900" marR="5080" lvl="1" indent="0" algn="just">
              <a:lnSpc>
                <a:spcPct val="100000"/>
              </a:lnSpc>
              <a:spcBef>
                <a:spcPts val="100"/>
              </a:spcBef>
              <a:buNone/>
            </a:pPr>
            <a:r>
              <a:rPr lang="en-US" sz="2000" dirty="0" smtClean="0"/>
              <a:t>Some empty cells may be unsuitable if they do not enable evaluation of the all remaining empty cells.</a:t>
            </a:r>
          </a:p>
          <a:p>
            <a:pPr marL="469900" marR="5080" lvl="1" indent="0" algn="just">
              <a:lnSpc>
                <a:spcPct val="100000"/>
              </a:lnSpc>
              <a:spcBef>
                <a:spcPts val="100"/>
              </a:spcBef>
              <a:buNone/>
            </a:pPr>
            <a:r>
              <a:rPr lang="en-US" sz="2000" dirty="0" smtClean="0"/>
              <a:t>The delta cannot be placed in a cell that later turns out to be in a negative position of a path.</a:t>
            </a:r>
          </a:p>
          <a:p>
            <a:pPr marL="12700" marR="5080" indent="0" algn="just">
              <a:lnSpc>
                <a:spcPct val="100000"/>
              </a:lnSpc>
              <a:spcBef>
                <a:spcPts val="100"/>
              </a:spcBef>
              <a:buNone/>
            </a:pPr>
            <a:endParaRPr lang="en-US" sz="2400" dirty="0">
              <a:solidFill>
                <a:srgbClr val="000000"/>
              </a:solidFill>
            </a:endParaRPr>
          </a:p>
        </p:txBody>
      </p:sp>
    </p:spTree>
    <p:extLst>
      <p:ext uri="{BB962C8B-B14F-4D97-AF65-F5344CB8AC3E}">
        <p14:creationId xmlns:p14="http://schemas.microsoft.com/office/powerpoint/2010/main" val="20813827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Transportation Problem - Special Issues:</a:t>
            </a:r>
            <a:endParaRPr lang="en-US" dirty="0"/>
          </a:p>
        </p:txBody>
      </p:sp>
      <p:sp>
        <p:nvSpPr>
          <p:cNvPr id="5" name="object 5"/>
          <p:cNvSpPr txBox="1">
            <a:spLocks noGrp="1"/>
          </p:cNvSpPr>
          <p:nvPr>
            <p:ph idx="1"/>
          </p:nvPr>
        </p:nvSpPr>
        <p:spPr>
          <a:xfrm>
            <a:off x="838200" y="1215200"/>
            <a:ext cx="10783824" cy="4183709"/>
          </a:xfrm>
          <a:prstGeom prst="rect">
            <a:avLst/>
          </a:prstGeom>
        </p:spPr>
        <p:txBody>
          <a:bodyPr vert="horz" wrap="square" lIns="0" tIns="12700" rIns="0" bIns="0" rtlCol="0">
            <a:spAutoFit/>
          </a:bodyPr>
          <a:lstStyle/>
          <a:p>
            <a:pPr marL="0" indent="0">
              <a:buNone/>
            </a:pPr>
            <a:r>
              <a:rPr lang="en-US" b="1" dirty="0" smtClean="0"/>
              <a:t>3. </a:t>
            </a:r>
            <a:r>
              <a:rPr lang="en-US" b="1" dirty="0">
                <a:solidFill>
                  <a:srgbClr val="000000"/>
                </a:solidFill>
              </a:rPr>
              <a:t>Unacceptable or Prohibited </a:t>
            </a:r>
            <a:r>
              <a:rPr lang="en-US" b="1" dirty="0" smtClean="0">
                <a:solidFill>
                  <a:srgbClr val="000000"/>
                </a:solidFill>
              </a:rPr>
              <a:t>Routes</a:t>
            </a:r>
            <a:r>
              <a:rPr lang="en-US" b="1" dirty="0" smtClean="0"/>
              <a:t>:</a:t>
            </a:r>
            <a:endParaRPr lang="en-US" b="1" dirty="0"/>
          </a:p>
          <a:p>
            <a:pPr marL="12700" marR="5080" indent="0" algn="just">
              <a:lnSpc>
                <a:spcPct val="100000"/>
              </a:lnSpc>
              <a:spcBef>
                <a:spcPts val="100"/>
              </a:spcBef>
              <a:buNone/>
            </a:pPr>
            <a:r>
              <a:rPr lang="en-US" sz="2400" dirty="0" smtClean="0">
                <a:solidFill>
                  <a:srgbClr val="000000"/>
                </a:solidFill>
              </a:rPr>
              <a:t>In some cases certain source-destination combinations may be unacceptable due weather factors, equipment breakdown, </a:t>
            </a:r>
            <a:r>
              <a:rPr lang="en-US" sz="2400" dirty="0" err="1" smtClean="0">
                <a:solidFill>
                  <a:srgbClr val="000000"/>
                </a:solidFill>
              </a:rPr>
              <a:t>labour</a:t>
            </a:r>
            <a:r>
              <a:rPr lang="en-US" sz="2400" dirty="0" smtClean="0">
                <a:solidFill>
                  <a:srgbClr val="000000"/>
                </a:solidFill>
              </a:rPr>
              <a:t> problem, etc.</a:t>
            </a: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r>
              <a:rPr lang="en-US" sz="2400" dirty="0" smtClean="0">
                <a:solidFill>
                  <a:srgbClr val="000000"/>
                </a:solidFill>
              </a:rPr>
              <a:t>To deal with such problem assign very-very high transportation cost in the concerned cell. As a thumb rule one can assign 100 times the largest cost in the table.</a:t>
            </a:r>
          </a:p>
          <a:p>
            <a:pPr marL="12700" marR="5080" indent="0" algn="just">
              <a:lnSpc>
                <a:spcPct val="100000"/>
              </a:lnSpc>
              <a:spcBef>
                <a:spcPts val="100"/>
              </a:spcBef>
              <a:buNone/>
            </a:pPr>
            <a:endParaRPr lang="en-US" sz="2400" dirty="0">
              <a:solidFill>
                <a:srgbClr val="000000"/>
              </a:solidFill>
            </a:endParaRPr>
          </a:p>
          <a:p>
            <a:pPr marL="12700" marR="5080" indent="0" algn="just">
              <a:lnSpc>
                <a:spcPct val="100000"/>
              </a:lnSpc>
              <a:spcBef>
                <a:spcPts val="100"/>
              </a:spcBef>
              <a:buNone/>
            </a:pPr>
            <a:r>
              <a:rPr lang="en-US" sz="2400" dirty="0" smtClean="0">
                <a:solidFill>
                  <a:srgbClr val="000000"/>
                </a:solidFill>
              </a:rPr>
              <a:t>The prohibited route may appear in the non-optimal solution, but it will be eliminated by the time the optimal solution is reached.</a:t>
            </a: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endParaRPr lang="en-US" sz="2400" dirty="0">
              <a:solidFill>
                <a:srgbClr val="000000"/>
              </a:solidFill>
            </a:endParaRPr>
          </a:p>
        </p:txBody>
      </p:sp>
    </p:spTree>
    <p:extLst>
      <p:ext uri="{BB962C8B-B14F-4D97-AF65-F5344CB8AC3E}">
        <p14:creationId xmlns:p14="http://schemas.microsoft.com/office/powerpoint/2010/main" val="2905372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Transportation Problem - Special Issues:</a:t>
            </a:r>
            <a:endParaRPr lang="en-US" dirty="0"/>
          </a:p>
        </p:txBody>
      </p:sp>
      <p:sp>
        <p:nvSpPr>
          <p:cNvPr id="5" name="object 5"/>
          <p:cNvSpPr txBox="1">
            <a:spLocks noGrp="1"/>
          </p:cNvSpPr>
          <p:nvPr>
            <p:ph idx="1"/>
          </p:nvPr>
        </p:nvSpPr>
        <p:spPr>
          <a:xfrm>
            <a:off x="838200" y="1215200"/>
            <a:ext cx="10783824" cy="5436360"/>
          </a:xfrm>
          <a:prstGeom prst="rect">
            <a:avLst/>
          </a:prstGeom>
        </p:spPr>
        <p:txBody>
          <a:bodyPr vert="horz" wrap="square" lIns="0" tIns="12700" rIns="0" bIns="0" rtlCol="0">
            <a:spAutoFit/>
          </a:bodyPr>
          <a:lstStyle/>
          <a:p>
            <a:pPr marL="0" indent="0">
              <a:buNone/>
            </a:pPr>
            <a:r>
              <a:rPr lang="en-US" sz="2400" b="1" dirty="0" smtClean="0"/>
              <a:t>4. </a:t>
            </a:r>
            <a:r>
              <a:rPr lang="en-US" sz="2400" b="1" dirty="0" smtClean="0">
                <a:solidFill>
                  <a:srgbClr val="000000"/>
                </a:solidFill>
              </a:rPr>
              <a:t>Unbalanced Transportation Problem</a:t>
            </a:r>
            <a:r>
              <a:rPr lang="en-US" sz="2400" b="1" dirty="0" smtClean="0"/>
              <a:t>:</a:t>
            </a:r>
            <a:endParaRPr lang="en-US" sz="2400" b="1" dirty="0"/>
          </a:p>
          <a:p>
            <a:pPr marL="12700" marR="5080" indent="0" algn="just">
              <a:lnSpc>
                <a:spcPct val="100000"/>
              </a:lnSpc>
              <a:spcBef>
                <a:spcPts val="100"/>
              </a:spcBef>
              <a:buNone/>
            </a:pPr>
            <a:r>
              <a:rPr lang="en-US" sz="2000" dirty="0" smtClean="0">
                <a:solidFill>
                  <a:srgbClr val="000000"/>
                </a:solidFill>
              </a:rPr>
              <a:t>If total demand is not equal to the total supply then the problem is unbalanced.</a:t>
            </a:r>
          </a:p>
          <a:p>
            <a:pPr marL="12700" marR="5080" indent="0" algn="just">
              <a:lnSpc>
                <a:spcPct val="100000"/>
              </a:lnSpc>
              <a:spcBef>
                <a:spcPts val="100"/>
              </a:spcBef>
              <a:buNone/>
            </a:pPr>
            <a:r>
              <a:rPr lang="en-US" sz="2000" dirty="0" smtClean="0">
                <a:solidFill>
                  <a:srgbClr val="000000"/>
                </a:solidFill>
              </a:rPr>
              <a:t>To get the solution we need balanced transportation problem. </a:t>
            </a: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r>
              <a:rPr lang="en-US" sz="2000" dirty="0" smtClean="0">
                <a:solidFill>
                  <a:srgbClr val="000000"/>
                </a:solidFill>
              </a:rPr>
              <a:t>To convert the unbalanced problem into balanced problem we should add a </a:t>
            </a:r>
            <a:r>
              <a:rPr lang="en-US" sz="2000" dirty="0">
                <a:solidFill>
                  <a:srgbClr val="000000"/>
                </a:solidFill>
              </a:rPr>
              <a:t>dummy source or a dummy </a:t>
            </a:r>
            <a:r>
              <a:rPr lang="en-US" sz="2000" dirty="0" smtClean="0">
                <a:solidFill>
                  <a:srgbClr val="000000"/>
                </a:solidFill>
              </a:rPr>
              <a:t>destination in the problem.</a:t>
            </a:r>
            <a:endParaRPr lang="en-US" sz="2000" dirty="0">
              <a:solidFill>
                <a:srgbClr val="000000"/>
              </a:solidFill>
            </a:endParaRP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r>
              <a:rPr lang="en-US" sz="2000" dirty="0">
                <a:solidFill>
                  <a:srgbClr val="000000"/>
                </a:solidFill>
              </a:rPr>
              <a:t>Dummy source  (row) should be added if supply is less</a:t>
            </a:r>
            <a:r>
              <a:rPr lang="en-US" sz="2000" dirty="0" smtClean="0">
                <a:solidFill>
                  <a:srgbClr val="000000"/>
                </a:solidFill>
              </a:rPr>
              <a:t>. </a:t>
            </a:r>
          </a:p>
          <a:p>
            <a:pPr marL="12700" marR="5080" indent="0" algn="just">
              <a:lnSpc>
                <a:spcPct val="100000"/>
              </a:lnSpc>
              <a:spcBef>
                <a:spcPts val="100"/>
              </a:spcBef>
              <a:buNone/>
            </a:pPr>
            <a:r>
              <a:rPr lang="en-US" sz="2000" dirty="0" smtClean="0">
                <a:solidFill>
                  <a:srgbClr val="000000"/>
                </a:solidFill>
              </a:rPr>
              <a:t>Dummy </a:t>
            </a:r>
            <a:r>
              <a:rPr lang="en-US" sz="2000" dirty="0">
                <a:solidFill>
                  <a:srgbClr val="000000"/>
                </a:solidFill>
              </a:rPr>
              <a:t>destination (column) should be added if demand is less.</a:t>
            </a:r>
          </a:p>
          <a:p>
            <a:pPr marL="12700" marR="5080" indent="0" algn="just">
              <a:lnSpc>
                <a:spcPct val="100000"/>
              </a:lnSpc>
              <a:spcBef>
                <a:spcPts val="100"/>
              </a:spcBef>
              <a:buNone/>
            </a:pPr>
            <a:endParaRPr lang="en-US" sz="2000" dirty="0" smtClean="0">
              <a:solidFill>
                <a:srgbClr val="000000"/>
              </a:solidFill>
            </a:endParaRPr>
          </a:p>
          <a:p>
            <a:pPr marL="12700" marR="5080" indent="0" algn="just">
              <a:lnSpc>
                <a:spcPct val="100000"/>
              </a:lnSpc>
              <a:spcBef>
                <a:spcPts val="100"/>
              </a:spcBef>
              <a:buNone/>
            </a:pPr>
            <a:r>
              <a:rPr lang="en-US" sz="2000" dirty="0">
                <a:solidFill>
                  <a:srgbClr val="000000"/>
                </a:solidFill>
              </a:rPr>
              <a:t>The </a:t>
            </a:r>
            <a:r>
              <a:rPr lang="en-US" sz="2000" dirty="0" smtClean="0">
                <a:solidFill>
                  <a:srgbClr val="000000"/>
                </a:solidFill>
              </a:rPr>
              <a:t>supply (demand) of </a:t>
            </a:r>
            <a:r>
              <a:rPr lang="en-US" sz="2000" dirty="0">
                <a:solidFill>
                  <a:srgbClr val="000000"/>
                </a:solidFill>
              </a:rPr>
              <a:t>the dummy </a:t>
            </a:r>
            <a:r>
              <a:rPr lang="en-US" sz="2000" dirty="0" smtClean="0">
                <a:solidFill>
                  <a:srgbClr val="000000"/>
                </a:solidFill>
              </a:rPr>
              <a:t>source (destination) </a:t>
            </a:r>
            <a:r>
              <a:rPr lang="en-US" sz="2000" dirty="0">
                <a:solidFill>
                  <a:srgbClr val="000000"/>
                </a:solidFill>
              </a:rPr>
              <a:t>will be equal to the difference of total demand and supply.</a:t>
            </a: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r>
              <a:rPr lang="en-US" sz="2000" dirty="0">
                <a:solidFill>
                  <a:srgbClr val="000000"/>
                </a:solidFill>
              </a:rPr>
              <a:t>Cost entries in the dummy row or column can be taken as zero, if no such information is given.</a:t>
            </a: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r>
              <a:rPr lang="en-US" sz="2000" dirty="0">
                <a:solidFill>
                  <a:srgbClr val="000000"/>
                </a:solidFill>
              </a:rPr>
              <a:t>If penalties are considered due to short or over supply then penalties should be taken as cost entries in the corresponding dummy row or column</a:t>
            </a:r>
            <a:r>
              <a:rPr lang="en-US" sz="2000" dirty="0" smtClean="0">
                <a:solidFill>
                  <a:srgbClr val="000000"/>
                </a:solidFill>
              </a:rPr>
              <a:t>.</a:t>
            </a:r>
            <a:endParaRPr lang="en-US" sz="2000" dirty="0">
              <a:solidFill>
                <a:srgbClr val="000000"/>
              </a:solidFill>
            </a:endParaRPr>
          </a:p>
        </p:txBody>
      </p:sp>
    </p:spTree>
    <p:extLst>
      <p:ext uri="{BB962C8B-B14F-4D97-AF65-F5344CB8AC3E}">
        <p14:creationId xmlns:p14="http://schemas.microsoft.com/office/powerpoint/2010/main" val="18313668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Transportation Problem - Special Issues:</a:t>
            </a:r>
            <a:endParaRPr lang="en-US" dirty="0"/>
          </a:p>
        </p:txBody>
      </p:sp>
      <p:sp>
        <p:nvSpPr>
          <p:cNvPr id="5" name="object 5"/>
          <p:cNvSpPr txBox="1">
            <a:spLocks noGrp="1"/>
          </p:cNvSpPr>
          <p:nvPr>
            <p:ph idx="1"/>
          </p:nvPr>
        </p:nvSpPr>
        <p:spPr>
          <a:xfrm>
            <a:off x="838200" y="1215200"/>
            <a:ext cx="10783824" cy="3820533"/>
          </a:xfrm>
          <a:prstGeom prst="rect">
            <a:avLst/>
          </a:prstGeom>
        </p:spPr>
        <p:txBody>
          <a:bodyPr vert="horz" wrap="square" lIns="0" tIns="12700" rIns="0" bIns="0" rtlCol="0">
            <a:spAutoFit/>
          </a:bodyPr>
          <a:lstStyle/>
          <a:p>
            <a:pPr marL="0" indent="0">
              <a:buNone/>
            </a:pPr>
            <a:r>
              <a:rPr lang="en-US" sz="2400" b="1" dirty="0"/>
              <a:t>5</a:t>
            </a:r>
            <a:r>
              <a:rPr lang="en-US" sz="2400" b="1" dirty="0" smtClean="0"/>
              <a:t>. </a:t>
            </a:r>
            <a:r>
              <a:rPr lang="en-US" sz="2400" b="1" dirty="0" smtClean="0">
                <a:solidFill>
                  <a:srgbClr val="000000"/>
                </a:solidFill>
              </a:rPr>
              <a:t>Maximization Transportation Problem</a:t>
            </a:r>
            <a:r>
              <a:rPr lang="en-US" sz="2400" b="1" dirty="0" smtClean="0"/>
              <a:t>:</a:t>
            </a:r>
            <a:endParaRPr lang="en-US" sz="2400" b="1" dirty="0"/>
          </a:p>
          <a:p>
            <a:pPr marL="12700" marR="5080" indent="0" algn="just">
              <a:lnSpc>
                <a:spcPct val="100000"/>
              </a:lnSpc>
              <a:spcBef>
                <a:spcPts val="100"/>
              </a:spcBef>
              <a:buNone/>
            </a:pPr>
            <a:r>
              <a:rPr lang="en-US" sz="2000" dirty="0" smtClean="0">
                <a:solidFill>
                  <a:srgbClr val="000000"/>
                </a:solidFill>
              </a:rPr>
              <a:t>If the transportation tableau consists profits or revenues rather than costs then the objective will be maximization.</a:t>
            </a: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r>
              <a:rPr lang="en-US" sz="2000" dirty="0" smtClean="0">
                <a:solidFill>
                  <a:srgbClr val="000000"/>
                </a:solidFill>
              </a:rPr>
              <a:t>Such problems can be handled by adding one additional step at the start:</a:t>
            </a:r>
          </a:p>
          <a:p>
            <a:pPr marL="469900" marR="5080" lvl="1" indent="0" algn="just">
              <a:lnSpc>
                <a:spcPct val="100000"/>
              </a:lnSpc>
              <a:spcBef>
                <a:spcPts val="100"/>
              </a:spcBef>
              <a:buNone/>
            </a:pPr>
            <a:r>
              <a:rPr lang="en-US" sz="2000" dirty="0" smtClean="0">
                <a:solidFill>
                  <a:srgbClr val="000000"/>
                </a:solidFill>
              </a:rPr>
              <a:t>Identify the cell with the largest profit or revenue and subtract all the other cell profits from that value. The transportation table will be converted to the Opportunity Loss table and then the objective will be changed to minimization and methods of transportation models can be applied to solve.</a:t>
            </a:r>
          </a:p>
          <a:p>
            <a:pPr marL="12700" marR="5080" indent="0" algn="just">
              <a:lnSpc>
                <a:spcPct val="100000"/>
              </a:lnSpc>
              <a:spcBef>
                <a:spcPts val="100"/>
              </a:spcBef>
              <a:buNone/>
            </a:pPr>
            <a:endParaRPr lang="en-US" sz="2000" dirty="0">
              <a:solidFill>
                <a:srgbClr val="000000"/>
              </a:solidFill>
            </a:endParaRPr>
          </a:p>
          <a:p>
            <a:pPr marL="12700" marR="5080" indent="0" algn="just">
              <a:lnSpc>
                <a:spcPct val="100000"/>
              </a:lnSpc>
              <a:spcBef>
                <a:spcPts val="100"/>
              </a:spcBef>
              <a:buNone/>
            </a:pPr>
            <a:r>
              <a:rPr lang="en-US" sz="2000" dirty="0" smtClean="0">
                <a:solidFill>
                  <a:srgbClr val="000000"/>
                </a:solidFill>
              </a:rPr>
              <a:t>After getting the optimal solution use the original cell values (profits) to compute the total profit.</a:t>
            </a:r>
          </a:p>
          <a:p>
            <a:pPr marL="12700" marR="5080" indent="0" algn="just">
              <a:lnSpc>
                <a:spcPct val="100000"/>
              </a:lnSpc>
              <a:spcBef>
                <a:spcPts val="100"/>
              </a:spcBef>
              <a:buNone/>
            </a:pPr>
            <a:endParaRPr lang="en-US" sz="2000" dirty="0">
              <a:solidFill>
                <a:srgbClr val="000000"/>
              </a:solidFill>
            </a:endParaRPr>
          </a:p>
        </p:txBody>
      </p:sp>
    </p:spTree>
    <p:extLst>
      <p:ext uri="{BB962C8B-B14F-4D97-AF65-F5344CB8AC3E}">
        <p14:creationId xmlns:p14="http://schemas.microsoft.com/office/powerpoint/2010/main" val="26714513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37745"/>
            <a:ext cx="10326624" cy="977456"/>
          </a:xfrm>
        </p:spPr>
        <p:txBody>
          <a:bodyPr>
            <a:normAutofit/>
          </a:bodyPr>
          <a:lstStyle/>
          <a:p>
            <a:r>
              <a:rPr lang="en-US" b="1" dirty="0" smtClean="0"/>
              <a:t>Assignment Model</a:t>
            </a:r>
            <a:endParaRPr lang="en-US" b="1" dirty="0"/>
          </a:p>
        </p:txBody>
      </p:sp>
      <p:sp>
        <p:nvSpPr>
          <p:cNvPr id="5" name="object 5"/>
          <p:cNvSpPr txBox="1">
            <a:spLocks noGrp="1"/>
          </p:cNvSpPr>
          <p:nvPr>
            <p:ph idx="1"/>
          </p:nvPr>
        </p:nvSpPr>
        <p:spPr>
          <a:xfrm>
            <a:off x="838200" y="1215200"/>
            <a:ext cx="10783824" cy="5359929"/>
          </a:xfrm>
          <a:prstGeom prst="rect">
            <a:avLst/>
          </a:prstGeom>
        </p:spPr>
        <p:txBody>
          <a:bodyPr vert="horz" wrap="square" lIns="0" tIns="12700" rIns="0" bIns="0" rtlCol="0">
            <a:spAutoFit/>
          </a:bodyPr>
          <a:lstStyle/>
          <a:p>
            <a:pPr marL="0" indent="0">
              <a:buNone/>
            </a:pPr>
            <a:r>
              <a:rPr lang="en-US" sz="2400" dirty="0" smtClean="0"/>
              <a:t>The assignment model is a special case of the transportation problem in which workers represent the sources and jobs represent the destinations. </a:t>
            </a:r>
            <a:r>
              <a:rPr lang="en-US" sz="2400" dirty="0" smtClean="0">
                <a:solidFill>
                  <a:srgbClr val="000000"/>
                </a:solidFill>
              </a:rPr>
              <a:t>The supply amount at each source and demand at each destination is exactly equal to one. </a:t>
            </a:r>
          </a:p>
          <a:p>
            <a:pPr marL="0" indent="0">
              <a:buNone/>
            </a:pPr>
            <a:endParaRPr lang="en-US" sz="2400" dirty="0" smtClean="0">
              <a:solidFill>
                <a:srgbClr val="000000"/>
              </a:solidFill>
            </a:endParaRPr>
          </a:p>
          <a:p>
            <a:pPr marL="0" indent="0">
              <a:buNone/>
            </a:pPr>
            <a:r>
              <a:rPr lang="en-US" sz="2400" dirty="0" smtClean="0">
                <a:solidFill>
                  <a:srgbClr val="000000"/>
                </a:solidFill>
              </a:rPr>
              <a:t>Even the problem can be solved using Simplex method or Transportation model methods. But as the Assignment model has special structure, a new simpler method – Hungarian Method is developed for Assignment problems.</a:t>
            </a:r>
          </a:p>
          <a:p>
            <a:pPr marL="0" indent="0">
              <a:buNone/>
            </a:pPr>
            <a:endParaRPr lang="en-US" sz="2400" dirty="0" smtClean="0">
              <a:solidFill>
                <a:srgbClr val="000000"/>
              </a:solidFill>
            </a:endParaRPr>
          </a:p>
          <a:p>
            <a:pPr marL="0" indent="0">
              <a:buNone/>
            </a:pPr>
            <a:endParaRPr lang="en-US" sz="2400" dirty="0">
              <a:solidFill>
                <a:srgbClr val="000000"/>
              </a:solidFill>
            </a:endParaRPr>
          </a:p>
          <a:p>
            <a:pPr marL="0" indent="0">
              <a:buNone/>
            </a:pPr>
            <a:endParaRPr lang="en-US" sz="2400" dirty="0" smtClean="0">
              <a:solidFill>
                <a:srgbClr val="000000"/>
              </a:solidFill>
            </a:endParaRPr>
          </a:p>
          <a:p>
            <a:pPr marL="0" indent="0">
              <a:buNone/>
            </a:pPr>
            <a:endParaRPr lang="en-US" sz="2400" dirty="0">
              <a:solidFill>
                <a:srgbClr val="000000"/>
              </a:solidFill>
            </a:endParaRPr>
          </a:p>
          <a:p>
            <a:pPr marL="0" indent="0">
              <a:buNone/>
            </a:pPr>
            <a:endParaRPr lang="en-US" sz="2400" dirty="0" smtClean="0">
              <a:solidFill>
                <a:srgbClr val="000000"/>
              </a:solidFill>
            </a:endParaRPr>
          </a:p>
          <a:p>
            <a:pPr marL="0" indent="0">
              <a:buNone/>
            </a:pPr>
            <a:r>
              <a:rPr lang="en-US" sz="2400" b="1" dirty="0" smtClean="0">
                <a:solidFill>
                  <a:srgbClr val="000000"/>
                </a:solidFill>
              </a:rPr>
              <a:t> </a:t>
            </a:r>
            <a:endParaRPr lang="en-US" sz="2000"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739198193"/>
              </p:ext>
            </p:extLst>
          </p:nvPr>
        </p:nvGraphicFramePr>
        <p:xfrm>
          <a:off x="1245616" y="4148666"/>
          <a:ext cx="6773335" cy="222504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4111298648"/>
                    </a:ext>
                  </a:extLst>
                </a:gridCol>
                <a:gridCol w="1354667">
                  <a:extLst>
                    <a:ext uri="{9D8B030D-6E8A-4147-A177-3AD203B41FA5}">
                      <a16:colId xmlns:a16="http://schemas.microsoft.com/office/drawing/2014/main" val="1813321812"/>
                    </a:ext>
                  </a:extLst>
                </a:gridCol>
                <a:gridCol w="1354667">
                  <a:extLst>
                    <a:ext uri="{9D8B030D-6E8A-4147-A177-3AD203B41FA5}">
                      <a16:colId xmlns:a16="http://schemas.microsoft.com/office/drawing/2014/main" val="4225611852"/>
                    </a:ext>
                  </a:extLst>
                </a:gridCol>
                <a:gridCol w="1354667">
                  <a:extLst>
                    <a:ext uri="{9D8B030D-6E8A-4147-A177-3AD203B41FA5}">
                      <a16:colId xmlns:a16="http://schemas.microsoft.com/office/drawing/2014/main" val="2027854812"/>
                    </a:ext>
                  </a:extLst>
                </a:gridCol>
                <a:gridCol w="1354667">
                  <a:extLst>
                    <a:ext uri="{9D8B030D-6E8A-4147-A177-3AD203B41FA5}">
                      <a16:colId xmlns:a16="http://schemas.microsoft.com/office/drawing/2014/main" val="85111429"/>
                    </a:ext>
                  </a:extLst>
                </a:gridCol>
              </a:tblGrid>
              <a:tr h="370840">
                <a:tc>
                  <a:txBody>
                    <a:bodyPr/>
                    <a:lstStyle/>
                    <a:p>
                      <a:endParaRPr lang="en-US" dirty="0"/>
                    </a:p>
                  </a:txBody>
                  <a:tcPr/>
                </a:tc>
                <a:tc gridSpan="4">
                  <a:txBody>
                    <a:bodyPr/>
                    <a:lstStyle/>
                    <a:p>
                      <a:pPr algn="ctr"/>
                      <a:r>
                        <a:rPr lang="en-US" dirty="0" smtClean="0">
                          <a:solidFill>
                            <a:srgbClr val="FF0000"/>
                          </a:solidFill>
                        </a:rPr>
                        <a:t>Job</a:t>
                      </a:r>
                      <a:endParaRPr lang="en-US" dirty="0">
                        <a:solidFill>
                          <a:srgbClr val="FF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84476058"/>
                  </a:ext>
                </a:extLst>
              </a:tr>
              <a:tr h="370840">
                <a:tc>
                  <a:txBody>
                    <a:bodyPr/>
                    <a:lstStyle/>
                    <a:p>
                      <a:r>
                        <a:rPr lang="en-US" dirty="0" smtClean="0">
                          <a:solidFill>
                            <a:srgbClr val="FF0000"/>
                          </a:solidFill>
                        </a:rPr>
                        <a:t>Machine</a:t>
                      </a: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extLst>
                  <a:ext uri="{0D108BD9-81ED-4DB2-BD59-A6C34878D82A}">
                    <a16:rowId xmlns:a16="http://schemas.microsoft.com/office/drawing/2014/main" val="1198203242"/>
                  </a:ext>
                </a:extLst>
              </a:tr>
              <a:tr h="370840">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3442407570"/>
                  </a:ext>
                </a:extLst>
              </a:tr>
              <a:tr h="370840">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9</a:t>
                      </a:r>
                      <a:endParaRPr lang="en-US" dirty="0"/>
                    </a:p>
                  </a:txBody>
                  <a:tcPr/>
                </a:tc>
                <a:tc>
                  <a:txBody>
                    <a:bodyPr/>
                    <a:lstStyle/>
                    <a:p>
                      <a:pPr algn="ctr"/>
                      <a:r>
                        <a:rPr lang="en-US" dirty="0" smtClean="0"/>
                        <a:t>7</a:t>
                      </a:r>
                      <a:endParaRPr lang="en-US" dirty="0"/>
                    </a:p>
                  </a:txBody>
                  <a:tcPr/>
                </a:tc>
                <a:tc>
                  <a:txBody>
                    <a:bodyPr/>
                    <a:lstStyle/>
                    <a:p>
                      <a:pPr algn="ctr"/>
                      <a:r>
                        <a:rPr lang="en-US" dirty="0" smtClean="0"/>
                        <a:t>10</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1775915587"/>
                  </a:ext>
                </a:extLst>
              </a:tr>
              <a:tr h="370840">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11</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2834703775"/>
                  </a:ext>
                </a:extLst>
              </a:tr>
              <a:tr h="370840">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8</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3623713984"/>
                  </a:ext>
                </a:extLst>
              </a:tr>
            </a:tbl>
          </a:graphicData>
        </a:graphic>
      </p:graphicFrame>
    </p:spTree>
    <p:extLst>
      <p:ext uri="{BB962C8B-B14F-4D97-AF65-F5344CB8AC3E}">
        <p14:creationId xmlns:p14="http://schemas.microsoft.com/office/powerpoint/2010/main" val="40503533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37745"/>
            <a:ext cx="10326624" cy="977456"/>
          </a:xfrm>
        </p:spPr>
        <p:txBody>
          <a:bodyPr>
            <a:normAutofit/>
          </a:bodyPr>
          <a:lstStyle/>
          <a:p>
            <a:r>
              <a:rPr lang="en-US" b="1" dirty="0" smtClean="0"/>
              <a:t>Assignment </a:t>
            </a:r>
            <a:r>
              <a:rPr lang="en-US" b="1" dirty="0" smtClean="0"/>
              <a:t>Model (Hungarian Method)</a:t>
            </a:r>
            <a:endParaRPr lang="en-US" b="1" dirty="0"/>
          </a:p>
        </p:txBody>
      </p:sp>
      <p:sp>
        <p:nvSpPr>
          <p:cNvPr id="5" name="object 5"/>
          <p:cNvSpPr txBox="1">
            <a:spLocks noGrp="1"/>
          </p:cNvSpPr>
          <p:nvPr>
            <p:ph idx="1"/>
          </p:nvPr>
        </p:nvSpPr>
        <p:spPr>
          <a:xfrm>
            <a:off x="838200" y="1215200"/>
            <a:ext cx="10783824" cy="5374805"/>
          </a:xfrm>
          <a:prstGeom prst="rect">
            <a:avLst/>
          </a:prstGeom>
        </p:spPr>
        <p:txBody>
          <a:bodyPr vert="horz" wrap="square" lIns="0" tIns="12700" rIns="0" bIns="0" rtlCol="0">
            <a:spAutoFit/>
          </a:bodyPr>
          <a:lstStyle/>
          <a:p>
            <a:pPr marL="0" indent="0">
              <a:buNone/>
            </a:pPr>
            <a:r>
              <a:rPr lang="en-US" b="1" dirty="0" smtClean="0">
                <a:solidFill>
                  <a:srgbClr val="C00000"/>
                </a:solidFill>
              </a:rPr>
              <a:t>STEPS:</a:t>
            </a:r>
          </a:p>
          <a:p>
            <a:pPr marL="365760" lvl="1" indent="-457200" algn="just">
              <a:buNone/>
            </a:pPr>
            <a:r>
              <a:rPr lang="en-US" dirty="0" smtClean="0">
                <a:solidFill>
                  <a:srgbClr val="000000"/>
                </a:solidFill>
              </a:rPr>
              <a:t>1. Row Reduction: Subtract least cost in each row from all costs in that row.</a:t>
            </a:r>
          </a:p>
          <a:p>
            <a:pPr marL="365760" lvl="1" indent="-457200" algn="just">
              <a:buNone/>
            </a:pPr>
            <a:r>
              <a:rPr lang="en-US" dirty="0" smtClean="0">
                <a:solidFill>
                  <a:srgbClr val="000000"/>
                </a:solidFill>
              </a:rPr>
              <a:t>2. Column </a:t>
            </a:r>
            <a:r>
              <a:rPr lang="en-US" dirty="0">
                <a:solidFill>
                  <a:srgbClr val="000000"/>
                </a:solidFill>
              </a:rPr>
              <a:t>Reduction: Subtract least cost in each </a:t>
            </a:r>
            <a:r>
              <a:rPr lang="en-US" dirty="0" smtClean="0">
                <a:solidFill>
                  <a:srgbClr val="000000"/>
                </a:solidFill>
              </a:rPr>
              <a:t>column from </a:t>
            </a:r>
            <a:r>
              <a:rPr lang="en-US" dirty="0">
                <a:solidFill>
                  <a:srgbClr val="000000"/>
                </a:solidFill>
              </a:rPr>
              <a:t>all costs in that </a:t>
            </a:r>
            <a:r>
              <a:rPr lang="en-US" dirty="0" smtClean="0">
                <a:solidFill>
                  <a:srgbClr val="000000"/>
                </a:solidFill>
              </a:rPr>
              <a:t>column.</a:t>
            </a:r>
          </a:p>
          <a:p>
            <a:pPr marL="365760" lvl="1" indent="-457200" algn="just">
              <a:buNone/>
            </a:pPr>
            <a:r>
              <a:rPr lang="en-US" dirty="0" smtClean="0">
                <a:solidFill>
                  <a:srgbClr val="000000"/>
                </a:solidFill>
              </a:rPr>
              <a:t>3. Draw the minimum number of horizontal and / or vertical lines to cross out all zeros. If minimum number of lines is equal to the number of rows, optimal assignment is possible and go to Step 5.</a:t>
            </a:r>
          </a:p>
          <a:p>
            <a:pPr marL="365760" lvl="1" indent="-457200" algn="just">
              <a:buNone/>
            </a:pPr>
            <a:r>
              <a:rPr lang="en-US" dirty="0" smtClean="0">
                <a:solidFill>
                  <a:srgbClr val="000000"/>
                </a:solidFill>
              </a:rPr>
              <a:t>4. </a:t>
            </a:r>
            <a:r>
              <a:rPr lang="en-US" dirty="0">
                <a:solidFill>
                  <a:srgbClr val="000000"/>
                </a:solidFill>
              </a:rPr>
              <a:t>If minimum number of lines is </a:t>
            </a:r>
            <a:r>
              <a:rPr lang="en-US" dirty="0" smtClean="0">
                <a:solidFill>
                  <a:srgbClr val="000000"/>
                </a:solidFill>
              </a:rPr>
              <a:t>less than the </a:t>
            </a:r>
            <a:r>
              <a:rPr lang="en-US" dirty="0">
                <a:solidFill>
                  <a:srgbClr val="000000"/>
                </a:solidFill>
              </a:rPr>
              <a:t>number of </a:t>
            </a:r>
            <a:r>
              <a:rPr lang="en-US" dirty="0" smtClean="0">
                <a:solidFill>
                  <a:srgbClr val="000000"/>
                </a:solidFill>
              </a:rPr>
              <a:t>rows, identify the smallest uncrossed opportunity cost and subtract it from all uncrossed costs and add to the crossed costs that lie at the intersection of lines drawn to cross out zeros. Repeat Step 3.</a:t>
            </a:r>
          </a:p>
          <a:p>
            <a:pPr marL="365760" lvl="1" indent="-457200" algn="just">
              <a:buNone/>
            </a:pPr>
            <a:r>
              <a:rPr lang="en-US" dirty="0" smtClean="0">
                <a:solidFill>
                  <a:srgbClr val="000000"/>
                </a:solidFill>
              </a:rPr>
              <a:t>5. Make the assignments. Begin with a row or column that has a single zero. Encircle that zero to indicate the assignment and cross the corresponding row and column for not considering further for assignment. Continue the process of searching row or column having single zero for assignment. If still multiple zero-costs exist, choose arbitrarily for assignment.</a:t>
            </a:r>
            <a:r>
              <a:rPr lang="en-US" b="1" dirty="0" smtClean="0">
                <a:solidFill>
                  <a:srgbClr val="000000"/>
                </a:solidFill>
              </a:rPr>
              <a:t> </a:t>
            </a:r>
            <a:endParaRPr lang="en-US" dirty="0">
              <a:solidFill>
                <a:srgbClr val="000000"/>
              </a:solidFill>
            </a:endParaRPr>
          </a:p>
        </p:txBody>
      </p:sp>
    </p:spTree>
    <p:extLst>
      <p:ext uri="{BB962C8B-B14F-4D97-AF65-F5344CB8AC3E}">
        <p14:creationId xmlns:p14="http://schemas.microsoft.com/office/powerpoint/2010/main" val="21656216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Model (Example-1)</a:t>
            </a:r>
            <a:endParaRPr lang="en-US" dirty="0"/>
          </a:p>
        </p:txBody>
      </p:sp>
      <p:sp>
        <p:nvSpPr>
          <p:cNvPr id="5" name="object 5"/>
          <p:cNvSpPr txBox="1">
            <a:spLocks noGrp="1"/>
          </p:cNvSpPr>
          <p:nvPr>
            <p:ph idx="1"/>
          </p:nvPr>
        </p:nvSpPr>
        <p:spPr>
          <a:xfrm>
            <a:off x="902208" y="1690688"/>
            <a:ext cx="10600944" cy="4044697"/>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1800" spc="-5" dirty="0" smtClean="0">
                <a:solidFill>
                  <a:srgbClr val="000000"/>
                </a:solidFill>
              </a:rPr>
              <a:t>Transportation cost per motor-bike is calculated and shown below along with demand and supply:</a:t>
            </a: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r>
              <a:rPr lang="en-US" sz="1800" dirty="0" smtClean="0">
                <a:solidFill>
                  <a:srgbClr val="000000"/>
                </a:solidFill>
              </a:rPr>
              <a:t>Let </a:t>
            </a:r>
            <a:r>
              <a:rPr lang="en-US" sz="1800" dirty="0" err="1" smtClean="0">
                <a:solidFill>
                  <a:srgbClr val="000000"/>
                </a:solidFill>
              </a:rPr>
              <a:t>x</a:t>
            </a:r>
            <a:r>
              <a:rPr lang="en-US" sz="1800" baseline="-25000" dirty="0" err="1" smtClean="0">
                <a:solidFill>
                  <a:srgbClr val="000000"/>
                </a:solidFill>
              </a:rPr>
              <a:t>ij</a:t>
            </a:r>
            <a:r>
              <a:rPr lang="en-US" sz="1800" dirty="0" smtClean="0">
                <a:solidFill>
                  <a:srgbClr val="000000"/>
                </a:solidFill>
              </a:rPr>
              <a:t> represents number of units of bikes to be transported from source </a:t>
            </a:r>
            <a:r>
              <a:rPr lang="en-US" sz="1800" dirty="0" err="1" smtClean="0">
                <a:solidFill>
                  <a:srgbClr val="000000"/>
                </a:solidFill>
              </a:rPr>
              <a:t>i</a:t>
            </a:r>
            <a:r>
              <a:rPr lang="en-US" sz="1800" dirty="0" smtClean="0">
                <a:solidFill>
                  <a:srgbClr val="000000"/>
                </a:solidFill>
              </a:rPr>
              <a:t> to destination j, then the problem can be formulated as LP problem as follows:</a:t>
            </a:r>
            <a:endParaRPr lang="en-US" sz="1800" dirty="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59762991"/>
              </p:ext>
            </p:extLst>
          </p:nvPr>
        </p:nvGraphicFramePr>
        <p:xfrm>
          <a:off x="2352040" y="2231181"/>
          <a:ext cx="6554217" cy="2415176"/>
        </p:xfrm>
        <a:graphic>
          <a:graphicData uri="http://schemas.openxmlformats.org/drawingml/2006/table">
            <a:tbl>
              <a:tblPr firstRow="1" bandRow="1">
                <a:tableStyleId>{5C22544A-7EE6-4342-B048-85BDC9FD1C3A}</a:tableStyleId>
              </a:tblPr>
              <a:tblGrid>
                <a:gridCol w="1264092">
                  <a:extLst>
                    <a:ext uri="{9D8B030D-6E8A-4147-A177-3AD203B41FA5}">
                      <a16:colId xmlns:a16="http://schemas.microsoft.com/office/drawing/2014/main" val="3600248158"/>
                    </a:ext>
                  </a:extLst>
                </a:gridCol>
                <a:gridCol w="1559372">
                  <a:extLst>
                    <a:ext uri="{9D8B030D-6E8A-4147-A177-3AD203B41FA5}">
                      <a16:colId xmlns:a16="http://schemas.microsoft.com/office/drawing/2014/main" val="654408907"/>
                    </a:ext>
                  </a:extLst>
                </a:gridCol>
                <a:gridCol w="1197864">
                  <a:extLst>
                    <a:ext uri="{9D8B030D-6E8A-4147-A177-3AD203B41FA5}">
                      <a16:colId xmlns:a16="http://schemas.microsoft.com/office/drawing/2014/main" val="2351691653"/>
                    </a:ext>
                  </a:extLst>
                </a:gridCol>
                <a:gridCol w="1572768">
                  <a:extLst>
                    <a:ext uri="{9D8B030D-6E8A-4147-A177-3AD203B41FA5}">
                      <a16:colId xmlns:a16="http://schemas.microsoft.com/office/drawing/2014/main" val="203873144"/>
                    </a:ext>
                  </a:extLst>
                </a:gridCol>
                <a:gridCol w="960121">
                  <a:extLst>
                    <a:ext uri="{9D8B030D-6E8A-4147-A177-3AD203B41FA5}">
                      <a16:colId xmlns:a16="http://schemas.microsoft.com/office/drawing/2014/main" val="2144004440"/>
                    </a:ext>
                  </a:extLst>
                </a:gridCol>
              </a:tblGrid>
              <a:tr h="275817">
                <a:tc rowSpan="5">
                  <a:txBody>
                    <a:bodyPr/>
                    <a:lstStyle/>
                    <a:p>
                      <a:endParaRPr lang="en-US" dirty="0" smtClean="0"/>
                    </a:p>
                    <a:p>
                      <a:endParaRPr lang="en-US" dirty="0" smtClean="0"/>
                    </a:p>
                    <a:p>
                      <a:endParaRPr lang="en-US" dirty="0" smtClean="0"/>
                    </a:p>
                    <a:p>
                      <a:r>
                        <a:rPr lang="en-US" dirty="0" smtClean="0"/>
                        <a:t>Sources</a:t>
                      </a:r>
                      <a:endParaRPr lang="en-US" dirty="0"/>
                    </a:p>
                  </a:txBody>
                  <a:tcPr/>
                </a:tc>
                <a:tc rowSpan="2">
                  <a:txBody>
                    <a:bodyPr/>
                    <a:lstStyle/>
                    <a:p>
                      <a:endParaRPr lang="en-US" dirty="0">
                        <a:solidFill>
                          <a:schemeClr val="tx1"/>
                        </a:solidFill>
                      </a:endParaRPr>
                    </a:p>
                  </a:txBody>
                  <a:tcPr>
                    <a:solidFill>
                      <a:schemeClr val="tx2">
                        <a:lumMod val="60000"/>
                        <a:lumOff val="40000"/>
                      </a:schemeClr>
                    </a:solidFill>
                  </a:tcPr>
                </a:tc>
                <a:tc gridSpan="2">
                  <a:txBody>
                    <a:bodyPr/>
                    <a:lstStyle/>
                    <a:p>
                      <a:pPr algn="ctr"/>
                      <a:r>
                        <a:rPr lang="en-US" dirty="0" smtClean="0">
                          <a:solidFill>
                            <a:schemeClr val="tx1"/>
                          </a:solidFill>
                        </a:rPr>
                        <a:t>Destinations</a:t>
                      </a:r>
                      <a:endParaRPr lang="en-US" dirty="0">
                        <a:solidFill>
                          <a:schemeClr val="tx1"/>
                        </a:solidFill>
                      </a:endParaRPr>
                    </a:p>
                  </a:txBody>
                  <a:tcPr>
                    <a:solidFill>
                      <a:schemeClr val="tx2">
                        <a:lumMod val="60000"/>
                        <a:lumOff val="40000"/>
                      </a:schemeClr>
                    </a:solidFill>
                  </a:tcPr>
                </a:tc>
                <a:tc hMerge="1">
                  <a:txBody>
                    <a:bodyPr/>
                    <a:lstStyle/>
                    <a:p>
                      <a:endParaRPr lang="en-US" dirty="0"/>
                    </a:p>
                  </a:txBody>
                  <a:tcPr/>
                </a:tc>
                <a:tc rowSpan="2">
                  <a:txBody>
                    <a:bodyPr/>
                    <a:lstStyle/>
                    <a:p>
                      <a:endParaRPr lang="en-US" dirty="0" smtClean="0">
                        <a:solidFill>
                          <a:schemeClr val="tx1"/>
                        </a:solidFill>
                      </a:endParaRPr>
                    </a:p>
                    <a:p>
                      <a:r>
                        <a:rPr lang="en-US" dirty="0" smtClean="0">
                          <a:solidFill>
                            <a:schemeClr val="tx1"/>
                          </a:solidFill>
                        </a:rPr>
                        <a:t>Supply</a:t>
                      </a:r>
                      <a:endParaRPr lang="en-US" dirty="0">
                        <a:solidFill>
                          <a:schemeClr val="tx1"/>
                        </a:solidFill>
                      </a:endParaRPr>
                    </a:p>
                  </a:txBody>
                  <a:tcPr>
                    <a:solidFill>
                      <a:schemeClr val="tx2">
                        <a:lumMod val="60000"/>
                        <a:lumOff val="40000"/>
                      </a:schemeClr>
                    </a:solidFill>
                  </a:tcPr>
                </a:tc>
                <a:extLst>
                  <a:ext uri="{0D108BD9-81ED-4DB2-BD59-A6C34878D82A}">
                    <a16:rowId xmlns:a16="http://schemas.microsoft.com/office/drawing/2014/main" val="976659743"/>
                  </a:ext>
                </a:extLst>
              </a:tr>
              <a:tr h="476068">
                <a:tc vMerge="1">
                  <a:txBody>
                    <a:bodyPr/>
                    <a:lstStyle/>
                    <a:p>
                      <a:endParaRPr lang="en-US" dirty="0"/>
                    </a:p>
                  </a:txBody>
                  <a:tcPr/>
                </a:tc>
                <a:tc vMerge="1">
                  <a:txBody>
                    <a:bodyPr/>
                    <a:lstStyle/>
                    <a:p>
                      <a:endParaRPr lang="en-US" dirty="0"/>
                    </a:p>
                  </a:txBody>
                  <a:tcPr/>
                </a:tc>
                <a:tc>
                  <a:txBody>
                    <a:bodyPr/>
                    <a:lstStyle/>
                    <a:p>
                      <a:r>
                        <a:rPr lang="en-US" dirty="0" smtClean="0">
                          <a:solidFill>
                            <a:schemeClr val="tx1"/>
                          </a:solidFill>
                        </a:rPr>
                        <a:t>1. Indore</a:t>
                      </a:r>
                      <a:endParaRPr lang="en-US" dirty="0">
                        <a:solidFill>
                          <a:schemeClr val="tx1"/>
                        </a:solidFill>
                      </a:endParaRPr>
                    </a:p>
                  </a:txBody>
                  <a:tcPr>
                    <a:solidFill>
                      <a:schemeClr val="tx2">
                        <a:lumMod val="60000"/>
                        <a:lumOff val="40000"/>
                      </a:schemeClr>
                    </a:solidFill>
                  </a:tcPr>
                </a:tc>
                <a:tc>
                  <a:txBody>
                    <a:bodyPr/>
                    <a:lstStyle/>
                    <a:p>
                      <a:r>
                        <a:rPr lang="en-US" dirty="0" smtClean="0">
                          <a:solidFill>
                            <a:schemeClr val="tx1"/>
                          </a:solidFill>
                        </a:rPr>
                        <a:t>2. Hyderabad</a:t>
                      </a:r>
                      <a:endParaRPr lang="en-US" dirty="0">
                        <a:solidFill>
                          <a:schemeClr val="tx1"/>
                        </a:solidFill>
                      </a:endParaRPr>
                    </a:p>
                  </a:txBody>
                  <a:tcPr>
                    <a:solidFill>
                      <a:schemeClr val="tx2">
                        <a:lumMod val="60000"/>
                        <a:lumOff val="40000"/>
                      </a:schemeClr>
                    </a:solidFill>
                  </a:tcPr>
                </a:tc>
                <a:tc vMerge="1">
                  <a:txBody>
                    <a:bodyPr/>
                    <a:lstStyle/>
                    <a:p>
                      <a:endParaRPr lang="en-US" dirty="0"/>
                    </a:p>
                  </a:txBody>
                  <a:tcPr/>
                </a:tc>
                <a:extLst>
                  <a:ext uri="{0D108BD9-81ED-4DB2-BD59-A6C34878D82A}">
                    <a16:rowId xmlns:a16="http://schemas.microsoft.com/office/drawing/2014/main" val="1851484115"/>
                  </a:ext>
                </a:extLst>
              </a:tr>
              <a:tr h="275817">
                <a:tc vMerge="1">
                  <a:txBody>
                    <a:bodyPr/>
                    <a:lstStyle/>
                    <a:p>
                      <a:endParaRPr lang="en-US" dirty="0"/>
                    </a:p>
                  </a:txBody>
                  <a:tcPr/>
                </a:tc>
                <a:tc>
                  <a:txBody>
                    <a:bodyPr/>
                    <a:lstStyle/>
                    <a:p>
                      <a:pPr marL="342900" indent="-342900">
                        <a:buAutoNum type="arabicPeriod"/>
                      </a:pPr>
                      <a:r>
                        <a:rPr lang="en-US" dirty="0" smtClean="0"/>
                        <a:t>Pune</a:t>
                      </a:r>
                      <a:endParaRPr lang="en-US" dirty="0"/>
                    </a:p>
                  </a:txBody>
                  <a:tcPr/>
                </a:tc>
                <a:tc>
                  <a:txBody>
                    <a:bodyPr/>
                    <a:lstStyle/>
                    <a:p>
                      <a:pPr algn="ctr"/>
                      <a:r>
                        <a:rPr lang="en-US" dirty="0" smtClean="0"/>
                        <a:t>1200</a:t>
                      </a:r>
                      <a:endParaRPr lang="en-US" dirty="0"/>
                    </a:p>
                  </a:txBody>
                  <a:tcPr/>
                </a:tc>
                <a:tc>
                  <a:txBody>
                    <a:bodyPr/>
                    <a:lstStyle/>
                    <a:p>
                      <a:pPr algn="ctr"/>
                      <a:r>
                        <a:rPr lang="en-US" dirty="0" smtClean="0"/>
                        <a:t>1000</a:t>
                      </a:r>
                      <a:endParaRPr lang="en-US" dirty="0"/>
                    </a:p>
                  </a:txBody>
                  <a:tcPr/>
                </a:tc>
                <a:tc>
                  <a:txBody>
                    <a:bodyPr/>
                    <a:lstStyle/>
                    <a:p>
                      <a:pPr algn="ctr"/>
                      <a:r>
                        <a:rPr lang="en-US" dirty="0" smtClean="0"/>
                        <a:t>10000</a:t>
                      </a:r>
                      <a:endParaRPr lang="en-US" dirty="0"/>
                    </a:p>
                  </a:txBody>
                  <a:tcPr/>
                </a:tc>
                <a:extLst>
                  <a:ext uri="{0D108BD9-81ED-4DB2-BD59-A6C34878D82A}">
                    <a16:rowId xmlns:a16="http://schemas.microsoft.com/office/drawing/2014/main" val="843907315"/>
                  </a:ext>
                </a:extLst>
              </a:tr>
              <a:tr h="476068">
                <a:tc vMerge="1">
                  <a:txBody>
                    <a:bodyPr/>
                    <a:lstStyle/>
                    <a:p>
                      <a:endParaRPr lang="en-US" dirty="0"/>
                    </a:p>
                  </a:txBody>
                  <a:tcPr/>
                </a:tc>
                <a:tc>
                  <a:txBody>
                    <a:bodyPr/>
                    <a:lstStyle/>
                    <a:p>
                      <a:r>
                        <a:rPr lang="en-US" dirty="0" smtClean="0"/>
                        <a:t>2. Ahmedabad</a:t>
                      </a:r>
                      <a:endParaRPr lang="en-US" dirty="0"/>
                    </a:p>
                  </a:txBody>
                  <a:tcPr/>
                </a:tc>
                <a:tc>
                  <a:txBody>
                    <a:bodyPr/>
                    <a:lstStyle/>
                    <a:p>
                      <a:pPr algn="ctr"/>
                      <a:r>
                        <a:rPr lang="en-US" dirty="0" smtClean="0"/>
                        <a:t>800</a:t>
                      </a:r>
                      <a:endParaRPr lang="en-US" dirty="0"/>
                    </a:p>
                  </a:txBody>
                  <a:tcPr/>
                </a:tc>
                <a:tc>
                  <a:txBody>
                    <a:bodyPr/>
                    <a:lstStyle/>
                    <a:p>
                      <a:pPr algn="ctr"/>
                      <a:r>
                        <a:rPr lang="en-US" dirty="0" smtClean="0"/>
                        <a:t>2400</a:t>
                      </a:r>
                      <a:endParaRPr lang="en-US" dirty="0"/>
                    </a:p>
                  </a:txBody>
                  <a:tcPr/>
                </a:tc>
                <a:tc>
                  <a:txBody>
                    <a:bodyPr/>
                    <a:lstStyle/>
                    <a:p>
                      <a:pPr algn="ctr"/>
                      <a:r>
                        <a:rPr lang="en-US" dirty="0" smtClean="0"/>
                        <a:t>15000</a:t>
                      </a:r>
                      <a:endParaRPr lang="en-US" dirty="0"/>
                    </a:p>
                  </a:txBody>
                  <a:tcPr/>
                </a:tc>
                <a:extLst>
                  <a:ext uri="{0D108BD9-81ED-4DB2-BD59-A6C34878D82A}">
                    <a16:rowId xmlns:a16="http://schemas.microsoft.com/office/drawing/2014/main" val="733601387"/>
                  </a:ext>
                </a:extLst>
              </a:tr>
              <a:tr h="275817">
                <a:tc vMerge="1">
                  <a:txBody>
                    <a:bodyPr/>
                    <a:lstStyle/>
                    <a:p>
                      <a:endParaRPr lang="en-US" dirty="0"/>
                    </a:p>
                  </a:txBody>
                  <a:tcPr/>
                </a:tc>
                <a:tc>
                  <a:txBody>
                    <a:bodyPr/>
                    <a:lstStyle/>
                    <a:p>
                      <a:r>
                        <a:rPr lang="en-US" dirty="0" smtClean="0"/>
                        <a:t>3. Chennai</a:t>
                      </a:r>
                      <a:endParaRPr lang="en-US" dirty="0"/>
                    </a:p>
                  </a:txBody>
                  <a:tcPr/>
                </a:tc>
                <a:tc>
                  <a:txBody>
                    <a:bodyPr/>
                    <a:lstStyle/>
                    <a:p>
                      <a:pPr algn="ctr"/>
                      <a:r>
                        <a:rPr lang="en-US" dirty="0" smtClean="0"/>
                        <a:t>3000</a:t>
                      </a:r>
                      <a:endParaRPr lang="en-US" dirty="0"/>
                    </a:p>
                  </a:txBody>
                  <a:tcPr/>
                </a:tc>
                <a:tc>
                  <a:txBody>
                    <a:bodyPr/>
                    <a:lstStyle/>
                    <a:p>
                      <a:pPr algn="ctr"/>
                      <a:r>
                        <a:rPr lang="en-US" dirty="0" smtClean="0"/>
                        <a:t>1200</a:t>
                      </a:r>
                      <a:endParaRPr lang="en-US" dirty="0"/>
                    </a:p>
                  </a:txBody>
                  <a:tcPr/>
                </a:tc>
                <a:tc>
                  <a:txBody>
                    <a:bodyPr/>
                    <a:lstStyle/>
                    <a:p>
                      <a:pPr algn="ctr"/>
                      <a:r>
                        <a:rPr lang="en-US" dirty="0" smtClean="0"/>
                        <a:t>25000</a:t>
                      </a:r>
                      <a:endParaRPr lang="en-US" dirty="0"/>
                    </a:p>
                  </a:txBody>
                  <a:tcPr/>
                </a:tc>
                <a:extLst>
                  <a:ext uri="{0D108BD9-81ED-4DB2-BD59-A6C34878D82A}">
                    <a16:rowId xmlns:a16="http://schemas.microsoft.com/office/drawing/2014/main" val="1233335511"/>
                  </a:ext>
                </a:extLst>
              </a:tr>
              <a:tr h="275817">
                <a:tc gridSpan="2">
                  <a:txBody>
                    <a:bodyPr/>
                    <a:lstStyle/>
                    <a:p>
                      <a:pPr algn="r"/>
                      <a:r>
                        <a:rPr lang="en-US" dirty="0" smtClean="0"/>
                        <a:t>Demand</a:t>
                      </a:r>
                      <a:endParaRPr lang="en-US" dirty="0"/>
                    </a:p>
                  </a:txBody>
                  <a:tcPr/>
                </a:tc>
                <a:tc hMerge="1">
                  <a:txBody>
                    <a:bodyPr/>
                    <a:lstStyle/>
                    <a:p>
                      <a:endParaRPr lang="en-US" dirty="0"/>
                    </a:p>
                  </a:txBody>
                  <a:tcPr/>
                </a:tc>
                <a:tc>
                  <a:txBody>
                    <a:bodyPr/>
                    <a:lstStyle/>
                    <a:p>
                      <a:pPr algn="ctr"/>
                      <a:r>
                        <a:rPr lang="en-US" dirty="0" smtClean="0"/>
                        <a:t>20000</a:t>
                      </a:r>
                      <a:endParaRPr lang="en-US" dirty="0"/>
                    </a:p>
                  </a:txBody>
                  <a:tcPr/>
                </a:tc>
                <a:tc>
                  <a:txBody>
                    <a:bodyPr/>
                    <a:lstStyle/>
                    <a:p>
                      <a:pPr algn="ctr"/>
                      <a:r>
                        <a:rPr lang="en-US" dirty="0" smtClean="0"/>
                        <a:t>30000</a:t>
                      </a:r>
                      <a:endParaRPr lang="en-US" dirty="0"/>
                    </a:p>
                  </a:txBody>
                  <a:tcPr/>
                </a:tc>
                <a:tc>
                  <a:txBody>
                    <a:bodyPr/>
                    <a:lstStyle/>
                    <a:p>
                      <a:pPr algn="ctr"/>
                      <a:endParaRPr lang="en-US" dirty="0"/>
                    </a:p>
                  </a:txBody>
                  <a:tcPr/>
                </a:tc>
                <a:extLst>
                  <a:ext uri="{0D108BD9-81ED-4DB2-BD59-A6C34878D82A}">
                    <a16:rowId xmlns:a16="http://schemas.microsoft.com/office/drawing/2014/main" val="1311853690"/>
                  </a:ext>
                </a:extLst>
              </a:tr>
            </a:tbl>
          </a:graphicData>
        </a:graphic>
      </p:graphicFrame>
    </p:spTree>
    <p:extLst>
      <p:ext uri="{BB962C8B-B14F-4D97-AF65-F5344CB8AC3E}">
        <p14:creationId xmlns:p14="http://schemas.microsoft.com/office/powerpoint/2010/main" val="19809008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37745"/>
            <a:ext cx="10326624" cy="977456"/>
          </a:xfrm>
        </p:spPr>
        <p:txBody>
          <a:bodyPr>
            <a:normAutofit/>
          </a:bodyPr>
          <a:lstStyle/>
          <a:p>
            <a:r>
              <a:rPr lang="en-US" b="1" dirty="0" smtClean="0"/>
              <a:t>Assignment Model (Example)</a:t>
            </a:r>
            <a:endParaRPr lang="en-US" b="1" dirty="0"/>
          </a:p>
        </p:txBody>
      </p:sp>
      <p:sp>
        <p:nvSpPr>
          <p:cNvPr id="5" name="object 5"/>
          <p:cNvSpPr txBox="1">
            <a:spLocks noGrp="1"/>
          </p:cNvSpPr>
          <p:nvPr>
            <p:ph idx="1"/>
          </p:nvPr>
        </p:nvSpPr>
        <p:spPr>
          <a:xfrm>
            <a:off x="935736" y="1215200"/>
            <a:ext cx="10613136" cy="4896212"/>
          </a:xfrm>
          <a:prstGeom prst="rect">
            <a:avLst/>
          </a:prstGeom>
        </p:spPr>
        <p:txBody>
          <a:bodyPr vert="horz" wrap="square" lIns="0" tIns="12700" rIns="0" bIns="0" rtlCol="0">
            <a:spAutoFit/>
          </a:bodyPr>
          <a:lstStyle/>
          <a:p>
            <a:pPr marL="0" indent="0">
              <a:buNone/>
            </a:pPr>
            <a:endParaRPr lang="en-US" sz="2400" dirty="0" smtClean="0">
              <a:solidFill>
                <a:srgbClr val="000000"/>
              </a:solidFill>
            </a:endParaRPr>
          </a:p>
          <a:p>
            <a:pPr marL="0" indent="0">
              <a:buNone/>
            </a:pPr>
            <a:endParaRPr lang="en-US" sz="2400" dirty="0">
              <a:solidFill>
                <a:srgbClr val="000000"/>
              </a:solidFill>
            </a:endParaRPr>
          </a:p>
          <a:p>
            <a:pPr marL="0" indent="0">
              <a:buNone/>
            </a:pPr>
            <a:endParaRPr lang="en-US" sz="2400" dirty="0" smtClean="0">
              <a:solidFill>
                <a:srgbClr val="000000"/>
              </a:solidFill>
            </a:endParaRPr>
          </a:p>
          <a:p>
            <a:pPr marL="0" indent="0">
              <a:buNone/>
            </a:pPr>
            <a:endParaRPr lang="en-US" sz="2400" dirty="0">
              <a:solidFill>
                <a:srgbClr val="000000"/>
              </a:solidFill>
            </a:endParaRPr>
          </a:p>
          <a:p>
            <a:pPr marL="0" indent="0">
              <a:buNone/>
            </a:pPr>
            <a:endParaRPr lang="en-US" sz="2400" dirty="0" smtClean="0">
              <a:solidFill>
                <a:srgbClr val="000000"/>
              </a:solidFill>
            </a:endParaRPr>
          </a:p>
          <a:p>
            <a:pPr marL="0" indent="0">
              <a:buNone/>
            </a:pPr>
            <a:r>
              <a:rPr lang="en-US" sz="2400" b="1" dirty="0" smtClean="0">
                <a:solidFill>
                  <a:srgbClr val="000000"/>
                </a:solidFill>
              </a:rPr>
              <a:t> </a:t>
            </a:r>
            <a:endParaRPr lang="en-US" sz="2400" b="1" dirty="0">
              <a:solidFill>
                <a:srgbClr val="000000"/>
              </a:solidFill>
            </a:endParaRPr>
          </a:p>
          <a:p>
            <a:pPr marL="0" indent="0">
              <a:buNone/>
            </a:pPr>
            <a:endParaRPr lang="en-US" sz="2400" b="1" dirty="0">
              <a:solidFill>
                <a:srgbClr val="000000"/>
              </a:solidFill>
            </a:endParaRPr>
          </a:p>
          <a:p>
            <a:pPr marL="0" indent="0">
              <a:buNone/>
            </a:pPr>
            <a:endParaRPr lang="en-US" sz="2400" b="1" dirty="0" smtClean="0">
              <a:solidFill>
                <a:srgbClr val="000000"/>
              </a:solidFill>
            </a:endParaRPr>
          </a:p>
          <a:p>
            <a:pPr marL="0" indent="0">
              <a:buNone/>
            </a:pPr>
            <a:endParaRPr lang="en-US" sz="2400" b="1" dirty="0">
              <a:solidFill>
                <a:srgbClr val="000000"/>
              </a:solidFill>
            </a:endParaRPr>
          </a:p>
          <a:p>
            <a:pPr marL="0" indent="0">
              <a:buNone/>
            </a:pPr>
            <a:endParaRPr lang="en-US" sz="2400" b="1" dirty="0" smtClean="0">
              <a:solidFill>
                <a:srgbClr val="000000"/>
              </a:solidFill>
            </a:endParaRPr>
          </a:p>
          <a:p>
            <a:pPr marL="0" indent="0">
              <a:buNone/>
            </a:pPr>
            <a:endParaRPr lang="en-US" sz="2000" dirty="0">
              <a:solidFill>
                <a:srgbClr val="00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504503044"/>
              </p:ext>
            </p:extLst>
          </p:nvPr>
        </p:nvGraphicFramePr>
        <p:xfrm>
          <a:off x="1053593" y="1215201"/>
          <a:ext cx="3655568" cy="2194560"/>
        </p:xfrm>
        <a:graphic>
          <a:graphicData uri="http://schemas.openxmlformats.org/drawingml/2006/table">
            <a:tbl>
              <a:tblPr firstRow="1" bandRow="1">
                <a:tableStyleId>{5C22544A-7EE6-4342-B048-85BDC9FD1C3A}</a:tableStyleId>
              </a:tblPr>
              <a:tblGrid>
                <a:gridCol w="1177543">
                  <a:extLst>
                    <a:ext uri="{9D8B030D-6E8A-4147-A177-3AD203B41FA5}">
                      <a16:colId xmlns:a16="http://schemas.microsoft.com/office/drawing/2014/main" val="4111298648"/>
                    </a:ext>
                  </a:extLst>
                </a:gridCol>
                <a:gridCol w="667512">
                  <a:extLst>
                    <a:ext uri="{9D8B030D-6E8A-4147-A177-3AD203B41FA5}">
                      <a16:colId xmlns:a16="http://schemas.microsoft.com/office/drawing/2014/main" val="1813321812"/>
                    </a:ext>
                  </a:extLst>
                </a:gridCol>
                <a:gridCol w="630936">
                  <a:extLst>
                    <a:ext uri="{9D8B030D-6E8A-4147-A177-3AD203B41FA5}">
                      <a16:colId xmlns:a16="http://schemas.microsoft.com/office/drawing/2014/main" val="4225611852"/>
                    </a:ext>
                  </a:extLst>
                </a:gridCol>
                <a:gridCol w="612648">
                  <a:extLst>
                    <a:ext uri="{9D8B030D-6E8A-4147-A177-3AD203B41FA5}">
                      <a16:colId xmlns:a16="http://schemas.microsoft.com/office/drawing/2014/main" val="2027854812"/>
                    </a:ext>
                  </a:extLst>
                </a:gridCol>
                <a:gridCol w="566929">
                  <a:extLst>
                    <a:ext uri="{9D8B030D-6E8A-4147-A177-3AD203B41FA5}">
                      <a16:colId xmlns:a16="http://schemas.microsoft.com/office/drawing/2014/main" val="85111429"/>
                    </a:ext>
                  </a:extLst>
                </a:gridCol>
              </a:tblGrid>
              <a:tr h="359823">
                <a:tc rowSpan="2">
                  <a:txBody>
                    <a:bodyPr/>
                    <a:lstStyle/>
                    <a:p>
                      <a:r>
                        <a:rPr lang="en-US" dirty="0" smtClean="0">
                          <a:solidFill>
                            <a:srgbClr val="FF0000"/>
                          </a:solidFill>
                        </a:rPr>
                        <a:t>Machine</a:t>
                      </a:r>
                    </a:p>
                  </a:txBody>
                  <a:tcPr/>
                </a:tc>
                <a:tc gridSpan="4">
                  <a:txBody>
                    <a:bodyPr/>
                    <a:lstStyle/>
                    <a:p>
                      <a:pPr algn="ctr"/>
                      <a:r>
                        <a:rPr lang="en-US" dirty="0" smtClean="0">
                          <a:solidFill>
                            <a:srgbClr val="FF0000"/>
                          </a:solidFill>
                        </a:rPr>
                        <a:t>Job</a:t>
                      </a:r>
                      <a:endParaRPr lang="en-US" dirty="0">
                        <a:solidFill>
                          <a:srgbClr val="FF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84476058"/>
                  </a:ext>
                </a:extLst>
              </a:tr>
              <a:tr h="359823">
                <a:tc vMerge="1">
                  <a:txBody>
                    <a:bodyPr/>
                    <a:lstStyle/>
                    <a:p>
                      <a:endParaRPr lang="en-US" dirty="0" smtClean="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extLst>
                  <a:ext uri="{0D108BD9-81ED-4DB2-BD59-A6C34878D82A}">
                    <a16:rowId xmlns:a16="http://schemas.microsoft.com/office/drawing/2014/main" val="1198203242"/>
                  </a:ext>
                </a:extLst>
              </a:tr>
              <a:tr h="359823">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6</a:t>
                      </a:r>
                      <a:endParaRPr lang="en-US" dirty="0"/>
                    </a:p>
                  </a:txBody>
                  <a:tcPr/>
                </a:tc>
                <a:tc>
                  <a:txBody>
                    <a:bodyPr/>
                    <a:lstStyle/>
                    <a:p>
                      <a:pPr algn="ctr"/>
                      <a:r>
                        <a:rPr lang="en-US" dirty="0" smtClean="0"/>
                        <a:t>3</a:t>
                      </a:r>
                      <a:endParaRPr lang="en-US" dirty="0"/>
                    </a:p>
                  </a:txBody>
                  <a:tcPr/>
                </a:tc>
                <a:extLst>
                  <a:ext uri="{0D108BD9-81ED-4DB2-BD59-A6C34878D82A}">
                    <a16:rowId xmlns:a16="http://schemas.microsoft.com/office/drawing/2014/main" val="3442407570"/>
                  </a:ext>
                </a:extLst>
              </a:tr>
              <a:tr h="359823">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9</a:t>
                      </a:r>
                      <a:endParaRPr lang="en-US" dirty="0"/>
                    </a:p>
                  </a:txBody>
                  <a:tcPr/>
                </a:tc>
                <a:tc>
                  <a:txBody>
                    <a:bodyPr/>
                    <a:lstStyle/>
                    <a:p>
                      <a:pPr algn="ctr"/>
                      <a:r>
                        <a:rPr lang="en-US" dirty="0" smtClean="0"/>
                        <a:t>7</a:t>
                      </a:r>
                      <a:endParaRPr lang="en-US" dirty="0"/>
                    </a:p>
                  </a:txBody>
                  <a:tcPr/>
                </a:tc>
                <a:tc>
                  <a:txBody>
                    <a:bodyPr/>
                    <a:lstStyle/>
                    <a:p>
                      <a:pPr algn="ctr"/>
                      <a:r>
                        <a:rPr lang="en-US" dirty="0" smtClean="0"/>
                        <a:t>10</a:t>
                      </a:r>
                      <a:endParaRPr lang="en-US" dirty="0"/>
                    </a:p>
                  </a:txBody>
                  <a:tcPr/>
                </a:tc>
                <a:tc>
                  <a:txBody>
                    <a:bodyPr/>
                    <a:lstStyle/>
                    <a:p>
                      <a:pPr algn="ctr"/>
                      <a:r>
                        <a:rPr lang="en-US" dirty="0" smtClean="0"/>
                        <a:t>9</a:t>
                      </a:r>
                      <a:endParaRPr lang="en-US" dirty="0"/>
                    </a:p>
                  </a:txBody>
                  <a:tcPr/>
                </a:tc>
                <a:extLst>
                  <a:ext uri="{0D108BD9-81ED-4DB2-BD59-A6C34878D82A}">
                    <a16:rowId xmlns:a16="http://schemas.microsoft.com/office/drawing/2014/main" val="1775915587"/>
                  </a:ext>
                </a:extLst>
              </a:tr>
              <a:tr h="359823">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c>
                  <a:txBody>
                    <a:bodyPr/>
                    <a:lstStyle/>
                    <a:p>
                      <a:pPr algn="ctr"/>
                      <a:r>
                        <a:rPr lang="en-US" dirty="0" smtClean="0"/>
                        <a:t>11</a:t>
                      </a:r>
                      <a:endParaRPr lang="en-US" dirty="0"/>
                    </a:p>
                  </a:txBody>
                  <a:tcPr/>
                </a:tc>
                <a:tc>
                  <a:txBody>
                    <a:bodyPr/>
                    <a:lstStyle/>
                    <a:p>
                      <a:pPr algn="ctr"/>
                      <a:r>
                        <a:rPr lang="en-US" dirty="0" smtClean="0"/>
                        <a:t>7</a:t>
                      </a:r>
                      <a:endParaRPr lang="en-US" dirty="0"/>
                    </a:p>
                  </a:txBody>
                  <a:tcPr/>
                </a:tc>
                <a:extLst>
                  <a:ext uri="{0D108BD9-81ED-4DB2-BD59-A6C34878D82A}">
                    <a16:rowId xmlns:a16="http://schemas.microsoft.com/office/drawing/2014/main" val="2834703775"/>
                  </a:ext>
                </a:extLst>
              </a:tr>
              <a:tr h="359823">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8</a:t>
                      </a:r>
                      <a:endParaRPr lang="en-US" dirty="0"/>
                    </a:p>
                  </a:txBody>
                  <a:tcPr/>
                </a:tc>
                <a:tc>
                  <a:txBody>
                    <a:bodyPr/>
                    <a:lstStyle/>
                    <a:p>
                      <a:pPr algn="ctr"/>
                      <a:r>
                        <a:rPr lang="en-US" dirty="0" smtClean="0"/>
                        <a:t>7</a:t>
                      </a:r>
                      <a:endParaRPr lang="en-US" dirty="0"/>
                    </a:p>
                  </a:txBody>
                  <a:tcPr/>
                </a:tc>
                <a:tc>
                  <a:txBody>
                    <a:bodyPr/>
                    <a:lstStyle/>
                    <a:p>
                      <a:pPr algn="ctr"/>
                      <a:r>
                        <a:rPr lang="en-US" dirty="0" smtClean="0"/>
                        <a:t>8</a:t>
                      </a:r>
                      <a:endParaRPr lang="en-US" dirty="0"/>
                    </a:p>
                  </a:txBody>
                  <a:tcPr/>
                </a:tc>
                <a:tc>
                  <a:txBody>
                    <a:bodyPr/>
                    <a:lstStyle/>
                    <a:p>
                      <a:pPr algn="ctr"/>
                      <a:r>
                        <a:rPr lang="en-US" dirty="0" smtClean="0"/>
                        <a:t>5</a:t>
                      </a:r>
                      <a:endParaRPr lang="en-US" dirty="0"/>
                    </a:p>
                  </a:txBody>
                  <a:tcPr/>
                </a:tc>
                <a:extLst>
                  <a:ext uri="{0D108BD9-81ED-4DB2-BD59-A6C34878D82A}">
                    <a16:rowId xmlns:a16="http://schemas.microsoft.com/office/drawing/2014/main" val="362371398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95647829"/>
              </p:ext>
            </p:extLst>
          </p:nvPr>
        </p:nvGraphicFramePr>
        <p:xfrm>
          <a:off x="6311392" y="1215201"/>
          <a:ext cx="4121911" cy="2194560"/>
        </p:xfrm>
        <a:graphic>
          <a:graphicData uri="http://schemas.openxmlformats.org/drawingml/2006/table">
            <a:tbl>
              <a:tblPr firstRow="1" bandRow="1">
                <a:tableStyleId>{5C22544A-7EE6-4342-B048-85BDC9FD1C3A}</a:tableStyleId>
              </a:tblPr>
              <a:tblGrid>
                <a:gridCol w="1012952">
                  <a:extLst>
                    <a:ext uri="{9D8B030D-6E8A-4147-A177-3AD203B41FA5}">
                      <a16:colId xmlns:a16="http://schemas.microsoft.com/office/drawing/2014/main" val="2762890311"/>
                    </a:ext>
                  </a:extLst>
                </a:gridCol>
                <a:gridCol w="512064">
                  <a:extLst>
                    <a:ext uri="{9D8B030D-6E8A-4147-A177-3AD203B41FA5}">
                      <a16:colId xmlns:a16="http://schemas.microsoft.com/office/drawing/2014/main" val="3692538080"/>
                    </a:ext>
                  </a:extLst>
                </a:gridCol>
                <a:gridCol w="535940">
                  <a:extLst>
                    <a:ext uri="{9D8B030D-6E8A-4147-A177-3AD203B41FA5}">
                      <a16:colId xmlns:a16="http://schemas.microsoft.com/office/drawing/2014/main" val="442983499"/>
                    </a:ext>
                  </a:extLst>
                </a:gridCol>
                <a:gridCol w="686985">
                  <a:extLst>
                    <a:ext uri="{9D8B030D-6E8A-4147-A177-3AD203B41FA5}">
                      <a16:colId xmlns:a16="http://schemas.microsoft.com/office/drawing/2014/main" val="1058523365"/>
                    </a:ext>
                  </a:extLst>
                </a:gridCol>
                <a:gridCol w="686985">
                  <a:extLst>
                    <a:ext uri="{9D8B030D-6E8A-4147-A177-3AD203B41FA5}">
                      <a16:colId xmlns:a16="http://schemas.microsoft.com/office/drawing/2014/main" val="365749733"/>
                    </a:ext>
                  </a:extLst>
                </a:gridCol>
                <a:gridCol w="686985">
                  <a:extLst>
                    <a:ext uri="{9D8B030D-6E8A-4147-A177-3AD203B41FA5}">
                      <a16:colId xmlns:a16="http://schemas.microsoft.com/office/drawing/2014/main" val="2504599878"/>
                    </a:ext>
                  </a:extLst>
                </a:gridCol>
              </a:tblGrid>
              <a:tr h="359326">
                <a:tc rowSpan="2">
                  <a:txBody>
                    <a:bodyPr/>
                    <a:lstStyle/>
                    <a:p>
                      <a:pPr algn="ctr"/>
                      <a:r>
                        <a:rPr lang="en-US" dirty="0" smtClean="0">
                          <a:solidFill>
                            <a:srgbClr val="C00000"/>
                          </a:solidFill>
                        </a:rPr>
                        <a:t>Machine</a:t>
                      </a:r>
                      <a:endParaRPr lang="en-US" dirty="0">
                        <a:solidFill>
                          <a:srgbClr val="C00000"/>
                        </a:solidFill>
                      </a:endParaRPr>
                    </a:p>
                  </a:txBody>
                  <a:tcPr/>
                </a:tc>
                <a:tc gridSpan="4">
                  <a:txBody>
                    <a:bodyPr/>
                    <a:lstStyle/>
                    <a:p>
                      <a:pPr algn="ctr"/>
                      <a:r>
                        <a:rPr lang="en-US" dirty="0" smtClean="0">
                          <a:solidFill>
                            <a:srgbClr val="C00000"/>
                          </a:solidFill>
                        </a:rPr>
                        <a:t>Job</a:t>
                      </a:r>
                      <a:endParaRPr lang="en-US" dirty="0">
                        <a:solidFill>
                          <a:srgbClr val="C0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600" dirty="0" smtClean="0">
                          <a:solidFill>
                            <a:schemeClr val="tx1"/>
                          </a:solidFill>
                        </a:rPr>
                        <a:t>Row</a:t>
                      </a:r>
                      <a:r>
                        <a:rPr lang="en-US" sz="1600" baseline="0" dirty="0" smtClean="0">
                          <a:solidFill>
                            <a:schemeClr val="tx1"/>
                          </a:solidFill>
                        </a:rPr>
                        <a:t> Min.</a:t>
                      </a:r>
                      <a:endParaRPr lang="en-US" sz="1600" dirty="0">
                        <a:solidFill>
                          <a:schemeClr val="tx1"/>
                        </a:solidFill>
                      </a:endParaRPr>
                    </a:p>
                  </a:txBody>
                  <a:tcPr>
                    <a:solidFill>
                      <a:srgbClr val="92D050"/>
                    </a:solidFill>
                  </a:tcPr>
                </a:tc>
                <a:extLst>
                  <a:ext uri="{0D108BD9-81ED-4DB2-BD59-A6C34878D82A}">
                    <a16:rowId xmlns:a16="http://schemas.microsoft.com/office/drawing/2014/main" val="876089907"/>
                  </a:ext>
                </a:extLst>
              </a:tr>
              <a:tr h="359326">
                <a:tc vMerge="1">
                  <a:txBody>
                    <a:bodyPr/>
                    <a:lstStyle/>
                    <a:p>
                      <a:endParaRPr lang="en-US" dirty="0"/>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vMerge="1">
                  <a:txBody>
                    <a:bodyPr/>
                    <a:lstStyle/>
                    <a:p>
                      <a:endParaRPr lang="en-US" dirty="0"/>
                    </a:p>
                  </a:txBody>
                  <a:tcPr/>
                </a:tc>
                <a:extLst>
                  <a:ext uri="{0D108BD9-81ED-4DB2-BD59-A6C34878D82A}">
                    <a16:rowId xmlns:a16="http://schemas.microsoft.com/office/drawing/2014/main" val="3399639312"/>
                  </a:ext>
                </a:extLst>
              </a:tr>
              <a:tr h="359326">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1</a:t>
                      </a:r>
                      <a:r>
                        <a:rPr lang="en-US" sz="1600" dirty="0" smtClean="0"/>
                        <a:t>=1</a:t>
                      </a:r>
                      <a:endParaRPr lang="en-US" sz="1600" dirty="0"/>
                    </a:p>
                  </a:txBody>
                  <a:tcPr>
                    <a:solidFill>
                      <a:srgbClr val="92D050"/>
                    </a:solidFill>
                  </a:tcPr>
                </a:tc>
                <a:extLst>
                  <a:ext uri="{0D108BD9-81ED-4DB2-BD59-A6C34878D82A}">
                    <a16:rowId xmlns:a16="http://schemas.microsoft.com/office/drawing/2014/main" val="2005062640"/>
                  </a:ext>
                </a:extLst>
              </a:tr>
              <a:tr h="359326">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2</a:t>
                      </a:r>
                      <a:r>
                        <a:rPr lang="en-US" sz="1600" dirty="0" smtClean="0"/>
                        <a:t>=7</a:t>
                      </a:r>
                      <a:endParaRPr lang="en-US" sz="1600" dirty="0"/>
                    </a:p>
                  </a:txBody>
                  <a:tcPr>
                    <a:solidFill>
                      <a:srgbClr val="92D050"/>
                    </a:solidFill>
                  </a:tcPr>
                </a:tc>
                <a:extLst>
                  <a:ext uri="{0D108BD9-81ED-4DB2-BD59-A6C34878D82A}">
                    <a16:rowId xmlns:a16="http://schemas.microsoft.com/office/drawing/2014/main" val="2788691202"/>
                  </a:ext>
                </a:extLst>
              </a:tr>
              <a:tr h="359326">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7</a:t>
                      </a:r>
                      <a:endParaRPr lang="en-US" dirty="0"/>
                    </a:p>
                  </a:txBody>
                  <a:tcPr/>
                </a:tc>
                <a:tc>
                  <a:txBody>
                    <a:bodyPr/>
                    <a:lstStyle/>
                    <a:p>
                      <a:pPr algn="ctr"/>
                      <a:r>
                        <a:rPr lang="en-US" dirty="0" smtClean="0"/>
                        <a:t>3</a:t>
                      </a:r>
                      <a:endParaRPr lang="en-US" dirty="0"/>
                    </a:p>
                  </a:txBody>
                  <a:tcPr/>
                </a:tc>
                <a:tc>
                  <a:txBody>
                    <a:bodyPr/>
                    <a:lstStyle/>
                    <a:p>
                      <a:r>
                        <a:rPr lang="en-US" sz="1600" dirty="0" smtClean="0"/>
                        <a:t>p</a:t>
                      </a:r>
                      <a:r>
                        <a:rPr lang="en-US" sz="1600" baseline="-25000" dirty="0" smtClean="0"/>
                        <a:t>3</a:t>
                      </a:r>
                      <a:r>
                        <a:rPr lang="en-US" sz="1600" dirty="0" smtClean="0"/>
                        <a:t>=4</a:t>
                      </a:r>
                      <a:endParaRPr lang="en-US" sz="1600" dirty="0"/>
                    </a:p>
                  </a:txBody>
                  <a:tcPr>
                    <a:solidFill>
                      <a:srgbClr val="92D050"/>
                    </a:solidFill>
                  </a:tcPr>
                </a:tc>
                <a:extLst>
                  <a:ext uri="{0D108BD9-81ED-4DB2-BD59-A6C34878D82A}">
                    <a16:rowId xmlns:a16="http://schemas.microsoft.com/office/drawing/2014/main" val="2538138363"/>
                  </a:ext>
                </a:extLst>
              </a:tr>
              <a:tr h="359326">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r>
                        <a:rPr lang="en-US" sz="1600" dirty="0" smtClean="0"/>
                        <a:t>p</a:t>
                      </a:r>
                      <a:r>
                        <a:rPr lang="en-US" sz="1600" baseline="-25000" dirty="0" smtClean="0"/>
                        <a:t>4</a:t>
                      </a:r>
                      <a:r>
                        <a:rPr lang="en-US" sz="1600" dirty="0" smtClean="0"/>
                        <a:t>=5</a:t>
                      </a:r>
                      <a:endParaRPr lang="en-US" sz="1600" dirty="0"/>
                    </a:p>
                  </a:txBody>
                  <a:tcPr>
                    <a:solidFill>
                      <a:srgbClr val="92D050"/>
                    </a:solidFill>
                  </a:tcPr>
                </a:tc>
                <a:extLst>
                  <a:ext uri="{0D108BD9-81ED-4DB2-BD59-A6C34878D82A}">
                    <a16:rowId xmlns:a16="http://schemas.microsoft.com/office/drawing/2014/main" val="3959495427"/>
                  </a:ext>
                </a:extLst>
              </a:tr>
            </a:tbl>
          </a:graphicData>
        </a:graphic>
      </p:graphicFrame>
      <p:sp>
        <p:nvSpPr>
          <p:cNvPr id="9" name="Right Arrow 8"/>
          <p:cNvSpPr/>
          <p:nvPr/>
        </p:nvSpPr>
        <p:spPr>
          <a:xfrm>
            <a:off x="4709161" y="2024694"/>
            <a:ext cx="1577847" cy="758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Row Reduction</a:t>
            </a:r>
            <a:endParaRPr lang="en-US" sz="1600" dirty="0">
              <a:solidFill>
                <a:schemeClr val="tx1"/>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2040273379"/>
              </p:ext>
            </p:extLst>
          </p:nvPr>
        </p:nvGraphicFramePr>
        <p:xfrm>
          <a:off x="6074664" y="3888327"/>
          <a:ext cx="4268215" cy="2568175"/>
        </p:xfrm>
        <a:graphic>
          <a:graphicData uri="http://schemas.openxmlformats.org/drawingml/2006/table">
            <a:tbl>
              <a:tblPr firstRow="1" bandRow="1">
                <a:tableStyleId>{5C22544A-7EE6-4342-B048-85BDC9FD1C3A}</a:tableStyleId>
              </a:tblPr>
              <a:tblGrid>
                <a:gridCol w="1048906">
                  <a:extLst>
                    <a:ext uri="{9D8B030D-6E8A-4147-A177-3AD203B41FA5}">
                      <a16:colId xmlns:a16="http://schemas.microsoft.com/office/drawing/2014/main" val="2762890311"/>
                    </a:ext>
                  </a:extLst>
                </a:gridCol>
                <a:gridCol w="642732">
                  <a:extLst>
                    <a:ext uri="{9D8B030D-6E8A-4147-A177-3AD203B41FA5}">
                      <a16:colId xmlns:a16="http://schemas.microsoft.com/office/drawing/2014/main" val="3692538080"/>
                    </a:ext>
                  </a:extLst>
                </a:gridCol>
                <a:gridCol w="694944">
                  <a:extLst>
                    <a:ext uri="{9D8B030D-6E8A-4147-A177-3AD203B41FA5}">
                      <a16:colId xmlns:a16="http://schemas.microsoft.com/office/drawing/2014/main" val="442983499"/>
                    </a:ext>
                  </a:extLst>
                </a:gridCol>
                <a:gridCol w="576072">
                  <a:extLst>
                    <a:ext uri="{9D8B030D-6E8A-4147-A177-3AD203B41FA5}">
                      <a16:colId xmlns:a16="http://schemas.microsoft.com/office/drawing/2014/main" val="1058523365"/>
                    </a:ext>
                  </a:extLst>
                </a:gridCol>
                <a:gridCol w="594192">
                  <a:extLst>
                    <a:ext uri="{9D8B030D-6E8A-4147-A177-3AD203B41FA5}">
                      <a16:colId xmlns:a16="http://schemas.microsoft.com/office/drawing/2014/main" val="365749733"/>
                    </a:ext>
                  </a:extLst>
                </a:gridCol>
                <a:gridCol w="711369">
                  <a:extLst>
                    <a:ext uri="{9D8B030D-6E8A-4147-A177-3AD203B41FA5}">
                      <a16:colId xmlns:a16="http://schemas.microsoft.com/office/drawing/2014/main" val="2504599878"/>
                    </a:ext>
                  </a:extLst>
                </a:gridCol>
              </a:tblGrid>
              <a:tr h="380049">
                <a:tc rowSpan="2">
                  <a:txBody>
                    <a:bodyPr/>
                    <a:lstStyle/>
                    <a:p>
                      <a:pPr algn="ctr"/>
                      <a:r>
                        <a:rPr lang="en-US" dirty="0" smtClean="0">
                          <a:solidFill>
                            <a:srgbClr val="C00000"/>
                          </a:solidFill>
                        </a:rPr>
                        <a:t>Machine</a:t>
                      </a:r>
                      <a:endParaRPr lang="en-US" dirty="0">
                        <a:solidFill>
                          <a:srgbClr val="C00000"/>
                        </a:solidFill>
                      </a:endParaRPr>
                    </a:p>
                  </a:txBody>
                  <a:tcPr/>
                </a:tc>
                <a:tc gridSpan="4">
                  <a:txBody>
                    <a:bodyPr/>
                    <a:lstStyle/>
                    <a:p>
                      <a:pPr algn="ctr"/>
                      <a:r>
                        <a:rPr lang="en-US" dirty="0" smtClean="0">
                          <a:solidFill>
                            <a:srgbClr val="C00000"/>
                          </a:solidFill>
                        </a:rPr>
                        <a:t>Job</a:t>
                      </a:r>
                      <a:endParaRPr lang="en-US" dirty="0">
                        <a:solidFill>
                          <a:srgbClr val="C0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600" dirty="0" smtClean="0">
                          <a:solidFill>
                            <a:schemeClr val="tx1"/>
                          </a:solidFill>
                        </a:rPr>
                        <a:t>Row</a:t>
                      </a:r>
                      <a:r>
                        <a:rPr lang="en-US" sz="1600" baseline="0" dirty="0" smtClean="0">
                          <a:solidFill>
                            <a:schemeClr val="tx1"/>
                          </a:solidFill>
                        </a:rPr>
                        <a:t> Min.</a:t>
                      </a:r>
                      <a:endParaRPr lang="en-US" sz="1600" dirty="0">
                        <a:solidFill>
                          <a:schemeClr val="tx1"/>
                        </a:solidFill>
                      </a:endParaRPr>
                    </a:p>
                  </a:txBody>
                  <a:tcPr>
                    <a:solidFill>
                      <a:srgbClr val="92D050"/>
                    </a:solidFill>
                  </a:tcPr>
                </a:tc>
                <a:extLst>
                  <a:ext uri="{0D108BD9-81ED-4DB2-BD59-A6C34878D82A}">
                    <a16:rowId xmlns:a16="http://schemas.microsoft.com/office/drawing/2014/main" val="876089907"/>
                  </a:ext>
                </a:extLst>
              </a:tr>
              <a:tr h="359326">
                <a:tc vMerge="1">
                  <a:txBody>
                    <a:bodyPr/>
                    <a:lstStyle/>
                    <a:p>
                      <a:endParaRPr lang="en-US" dirty="0"/>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vMerge="1">
                  <a:txBody>
                    <a:bodyPr/>
                    <a:lstStyle/>
                    <a:p>
                      <a:endParaRPr lang="en-US" dirty="0"/>
                    </a:p>
                  </a:txBody>
                  <a:tcPr/>
                </a:tc>
                <a:extLst>
                  <a:ext uri="{0D108BD9-81ED-4DB2-BD59-A6C34878D82A}">
                    <a16:rowId xmlns:a16="http://schemas.microsoft.com/office/drawing/2014/main" val="3399639312"/>
                  </a:ext>
                </a:extLst>
              </a:tr>
              <a:tr h="359326">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1</a:t>
                      </a:r>
                      <a:r>
                        <a:rPr lang="en-US" sz="1600" dirty="0" smtClean="0"/>
                        <a:t>=1</a:t>
                      </a:r>
                      <a:endParaRPr lang="en-US" sz="1600" dirty="0"/>
                    </a:p>
                  </a:txBody>
                  <a:tcPr>
                    <a:solidFill>
                      <a:srgbClr val="92D050"/>
                    </a:solidFill>
                  </a:tcPr>
                </a:tc>
                <a:extLst>
                  <a:ext uri="{0D108BD9-81ED-4DB2-BD59-A6C34878D82A}">
                    <a16:rowId xmlns:a16="http://schemas.microsoft.com/office/drawing/2014/main" val="2005062640"/>
                  </a:ext>
                </a:extLst>
              </a:tr>
              <a:tr h="359326">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2</a:t>
                      </a:r>
                      <a:r>
                        <a:rPr lang="en-US" sz="1600" dirty="0" smtClean="0"/>
                        <a:t>=7</a:t>
                      </a:r>
                      <a:endParaRPr lang="en-US" sz="1600" dirty="0"/>
                    </a:p>
                  </a:txBody>
                  <a:tcPr>
                    <a:solidFill>
                      <a:srgbClr val="92D050"/>
                    </a:solidFill>
                  </a:tcPr>
                </a:tc>
                <a:extLst>
                  <a:ext uri="{0D108BD9-81ED-4DB2-BD59-A6C34878D82A}">
                    <a16:rowId xmlns:a16="http://schemas.microsoft.com/office/drawing/2014/main" val="2788691202"/>
                  </a:ext>
                </a:extLst>
              </a:tr>
              <a:tr h="359326">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r>
                        <a:rPr lang="en-US" sz="1600" dirty="0" smtClean="0"/>
                        <a:t>p</a:t>
                      </a:r>
                      <a:r>
                        <a:rPr lang="en-US" sz="1600" baseline="-25000" dirty="0" smtClean="0"/>
                        <a:t>3</a:t>
                      </a:r>
                      <a:r>
                        <a:rPr lang="en-US" sz="1600" dirty="0" smtClean="0"/>
                        <a:t>=4</a:t>
                      </a:r>
                      <a:endParaRPr lang="en-US" sz="1600" dirty="0"/>
                    </a:p>
                  </a:txBody>
                  <a:tcPr>
                    <a:solidFill>
                      <a:srgbClr val="92D050"/>
                    </a:solidFill>
                  </a:tcPr>
                </a:tc>
                <a:extLst>
                  <a:ext uri="{0D108BD9-81ED-4DB2-BD59-A6C34878D82A}">
                    <a16:rowId xmlns:a16="http://schemas.microsoft.com/office/drawing/2014/main" val="2538138363"/>
                  </a:ext>
                </a:extLst>
              </a:tr>
              <a:tr h="359326">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r>
                        <a:rPr lang="en-US" sz="1600" dirty="0" smtClean="0"/>
                        <a:t>p</a:t>
                      </a:r>
                      <a:r>
                        <a:rPr lang="en-US" sz="1600" baseline="-25000" dirty="0" smtClean="0"/>
                        <a:t>4</a:t>
                      </a:r>
                      <a:r>
                        <a:rPr lang="en-US" sz="1600" dirty="0" smtClean="0"/>
                        <a:t>=5</a:t>
                      </a:r>
                      <a:endParaRPr lang="en-US" sz="1600" dirty="0"/>
                    </a:p>
                  </a:txBody>
                  <a:tcPr>
                    <a:solidFill>
                      <a:srgbClr val="92D050"/>
                    </a:solidFill>
                  </a:tcPr>
                </a:tc>
                <a:extLst>
                  <a:ext uri="{0D108BD9-81ED-4DB2-BD59-A6C34878D82A}">
                    <a16:rowId xmlns:a16="http://schemas.microsoft.com/office/drawing/2014/main" val="3959495427"/>
                  </a:ext>
                </a:extLst>
              </a:tr>
              <a:tr h="359326">
                <a:tc>
                  <a:txBody>
                    <a:bodyPr/>
                    <a:lstStyle/>
                    <a:p>
                      <a:pPr algn="ctr"/>
                      <a:r>
                        <a:rPr lang="en-US" sz="1600" dirty="0" smtClean="0">
                          <a:solidFill>
                            <a:schemeClr val="tx1"/>
                          </a:solidFill>
                        </a:rPr>
                        <a:t>Col. Min.</a:t>
                      </a:r>
                      <a:endParaRPr lang="en-US" sz="1600" dirty="0">
                        <a:solidFill>
                          <a:schemeClr val="tx1"/>
                        </a:solidFill>
                      </a:endParaRPr>
                    </a:p>
                  </a:txBody>
                  <a:tcPr>
                    <a:solidFill>
                      <a:srgbClr val="92D050"/>
                    </a:solidFill>
                  </a:tcPr>
                </a:tc>
                <a:tc>
                  <a:txBody>
                    <a:bodyPr/>
                    <a:lstStyle/>
                    <a:p>
                      <a:pPr algn="ctr"/>
                      <a:r>
                        <a:rPr lang="en-US" sz="1600" dirty="0" smtClean="0">
                          <a:solidFill>
                            <a:schemeClr val="tx1"/>
                          </a:solidFill>
                        </a:rPr>
                        <a:t>q</a:t>
                      </a:r>
                      <a:r>
                        <a:rPr lang="en-US" sz="1600" baseline="-25000" dirty="0" smtClean="0">
                          <a:solidFill>
                            <a:schemeClr val="tx1"/>
                          </a:solidFill>
                        </a:rPr>
                        <a:t>1</a:t>
                      </a:r>
                      <a:r>
                        <a:rPr lang="en-US" sz="1600" dirty="0" smtClean="0">
                          <a:solidFill>
                            <a:schemeClr val="tx1"/>
                          </a:solidFill>
                        </a:rPr>
                        <a:t>=0</a:t>
                      </a:r>
                      <a:endParaRPr lang="en-US" sz="1600" dirty="0">
                        <a:solidFill>
                          <a:schemeClr val="tx1"/>
                        </a:solidFill>
                      </a:endParaRPr>
                    </a:p>
                  </a:txBody>
                  <a:tcPr>
                    <a:solidFill>
                      <a:srgbClr val="92D050"/>
                    </a:solidFill>
                  </a:tcPr>
                </a:tc>
                <a:tc>
                  <a:txBody>
                    <a:bodyPr/>
                    <a:lstStyle/>
                    <a:p>
                      <a:pPr algn="ctr"/>
                      <a:r>
                        <a:rPr lang="en-US" sz="1600" dirty="0" smtClean="0"/>
                        <a:t>q</a:t>
                      </a:r>
                      <a:r>
                        <a:rPr lang="en-US" sz="1600" baseline="-25000" dirty="0" smtClean="0"/>
                        <a:t>2</a:t>
                      </a:r>
                      <a:r>
                        <a:rPr lang="en-US" sz="1600" dirty="0" smtClean="0"/>
                        <a:t>=0</a:t>
                      </a:r>
                      <a:endParaRPr lang="en-US" sz="1600" dirty="0"/>
                    </a:p>
                  </a:txBody>
                  <a:tcPr>
                    <a:solidFill>
                      <a:srgbClr val="92D050"/>
                    </a:solidFill>
                  </a:tcPr>
                </a:tc>
                <a:tc>
                  <a:txBody>
                    <a:bodyPr/>
                    <a:lstStyle/>
                    <a:p>
                      <a:pPr algn="ctr"/>
                      <a:r>
                        <a:rPr lang="en-US" sz="1600" dirty="0" smtClean="0"/>
                        <a:t>q</a:t>
                      </a:r>
                      <a:r>
                        <a:rPr lang="en-US" sz="1600" baseline="-25000" dirty="0" smtClean="0"/>
                        <a:t>3</a:t>
                      </a:r>
                      <a:r>
                        <a:rPr lang="en-US" sz="1600" dirty="0" smtClean="0"/>
                        <a:t>=3</a:t>
                      </a:r>
                      <a:endParaRPr lang="en-US" sz="1600" dirty="0"/>
                    </a:p>
                  </a:txBody>
                  <a:tcPr>
                    <a:solidFill>
                      <a:srgbClr val="92D050"/>
                    </a:solidFill>
                  </a:tcPr>
                </a:tc>
                <a:tc>
                  <a:txBody>
                    <a:bodyPr/>
                    <a:lstStyle/>
                    <a:p>
                      <a:pPr algn="ctr"/>
                      <a:r>
                        <a:rPr lang="en-US" sz="1600" dirty="0" smtClean="0"/>
                        <a:t>q</a:t>
                      </a:r>
                      <a:r>
                        <a:rPr lang="en-US" sz="1600" baseline="-25000" dirty="0" smtClean="0"/>
                        <a:t>4</a:t>
                      </a:r>
                      <a:r>
                        <a:rPr lang="en-US" sz="1600" dirty="0" smtClean="0"/>
                        <a:t>=0</a:t>
                      </a:r>
                      <a:endParaRPr lang="en-US" sz="1600" dirty="0"/>
                    </a:p>
                  </a:txBody>
                  <a:tcPr>
                    <a:solidFill>
                      <a:srgbClr val="92D050"/>
                    </a:solidFill>
                  </a:tcPr>
                </a:tc>
                <a:tc>
                  <a:txBody>
                    <a:bodyPr/>
                    <a:lstStyle/>
                    <a:p>
                      <a:endParaRPr lang="en-US" sz="1600" dirty="0"/>
                    </a:p>
                  </a:txBody>
                  <a:tcPr>
                    <a:solidFill>
                      <a:srgbClr val="92D050"/>
                    </a:solidFill>
                  </a:tcPr>
                </a:tc>
                <a:extLst>
                  <a:ext uri="{0D108BD9-81ED-4DB2-BD59-A6C34878D82A}">
                    <a16:rowId xmlns:a16="http://schemas.microsoft.com/office/drawing/2014/main" val="993929569"/>
                  </a:ext>
                </a:extLst>
              </a:tr>
            </a:tbl>
          </a:graphicData>
        </a:graphic>
      </p:graphicFrame>
      <p:sp>
        <p:nvSpPr>
          <p:cNvPr id="11" name="Down Arrow 10"/>
          <p:cNvSpPr/>
          <p:nvPr/>
        </p:nvSpPr>
        <p:spPr>
          <a:xfrm>
            <a:off x="8107171" y="3393394"/>
            <a:ext cx="246888" cy="50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72347" y="3550658"/>
            <a:ext cx="1984247" cy="369332"/>
          </a:xfrm>
          <a:prstGeom prst="rect">
            <a:avLst/>
          </a:prstGeom>
          <a:noFill/>
        </p:spPr>
        <p:txBody>
          <a:bodyPr wrap="square" rtlCol="0">
            <a:spAutoFit/>
          </a:bodyPr>
          <a:lstStyle/>
          <a:p>
            <a:r>
              <a:rPr lang="en-US" dirty="0" smtClean="0"/>
              <a:t>Column Reduction</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4203547063"/>
              </p:ext>
            </p:extLst>
          </p:nvPr>
        </p:nvGraphicFramePr>
        <p:xfrm>
          <a:off x="1053593" y="3811304"/>
          <a:ext cx="4268215" cy="2553886"/>
        </p:xfrm>
        <a:graphic>
          <a:graphicData uri="http://schemas.openxmlformats.org/drawingml/2006/table">
            <a:tbl>
              <a:tblPr firstRow="1" bandRow="1">
                <a:tableStyleId>{5C22544A-7EE6-4342-B048-85BDC9FD1C3A}</a:tableStyleId>
              </a:tblPr>
              <a:tblGrid>
                <a:gridCol w="1048906">
                  <a:extLst>
                    <a:ext uri="{9D8B030D-6E8A-4147-A177-3AD203B41FA5}">
                      <a16:colId xmlns:a16="http://schemas.microsoft.com/office/drawing/2014/main" val="2762890311"/>
                    </a:ext>
                  </a:extLst>
                </a:gridCol>
                <a:gridCol w="642732">
                  <a:extLst>
                    <a:ext uri="{9D8B030D-6E8A-4147-A177-3AD203B41FA5}">
                      <a16:colId xmlns:a16="http://schemas.microsoft.com/office/drawing/2014/main" val="3692538080"/>
                    </a:ext>
                  </a:extLst>
                </a:gridCol>
                <a:gridCol w="694944">
                  <a:extLst>
                    <a:ext uri="{9D8B030D-6E8A-4147-A177-3AD203B41FA5}">
                      <a16:colId xmlns:a16="http://schemas.microsoft.com/office/drawing/2014/main" val="442983499"/>
                    </a:ext>
                  </a:extLst>
                </a:gridCol>
                <a:gridCol w="576072">
                  <a:extLst>
                    <a:ext uri="{9D8B030D-6E8A-4147-A177-3AD203B41FA5}">
                      <a16:colId xmlns:a16="http://schemas.microsoft.com/office/drawing/2014/main" val="1058523365"/>
                    </a:ext>
                  </a:extLst>
                </a:gridCol>
                <a:gridCol w="594192">
                  <a:extLst>
                    <a:ext uri="{9D8B030D-6E8A-4147-A177-3AD203B41FA5}">
                      <a16:colId xmlns:a16="http://schemas.microsoft.com/office/drawing/2014/main" val="365749733"/>
                    </a:ext>
                  </a:extLst>
                </a:gridCol>
                <a:gridCol w="711369">
                  <a:extLst>
                    <a:ext uri="{9D8B030D-6E8A-4147-A177-3AD203B41FA5}">
                      <a16:colId xmlns:a16="http://schemas.microsoft.com/office/drawing/2014/main" val="2504599878"/>
                    </a:ext>
                  </a:extLst>
                </a:gridCol>
              </a:tblGrid>
              <a:tr h="359326">
                <a:tc rowSpan="2">
                  <a:txBody>
                    <a:bodyPr/>
                    <a:lstStyle/>
                    <a:p>
                      <a:pPr algn="ctr"/>
                      <a:r>
                        <a:rPr lang="en-US" dirty="0" smtClean="0">
                          <a:solidFill>
                            <a:srgbClr val="C00000"/>
                          </a:solidFill>
                        </a:rPr>
                        <a:t>Machine</a:t>
                      </a:r>
                      <a:endParaRPr lang="en-US" dirty="0">
                        <a:solidFill>
                          <a:srgbClr val="C00000"/>
                        </a:solidFill>
                      </a:endParaRPr>
                    </a:p>
                  </a:txBody>
                  <a:tcPr/>
                </a:tc>
                <a:tc gridSpan="4">
                  <a:txBody>
                    <a:bodyPr/>
                    <a:lstStyle/>
                    <a:p>
                      <a:pPr algn="ctr"/>
                      <a:r>
                        <a:rPr lang="en-US" dirty="0" smtClean="0">
                          <a:solidFill>
                            <a:srgbClr val="C00000"/>
                          </a:solidFill>
                        </a:rPr>
                        <a:t>Job</a:t>
                      </a:r>
                      <a:endParaRPr lang="en-US" dirty="0">
                        <a:solidFill>
                          <a:srgbClr val="C0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600" dirty="0" smtClean="0">
                          <a:solidFill>
                            <a:schemeClr val="tx1"/>
                          </a:solidFill>
                        </a:rPr>
                        <a:t>Row</a:t>
                      </a:r>
                      <a:r>
                        <a:rPr lang="en-US" sz="1600" baseline="0" dirty="0" smtClean="0">
                          <a:solidFill>
                            <a:schemeClr val="tx1"/>
                          </a:solidFill>
                        </a:rPr>
                        <a:t> Min.</a:t>
                      </a:r>
                      <a:endParaRPr lang="en-US" sz="1600" dirty="0">
                        <a:solidFill>
                          <a:schemeClr val="tx1"/>
                        </a:solidFill>
                      </a:endParaRPr>
                    </a:p>
                  </a:txBody>
                  <a:tcPr>
                    <a:solidFill>
                      <a:srgbClr val="92D050"/>
                    </a:solidFill>
                  </a:tcPr>
                </a:tc>
                <a:extLst>
                  <a:ext uri="{0D108BD9-81ED-4DB2-BD59-A6C34878D82A}">
                    <a16:rowId xmlns:a16="http://schemas.microsoft.com/office/drawing/2014/main" val="876089907"/>
                  </a:ext>
                </a:extLst>
              </a:tr>
              <a:tr h="359326">
                <a:tc vMerge="1">
                  <a:txBody>
                    <a:bodyPr/>
                    <a:lstStyle/>
                    <a:p>
                      <a:endParaRPr lang="en-US" dirty="0"/>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vMerge="1">
                  <a:txBody>
                    <a:bodyPr/>
                    <a:lstStyle/>
                    <a:p>
                      <a:endParaRPr lang="en-US" dirty="0"/>
                    </a:p>
                  </a:txBody>
                  <a:tcPr/>
                </a:tc>
                <a:extLst>
                  <a:ext uri="{0D108BD9-81ED-4DB2-BD59-A6C34878D82A}">
                    <a16:rowId xmlns:a16="http://schemas.microsoft.com/office/drawing/2014/main" val="3399639312"/>
                  </a:ext>
                </a:extLst>
              </a:tr>
              <a:tr h="359326">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1</a:t>
                      </a:r>
                      <a:r>
                        <a:rPr lang="en-US" sz="1600" dirty="0" smtClean="0"/>
                        <a:t>=1</a:t>
                      </a:r>
                      <a:endParaRPr lang="en-US" sz="1600" dirty="0"/>
                    </a:p>
                  </a:txBody>
                  <a:tcPr>
                    <a:solidFill>
                      <a:srgbClr val="92D050"/>
                    </a:solidFill>
                  </a:tcPr>
                </a:tc>
                <a:extLst>
                  <a:ext uri="{0D108BD9-81ED-4DB2-BD59-A6C34878D82A}">
                    <a16:rowId xmlns:a16="http://schemas.microsoft.com/office/drawing/2014/main" val="2005062640"/>
                  </a:ext>
                </a:extLst>
              </a:tr>
              <a:tr h="359326">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2</a:t>
                      </a:r>
                      <a:r>
                        <a:rPr lang="en-US" sz="1600" dirty="0" smtClean="0"/>
                        <a:t>=7</a:t>
                      </a:r>
                      <a:endParaRPr lang="en-US" sz="1600" dirty="0"/>
                    </a:p>
                  </a:txBody>
                  <a:tcPr>
                    <a:solidFill>
                      <a:srgbClr val="92D050"/>
                    </a:solidFill>
                  </a:tcPr>
                </a:tc>
                <a:extLst>
                  <a:ext uri="{0D108BD9-81ED-4DB2-BD59-A6C34878D82A}">
                    <a16:rowId xmlns:a16="http://schemas.microsoft.com/office/drawing/2014/main" val="2788691202"/>
                  </a:ext>
                </a:extLst>
              </a:tr>
              <a:tr h="359326">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r>
                        <a:rPr lang="en-US" sz="1600" dirty="0" smtClean="0"/>
                        <a:t>p</a:t>
                      </a:r>
                      <a:r>
                        <a:rPr lang="en-US" sz="1600" baseline="-25000" dirty="0" smtClean="0"/>
                        <a:t>3</a:t>
                      </a:r>
                      <a:r>
                        <a:rPr lang="en-US" sz="1600" dirty="0" smtClean="0"/>
                        <a:t>=4</a:t>
                      </a:r>
                      <a:endParaRPr lang="en-US" sz="1600" dirty="0"/>
                    </a:p>
                  </a:txBody>
                  <a:tcPr>
                    <a:solidFill>
                      <a:srgbClr val="92D050"/>
                    </a:solidFill>
                  </a:tcPr>
                </a:tc>
                <a:extLst>
                  <a:ext uri="{0D108BD9-81ED-4DB2-BD59-A6C34878D82A}">
                    <a16:rowId xmlns:a16="http://schemas.microsoft.com/office/drawing/2014/main" val="2538138363"/>
                  </a:ext>
                </a:extLst>
              </a:tr>
              <a:tr h="359326">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r>
                        <a:rPr lang="en-US" sz="1600" dirty="0" smtClean="0"/>
                        <a:t>p</a:t>
                      </a:r>
                      <a:r>
                        <a:rPr lang="en-US" sz="1600" baseline="-25000" dirty="0" smtClean="0"/>
                        <a:t>4</a:t>
                      </a:r>
                      <a:r>
                        <a:rPr lang="en-US" sz="1600" dirty="0" smtClean="0"/>
                        <a:t>=5</a:t>
                      </a:r>
                      <a:endParaRPr lang="en-US" sz="1600" dirty="0"/>
                    </a:p>
                  </a:txBody>
                  <a:tcPr>
                    <a:solidFill>
                      <a:srgbClr val="92D050"/>
                    </a:solidFill>
                  </a:tcPr>
                </a:tc>
                <a:extLst>
                  <a:ext uri="{0D108BD9-81ED-4DB2-BD59-A6C34878D82A}">
                    <a16:rowId xmlns:a16="http://schemas.microsoft.com/office/drawing/2014/main" val="3959495427"/>
                  </a:ext>
                </a:extLst>
              </a:tr>
              <a:tr h="359326">
                <a:tc>
                  <a:txBody>
                    <a:bodyPr/>
                    <a:lstStyle/>
                    <a:p>
                      <a:pPr algn="ctr"/>
                      <a:r>
                        <a:rPr lang="en-US" sz="1600" dirty="0" smtClean="0">
                          <a:solidFill>
                            <a:schemeClr val="tx1"/>
                          </a:solidFill>
                        </a:rPr>
                        <a:t>Col. Min.</a:t>
                      </a:r>
                      <a:endParaRPr lang="en-US" sz="1600" dirty="0">
                        <a:solidFill>
                          <a:schemeClr val="tx1"/>
                        </a:solidFill>
                      </a:endParaRPr>
                    </a:p>
                  </a:txBody>
                  <a:tcPr>
                    <a:solidFill>
                      <a:srgbClr val="92D050"/>
                    </a:solidFill>
                  </a:tcPr>
                </a:tc>
                <a:tc>
                  <a:txBody>
                    <a:bodyPr/>
                    <a:lstStyle/>
                    <a:p>
                      <a:pPr algn="ctr"/>
                      <a:r>
                        <a:rPr lang="en-US" sz="1600" dirty="0" smtClean="0">
                          <a:solidFill>
                            <a:schemeClr val="tx1"/>
                          </a:solidFill>
                        </a:rPr>
                        <a:t>q</a:t>
                      </a:r>
                      <a:r>
                        <a:rPr lang="en-US" sz="1600" baseline="-25000" dirty="0" smtClean="0">
                          <a:solidFill>
                            <a:schemeClr val="tx1"/>
                          </a:solidFill>
                        </a:rPr>
                        <a:t>1</a:t>
                      </a:r>
                      <a:r>
                        <a:rPr lang="en-US" sz="1600" dirty="0" smtClean="0">
                          <a:solidFill>
                            <a:schemeClr val="tx1"/>
                          </a:solidFill>
                        </a:rPr>
                        <a:t>=0</a:t>
                      </a:r>
                      <a:endParaRPr lang="en-US" sz="1600" dirty="0">
                        <a:solidFill>
                          <a:schemeClr val="tx1"/>
                        </a:solidFill>
                      </a:endParaRPr>
                    </a:p>
                  </a:txBody>
                  <a:tcPr>
                    <a:solidFill>
                      <a:srgbClr val="92D050"/>
                    </a:solidFill>
                  </a:tcPr>
                </a:tc>
                <a:tc>
                  <a:txBody>
                    <a:bodyPr/>
                    <a:lstStyle/>
                    <a:p>
                      <a:pPr algn="ctr"/>
                      <a:r>
                        <a:rPr lang="en-US" sz="1600" dirty="0" smtClean="0"/>
                        <a:t>q</a:t>
                      </a:r>
                      <a:r>
                        <a:rPr lang="en-US" sz="1600" baseline="-25000" dirty="0" smtClean="0"/>
                        <a:t>2</a:t>
                      </a:r>
                      <a:r>
                        <a:rPr lang="en-US" sz="1600" dirty="0" smtClean="0"/>
                        <a:t>=0</a:t>
                      </a:r>
                      <a:endParaRPr lang="en-US" sz="1600" dirty="0"/>
                    </a:p>
                  </a:txBody>
                  <a:tcPr>
                    <a:solidFill>
                      <a:srgbClr val="92D050"/>
                    </a:solidFill>
                  </a:tcPr>
                </a:tc>
                <a:tc>
                  <a:txBody>
                    <a:bodyPr/>
                    <a:lstStyle/>
                    <a:p>
                      <a:pPr algn="ctr"/>
                      <a:r>
                        <a:rPr lang="en-US" sz="1600" dirty="0" smtClean="0"/>
                        <a:t>q</a:t>
                      </a:r>
                      <a:r>
                        <a:rPr lang="en-US" sz="1600" baseline="-25000" dirty="0" smtClean="0"/>
                        <a:t>3</a:t>
                      </a:r>
                      <a:r>
                        <a:rPr lang="en-US" sz="1600" dirty="0" smtClean="0"/>
                        <a:t>=3</a:t>
                      </a:r>
                      <a:endParaRPr lang="en-US" sz="1600" dirty="0"/>
                    </a:p>
                  </a:txBody>
                  <a:tcPr>
                    <a:solidFill>
                      <a:srgbClr val="92D050"/>
                    </a:solidFill>
                  </a:tcPr>
                </a:tc>
                <a:tc>
                  <a:txBody>
                    <a:bodyPr/>
                    <a:lstStyle/>
                    <a:p>
                      <a:pPr algn="ctr"/>
                      <a:r>
                        <a:rPr lang="en-US" sz="1600" dirty="0" smtClean="0"/>
                        <a:t>q</a:t>
                      </a:r>
                      <a:r>
                        <a:rPr lang="en-US" sz="1600" baseline="-25000" dirty="0" smtClean="0"/>
                        <a:t>4</a:t>
                      </a:r>
                      <a:r>
                        <a:rPr lang="en-US" sz="1600" dirty="0" smtClean="0"/>
                        <a:t>=0</a:t>
                      </a:r>
                      <a:endParaRPr lang="en-US" sz="1600" dirty="0"/>
                    </a:p>
                  </a:txBody>
                  <a:tcPr>
                    <a:solidFill>
                      <a:srgbClr val="92D050"/>
                    </a:solidFill>
                  </a:tcPr>
                </a:tc>
                <a:tc>
                  <a:txBody>
                    <a:bodyPr/>
                    <a:lstStyle/>
                    <a:p>
                      <a:endParaRPr lang="en-US" sz="1600" dirty="0"/>
                    </a:p>
                  </a:txBody>
                  <a:tcPr>
                    <a:solidFill>
                      <a:srgbClr val="92D050"/>
                    </a:solidFill>
                  </a:tcPr>
                </a:tc>
                <a:extLst>
                  <a:ext uri="{0D108BD9-81ED-4DB2-BD59-A6C34878D82A}">
                    <a16:rowId xmlns:a16="http://schemas.microsoft.com/office/drawing/2014/main" val="993929569"/>
                  </a:ext>
                </a:extLst>
              </a:tr>
            </a:tbl>
          </a:graphicData>
        </a:graphic>
      </p:graphicFrame>
      <p:sp>
        <p:nvSpPr>
          <p:cNvPr id="15" name="Left Arrow 14"/>
          <p:cNvSpPr/>
          <p:nvPr/>
        </p:nvSpPr>
        <p:spPr>
          <a:xfrm>
            <a:off x="5376672" y="5147528"/>
            <a:ext cx="697992" cy="32766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999484" y="3443656"/>
            <a:ext cx="2754376" cy="369332"/>
          </a:xfrm>
          <a:prstGeom prst="rect">
            <a:avLst/>
          </a:prstGeom>
          <a:noFill/>
        </p:spPr>
        <p:txBody>
          <a:bodyPr wrap="square" rtlCol="0">
            <a:spAutoFit/>
          </a:bodyPr>
          <a:lstStyle/>
          <a:p>
            <a:r>
              <a:rPr lang="en-US" dirty="0" smtClean="0"/>
              <a:t>Optimality Check</a:t>
            </a:r>
            <a:endParaRPr lang="en-US" dirty="0"/>
          </a:p>
        </p:txBody>
      </p:sp>
      <p:cxnSp>
        <p:nvCxnSpPr>
          <p:cNvPr id="18" name="Straight Connector 17"/>
          <p:cNvCxnSpPr/>
          <p:nvPr/>
        </p:nvCxnSpPr>
        <p:spPr>
          <a:xfrm>
            <a:off x="2414016" y="4579838"/>
            <a:ext cx="0" cy="146304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2236217" y="5088247"/>
            <a:ext cx="223113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flipV="1">
            <a:off x="2236217" y="5847638"/>
            <a:ext cx="2257550" cy="9144"/>
          </a:xfrm>
          <a:prstGeom prst="line">
            <a:avLst/>
          </a:prstGeom>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1053593" y="6547814"/>
            <a:ext cx="8693911" cy="369332"/>
          </a:xfrm>
          <a:prstGeom prst="rect">
            <a:avLst/>
          </a:prstGeom>
          <a:noFill/>
        </p:spPr>
        <p:txBody>
          <a:bodyPr wrap="square" rtlCol="0">
            <a:spAutoFit/>
          </a:bodyPr>
          <a:lstStyle/>
          <a:p>
            <a:r>
              <a:rPr lang="en-US" dirty="0" smtClean="0">
                <a:solidFill>
                  <a:srgbClr val="FF0000"/>
                </a:solidFill>
              </a:rPr>
              <a:t>No. of Min. Lines=3, No. of Rows=4; Optimal Assignment is not Possible</a:t>
            </a:r>
            <a:endParaRPr lang="en-US" dirty="0">
              <a:solidFill>
                <a:srgbClr val="FF0000"/>
              </a:solidFill>
            </a:endParaRPr>
          </a:p>
        </p:txBody>
      </p:sp>
    </p:spTree>
    <p:extLst>
      <p:ext uri="{BB962C8B-B14F-4D97-AF65-F5344CB8AC3E}">
        <p14:creationId xmlns:p14="http://schemas.microsoft.com/office/powerpoint/2010/main" val="40286460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37745"/>
            <a:ext cx="10326624" cy="977456"/>
          </a:xfrm>
        </p:spPr>
        <p:txBody>
          <a:bodyPr>
            <a:normAutofit/>
          </a:bodyPr>
          <a:lstStyle/>
          <a:p>
            <a:r>
              <a:rPr lang="en-US" b="1" dirty="0" smtClean="0"/>
              <a:t>Assignment Model (Example)</a:t>
            </a:r>
            <a:endParaRPr lang="en-US" b="1" dirty="0"/>
          </a:p>
        </p:txBody>
      </p:sp>
      <p:sp>
        <p:nvSpPr>
          <p:cNvPr id="5" name="object 5"/>
          <p:cNvSpPr txBox="1">
            <a:spLocks noGrp="1"/>
          </p:cNvSpPr>
          <p:nvPr>
            <p:ph idx="1"/>
          </p:nvPr>
        </p:nvSpPr>
        <p:spPr>
          <a:xfrm>
            <a:off x="911352" y="945288"/>
            <a:ext cx="10789920" cy="6278129"/>
          </a:xfrm>
          <a:prstGeom prst="rect">
            <a:avLst/>
          </a:prstGeom>
        </p:spPr>
        <p:txBody>
          <a:bodyPr vert="horz" wrap="square" lIns="0" tIns="12700" rIns="0" bIns="0" rtlCol="0">
            <a:spAutoFit/>
          </a:bodyPr>
          <a:lstStyle/>
          <a:p>
            <a:pPr marL="0" indent="0">
              <a:buNone/>
            </a:pPr>
            <a:endParaRPr lang="en-US" sz="2400" dirty="0" smtClean="0">
              <a:solidFill>
                <a:srgbClr val="000000"/>
              </a:solidFill>
            </a:endParaRPr>
          </a:p>
          <a:p>
            <a:pPr marL="0" indent="0">
              <a:buNone/>
            </a:pPr>
            <a:endParaRPr lang="en-US" sz="2400" dirty="0">
              <a:solidFill>
                <a:srgbClr val="000000"/>
              </a:solidFill>
            </a:endParaRPr>
          </a:p>
          <a:p>
            <a:pPr marL="0" indent="0">
              <a:buNone/>
            </a:pPr>
            <a:endParaRPr lang="en-US" sz="2400" dirty="0" smtClean="0">
              <a:solidFill>
                <a:srgbClr val="000000"/>
              </a:solidFill>
            </a:endParaRPr>
          </a:p>
          <a:p>
            <a:pPr marL="0" indent="0">
              <a:buNone/>
            </a:pPr>
            <a:endParaRPr lang="en-US" sz="2400" dirty="0">
              <a:solidFill>
                <a:srgbClr val="000000"/>
              </a:solidFill>
            </a:endParaRPr>
          </a:p>
          <a:p>
            <a:pPr marL="0" indent="0">
              <a:buNone/>
            </a:pPr>
            <a:endParaRPr lang="en-US" sz="2400" dirty="0" smtClean="0">
              <a:solidFill>
                <a:srgbClr val="000000"/>
              </a:solidFill>
            </a:endParaRPr>
          </a:p>
          <a:p>
            <a:pPr marL="0" indent="0">
              <a:buNone/>
            </a:pPr>
            <a:r>
              <a:rPr lang="en-US" sz="2400" b="1" dirty="0" smtClean="0">
                <a:solidFill>
                  <a:srgbClr val="000000"/>
                </a:solidFill>
              </a:rPr>
              <a:t> </a:t>
            </a:r>
            <a:endParaRPr lang="en-US" sz="2400" b="1" dirty="0">
              <a:solidFill>
                <a:srgbClr val="000000"/>
              </a:solidFill>
            </a:endParaRPr>
          </a:p>
          <a:p>
            <a:pPr marL="0" indent="0">
              <a:buNone/>
            </a:pPr>
            <a:endParaRPr lang="en-US" sz="2400" b="1" dirty="0">
              <a:solidFill>
                <a:srgbClr val="000000"/>
              </a:solidFill>
            </a:endParaRPr>
          </a:p>
          <a:p>
            <a:pPr marL="0" indent="0">
              <a:buNone/>
            </a:pPr>
            <a:endParaRPr lang="en-US" sz="2400" b="1" dirty="0" smtClean="0">
              <a:solidFill>
                <a:srgbClr val="000000"/>
              </a:solidFill>
            </a:endParaRPr>
          </a:p>
          <a:p>
            <a:pPr marL="0" indent="0">
              <a:buNone/>
            </a:pPr>
            <a:endParaRPr lang="en-US" sz="2400" b="1" dirty="0" smtClean="0">
              <a:solidFill>
                <a:srgbClr val="000000"/>
              </a:solidFill>
            </a:endParaRPr>
          </a:p>
          <a:p>
            <a:pPr marL="0" indent="0">
              <a:buNone/>
            </a:pPr>
            <a:endParaRPr lang="en-US" sz="2400" b="1" dirty="0">
              <a:solidFill>
                <a:srgbClr val="000000"/>
              </a:solidFill>
            </a:endParaRPr>
          </a:p>
          <a:p>
            <a:pPr marL="0" indent="0">
              <a:buNone/>
            </a:pPr>
            <a:endParaRPr lang="en-US" sz="2400" b="1" dirty="0" smtClean="0">
              <a:solidFill>
                <a:srgbClr val="000000"/>
              </a:solidFill>
            </a:endParaRPr>
          </a:p>
          <a:p>
            <a:pPr marL="0" indent="0">
              <a:buNone/>
            </a:pPr>
            <a:endParaRPr lang="en-US" sz="2400" b="1" dirty="0">
              <a:solidFill>
                <a:srgbClr val="000000"/>
              </a:solidFill>
            </a:endParaRPr>
          </a:p>
          <a:p>
            <a:pPr marL="0" indent="0">
              <a:buNone/>
            </a:pPr>
            <a:endParaRPr lang="en-US" sz="2400" b="1" dirty="0" smtClean="0">
              <a:solidFill>
                <a:srgbClr val="000000"/>
              </a:solidFill>
            </a:endParaRPr>
          </a:p>
          <a:p>
            <a:pPr marL="0" indent="0">
              <a:buNone/>
            </a:pPr>
            <a:endParaRPr lang="en-US" sz="2000" dirty="0">
              <a:solidFill>
                <a:srgbClr val="000000"/>
              </a:solidFill>
            </a:endParaRPr>
          </a:p>
        </p:txBody>
      </p:sp>
      <p:sp>
        <p:nvSpPr>
          <p:cNvPr id="9" name="Right Arrow 8"/>
          <p:cNvSpPr/>
          <p:nvPr/>
        </p:nvSpPr>
        <p:spPr>
          <a:xfrm>
            <a:off x="5097269" y="2003453"/>
            <a:ext cx="1577847" cy="7589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Further Reduction</a:t>
            </a:r>
            <a:endParaRPr lang="en-US" sz="1600" dirty="0">
              <a:solidFill>
                <a:schemeClr val="tx1"/>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678946044"/>
              </p:ext>
            </p:extLst>
          </p:nvPr>
        </p:nvGraphicFramePr>
        <p:xfrm>
          <a:off x="934213" y="1065567"/>
          <a:ext cx="4268215" cy="2553886"/>
        </p:xfrm>
        <a:graphic>
          <a:graphicData uri="http://schemas.openxmlformats.org/drawingml/2006/table">
            <a:tbl>
              <a:tblPr firstRow="1" bandRow="1">
                <a:tableStyleId>{5C22544A-7EE6-4342-B048-85BDC9FD1C3A}</a:tableStyleId>
              </a:tblPr>
              <a:tblGrid>
                <a:gridCol w="1048906">
                  <a:extLst>
                    <a:ext uri="{9D8B030D-6E8A-4147-A177-3AD203B41FA5}">
                      <a16:colId xmlns:a16="http://schemas.microsoft.com/office/drawing/2014/main" val="2762890311"/>
                    </a:ext>
                  </a:extLst>
                </a:gridCol>
                <a:gridCol w="642732">
                  <a:extLst>
                    <a:ext uri="{9D8B030D-6E8A-4147-A177-3AD203B41FA5}">
                      <a16:colId xmlns:a16="http://schemas.microsoft.com/office/drawing/2014/main" val="3692538080"/>
                    </a:ext>
                  </a:extLst>
                </a:gridCol>
                <a:gridCol w="694944">
                  <a:extLst>
                    <a:ext uri="{9D8B030D-6E8A-4147-A177-3AD203B41FA5}">
                      <a16:colId xmlns:a16="http://schemas.microsoft.com/office/drawing/2014/main" val="442983499"/>
                    </a:ext>
                  </a:extLst>
                </a:gridCol>
                <a:gridCol w="576072">
                  <a:extLst>
                    <a:ext uri="{9D8B030D-6E8A-4147-A177-3AD203B41FA5}">
                      <a16:colId xmlns:a16="http://schemas.microsoft.com/office/drawing/2014/main" val="1058523365"/>
                    </a:ext>
                  </a:extLst>
                </a:gridCol>
                <a:gridCol w="594192">
                  <a:extLst>
                    <a:ext uri="{9D8B030D-6E8A-4147-A177-3AD203B41FA5}">
                      <a16:colId xmlns:a16="http://schemas.microsoft.com/office/drawing/2014/main" val="365749733"/>
                    </a:ext>
                  </a:extLst>
                </a:gridCol>
                <a:gridCol w="711369">
                  <a:extLst>
                    <a:ext uri="{9D8B030D-6E8A-4147-A177-3AD203B41FA5}">
                      <a16:colId xmlns:a16="http://schemas.microsoft.com/office/drawing/2014/main" val="2504599878"/>
                    </a:ext>
                  </a:extLst>
                </a:gridCol>
              </a:tblGrid>
              <a:tr h="359326">
                <a:tc rowSpan="2">
                  <a:txBody>
                    <a:bodyPr/>
                    <a:lstStyle/>
                    <a:p>
                      <a:pPr algn="ctr"/>
                      <a:r>
                        <a:rPr lang="en-US" dirty="0" smtClean="0">
                          <a:solidFill>
                            <a:srgbClr val="C00000"/>
                          </a:solidFill>
                        </a:rPr>
                        <a:t>Machine</a:t>
                      </a:r>
                      <a:endParaRPr lang="en-US" dirty="0">
                        <a:solidFill>
                          <a:srgbClr val="C00000"/>
                        </a:solidFill>
                      </a:endParaRPr>
                    </a:p>
                  </a:txBody>
                  <a:tcPr/>
                </a:tc>
                <a:tc gridSpan="4">
                  <a:txBody>
                    <a:bodyPr/>
                    <a:lstStyle/>
                    <a:p>
                      <a:pPr algn="ctr"/>
                      <a:r>
                        <a:rPr lang="en-US" dirty="0" smtClean="0">
                          <a:solidFill>
                            <a:srgbClr val="C00000"/>
                          </a:solidFill>
                        </a:rPr>
                        <a:t>Job</a:t>
                      </a:r>
                      <a:endParaRPr lang="en-US" dirty="0">
                        <a:solidFill>
                          <a:srgbClr val="C0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600" dirty="0" smtClean="0">
                          <a:solidFill>
                            <a:schemeClr val="tx1"/>
                          </a:solidFill>
                        </a:rPr>
                        <a:t>Row</a:t>
                      </a:r>
                      <a:r>
                        <a:rPr lang="en-US" sz="1600" baseline="0" dirty="0" smtClean="0">
                          <a:solidFill>
                            <a:schemeClr val="tx1"/>
                          </a:solidFill>
                        </a:rPr>
                        <a:t> Min.</a:t>
                      </a:r>
                      <a:endParaRPr lang="en-US" sz="1600" dirty="0">
                        <a:solidFill>
                          <a:schemeClr val="tx1"/>
                        </a:solidFill>
                      </a:endParaRPr>
                    </a:p>
                  </a:txBody>
                  <a:tcPr>
                    <a:solidFill>
                      <a:srgbClr val="92D050"/>
                    </a:solidFill>
                  </a:tcPr>
                </a:tc>
                <a:extLst>
                  <a:ext uri="{0D108BD9-81ED-4DB2-BD59-A6C34878D82A}">
                    <a16:rowId xmlns:a16="http://schemas.microsoft.com/office/drawing/2014/main" val="876089907"/>
                  </a:ext>
                </a:extLst>
              </a:tr>
              <a:tr h="359326">
                <a:tc vMerge="1">
                  <a:txBody>
                    <a:bodyPr/>
                    <a:lstStyle/>
                    <a:p>
                      <a:endParaRPr lang="en-US" dirty="0"/>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vMerge="1">
                  <a:txBody>
                    <a:bodyPr/>
                    <a:lstStyle/>
                    <a:p>
                      <a:endParaRPr lang="en-US" dirty="0"/>
                    </a:p>
                  </a:txBody>
                  <a:tcPr/>
                </a:tc>
                <a:extLst>
                  <a:ext uri="{0D108BD9-81ED-4DB2-BD59-A6C34878D82A}">
                    <a16:rowId xmlns:a16="http://schemas.microsoft.com/office/drawing/2014/main" val="3399639312"/>
                  </a:ext>
                </a:extLst>
              </a:tr>
              <a:tr h="359326">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1</a:t>
                      </a:r>
                      <a:r>
                        <a:rPr lang="en-US" sz="1600" dirty="0" smtClean="0"/>
                        <a:t>=1</a:t>
                      </a:r>
                      <a:endParaRPr lang="en-US" sz="1600" dirty="0"/>
                    </a:p>
                  </a:txBody>
                  <a:tcPr>
                    <a:solidFill>
                      <a:srgbClr val="92D050"/>
                    </a:solidFill>
                  </a:tcPr>
                </a:tc>
                <a:extLst>
                  <a:ext uri="{0D108BD9-81ED-4DB2-BD59-A6C34878D82A}">
                    <a16:rowId xmlns:a16="http://schemas.microsoft.com/office/drawing/2014/main" val="2005062640"/>
                  </a:ext>
                </a:extLst>
              </a:tr>
              <a:tr h="359326">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2</a:t>
                      </a:r>
                      <a:r>
                        <a:rPr lang="en-US" sz="1600" dirty="0" smtClean="0"/>
                        <a:t>=7</a:t>
                      </a:r>
                      <a:endParaRPr lang="en-US" sz="1600" dirty="0"/>
                    </a:p>
                  </a:txBody>
                  <a:tcPr>
                    <a:solidFill>
                      <a:srgbClr val="92D050"/>
                    </a:solidFill>
                  </a:tcPr>
                </a:tc>
                <a:extLst>
                  <a:ext uri="{0D108BD9-81ED-4DB2-BD59-A6C34878D82A}">
                    <a16:rowId xmlns:a16="http://schemas.microsoft.com/office/drawing/2014/main" val="2788691202"/>
                  </a:ext>
                </a:extLst>
              </a:tr>
              <a:tr h="359326">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1</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r>
                        <a:rPr lang="en-US" sz="1600" dirty="0" smtClean="0"/>
                        <a:t>p</a:t>
                      </a:r>
                      <a:r>
                        <a:rPr lang="en-US" sz="1600" baseline="-25000" dirty="0" smtClean="0"/>
                        <a:t>3</a:t>
                      </a:r>
                      <a:r>
                        <a:rPr lang="en-US" sz="1600" dirty="0" smtClean="0"/>
                        <a:t>=4</a:t>
                      </a:r>
                      <a:endParaRPr lang="en-US" sz="1600" dirty="0"/>
                    </a:p>
                  </a:txBody>
                  <a:tcPr>
                    <a:solidFill>
                      <a:srgbClr val="92D050"/>
                    </a:solidFill>
                  </a:tcPr>
                </a:tc>
                <a:extLst>
                  <a:ext uri="{0D108BD9-81ED-4DB2-BD59-A6C34878D82A}">
                    <a16:rowId xmlns:a16="http://schemas.microsoft.com/office/drawing/2014/main" val="2538138363"/>
                  </a:ext>
                </a:extLst>
              </a:tr>
              <a:tr h="359326">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r>
                        <a:rPr lang="en-US" sz="1600" dirty="0" smtClean="0"/>
                        <a:t>p</a:t>
                      </a:r>
                      <a:r>
                        <a:rPr lang="en-US" sz="1600" baseline="-25000" dirty="0" smtClean="0"/>
                        <a:t>4</a:t>
                      </a:r>
                      <a:r>
                        <a:rPr lang="en-US" sz="1600" dirty="0" smtClean="0"/>
                        <a:t>=5</a:t>
                      </a:r>
                      <a:endParaRPr lang="en-US" sz="1600" dirty="0"/>
                    </a:p>
                  </a:txBody>
                  <a:tcPr>
                    <a:solidFill>
                      <a:srgbClr val="92D050"/>
                    </a:solidFill>
                  </a:tcPr>
                </a:tc>
                <a:extLst>
                  <a:ext uri="{0D108BD9-81ED-4DB2-BD59-A6C34878D82A}">
                    <a16:rowId xmlns:a16="http://schemas.microsoft.com/office/drawing/2014/main" val="3959495427"/>
                  </a:ext>
                </a:extLst>
              </a:tr>
              <a:tr h="359326">
                <a:tc>
                  <a:txBody>
                    <a:bodyPr/>
                    <a:lstStyle/>
                    <a:p>
                      <a:pPr algn="ctr"/>
                      <a:r>
                        <a:rPr lang="en-US" sz="1600" dirty="0" smtClean="0">
                          <a:solidFill>
                            <a:schemeClr val="tx1"/>
                          </a:solidFill>
                        </a:rPr>
                        <a:t>Col. Min.</a:t>
                      </a:r>
                      <a:endParaRPr lang="en-US" sz="1600" dirty="0">
                        <a:solidFill>
                          <a:schemeClr val="tx1"/>
                        </a:solidFill>
                      </a:endParaRPr>
                    </a:p>
                  </a:txBody>
                  <a:tcPr>
                    <a:solidFill>
                      <a:srgbClr val="92D050"/>
                    </a:solidFill>
                  </a:tcPr>
                </a:tc>
                <a:tc>
                  <a:txBody>
                    <a:bodyPr/>
                    <a:lstStyle/>
                    <a:p>
                      <a:pPr algn="ctr"/>
                      <a:r>
                        <a:rPr lang="en-US" sz="1600" dirty="0" smtClean="0">
                          <a:solidFill>
                            <a:schemeClr val="tx1"/>
                          </a:solidFill>
                        </a:rPr>
                        <a:t>q</a:t>
                      </a:r>
                      <a:r>
                        <a:rPr lang="en-US" sz="1600" baseline="-25000" dirty="0" smtClean="0">
                          <a:solidFill>
                            <a:schemeClr val="tx1"/>
                          </a:solidFill>
                        </a:rPr>
                        <a:t>1</a:t>
                      </a:r>
                      <a:r>
                        <a:rPr lang="en-US" sz="1600" dirty="0" smtClean="0">
                          <a:solidFill>
                            <a:schemeClr val="tx1"/>
                          </a:solidFill>
                        </a:rPr>
                        <a:t>=0</a:t>
                      </a:r>
                      <a:endParaRPr lang="en-US" sz="1600" dirty="0">
                        <a:solidFill>
                          <a:schemeClr val="tx1"/>
                        </a:solidFill>
                      </a:endParaRPr>
                    </a:p>
                  </a:txBody>
                  <a:tcPr>
                    <a:solidFill>
                      <a:srgbClr val="92D050"/>
                    </a:solidFill>
                  </a:tcPr>
                </a:tc>
                <a:tc>
                  <a:txBody>
                    <a:bodyPr/>
                    <a:lstStyle/>
                    <a:p>
                      <a:pPr algn="ctr"/>
                      <a:r>
                        <a:rPr lang="en-US" sz="1600" dirty="0" smtClean="0"/>
                        <a:t>q</a:t>
                      </a:r>
                      <a:r>
                        <a:rPr lang="en-US" sz="1600" baseline="-25000" dirty="0" smtClean="0"/>
                        <a:t>2</a:t>
                      </a:r>
                      <a:r>
                        <a:rPr lang="en-US" sz="1600" dirty="0" smtClean="0"/>
                        <a:t>=0</a:t>
                      </a:r>
                      <a:endParaRPr lang="en-US" sz="1600" dirty="0"/>
                    </a:p>
                  </a:txBody>
                  <a:tcPr>
                    <a:solidFill>
                      <a:srgbClr val="92D050"/>
                    </a:solidFill>
                  </a:tcPr>
                </a:tc>
                <a:tc>
                  <a:txBody>
                    <a:bodyPr/>
                    <a:lstStyle/>
                    <a:p>
                      <a:pPr algn="ctr"/>
                      <a:r>
                        <a:rPr lang="en-US" sz="1600" dirty="0" smtClean="0"/>
                        <a:t>q</a:t>
                      </a:r>
                      <a:r>
                        <a:rPr lang="en-US" sz="1600" baseline="-25000" dirty="0" smtClean="0"/>
                        <a:t>3</a:t>
                      </a:r>
                      <a:r>
                        <a:rPr lang="en-US" sz="1600" dirty="0" smtClean="0"/>
                        <a:t>=3</a:t>
                      </a:r>
                      <a:endParaRPr lang="en-US" sz="1600" dirty="0"/>
                    </a:p>
                  </a:txBody>
                  <a:tcPr>
                    <a:solidFill>
                      <a:srgbClr val="92D050"/>
                    </a:solidFill>
                  </a:tcPr>
                </a:tc>
                <a:tc>
                  <a:txBody>
                    <a:bodyPr/>
                    <a:lstStyle/>
                    <a:p>
                      <a:pPr algn="ctr"/>
                      <a:r>
                        <a:rPr lang="en-US" sz="1600" dirty="0" smtClean="0"/>
                        <a:t>q</a:t>
                      </a:r>
                      <a:r>
                        <a:rPr lang="en-US" sz="1600" baseline="-25000" dirty="0" smtClean="0"/>
                        <a:t>4</a:t>
                      </a:r>
                      <a:r>
                        <a:rPr lang="en-US" sz="1600" dirty="0" smtClean="0"/>
                        <a:t>=0</a:t>
                      </a:r>
                      <a:endParaRPr lang="en-US" sz="1600" dirty="0"/>
                    </a:p>
                  </a:txBody>
                  <a:tcPr>
                    <a:solidFill>
                      <a:srgbClr val="92D050"/>
                    </a:solidFill>
                  </a:tcPr>
                </a:tc>
                <a:tc>
                  <a:txBody>
                    <a:bodyPr/>
                    <a:lstStyle/>
                    <a:p>
                      <a:endParaRPr lang="en-US" sz="1600" dirty="0"/>
                    </a:p>
                  </a:txBody>
                  <a:tcPr>
                    <a:solidFill>
                      <a:srgbClr val="92D050"/>
                    </a:solidFill>
                  </a:tcPr>
                </a:tc>
                <a:extLst>
                  <a:ext uri="{0D108BD9-81ED-4DB2-BD59-A6C34878D82A}">
                    <a16:rowId xmlns:a16="http://schemas.microsoft.com/office/drawing/2014/main" val="993929569"/>
                  </a:ext>
                </a:extLst>
              </a:tr>
            </a:tbl>
          </a:graphicData>
        </a:graphic>
      </p:graphicFrame>
      <p:cxnSp>
        <p:nvCxnSpPr>
          <p:cNvPr id="18" name="Straight Connector 17"/>
          <p:cNvCxnSpPr/>
          <p:nvPr/>
        </p:nvCxnSpPr>
        <p:spPr>
          <a:xfrm>
            <a:off x="2309369" y="1776310"/>
            <a:ext cx="0" cy="1463040"/>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a:off x="2098039" y="2342510"/>
            <a:ext cx="2231136"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flipV="1">
            <a:off x="2071625" y="3062593"/>
            <a:ext cx="2257550" cy="9144"/>
          </a:xfrm>
          <a:prstGeom prst="line">
            <a:avLst/>
          </a:prstGeom>
        </p:spPr>
        <p:style>
          <a:lnRef idx="3">
            <a:schemeClr val="accent2"/>
          </a:lnRef>
          <a:fillRef idx="0">
            <a:schemeClr val="accent2"/>
          </a:fillRef>
          <a:effectRef idx="2">
            <a:schemeClr val="accent2"/>
          </a:effectRef>
          <a:fontRef idx="minor">
            <a:schemeClr val="tx1"/>
          </a:fontRef>
        </p:style>
      </p:cxnSp>
      <p:sp>
        <p:nvSpPr>
          <p:cNvPr id="17" name="object 5"/>
          <p:cNvSpPr txBox="1">
            <a:spLocks/>
          </p:cNvSpPr>
          <p:nvPr/>
        </p:nvSpPr>
        <p:spPr>
          <a:xfrm>
            <a:off x="1088136" y="1367600"/>
            <a:ext cx="10613136" cy="4896212"/>
          </a:xfrm>
          <a:prstGeom prst="rect">
            <a:avLst/>
          </a:prstGeom>
        </p:spPr>
        <p:txBody>
          <a:bodyPr vert="horz" wrap="square" lIns="0" tIns="12700" rIns="0" bIns="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smtClean="0">
              <a:solidFill>
                <a:srgbClr val="000000"/>
              </a:solidFill>
            </a:endParaRPr>
          </a:p>
          <a:p>
            <a:pPr marL="0" indent="0">
              <a:buFont typeface="Arial" panose="020B0604020202020204" pitchFamily="34" charset="0"/>
              <a:buNone/>
            </a:pPr>
            <a:endParaRPr lang="en-US" sz="2400" smtClean="0">
              <a:solidFill>
                <a:srgbClr val="000000"/>
              </a:solidFill>
            </a:endParaRPr>
          </a:p>
          <a:p>
            <a:pPr marL="0" indent="0">
              <a:buFont typeface="Arial" panose="020B0604020202020204" pitchFamily="34" charset="0"/>
              <a:buNone/>
            </a:pPr>
            <a:endParaRPr lang="en-US" sz="2400" smtClean="0">
              <a:solidFill>
                <a:srgbClr val="000000"/>
              </a:solidFill>
            </a:endParaRPr>
          </a:p>
          <a:p>
            <a:pPr marL="0" indent="0">
              <a:buFont typeface="Arial" panose="020B0604020202020204" pitchFamily="34" charset="0"/>
              <a:buNone/>
            </a:pPr>
            <a:endParaRPr lang="en-US" sz="2400" smtClean="0">
              <a:solidFill>
                <a:srgbClr val="000000"/>
              </a:solidFill>
            </a:endParaRPr>
          </a:p>
          <a:p>
            <a:pPr marL="0" indent="0">
              <a:buFont typeface="Arial" panose="020B0604020202020204" pitchFamily="34" charset="0"/>
              <a:buNone/>
            </a:pPr>
            <a:endParaRPr lang="en-US" sz="2400" smtClean="0">
              <a:solidFill>
                <a:srgbClr val="000000"/>
              </a:solidFill>
            </a:endParaRPr>
          </a:p>
          <a:p>
            <a:pPr marL="0" indent="0">
              <a:buFont typeface="Arial" panose="020B0604020202020204" pitchFamily="34" charset="0"/>
              <a:buNone/>
            </a:pPr>
            <a:r>
              <a:rPr lang="en-US" sz="2400" b="1" smtClean="0">
                <a:solidFill>
                  <a:srgbClr val="000000"/>
                </a:solidFill>
              </a:rPr>
              <a:t> </a:t>
            </a:r>
          </a:p>
          <a:p>
            <a:pPr marL="0" indent="0">
              <a:buFont typeface="Arial" panose="020B0604020202020204" pitchFamily="34" charset="0"/>
              <a:buNone/>
            </a:pPr>
            <a:endParaRPr lang="en-US" sz="2400" b="1" smtClean="0">
              <a:solidFill>
                <a:srgbClr val="000000"/>
              </a:solidFill>
            </a:endParaRPr>
          </a:p>
          <a:p>
            <a:pPr marL="0" indent="0">
              <a:buFont typeface="Arial" panose="020B0604020202020204" pitchFamily="34" charset="0"/>
              <a:buNone/>
            </a:pPr>
            <a:endParaRPr lang="en-US" sz="2400" b="1" smtClean="0">
              <a:solidFill>
                <a:srgbClr val="000000"/>
              </a:solidFill>
            </a:endParaRPr>
          </a:p>
          <a:p>
            <a:pPr marL="0" indent="0">
              <a:buFont typeface="Arial" panose="020B0604020202020204" pitchFamily="34" charset="0"/>
              <a:buNone/>
            </a:pPr>
            <a:endParaRPr lang="en-US" sz="2400" b="1" smtClean="0">
              <a:solidFill>
                <a:srgbClr val="000000"/>
              </a:solidFill>
            </a:endParaRPr>
          </a:p>
          <a:p>
            <a:pPr marL="0" indent="0">
              <a:buFont typeface="Arial" panose="020B0604020202020204" pitchFamily="34" charset="0"/>
              <a:buNone/>
            </a:pPr>
            <a:endParaRPr lang="en-US" sz="2400" b="1" smtClean="0">
              <a:solidFill>
                <a:srgbClr val="000000"/>
              </a:solidFill>
            </a:endParaRPr>
          </a:p>
          <a:p>
            <a:pPr marL="0" indent="0">
              <a:buFont typeface="Arial" panose="020B0604020202020204" pitchFamily="34" charset="0"/>
              <a:buNone/>
            </a:pPr>
            <a:endParaRPr lang="en-US" sz="2000" dirty="0">
              <a:solidFill>
                <a:srgbClr val="000000"/>
              </a:solidFill>
            </a:endParaRPr>
          </a:p>
        </p:txBody>
      </p:sp>
      <p:graphicFrame>
        <p:nvGraphicFramePr>
          <p:cNvPr id="19" name="Table 18"/>
          <p:cNvGraphicFramePr>
            <a:graphicFrameLocks noGrp="1"/>
          </p:cNvGraphicFramePr>
          <p:nvPr>
            <p:extLst>
              <p:ext uri="{D42A27DB-BD31-4B8C-83A1-F6EECF244321}">
                <p14:modId xmlns:p14="http://schemas.microsoft.com/office/powerpoint/2010/main" val="2326151569"/>
              </p:ext>
            </p:extLst>
          </p:nvPr>
        </p:nvGraphicFramePr>
        <p:xfrm>
          <a:off x="6675116" y="1014330"/>
          <a:ext cx="4268215" cy="2553886"/>
        </p:xfrm>
        <a:graphic>
          <a:graphicData uri="http://schemas.openxmlformats.org/drawingml/2006/table">
            <a:tbl>
              <a:tblPr firstRow="1" bandRow="1">
                <a:tableStyleId>{5C22544A-7EE6-4342-B048-85BDC9FD1C3A}</a:tableStyleId>
              </a:tblPr>
              <a:tblGrid>
                <a:gridCol w="1048906">
                  <a:extLst>
                    <a:ext uri="{9D8B030D-6E8A-4147-A177-3AD203B41FA5}">
                      <a16:colId xmlns:a16="http://schemas.microsoft.com/office/drawing/2014/main" val="2762890311"/>
                    </a:ext>
                  </a:extLst>
                </a:gridCol>
                <a:gridCol w="642732">
                  <a:extLst>
                    <a:ext uri="{9D8B030D-6E8A-4147-A177-3AD203B41FA5}">
                      <a16:colId xmlns:a16="http://schemas.microsoft.com/office/drawing/2014/main" val="3692538080"/>
                    </a:ext>
                  </a:extLst>
                </a:gridCol>
                <a:gridCol w="694944">
                  <a:extLst>
                    <a:ext uri="{9D8B030D-6E8A-4147-A177-3AD203B41FA5}">
                      <a16:colId xmlns:a16="http://schemas.microsoft.com/office/drawing/2014/main" val="442983499"/>
                    </a:ext>
                  </a:extLst>
                </a:gridCol>
                <a:gridCol w="576072">
                  <a:extLst>
                    <a:ext uri="{9D8B030D-6E8A-4147-A177-3AD203B41FA5}">
                      <a16:colId xmlns:a16="http://schemas.microsoft.com/office/drawing/2014/main" val="1058523365"/>
                    </a:ext>
                  </a:extLst>
                </a:gridCol>
                <a:gridCol w="594192">
                  <a:extLst>
                    <a:ext uri="{9D8B030D-6E8A-4147-A177-3AD203B41FA5}">
                      <a16:colId xmlns:a16="http://schemas.microsoft.com/office/drawing/2014/main" val="365749733"/>
                    </a:ext>
                  </a:extLst>
                </a:gridCol>
                <a:gridCol w="711369">
                  <a:extLst>
                    <a:ext uri="{9D8B030D-6E8A-4147-A177-3AD203B41FA5}">
                      <a16:colId xmlns:a16="http://schemas.microsoft.com/office/drawing/2014/main" val="2504599878"/>
                    </a:ext>
                  </a:extLst>
                </a:gridCol>
              </a:tblGrid>
              <a:tr h="359326">
                <a:tc rowSpan="2">
                  <a:txBody>
                    <a:bodyPr/>
                    <a:lstStyle/>
                    <a:p>
                      <a:pPr algn="ctr"/>
                      <a:r>
                        <a:rPr lang="en-US" dirty="0" smtClean="0">
                          <a:solidFill>
                            <a:srgbClr val="C00000"/>
                          </a:solidFill>
                        </a:rPr>
                        <a:t>Machine</a:t>
                      </a:r>
                      <a:endParaRPr lang="en-US" dirty="0">
                        <a:solidFill>
                          <a:srgbClr val="C00000"/>
                        </a:solidFill>
                      </a:endParaRPr>
                    </a:p>
                  </a:txBody>
                  <a:tcPr/>
                </a:tc>
                <a:tc gridSpan="4">
                  <a:txBody>
                    <a:bodyPr/>
                    <a:lstStyle/>
                    <a:p>
                      <a:pPr algn="ctr"/>
                      <a:r>
                        <a:rPr lang="en-US" dirty="0" smtClean="0">
                          <a:solidFill>
                            <a:srgbClr val="C00000"/>
                          </a:solidFill>
                        </a:rPr>
                        <a:t>Job</a:t>
                      </a:r>
                      <a:endParaRPr lang="en-US" dirty="0">
                        <a:solidFill>
                          <a:srgbClr val="C0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600" dirty="0" smtClean="0">
                          <a:solidFill>
                            <a:schemeClr val="tx1"/>
                          </a:solidFill>
                        </a:rPr>
                        <a:t>Row</a:t>
                      </a:r>
                      <a:r>
                        <a:rPr lang="en-US" sz="1600" baseline="0" dirty="0" smtClean="0">
                          <a:solidFill>
                            <a:schemeClr val="tx1"/>
                          </a:solidFill>
                        </a:rPr>
                        <a:t> Min.</a:t>
                      </a:r>
                      <a:endParaRPr lang="en-US" sz="1600" dirty="0">
                        <a:solidFill>
                          <a:schemeClr val="tx1"/>
                        </a:solidFill>
                      </a:endParaRPr>
                    </a:p>
                  </a:txBody>
                  <a:tcPr>
                    <a:solidFill>
                      <a:srgbClr val="92D050"/>
                    </a:solidFill>
                  </a:tcPr>
                </a:tc>
                <a:extLst>
                  <a:ext uri="{0D108BD9-81ED-4DB2-BD59-A6C34878D82A}">
                    <a16:rowId xmlns:a16="http://schemas.microsoft.com/office/drawing/2014/main" val="876089907"/>
                  </a:ext>
                </a:extLst>
              </a:tr>
              <a:tr h="359326">
                <a:tc vMerge="1">
                  <a:txBody>
                    <a:bodyPr/>
                    <a:lstStyle/>
                    <a:p>
                      <a:endParaRPr lang="en-US" dirty="0"/>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vMerge="1">
                  <a:txBody>
                    <a:bodyPr/>
                    <a:lstStyle/>
                    <a:p>
                      <a:endParaRPr lang="en-US" dirty="0"/>
                    </a:p>
                  </a:txBody>
                  <a:tcPr/>
                </a:tc>
                <a:extLst>
                  <a:ext uri="{0D108BD9-81ED-4DB2-BD59-A6C34878D82A}">
                    <a16:rowId xmlns:a16="http://schemas.microsoft.com/office/drawing/2014/main" val="3399639312"/>
                  </a:ext>
                </a:extLst>
              </a:tr>
              <a:tr h="359326">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r>
                        <a:rPr lang="en-US" sz="1600" dirty="0" smtClean="0"/>
                        <a:t>p</a:t>
                      </a:r>
                      <a:r>
                        <a:rPr lang="en-US" sz="1600" baseline="-25000" dirty="0" smtClean="0"/>
                        <a:t>1</a:t>
                      </a:r>
                      <a:r>
                        <a:rPr lang="en-US" sz="1600" dirty="0" smtClean="0"/>
                        <a:t>=1</a:t>
                      </a:r>
                      <a:endParaRPr lang="en-US" sz="1600" dirty="0"/>
                    </a:p>
                  </a:txBody>
                  <a:tcPr>
                    <a:solidFill>
                      <a:srgbClr val="92D050"/>
                    </a:solidFill>
                  </a:tcPr>
                </a:tc>
                <a:extLst>
                  <a:ext uri="{0D108BD9-81ED-4DB2-BD59-A6C34878D82A}">
                    <a16:rowId xmlns:a16="http://schemas.microsoft.com/office/drawing/2014/main" val="2005062640"/>
                  </a:ext>
                </a:extLst>
              </a:tr>
              <a:tr h="359326">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2</a:t>
                      </a:r>
                      <a:r>
                        <a:rPr lang="en-US" sz="1600" dirty="0" smtClean="0"/>
                        <a:t>=7</a:t>
                      </a:r>
                      <a:endParaRPr lang="en-US" sz="1600" dirty="0"/>
                    </a:p>
                  </a:txBody>
                  <a:tcPr>
                    <a:solidFill>
                      <a:srgbClr val="92D050"/>
                    </a:solidFill>
                  </a:tcPr>
                </a:tc>
                <a:extLst>
                  <a:ext uri="{0D108BD9-81ED-4DB2-BD59-A6C34878D82A}">
                    <a16:rowId xmlns:a16="http://schemas.microsoft.com/office/drawing/2014/main" val="2788691202"/>
                  </a:ext>
                </a:extLst>
              </a:tr>
              <a:tr h="359326">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3</a:t>
                      </a:r>
                      <a:r>
                        <a:rPr lang="en-US" sz="1600" dirty="0" smtClean="0"/>
                        <a:t>=4</a:t>
                      </a:r>
                      <a:endParaRPr lang="en-US" sz="1600" dirty="0"/>
                    </a:p>
                  </a:txBody>
                  <a:tcPr>
                    <a:solidFill>
                      <a:srgbClr val="92D050"/>
                    </a:solidFill>
                  </a:tcPr>
                </a:tc>
                <a:extLst>
                  <a:ext uri="{0D108BD9-81ED-4DB2-BD59-A6C34878D82A}">
                    <a16:rowId xmlns:a16="http://schemas.microsoft.com/office/drawing/2014/main" val="2538138363"/>
                  </a:ext>
                </a:extLst>
              </a:tr>
              <a:tr h="359326">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r>
                        <a:rPr lang="en-US" sz="1600" dirty="0" smtClean="0"/>
                        <a:t>p</a:t>
                      </a:r>
                      <a:r>
                        <a:rPr lang="en-US" sz="1600" baseline="-25000" dirty="0" smtClean="0"/>
                        <a:t>4</a:t>
                      </a:r>
                      <a:r>
                        <a:rPr lang="en-US" sz="1600" dirty="0" smtClean="0"/>
                        <a:t>=5</a:t>
                      </a:r>
                      <a:endParaRPr lang="en-US" sz="1600" dirty="0"/>
                    </a:p>
                  </a:txBody>
                  <a:tcPr>
                    <a:solidFill>
                      <a:srgbClr val="92D050"/>
                    </a:solidFill>
                  </a:tcPr>
                </a:tc>
                <a:extLst>
                  <a:ext uri="{0D108BD9-81ED-4DB2-BD59-A6C34878D82A}">
                    <a16:rowId xmlns:a16="http://schemas.microsoft.com/office/drawing/2014/main" val="3959495427"/>
                  </a:ext>
                </a:extLst>
              </a:tr>
              <a:tr h="359326">
                <a:tc>
                  <a:txBody>
                    <a:bodyPr/>
                    <a:lstStyle/>
                    <a:p>
                      <a:pPr algn="ctr"/>
                      <a:r>
                        <a:rPr lang="en-US" sz="1600" dirty="0" smtClean="0">
                          <a:solidFill>
                            <a:schemeClr val="tx1"/>
                          </a:solidFill>
                        </a:rPr>
                        <a:t>Col. Min.</a:t>
                      </a:r>
                      <a:endParaRPr lang="en-US" sz="1600" dirty="0">
                        <a:solidFill>
                          <a:schemeClr val="tx1"/>
                        </a:solidFill>
                      </a:endParaRPr>
                    </a:p>
                  </a:txBody>
                  <a:tcPr>
                    <a:solidFill>
                      <a:srgbClr val="92D050"/>
                    </a:solidFill>
                  </a:tcPr>
                </a:tc>
                <a:tc>
                  <a:txBody>
                    <a:bodyPr/>
                    <a:lstStyle/>
                    <a:p>
                      <a:pPr algn="ctr"/>
                      <a:r>
                        <a:rPr lang="en-US" sz="1600" dirty="0" smtClean="0">
                          <a:solidFill>
                            <a:schemeClr val="tx1"/>
                          </a:solidFill>
                        </a:rPr>
                        <a:t>q</a:t>
                      </a:r>
                      <a:r>
                        <a:rPr lang="en-US" sz="1600" baseline="-25000" dirty="0" smtClean="0">
                          <a:solidFill>
                            <a:schemeClr val="tx1"/>
                          </a:solidFill>
                        </a:rPr>
                        <a:t>1</a:t>
                      </a:r>
                      <a:r>
                        <a:rPr lang="en-US" sz="1600" dirty="0" smtClean="0">
                          <a:solidFill>
                            <a:schemeClr val="tx1"/>
                          </a:solidFill>
                        </a:rPr>
                        <a:t>=0</a:t>
                      </a:r>
                      <a:endParaRPr lang="en-US" sz="1600" dirty="0">
                        <a:solidFill>
                          <a:schemeClr val="tx1"/>
                        </a:solidFill>
                      </a:endParaRPr>
                    </a:p>
                  </a:txBody>
                  <a:tcPr>
                    <a:solidFill>
                      <a:srgbClr val="92D050"/>
                    </a:solidFill>
                  </a:tcPr>
                </a:tc>
                <a:tc>
                  <a:txBody>
                    <a:bodyPr/>
                    <a:lstStyle/>
                    <a:p>
                      <a:pPr algn="ctr"/>
                      <a:r>
                        <a:rPr lang="en-US" sz="1600" dirty="0" smtClean="0"/>
                        <a:t>q</a:t>
                      </a:r>
                      <a:r>
                        <a:rPr lang="en-US" sz="1600" baseline="-25000" dirty="0" smtClean="0"/>
                        <a:t>2</a:t>
                      </a:r>
                      <a:r>
                        <a:rPr lang="en-US" sz="1600" dirty="0" smtClean="0"/>
                        <a:t>=0</a:t>
                      </a:r>
                      <a:endParaRPr lang="en-US" sz="1600" dirty="0"/>
                    </a:p>
                  </a:txBody>
                  <a:tcPr>
                    <a:solidFill>
                      <a:srgbClr val="92D050"/>
                    </a:solidFill>
                  </a:tcPr>
                </a:tc>
                <a:tc>
                  <a:txBody>
                    <a:bodyPr/>
                    <a:lstStyle/>
                    <a:p>
                      <a:pPr algn="ctr"/>
                      <a:r>
                        <a:rPr lang="en-US" sz="1600" dirty="0" smtClean="0"/>
                        <a:t>q</a:t>
                      </a:r>
                      <a:r>
                        <a:rPr lang="en-US" sz="1600" baseline="-25000" dirty="0" smtClean="0"/>
                        <a:t>3</a:t>
                      </a:r>
                      <a:r>
                        <a:rPr lang="en-US" sz="1600" dirty="0" smtClean="0"/>
                        <a:t>=3</a:t>
                      </a:r>
                      <a:endParaRPr lang="en-US" sz="1600" dirty="0"/>
                    </a:p>
                  </a:txBody>
                  <a:tcPr>
                    <a:solidFill>
                      <a:srgbClr val="92D050"/>
                    </a:solidFill>
                  </a:tcPr>
                </a:tc>
                <a:tc>
                  <a:txBody>
                    <a:bodyPr/>
                    <a:lstStyle/>
                    <a:p>
                      <a:pPr algn="ctr"/>
                      <a:r>
                        <a:rPr lang="en-US" sz="1600" dirty="0" smtClean="0"/>
                        <a:t>q</a:t>
                      </a:r>
                      <a:r>
                        <a:rPr lang="en-US" sz="1600" baseline="-25000" dirty="0" smtClean="0"/>
                        <a:t>4</a:t>
                      </a:r>
                      <a:r>
                        <a:rPr lang="en-US" sz="1600" dirty="0" smtClean="0"/>
                        <a:t>=0</a:t>
                      </a:r>
                      <a:endParaRPr lang="en-US" sz="1600" dirty="0"/>
                    </a:p>
                  </a:txBody>
                  <a:tcPr>
                    <a:solidFill>
                      <a:srgbClr val="92D050"/>
                    </a:solidFill>
                  </a:tcPr>
                </a:tc>
                <a:tc>
                  <a:txBody>
                    <a:bodyPr/>
                    <a:lstStyle/>
                    <a:p>
                      <a:endParaRPr lang="en-US" sz="1600" dirty="0"/>
                    </a:p>
                  </a:txBody>
                  <a:tcPr>
                    <a:solidFill>
                      <a:srgbClr val="92D050"/>
                    </a:solidFill>
                  </a:tcPr>
                </a:tc>
                <a:extLst>
                  <a:ext uri="{0D108BD9-81ED-4DB2-BD59-A6C34878D82A}">
                    <a16:rowId xmlns:a16="http://schemas.microsoft.com/office/drawing/2014/main" val="993929569"/>
                  </a:ext>
                </a:extLst>
              </a:tr>
            </a:tbl>
          </a:graphicData>
        </a:graphic>
      </p:graphicFrame>
      <p:cxnSp>
        <p:nvCxnSpPr>
          <p:cNvPr id="21" name="Straight Connector 20"/>
          <p:cNvCxnSpPr/>
          <p:nvPr/>
        </p:nvCxnSpPr>
        <p:spPr>
          <a:xfrm flipV="1">
            <a:off x="7917687" y="3033317"/>
            <a:ext cx="2257550" cy="9144"/>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8076182" y="1785696"/>
            <a:ext cx="0" cy="1308996"/>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1294891" y="3619152"/>
            <a:ext cx="3802378" cy="369332"/>
          </a:xfrm>
          <a:prstGeom prst="rect">
            <a:avLst/>
          </a:prstGeom>
          <a:noFill/>
        </p:spPr>
        <p:txBody>
          <a:bodyPr wrap="square" rtlCol="0">
            <a:spAutoFit/>
          </a:bodyPr>
          <a:lstStyle/>
          <a:p>
            <a:r>
              <a:rPr lang="en-US" dirty="0" smtClean="0">
                <a:solidFill>
                  <a:srgbClr val="FF0000"/>
                </a:solidFill>
              </a:rPr>
              <a:t>Min. Uncrossed Cost (r</a:t>
            </a:r>
            <a:r>
              <a:rPr lang="en-US" baseline="-25000" dirty="0" smtClean="0">
                <a:solidFill>
                  <a:srgbClr val="FF0000"/>
                </a:solidFill>
              </a:rPr>
              <a:t>1</a:t>
            </a:r>
            <a:r>
              <a:rPr lang="en-US" dirty="0" smtClean="0">
                <a:solidFill>
                  <a:srgbClr val="FF0000"/>
                </a:solidFill>
              </a:rPr>
              <a:t>) = 1</a:t>
            </a:r>
            <a:endParaRPr lang="en-US" dirty="0">
              <a:solidFill>
                <a:srgbClr val="FF0000"/>
              </a:solidFill>
            </a:endParaRPr>
          </a:p>
        </p:txBody>
      </p:sp>
      <p:sp>
        <p:nvSpPr>
          <p:cNvPr id="27" name="TextBox 26"/>
          <p:cNvSpPr txBox="1"/>
          <p:nvPr/>
        </p:nvSpPr>
        <p:spPr>
          <a:xfrm>
            <a:off x="4919472" y="3568216"/>
            <a:ext cx="6958583" cy="369332"/>
          </a:xfrm>
          <a:prstGeom prst="rect">
            <a:avLst/>
          </a:prstGeom>
          <a:noFill/>
        </p:spPr>
        <p:txBody>
          <a:bodyPr wrap="square" rtlCol="0">
            <a:spAutoFit/>
          </a:bodyPr>
          <a:lstStyle/>
          <a:p>
            <a:r>
              <a:rPr lang="en-US" dirty="0" smtClean="0">
                <a:solidFill>
                  <a:srgbClr val="FF0000"/>
                </a:solidFill>
              </a:rPr>
              <a:t>No. of Min. Lines=4, No. of Rows=4;   Optimal Assignment is Possible</a:t>
            </a:r>
            <a:endParaRPr lang="en-US" dirty="0">
              <a:solidFill>
                <a:srgbClr val="FF0000"/>
              </a:solidFill>
            </a:endParaRPr>
          </a:p>
        </p:txBody>
      </p:sp>
      <p:graphicFrame>
        <p:nvGraphicFramePr>
          <p:cNvPr id="28" name="Table 27"/>
          <p:cNvGraphicFramePr>
            <a:graphicFrameLocks noGrp="1"/>
          </p:cNvGraphicFramePr>
          <p:nvPr>
            <p:extLst>
              <p:ext uri="{D42A27DB-BD31-4B8C-83A1-F6EECF244321}">
                <p14:modId xmlns:p14="http://schemas.microsoft.com/office/powerpoint/2010/main" val="1452254190"/>
              </p:ext>
            </p:extLst>
          </p:nvPr>
        </p:nvGraphicFramePr>
        <p:xfrm>
          <a:off x="6912355" y="4143776"/>
          <a:ext cx="4268215" cy="2553886"/>
        </p:xfrm>
        <a:graphic>
          <a:graphicData uri="http://schemas.openxmlformats.org/drawingml/2006/table">
            <a:tbl>
              <a:tblPr firstRow="1" bandRow="1">
                <a:tableStyleId>{5C22544A-7EE6-4342-B048-85BDC9FD1C3A}</a:tableStyleId>
              </a:tblPr>
              <a:tblGrid>
                <a:gridCol w="1048906">
                  <a:extLst>
                    <a:ext uri="{9D8B030D-6E8A-4147-A177-3AD203B41FA5}">
                      <a16:colId xmlns:a16="http://schemas.microsoft.com/office/drawing/2014/main" val="2762890311"/>
                    </a:ext>
                  </a:extLst>
                </a:gridCol>
                <a:gridCol w="642732">
                  <a:extLst>
                    <a:ext uri="{9D8B030D-6E8A-4147-A177-3AD203B41FA5}">
                      <a16:colId xmlns:a16="http://schemas.microsoft.com/office/drawing/2014/main" val="3692538080"/>
                    </a:ext>
                  </a:extLst>
                </a:gridCol>
                <a:gridCol w="694944">
                  <a:extLst>
                    <a:ext uri="{9D8B030D-6E8A-4147-A177-3AD203B41FA5}">
                      <a16:colId xmlns:a16="http://schemas.microsoft.com/office/drawing/2014/main" val="442983499"/>
                    </a:ext>
                  </a:extLst>
                </a:gridCol>
                <a:gridCol w="576072">
                  <a:extLst>
                    <a:ext uri="{9D8B030D-6E8A-4147-A177-3AD203B41FA5}">
                      <a16:colId xmlns:a16="http://schemas.microsoft.com/office/drawing/2014/main" val="1058523365"/>
                    </a:ext>
                  </a:extLst>
                </a:gridCol>
                <a:gridCol w="594192">
                  <a:extLst>
                    <a:ext uri="{9D8B030D-6E8A-4147-A177-3AD203B41FA5}">
                      <a16:colId xmlns:a16="http://schemas.microsoft.com/office/drawing/2014/main" val="365749733"/>
                    </a:ext>
                  </a:extLst>
                </a:gridCol>
                <a:gridCol w="711369">
                  <a:extLst>
                    <a:ext uri="{9D8B030D-6E8A-4147-A177-3AD203B41FA5}">
                      <a16:colId xmlns:a16="http://schemas.microsoft.com/office/drawing/2014/main" val="2504599878"/>
                    </a:ext>
                  </a:extLst>
                </a:gridCol>
              </a:tblGrid>
              <a:tr h="359326">
                <a:tc rowSpan="2">
                  <a:txBody>
                    <a:bodyPr/>
                    <a:lstStyle/>
                    <a:p>
                      <a:pPr algn="ctr"/>
                      <a:r>
                        <a:rPr lang="en-US" dirty="0" smtClean="0">
                          <a:solidFill>
                            <a:srgbClr val="C00000"/>
                          </a:solidFill>
                        </a:rPr>
                        <a:t>Machine</a:t>
                      </a:r>
                      <a:endParaRPr lang="en-US" dirty="0">
                        <a:solidFill>
                          <a:srgbClr val="C00000"/>
                        </a:solidFill>
                      </a:endParaRPr>
                    </a:p>
                  </a:txBody>
                  <a:tcPr/>
                </a:tc>
                <a:tc gridSpan="4">
                  <a:txBody>
                    <a:bodyPr/>
                    <a:lstStyle/>
                    <a:p>
                      <a:pPr algn="ctr"/>
                      <a:r>
                        <a:rPr lang="en-US" dirty="0" smtClean="0">
                          <a:solidFill>
                            <a:srgbClr val="C00000"/>
                          </a:solidFill>
                        </a:rPr>
                        <a:t>Job</a:t>
                      </a:r>
                      <a:endParaRPr lang="en-US" dirty="0">
                        <a:solidFill>
                          <a:srgbClr val="C00000"/>
                        </a:solidFill>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rowSpan="2">
                  <a:txBody>
                    <a:bodyPr/>
                    <a:lstStyle/>
                    <a:p>
                      <a:r>
                        <a:rPr lang="en-US" sz="1600" dirty="0" smtClean="0">
                          <a:solidFill>
                            <a:schemeClr val="tx1"/>
                          </a:solidFill>
                        </a:rPr>
                        <a:t>Row</a:t>
                      </a:r>
                      <a:r>
                        <a:rPr lang="en-US" sz="1600" baseline="0" dirty="0" smtClean="0">
                          <a:solidFill>
                            <a:schemeClr val="tx1"/>
                          </a:solidFill>
                        </a:rPr>
                        <a:t> Min.</a:t>
                      </a:r>
                      <a:endParaRPr lang="en-US" sz="1600" dirty="0">
                        <a:solidFill>
                          <a:schemeClr val="tx1"/>
                        </a:solidFill>
                      </a:endParaRPr>
                    </a:p>
                  </a:txBody>
                  <a:tcPr>
                    <a:solidFill>
                      <a:srgbClr val="92D050"/>
                    </a:solidFill>
                  </a:tcPr>
                </a:tc>
                <a:extLst>
                  <a:ext uri="{0D108BD9-81ED-4DB2-BD59-A6C34878D82A}">
                    <a16:rowId xmlns:a16="http://schemas.microsoft.com/office/drawing/2014/main" val="876089907"/>
                  </a:ext>
                </a:extLst>
              </a:tr>
              <a:tr h="359326">
                <a:tc vMerge="1">
                  <a:txBody>
                    <a:bodyPr/>
                    <a:lstStyle/>
                    <a:p>
                      <a:endParaRPr lang="en-US" dirty="0"/>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tc vMerge="1">
                  <a:txBody>
                    <a:bodyPr/>
                    <a:lstStyle/>
                    <a:p>
                      <a:endParaRPr lang="en-US" dirty="0"/>
                    </a:p>
                  </a:txBody>
                  <a:tcPr/>
                </a:tc>
                <a:extLst>
                  <a:ext uri="{0D108BD9-81ED-4DB2-BD59-A6C34878D82A}">
                    <a16:rowId xmlns:a16="http://schemas.microsoft.com/office/drawing/2014/main" val="3399639312"/>
                  </a:ext>
                </a:extLst>
              </a:tr>
              <a:tr h="359326">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r>
                        <a:rPr lang="en-US" sz="1600" dirty="0" smtClean="0"/>
                        <a:t>p</a:t>
                      </a:r>
                      <a:r>
                        <a:rPr lang="en-US" sz="1600" baseline="-25000" dirty="0" smtClean="0"/>
                        <a:t>1</a:t>
                      </a:r>
                      <a:r>
                        <a:rPr lang="en-US" sz="1600" dirty="0" smtClean="0"/>
                        <a:t>=1</a:t>
                      </a:r>
                      <a:endParaRPr lang="en-US" sz="1600" dirty="0"/>
                    </a:p>
                  </a:txBody>
                  <a:tcPr>
                    <a:solidFill>
                      <a:srgbClr val="92D050"/>
                    </a:solidFill>
                  </a:tcPr>
                </a:tc>
                <a:extLst>
                  <a:ext uri="{0D108BD9-81ED-4DB2-BD59-A6C34878D82A}">
                    <a16:rowId xmlns:a16="http://schemas.microsoft.com/office/drawing/2014/main" val="2005062640"/>
                  </a:ext>
                </a:extLst>
              </a:tr>
              <a:tr h="359326">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3</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2</a:t>
                      </a:r>
                      <a:r>
                        <a:rPr lang="en-US" sz="1600" dirty="0" smtClean="0"/>
                        <a:t>=7</a:t>
                      </a:r>
                      <a:endParaRPr lang="en-US" sz="1600" dirty="0"/>
                    </a:p>
                  </a:txBody>
                  <a:tcPr>
                    <a:solidFill>
                      <a:srgbClr val="92D050"/>
                    </a:solidFill>
                  </a:tcPr>
                </a:tc>
                <a:extLst>
                  <a:ext uri="{0D108BD9-81ED-4DB2-BD59-A6C34878D82A}">
                    <a16:rowId xmlns:a16="http://schemas.microsoft.com/office/drawing/2014/main" val="2788691202"/>
                  </a:ext>
                </a:extLst>
              </a:tr>
              <a:tr h="359326">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r>
                        <a:rPr lang="en-US" sz="1600" dirty="0" smtClean="0"/>
                        <a:t>p</a:t>
                      </a:r>
                      <a:r>
                        <a:rPr lang="en-US" sz="1600" baseline="-25000" dirty="0" smtClean="0"/>
                        <a:t>3</a:t>
                      </a:r>
                      <a:r>
                        <a:rPr lang="en-US" sz="1600" dirty="0" smtClean="0"/>
                        <a:t>=4</a:t>
                      </a:r>
                      <a:endParaRPr lang="en-US" sz="1600" dirty="0"/>
                    </a:p>
                  </a:txBody>
                  <a:tcPr>
                    <a:solidFill>
                      <a:srgbClr val="92D050"/>
                    </a:solidFill>
                  </a:tcPr>
                </a:tc>
                <a:extLst>
                  <a:ext uri="{0D108BD9-81ED-4DB2-BD59-A6C34878D82A}">
                    <a16:rowId xmlns:a16="http://schemas.microsoft.com/office/drawing/2014/main" val="2538138363"/>
                  </a:ext>
                </a:extLst>
              </a:tr>
              <a:tr h="359326">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r>
                        <a:rPr lang="en-US" sz="1600" dirty="0" smtClean="0"/>
                        <a:t>p</a:t>
                      </a:r>
                      <a:r>
                        <a:rPr lang="en-US" sz="1600" baseline="-25000" dirty="0" smtClean="0"/>
                        <a:t>4</a:t>
                      </a:r>
                      <a:r>
                        <a:rPr lang="en-US" sz="1600" dirty="0" smtClean="0"/>
                        <a:t>=5</a:t>
                      </a:r>
                      <a:endParaRPr lang="en-US" sz="1600" dirty="0"/>
                    </a:p>
                  </a:txBody>
                  <a:tcPr>
                    <a:solidFill>
                      <a:srgbClr val="92D050"/>
                    </a:solidFill>
                  </a:tcPr>
                </a:tc>
                <a:extLst>
                  <a:ext uri="{0D108BD9-81ED-4DB2-BD59-A6C34878D82A}">
                    <a16:rowId xmlns:a16="http://schemas.microsoft.com/office/drawing/2014/main" val="3959495427"/>
                  </a:ext>
                </a:extLst>
              </a:tr>
              <a:tr h="359326">
                <a:tc>
                  <a:txBody>
                    <a:bodyPr/>
                    <a:lstStyle/>
                    <a:p>
                      <a:pPr algn="ctr"/>
                      <a:r>
                        <a:rPr lang="en-US" sz="1600" dirty="0" smtClean="0">
                          <a:solidFill>
                            <a:schemeClr val="tx1"/>
                          </a:solidFill>
                        </a:rPr>
                        <a:t>Col. Min.</a:t>
                      </a:r>
                      <a:endParaRPr lang="en-US" sz="1600" dirty="0">
                        <a:solidFill>
                          <a:schemeClr val="tx1"/>
                        </a:solidFill>
                      </a:endParaRPr>
                    </a:p>
                  </a:txBody>
                  <a:tcPr>
                    <a:solidFill>
                      <a:srgbClr val="92D050"/>
                    </a:solidFill>
                  </a:tcPr>
                </a:tc>
                <a:tc>
                  <a:txBody>
                    <a:bodyPr/>
                    <a:lstStyle/>
                    <a:p>
                      <a:pPr algn="ctr"/>
                      <a:r>
                        <a:rPr lang="en-US" sz="1600" dirty="0" smtClean="0">
                          <a:solidFill>
                            <a:schemeClr val="tx1"/>
                          </a:solidFill>
                        </a:rPr>
                        <a:t>q</a:t>
                      </a:r>
                      <a:r>
                        <a:rPr lang="en-US" sz="1600" baseline="-25000" dirty="0" smtClean="0">
                          <a:solidFill>
                            <a:schemeClr val="tx1"/>
                          </a:solidFill>
                        </a:rPr>
                        <a:t>1</a:t>
                      </a:r>
                      <a:r>
                        <a:rPr lang="en-US" sz="1600" dirty="0" smtClean="0">
                          <a:solidFill>
                            <a:schemeClr val="tx1"/>
                          </a:solidFill>
                        </a:rPr>
                        <a:t>=0</a:t>
                      </a:r>
                      <a:endParaRPr lang="en-US" sz="1600" dirty="0">
                        <a:solidFill>
                          <a:schemeClr val="tx1"/>
                        </a:solidFill>
                      </a:endParaRPr>
                    </a:p>
                  </a:txBody>
                  <a:tcPr>
                    <a:solidFill>
                      <a:srgbClr val="92D050"/>
                    </a:solidFill>
                  </a:tcPr>
                </a:tc>
                <a:tc>
                  <a:txBody>
                    <a:bodyPr/>
                    <a:lstStyle/>
                    <a:p>
                      <a:pPr algn="ctr"/>
                      <a:r>
                        <a:rPr lang="en-US" sz="1600" dirty="0" smtClean="0"/>
                        <a:t>q</a:t>
                      </a:r>
                      <a:r>
                        <a:rPr lang="en-US" sz="1600" baseline="-25000" dirty="0" smtClean="0"/>
                        <a:t>2</a:t>
                      </a:r>
                      <a:r>
                        <a:rPr lang="en-US" sz="1600" dirty="0" smtClean="0"/>
                        <a:t>=0</a:t>
                      </a:r>
                      <a:endParaRPr lang="en-US" sz="1600" dirty="0"/>
                    </a:p>
                  </a:txBody>
                  <a:tcPr>
                    <a:solidFill>
                      <a:srgbClr val="92D050"/>
                    </a:solidFill>
                  </a:tcPr>
                </a:tc>
                <a:tc>
                  <a:txBody>
                    <a:bodyPr/>
                    <a:lstStyle/>
                    <a:p>
                      <a:pPr algn="ctr"/>
                      <a:r>
                        <a:rPr lang="en-US" sz="1600" dirty="0" smtClean="0"/>
                        <a:t>q</a:t>
                      </a:r>
                      <a:r>
                        <a:rPr lang="en-US" sz="1600" baseline="-25000" dirty="0" smtClean="0"/>
                        <a:t>3</a:t>
                      </a:r>
                      <a:r>
                        <a:rPr lang="en-US" sz="1600" dirty="0" smtClean="0"/>
                        <a:t>=3</a:t>
                      </a:r>
                      <a:endParaRPr lang="en-US" sz="1600" dirty="0"/>
                    </a:p>
                  </a:txBody>
                  <a:tcPr>
                    <a:solidFill>
                      <a:srgbClr val="92D050"/>
                    </a:solidFill>
                  </a:tcPr>
                </a:tc>
                <a:tc>
                  <a:txBody>
                    <a:bodyPr/>
                    <a:lstStyle/>
                    <a:p>
                      <a:pPr algn="ctr"/>
                      <a:r>
                        <a:rPr lang="en-US" sz="1600" dirty="0" smtClean="0"/>
                        <a:t>q</a:t>
                      </a:r>
                      <a:r>
                        <a:rPr lang="en-US" sz="1600" baseline="-25000" dirty="0" smtClean="0"/>
                        <a:t>4</a:t>
                      </a:r>
                      <a:r>
                        <a:rPr lang="en-US" sz="1600" dirty="0" smtClean="0"/>
                        <a:t>=0</a:t>
                      </a:r>
                      <a:endParaRPr lang="en-US" sz="1600" dirty="0"/>
                    </a:p>
                  </a:txBody>
                  <a:tcPr>
                    <a:solidFill>
                      <a:srgbClr val="92D050"/>
                    </a:solidFill>
                  </a:tcPr>
                </a:tc>
                <a:tc>
                  <a:txBody>
                    <a:bodyPr/>
                    <a:lstStyle/>
                    <a:p>
                      <a:endParaRPr lang="en-US" sz="1600" dirty="0"/>
                    </a:p>
                  </a:txBody>
                  <a:tcPr>
                    <a:solidFill>
                      <a:srgbClr val="92D050"/>
                    </a:solidFill>
                  </a:tcPr>
                </a:tc>
                <a:extLst>
                  <a:ext uri="{0D108BD9-81ED-4DB2-BD59-A6C34878D82A}">
                    <a16:rowId xmlns:a16="http://schemas.microsoft.com/office/drawing/2014/main" val="993929569"/>
                  </a:ext>
                </a:extLst>
              </a:tr>
            </a:tbl>
          </a:graphicData>
        </a:graphic>
      </p:graphicFrame>
      <p:sp>
        <p:nvSpPr>
          <p:cNvPr id="8" name="Down Arrow 7"/>
          <p:cNvSpPr/>
          <p:nvPr/>
        </p:nvSpPr>
        <p:spPr>
          <a:xfrm>
            <a:off x="8240524" y="3568216"/>
            <a:ext cx="250439" cy="5755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8722358" y="1854154"/>
            <a:ext cx="0" cy="1308996"/>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flipV="1">
            <a:off x="8076182" y="5061978"/>
            <a:ext cx="2257550" cy="9144"/>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p:cNvCxnSpPr/>
          <p:nvPr/>
        </p:nvCxnSpPr>
        <p:spPr>
          <a:xfrm flipV="1">
            <a:off x="8076182" y="6173512"/>
            <a:ext cx="2257550" cy="9144"/>
          </a:xfrm>
          <a:prstGeom prst="line">
            <a:avLst/>
          </a:prstGeom>
        </p:spPr>
        <p:style>
          <a:lnRef idx="3">
            <a:schemeClr val="accent6"/>
          </a:lnRef>
          <a:fillRef idx="0">
            <a:schemeClr val="accent6"/>
          </a:fillRef>
          <a:effectRef idx="2">
            <a:schemeClr val="accent6"/>
          </a:effectRef>
          <a:fontRef idx="minor">
            <a:schemeClr val="tx1"/>
          </a:fontRef>
        </p:style>
      </p:cxnSp>
      <p:cxnSp>
        <p:nvCxnSpPr>
          <p:cNvPr id="38" name="Straight Connector 37"/>
          <p:cNvCxnSpPr/>
          <p:nvPr/>
        </p:nvCxnSpPr>
        <p:spPr>
          <a:xfrm flipV="1">
            <a:off x="8076182" y="5790352"/>
            <a:ext cx="2257550" cy="9144"/>
          </a:xfrm>
          <a:prstGeom prst="line">
            <a:avLst/>
          </a:prstGeom>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flipV="1">
            <a:off x="8076182" y="5421593"/>
            <a:ext cx="2257550" cy="9144"/>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p:cNvCxnSpPr/>
          <p:nvPr/>
        </p:nvCxnSpPr>
        <p:spPr>
          <a:xfrm>
            <a:off x="9350246" y="1776310"/>
            <a:ext cx="0" cy="1308996"/>
          </a:xfrm>
          <a:prstGeom prst="line">
            <a:avLst/>
          </a:prstGeom>
        </p:spPr>
        <p:style>
          <a:lnRef idx="3">
            <a:schemeClr val="accent2"/>
          </a:lnRef>
          <a:fillRef idx="0">
            <a:schemeClr val="accent2"/>
          </a:fillRef>
          <a:effectRef idx="2">
            <a:schemeClr val="accent2"/>
          </a:effectRef>
          <a:fontRef idx="minor">
            <a:schemeClr val="tx1"/>
          </a:fontRef>
        </p:style>
      </p:cxnSp>
      <p:sp>
        <p:nvSpPr>
          <p:cNvPr id="42" name="Oval 41"/>
          <p:cNvSpPr/>
          <p:nvPr/>
        </p:nvSpPr>
        <p:spPr>
          <a:xfrm>
            <a:off x="8165592" y="4902385"/>
            <a:ext cx="325371" cy="3115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cxnSp>
        <p:nvCxnSpPr>
          <p:cNvPr id="43" name="Straight Connector 42"/>
          <p:cNvCxnSpPr/>
          <p:nvPr/>
        </p:nvCxnSpPr>
        <p:spPr>
          <a:xfrm>
            <a:off x="8266938" y="4902385"/>
            <a:ext cx="0" cy="1308996"/>
          </a:xfrm>
          <a:prstGeom prst="line">
            <a:avLst/>
          </a:prstGeom>
        </p:spPr>
        <p:style>
          <a:lnRef idx="3">
            <a:schemeClr val="dk1"/>
          </a:lnRef>
          <a:fillRef idx="0">
            <a:schemeClr val="dk1"/>
          </a:fillRef>
          <a:effectRef idx="2">
            <a:schemeClr val="dk1"/>
          </a:effectRef>
          <a:fontRef idx="minor">
            <a:schemeClr val="tx1"/>
          </a:fontRef>
        </p:style>
      </p:cxnSp>
      <p:sp>
        <p:nvSpPr>
          <p:cNvPr id="44" name="Oval 43"/>
          <p:cNvSpPr/>
          <p:nvPr/>
        </p:nvSpPr>
        <p:spPr>
          <a:xfrm>
            <a:off x="8769857" y="5667171"/>
            <a:ext cx="325371" cy="295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cxnSp>
        <p:nvCxnSpPr>
          <p:cNvPr id="45" name="Straight Connector 44"/>
          <p:cNvCxnSpPr/>
          <p:nvPr/>
        </p:nvCxnSpPr>
        <p:spPr>
          <a:xfrm>
            <a:off x="8932542" y="4954816"/>
            <a:ext cx="0" cy="1308996"/>
          </a:xfrm>
          <a:prstGeom prst="line">
            <a:avLst/>
          </a:prstGeom>
        </p:spPr>
        <p:style>
          <a:lnRef idx="3">
            <a:schemeClr val="accent1"/>
          </a:lnRef>
          <a:fillRef idx="0">
            <a:schemeClr val="accent1"/>
          </a:fillRef>
          <a:effectRef idx="2">
            <a:schemeClr val="accent1"/>
          </a:effectRef>
          <a:fontRef idx="minor">
            <a:schemeClr val="tx1"/>
          </a:fontRef>
        </p:style>
      </p:cxnSp>
      <p:sp>
        <p:nvSpPr>
          <p:cNvPr id="46" name="Oval 45"/>
          <p:cNvSpPr/>
          <p:nvPr/>
        </p:nvSpPr>
        <p:spPr>
          <a:xfrm>
            <a:off x="9430766" y="5261698"/>
            <a:ext cx="325371" cy="295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cxnSp>
        <p:nvCxnSpPr>
          <p:cNvPr id="47" name="Straight Connector 46"/>
          <p:cNvCxnSpPr/>
          <p:nvPr/>
        </p:nvCxnSpPr>
        <p:spPr>
          <a:xfrm>
            <a:off x="9593451" y="4954816"/>
            <a:ext cx="0" cy="1308996"/>
          </a:xfrm>
          <a:prstGeom prst="line">
            <a:avLst/>
          </a:prstGeom>
        </p:spPr>
        <p:style>
          <a:lnRef idx="3">
            <a:schemeClr val="accent2"/>
          </a:lnRef>
          <a:fillRef idx="0">
            <a:schemeClr val="accent2"/>
          </a:fillRef>
          <a:effectRef idx="2">
            <a:schemeClr val="accent2"/>
          </a:effectRef>
          <a:fontRef idx="minor">
            <a:schemeClr val="tx1"/>
          </a:fontRef>
        </p:style>
      </p:cxnSp>
      <p:sp>
        <p:nvSpPr>
          <p:cNvPr id="48" name="Oval 47"/>
          <p:cNvSpPr/>
          <p:nvPr/>
        </p:nvSpPr>
        <p:spPr>
          <a:xfrm>
            <a:off x="10012551" y="5969888"/>
            <a:ext cx="325371" cy="295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0</a:t>
            </a:r>
            <a:endParaRPr lang="en-US" dirty="0"/>
          </a:p>
        </p:txBody>
      </p:sp>
      <p:cxnSp>
        <p:nvCxnSpPr>
          <p:cNvPr id="49" name="Straight Connector 48"/>
          <p:cNvCxnSpPr/>
          <p:nvPr/>
        </p:nvCxnSpPr>
        <p:spPr>
          <a:xfrm>
            <a:off x="10154912" y="4954816"/>
            <a:ext cx="0" cy="1308996"/>
          </a:xfrm>
          <a:prstGeom prst="line">
            <a:avLst/>
          </a:prstGeom>
        </p:spPr>
        <p:style>
          <a:lnRef idx="3">
            <a:schemeClr val="accent6"/>
          </a:lnRef>
          <a:fillRef idx="0">
            <a:schemeClr val="accent6"/>
          </a:fillRef>
          <a:effectRef idx="2">
            <a:schemeClr val="accent6"/>
          </a:effectRef>
          <a:fontRef idx="minor">
            <a:schemeClr val="tx1"/>
          </a:fontRef>
        </p:style>
      </p:cxnSp>
      <p:sp>
        <p:nvSpPr>
          <p:cNvPr id="50" name="TextBox 49"/>
          <p:cNvSpPr txBox="1"/>
          <p:nvPr/>
        </p:nvSpPr>
        <p:spPr>
          <a:xfrm>
            <a:off x="1169594" y="4128057"/>
            <a:ext cx="5416681" cy="2862322"/>
          </a:xfrm>
          <a:prstGeom prst="rect">
            <a:avLst/>
          </a:prstGeom>
          <a:noFill/>
        </p:spPr>
        <p:txBody>
          <a:bodyPr wrap="square" rtlCol="0">
            <a:spAutoFit/>
          </a:bodyPr>
          <a:lstStyle/>
          <a:p>
            <a:pPr algn="ctr"/>
            <a:r>
              <a:rPr lang="en-US" dirty="0" smtClean="0">
                <a:solidFill>
                  <a:srgbClr val="00B050"/>
                </a:solidFill>
              </a:rPr>
              <a:t>Optimal Assignment</a:t>
            </a:r>
          </a:p>
          <a:p>
            <a:r>
              <a:rPr lang="en-US" dirty="0" smtClean="0"/>
              <a:t>Assign Machine A to Job 1,  Cost = 1</a:t>
            </a:r>
          </a:p>
          <a:p>
            <a:r>
              <a:rPr lang="en-US" dirty="0"/>
              <a:t>Assign Machine </a:t>
            </a:r>
            <a:r>
              <a:rPr lang="en-US" dirty="0" smtClean="0"/>
              <a:t>B </a:t>
            </a:r>
            <a:r>
              <a:rPr lang="en-US" dirty="0"/>
              <a:t>to Job </a:t>
            </a:r>
            <a:r>
              <a:rPr lang="en-US" dirty="0" smtClean="0"/>
              <a:t>3,  </a:t>
            </a:r>
            <a:r>
              <a:rPr lang="en-US" dirty="0"/>
              <a:t>Cost = </a:t>
            </a:r>
            <a:r>
              <a:rPr lang="en-US" dirty="0" smtClean="0"/>
              <a:t>10</a:t>
            </a:r>
            <a:endParaRPr lang="en-US" dirty="0"/>
          </a:p>
          <a:p>
            <a:r>
              <a:rPr lang="en-US" dirty="0"/>
              <a:t>Assign Machine </a:t>
            </a:r>
            <a:r>
              <a:rPr lang="en-US" dirty="0" smtClean="0"/>
              <a:t>C </a:t>
            </a:r>
            <a:r>
              <a:rPr lang="en-US" dirty="0"/>
              <a:t>to Job </a:t>
            </a:r>
            <a:r>
              <a:rPr lang="en-US" dirty="0" smtClean="0"/>
              <a:t>2,  </a:t>
            </a:r>
            <a:r>
              <a:rPr lang="en-US" dirty="0"/>
              <a:t>Cost = </a:t>
            </a:r>
            <a:r>
              <a:rPr lang="en-US" dirty="0" smtClean="0"/>
              <a:t>5</a:t>
            </a:r>
            <a:endParaRPr lang="en-US" dirty="0"/>
          </a:p>
          <a:p>
            <a:r>
              <a:rPr lang="en-US" dirty="0"/>
              <a:t>Assign Machine </a:t>
            </a:r>
            <a:r>
              <a:rPr lang="en-US" dirty="0" smtClean="0"/>
              <a:t>D </a:t>
            </a:r>
            <a:r>
              <a:rPr lang="en-US" dirty="0"/>
              <a:t>to Job </a:t>
            </a:r>
            <a:r>
              <a:rPr lang="en-US" dirty="0" smtClean="0"/>
              <a:t>4,  </a:t>
            </a:r>
            <a:r>
              <a:rPr lang="en-US" dirty="0"/>
              <a:t>Cost = </a:t>
            </a:r>
            <a:r>
              <a:rPr lang="en-US" dirty="0" smtClean="0"/>
              <a:t>5</a:t>
            </a:r>
          </a:p>
          <a:p>
            <a:r>
              <a:rPr lang="en-US" dirty="0" smtClean="0">
                <a:solidFill>
                  <a:srgbClr val="0070C0"/>
                </a:solidFill>
              </a:rPr>
              <a:t>Total Assignment Cost = 1+10+5+5 = </a:t>
            </a:r>
            <a:r>
              <a:rPr lang="en-US" dirty="0" err="1" smtClean="0">
                <a:solidFill>
                  <a:srgbClr val="0070C0"/>
                </a:solidFill>
              </a:rPr>
              <a:t>Rs</a:t>
            </a:r>
            <a:r>
              <a:rPr lang="en-US" dirty="0" smtClean="0">
                <a:solidFill>
                  <a:srgbClr val="0070C0"/>
                </a:solidFill>
              </a:rPr>
              <a:t>. 21</a:t>
            </a:r>
          </a:p>
          <a:p>
            <a:r>
              <a:rPr lang="en-US" b="1" dirty="0" smtClean="0">
                <a:solidFill>
                  <a:srgbClr val="FF0000"/>
                </a:solidFill>
              </a:rPr>
              <a:t>Sum of all pi, qi and </a:t>
            </a:r>
            <a:r>
              <a:rPr lang="en-US" b="1" dirty="0" err="1" smtClean="0">
                <a:solidFill>
                  <a:srgbClr val="FF0000"/>
                </a:solidFill>
              </a:rPr>
              <a:t>ri</a:t>
            </a:r>
            <a:r>
              <a:rPr lang="en-US" b="1" dirty="0" smtClean="0">
                <a:solidFill>
                  <a:srgbClr val="FF0000"/>
                </a:solidFill>
              </a:rPr>
              <a:t> </a:t>
            </a:r>
          </a:p>
          <a:p>
            <a:r>
              <a:rPr lang="en-US" dirty="0" smtClean="0"/>
              <a:t>= (1+7+4+5)+(0+0+3+0)+1 = 17+3+1 = </a:t>
            </a:r>
            <a:r>
              <a:rPr lang="en-US" dirty="0" err="1" smtClean="0">
                <a:solidFill>
                  <a:srgbClr val="0070C0"/>
                </a:solidFill>
              </a:rPr>
              <a:t>Rs</a:t>
            </a:r>
            <a:r>
              <a:rPr lang="en-US" dirty="0" smtClean="0">
                <a:solidFill>
                  <a:srgbClr val="0070C0"/>
                </a:solidFill>
              </a:rPr>
              <a:t>. 21 </a:t>
            </a:r>
          </a:p>
          <a:p>
            <a:r>
              <a:rPr lang="en-US" dirty="0" smtClean="0">
                <a:solidFill>
                  <a:srgbClr val="FF0000"/>
                </a:solidFill>
              </a:rPr>
              <a:t>Cross Check: </a:t>
            </a:r>
          </a:p>
          <a:p>
            <a:r>
              <a:rPr lang="en-US" dirty="0" smtClean="0"/>
              <a:t>Total Assignment Cost = </a:t>
            </a:r>
            <a:r>
              <a:rPr lang="en-US" dirty="0"/>
              <a:t>Sum of all p</a:t>
            </a:r>
            <a:r>
              <a:rPr lang="en-US" baseline="-25000" dirty="0"/>
              <a:t>i</a:t>
            </a:r>
            <a:r>
              <a:rPr lang="en-US" dirty="0"/>
              <a:t>, q</a:t>
            </a:r>
            <a:r>
              <a:rPr lang="en-US" baseline="-25000" dirty="0"/>
              <a:t>i</a:t>
            </a:r>
            <a:r>
              <a:rPr lang="en-US" dirty="0"/>
              <a:t> and </a:t>
            </a:r>
            <a:r>
              <a:rPr lang="en-US" dirty="0" err="1" smtClean="0"/>
              <a:t>r</a:t>
            </a:r>
            <a:r>
              <a:rPr lang="en-US" baseline="-25000" dirty="0" err="1" smtClean="0"/>
              <a:t>i</a:t>
            </a:r>
            <a:r>
              <a:rPr lang="en-US" dirty="0" smtClean="0"/>
              <a:t> = </a:t>
            </a:r>
            <a:r>
              <a:rPr lang="en-US" dirty="0" err="1" smtClean="0"/>
              <a:t>Rs</a:t>
            </a:r>
            <a:r>
              <a:rPr lang="en-US" dirty="0" smtClean="0"/>
              <a:t>. 21</a:t>
            </a:r>
            <a:endParaRPr lang="en-US" dirty="0"/>
          </a:p>
        </p:txBody>
      </p:sp>
    </p:spTree>
    <p:extLst>
      <p:ext uri="{BB962C8B-B14F-4D97-AF65-F5344CB8AC3E}">
        <p14:creationId xmlns:p14="http://schemas.microsoft.com/office/powerpoint/2010/main" val="498870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37745"/>
            <a:ext cx="10326624" cy="977456"/>
          </a:xfrm>
        </p:spPr>
        <p:txBody>
          <a:bodyPr>
            <a:normAutofit/>
          </a:bodyPr>
          <a:lstStyle/>
          <a:p>
            <a:r>
              <a:rPr lang="en-US" b="1" dirty="0" smtClean="0"/>
              <a:t>Assignment Model (Special Cases)</a:t>
            </a:r>
            <a:endParaRPr lang="en-US" b="1" dirty="0"/>
          </a:p>
        </p:txBody>
      </p:sp>
      <p:sp>
        <p:nvSpPr>
          <p:cNvPr id="5" name="object 5"/>
          <p:cNvSpPr txBox="1">
            <a:spLocks noGrp="1"/>
          </p:cNvSpPr>
          <p:nvPr>
            <p:ph idx="1"/>
          </p:nvPr>
        </p:nvSpPr>
        <p:spPr>
          <a:xfrm>
            <a:off x="838200" y="1215200"/>
            <a:ext cx="10783824" cy="5631285"/>
          </a:xfrm>
          <a:prstGeom prst="rect">
            <a:avLst/>
          </a:prstGeom>
        </p:spPr>
        <p:txBody>
          <a:bodyPr vert="horz" wrap="square" lIns="0" tIns="12700" rIns="0" bIns="0" rtlCol="0">
            <a:spAutoFit/>
          </a:bodyPr>
          <a:lstStyle/>
          <a:p>
            <a:pPr marL="514350" indent="-514350">
              <a:spcBef>
                <a:spcPts val="600"/>
              </a:spcBef>
              <a:buAutoNum type="arabicPeriod"/>
            </a:pPr>
            <a:r>
              <a:rPr lang="en-US" sz="2400" dirty="0" smtClean="0">
                <a:solidFill>
                  <a:srgbClr val="0070C0"/>
                </a:solidFill>
              </a:rPr>
              <a:t>The number of rows does not equal the number of columns.</a:t>
            </a:r>
          </a:p>
          <a:p>
            <a:pPr marL="514350" indent="-514350">
              <a:spcBef>
                <a:spcPts val="600"/>
              </a:spcBef>
              <a:buAutoNum type="arabicPeriod"/>
            </a:pPr>
            <a:r>
              <a:rPr lang="en-US" sz="2400" dirty="0" smtClean="0">
                <a:solidFill>
                  <a:srgbClr val="0070C0"/>
                </a:solidFill>
              </a:rPr>
              <a:t>The problem involves maximization rather than minimization.</a:t>
            </a:r>
          </a:p>
          <a:p>
            <a:pPr marL="514350" indent="-514350">
              <a:spcBef>
                <a:spcPts val="600"/>
              </a:spcBef>
              <a:buAutoNum type="arabicPeriod"/>
            </a:pPr>
            <a:r>
              <a:rPr lang="en-US" sz="2400" dirty="0" smtClean="0">
                <a:solidFill>
                  <a:srgbClr val="0070C0"/>
                </a:solidFill>
              </a:rPr>
              <a:t>Certain matches are undesirable or not allowed.</a:t>
            </a:r>
          </a:p>
          <a:p>
            <a:pPr marL="514350" indent="-514350">
              <a:spcBef>
                <a:spcPts val="600"/>
              </a:spcBef>
              <a:buAutoNum type="arabicPeriod"/>
            </a:pPr>
            <a:r>
              <a:rPr lang="en-US" sz="2400" dirty="0" smtClean="0">
                <a:solidFill>
                  <a:srgbClr val="0070C0"/>
                </a:solidFill>
              </a:rPr>
              <a:t>Multiple optimal solutions exist.</a:t>
            </a:r>
          </a:p>
          <a:p>
            <a:pPr marL="0" indent="0">
              <a:buNone/>
            </a:pPr>
            <a:r>
              <a:rPr lang="en-US" dirty="0" smtClean="0"/>
              <a:t>1. The </a:t>
            </a:r>
            <a:r>
              <a:rPr lang="en-US" dirty="0"/>
              <a:t>number of rows does not equal the number of </a:t>
            </a:r>
            <a:r>
              <a:rPr lang="en-US" dirty="0" smtClean="0"/>
              <a:t>columns</a:t>
            </a:r>
            <a:endParaRPr lang="en-US" dirty="0"/>
          </a:p>
          <a:p>
            <a:pPr marL="755650" marR="5080" lvl="1" indent="-285750" algn="just">
              <a:lnSpc>
                <a:spcPct val="100000"/>
              </a:lnSpc>
              <a:spcBef>
                <a:spcPts val="100"/>
              </a:spcBef>
              <a:buFont typeface="Wingdings" panose="05000000000000000000" pitchFamily="2" charset="2"/>
              <a:buChar char="v"/>
            </a:pPr>
            <a:r>
              <a:rPr lang="en-US" sz="1800" dirty="0">
                <a:solidFill>
                  <a:srgbClr val="000000"/>
                </a:solidFill>
              </a:rPr>
              <a:t>Dummy </a:t>
            </a:r>
            <a:r>
              <a:rPr lang="en-US" sz="1800" dirty="0" smtClean="0">
                <a:solidFill>
                  <a:srgbClr val="000000"/>
                </a:solidFill>
              </a:rPr>
              <a:t>row </a:t>
            </a:r>
            <a:r>
              <a:rPr lang="en-US" sz="1800" dirty="0">
                <a:solidFill>
                  <a:srgbClr val="000000"/>
                </a:solidFill>
              </a:rPr>
              <a:t>should be added if </a:t>
            </a:r>
            <a:r>
              <a:rPr lang="en-US" sz="1800" dirty="0" smtClean="0">
                <a:solidFill>
                  <a:srgbClr val="000000"/>
                </a:solidFill>
              </a:rPr>
              <a:t>number of rows is </a:t>
            </a:r>
            <a:r>
              <a:rPr lang="en-US" sz="1800" dirty="0">
                <a:solidFill>
                  <a:srgbClr val="000000"/>
                </a:solidFill>
              </a:rPr>
              <a:t>less. </a:t>
            </a:r>
          </a:p>
          <a:p>
            <a:pPr marL="755650" marR="5080" lvl="1" indent="-285750" algn="just">
              <a:lnSpc>
                <a:spcPct val="100000"/>
              </a:lnSpc>
              <a:spcBef>
                <a:spcPts val="100"/>
              </a:spcBef>
              <a:buFont typeface="Wingdings" panose="05000000000000000000" pitchFamily="2" charset="2"/>
              <a:buChar char="v"/>
            </a:pPr>
            <a:r>
              <a:rPr lang="en-US" sz="1800" dirty="0">
                <a:solidFill>
                  <a:srgbClr val="000000"/>
                </a:solidFill>
              </a:rPr>
              <a:t>Dummy </a:t>
            </a:r>
            <a:r>
              <a:rPr lang="en-US" sz="1800" dirty="0" smtClean="0">
                <a:solidFill>
                  <a:srgbClr val="000000"/>
                </a:solidFill>
              </a:rPr>
              <a:t>column </a:t>
            </a:r>
            <a:r>
              <a:rPr lang="en-US" sz="1800" dirty="0">
                <a:solidFill>
                  <a:srgbClr val="000000"/>
                </a:solidFill>
              </a:rPr>
              <a:t>should be added if </a:t>
            </a:r>
            <a:r>
              <a:rPr lang="en-US" sz="1800" dirty="0" smtClean="0">
                <a:solidFill>
                  <a:srgbClr val="000000"/>
                </a:solidFill>
              </a:rPr>
              <a:t>number of columns is </a:t>
            </a:r>
            <a:r>
              <a:rPr lang="en-US" sz="1800" dirty="0">
                <a:solidFill>
                  <a:srgbClr val="000000"/>
                </a:solidFill>
              </a:rPr>
              <a:t>less.</a:t>
            </a:r>
          </a:p>
          <a:p>
            <a:pPr marL="755650" marR="5080" lvl="1" indent="-285750" algn="just">
              <a:lnSpc>
                <a:spcPct val="100000"/>
              </a:lnSpc>
              <a:spcBef>
                <a:spcPts val="100"/>
              </a:spcBef>
              <a:buFont typeface="Wingdings" panose="05000000000000000000" pitchFamily="2" charset="2"/>
              <a:buChar char="v"/>
            </a:pPr>
            <a:r>
              <a:rPr lang="en-US" sz="1800" dirty="0" smtClean="0">
                <a:solidFill>
                  <a:srgbClr val="000000"/>
                </a:solidFill>
              </a:rPr>
              <a:t>Cost </a:t>
            </a:r>
            <a:r>
              <a:rPr lang="en-US" sz="1800" dirty="0">
                <a:solidFill>
                  <a:srgbClr val="000000"/>
                </a:solidFill>
              </a:rPr>
              <a:t>entries in the dummy row or column can be taken as zero, if no such information is given.</a:t>
            </a:r>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8631639"/>
              </p:ext>
            </p:extLst>
          </p:nvPr>
        </p:nvGraphicFramePr>
        <p:xfrm>
          <a:off x="1343323" y="4561071"/>
          <a:ext cx="3389205" cy="1828800"/>
        </p:xfrm>
        <a:graphic>
          <a:graphicData uri="http://schemas.openxmlformats.org/drawingml/2006/table">
            <a:tbl>
              <a:tblPr firstRow="1" bandRow="1">
                <a:tableStyleId>{5C22544A-7EE6-4342-B048-85BDC9FD1C3A}</a:tableStyleId>
              </a:tblPr>
              <a:tblGrid>
                <a:gridCol w="1012952">
                  <a:extLst>
                    <a:ext uri="{9D8B030D-6E8A-4147-A177-3AD203B41FA5}">
                      <a16:colId xmlns:a16="http://schemas.microsoft.com/office/drawing/2014/main" val="3949148876"/>
                    </a:ext>
                  </a:extLst>
                </a:gridCol>
                <a:gridCol w="521208">
                  <a:extLst>
                    <a:ext uri="{9D8B030D-6E8A-4147-A177-3AD203B41FA5}">
                      <a16:colId xmlns:a16="http://schemas.microsoft.com/office/drawing/2014/main" val="777319649"/>
                    </a:ext>
                  </a:extLst>
                </a:gridCol>
                <a:gridCol w="499363">
                  <a:extLst>
                    <a:ext uri="{9D8B030D-6E8A-4147-A177-3AD203B41FA5}">
                      <a16:colId xmlns:a16="http://schemas.microsoft.com/office/drawing/2014/main" val="1407545906"/>
                    </a:ext>
                  </a:extLst>
                </a:gridCol>
                <a:gridCol w="677841">
                  <a:extLst>
                    <a:ext uri="{9D8B030D-6E8A-4147-A177-3AD203B41FA5}">
                      <a16:colId xmlns:a16="http://schemas.microsoft.com/office/drawing/2014/main" val="2414738780"/>
                    </a:ext>
                  </a:extLst>
                </a:gridCol>
                <a:gridCol w="677841">
                  <a:extLst>
                    <a:ext uri="{9D8B030D-6E8A-4147-A177-3AD203B41FA5}">
                      <a16:colId xmlns:a16="http://schemas.microsoft.com/office/drawing/2014/main" val="4258094924"/>
                    </a:ext>
                  </a:extLst>
                </a:gridCol>
              </a:tblGrid>
              <a:tr h="350182">
                <a:tc rowSpan="2">
                  <a:txBody>
                    <a:bodyPr/>
                    <a:lstStyle/>
                    <a:p>
                      <a:r>
                        <a:rPr lang="en-US" dirty="0" smtClean="0"/>
                        <a:t>Machine</a:t>
                      </a:r>
                      <a:endParaRPr lang="en-US" dirty="0"/>
                    </a:p>
                  </a:txBody>
                  <a:tcPr/>
                </a:tc>
                <a:tc gridSpan="4">
                  <a:txBody>
                    <a:bodyPr/>
                    <a:lstStyle/>
                    <a:p>
                      <a:pPr algn="ctr"/>
                      <a:r>
                        <a:rPr lang="en-US" dirty="0" smtClean="0"/>
                        <a:t>Job</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98459734"/>
                  </a:ext>
                </a:extLst>
              </a:tr>
              <a:tr h="350182">
                <a:tc vMerge="1">
                  <a:txBody>
                    <a:bodyPr/>
                    <a:lstStyle/>
                    <a:p>
                      <a:pPr algn="ct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extLst>
                  <a:ext uri="{0D108BD9-81ED-4DB2-BD59-A6C34878D82A}">
                    <a16:rowId xmlns:a16="http://schemas.microsoft.com/office/drawing/2014/main" val="4099705534"/>
                  </a:ext>
                </a:extLst>
              </a:tr>
              <a:tr h="350182">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12</a:t>
                      </a:r>
                      <a:endParaRPr lang="en-US" dirty="0"/>
                    </a:p>
                  </a:txBody>
                  <a:tcPr/>
                </a:tc>
                <a:tc>
                  <a:txBody>
                    <a:bodyPr/>
                    <a:lstStyle/>
                    <a:p>
                      <a:pPr algn="ctr"/>
                      <a:r>
                        <a:rPr lang="en-US" dirty="0" smtClean="0"/>
                        <a:t>16</a:t>
                      </a:r>
                      <a:endParaRPr lang="en-US" dirty="0"/>
                    </a:p>
                  </a:txBody>
                  <a:tcPr/>
                </a:tc>
                <a:extLst>
                  <a:ext uri="{0D108BD9-81ED-4DB2-BD59-A6C34878D82A}">
                    <a16:rowId xmlns:a16="http://schemas.microsoft.com/office/drawing/2014/main" val="159948430"/>
                  </a:ext>
                </a:extLst>
              </a:tr>
              <a:tr h="350182">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23</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c>
                  <a:txBody>
                    <a:bodyPr/>
                    <a:lstStyle/>
                    <a:p>
                      <a:pPr algn="ctr"/>
                      <a:r>
                        <a:rPr lang="en-US" dirty="0" smtClean="0"/>
                        <a:t>17</a:t>
                      </a:r>
                      <a:endParaRPr lang="en-US" dirty="0"/>
                    </a:p>
                  </a:txBody>
                  <a:tcPr/>
                </a:tc>
                <a:extLst>
                  <a:ext uri="{0D108BD9-81ED-4DB2-BD59-A6C34878D82A}">
                    <a16:rowId xmlns:a16="http://schemas.microsoft.com/office/drawing/2014/main" val="3298630387"/>
                  </a:ext>
                </a:extLst>
              </a:tr>
              <a:tr h="350182">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20</a:t>
                      </a:r>
                      <a:endParaRPr lang="en-US" dirty="0"/>
                    </a:p>
                  </a:txBody>
                  <a:tcPr/>
                </a:tc>
                <a:tc>
                  <a:txBody>
                    <a:bodyPr/>
                    <a:lstStyle/>
                    <a:p>
                      <a:pPr algn="ctr"/>
                      <a:r>
                        <a:rPr lang="en-US" dirty="0" smtClean="0"/>
                        <a:t>16</a:t>
                      </a:r>
                      <a:endParaRPr lang="en-US" dirty="0"/>
                    </a:p>
                  </a:txBody>
                  <a:tcPr/>
                </a:tc>
                <a:tc>
                  <a:txBody>
                    <a:bodyPr/>
                    <a:lstStyle/>
                    <a:p>
                      <a:pPr algn="ctr"/>
                      <a:r>
                        <a:rPr lang="en-US" dirty="0" smtClean="0"/>
                        <a:t>11</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val="54498221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4938051"/>
              </p:ext>
            </p:extLst>
          </p:nvPr>
        </p:nvGraphicFramePr>
        <p:xfrm>
          <a:off x="6678168" y="4561071"/>
          <a:ext cx="3389205" cy="2194560"/>
        </p:xfrm>
        <a:graphic>
          <a:graphicData uri="http://schemas.openxmlformats.org/drawingml/2006/table">
            <a:tbl>
              <a:tblPr firstRow="1" bandRow="1">
                <a:tableStyleId>{5C22544A-7EE6-4342-B048-85BDC9FD1C3A}</a:tableStyleId>
              </a:tblPr>
              <a:tblGrid>
                <a:gridCol w="1012952">
                  <a:extLst>
                    <a:ext uri="{9D8B030D-6E8A-4147-A177-3AD203B41FA5}">
                      <a16:colId xmlns:a16="http://schemas.microsoft.com/office/drawing/2014/main" val="3949148876"/>
                    </a:ext>
                  </a:extLst>
                </a:gridCol>
                <a:gridCol w="521208">
                  <a:extLst>
                    <a:ext uri="{9D8B030D-6E8A-4147-A177-3AD203B41FA5}">
                      <a16:colId xmlns:a16="http://schemas.microsoft.com/office/drawing/2014/main" val="777319649"/>
                    </a:ext>
                  </a:extLst>
                </a:gridCol>
                <a:gridCol w="499363">
                  <a:extLst>
                    <a:ext uri="{9D8B030D-6E8A-4147-A177-3AD203B41FA5}">
                      <a16:colId xmlns:a16="http://schemas.microsoft.com/office/drawing/2014/main" val="1407545906"/>
                    </a:ext>
                  </a:extLst>
                </a:gridCol>
                <a:gridCol w="677841">
                  <a:extLst>
                    <a:ext uri="{9D8B030D-6E8A-4147-A177-3AD203B41FA5}">
                      <a16:colId xmlns:a16="http://schemas.microsoft.com/office/drawing/2014/main" val="2414738780"/>
                    </a:ext>
                  </a:extLst>
                </a:gridCol>
                <a:gridCol w="677841">
                  <a:extLst>
                    <a:ext uri="{9D8B030D-6E8A-4147-A177-3AD203B41FA5}">
                      <a16:colId xmlns:a16="http://schemas.microsoft.com/office/drawing/2014/main" val="4258094924"/>
                    </a:ext>
                  </a:extLst>
                </a:gridCol>
              </a:tblGrid>
              <a:tr h="0">
                <a:tc rowSpan="2">
                  <a:txBody>
                    <a:bodyPr/>
                    <a:lstStyle/>
                    <a:p>
                      <a:r>
                        <a:rPr lang="en-US" dirty="0" smtClean="0"/>
                        <a:t>Machine</a:t>
                      </a:r>
                      <a:endParaRPr lang="en-US" dirty="0"/>
                    </a:p>
                  </a:txBody>
                  <a:tcPr/>
                </a:tc>
                <a:tc gridSpan="4">
                  <a:txBody>
                    <a:bodyPr/>
                    <a:lstStyle/>
                    <a:p>
                      <a:pPr algn="ctr"/>
                      <a:r>
                        <a:rPr lang="en-US" dirty="0" smtClean="0"/>
                        <a:t>Job</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898459734"/>
                  </a:ext>
                </a:extLst>
              </a:tr>
              <a:tr h="350182">
                <a:tc vMerge="1">
                  <a:txBody>
                    <a:bodyPr/>
                    <a:lstStyle/>
                    <a:p>
                      <a:pPr algn="ctr"/>
                      <a:endParaRPr lang="en-US" dirty="0">
                        <a:solidFill>
                          <a:srgbClr val="FF0000"/>
                        </a:solidFill>
                      </a:endParaRPr>
                    </a:p>
                  </a:txBody>
                  <a:tcPr/>
                </a:tc>
                <a:tc>
                  <a:txBody>
                    <a:bodyPr/>
                    <a:lstStyle/>
                    <a:p>
                      <a:pPr algn="ctr"/>
                      <a:r>
                        <a:rPr lang="en-US" dirty="0" smtClean="0">
                          <a:solidFill>
                            <a:srgbClr val="FF0000"/>
                          </a:solidFill>
                        </a:rPr>
                        <a:t>1</a:t>
                      </a:r>
                      <a:endParaRPr lang="en-US" dirty="0">
                        <a:solidFill>
                          <a:srgbClr val="FF0000"/>
                        </a:solidFill>
                      </a:endParaRPr>
                    </a:p>
                  </a:txBody>
                  <a:tcPr/>
                </a:tc>
                <a:tc>
                  <a:txBody>
                    <a:bodyPr/>
                    <a:lstStyle/>
                    <a:p>
                      <a:pPr algn="ctr"/>
                      <a:r>
                        <a:rPr lang="en-US" dirty="0" smtClean="0">
                          <a:solidFill>
                            <a:srgbClr val="FF0000"/>
                          </a:solidFill>
                        </a:rPr>
                        <a:t>2</a:t>
                      </a:r>
                      <a:endParaRPr lang="en-US" dirty="0">
                        <a:solidFill>
                          <a:srgbClr val="FF0000"/>
                        </a:solidFill>
                      </a:endParaRPr>
                    </a:p>
                  </a:txBody>
                  <a:tcPr/>
                </a:tc>
                <a:tc>
                  <a:txBody>
                    <a:bodyPr/>
                    <a:lstStyle/>
                    <a:p>
                      <a:pPr algn="ctr"/>
                      <a:r>
                        <a:rPr lang="en-US" dirty="0" smtClean="0">
                          <a:solidFill>
                            <a:srgbClr val="FF0000"/>
                          </a:solidFill>
                        </a:rPr>
                        <a:t>3</a:t>
                      </a:r>
                      <a:endParaRPr lang="en-US" dirty="0">
                        <a:solidFill>
                          <a:srgbClr val="FF0000"/>
                        </a:solidFill>
                      </a:endParaRPr>
                    </a:p>
                  </a:txBody>
                  <a:tcPr/>
                </a:tc>
                <a:tc>
                  <a:txBody>
                    <a:bodyPr/>
                    <a:lstStyle/>
                    <a:p>
                      <a:pPr algn="ctr"/>
                      <a:r>
                        <a:rPr lang="en-US" dirty="0" smtClean="0">
                          <a:solidFill>
                            <a:srgbClr val="FF0000"/>
                          </a:solidFill>
                        </a:rPr>
                        <a:t>4</a:t>
                      </a:r>
                      <a:endParaRPr lang="en-US" dirty="0">
                        <a:solidFill>
                          <a:srgbClr val="FF0000"/>
                        </a:solidFill>
                      </a:endParaRPr>
                    </a:p>
                  </a:txBody>
                  <a:tcPr/>
                </a:tc>
                <a:extLst>
                  <a:ext uri="{0D108BD9-81ED-4DB2-BD59-A6C34878D82A}">
                    <a16:rowId xmlns:a16="http://schemas.microsoft.com/office/drawing/2014/main" val="4099705534"/>
                  </a:ext>
                </a:extLst>
              </a:tr>
              <a:tr h="350182">
                <a:tc>
                  <a:txBody>
                    <a:bodyPr/>
                    <a:lstStyle/>
                    <a:p>
                      <a:pPr algn="ctr"/>
                      <a:r>
                        <a:rPr lang="en-US" dirty="0" smtClean="0">
                          <a:solidFill>
                            <a:srgbClr val="FF0000"/>
                          </a:solidFill>
                        </a:rPr>
                        <a:t>A</a:t>
                      </a:r>
                      <a:endParaRPr lang="en-US" dirty="0">
                        <a:solidFill>
                          <a:srgbClr val="FF0000"/>
                        </a:solidFill>
                      </a:endParaRPr>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12</a:t>
                      </a:r>
                      <a:endParaRPr lang="en-US" dirty="0"/>
                    </a:p>
                  </a:txBody>
                  <a:tcPr/>
                </a:tc>
                <a:tc>
                  <a:txBody>
                    <a:bodyPr/>
                    <a:lstStyle/>
                    <a:p>
                      <a:pPr algn="ctr"/>
                      <a:r>
                        <a:rPr lang="en-US" dirty="0" smtClean="0"/>
                        <a:t>16</a:t>
                      </a:r>
                      <a:endParaRPr lang="en-US" dirty="0"/>
                    </a:p>
                  </a:txBody>
                  <a:tcPr/>
                </a:tc>
                <a:extLst>
                  <a:ext uri="{0D108BD9-81ED-4DB2-BD59-A6C34878D82A}">
                    <a16:rowId xmlns:a16="http://schemas.microsoft.com/office/drawing/2014/main" val="159948430"/>
                  </a:ext>
                </a:extLst>
              </a:tr>
              <a:tr h="350182">
                <a:tc>
                  <a:txBody>
                    <a:bodyPr/>
                    <a:lstStyle/>
                    <a:p>
                      <a:pPr algn="ctr"/>
                      <a:r>
                        <a:rPr lang="en-US" dirty="0" smtClean="0">
                          <a:solidFill>
                            <a:srgbClr val="FF0000"/>
                          </a:solidFill>
                        </a:rPr>
                        <a:t>B</a:t>
                      </a:r>
                      <a:endParaRPr lang="en-US" dirty="0">
                        <a:solidFill>
                          <a:srgbClr val="FF0000"/>
                        </a:solidFill>
                      </a:endParaRPr>
                    </a:p>
                  </a:txBody>
                  <a:tcPr/>
                </a:tc>
                <a:tc>
                  <a:txBody>
                    <a:bodyPr/>
                    <a:lstStyle/>
                    <a:p>
                      <a:pPr algn="ctr"/>
                      <a:r>
                        <a:rPr lang="en-US" dirty="0" smtClean="0"/>
                        <a:t>23</a:t>
                      </a:r>
                      <a:endParaRPr lang="en-US" dirty="0"/>
                    </a:p>
                  </a:txBody>
                  <a:tcPr/>
                </a:tc>
                <a:tc>
                  <a:txBody>
                    <a:bodyPr/>
                    <a:lstStyle/>
                    <a:p>
                      <a:pPr algn="ctr"/>
                      <a:r>
                        <a:rPr lang="en-US" dirty="0" smtClean="0"/>
                        <a:t>21</a:t>
                      </a:r>
                      <a:endParaRPr lang="en-US" dirty="0"/>
                    </a:p>
                  </a:txBody>
                  <a:tcPr/>
                </a:tc>
                <a:tc>
                  <a:txBody>
                    <a:bodyPr/>
                    <a:lstStyle/>
                    <a:p>
                      <a:pPr algn="ctr"/>
                      <a:r>
                        <a:rPr lang="en-US" dirty="0" smtClean="0"/>
                        <a:t>18</a:t>
                      </a:r>
                      <a:endParaRPr lang="en-US" dirty="0"/>
                    </a:p>
                  </a:txBody>
                  <a:tcPr/>
                </a:tc>
                <a:tc>
                  <a:txBody>
                    <a:bodyPr/>
                    <a:lstStyle/>
                    <a:p>
                      <a:pPr algn="ctr"/>
                      <a:r>
                        <a:rPr lang="en-US" dirty="0" smtClean="0"/>
                        <a:t>17</a:t>
                      </a:r>
                      <a:endParaRPr lang="en-US" dirty="0"/>
                    </a:p>
                  </a:txBody>
                  <a:tcPr/>
                </a:tc>
                <a:extLst>
                  <a:ext uri="{0D108BD9-81ED-4DB2-BD59-A6C34878D82A}">
                    <a16:rowId xmlns:a16="http://schemas.microsoft.com/office/drawing/2014/main" val="3298630387"/>
                  </a:ext>
                </a:extLst>
              </a:tr>
              <a:tr h="350182">
                <a:tc>
                  <a:txBody>
                    <a:bodyPr/>
                    <a:lstStyle/>
                    <a:p>
                      <a:pPr algn="ctr"/>
                      <a:r>
                        <a:rPr lang="en-US" dirty="0" smtClean="0">
                          <a:solidFill>
                            <a:srgbClr val="FF0000"/>
                          </a:solidFill>
                        </a:rPr>
                        <a:t>C</a:t>
                      </a:r>
                      <a:endParaRPr lang="en-US" dirty="0">
                        <a:solidFill>
                          <a:srgbClr val="FF0000"/>
                        </a:solidFill>
                      </a:endParaRPr>
                    </a:p>
                  </a:txBody>
                  <a:tcPr/>
                </a:tc>
                <a:tc>
                  <a:txBody>
                    <a:bodyPr/>
                    <a:lstStyle/>
                    <a:p>
                      <a:pPr algn="ctr"/>
                      <a:r>
                        <a:rPr lang="en-US" dirty="0" smtClean="0"/>
                        <a:t>20</a:t>
                      </a:r>
                      <a:endParaRPr lang="en-US" dirty="0"/>
                    </a:p>
                  </a:txBody>
                  <a:tcPr/>
                </a:tc>
                <a:tc>
                  <a:txBody>
                    <a:bodyPr/>
                    <a:lstStyle/>
                    <a:p>
                      <a:pPr algn="ctr"/>
                      <a:r>
                        <a:rPr lang="en-US" dirty="0" smtClean="0"/>
                        <a:t>16</a:t>
                      </a:r>
                      <a:endParaRPr lang="en-US" dirty="0"/>
                    </a:p>
                  </a:txBody>
                  <a:tcPr/>
                </a:tc>
                <a:tc>
                  <a:txBody>
                    <a:bodyPr/>
                    <a:lstStyle/>
                    <a:p>
                      <a:pPr algn="ctr"/>
                      <a:r>
                        <a:rPr lang="en-US" dirty="0" smtClean="0"/>
                        <a:t>11</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val="544982218"/>
                  </a:ext>
                </a:extLst>
              </a:tr>
              <a:tr h="350182">
                <a:tc>
                  <a:txBody>
                    <a:bodyPr/>
                    <a:lstStyle/>
                    <a:p>
                      <a:pPr algn="ctr"/>
                      <a:r>
                        <a:rPr lang="en-US" dirty="0" smtClean="0">
                          <a:solidFill>
                            <a:srgbClr val="FF0000"/>
                          </a:solidFill>
                        </a:rPr>
                        <a:t>D</a:t>
                      </a:r>
                      <a:endParaRPr lang="en-US" dirty="0">
                        <a:solidFill>
                          <a:srgbClr val="FF0000"/>
                        </a:solidFill>
                      </a:endParaRPr>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extLst>
                  <a:ext uri="{0D108BD9-81ED-4DB2-BD59-A6C34878D82A}">
                    <a16:rowId xmlns:a16="http://schemas.microsoft.com/office/drawing/2014/main" val="439232347"/>
                  </a:ext>
                </a:extLst>
              </a:tr>
            </a:tbl>
          </a:graphicData>
        </a:graphic>
      </p:graphicFrame>
      <p:sp>
        <p:nvSpPr>
          <p:cNvPr id="8" name="TextBox 7"/>
          <p:cNvSpPr txBox="1"/>
          <p:nvPr/>
        </p:nvSpPr>
        <p:spPr>
          <a:xfrm>
            <a:off x="4796028" y="4574861"/>
            <a:ext cx="1818640" cy="369332"/>
          </a:xfrm>
          <a:prstGeom prst="rect">
            <a:avLst/>
          </a:prstGeom>
          <a:noFill/>
        </p:spPr>
        <p:txBody>
          <a:bodyPr wrap="square" rtlCol="0">
            <a:spAutoFit/>
          </a:bodyPr>
          <a:lstStyle/>
          <a:p>
            <a:r>
              <a:rPr lang="en-US" dirty="0" smtClean="0"/>
              <a:t>Add Dummy Row</a:t>
            </a:r>
            <a:endParaRPr lang="en-US" dirty="0"/>
          </a:p>
        </p:txBody>
      </p:sp>
      <p:sp>
        <p:nvSpPr>
          <p:cNvPr id="9" name="Right Arrow 8"/>
          <p:cNvSpPr/>
          <p:nvPr/>
        </p:nvSpPr>
        <p:spPr>
          <a:xfrm>
            <a:off x="5115389" y="5209370"/>
            <a:ext cx="1161288" cy="377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640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37745"/>
            <a:ext cx="10326624" cy="977456"/>
          </a:xfrm>
        </p:spPr>
        <p:txBody>
          <a:bodyPr>
            <a:normAutofit/>
          </a:bodyPr>
          <a:lstStyle/>
          <a:p>
            <a:r>
              <a:rPr lang="en-US" b="1" dirty="0" smtClean="0"/>
              <a:t>Assignment Model (Special Cases)</a:t>
            </a:r>
            <a:endParaRPr lang="en-US" b="1" dirty="0"/>
          </a:p>
        </p:txBody>
      </p:sp>
      <p:sp>
        <p:nvSpPr>
          <p:cNvPr id="5" name="object 5"/>
          <p:cNvSpPr txBox="1">
            <a:spLocks noGrp="1"/>
          </p:cNvSpPr>
          <p:nvPr>
            <p:ph idx="1"/>
          </p:nvPr>
        </p:nvSpPr>
        <p:spPr>
          <a:xfrm>
            <a:off x="838200" y="1215200"/>
            <a:ext cx="10783824" cy="5328125"/>
          </a:xfrm>
          <a:prstGeom prst="rect">
            <a:avLst/>
          </a:prstGeom>
        </p:spPr>
        <p:txBody>
          <a:bodyPr vert="horz" wrap="square" lIns="0" tIns="12700" rIns="0" bIns="0" rtlCol="0">
            <a:spAutoFit/>
          </a:bodyPr>
          <a:lstStyle/>
          <a:p>
            <a:pPr marL="0" indent="0">
              <a:spcBef>
                <a:spcPts val="600"/>
              </a:spcBef>
              <a:buNone/>
            </a:pPr>
            <a:r>
              <a:rPr lang="en-US" dirty="0" smtClean="0"/>
              <a:t>2. The problem involves maximization rather than minimization</a:t>
            </a:r>
          </a:p>
          <a:p>
            <a:pPr marL="457200" marR="5080" indent="-457200" algn="just">
              <a:lnSpc>
                <a:spcPct val="100000"/>
              </a:lnSpc>
              <a:spcBef>
                <a:spcPts val="100"/>
              </a:spcBef>
              <a:buFont typeface="Wingdings" panose="05000000000000000000" pitchFamily="2" charset="2"/>
              <a:buChar char="v"/>
            </a:pPr>
            <a:r>
              <a:rPr lang="en-US" sz="2000" dirty="0">
                <a:solidFill>
                  <a:srgbClr val="000000"/>
                </a:solidFill>
              </a:rPr>
              <a:t>If the </a:t>
            </a:r>
            <a:r>
              <a:rPr lang="en-US" sz="2000" dirty="0" smtClean="0">
                <a:solidFill>
                  <a:srgbClr val="000000"/>
                </a:solidFill>
              </a:rPr>
              <a:t>assignment table </a:t>
            </a:r>
            <a:r>
              <a:rPr lang="en-US" sz="2000" dirty="0">
                <a:solidFill>
                  <a:srgbClr val="000000"/>
                </a:solidFill>
              </a:rPr>
              <a:t>consists profits or revenues rather than costs then the objective will be maximization.</a:t>
            </a:r>
          </a:p>
          <a:p>
            <a:pPr marL="457200" marR="5080" indent="-457200" algn="just">
              <a:lnSpc>
                <a:spcPct val="100000"/>
              </a:lnSpc>
              <a:spcBef>
                <a:spcPts val="100"/>
              </a:spcBef>
              <a:buFont typeface="Wingdings" panose="05000000000000000000" pitchFamily="2" charset="2"/>
              <a:buChar char="v"/>
            </a:pPr>
            <a:r>
              <a:rPr lang="en-US" sz="2000" dirty="0" smtClean="0">
                <a:solidFill>
                  <a:srgbClr val="000000"/>
                </a:solidFill>
              </a:rPr>
              <a:t>Such </a:t>
            </a:r>
            <a:r>
              <a:rPr lang="en-US" sz="2000" dirty="0">
                <a:solidFill>
                  <a:srgbClr val="000000"/>
                </a:solidFill>
              </a:rPr>
              <a:t>problems can be handled by adding one additional step at the </a:t>
            </a:r>
            <a:r>
              <a:rPr lang="en-US" sz="2000" dirty="0" smtClean="0">
                <a:solidFill>
                  <a:srgbClr val="000000"/>
                </a:solidFill>
              </a:rPr>
              <a:t>start - Identify </a:t>
            </a:r>
            <a:r>
              <a:rPr lang="en-US" sz="2000" dirty="0">
                <a:solidFill>
                  <a:srgbClr val="000000"/>
                </a:solidFill>
              </a:rPr>
              <a:t>the </a:t>
            </a:r>
            <a:r>
              <a:rPr lang="en-US" sz="2000" dirty="0" smtClean="0">
                <a:solidFill>
                  <a:srgbClr val="000000"/>
                </a:solidFill>
              </a:rPr>
              <a:t>largest value in each column and then subtract all numbers in each column from the column maximum.</a:t>
            </a:r>
          </a:p>
          <a:p>
            <a:pPr marL="457200" marR="5080" lvl="1" indent="-457200" algn="just">
              <a:lnSpc>
                <a:spcPct val="100000"/>
              </a:lnSpc>
              <a:spcBef>
                <a:spcPts val="100"/>
              </a:spcBef>
              <a:buFont typeface="Wingdings" panose="05000000000000000000" pitchFamily="2" charset="2"/>
              <a:buChar char="v"/>
            </a:pPr>
            <a:r>
              <a:rPr lang="en-US" sz="2000" dirty="0" smtClean="0">
                <a:solidFill>
                  <a:srgbClr val="000000"/>
                </a:solidFill>
              </a:rPr>
              <a:t>The assignment table </a:t>
            </a:r>
            <a:r>
              <a:rPr lang="en-US" sz="2000" dirty="0">
                <a:solidFill>
                  <a:srgbClr val="000000"/>
                </a:solidFill>
              </a:rPr>
              <a:t>will be converted to the Opportunity Loss table and then the objective will be changed to </a:t>
            </a:r>
            <a:r>
              <a:rPr lang="en-US" sz="2000" dirty="0" smtClean="0">
                <a:solidFill>
                  <a:srgbClr val="000000"/>
                </a:solidFill>
              </a:rPr>
              <a:t>minimization. </a:t>
            </a:r>
          </a:p>
          <a:p>
            <a:pPr marL="457200" marR="5080" lvl="1" indent="-457200" algn="just">
              <a:lnSpc>
                <a:spcPct val="100000"/>
              </a:lnSpc>
              <a:spcBef>
                <a:spcPts val="100"/>
              </a:spcBef>
              <a:buFont typeface="Wingdings" panose="05000000000000000000" pitchFamily="2" charset="2"/>
              <a:buChar char="v"/>
            </a:pPr>
            <a:r>
              <a:rPr lang="en-US" sz="2000" dirty="0" smtClean="0">
                <a:solidFill>
                  <a:srgbClr val="000000"/>
                </a:solidFill>
              </a:rPr>
              <a:t>In Opportunity Loss table Hungarian Method can </a:t>
            </a:r>
            <a:r>
              <a:rPr lang="en-US" sz="2000" dirty="0">
                <a:solidFill>
                  <a:srgbClr val="000000"/>
                </a:solidFill>
              </a:rPr>
              <a:t>be applied to </a:t>
            </a:r>
            <a:r>
              <a:rPr lang="en-US" sz="2000" dirty="0" smtClean="0">
                <a:solidFill>
                  <a:srgbClr val="000000"/>
                </a:solidFill>
              </a:rPr>
              <a:t>get optimal assignment solution.</a:t>
            </a:r>
            <a:endParaRPr lang="en-US" sz="2000" dirty="0">
              <a:solidFill>
                <a:srgbClr val="000000"/>
              </a:solidFill>
            </a:endParaRPr>
          </a:p>
          <a:p>
            <a:pPr marL="457200" marR="5080" indent="-457200" algn="just">
              <a:lnSpc>
                <a:spcPct val="100000"/>
              </a:lnSpc>
              <a:spcBef>
                <a:spcPts val="100"/>
              </a:spcBef>
              <a:buFont typeface="Wingdings" panose="05000000000000000000" pitchFamily="2" charset="2"/>
              <a:buChar char="v"/>
            </a:pPr>
            <a:r>
              <a:rPr lang="en-US" sz="2000" dirty="0" smtClean="0">
                <a:solidFill>
                  <a:srgbClr val="000000"/>
                </a:solidFill>
              </a:rPr>
              <a:t>After </a:t>
            </a:r>
            <a:r>
              <a:rPr lang="en-US" sz="2000" dirty="0">
                <a:solidFill>
                  <a:srgbClr val="000000"/>
                </a:solidFill>
              </a:rPr>
              <a:t>getting the optimal solution use the original </a:t>
            </a:r>
            <a:r>
              <a:rPr lang="en-US" sz="2000" dirty="0" smtClean="0">
                <a:solidFill>
                  <a:srgbClr val="000000"/>
                </a:solidFill>
              </a:rPr>
              <a:t>values </a:t>
            </a:r>
            <a:r>
              <a:rPr lang="en-US" sz="2000" dirty="0">
                <a:solidFill>
                  <a:srgbClr val="000000"/>
                </a:solidFill>
              </a:rPr>
              <a:t>(profits) to compute the total </a:t>
            </a:r>
            <a:r>
              <a:rPr lang="en-US" sz="2000" dirty="0" smtClean="0">
                <a:solidFill>
                  <a:srgbClr val="000000"/>
                </a:solidFill>
              </a:rPr>
              <a:t>assignment profit.</a:t>
            </a:r>
            <a:endParaRPr lang="en-US" b="1" dirty="0" smtClean="0"/>
          </a:p>
          <a:p>
            <a:pPr marL="0" indent="0">
              <a:buNone/>
            </a:pPr>
            <a:r>
              <a:rPr lang="en-US" dirty="0" smtClean="0"/>
              <a:t>3. Certain </a:t>
            </a:r>
            <a:r>
              <a:rPr lang="en-US" dirty="0"/>
              <a:t>matches are undesirable or not </a:t>
            </a:r>
            <a:r>
              <a:rPr lang="en-US" dirty="0" smtClean="0"/>
              <a:t>allowed</a:t>
            </a:r>
            <a:endParaRPr lang="en-US" dirty="0"/>
          </a:p>
          <a:p>
            <a:pPr marL="355600" marR="5080" indent="-342900" algn="just">
              <a:lnSpc>
                <a:spcPct val="100000"/>
              </a:lnSpc>
              <a:spcBef>
                <a:spcPts val="100"/>
              </a:spcBef>
              <a:buFont typeface="Wingdings" panose="05000000000000000000" pitchFamily="2" charset="2"/>
              <a:buChar char="v"/>
            </a:pPr>
            <a:r>
              <a:rPr lang="en-US" sz="2000" dirty="0" smtClean="0">
                <a:solidFill>
                  <a:srgbClr val="000000"/>
                </a:solidFill>
              </a:rPr>
              <a:t>A particular match or pairing may be either undesirable or otherwise unacceptable. To </a:t>
            </a:r>
            <a:r>
              <a:rPr lang="en-US" sz="2000" dirty="0">
                <a:solidFill>
                  <a:srgbClr val="000000"/>
                </a:solidFill>
              </a:rPr>
              <a:t>deal with such problem assign </a:t>
            </a:r>
            <a:r>
              <a:rPr lang="en-US" sz="2000" dirty="0" smtClean="0">
                <a:solidFill>
                  <a:srgbClr val="000000"/>
                </a:solidFill>
              </a:rPr>
              <a:t>very high cost (say, M) in </a:t>
            </a:r>
            <a:r>
              <a:rPr lang="en-US" sz="2000" dirty="0">
                <a:solidFill>
                  <a:srgbClr val="000000"/>
                </a:solidFill>
              </a:rPr>
              <a:t>the </a:t>
            </a:r>
            <a:r>
              <a:rPr lang="en-US" sz="2000" dirty="0" smtClean="0">
                <a:solidFill>
                  <a:srgbClr val="000000"/>
                </a:solidFill>
              </a:rPr>
              <a:t>concerned cost </a:t>
            </a:r>
            <a:r>
              <a:rPr lang="en-US" sz="2000" dirty="0">
                <a:solidFill>
                  <a:srgbClr val="000000"/>
                </a:solidFill>
              </a:rPr>
              <a:t>cell. </a:t>
            </a:r>
            <a:endParaRPr lang="en-US" sz="2000" dirty="0" smtClean="0">
              <a:solidFill>
                <a:srgbClr val="000000"/>
              </a:solidFill>
            </a:endParaRPr>
          </a:p>
          <a:p>
            <a:pPr marL="355600" marR="5080" indent="-342900" algn="just">
              <a:lnSpc>
                <a:spcPct val="100000"/>
              </a:lnSpc>
              <a:spcBef>
                <a:spcPts val="100"/>
              </a:spcBef>
              <a:buFont typeface="Wingdings" panose="05000000000000000000" pitchFamily="2" charset="2"/>
              <a:buChar char="v"/>
            </a:pPr>
            <a:r>
              <a:rPr lang="en-US" sz="2000" dirty="0" smtClean="0">
                <a:solidFill>
                  <a:srgbClr val="000000"/>
                </a:solidFill>
              </a:rPr>
              <a:t>M will not be affected by any addition or subtraction. No assignment will take place in undesirable cell assigned with cost M. </a:t>
            </a:r>
          </a:p>
          <a:p>
            <a:pPr marL="12700" marR="5080" indent="0" algn="just">
              <a:lnSpc>
                <a:spcPct val="100000"/>
              </a:lnSpc>
              <a:spcBef>
                <a:spcPts val="100"/>
              </a:spcBef>
              <a:buNone/>
            </a:pPr>
            <a:endParaRPr lang="en-US" sz="2000" dirty="0">
              <a:solidFill>
                <a:srgbClr val="000000"/>
              </a:solidFill>
            </a:endParaRPr>
          </a:p>
        </p:txBody>
      </p:sp>
    </p:spTree>
    <p:extLst>
      <p:ext uri="{BB962C8B-B14F-4D97-AF65-F5344CB8AC3E}">
        <p14:creationId xmlns:p14="http://schemas.microsoft.com/office/powerpoint/2010/main" val="26970901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352" y="237745"/>
            <a:ext cx="10326624" cy="977456"/>
          </a:xfrm>
        </p:spPr>
        <p:txBody>
          <a:bodyPr>
            <a:normAutofit/>
          </a:bodyPr>
          <a:lstStyle/>
          <a:p>
            <a:r>
              <a:rPr lang="en-US" b="1" dirty="0" smtClean="0"/>
              <a:t>Assignment Model (Special Cases)</a:t>
            </a:r>
            <a:endParaRPr lang="en-US" b="1" dirty="0"/>
          </a:p>
        </p:txBody>
      </p:sp>
      <p:sp>
        <p:nvSpPr>
          <p:cNvPr id="5" name="object 5"/>
          <p:cNvSpPr txBox="1">
            <a:spLocks noGrp="1"/>
          </p:cNvSpPr>
          <p:nvPr>
            <p:ph idx="1"/>
          </p:nvPr>
        </p:nvSpPr>
        <p:spPr>
          <a:xfrm>
            <a:off x="893064" y="1288352"/>
            <a:ext cx="10783824" cy="5024452"/>
          </a:xfrm>
          <a:prstGeom prst="rect">
            <a:avLst/>
          </a:prstGeom>
        </p:spPr>
        <p:txBody>
          <a:bodyPr vert="horz" wrap="square" lIns="0" tIns="12700" rIns="0" bIns="0" rtlCol="0">
            <a:spAutoFit/>
          </a:bodyPr>
          <a:lstStyle/>
          <a:p>
            <a:pPr marL="0" indent="0">
              <a:spcBef>
                <a:spcPts val="600"/>
              </a:spcBef>
              <a:buNone/>
            </a:pPr>
            <a:r>
              <a:rPr lang="en-US" dirty="0" smtClean="0"/>
              <a:t>4. </a:t>
            </a:r>
            <a:r>
              <a:rPr lang="en-US" dirty="0"/>
              <a:t>Multiple optimal solutions </a:t>
            </a:r>
            <a:r>
              <a:rPr lang="en-US" dirty="0" smtClean="0"/>
              <a:t>exist</a:t>
            </a:r>
            <a:endParaRPr lang="en-US" dirty="0"/>
          </a:p>
          <a:p>
            <a:pPr marL="0" indent="0" algn="just">
              <a:buNone/>
            </a:pPr>
            <a:r>
              <a:rPr lang="en-US" sz="2400" dirty="0" smtClean="0"/>
              <a:t>It can easily be recognized when making the optimal assignments: </a:t>
            </a:r>
          </a:p>
          <a:p>
            <a:pPr marL="457200" lvl="1" indent="0" algn="just">
              <a:buNone/>
            </a:pPr>
            <a:r>
              <a:rPr lang="en-US" sz="2000" dirty="0" smtClean="0"/>
              <a:t>No single zero will exist at some time, resulting in more than one choice for assignment and, hence, more than one optimal solutions. </a:t>
            </a:r>
          </a:p>
          <a:p>
            <a:pPr marL="0" indent="0">
              <a:buNone/>
            </a:pPr>
            <a:r>
              <a:rPr lang="en-US" sz="2400" dirty="0" smtClean="0"/>
              <a:t>All optimal solutions will have same total assignment cost.</a:t>
            </a:r>
          </a:p>
          <a:p>
            <a:pPr marL="0" indent="0">
              <a:buNone/>
            </a:pPr>
            <a:r>
              <a:rPr lang="en-US" sz="2400" dirty="0" smtClean="0"/>
              <a:t> Example-Final Assignment Table</a:t>
            </a:r>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a:p>
            <a:pPr marL="12700" marR="5080" indent="0" algn="just">
              <a:lnSpc>
                <a:spcPct val="100000"/>
              </a:lnSpc>
              <a:spcBef>
                <a:spcPts val="100"/>
              </a:spcBef>
              <a:buNone/>
            </a:pPr>
            <a:endParaRPr lang="en-US" sz="2000" dirty="0">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854401660"/>
              </p:ext>
            </p:extLst>
          </p:nvPr>
        </p:nvGraphicFramePr>
        <p:xfrm>
          <a:off x="993648" y="3883490"/>
          <a:ext cx="3587496" cy="1463040"/>
        </p:xfrm>
        <a:graphic>
          <a:graphicData uri="http://schemas.openxmlformats.org/drawingml/2006/table">
            <a:tbl>
              <a:tblPr firstRow="1" bandRow="1">
                <a:tableStyleId>{5C22544A-7EE6-4342-B048-85BDC9FD1C3A}</a:tableStyleId>
              </a:tblPr>
              <a:tblGrid>
                <a:gridCol w="896874">
                  <a:extLst>
                    <a:ext uri="{9D8B030D-6E8A-4147-A177-3AD203B41FA5}">
                      <a16:colId xmlns:a16="http://schemas.microsoft.com/office/drawing/2014/main" val="2625880263"/>
                    </a:ext>
                  </a:extLst>
                </a:gridCol>
                <a:gridCol w="896874">
                  <a:extLst>
                    <a:ext uri="{9D8B030D-6E8A-4147-A177-3AD203B41FA5}">
                      <a16:colId xmlns:a16="http://schemas.microsoft.com/office/drawing/2014/main" val="691417455"/>
                    </a:ext>
                  </a:extLst>
                </a:gridCol>
                <a:gridCol w="896874">
                  <a:extLst>
                    <a:ext uri="{9D8B030D-6E8A-4147-A177-3AD203B41FA5}">
                      <a16:colId xmlns:a16="http://schemas.microsoft.com/office/drawing/2014/main" val="663260092"/>
                    </a:ext>
                  </a:extLst>
                </a:gridCol>
                <a:gridCol w="896874">
                  <a:extLst>
                    <a:ext uri="{9D8B030D-6E8A-4147-A177-3AD203B41FA5}">
                      <a16:colId xmlns:a16="http://schemas.microsoft.com/office/drawing/2014/main" val="1131339364"/>
                    </a:ext>
                  </a:extLst>
                </a:gridCol>
              </a:tblGrid>
              <a:tr h="295318">
                <a:tc>
                  <a:txBody>
                    <a:bodyPr/>
                    <a:lstStyle/>
                    <a:p>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236020425"/>
                  </a:ext>
                </a:extLst>
              </a:tr>
              <a:tr h="295318">
                <a:tc>
                  <a:txBody>
                    <a:bodyPr/>
                    <a:lstStyle/>
                    <a:p>
                      <a:r>
                        <a:rPr lang="en-US" dirty="0" smtClean="0"/>
                        <a:t>A</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978261719"/>
                  </a:ext>
                </a:extLst>
              </a:tr>
              <a:tr h="295318">
                <a:tc>
                  <a:txBody>
                    <a:bodyPr/>
                    <a:lstStyle/>
                    <a:p>
                      <a:r>
                        <a:rPr lang="en-US" dirty="0" smtClean="0"/>
                        <a:t>B</a:t>
                      </a:r>
                      <a:endParaRPr lang="en-US" dirty="0"/>
                    </a:p>
                  </a:txBody>
                  <a:tcPr/>
                </a:tc>
                <a:tc>
                  <a:txBody>
                    <a:bodyPr/>
                    <a:lstStyle/>
                    <a:p>
                      <a:pPr algn="ct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extLst>
                  <a:ext uri="{0D108BD9-81ED-4DB2-BD59-A6C34878D82A}">
                    <a16:rowId xmlns:a16="http://schemas.microsoft.com/office/drawing/2014/main" val="2396680031"/>
                  </a:ext>
                </a:extLst>
              </a:tr>
              <a:tr h="295318">
                <a:tc>
                  <a:txBody>
                    <a:bodyPr/>
                    <a:lstStyle/>
                    <a:p>
                      <a:r>
                        <a:rPr lang="en-US" dirty="0" smtClean="0"/>
                        <a:t>C</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882581379"/>
                  </a:ext>
                </a:extLst>
              </a:tr>
            </a:tbl>
          </a:graphicData>
        </a:graphic>
      </p:graphicFrame>
      <p:sp>
        <p:nvSpPr>
          <p:cNvPr id="4" name="Oval 3"/>
          <p:cNvSpPr/>
          <p:nvPr/>
        </p:nvSpPr>
        <p:spPr>
          <a:xfrm>
            <a:off x="2139696" y="4645659"/>
            <a:ext cx="429768" cy="341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6" name="Oval 5"/>
          <p:cNvSpPr/>
          <p:nvPr/>
        </p:nvSpPr>
        <p:spPr>
          <a:xfrm>
            <a:off x="2944368" y="4288536"/>
            <a:ext cx="429768" cy="31089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7" name="Oval 6"/>
          <p:cNvSpPr/>
          <p:nvPr/>
        </p:nvSpPr>
        <p:spPr>
          <a:xfrm>
            <a:off x="3870960" y="5035634"/>
            <a:ext cx="429768" cy="31089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8" name="Oval 7"/>
          <p:cNvSpPr/>
          <p:nvPr/>
        </p:nvSpPr>
        <p:spPr>
          <a:xfrm>
            <a:off x="2947416" y="5035634"/>
            <a:ext cx="429768" cy="3410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9" name="Oval 8"/>
          <p:cNvSpPr/>
          <p:nvPr/>
        </p:nvSpPr>
        <p:spPr>
          <a:xfrm>
            <a:off x="3870960" y="4273972"/>
            <a:ext cx="429768" cy="3410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11" name="Straight Connector 10"/>
          <p:cNvCxnSpPr>
            <a:stCxn id="6" idx="5"/>
            <a:endCxn id="7" idx="1"/>
          </p:cNvCxnSpPr>
          <p:nvPr/>
        </p:nvCxnSpPr>
        <p:spPr>
          <a:xfrm>
            <a:off x="3311198" y="4553902"/>
            <a:ext cx="622700" cy="527262"/>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p:cNvCxnSpPr>
            <a:stCxn id="8" idx="7"/>
          </p:cNvCxnSpPr>
          <p:nvPr/>
        </p:nvCxnSpPr>
        <p:spPr>
          <a:xfrm flipV="1">
            <a:off x="3314246" y="4553902"/>
            <a:ext cx="556714" cy="531676"/>
          </a:xfrm>
          <a:prstGeom prst="line">
            <a:avLst/>
          </a:prstGeom>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5402580" y="4077514"/>
            <a:ext cx="2633471" cy="923330"/>
          </a:xfrm>
          <a:prstGeom prst="rect">
            <a:avLst/>
          </a:prstGeom>
          <a:solidFill>
            <a:schemeClr val="accent2">
              <a:lumMod val="75000"/>
            </a:schemeClr>
          </a:solidFill>
        </p:spPr>
        <p:txBody>
          <a:bodyPr wrap="square" rtlCol="0">
            <a:spAutoFit/>
          </a:bodyPr>
          <a:lstStyle/>
          <a:p>
            <a:r>
              <a:rPr lang="en-US" dirty="0" smtClean="0"/>
              <a:t>Assign </a:t>
            </a:r>
            <a:r>
              <a:rPr lang="en-US" dirty="0"/>
              <a:t>Machine A to Job </a:t>
            </a:r>
            <a:r>
              <a:rPr lang="en-US" dirty="0" smtClean="0"/>
              <a:t>2</a:t>
            </a:r>
          </a:p>
          <a:p>
            <a:r>
              <a:rPr lang="en-US" dirty="0"/>
              <a:t>A</a:t>
            </a:r>
            <a:r>
              <a:rPr lang="en-US" dirty="0" smtClean="0"/>
              <a:t>ssign </a:t>
            </a:r>
            <a:r>
              <a:rPr lang="en-US" dirty="0"/>
              <a:t>Machine B to Job </a:t>
            </a:r>
            <a:r>
              <a:rPr lang="en-US" dirty="0" smtClean="0"/>
              <a:t>1</a:t>
            </a:r>
            <a:endParaRPr lang="en-US" dirty="0"/>
          </a:p>
          <a:p>
            <a:r>
              <a:rPr lang="en-US" dirty="0"/>
              <a:t>Assign Machine C to Job </a:t>
            </a:r>
            <a:r>
              <a:rPr lang="en-US" dirty="0" smtClean="0"/>
              <a:t>3</a:t>
            </a:r>
            <a:endParaRPr lang="en-US" dirty="0"/>
          </a:p>
        </p:txBody>
      </p:sp>
      <p:sp>
        <p:nvSpPr>
          <p:cNvPr id="16" name="TextBox 15"/>
          <p:cNvSpPr txBox="1"/>
          <p:nvPr/>
        </p:nvSpPr>
        <p:spPr>
          <a:xfrm>
            <a:off x="6534912" y="3358094"/>
            <a:ext cx="3340608" cy="369332"/>
          </a:xfrm>
          <a:prstGeom prst="rect">
            <a:avLst/>
          </a:prstGeom>
          <a:solidFill>
            <a:schemeClr val="accent2">
              <a:lumMod val="60000"/>
              <a:lumOff val="40000"/>
            </a:schemeClr>
          </a:solidFill>
        </p:spPr>
        <p:txBody>
          <a:bodyPr wrap="square" rtlCol="0">
            <a:spAutoFit/>
          </a:bodyPr>
          <a:lstStyle/>
          <a:p>
            <a:r>
              <a:rPr lang="en-US" b="1" dirty="0"/>
              <a:t>Two Alternate Optimal Solutions</a:t>
            </a:r>
          </a:p>
        </p:txBody>
      </p:sp>
      <p:sp>
        <p:nvSpPr>
          <p:cNvPr id="17" name="TextBox 16"/>
          <p:cNvSpPr txBox="1"/>
          <p:nvPr/>
        </p:nvSpPr>
        <p:spPr>
          <a:xfrm>
            <a:off x="8205216" y="4077514"/>
            <a:ext cx="2633471" cy="923330"/>
          </a:xfrm>
          <a:prstGeom prst="rect">
            <a:avLst/>
          </a:prstGeom>
          <a:solidFill>
            <a:srgbClr val="FFFF00"/>
          </a:solidFill>
        </p:spPr>
        <p:txBody>
          <a:bodyPr wrap="square" rtlCol="0">
            <a:spAutoFit/>
          </a:bodyPr>
          <a:lstStyle/>
          <a:p>
            <a:r>
              <a:rPr lang="en-US" dirty="0" smtClean="0"/>
              <a:t>Assign </a:t>
            </a:r>
            <a:r>
              <a:rPr lang="en-US" dirty="0"/>
              <a:t>Machine A to Job </a:t>
            </a:r>
            <a:r>
              <a:rPr lang="en-US" dirty="0" smtClean="0"/>
              <a:t>3</a:t>
            </a:r>
          </a:p>
          <a:p>
            <a:r>
              <a:rPr lang="en-US" dirty="0"/>
              <a:t>A</a:t>
            </a:r>
            <a:r>
              <a:rPr lang="en-US" dirty="0" smtClean="0"/>
              <a:t>ssign </a:t>
            </a:r>
            <a:r>
              <a:rPr lang="en-US" dirty="0"/>
              <a:t>Machine B to Job </a:t>
            </a:r>
            <a:r>
              <a:rPr lang="en-US" dirty="0" smtClean="0"/>
              <a:t>1</a:t>
            </a:r>
            <a:endParaRPr lang="en-US" dirty="0"/>
          </a:p>
          <a:p>
            <a:r>
              <a:rPr lang="en-US" dirty="0"/>
              <a:t>Assign Machine C to Job </a:t>
            </a:r>
            <a:r>
              <a:rPr lang="en-US" dirty="0" smtClean="0"/>
              <a:t>2</a:t>
            </a:r>
            <a:endParaRPr lang="en-US" dirty="0"/>
          </a:p>
        </p:txBody>
      </p:sp>
      <p:sp>
        <p:nvSpPr>
          <p:cNvPr id="18" name="TextBox 17"/>
          <p:cNvSpPr txBox="1"/>
          <p:nvPr/>
        </p:nvSpPr>
        <p:spPr>
          <a:xfrm>
            <a:off x="5434584" y="5328242"/>
            <a:ext cx="5541264" cy="369332"/>
          </a:xfrm>
          <a:prstGeom prst="rect">
            <a:avLst/>
          </a:prstGeom>
          <a:solidFill>
            <a:schemeClr val="accent2">
              <a:lumMod val="60000"/>
              <a:lumOff val="40000"/>
            </a:schemeClr>
          </a:solidFill>
        </p:spPr>
        <p:txBody>
          <a:bodyPr wrap="square" rtlCol="0">
            <a:spAutoFit/>
          </a:bodyPr>
          <a:lstStyle/>
          <a:p>
            <a:r>
              <a:rPr lang="en-US" b="1" dirty="0" smtClean="0"/>
              <a:t>Total Assignment Cost will remain same in both cases</a:t>
            </a:r>
            <a:endParaRPr lang="en-US" b="1" dirty="0"/>
          </a:p>
        </p:txBody>
      </p:sp>
    </p:spTree>
    <p:extLst>
      <p:ext uri="{BB962C8B-B14F-4D97-AF65-F5344CB8AC3E}">
        <p14:creationId xmlns:p14="http://schemas.microsoft.com/office/powerpoint/2010/main" val="42125660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a:t>Thank You!</a:t>
            </a:r>
          </a:p>
          <a:p>
            <a:pPr>
              <a:buNone/>
            </a:pPr>
            <a:endParaRPr lang="en-IN" dirty="0"/>
          </a:p>
          <a:p>
            <a:pPr>
              <a:buNone/>
            </a:pPr>
            <a:endParaRPr lang="en-IN" dirty="0"/>
          </a:p>
          <a:p>
            <a:pPr>
              <a:buNone/>
            </a:pPr>
            <a:endParaRPr lang="en-IN" dirty="0"/>
          </a:p>
          <a:p>
            <a:pPr algn="ctr">
              <a:buNone/>
            </a:pPr>
            <a:r>
              <a:rPr lang="en-IN" dirty="0" err="1"/>
              <a:t>Dr.</a:t>
            </a:r>
            <a:r>
              <a:rPr lang="en-IN" dirty="0"/>
              <a:t> </a:t>
            </a:r>
            <a:r>
              <a:rPr lang="en-IN" dirty="0" err="1"/>
              <a:t>V.B.Gupta</a:t>
            </a:r>
            <a:endParaRPr lang="en-IN" dirty="0"/>
          </a:p>
          <a:p>
            <a:pPr algn="ctr">
              <a:buNone/>
            </a:pPr>
            <a:r>
              <a:rPr lang="en-IN" dirty="0"/>
              <a:t> + 91 99933 50547</a:t>
            </a:r>
          </a:p>
          <a:p>
            <a:pPr algn="ctr">
              <a:buNone/>
            </a:pPr>
            <a:r>
              <a:rPr lang="en-IN" dirty="0">
                <a:hlinkClick r:id="rId2"/>
              </a:rPr>
              <a:t>vbgupta.davv@gmail.com</a:t>
            </a:r>
            <a:endParaRPr lang="en-IN" dirty="0"/>
          </a:p>
          <a:p>
            <a:endParaRPr lang="en-US" dirty="0"/>
          </a:p>
        </p:txBody>
      </p:sp>
    </p:spTree>
    <p:extLst>
      <p:ext uri="{BB962C8B-B14F-4D97-AF65-F5344CB8AC3E}">
        <p14:creationId xmlns:p14="http://schemas.microsoft.com/office/powerpoint/2010/main" val="203304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Model (Example-1)</a:t>
            </a:r>
            <a:endParaRPr lang="en-US" dirty="0"/>
          </a:p>
        </p:txBody>
      </p:sp>
      <p:sp>
        <p:nvSpPr>
          <p:cNvPr id="5" name="object 5"/>
          <p:cNvSpPr txBox="1">
            <a:spLocks noGrp="1"/>
          </p:cNvSpPr>
          <p:nvPr>
            <p:ph idx="1"/>
          </p:nvPr>
        </p:nvSpPr>
        <p:spPr>
          <a:xfrm>
            <a:off x="838200" y="1462088"/>
            <a:ext cx="10854944" cy="5216813"/>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1800" spc="-5" dirty="0" smtClean="0">
                <a:solidFill>
                  <a:srgbClr val="000000"/>
                </a:solidFill>
              </a:rPr>
              <a:t>Min. z = 1200 x</a:t>
            </a:r>
            <a:r>
              <a:rPr lang="en-US" sz="1800" spc="-5" baseline="-25000" dirty="0" smtClean="0">
                <a:solidFill>
                  <a:srgbClr val="000000"/>
                </a:solidFill>
              </a:rPr>
              <a:t>11</a:t>
            </a:r>
            <a:r>
              <a:rPr lang="en-US" sz="1800" spc="-5" dirty="0" smtClean="0">
                <a:solidFill>
                  <a:srgbClr val="000000"/>
                </a:solidFill>
              </a:rPr>
              <a:t> + 1000 x</a:t>
            </a:r>
            <a:r>
              <a:rPr lang="en-US" sz="1800" spc="-5" baseline="-25000" dirty="0" smtClean="0">
                <a:solidFill>
                  <a:srgbClr val="000000"/>
                </a:solidFill>
              </a:rPr>
              <a:t>12</a:t>
            </a:r>
            <a:r>
              <a:rPr lang="en-US" sz="1800" spc="-5" dirty="0" smtClean="0">
                <a:solidFill>
                  <a:srgbClr val="000000"/>
                </a:solidFill>
              </a:rPr>
              <a:t> + 800 x</a:t>
            </a:r>
            <a:r>
              <a:rPr lang="en-US" sz="1800" spc="-5" baseline="-25000" dirty="0" smtClean="0">
                <a:solidFill>
                  <a:srgbClr val="000000"/>
                </a:solidFill>
              </a:rPr>
              <a:t>21</a:t>
            </a:r>
            <a:r>
              <a:rPr lang="en-US" sz="1800" spc="-5" dirty="0" smtClean="0">
                <a:solidFill>
                  <a:srgbClr val="000000"/>
                </a:solidFill>
              </a:rPr>
              <a:t> + 2400 x</a:t>
            </a:r>
            <a:r>
              <a:rPr lang="en-US" sz="1800" spc="-5" baseline="-25000" dirty="0" smtClean="0">
                <a:solidFill>
                  <a:srgbClr val="000000"/>
                </a:solidFill>
              </a:rPr>
              <a:t>22</a:t>
            </a:r>
            <a:r>
              <a:rPr lang="en-US" sz="1800" spc="-5" dirty="0" smtClean="0">
                <a:solidFill>
                  <a:srgbClr val="000000"/>
                </a:solidFill>
              </a:rPr>
              <a:t> + 3000 x</a:t>
            </a:r>
            <a:r>
              <a:rPr lang="en-US" sz="1800" spc="-5" baseline="-25000" dirty="0" smtClean="0">
                <a:solidFill>
                  <a:srgbClr val="000000"/>
                </a:solidFill>
              </a:rPr>
              <a:t>31</a:t>
            </a:r>
            <a:r>
              <a:rPr lang="en-US" sz="1800" spc="-5" dirty="0" smtClean="0">
                <a:solidFill>
                  <a:srgbClr val="000000"/>
                </a:solidFill>
              </a:rPr>
              <a:t> + 1200 x</a:t>
            </a:r>
            <a:r>
              <a:rPr lang="en-US" sz="1800" spc="-5" baseline="-25000" dirty="0" smtClean="0">
                <a:solidFill>
                  <a:srgbClr val="000000"/>
                </a:solidFill>
              </a:rPr>
              <a:t>32</a:t>
            </a:r>
            <a:endParaRPr lang="en-US" sz="1800" baseline="-250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r>
              <a:rPr lang="en-US" sz="1800" dirty="0" smtClean="0">
                <a:solidFill>
                  <a:srgbClr val="000000"/>
                </a:solidFill>
              </a:rPr>
              <a:t>Subject to,</a:t>
            </a:r>
          </a:p>
          <a:p>
            <a:pPr marL="12700" marR="5080" indent="0" algn="just">
              <a:lnSpc>
                <a:spcPct val="100000"/>
              </a:lnSpc>
              <a:spcBef>
                <a:spcPts val="100"/>
              </a:spcBef>
              <a:buNone/>
            </a:pPr>
            <a:r>
              <a:rPr lang="en-US" sz="1800" spc="-5" dirty="0" smtClean="0">
                <a:solidFill>
                  <a:srgbClr val="000000"/>
                </a:solidFill>
              </a:rPr>
              <a:t>x</a:t>
            </a:r>
            <a:r>
              <a:rPr lang="en-US" sz="1800" spc="-5" baseline="-25000" dirty="0" smtClean="0">
                <a:solidFill>
                  <a:srgbClr val="000000"/>
                </a:solidFill>
              </a:rPr>
              <a:t>11</a:t>
            </a:r>
            <a:r>
              <a:rPr lang="en-US" sz="1800" spc="-5" dirty="0" smtClean="0">
                <a:solidFill>
                  <a:srgbClr val="000000"/>
                </a:solidFill>
              </a:rPr>
              <a:t> + x</a:t>
            </a:r>
            <a:r>
              <a:rPr lang="en-US" sz="1800" spc="-5" baseline="-25000" dirty="0" smtClean="0">
                <a:solidFill>
                  <a:srgbClr val="000000"/>
                </a:solidFill>
              </a:rPr>
              <a:t>12 </a:t>
            </a:r>
            <a:r>
              <a:rPr lang="en-US" sz="1800" spc="-5" dirty="0" smtClean="0">
                <a:solidFill>
                  <a:srgbClr val="000000"/>
                </a:solidFill>
              </a:rPr>
              <a:t> = 10000</a:t>
            </a:r>
          </a:p>
          <a:p>
            <a:pPr marL="12700" marR="5080" indent="0" algn="just">
              <a:lnSpc>
                <a:spcPct val="100000"/>
              </a:lnSpc>
              <a:spcBef>
                <a:spcPts val="100"/>
              </a:spcBef>
              <a:buNone/>
            </a:pPr>
            <a:r>
              <a:rPr lang="en-US" sz="1800" spc="-5" dirty="0" smtClean="0">
                <a:solidFill>
                  <a:srgbClr val="000000"/>
                </a:solidFill>
              </a:rPr>
              <a:t>x</a:t>
            </a:r>
            <a:r>
              <a:rPr lang="en-US" sz="1800" spc="-5" baseline="-25000" dirty="0" smtClean="0">
                <a:solidFill>
                  <a:srgbClr val="000000"/>
                </a:solidFill>
              </a:rPr>
              <a:t>21</a:t>
            </a:r>
            <a:r>
              <a:rPr lang="en-US" sz="1800" spc="-5" dirty="0" smtClean="0">
                <a:solidFill>
                  <a:srgbClr val="000000"/>
                </a:solidFill>
              </a:rPr>
              <a:t> + x</a:t>
            </a:r>
            <a:r>
              <a:rPr lang="en-US" sz="1800" spc="-5" baseline="-25000" dirty="0" smtClean="0">
                <a:solidFill>
                  <a:srgbClr val="000000"/>
                </a:solidFill>
              </a:rPr>
              <a:t>22</a:t>
            </a:r>
            <a:r>
              <a:rPr lang="en-US" sz="1800" spc="-5" dirty="0" smtClean="0">
                <a:solidFill>
                  <a:srgbClr val="000000"/>
                </a:solidFill>
              </a:rPr>
              <a:t> = 15000</a:t>
            </a:r>
            <a:r>
              <a:rPr lang="en-US" sz="1800" spc="-5" baseline="-25000" dirty="0" smtClean="0">
                <a:solidFill>
                  <a:srgbClr val="000000"/>
                </a:solidFill>
              </a:rPr>
              <a:t>    </a:t>
            </a:r>
            <a:endParaRPr lang="en-US" sz="1800" spc="-5" dirty="0" smtClean="0">
              <a:solidFill>
                <a:srgbClr val="000000"/>
              </a:solidFill>
            </a:endParaRPr>
          </a:p>
          <a:p>
            <a:pPr marL="12700" marR="5080" indent="0" algn="just">
              <a:lnSpc>
                <a:spcPct val="100000"/>
              </a:lnSpc>
              <a:spcBef>
                <a:spcPts val="100"/>
              </a:spcBef>
              <a:buNone/>
            </a:pPr>
            <a:r>
              <a:rPr lang="en-US" sz="1800" spc="-5" dirty="0" smtClean="0">
                <a:solidFill>
                  <a:srgbClr val="000000"/>
                </a:solidFill>
              </a:rPr>
              <a:t>x</a:t>
            </a:r>
            <a:r>
              <a:rPr lang="en-US" sz="1800" spc="-5" baseline="-25000" dirty="0">
                <a:solidFill>
                  <a:srgbClr val="000000"/>
                </a:solidFill>
              </a:rPr>
              <a:t>3</a:t>
            </a:r>
            <a:r>
              <a:rPr lang="en-US" sz="1800" spc="-5" baseline="-25000" dirty="0" smtClean="0">
                <a:solidFill>
                  <a:srgbClr val="000000"/>
                </a:solidFill>
              </a:rPr>
              <a:t>1</a:t>
            </a:r>
            <a:r>
              <a:rPr lang="en-US" sz="1800" spc="-5" dirty="0" smtClean="0">
                <a:solidFill>
                  <a:srgbClr val="000000"/>
                </a:solidFill>
              </a:rPr>
              <a:t> + x</a:t>
            </a:r>
            <a:r>
              <a:rPr lang="en-US" sz="1800" spc="-5" baseline="-25000" dirty="0">
                <a:solidFill>
                  <a:srgbClr val="000000"/>
                </a:solidFill>
              </a:rPr>
              <a:t>3</a:t>
            </a:r>
            <a:r>
              <a:rPr lang="en-US" sz="1800" spc="-5" baseline="-25000" dirty="0" smtClean="0">
                <a:solidFill>
                  <a:srgbClr val="000000"/>
                </a:solidFill>
              </a:rPr>
              <a:t>2</a:t>
            </a:r>
            <a:r>
              <a:rPr lang="en-US" sz="1800" spc="-5" dirty="0" smtClean="0">
                <a:solidFill>
                  <a:srgbClr val="000000"/>
                </a:solidFill>
              </a:rPr>
              <a:t> = 25000</a:t>
            </a:r>
            <a:r>
              <a:rPr lang="en-US" sz="1800" spc="-5" baseline="-25000" dirty="0" smtClean="0">
                <a:solidFill>
                  <a:srgbClr val="000000"/>
                </a:solidFill>
              </a:rPr>
              <a:t>    </a:t>
            </a:r>
          </a:p>
          <a:p>
            <a:pPr marL="12700" marR="5080" indent="0" algn="just">
              <a:lnSpc>
                <a:spcPct val="100000"/>
              </a:lnSpc>
              <a:spcBef>
                <a:spcPts val="100"/>
              </a:spcBef>
              <a:buNone/>
            </a:pPr>
            <a:r>
              <a:rPr lang="en-US" sz="1800" spc="-5" dirty="0" smtClean="0">
                <a:solidFill>
                  <a:srgbClr val="000000"/>
                </a:solidFill>
              </a:rPr>
              <a:t>x</a:t>
            </a:r>
            <a:r>
              <a:rPr lang="en-US" sz="1800" spc="-5" baseline="-25000" dirty="0">
                <a:solidFill>
                  <a:srgbClr val="000000"/>
                </a:solidFill>
              </a:rPr>
              <a:t>1</a:t>
            </a:r>
            <a:r>
              <a:rPr lang="en-US" sz="1800" spc="-5" baseline="-25000" dirty="0" smtClean="0">
                <a:solidFill>
                  <a:srgbClr val="000000"/>
                </a:solidFill>
              </a:rPr>
              <a:t>1</a:t>
            </a:r>
            <a:r>
              <a:rPr lang="en-US" sz="1800" spc="-5" dirty="0" smtClean="0">
                <a:solidFill>
                  <a:srgbClr val="000000"/>
                </a:solidFill>
              </a:rPr>
              <a:t> + x</a:t>
            </a:r>
            <a:r>
              <a:rPr lang="en-US" sz="1800" spc="-5" baseline="-25000" dirty="0" smtClean="0">
                <a:solidFill>
                  <a:srgbClr val="000000"/>
                </a:solidFill>
              </a:rPr>
              <a:t>21</a:t>
            </a:r>
            <a:r>
              <a:rPr lang="en-US" sz="1800" spc="-5" dirty="0" smtClean="0">
                <a:solidFill>
                  <a:srgbClr val="000000"/>
                </a:solidFill>
              </a:rPr>
              <a:t> + x</a:t>
            </a:r>
            <a:r>
              <a:rPr lang="en-US" sz="1800" spc="-5" baseline="-25000" dirty="0" smtClean="0">
                <a:solidFill>
                  <a:srgbClr val="000000"/>
                </a:solidFill>
              </a:rPr>
              <a:t>31</a:t>
            </a:r>
            <a:r>
              <a:rPr lang="en-US" sz="1800" spc="-5" dirty="0" smtClean="0">
                <a:solidFill>
                  <a:srgbClr val="000000"/>
                </a:solidFill>
              </a:rPr>
              <a:t> = 20000</a:t>
            </a:r>
            <a:r>
              <a:rPr lang="en-US" sz="1800" spc="-5" baseline="-25000" dirty="0" smtClean="0">
                <a:solidFill>
                  <a:srgbClr val="000000"/>
                </a:solidFill>
              </a:rPr>
              <a:t>    </a:t>
            </a:r>
            <a:endParaRPr lang="en-US" sz="1800" spc="-5" dirty="0" smtClean="0">
              <a:solidFill>
                <a:srgbClr val="000000"/>
              </a:solidFill>
            </a:endParaRPr>
          </a:p>
          <a:p>
            <a:pPr marL="12700" marR="5080" indent="0" algn="just">
              <a:lnSpc>
                <a:spcPct val="100000"/>
              </a:lnSpc>
              <a:spcBef>
                <a:spcPts val="100"/>
              </a:spcBef>
              <a:buNone/>
            </a:pPr>
            <a:r>
              <a:rPr lang="en-US" sz="1800" spc="-5" dirty="0" smtClean="0">
                <a:solidFill>
                  <a:srgbClr val="000000"/>
                </a:solidFill>
              </a:rPr>
              <a:t>x</a:t>
            </a:r>
            <a:r>
              <a:rPr lang="en-US" sz="1800" spc="-5" baseline="-25000" dirty="0" smtClean="0">
                <a:solidFill>
                  <a:srgbClr val="000000"/>
                </a:solidFill>
              </a:rPr>
              <a:t>12</a:t>
            </a:r>
            <a:r>
              <a:rPr lang="en-US" sz="1800" spc="-5" dirty="0" smtClean="0">
                <a:solidFill>
                  <a:srgbClr val="000000"/>
                </a:solidFill>
              </a:rPr>
              <a:t> + x</a:t>
            </a:r>
            <a:r>
              <a:rPr lang="en-US" sz="1800" spc="-5" baseline="-25000" dirty="0" smtClean="0">
                <a:solidFill>
                  <a:srgbClr val="000000"/>
                </a:solidFill>
              </a:rPr>
              <a:t>22</a:t>
            </a:r>
            <a:r>
              <a:rPr lang="en-US" sz="1800" spc="-5" dirty="0" smtClean="0">
                <a:solidFill>
                  <a:srgbClr val="000000"/>
                </a:solidFill>
              </a:rPr>
              <a:t> + x</a:t>
            </a:r>
            <a:r>
              <a:rPr lang="en-US" sz="1800" spc="-5" baseline="-25000" dirty="0" smtClean="0">
                <a:solidFill>
                  <a:srgbClr val="000000"/>
                </a:solidFill>
              </a:rPr>
              <a:t>32</a:t>
            </a:r>
            <a:r>
              <a:rPr lang="en-US" sz="1800" spc="-5" dirty="0" smtClean="0">
                <a:solidFill>
                  <a:srgbClr val="000000"/>
                </a:solidFill>
              </a:rPr>
              <a:t> = 30000</a:t>
            </a:r>
            <a:r>
              <a:rPr lang="en-US" sz="1800" spc="-5" baseline="-25000" dirty="0" smtClean="0">
                <a:solidFill>
                  <a:srgbClr val="000000"/>
                </a:solidFill>
              </a:rPr>
              <a:t>    </a:t>
            </a:r>
          </a:p>
          <a:p>
            <a:pPr marL="12700" marR="5080" indent="0" algn="just">
              <a:lnSpc>
                <a:spcPct val="100000"/>
              </a:lnSpc>
              <a:spcBef>
                <a:spcPts val="100"/>
              </a:spcBef>
              <a:buNone/>
            </a:pPr>
            <a:endParaRPr lang="en-US" sz="1800" spc="-5" dirty="0" smtClean="0">
              <a:solidFill>
                <a:srgbClr val="000000"/>
              </a:solidFill>
            </a:endParaRPr>
          </a:p>
          <a:p>
            <a:pPr marL="12700" marR="5080" indent="0" algn="just">
              <a:lnSpc>
                <a:spcPct val="100000"/>
              </a:lnSpc>
              <a:spcBef>
                <a:spcPts val="100"/>
              </a:spcBef>
              <a:buNone/>
            </a:pPr>
            <a:r>
              <a:rPr lang="en-US" sz="1800" spc="-5" dirty="0" err="1">
                <a:solidFill>
                  <a:srgbClr val="000000"/>
                </a:solidFill>
              </a:rPr>
              <a:t>x</a:t>
            </a:r>
            <a:r>
              <a:rPr lang="en-US" sz="1800" spc="-5" baseline="-25000" dirty="0" err="1" smtClean="0">
                <a:solidFill>
                  <a:srgbClr val="000000"/>
                </a:solidFill>
              </a:rPr>
              <a:t>ij</a:t>
            </a:r>
            <a:r>
              <a:rPr lang="en-US" sz="1800" spc="-5" dirty="0" smtClean="0">
                <a:solidFill>
                  <a:srgbClr val="000000"/>
                </a:solidFill>
              </a:rPr>
              <a:t> ≥ 0, </a:t>
            </a:r>
            <a:r>
              <a:rPr lang="en-US" sz="1800" spc="-5" dirty="0" err="1" smtClean="0">
                <a:solidFill>
                  <a:srgbClr val="000000"/>
                </a:solidFill>
              </a:rPr>
              <a:t>i</a:t>
            </a:r>
            <a:r>
              <a:rPr lang="en-US" sz="1800" spc="-5" dirty="0" smtClean="0">
                <a:solidFill>
                  <a:srgbClr val="000000"/>
                </a:solidFill>
              </a:rPr>
              <a:t>=1,2,3; j=1,2</a:t>
            </a: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a:solidFill>
                <a:srgbClr val="000000"/>
              </a:solidFill>
            </a:endParaRPr>
          </a:p>
          <a:p>
            <a:pPr marL="12700" marR="5080" indent="0" algn="just">
              <a:lnSpc>
                <a:spcPct val="100000"/>
              </a:lnSpc>
              <a:spcBef>
                <a:spcPts val="100"/>
              </a:spcBef>
              <a:buNone/>
            </a:pPr>
            <a:endParaRPr lang="en-US" sz="1800" dirty="0" smtClean="0">
              <a:solidFill>
                <a:srgbClr val="000000"/>
              </a:solidFill>
            </a:endParaRPr>
          </a:p>
          <a:p>
            <a:pPr marL="12700" marR="5080" indent="0" algn="just">
              <a:lnSpc>
                <a:spcPct val="100000"/>
              </a:lnSpc>
              <a:spcBef>
                <a:spcPts val="100"/>
              </a:spcBef>
              <a:buNone/>
            </a:pPr>
            <a:endParaRPr lang="en-US" sz="1800" dirty="0" smtClean="0">
              <a:solidFill>
                <a:srgbClr val="0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451749555"/>
              </p:ext>
            </p:extLst>
          </p:nvPr>
        </p:nvGraphicFramePr>
        <p:xfrm>
          <a:off x="4586224" y="2056448"/>
          <a:ext cx="6554217" cy="3127828"/>
        </p:xfrm>
        <a:graphic>
          <a:graphicData uri="http://schemas.openxmlformats.org/drawingml/2006/table">
            <a:tbl>
              <a:tblPr firstRow="1" bandRow="1">
                <a:tableStyleId>{5C22544A-7EE6-4342-B048-85BDC9FD1C3A}</a:tableStyleId>
              </a:tblPr>
              <a:tblGrid>
                <a:gridCol w="1271017">
                  <a:extLst>
                    <a:ext uri="{9D8B030D-6E8A-4147-A177-3AD203B41FA5}">
                      <a16:colId xmlns:a16="http://schemas.microsoft.com/office/drawing/2014/main" val="3600248158"/>
                    </a:ext>
                  </a:extLst>
                </a:gridCol>
                <a:gridCol w="1552447">
                  <a:extLst>
                    <a:ext uri="{9D8B030D-6E8A-4147-A177-3AD203B41FA5}">
                      <a16:colId xmlns:a16="http://schemas.microsoft.com/office/drawing/2014/main" val="654408907"/>
                    </a:ext>
                  </a:extLst>
                </a:gridCol>
                <a:gridCol w="1197864">
                  <a:extLst>
                    <a:ext uri="{9D8B030D-6E8A-4147-A177-3AD203B41FA5}">
                      <a16:colId xmlns:a16="http://schemas.microsoft.com/office/drawing/2014/main" val="2351691653"/>
                    </a:ext>
                  </a:extLst>
                </a:gridCol>
                <a:gridCol w="1572768">
                  <a:extLst>
                    <a:ext uri="{9D8B030D-6E8A-4147-A177-3AD203B41FA5}">
                      <a16:colId xmlns:a16="http://schemas.microsoft.com/office/drawing/2014/main" val="203873144"/>
                    </a:ext>
                  </a:extLst>
                </a:gridCol>
                <a:gridCol w="960121">
                  <a:extLst>
                    <a:ext uri="{9D8B030D-6E8A-4147-A177-3AD203B41FA5}">
                      <a16:colId xmlns:a16="http://schemas.microsoft.com/office/drawing/2014/main" val="2144004440"/>
                    </a:ext>
                  </a:extLst>
                </a:gridCol>
              </a:tblGrid>
              <a:tr h="355146">
                <a:tc rowSpan="5">
                  <a:txBody>
                    <a:bodyPr/>
                    <a:lstStyle/>
                    <a:p>
                      <a:endParaRPr lang="en-US" dirty="0" smtClean="0"/>
                    </a:p>
                    <a:p>
                      <a:endParaRPr lang="en-US" dirty="0" smtClean="0"/>
                    </a:p>
                    <a:p>
                      <a:endParaRPr lang="en-US" dirty="0" smtClean="0"/>
                    </a:p>
                    <a:p>
                      <a:r>
                        <a:rPr lang="en-US" dirty="0" smtClean="0"/>
                        <a:t>Sources</a:t>
                      </a:r>
                      <a:endParaRPr lang="en-US" dirty="0"/>
                    </a:p>
                  </a:txBody>
                  <a:tcPr/>
                </a:tc>
                <a:tc rowSpan="2">
                  <a:txBody>
                    <a:bodyPr/>
                    <a:lstStyle/>
                    <a:p>
                      <a:endParaRPr lang="en-US" dirty="0">
                        <a:solidFill>
                          <a:schemeClr val="tx1"/>
                        </a:solidFill>
                      </a:endParaRPr>
                    </a:p>
                  </a:txBody>
                  <a:tcPr>
                    <a:solidFill>
                      <a:schemeClr val="tx2">
                        <a:lumMod val="60000"/>
                        <a:lumOff val="40000"/>
                      </a:schemeClr>
                    </a:solidFill>
                  </a:tcPr>
                </a:tc>
                <a:tc gridSpan="2">
                  <a:txBody>
                    <a:bodyPr/>
                    <a:lstStyle/>
                    <a:p>
                      <a:pPr algn="ctr"/>
                      <a:r>
                        <a:rPr lang="en-US" dirty="0" smtClean="0">
                          <a:solidFill>
                            <a:schemeClr val="tx1"/>
                          </a:solidFill>
                        </a:rPr>
                        <a:t>Destinations</a:t>
                      </a:r>
                      <a:endParaRPr lang="en-US" dirty="0">
                        <a:solidFill>
                          <a:schemeClr val="tx1"/>
                        </a:solidFill>
                      </a:endParaRPr>
                    </a:p>
                  </a:txBody>
                  <a:tcPr>
                    <a:solidFill>
                      <a:schemeClr val="tx2">
                        <a:lumMod val="60000"/>
                        <a:lumOff val="40000"/>
                      </a:schemeClr>
                    </a:solidFill>
                  </a:tcPr>
                </a:tc>
                <a:tc hMerge="1">
                  <a:txBody>
                    <a:bodyPr/>
                    <a:lstStyle/>
                    <a:p>
                      <a:endParaRPr lang="en-US" dirty="0"/>
                    </a:p>
                  </a:txBody>
                  <a:tcPr/>
                </a:tc>
                <a:tc rowSpan="2">
                  <a:txBody>
                    <a:bodyPr/>
                    <a:lstStyle/>
                    <a:p>
                      <a:endParaRPr lang="en-US" dirty="0" smtClean="0">
                        <a:solidFill>
                          <a:schemeClr val="tx1"/>
                        </a:solidFill>
                      </a:endParaRPr>
                    </a:p>
                    <a:p>
                      <a:r>
                        <a:rPr lang="en-US" dirty="0" smtClean="0">
                          <a:solidFill>
                            <a:schemeClr val="tx1"/>
                          </a:solidFill>
                        </a:rPr>
                        <a:t>Supply</a:t>
                      </a:r>
                      <a:endParaRPr lang="en-US" dirty="0">
                        <a:solidFill>
                          <a:schemeClr val="tx1"/>
                        </a:solidFill>
                      </a:endParaRPr>
                    </a:p>
                  </a:txBody>
                  <a:tcPr>
                    <a:solidFill>
                      <a:schemeClr val="tx2">
                        <a:lumMod val="60000"/>
                        <a:lumOff val="40000"/>
                      </a:schemeClr>
                    </a:solidFill>
                  </a:tcPr>
                </a:tc>
                <a:extLst>
                  <a:ext uri="{0D108BD9-81ED-4DB2-BD59-A6C34878D82A}">
                    <a16:rowId xmlns:a16="http://schemas.microsoft.com/office/drawing/2014/main" val="976659743"/>
                  </a:ext>
                </a:extLst>
              </a:tr>
              <a:tr h="476068">
                <a:tc vMerge="1">
                  <a:txBody>
                    <a:bodyPr/>
                    <a:lstStyle/>
                    <a:p>
                      <a:endParaRPr lang="en-US" dirty="0"/>
                    </a:p>
                  </a:txBody>
                  <a:tcPr/>
                </a:tc>
                <a:tc vMerge="1">
                  <a:txBody>
                    <a:bodyPr/>
                    <a:lstStyle/>
                    <a:p>
                      <a:endParaRPr lang="en-US" dirty="0"/>
                    </a:p>
                  </a:txBody>
                  <a:tcPr/>
                </a:tc>
                <a:tc>
                  <a:txBody>
                    <a:bodyPr/>
                    <a:lstStyle/>
                    <a:p>
                      <a:r>
                        <a:rPr lang="en-US" dirty="0" smtClean="0">
                          <a:solidFill>
                            <a:schemeClr val="tx1"/>
                          </a:solidFill>
                        </a:rPr>
                        <a:t>1. Indore</a:t>
                      </a:r>
                      <a:endParaRPr lang="en-US" dirty="0">
                        <a:solidFill>
                          <a:schemeClr val="tx1"/>
                        </a:solidFill>
                      </a:endParaRPr>
                    </a:p>
                  </a:txBody>
                  <a:tcPr>
                    <a:solidFill>
                      <a:schemeClr val="tx2">
                        <a:lumMod val="60000"/>
                        <a:lumOff val="40000"/>
                      </a:schemeClr>
                    </a:solidFill>
                  </a:tcPr>
                </a:tc>
                <a:tc>
                  <a:txBody>
                    <a:bodyPr/>
                    <a:lstStyle/>
                    <a:p>
                      <a:r>
                        <a:rPr lang="en-US" dirty="0" smtClean="0">
                          <a:solidFill>
                            <a:schemeClr val="tx1"/>
                          </a:solidFill>
                        </a:rPr>
                        <a:t>2. Hyderabad</a:t>
                      </a:r>
                      <a:endParaRPr lang="en-US" dirty="0">
                        <a:solidFill>
                          <a:schemeClr val="tx1"/>
                        </a:solidFill>
                      </a:endParaRPr>
                    </a:p>
                  </a:txBody>
                  <a:tcPr>
                    <a:solidFill>
                      <a:schemeClr val="tx2">
                        <a:lumMod val="60000"/>
                        <a:lumOff val="40000"/>
                      </a:schemeClr>
                    </a:solidFill>
                  </a:tcPr>
                </a:tc>
                <a:tc vMerge="1">
                  <a:txBody>
                    <a:bodyPr/>
                    <a:lstStyle/>
                    <a:p>
                      <a:endParaRPr lang="en-US" dirty="0"/>
                    </a:p>
                  </a:txBody>
                  <a:tcPr/>
                </a:tc>
                <a:extLst>
                  <a:ext uri="{0D108BD9-81ED-4DB2-BD59-A6C34878D82A}">
                    <a16:rowId xmlns:a16="http://schemas.microsoft.com/office/drawing/2014/main" val="1851484115"/>
                  </a:ext>
                </a:extLst>
              </a:tr>
              <a:tr h="275817">
                <a:tc vMerge="1">
                  <a:txBody>
                    <a:bodyPr/>
                    <a:lstStyle/>
                    <a:p>
                      <a:endParaRPr lang="en-US" dirty="0"/>
                    </a:p>
                  </a:txBody>
                  <a:tcPr/>
                </a:tc>
                <a:tc>
                  <a:txBody>
                    <a:bodyPr/>
                    <a:lstStyle/>
                    <a:p>
                      <a:pPr marL="342900" indent="-342900">
                        <a:buAutoNum type="arabicPeriod"/>
                      </a:pPr>
                      <a:r>
                        <a:rPr lang="en-US" dirty="0" smtClean="0"/>
                        <a:t>Pune</a:t>
                      </a:r>
                      <a:endParaRPr lang="en-US" dirty="0"/>
                    </a:p>
                  </a:txBody>
                  <a:tcPr/>
                </a:tc>
                <a:tc>
                  <a:txBody>
                    <a:bodyPr/>
                    <a:lstStyle/>
                    <a:p>
                      <a:pPr algn="ctr"/>
                      <a:r>
                        <a:rPr lang="en-US" dirty="0" smtClean="0"/>
                        <a:t>          1200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11</a:t>
                      </a:r>
                    </a:p>
                  </a:txBody>
                  <a:tcPr/>
                </a:tc>
                <a:tc>
                  <a:txBody>
                    <a:bodyPr/>
                    <a:lstStyle/>
                    <a:p>
                      <a:pPr algn="ctr"/>
                      <a:r>
                        <a:rPr lang="en-US" dirty="0" smtClean="0"/>
                        <a:t>              1000</a:t>
                      </a:r>
                    </a:p>
                    <a:p>
                      <a:pPr algn="ctr"/>
                      <a:r>
                        <a:rPr lang="en-US" dirty="0" smtClean="0"/>
                        <a:t>x</a:t>
                      </a:r>
                      <a:r>
                        <a:rPr lang="en-US" baseline="-25000" dirty="0" smtClean="0"/>
                        <a:t>12</a:t>
                      </a:r>
                      <a:endParaRPr lang="en-US" baseline="-25000" dirty="0"/>
                    </a:p>
                  </a:txBody>
                  <a:tcPr/>
                </a:tc>
                <a:tc>
                  <a:txBody>
                    <a:bodyPr/>
                    <a:lstStyle/>
                    <a:p>
                      <a:pPr algn="ctr"/>
                      <a:r>
                        <a:rPr lang="en-US" dirty="0" smtClean="0"/>
                        <a:t>10000</a:t>
                      </a:r>
                      <a:endParaRPr lang="en-US" dirty="0"/>
                    </a:p>
                  </a:txBody>
                  <a:tcPr/>
                </a:tc>
                <a:extLst>
                  <a:ext uri="{0D108BD9-81ED-4DB2-BD59-A6C34878D82A}">
                    <a16:rowId xmlns:a16="http://schemas.microsoft.com/office/drawing/2014/main" val="843907315"/>
                  </a:ext>
                </a:extLst>
              </a:tr>
              <a:tr h="476068">
                <a:tc vMerge="1">
                  <a:txBody>
                    <a:bodyPr/>
                    <a:lstStyle/>
                    <a:p>
                      <a:endParaRPr lang="en-US" dirty="0"/>
                    </a:p>
                  </a:txBody>
                  <a:tcPr/>
                </a:tc>
                <a:tc>
                  <a:txBody>
                    <a:bodyPr/>
                    <a:lstStyle/>
                    <a:p>
                      <a:r>
                        <a:rPr lang="en-US" dirty="0" smtClean="0"/>
                        <a:t>2. Ahmedabad</a:t>
                      </a:r>
                      <a:endParaRPr lang="en-US" dirty="0"/>
                    </a:p>
                  </a:txBody>
                  <a:tcPr/>
                </a:tc>
                <a:tc>
                  <a:txBody>
                    <a:bodyPr/>
                    <a:lstStyle/>
                    <a:p>
                      <a:pPr algn="ctr"/>
                      <a:r>
                        <a:rPr lang="en-US" dirty="0" smtClean="0"/>
                        <a:t>           800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smtClean="0"/>
                        <a:t>x</a:t>
                      </a:r>
                      <a:r>
                        <a:rPr lang="en-US" baseline="-25000" dirty="0" smtClean="0"/>
                        <a:t>21</a:t>
                      </a:r>
                    </a:p>
                  </a:txBody>
                  <a:tcPr/>
                </a:tc>
                <a:tc>
                  <a:txBody>
                    <a:bodyPr/>
                    <a:lstStyle/>
                    <a:p>
                      <a:pPr algn="ctr"/>
                      <a:r>
                        <a:rPr lang="en-US" dirty="0" smtClean="0"/>
                        <a:t>                 2400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22</a:t>
                      </a:r>
                    </a:p>
                  </a:txBody>
                  <a:tcPr/>
                </a:tc>
                <a:tc>
                  <a:txBody>
                    <a:bodyPr/>
                    <a:lstStyle/>
                    <a:p>
                      <a:pPr algn="ctr"/>
                      <a:r>
                        <a:rPr lang="en-US" dirty="0" smtClean="0"/>
                        <a:t>15000</a:t>
                      </a:r>
                      <a:endParaRPr lang="en-US" dirty="0"/>
                    </a:p>
                  </a:txBody>
                  <a:tcPr/>
                </a:tc>
                <a:extLst>
                  <a:ext uri="{0D108BD9-81ED-4DB2-BD59-A6C34878D82A}">
                    <a16:rowId xmlns:a16="http://schemas.microsoft.com/office/drawing/2014/main" val="733601387"/>
                  </a:ext>
                </a:extLst>
              </a:tr>
              <a:tr h="275817">
                <a:tc vMerge="1">
                  <a:txBody>
                    <a:bodyPr/>
                    <a:lstStyle/>
                    <a:p>
                      <a:endParaRPr lang="en-US" dirty="0"/>
                    </a:p>
                  </a:txBody>
                  <a:tcPr/>
                </a:tc>
                <a:tc>
                  <a:txBody>
                    <a:bodyPr/>
                    <a:lstStyle/>
                    <a:p>
                      <a:r>
                        <a:rPr lang="en-US" dirty="0" smtClean="0"/>
                        <a:t>3. Chennai</a:t>
                      </a:r>
                      <a:endParaRPr lang="en-US" dirty="0"/>
                    </a:p>
                  </a:txBody>
                  <a:tcPr/>
                </a:tc>
                <a:tc>
                  <a:txBody>
                    <a:bodyPr/>
                    <a:lstStyle/>
                    <a:p>
                      <a:pPr algn="ctr"/>
                      <a:r>
                        <a:rPr lang="en-US" dirty="0" smtClean="0"/>
                        <a:t>          3000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31</a:t>
                      </a:r>
                    </a:p>
                  </a:txBody>
                  <a:tcPr/>
                </a:tc>
                <a:tc>
                  <a:txBody>
                    <a:bodyPr/>
                    <a:lstStyle/>
                    <a:p>
                      <a:pPr algn="ctr"/>
                      <a:r>
                        <a:rPr lang="en-US" dirty="0" smtClean="0"/>
                        <a:t>                1200</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x</a:t>
                      </a:r>
                      <a:r>
                        <a:rPr lang="en-US" baseline="-25000" dirty="0" smtClean="0"/>
                        <a:t>32</a:t>
                      </a:r>
                    </a:p>
                  </a:txBody>
                  <a:tcPr/>
                </a:tc>
                <a:tc>
                  <a:txBody>
                    <a:bodyPr/>
                    <a:lstStyle/>
                    <a:p>
                      <a:pPr algn="ctr"/>
                      <a:r>
                        <a:rPr lang="en-US" dirty="0" smtClean="0"/>
                        <a:t>25000</a:t>
                      </a:r>
                      <a:endParaRPr lang="en-US" dirty="0"/>
                    </a:p>
                  </a:txBody>
                  <a:tcPr/>
                </a:tc>
                <a:extLst>
                  <a:ext uri="{0D108BD9-81ED-4DB2-BD59-A6C34878D82A}">
                    <a16:rowId xmlns:a16="http://schemas.microsoft.com/office/drawing/2014/main" val="1233335511"/>
                  </a:ext>
                </a:extLst>
              </a:tr>
              <a:tr h="275817">
                <a:tc gridSpan="2">
                  <a:txBody>
                    <a:bodyPr/>
                    <a:lstStyle/>
                    <a:p>
                      <a:pPr algn="r"/>
                      <a:r>
                        <a:rPr lang="en-US" dirty="0" smtClean="0"/>
                        <a:t>Demand</a:t>
                      </a:r>
                      <a:endParaRPr lang="en-US" dirty="0"/>
                    </a:p>
                  </a:txBody>
                  <a:tcPr/>
                </a:tc>
                <a:tc hMerge="1">
                  <a:txBody>
                    <a:bodyPr/>
                    <a:lstStyle/>
                    <a:p>
                      <a:endParaRPr lang="en-US" dirty="0"/>
                    </a:p>
                  </a:txBody>
                  <a:tcPr/>
                </a:tc>
                <a:tc>
                  <a:txBody>
                    <a:bodyPr/>
                    <a:lstStyle/>
                    <a:p>
                      <a:pPr algn="ctr"/>
                      <a:r>
                        <a:rPr lang="en-US" dirty="0" smtClean="0"/>
                        <a:t>20000</a:t>
                      </a:r>
                      <a:endParaRPr lang="en-US" dirty="0"/>
                    </a:p>
                  </a:txBody>
                  <a:tcPr/>
                </a:tc>
                <a:tc>
                  <a:txBody>
                    <a:bodyPr/>
                    <a:lstStyle/>
                    <a:p>
                      <a:pPr algn="ctr"/>
                      <a:r>
                        <a:rPr lang="en-US" dirty="0" smtClean="0"/>
                        <a:t>30000</a:t>
                      </a:r>
                      <a:endParaRPr lang="en-US" dirty="0"/>
                    </a:p>
                  </a:txBody>
                  <a:tcPr/>
                </a:tc>
                <a:tc>
                  <a:txBody>
                    <a:bodyPr/>
                    <a:lstStyle/>
                    <a:p>
                      <a:pPr algn="ctr"/>
                      <a:endParaRPr lang="en-US" dirty="0"/>
                    </a:p>
                  </a:txBody>
                  <a:tcPr/>
                </a:tc>
                <a:extLst>
                  <a:ext uri="{0D108BD9-81ED-4DB2-BD59-A6C34878D82A}">
                    <a16:rowId xmlns:a16="http://schemas.microsoft.com/office/drawing/2014/main" val="1311853690"/>
                  </a:ext>
                </a:extLst>
              </a:tr>
            </a:tbl>
          </a:graphicData>
        </a:graphic>
      </p:graphicFrame>
      <p:sp>
        <p:nvSpPr>
          <p:cNvPr id="3" name="TextBox 2"/>
          <p:cNvSpPr txBox="1"/>
          <p:nvPr/>
        </p:nvSpPr>
        <p:spPr>
          <a:xfrm>
            <a:off x="6742685" y="1690688"/>
            <a:ext cx="3520440" cy="365760"/>
          </a:xfrm>
          <a:prstGeom prst="rect">
            <a:avLst/>
          </a:prstGeom>
          <a:noFill/>
        </p:spPr>
        <p:txBody>
          <a:bodyPr wrap="square" rtlCol="0">
            <a:spAutoFit/>
          </a:bodyPr>
          <a:lstStyle/>
          <a:p>
            <a:pPr algn="ctr"/>
            <a:r>
              <a:rPr lang="en-US" b="1" dirty="0" smtClean="0"/>
              <a:t>Transportation Tableau</a:t>
            </a:r>
            <a:endParaRPr lang="en-US" b="1" dirty="0"/>
          </a:p>
        </p:txBody>
      </p:sp>
      <p:sp>
        <p:nvSpPr>
          <p:cNvPr id="7" name="object 7"/>
          <p:cNvSpPr txBox="1"/>
          <p:nvPr/>
        </p:nvSpPr>
        <p:spPr>
          <a:xfrm>
            <a:off x="838200" y="5207035"/>
            <a:ext cx="10920984" cy="1120820"/>
          </a:xfrm>
          <a:prstGeom prst="rect">
            <a:avLst/>
          </a:prstGeom>
        </p:spPr>
        <p:txBody>
          <a:bodyPr vert="horz" wrap="square" lIns="0" tIns="12700" rIns="0" bIns="0" rtlCol="0">
            <a:spAutoFit/>
          </a:bodyPr>
          <a:lstStyle/>
          <a:p>
            <a:pPr marL="311150" marR="17780" indent="-285750" algn="just">
              <a:lnSpc>
                <a:spcPct val="100000"/>
              </a:lnSpc>
              <a:buFont typeface="Wingdings" panose="05000000000000000000" pitchFamily="2" charset="2"/>
              <a:buChar char="Ø"/>
            </a:pPr>
            <a:r>
              <a:rPr lang="en-US" sz="1800" dirty="0" smtClean="0">
                <a:latin typeface="Arial"/>
                <a:cs typeface="Arial"/>
              </a:rPr>
              <a:t>All </a:t>
            </a:r>
            <a:r>
              <a:rPr sz="1800" dirty="0" smtClean="0">
                <a:latin typeface="Arial"/>
                <a:cs typeface="Arial"/>
              </a:rPr>
              <a:t>constraints </a:t>
            </a:r>
            <a:r>
              <a:rPr sz="1800" spc="-5" dirty="0">
                <a:latin typeface="Arial"/>
                <a:cs typeface="Arial"/>
              </a:rPr>
              <a:t>are </a:t>
            </a:r>
            <a:r>
              <a:rPr sz="1800" dirty="0" smtClean="0">
                <a:latin typeface="Arial"/>
                <a:cs typeface="Arial"/>
              </a:rPr>
              <a:t>equations </a:t>
            </a:r>
            <a:r>
              <a:rPr sz="1800" spc="-5" dirty="0">
                <a:latin typeface="Arial"/>
                <a:cs typeface="Arial"/>
              </a:rPr>
              <a:t>because </a:t>
            </a:r>
            <a:r>
              <a:rPr sz="1800" dirty="0">
                <a:latin typeface="Arial"/>
                <a:cs typeface="Arial"/>
              </a:rPr>
              <a:t>the total supply from </a:t>
            </a:r>
            <a:r>
              <a:rPr lang="en-US" sz="1800" dirty="0" smtClean="0">
                <a:latin typeface="Arial"/>
                <a:cs typeface="Arial"/>
              </a:rPr>
              <a:t>all sources is </a:t>
            </a:r>
            <a:r>
              <a:rPr sz="1800" spc="-5" dirty="0" smtClean="0">
                <a:latin typeface="Arial"/>
                <a:cs typeface="Arial"/>
              </a:rPr>
              <a:t>equal</a:t>
            </a:r>
            <a:r>
              <a:rPr lang="en-US" sz="1800" spc="-5" dirty="0" smtClean="0">
                <a:latin typeface="Arial"/>
                <a:cs typeface="Arial"/>
              </a:rPr>
              <a:t> to</a:t>
            </a:r>
            <a:r>
              <a:rPr sz="1800" spc="-5" dirty="0" smtClean="0">
                <a:latin typeface="Arial"/>
                <a:cs typeface="Arial"/>
              </a:rPr>
              <a:t> </a:t>
            </a:r>
            <a:r>
              <a:rPr sz="1800" spc="-5" dirty="0">
                <a:latin typeface="Arial"/>
                <a:cs typeface="Arial"/>
              </a:rPr>
              <a:t>the </a:t>
            </a:r>
            <a:r>
              <a:rPr sz="1800" dirty="0">
                <a:latin typeface="Arial"/>
                <a:cs typeface="Arial"/>
              </a:rPr>
              <a:t>total </a:t>
            </a:r>
            <a:r>
              <a:rPr sz="1800" spc="-5" dirty="0" smtClean="0">
                <a:latin typeface="Arial"/>
                <a:cs typeface="Arial"/>
              </a:rPr>
              <a:t>demand </a:t>
            </a:r>
            <a:r>
              <a:rPr sz="1800" spc="-10" dirty="0">
                <a:latin typeface="Arial"/>
                <a:cs typeface="Arial"/>
              </a:rPr>
              <a:t>at </a:t>
            </a:r>
            <a:r>
              <a:rPr lang="en-US" sz="1800" dirty="0" smtClean="0">
                <a:latin typeface="Arial"/>
                <a:cs typeface="Arial"/>
              </a:rPr>
              <a:t>all </a:t>
            </a:r>
            <a:r>
              <a:rPr sz="1800" spc="-5" dirty="0" smtClean="0">
                <a:latin typeface="Arial"/>
                <a:cs typeface="Arial"/>
              </a:rPr>
              <a:t>destinations</a:t>
            </a:r>
            <a:r>
              <a:rPr lang="en-US" sz="1800" spc="-5" dirty="0" smtClean="0">
                <a:latin typeface="Arial"/>
                <a:cs typeface="Arial"/>
              </a:rPr>
              <a:t>. </a:t>
            </a:r>
          </a:p>
          <a:p>
            <a:pPr marL="311150" marR="17780" indent="-285750" algn="just">
              <a:lnSpc>
                <a:spcPct val="100000"/>
              </a:lnSpc>
              <a:buFont typeface="Wingdings" panose="05000000000000000000" pitchFamily="2" charset="2"/>
              <a:buChar char="Ø"/>
            </a:pPr>
            <a:r>
              <a:rPr sz="1800" dirty="0" smtClean="0">
                <a:latin typeface="Arial"/>
                <a:cs typeface="Arial"/>
              </a:rPr>
              <a:t>The </a:t>
            </a:r>
            <a:r>
              <a:rPr sz="1800" dirty="0">
                <a:latin typeface="Arial"/>
                <a:cs typeface="Arial"/>
              </a:rPr>
              <a:t>LP model </a:t>
            </a:r>
            <a:r>
              <a:rPr sz="1800" spc="-5" dirty="0">
                <a:latin typeface="Arial"/>
                <a:cs typeface="Arial"/>
              </a:rPr>
              <a:t>can </a:t>
            </a:r>
            <a:r>
              <a:rPr sz="1800" dirty="0">
                <a:latin typeface="Arial"/>
                <a:cs typeface="Arial"/>
              </a:rPr>
              <a:t>be </a:t>
            </a:r>
            <a:r>
              <a:rPr sz="1800" spc="-10" dirty="0">
                <a:latin typeface="Arial"/>
                <a:cs typeface="Arial"/>
              </a:rPr>
              <a:t>solved </a:t>
            </a:r>
            <a:r>
              <a:rPr sz="1800" dirty="0">
                <a:latin typeface="Arial"/>
                <a:cs typeface="Arial"/>
              </a:rPr>
              <a:t>by the simplex method. </a:t>
            </a:r>
            <a:r>
              <a:rPr sz="1800" spc="-20" dirty="0">
                <a:latin typeface="Arial"/>
                <a:cs typeface="Arial"/>
              </a:rPr>
              <a:t>However, </a:t>
            </a:r>
            <a:r>
              <a:rPr sz="1800" dirty="0">
                <a:latin typeface="Arial"/>
                <a:cs typeface="Arial"/>
              </a:rPr>
              <a:t>the </a:t>
            </a:r>
            <a:r>
              <a:rPr sz="1800" spc="-5" dirty="0">
                <a:latin typeface="Arial"/>
                <a:cs typeface="Arial"/>
              </a:rPr>
              <a:t>special  structure </a:t>
            </a:r>
            <a:r>
              <a:rPr sz="1800" dirty="0">
                <a:latin typeface="Arial"/>
                <a:cs typeface="Arial"/>
              </a:rPr>
              <a:t>of </a:t>
            </a:r>
            <a:r>
              <a:rPr sz="1800" spc="-5" dirty="0">
                <a:latin typeface="Arial"/>
                <a:cs typeface="Arial"/>
              </a:rPr>
              <a:t>the constraints </a:t>
            </a:r>
            <a:r>
              <a:rPr sz="1800" dirty="0">
                <a:latin typeface="Arial"/>
                <a:cs typeface="Arial"/>
              </a:rPr>
              <a:t>allows </a:t>
            </a:r>
            <a:r>
              <a:rPr sz="1800" spc="-5" dirty="0">
                <a:latin typeface="Arial"/>
                <a:cs typeface="Arial"/>
              </a:rPr>
              <a:t>us </a:t>
            </a:r>
            <a:r>
              <a:rPr sz="1800" dirty="0">
                <a:latin typeface="Arial"/>
                <a:cs typeface="Arial"/>
              </a:rPr>
              <a:t>to </a:t>
            </a:r>
            <a:r>
              <a:rPr sz="1800" spc="-10" dirty="0">
                <a:latin typeface="Arial"/>
                <a:cs typeface="Arial"/>
              </a:rPr>
              <a:t>solve </a:t>
            </a:r>
            <a:r>
              <a:rPr sz="1800" spc="-5" dirty="0">
                <a:latin typeface="Arial"/>
                <a:cs typeface="Arial"/>
              </a:rPr>
              <a:t>the </a:t>
            </a:r>
            <a:r>
              <a:rPr sz="1800" dirty="0">
                <a:latin typeface="Arial"/>
                <a:cs typeface="Arial"/>
              </a:rPr>
              <a:t>problem </a:t>
            </a:r>
            <a:r>
              <a:rPr sz="1800" spc="-5" dirty="0">
                <a:latin typeface="Arial"/>
                <a:cs typeface="Arial"/>
              </a:rPr>
              <a:t>more </a:t>
            </a:r>
            <a:r>
              <a:rPr sz="1800" spc="-5" dirty="0" smtClean="0">
                <a:latin typeface="Arial"/>
                <a:cs typeface="Arial"/>
              </a:rPr>
              <a:t>conveniently </a:t>
            </a:r>
            <a:r>
              <a:rPr sz="1800" dirty="0">
                <a:latin typeface="Arial"/>
                <a:cs typeface="Arial"/>
              </a:rPr>
              <a:t>using </a:t>
            </a:r>
            <a:r>
              <a:rPr sz="1800" spc="-5" dirty="0">
                <a:latin typeface="Arial"/>
                <a:cs typeface="Arial"/>
              </a:rPr>
              <a:t>the transportation tableau.</a:t>
            </a:r>
            <a:endParaRPr sz="1800" dirty="0">
              <a:latin typeface="Arial"/>
              <a:cs typeface="Arial"/>
            </a:endParaRPr>
          </a:p>
        </p:txBody>
      </p:sp>
    </p:spTree>
    <p:extLst>
      <p:ext uri="{BB962C8B-B14F-4D97-AF65-F5344CB8AC3E}">
        <p14:creationId xmlns:p14="http://schemas.microsoft.com/office/powerpoint/2010/main" val="4072658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Algorithm</a:t>
            </a:r>
            <a:endParaRPr lang="en-US" dirty="0"/>
          </a:p>
        </p:txBody>
      </p:sp>
      <p:sp>
        <p:nvSpPr>
          <p:cNvPr id="5" name="object 5"/>
          <p:cNvSpPr txBox="1">
            <a:spLocks noGrp="1"/>
          </p:cNvSpPr>
          <p:nvPr>
            <p:ph idx="1"/>
          </p:nvPr>
        </p:nvSpPr>
        <p:spPr>
          <a:xfrm>
            <a:off x="902208" y="1690688"/>
            <a:ext cx="10451592" cy="5206554"/>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200" dirty="0" smtClean="0">
                <a:solidFill>
                  <a:srgbClr val="000000"/>
                </a:solidFill>
              </a:rPr>
              <a:t>Transportation algorithm is based on the assumption that the model is balanced, meaning that the total demand is equal to the total supply. If the model is unbalanced, we can always augment it with a dummy source or a dummy destination to make it balance.</a:t>
            </a:r>
          </a:p>
          <a:p>
            <a:pPr marL="12700" marR="5080" indent="0" algn="just">
              <a:lnSpc>
                <a:spcPct val="100000"/>
              </a:lnSpc>
              <a:spcBef>
                <a:spcPts val="100"/>
              </a:spcBef>
              <a:buNone/>
            </a:pPr>
            <a:endParaRPr lang="en-US" sz="2200" dirty="0">
              <a:solidFill>
                <a:srgbClr val="000000"/>
              </a:solidFill>
            </a:endParaRPr>
          </a:p>
          <a:p>
            <a:pPr marL="12700" marR="5080" indent="0" algn="just">
              <a:lnSpc>
                <a:spcPct val="100000"/>
              </a:lnSpc>
              <a:spcBef>
                <a:spcPts val="100"/>
              </a:spcBef>
              <a:buNone/>
            </a:pPr>
            <a:r>
              <a:rPr lang="en-US" sz="2200" dirty="0" smtClean="0">
                <a:solidFill>
                  <a:srgbClr val="000000"/>
                </a:solidFill>
              </a:rPr>
              <a:t>Dummy source  (row) should be added if supply is less.</a:t>
            </a:r>
          </a:p>
          <a:p>
            <a:pPr marL="12700" marR="5080" indent="0" algn="just">
              <a:lnSpc>
                <a:spcPct val="100000"/>
              </a:lnSpc>
              <a:spcBef>
                <a:spcPts val="100"/>
              </a:spcBef>
              <a:buNone/>
            </a:pPr>
            <a:r>
              <a:rPr lang="en-US" sz="2200" dirty="0" smtClean="0">
                <a:solidFill>
                  <a:srgbClr val="000000"/>
                </a:solidFill>
              </a:rPr>
              <a:t>Dummy destination (column) should be added if demand is less.</a:t>
            </a:r>
          </a:p>
          <a:p>
            <a:pPr marL="12700" marR="5080" indent="0" algn="just">
              <a:lnSpc>
                <a:spcPct val="100000"/>
              </a:lnSpc>
              <a:spcBef>
                <a:spcPts val="100"/>
              </a:spcBef>
              <a:buNone/>
            </a:pPr>
            <a:endParaRPr lang="en-US" sz="2200" dirty="0" smtClean="0">
              <a:solidFill>
                <a:srgbClr val="000000"/>
              </a:solidFill>
            </a:endParaRPr>
          </a:p>
          <a:p>
            <a:pPr marL="12700" marR="5080" indent="0" algn="just">
              <a:lnSpc>
                <a:spcPct val="100000"/>
              </a:lnSpc>
              <a:spcBef>
                <a:spcPts val="100"/>
              </a:spcBef>
              <a:buNone/>
            </a:pPr>
            <a:r>
              <a:rPr lang="en-US" sz="2200" dirty="0" smtClean="0">
                <a:solidFill>
                  <a:srgbClr val="000000"/>
                </a:solidFill>
              </a:rPr>
              <a:t>The </a:t>
            </a:r>
            <a:r>
              <a:rPr lang="en-US" sz="2200" dirty="0">
                <a:solidFill>
                  <a:srgbClr val="000000"/>
                </a:solidFill>
              </a:rPr>
              <a:t>supply (demand) of the dummy source (destination) will be equal to the difference of total demand and supply.</a:t>
            </a:r>
          </a:p>
          <a:p>
            <a:pPr marL="12700" marR="5080" indent="0" algn="just">
              <a:lnSpc>
                <a:spcPct val="100000"/>
              </a:lnSpc>
              <a:spcBef>
                <a:spcPts val="100"/>
              </a:spcBef>
              <a:buNone/>
            </a:pPr>
            <a:endParaRPr lang="en-US" sz="2200" dirty="0">
              <a:solidFill>
                <a:srgbClr val="000000"/>
              </a:solidFill>
            </a:endParaRPr>
          </a:p>
          <a:p>
            <a:pPr marL="12700" marR="5080" indent="0" algn="just">
              <a:lnSpc>
                <a:spcPct val="100000"/>
              </a:lnSpc>
              <a:spcBef>
                <a:spcPts val="100"/>
              </a:spcBef>
              <a:buNone/>
            </a:pPr>
            <a:r>
              <a:rPr lang="en-US" sz="2200" dirty="0" smtClean="0">
                <a:solidFill>
                  <a:srgbClr val="000000"/>
                </a:solidFill>
              </a:rPr>
              <a:t>Cost entries in the dummy row or column can be taken as zero, if no such information is given.</a:t>
            </a:r>
          </a:p>
          <a:p>
            <a:pPr marL="12700" marR="5080" indent="0" algn="just">
              <a:lnSpc>
                <a:spcPct val="100000"/>
              </a:lnSpc>
              <a:spcBef>
                <a:spcPts val="100"/>
              </a:spcBef>
              <a:buNone/>
            </a:pPr>
            <a:endParaRPr lang="en-US" sz="2200" dirty="0">
              <a:solidFill>
                <a:srgbClr val="000000"/>
              </a:solidFill>
            </a:endParaRPr>
          </a:p>
          <a:p>
            <a:pPr marL="12700" marR="5080" indent="0" algn="just">
              <a:lnSpc>
                <a:spcPct val="100000"/>
              </a:lnSpc>
              <a:spcBef>
                <a:spcPts val="100"/>
              </a:spcBef>
              <a:buNone/>
            </a:pPr>
            <a:r>
              <a:rPr lang="en-US" sz="2200" dirty="0" smtClean="0">
                <a:solidFill>
                  <a:srgbClr val="000000"/>
                </a:solidFill>
              </a:rPr>
              <a:t>If penalties are considered due to short or over supply then penalties should be taken as cost entries in the corresponding dummy row or column.</a:t>
            </a:r>
          </a:p>
        </p:txBody>
      </p:sp>
    </p:spTree>
    <p:extLst>
      <p:ext uri="{BB962C8B-B14F-4D97-AF65-F5344CB8AC3E}">
        <p14:creationId xmlns:p14="http://schemas.microsoft.com/office/powerpoint/2010/main" val="94217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Algorithm</a:t>
            </a:r>
            <a:endParaRPr lang="en-US" dirty="0"/>
          </a:p>
        </p:txBody>
      </p:sp>
      <p:sp>
        <p:nvSpPr>
          <p:cNvPr id="5" name="object 5"/>
          <p:cNvSpPr txBox="1">
            <a:spLocks noGrp="1"/>
          </p:cNvSpPr>
          <p:nvPr>
            <p:ph idx="1"/>
          </p:nvPr>
        </p:nvSpPr>
        <p:spPr>
          <a:xfrm>
            <a:off x="902208" y="1690688"/>
            <a:ext cx="10451592" cy="5260414"/>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dirty="0" smtClean="0">
                <a:solidFill>
                  <a:srgbClr val="000000"/>
                </a:solidFill>
              </a:rPr>
              <a:t>The transportation algorithm follows the exact steps of the Simplex method. However, instead of using the regular simplex tableau we take the advantage of the special structure of the transportation model to organize the computations in a more convenient form.</a:t>
            </a:r>
          </a:p>
          <a:p>
            <a:pPr marL="12700" marR="5080" indent="0" algn="just">
              <a:lnSpc>
                <a:spcPct val="100000"/>
              </a:lnSpc>
              <a:spcBef>
                <a:spcPts val="100"/>
              </a:spcBef>
              <a:buNone/>
            </a:pPr>
            <a:endParaRPr lang="en-US" sz="2400" dirty="0" smtClean="0">
              <a:solidFill>
                <a:srgbClr val="000000"/>
              </a:solidFill>
            </a:endParaRPr>
          </a:p>
          <a:p>
            <a:pPr marL="12700" marR="5080" indent="0" algn="just">
              <a:lnSpc>
                <a:spcPct val="100000"/>
              </a:lnSpc>
              <a:spcBef>
                <a:spcPts val="100"/>
              </a:spcBef>
              <a:buNone/>
            </a:pPr>
            <a:r>
              <a:rPr lang="en-US" sz="2400" b="1" dirty="0" smtClean="0">
                <a:solidFill>
                  <a:srgbClr val="000000"/>
                </a:solidFill>
              </a:rPr>
              <a:t>Steps:</a:t>
            </a:r>
          </a:p>
          <a:p>
            <a:pPr marL="469900" marR="5080" indent="-457200" algn="just">
              <a:lnSpc>
                <a:spcPct val="100000"/>
              </a:lnSpc>
              <a:spcBef>
                <a:spcPts val="100"/>
              </a:spcBef>
              <a:buAutoNum type="arabicPeriod"/>
            </a:pPr>
            <a:r>
              <a:rPr lang="en-US" sz="2400" dirty="0" smtClean="0">
                <a:solidFill>
                  <a:srgbClr val="000000"/>
                </a:solidFill>
              </a:rPr>
              <a:t>Determine a starting basic feasible solution and go to step 2.</a:t>
            </a:r>
          </a:p>
          <a:p>
            <a:pPr marL="469900" marR="5080" indent="-457200" algn="just">
              <a:lnSpc>
                <a:spcPct val="100000"/>
              </a:lnSpc>
              <a:spcBef>
                <a:spcPts val="100"/>
              </a:spcBef>
              <a:buAutoNum type="arabicPeriod"/>
            </a:pPr>
            <a:r>
              <a:rPr lang="en-US" sz="2400" dirty="0" smtClean="0">
                <a:solidFill>
                  <a:srgbClr val="000000"/>
                </a:solidFill>
              </a:rPr>
              <a:t>Use the optimality condition of the simplex method to determine the entering variable from among the non-basic variables. If the optimality condition is satisfied, stop. Otherwise, go to step 3.</a:t>
            </a:r>
          </a:p>
          <a:p>
            <a:pPr marL="469900" marR="5080" indent="-457200" algn="just">
              <a:lnSpc>
                <a:spcPct val="100000"/>
              </a:lnSpc>
              <a:spcBef>
                <a:spcPts val="100"/>
              </a:spcBef>
              <a:buAutoNum type="arabicPeriod"/>
            </a:pPr>
            <a:r>
              <a:rPr lang="en-US" sz="2400" dirty="0" smtClean="0">
                <a:solidFill>
                  <a:srgbClr val="000000"/>
                </a:solidFill>
              </a:rPr>
              <a:t>Use the feasibility condition of the simplex method to determine the leaving variable from among the current basic variables and find the new basic solution. Return to step 2.</a:t>
            </a:r>
            <a:endParaRPr lang="en-US" sz="2400" dirty="0">
              <a:solidFill>
                <a:srgbClr val="000000"/>
              </a:solidFill>
            </a:endParaRPr>
          </a:p>
          <a:p>
            <a:pPr marL="12700" marR="5080" indent="0" algn="just">
              <a:lnSpc>
                <a:spcPct val="100000"/>
              </a:lnSpc>
              <a:spcBef>
                <a:spcPts val="100"/>
              </a:spcBef>
              <a:buNone/>
            </a:pPr>
            <a:endParaRPr lang="en-US" sz="2400" dirty="0" smtClean="0">
              <a:solidFill>
                <a:srgbClr val="000000"/>
              </a:solidFill>
            </a:endParaRPr>
          </a:p>
        </p:txBody>
      </p:sp>
    </p:spTree>
    <p:extLst>
      <p:ext uri="{BB962C8B-B14F-4D97-AF65-F5344CB8AC3E}">
        <p14:creationId xmlns:p14="http://schemas.microsoft.com/office/powerpoint/2010/main" val="233091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r>
              <a:rPr lang="en-US" dirty="0" smtClean="0"/>
              <a:t>Transportation Algorithm</a:t>
            </a:r>
            <a:endParaRPr lang="en-US" dirty="0"/>
          </a:p>
        </p:txBody>
      </p:sp>
      <p:sp>
        <p:nvSpPr>
          <p:cNvPr id="5" name="object 5"/>
          <p:cNvSpPr txBox="1">
            <a:spLocks noGrp="1"/>
          </p:cNvSpPr>
          <p:nvPr>
            <p:ph idx="1"/>
          </p:nvPr>
        </p:nvSpPr>
        <p:spPr>
          <a:xfrm>
            <a:off x="838200" y="1215200"/>
            <a:ext cx="10451592" cy="5445080"/>
          </a:xfrm>
          <a:prstGeom prst="rect">
            <a:avLst/>
          </a:prstGeom>
        </p:spPr>
        <p:txBody>
          <a:bodyPr vert="horz" wrap="square" lIns="0" tIns="12700" rIns="0" bIns="0" rtlCol="0">
            <a:spAutoFit/>
          </a:bodyPr>
          <a:lstStyle/>
          <a:p>
            <a:pPr marL="12700" marR="5080" indent="0" algn="just">
              <a:lnSpc>
                <a:spcPct val="100000"/>
              </a:lnSpc>
              <a:spcBef>
                <a:spcPts val="100"/>
              </a:spcBef>
              <a:buNone/>
            </a:pPr>
            <a:r>
              <a:rPr lang="en-US" sz="2400" b="1" dirty="0" smtClean="0">
                <a:solidFill>
                  <a:srgbClr val="000000"/>
                </a:solidFill>
              </a:rPr>
              <a:t>Determination of the Starting Solution:</a:t>
            </a:r>
          </a:p>
          <a:p>
            <a:pPr marL="12700" marR="5080" indent="0" algn="just">
              <a:lnSpc>
                <a:spcPct val="100000"/>
              </a:lnSpc>
              <a:spcBef>
                <a:spcPts val="100"/>
              </a:spcBef>
              <a:buNone/>
            </a:pPr>
            <a:endParaRPr lang="en-US" sz="2000" dirty="0">
              <a:solidFill>
                <a:srgbClr val="000000"/>
              </a:solidFill>
              <a:latin typeface="Arial"/>
              <a:cs typeface="Arial"/>
            </a:endParaRPr>
          </a:p>
          <a:p>
            <a:pPr marL="469900" marR="5080" lvl="1" indent="0" algn="just">
              <a:lnSpc>
                <a:spcPct val="100000"/>
              </a:lnSpc>
              <a:spcBef>
                <a:spcPts val="100"/>
              </a:spcBef>
              <a:buNone/>
            </a:pPr>
            <a:r>
              <a:rPr lang="en-US" sz="2000" dirty="0" smtClean="0">
                <a:latin typeface="Arial"/>
                <a:cs typeface="Arial"/>
              </a:rPr>
              <a:t>A general </a:t>
            </a:r>
            <a:r>
              <a:rPr lang="en-US" sz="2000" spc="-60" dirty="0" smtClean="0">
                <a:latin typeface="Arial"/>
                <a:cs typeface="Arial"/>
              </a:rPr>
              <a:t>transportation model </a:t>
            </a:r>
            <a:r>
              <a:rPr lang="en-US" sz="2000" spc="15" dirty="0" smtClean="0">
                <a:latin typeface="Arial"/>
                <a:cs typeface="Arial"/>
              </a:rPr>
              <a:t>with </a:t>
            </a:r>
            <a:r>
              <a:rPr lang="en-US" sz="2000" i="1" dirty="0" smtClean="0">
                <a:latin typeface="Arial"/>
                <a:cs typeface="Arial"/>
              </a:rPr>
              <a:t>m </a:t>
            </a:r>
            <a:r>
              <a:rPr lang="en-US" sz="2000" dirty="0" smtClean="0">
                <a:latin typeface="Arial"/>
                <a:cs typeface="Arial"/>
              </a:rPr>
              <a:t>sources and </a:t>
            </a:r>
            <a:r>
              <a:rPr lang="en-US" sz="2000" i="1" dirty="0" smtClean="0">
                <a:latin typeface="Arial"/>
                <a:cs typeface="Arial"/>
              </a:rPr>
              <a:t>n </a:t>
            </a:r>
            <a:r>
              <a:rPr lang="en-US" sz="2000" dirty="0" smtClean="0">
                <a:latin typeface="Arial"/>
                <a:cs typeface="Arial"/>
              </a:rPr>
              <a:t>destinations has </a:t>
            </a:r>
            <a:r>
              <a:rPr lang="en-US" sz="2000" i="1" dirty="0" smtClean="0">
                <a:latin typeface="Arial"/>
                <a:cs typeface="Arial"/>
              </a:rPr>
              <a:t>m + n  </a:t>
            </a:r>
            <a:r>
              <a:rPr lang="en-US" sz="2000" dirty="0" smtClean="0">
                <a:latin typeface="Arial"/>
                <a:cs typeface="Arial"/>
              </a:rPr>
              <a:t>constraint equations, one for each source and each destination. </a:t>
            </a:r>
            <a:r>
              <a:rPr lang="en-US" sz="2000" spc="-10" dirty="0" smtClean="0">
                <a:latin typeface="Arial"/>
                <a:cs typeface="Arial"/>
              </a:rPr>
              <a:t>However, </a:t>
            </a:r>
            <a:r>
              <a:rPr lang="en-US" sz="2000" dirty="0" smtClean="0">
                <a:latin typeface="Arial"/>
                <a:cs typeface="Arial"/>
              </a:rPr>
              <a:t>because</a:t>
            </a:r>
            <a:r>
              <a:rPr lang="en-US" sz="2000" spc="280" dirty="0" smtClean="0">
                <a:latin typeface="Arial"/>
                <a:cs typeface="Arial"/>
              </a:rPr>
              <a:t> </a:t>
            </a:r>
            <a:r>
              <a:rPr lang="en-US" sz="2000" dirty="0" smtClean="0">
                <a:latin typeface="Arial"/>
                <a:cs typeface="Arial"/>
              </a:rPr>
              <a:t>the</a:t>
            </a:r>
            <a:r>
              <a:rPr lang="en-US" sz="2000" spc="295" dirty="0" smtClean="0">
                <a:latin typeface="Arial"/>
                <a:cs typeface="Arial"/>
              </a:rPr>
              <a:t> transportation model </a:t>
            </a:r>
            <a:r>
              <a:rPr lang="en-US" sz="2000" dirty="0" smtClean="0">
                <a:latin typeface="Arial"/>
                <a:cs typeface="Arial"/>
              </a:rPr>
              <a:t>is</a:t>
            </a:r>
            <a:r>
              <a:rPr lang="en-US" sz="2000" spc="290" dirty="0" smtClean="0">
                <a:latin typeface="Arial"/>
                <a:cs typeface="Arial"/>
              </a:rPr>
              <a:t> </a:t>
            </a:r>
            <a:r>
              <a:rPr lang="en-US" sz="2000" spc="5" dirty="0" smtClean="0">
                <a:latin typeface="Arial"/>
                <a:cs typeface="Arial"/>
              </a:rPr>
              <a:t>always</a:t>
            </a:r>
            <a:r>
              <a:rPr lang="en-US" sz="2000" spc="295" dirty="0" smtClean="0">
                <a:latin typeface="Arial"/>
                <a:cs typeface="Arial"/>
              </a:rPr>
              <a:t> </a:t>
            </a:r>
            <a:r>
              <a:rPr lang="en-US" sz="2000" dirty="0" smtClean="0">
                <a:latin typeface="Arial"/>
                <a:cs typeface="Arial"/>
              </a:rPr>
              <a:t>balanced,</a:t>
            </a:r>
            <a:r>
              <a:rPr lang="en-US" sz="2000" spc="275" dirty="0" smtClean="0">
                <a:latin typeface="Arial"/>
                <a:cs typeface="Arial"/>
              </a:rPr>
              <a:t> </a:t>
            </a:r>
            <a:r>
              <a:rPr lang="en-US" sz="2000" dirty="0" smtClean="0">
                <a:latin typeface="Arial"/>
                <a:cs typeface="Arial"/>
              </a:rPr>
              <a:t>one</a:t>
            </a:r>
            <a:r>
              <a:rPr lang="en-US" sz="2000" spc="300" dirty="0" smtClean="0">
                <a:latin typeface="Arial"/>
                <a:cs typeface="Arial"/>
              </a:rPr>
              <a:t> </a:t>
            </a:r>
            <a:r>
              <a:rPr lang="en-US" sz="2000" dirty="0" smtClean="0">
                <a:latin typeface="Arial"/>
                <a:cs typeface="Arial"/>
              </a:rPr>
              <a:t>of</a:t>
            </a:r>
            <a:r>
              <a:rPr lang="en-US" sz="2000" spc="295" dirty="0" smtClean="0">
                <a:latin typeface="Arial"/>
                <a:cs typeface="Arial"/>
              </a:rPr>
              <a:t> </a:t>
            </a:r>
            <a:r>
              <a:rPr lang="en-US" sz="2000" dirty="0" smtClean="0">
                <a:latin typeface="Arial"/>
                <a:cs typeface="Arial"/>
              </a:rPr>
              <a:t>these</a:t>
            </a:r>
            <a:r>
              <a:rPr lang="en-US" sz="2000" spc="295" dirty="0" smtClean="0">
                <a:latin typeface="Arial"/>
                <a:cs typeface="Arial"/>
              </a:rPr>
              <a:t> </a:t>
            </a:r>
            <a:r>
              <a:rPr lang="en-US" sz="2000" dirty="0" smtClean="0">
                <a:latin typeface="Arial"/>
                <a:cs typeface="Arial"/>
              </a:rPr>
              <a:t>equation</a:t>
            </a:r>
            <a:r>
              <a:rPr lang="en-US" sz="2000" spc="290" dirty="0" smtClean="0">
                <a:latin typeface="Arial"/>
                <a:cs typeface="Arial"/>
              </a:rPr>
              <a:t> </a:t>
            </a:r>
            <a:r>
              <a:rPr lang="en-US" sz="2000" dirty="0" smtClean="0">
                <a:latin typeface="Arial"/>
                <a:cs typeface="Arial"/>
              </a:rPr>
              <a:t>is redundant. Thus, the model has m+n-1 independent constraint equations, which means that the starting basic solution consists of m+n-1 basic variables.</a:t>
            </a:r>
          </a:p>
          <a:p>
            <a:pPr marL="469900" marR="5080" lvl="1" indent="0" algn="just">
              <a:lnSpc>
                <a:spcPct val="100000"/>
              </a:lnSpc>
              <a:spcBef>
                <a:spcPts val="100"/>
              </a:spcBef>
              <a:buNone/>
            </a:pPr>
            <a:endParaRPr lang="en-US" sz="2000" dirty="0" smtClean="0">
              <a:latin typeface="Arial"/>
              <a:cs typeface="Arial"/>
            </a:endParaRPr>
          </a:p>
          <a:p>
            <a:pPr marL="0" marR="5715" indent="0" algn="just">
              <a:lnSpc>
                <a:spcPct val="100000"/>
              </a:lnSpc>
              <a:buNone/>
            </a:pPr>
            <a:r>
              <a:rPr lang="en-US" sz="2400" b="1" dirty="0" smtClean="0">
                <a:latin typeface="Arial"/>
                <a:cs typeface="Arial"/>
              </a:rPr>
              <a:t>Methods for </a:t>
            </a:r>
            <a:r>
              <a:rPr lang="en-US" sz="2400" b="1" dirty="0" smtClean="0">
                <a:solidFill>
                  <a:srgbClr val="000000"/>
                </a:solidFill>
              </a:rPr>
              <a:t>Determination of the Starting Solution:</a:t>
            </a:r>
          </a:p>
          <a:p>
            <a:pPr marL="457200" marR="5715" indent="-457200" algn="just">
              <a:lnSpc>
                <a:spcPct val="100000"/>
              </a:lnSpc>
              <a:buAutoNum type="arabicPeriod"/>
            </a:pPr>
            <a:r>
              <a:rPr lang="en-US" sz="2400" dirty="0" smtClean="0">
                <a:solidFill>
                  <a:srgbClr val="000000"/>
                </a:solidFill>
              </a:rPr>
              <a:t>Northwest Corner Method</a:t>
            </a:r>
          </a:p>
          <a:p>
            <a:pPr marL="457200" marR="5715" indent="-457200" algn="just">
              <a:lnSpc>
                <a:spcPct val="100000"/>
              </a:lnSpc>
              <a:buAutoNum type="arabicPeriod"/>
            </a:pPr>
            <a:r>
              <a:rPr lang="en-US" sz="2400" dirty="0" smtClean="0">
                <a:solidFill>
                  <a:srgbClr val="000000"/>
                </a:solidFill>
              </a:rPr>
              <a:t>Least-cost Method</a:t>
            </a:r>
          </a:p>
          <a:p>
            <a:pPr marL="457200" marR="5715" indent="-457200" algn="just">
              <a:lnSpc>
                <a:spcPct val="100000"/>
              </a:lnSpc>
              <a:buAutoNum type="arabicPeriod"/>
            </a:pPr>
            <a:r>
              <a:rPr lang="en-US" sz="2400" dirty="0" smtClean="0">
                <a:solidFill>
                  <a:srgbClr val="000000"/>
                </a:solidFill>
              </a:rPr>
              <a:t>Vogel’s Approximation Method </a:t>
            </a:r>
          </a:p>
          <a:p>
            <a:pPr marL="0" marR="5715" indent="0" algn="just">
              <a:lnSpc>
                <a:spcPct val="100000"/>
              </a:lnSpc>
              <a:buNone/>
            </a:pPr>
            <a:endParaRPr lang="en-US" sz="2400" dirty="0" smtClean="0">
              <a:latin typeface="Arial"/>
              <a:cs typeface="Arial"/>
            </a:endParaRPr>
          </a:p>
          <a:p>
            <a:pPr marL="12700" marR="5080" indent="0" algn="just">
              <a:lnSpc>
                <a:spcPct val="100000"/>
              </a:lnSpc>
              <a:spcBef>
                <a:spcPts val="100"/>
              </a:spcBef>
              <a:buNone/>
            </a:pPr>
            <a:endParaRPr lang="en-US" sz="2400" dirty="0" smtClean="0">
              <a:solidFill>
                <a:srgbClr val="000000"/>
              </a:solidFill>
            </a:endParaRPr>
          </a:p>
        </p:txBody>
      </p:sp>
    </p:spTree>
    <p:extLst>
      <p:ext uri="{BB962C8B-B14F-4D97-AF65-F5344CB8AC3E}">
        <p14:creationId xmlns:p14="http://schemas.microsoft.com/office/powerpoint/2010/main" val="33963672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326624" cy="686435"/>
          </a:xfrm>
        </p:spPr>
        <p:txBody>
          <a:bodyPr>
            <a:normAutofit fontScale="90000"/>
          </a:bodyPr>
          <a:lstStyle/>
          <a:p>
            <a:pPr marR="5715" algn="just">
              <a:lnSpc>
                <a:spcPct val="100000"/>
              </a:lnSpc>
            </a:pPr>
            <a:r>
              <a:rPr lang="en-US" dirty="0" smtClean="0">
                <a:solidFill>
                  <a:srgbClr val="000000"/>
                </a:solidFill>
              </a:rPr>
              <a:t>Northwest </a:t>
            </a:r>
            <a:r>
              <a:rPr lang="en-US" dirty="0">
                <a:solidFill>
                  <a:srgbClr val="000000"/>
                </a:solidFill>
              </a:rPr>
              <a:t>Corner Method</a:t>
            </a:r>
          </a:p>
        </p:txBody>
      </p:sp>
      <p:sp>
        <p:nvSpPr>
          <p:cNvPr id="5" name="object 5"/>
          <p:cNvSpPr txBox="1">
            <a:spLocks noGrp="1"/>
          </p:cNvSpPr>
          <p:nvPr>
            <p:ph idx="1"/>
          </p:nvPr>
        </p:nvSpPr>
        <p:spPr>
          <a:xfrm>
            <a:off x="838200" y="1215200"/>
            <a:ext cx="10451592" cy="4970591"/>
          </a:xfrm>
          <a:prstGeom prst="rect">
            <a:avLst/>
          </a:prstGeom>
        </p:spPr>
        <p:txBody>
          <a:bodyPr vert="horz" wrap="square" lIns="0" tIns="12700" rIns="0" bIns="0" rtlCol="0">
            <a:spAutoFit/>
          </a:bodyPr>
          <a:lstStyle/>
          <a:p>
            <a:pPr marL="0" marR="5715" indent="0" algn="just">
              <a:lnSpc>
                <a:spcPct val="100000"/>
              </a:lnSpc>
              <a:buNone/>
            </a:pPr>
            <a:r>
              <a:rPr lang="en-US" sz="2400" b="1" dirty="0" smtClean="0">
                <a:latin typeface="Arial"/>
                <a:cs typeface="Arial"/>
              </a:rPr>
              <a:t>Steps:</a:t>
            </a:r>
          </a:p>
          <a:p>
            <a:pPr marL="457200" marR="5715" indent="-457200" algn="just">
              <a:lnSpc>
                <a:spcPct val="100000"/>
              </a:lnSpc>
              <a:buAutoNum type="arabicPeriod"/>
            </a:pPr>
            <a:r>
              <a:rPr lang="en-US" sz="2400" dirty="0" smtClean="0">
                <a:latin typeface="Arial"/>
                <a:cs typeface="Arial"/>
              </a:rPr>
              <a:t>Select Northwest corner cell of the Transportation tableau for allocation.</a:t>
            </a:r>
          </a:p>
          <a:p>
            <a:pPr marL="457200" marR="5715" indent="-457200" algn="just">
              <a:lnSpc>
                <a:spcPct val="100000"/>
              </a:lnSpc>
              <a:buAutoNum type="arabicPeriod"/>
            </a:pPr>
            <a:r>
              <a:rPr lang="en-US" sz="2400" dirty="0" smtClean="0">
                <a:latin typeface="Arial"/>
                <a:cs typeface="Arial"/>
              </a:rPr>
              <a:t>Allocate as much as possible to the selected cell and adjust the associated demand and supply by subtracting the allocated amount.</a:t>
            </a:r>
          </a:p>
          <a:p>
            <a:pPr marL="457200" marR="5715" indent="-457200" algn="just">
              <a:lnSpc>
                <a:spcPct val="100000"/>
              </a:lnSpc>
              <a:buAutoNum type="arabicPeriod"/>
            </a:pPr>
            <a:r>
              <a:rPr lang="en-US" sz="2400" dirty="0" smtClean="0">
                <a:latin typeface="Arial"/>
                <a:cs typeface="Arial"/>
              </a:rPr>
              <a:t>Cross out the row or column with zero supply or demand to indicate that no further allocation can be made in that row or column. If both row (supply) and column (demand) are turn out to zero simultaneously, cross out one only, and leave the other one uncrossed-out with zero supply or demand.</a:t>
            </a:r>
          </a:p>
          <a:p>
            <a:pPr marL="457200" marR="5715" indent="-457200" algn="just">
              <a:lnSpc>
                <a:spcPct val="100000"/>
              </a:lnSpc>
              <a:buAutoNum type="arabicPeriod"/>
            </a:pPr>
            <a:r>
              <a:rPr lang="en-US" sz="2400" dirty="0" smtClean="0">
                <a:latin typeface="Arial"/>
                <a:cs typeface="Arial"/>
              </a:rPr>
              <a:t>If exactly one row or column is left uncrossed out, stop. Otherwise, move to next northwest cell from the remaining uncrossed out tableau. </a:t>
            </a:r>
          </a:p>
          <a:p>
            <a:pPr marL="12700" marR="5080" indent="0" algn="just">
              <a:lnSpc>
                <a:spcPct val="100000"/>
              </a:lnSpc>
              <a:spcBef>
                <a:spcPts val="100"/>
              </a:spcBef>
              <a:buNone/>
            </a:pPr>
            <a:endParaRPr lang="en-US" sz="2400" dirty="0" smtClean="0">
              <a:solidFill>
                <a:srgbClr val="000000"/>
              </a:solidFill>
            </a:endParaRPr>
          </a:p>
        </p:txBody>
      </p:sp>
    </p:spTree>
    <p:extLst>
      <p:ext uri="{BB962C8B-B14F-4D97-AF65-F5344CB8AC3E}">
        <p14:creationId xmlns:p14="http://schemas.microsoft.com/office/powerpoint/2010/main" val="627686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970</TotalTime>
  <Words>5155</Words>
  <Application>Microsoft Office PowerPoint</Application>
  <PresentationFormat>Widescreen</PresentationFormat>
  <Paragraphs>1342</Paragraphs>
  <Slides>45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Times New Roman</vt:lpstr>
      <vt:lpstr>Wingdings</vt:lpstr>
      <vt:lpstr>Office Theme</vt:lpstr>
      <vt:lpstr>Transportation Model &amp; Assignment Model</vt:lpstr>
      <vt:lpstr>Transportation Model</vt:lpstr>
      <vt:lpstr>Transportation Model (Example-1)</vt:lpstr>
      <vt:lpstr>Transportation Model (Example-1)</vt:lpstr>
      <vt:lpstr>Transportation Model (Example-1)</vt:lpstr>
      <vt:lpstr>Transportation Algorithm</vt:lpstr>
      <vt:lpstr>Transportation Algorithm</vt:lpstr>
      <vt:lpstr>Transportation Algorithm</vt:lpstr>
      <vt:lpstr>Northwest Corner Method</vt:lpstr>
      <vt:lpstr>Northwest Corner Method (Example)</vt:lpstr>
      <vt:lpstr>Least-cost Method</vt:lpstr>
      <vt:lpstr>Least-cost Method (Example)</vt:lpstr>
      <vt:lpstr>Vogel’s Approximation Method (VAM)</vt:lpstr>
      <vt:lpstr>Vogel’s Approximation Method (Example)</vt:lpstr>
      <vt:lpstr>Vogel’s Approximation Method (Example)</vt:lpstr>
      <vt:lpstr>Vogel’s Approximation Method (Example)</vt:lpstr>
      <vt:lpstr>Transportation Algorithm</vt:lpstr>
      <vt:lpstr>Method of Multipliers</vt:lpstr>
      <vt:lpstr>Method of Multipliers</vt:lpstr>
      <vt:lpstr>Method of Multipliers</vt:lpstr>
      <vt:lpstr>Method of Multipliers</vt:lpstr>
      <vt:lpstr>Method of Multipliers</vt:lpstr>
      <vt:lpstr>Method of Multipliers</vt:lpstr>
      <vt:lpstr>Stepping-Stone Method</vt:lpstr>
      <vt:lpstr>Stepping-Stone Method</vt:lpstr>
      <vt:lpstr>Stepping-Stone Method (Example)</vt:lpstr>
      <vt:lpstr>Stepping-Stone Method (Example)</vt:lpstr>
      <vt:lpstr>Stepping-Stone Method (Example)</vt:lpstr>
      <vt:lpstr>Stepping-Stone Method (Example)</vt:lpstr>
      <vt:lpstr>Stepping-Stone Method (Example)</vt:lpstr>
      <vt:lpstr>Stepping-Stone Method (Example)</vt:lpstr>
      <vt:lpstr>Stepping-Stone Method (Example)</vt:lpstr>
      <vt:lpstr>Transportation Problem - Special Issues:</vt:lpstr>
      <vt:lpstr>Transportation Problem - Special Issues:</vt:lpstr>
      <vt:lpstr>Transportation Problem - Special Issues:</vt:lpstr>
      <vt:lpstr>Transportation Problem - Special Issues:</vt:lpstr>
      <vt:lpstr>Transportation Problem - Special Issues:</vt:lpstr>
      <vt:lpstr>Assignment Model</vt:lpstr>
      <vt:lpstr>Assignment Model (Hungarian Method)</vt:lpstr>
      <vt:lpstr>Assignment Model (Example)</vt:lpstr>
      <vt:lpstr>Assignment Model (Example)</vt:lpstr>
      <vt:lpstr>Assignment Model (Special Cases)</vt:lpstr>
      <vt:lpstr>Assignment Model (Special Cases)</vt:lpstr>
      <vt:lpstr>Assignment Model (Special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Transportation Model</dc:title>
  <dc:creator>Windows User</dc:creator>
  <cp:lastModifiedBy>Windows User</cp:lastModifiedBy>
  <cp:revision>96</cp:revision>
  <dcterms:created xsi:type="dcterms:W3CDTF">2020-04-06T21:38:41Z</dcterms:created>
  <dcterms:modified xsi:type="dcterms:W3CDTF">2022-11-26T11:46:52Z</dcterms:modified>
</cp:coreProperties>
</file>