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88F537-205F-47ED-8DB3-432D95898E5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423204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88F537-205F-47ED-8DB3-432D95898E5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163326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88F537-205F-47ED-8DB3-432D95898E5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303294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88F537-205F-47ED-8DB3-432D95898E5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114920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88F537-205F-47ED-8DB3-432D95898E5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1965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88F537-205F-47ED-8DB3-432D95898E5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142911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88F537-205F-47ED-8DB3-432D95898E5B}"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100628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88F537-205F-47ED-8DB3-432D95898E5B}"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475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8F537-205F-47ED-8DB3-432D95898E5B}"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68433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8F537-205F-47ED-8DB3-432D95898E5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396561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8F537-205F-47ED-8DB3-432D95898E5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328E3-E589-4797-9BED-74293AA895C3}" type="slidenum">
              <a:rPr lang="en-US" smtClean="0"/>
              <a:t>‹#›</a:t>
            </a:fld>
            <a:endParaRPr lang="en-US"/>
          </a:p>
        </p:txBody>
      </p:sp>
    </p:spTree>
    <p:extLst>
      <p:ext uri="{BB962C8B-B14F-4D97-AF65-F5344CB8AC3E}">
        <p14:creationId xmlns:p14="http://schemas.microsoft.com/office/powerpoint/2010/main" val="51349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8F537-205F-47ED-8DB3-432D95898E5B}" type="datetimeFigureOut">
              <a:rPr lang="en-US" smtClean="0"/>
              <a:t>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328E3-E589-4797-9BED-74293AA895C3}" type="slidenum">
              <a:rPr lang="en-US" smtClean="0"/>
              <a:t>‹#›</a:t>
            </a:fld>
            <a:endParaRPr lang="en-US"/>
          </a:p>
        </p:txBody>
      </p:sp>
    </p:spTree>
    <p:extLst>
      <p:ext uri="{BB962C8B-B14F-4D97-AF65-F5344CB8AC3E}">
        <p14:creationId xmlns:p14="http://schemas.microsoft.com/office/powerpoint/2010/main" val="13940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863584" cy="807021"/>
          </a:xfrm>
        </p:spPr>
        <p:txBody>
          <a:bodyPr>
            <a:normAutofit/>
          </a:bodyPr>
          <a:lstStyle/>
          <a:p>
            <a:r>
              <a:rPr lang="en-US" sz="4800" b="1" dirty="0" smtClean="0"/>
              <a:t>INTEGER PROGRAMMING</a:t>
            </a:r>
            <a:endParaRPr lang="en-US" sz="4800" b="1" dirty="0"/>
          </a:p>
        </p:txBody>
      </p:sp>
      <p:sp>
        <p:nvSpPr>
          <p:cNvPr id="3" name="Subtitle 2"/>
          <p:cNvSpPr>
            <a:spLocks noGrp="1"/>
          </p:cNvSpPr>
          <p:nvPr>
            <p:ph type="subTitle" idx="1"/>
          </p:nvPr>
        </p:nvSpPr>
        <p:spPr>
          <a:xfrm>
            <a:off x="1524000" y="4599432"/>
            <a:ext cx="8936736" cy="878522"/>
          </a:xfrm>
        </p:spPr>
        <p:txBody>
          <a:bodyPr/>
          <a:lstStyle/>
          <a:p>
            <a:r>
              <a:rPr lang="en-US" dirty="0" smtClean="0"/>
              <a:t>SCHOOL OF DATA SCIENCE AND FORECASTING</a:t>
            </a:r>
          </a:p>
          <a:p>
            <a:r>
              <a:rPr lang="en-US" dirty="0" smtClean="0"/>
              <a:t>DEVI AHILYA VISHWAVIDYALAYA, INDORE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5700" y="3529584"/>
            <a:ext cx="1125903" cy="1069848"/>
          </a:xfrm>
          <a:prstGeom prst="rect">
            <a:avLst/>
          </a:prstGeom>
        </p:spPr>
      </p:pic>
    </p:spTree>
    <p:extLst>
      <p:ext uri="{BB962C8B-B14F-4D97-AF65-F5344CB8AC3E}">
        <p14:creationId xmlns:p14="http://schemas.microsoft.com/office/powerpoint/2010/main" val="399870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Programming-Solution Methods</a:t>
            </a:r>
            <a:endParaRPr lang="en-US" dirty="0"/>
          </a:p>
        </p:txBody>
      </p:sp>
      <p:sp>
        <p:nvSpPr>
          <p:cNvPr id="3" name="Content Placeholder 2"/>
          <p:cNvSpPr>
            <a:spLocks noGrp="1"/>
          </p:cNvSpPr>
          <p:nvPr>
            <p:ph idx="1"/>
          </p:nvPr>
        </p:nvSpPr>
        <p:spPr/>
        <p:txBody>
          <a:bodyPr/>
          <a:lstStyle/>
          <a:p>
            <a:pPr marL="0" indent="0">
              <a:buNone/>
            </a:pPr>
            <a:r>
              <a:rPr lang="en-US" sz="3600" b="1" dirty="0" smtClean="0"/>
              <a:t>Branch and Bound Method:</a:t>
            </a:r>
          </a:p>
          <a:p>
            <a:pPr marL="0" indent="0">
              <a:buNone/>
            </a:pPr>
            <a:r>
              <a:rPr lang="en-US" dirty="0" smtClean="0"/>
              <a:t>Pure-Integer Programming</a:t>
            </a:r>
          </a:p>
          <a:p>
            <a:pPr marL="0" indent="0">
              <a:buNone/>
            </a:pPr>
            <a:r>
              <a:rPr lang="en-US" dirty="0" smtClean="0"/>
              <a:t>Mixed-Integer Programming </a:t>
            </a:r>
          </a:p>
          <a:p>
            <a:pPr marL="0" indent="0">
              <a:buNone/>
            </a:pPr>
            <a:endParaRPr lang="en-US" dirty="0"/>
          </a:p>
          <a:p>
            <a:pPr marL="0" indent="0">
              <a:buNone/>
            </a:pPr>
            <a:r>
              <a:rPr lang="en-US" sz="3600" b="1" dirty="0" smtClean="0"/>
              <a:t>Enumeration Method:</a:t>
            </a:r>
          </a:p>
          <a:p>
            <a:pPr marL="0" indent="0">
              <a:buNone/>
            </a:pPr>
            <a:r>
              <a:rPr lang="en-US" dirty="0"/>
              <a:t>0-1 Integer Programming</a:t>
            </a:r>
          </a:p>
          <a:p>
            <a:pPr marL="0" indent="0">
              <a:buNone/>
            </a:pPr>
            <a:endParaRPr lang="en-US" dirty="0"/>
          </a:p>
        </p:txBody>
      </p:sp>
    </p:spTree>
    <p:extLst>
      <p:ext uri="{BB962C8B-B14F-4D97-AF65-F5344CB8AC3E}">
        <p14:creationId xmlns:p14="http://schemas.microsoft.com/office/powerpoint/2010/main" val="1447589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896747"/>
          </a:xfrm>
        </p:spPr>
        <p:txBody>
          <a:bodyPr/>
          <a:lstStyle/>
          <a:p>
            <a:r>
              <a:rPr lang="en-US" b="1" dirty="0" smtClean="0"/>
              <a:t>Branch and Bound Method</a:t>
            </a:r>
            <a:endParaRPr lang="en-US" b="1" dirty="0"/>
          </a:p>
        </p:txBody>
      </p:sp>
      <p:sp>
        <p:nvSpPr>
          <p:cNvPr id="3" name="Content Placeholder 2"/>
          <p:cNvSpPr>
            <a:spLocks noGrp="1"/>
          </p:cNvSpPr>
          <p:nvPr>
            <p:ph idx="1"/>
          </p:nvPr>
        </p:nvSpPr>
        <p:spPr>
          <a:xfrm>
            <a:off x="784860" y="1359281"/>
            <a:ext cx="10515600" cy="4351338"/>
          </a:xfrm>
        </p:spPr>
        <p:txBody>
          <a:bodyPr>
            <a:normAutofit fontScale="92500" lnSpcReduction="20000"/>
          </a:bodyPr>
          <a:lstStyle/>
          <a:p>
            <a:pPr marL="0" indent="0" algn="just">
              <a:buNone/>
            </a:pPr>
            <a:r>
              <a:rPr lang="en-US" b="1" dirty="0" smtClean="0"/>
              <a:t>Branch and Bound Method:</a:t>
            </a:r>
          </a:p>
          <a:p>
            <a:pPr marL="457200" lvl="1" indent="0" algn="just">
              <a:buNone/>
            </a:pPr>
            <a:r>
              <a:rPr lang="en-US" dirty="0" smtClean="0"/>
              <a:t>A method of analyzing integer programming problems that reduces a problem to smaller and smaller subsets through a succession of branches and bounds in the process of finding the optimal integer solution.</a:t>
            </a:r>
          </a:p>
          <a:p>
            <a:pPr marL="0" indent="0">
              <a:buNone/>
            </a:pPr>
            <a:r>
              <a:rPr lang="en-US" b="1" dirty="0" smtClean="0"/>
              <a:t>Branch:</a:t>
            </a:r>
          </a:p>
          <a:p>
            <a:pPr marL="457200" lvl="1" indent="0">
              <a:buNone/>
            </a:pPr>
            <a:r>
              <a:rPr lang="en-US" dirty="0" smtClean="0"/>
              <a:t>Selection of an integer value of a decision variable to examine for a possible integer solution to a problem.</a:t>
            </a:r>
          </a:p>
          <a:p>
            <a:pPr marL="0" indent="0">
              <a:buNone/>
            </a:pPr>
            <a:r>
              <a:rPr lang="en-US" b="1" dirty="0" smtClean="0"/>
              <a:t>Bound:</a:t>
            </a:r>
          </a:p>
          <a:p>
            <a:pPr marL="457200" lvl="1" indent="0">
              <a:buNone/>
            </a:pPr>
            <a:r>
              <a:rPr lang="en-US" dirty="0" smtClean="0"/>
              <a:t>An upper or lower limit on the value of the objective function at a given stage of the analysis of an integer programming problem.</a:t>
            </a:r>
          </a:p>
          <a:p>
            <a:pPr marL="0" indent="0">
              <a:buNone/>
            </a:pPr>
            <a:r>
              <a:rPr lang="en-US" b="1" dirty="0" smtClean="0"/>
              <a:t>LP Relaxation Solution:</a:t>
            </a:r>
          </a:p>
          <a:p>
            <a:pPr marL="457200" lvl="1" indent="0">
              <a:buNone/>
            </a:pPr>
            <a:r>
              <a:rPr lang="en-US" dirty="0" smtClean="0"/>
              <a:t>Solution of an integer programming problem that does not take into account the integer requirements. Used as a starting point for the branch and bound method.</a:t>
            </a:r>
          </a:p>
          <a:p>
            <a:pPr marL="0" indent="0">
              <a:buNone/>
            </a:pPr>
            <a:endParaRPr lang="en-US" dirty="0"/>
          </a:p>
        </p:txBody>
      </p:sp>
    </p:spTree>
    <p:extLst>
      <p:ext uri="{BB962C8B-B14F-4D97-AF65-F5344CB8AC3E}">
        <p14:creationId xmlns:p14="http://schemas.microsoft.com/office/powerpoint/2010/main" val="73563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896747"/>
          </a:xfrm>
        </p:spPr>
        <p:txBody>
          <a:bodyPr/>
          <a:lstStyle/>
          <a:p>
            <a:r>
              <a:rPr lang="en-US" b="1" dirty="0" smtClean="0"/>
              <a:t>Branch and Bound Method</a:t>
            </a:r>
            <a:endParaRPr lang="en-US" b="1" dirty="0"/>
          </a:p>
        </p:txBody>
      </p:sp>
      <p:sp>
        <p:nvSpPr>
          <p:cNvPr id="3" name="Content Placeholder 2"/>
          <p:cNvSpPr>
            <a:spLocks noGrp="1"/>
          </p:cNvSpPr>
          <p:nvPr>
            <p:ph idx="1"/>
          </p:nvPr>
        </p:nvSpPr>
        <p:spPr>
          <a:xfrm>
            <a:off x="784860" y="1359280"/>
            <a:ext cx="10515600" cy="5251831"/>
          </a:xfrm>
        </p:spPr>
        <p:txBody>
          <a:bodyPr>
            <a:normAutofit fontScale="92500" lnSpcReduction="10000"/>
          </a:bodyPr>
          <a:lstStyle/>
          <a:p>
            <a:pPr marL="0" indent="0" algn="just">
              <a:buNone/>
            </a:pPr>
            <a:r>
              <a:rPr lang="en-US" b="1" dirty="0" smtClean="0"/>
              <a:t>Steps:</a:t>
            </a:r>
          </a:p>
          <a:p>
            <a:pPr marL="457200" indent="-457200" algn="just">
              <a:buAutoNum type="arabicPeriod"/>
            </a:pPr>
            <a:r>
              <a:rPr lang="en-US" dirty="0" smtClean="0"/>
              <a:t>Solve the problem as if it were a standard LP problem ignoring any integer requirements.</a:t>
            </a:r>
          </a:p>
          <a:p>
            <a:pPr marL="457200" indent="-457200" algn="just">
              <a:buAutoNum type="arabicPeriod"/>
            </a:pPr>
            <a:r>
              <a:rPr lang="en-US" dirty="0" smtClean="0"/>
              <a:t>If all variables need to be integer have integer values, this is the optimal integer solution. If any variables with integer requirements are non-integer, this is not the optimal solution. Using the values of the variables for this solution, compute the value of the objective function. This is the upper bound, no feasible solution can give a better value.</a:t>
            </a:r>
          </a:p>
          <a:p>
            <a:pPr marL="457200" indent="-457200" algn="just">
              <a:buFont typeface="Arial" panose="020B0604020202020204" pitchFamily="34" charset="0"/>
              <a:buAutoNum type="arabicPeriod"/>
            </a:pPr>
            <a:r>
              <a:rPr lang="en-US" dirty="0" smtClean="0"/>
              <a:t>Identify the non-integer values variables with integer requirements. Select the variable having largest fractional part for branching-round it both up and down to integer values. For the lower integer value, formulate a constraint requiring that this variable cannot exceed this lower value. </a:t>
            </a:r>
            <a:r>
              <a:rPr lang="en-US" dirty="0"/>
              <a:t>For the </a:t>
            </a:r>
            <a:r>
              <a:rPr lang="en-US" dirty="0" smtClean="0"/>
              <a:t>upper </a:t>
            </a:r>
            <a:r>
              <a:rPr lang="en-US" dirty="0"/>
              <a:t>integer value, formulate a constraint requiring that this variable </a:t>
            </a:r>
            <a:r>
              <a:rPr lang="en-US" dirty="0" smtClean="0"/>
              <a:t>must equal or exceed this upper </a:t>
            </a:r>
            <a:r>
              <a:rPr lang="en-US" dirty="0"/>
              <a:t>value. </a:t>
            </a:r>
          </a:p>
          <a:p>
            <a:pPr marL="457200" indent="-457200" algn="just">
              <a:buAutoNum type="arabicPeriod"/>
            </a:pPr>
            <a:endParaRPr lang="en-US" dirty="0" smtClean="0"/>
          </a:p>
          <a:p>
            <a:pPr marL="457200" lvl="1" indent="0" algn="just">
              <a:buNone/>
            </a:pPr>
            <a:endParaRPr lang="en-US" dirty="0" smtClean="0"/>
          </a:p>
          <a:p>
            <a:pPr marL="914400" lvl="1" indent="-457200" algn="just">
              <a:buAutoNum type="alphaLcPeriod"/>
            </a:pPr>
            <a:endParaRPr lang="en-US" dirty="0" smtClean="0"/>
          </a:p>
          <a:p>
            <a:pPr marL="0" indent="0">
              <a:buNone/>
            </a:pPr>
            <a:endParaRPr lang="en-US" dirty="0"/>
          </a:p>
        </p:txBody>
      </p:sp>
    </p:spTree>
    <p:extLst>
      <p:ext uri="{BB962C8B-B14F-4D97-AF65-F5344CB8AC3E}">
        <p14:creationId xmlns:p14="http://schemas.microsoft.com/office/powerpoint/2010/main" val="1704272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896747"/>
          </a:xfrm>
        </p:spPr>
        <p:txBody>
          <a:bodyPr/>
          <a:lstStyle/>
          <a:p>
            <a:r>
              <a:rPr lang="en-US" b="1" dirty="0" smtClean="0"/>
              <a:t>Branch and Bound Method</a:t>
            </a:r>
            <a:endParaRPr lang="en-US" b="1" dirty="0"/>
          </a:p>
        </p:txBody>
      </p:sp>
      <p:sp>
        <p:nvSpPr>
          <p:cNvPr id="3" name="Content Placeholder 2"/>
          <p:cNvSpPr>
            <a:spLocks noGrp="1"/>
          </p:cNvSpPr>
          <p:nvPr>
            <p:ph idx="1"/>
          </p:nvPr>
        </p:nvSpPr>
        <p:spPr>
          <a:xfrm>
            <a:off x="784860" y="1359280"/>
            <a:ext cx="10515600" cy="5251831"/>
          </a:xfrm>
        </p:spPr>
        <p:txBody>
          <a:bodyPr>
            <a:normAutofit fontScale="77500" lnSpcReduction="20000"/>
          </a:bodyPr>
          <a:lstStyle/>
          <a:p>
            <a:pPr marL="0" indent="0" algn="just">
              <a:buNone/>
            </a:pPr>
            <a:r>
              <a:rPr lang="en-US" b="1" dirty="0" smtClean="0"/>
              <a:t>Steps:</a:t>
            </a:r>
          </a:p>
          <a:p>
            <a:pPr marL="365760" indent="-365760" algn="just">
              <a:buNone/>
            </a:pPr>
            <a:r>
              <a:rPr lang="en-US" sz="3100" dirty="0" smtClean="0"/>
              <a:t>4. Solve two new problems-each corresponds to the original problem and a new added constraint. For each node (problem) one of the three possibilities will materialize:</a:t>
            </a:r>
          </a:p>
          <a:p>
            <a:pPr marL="914400" lvl="1" indent="-457200" algn="just">
              <a:buAutoNum type="alphaLcPeriod"/>
            </a:pPr>
            <a:r>
              <a:rPr lang="en-US" sz="2600" dirty="0" smtClean="0"/>
              <a:t>All required variables will be integer. This may be the optimal solution. Compute the upper bound for this solution. Stop branching from this node of the tree. This upper bound is now a standard for comparison with other nodes. Stop branching from any node if its upper bound does not exceed this node’s value.  For nodes with higher upper bounds, return to step 3. </a:t>
            </a:r>
          </a:p>
          <a:p>
            <a:pPr marL="914400" lvl="1" indent="-457200" algn="just">
              <a:buAutoNum type="alphaLcPeriod"/>
            </a:pPr>
            <a:r>
              <a:rPr lang="en-US" sz="2600" dirty="0" smtClean="0"/>
              <a:t>The solution will be infeasible. Again stop branching on this portion of the tree, but consider other portions. Return to step 3.</a:t>
            </a:r>
          </a:p>
          <a:p>
            <a:pPr marL="914400" lvl="1" indent="-457200" algn="just">
              <a:buAutoNum type="alphaLcPeriod"/>
            </a:pPr>
            <a:r>
              <a:rPr lang="en-US" sz="2600" dirty="0" smtClean="0"/>
              <a:t>If some integer required variables are still non-integer, compute the upper bound for this node. If any non-integer nodes exist, compare the upper bound of this node to the highest upper bound of the all integer nodes. If it exceeds that value, return to step 3. Otherwise stop branching from this node and consider other nodes using step 3.</a:t>
            </a:r>
          </a:p>
          <a:p>
            <a:pPr marL="457200" lvl="1" indent="0" algn="just">
              <a:buNone/>
            </a:pPr>
            <a:endParaRPr lang="en-US" dirty="0" smtClean="0"/>
          </a:p>
          <a:p>
            <a:pPr marL="365760" indent="-365760" algn="just">
              <a:spcBef>
                <a:spcPts val="600"/>
              </a:spcBef>
              <a:buNone/>
            </a:pPr>
            <a:r>
              <a:rPr lang="en-US" sz="3100" dirty="0" smtClean="0"/>
              <a:t>5. The optimal integer solution is found when the value of the objective function at a node with all integer values is not exceeded by the upper bound of any other node, whether they represent all integers or not.</a:t>
            </a:r>
          </a:p>
          <a:p>
            <a:pPr marL="457200" lvl="1" indent="0" algn="just">
              <a:buNone/>
            </a:pPr>
            <a:endParaRPr lang="en-US" dirty="0" smtClean="0"/>
          </a:p>
          <a:p>
            <a:pPr marL="914400" lvl="1" indent="-457200" algn="just">
              <a:buAutoNum type="alphaLcPeriod"/>
            </a:pPr>
            <a:endParaRPr lang="en-US" dirty="0" smtClean="0"/>
          </a:p>
          <a:p>
            <a:pPr marL="0" indent="0">
              <a:buNone/>
            </a:pPr>
            <a:endParaRPr lang="en-US" dirty="0"/>
          </a:p>
        </p:txBody>
      </p:sp>
    </p:spTree>
    <p:extLst>
      <p:ext uri="{BB962C8B-B14F-4D97-AF65-F5344CB8AC3E}">
        <p14:creationId xmlns:p14="http://schemas.microsoft.com/office/powerpoint/2010/main" val="2394763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8920" cy="896747"/>
          </a:xfrm>
        </p:spPr>
        <p:txBody>
          <a:bodyPr/>
          <a:lstStyle/>
          <a:p>
            <a:r>
              <a:rPr lang="en-US" b="1" dirty="0" smtClean="0"/>
              <a:t>Branch and Bound Method (Example)</a:t>
            </a:r>
            <a:endParaRPr lang="en-US" b="1" dirty="0"/>
          </a:p>
        </p:txBody>
      </p:sp>
      <p:sp>
        <p:nvSpPr>
          <p:cNvPr id="3" name="Content Placeholder 2"/>
          <p:cNvSpPr>
            <a:spLocks noGrp="1"/>
          </p:cNvSpPr>
          <p:nvPr>
            <p:ph idx="1"/>
          </p:nvPr>
        </p:nvSpPr>
        <p:spPr>
          <a:xfrm>
            <a:off x="393192" y="1176400"/>
            <a:ext cx="10515600" cy="5251831"/>
          </a:xfrm>
        </p:spPr>
        <p:txBody>
          <a:bodyPr>
            <a:normAutofit lnSpcReduction="10000"/>
          </a:bodyPr>
          <a:lstStyle/>
          <a:p>
            <a:pPr marL="0" indent="0">
              <a:lnSpc>
                <a:spcPct val="100000"/>
              </a:lnSpc>
              <a:spcBef>
                <a:spcPts val="600"/>
              </a:spcBef>
              <a:buNone/>
            </a:pPr>
            <a:r>
              <a:rPr lang="en-US" sz="2400" spc="-5" dirty="0" smtClean="0">
                <a:latin typeface="Tahoma"/>
                <a:cs typeface="Tahoma"/>
              </a:rPr>
              <a:t>Max</a:t>
            </a:r>
            <a:r>
              <a:rPr lang="en-US" sz="2400" spc="-5" dirty="0">
                <a:latin typeface="Tahoma"/>
                <a:cs typeface="Tahoma"/>
              </a:rPr>
              <a:t>. </a:t>
            </a:r>
            <a:r>
              <a:rPr lang="en-US" sz="2400" dirty="0">
                <a:latin typeface="Tahoma"/>
                <a:cs typeface="Tahoma"/>
              </a:rPr>
              <a:t>Z = </a:t>
            </a:r>
            <a:r>
              <a:rPr lang="en-US" sz="2400" spc="-5" dirty="0">
                <a:latin typeface="Tahoma"/>
                <a:cs typeface="Tahoma"/>
              </a:rPr>
              <a:t>10X</a:t>
            </a:r>
            <a:r>
              <a:rPr lang="en-US" sz="2400" spc="-5" baseline="-25000" dirty="0">
                <a:latin typeface="Tahoma"/>
                <a:cs typeface="Tahoma"/>
              </a:rPr>
              <a:t>1</a:t>
            </a:r>
            <a:r>
              <a:rPr lang="en-US" sz="2400" spc="-5" dirty="0">
                <a:latin typeface="Tahoma"/>
                <a:cs typeface="Tahoma"/>
              </a:rPr>
              <a:t> </a:t>
            </a:r>
            <a:r>
              <a:rPr lang="en-US" sz="2400" dirty="0">
                <a:latin typeface="Tahoma"/>
                <a:cs typeface="Tahoma"/>
              </a:rPr>
              <a:t>+</a:t>
            </a:r>
            <a:r>
              <a:rPr lang="en-US" sz="2400" spc="-50" dirty="0">
                <a:latin typeface="Tahoma"/>
                <a:cs typeface="Tahoma"/>
              </a:rPr>
              <a:t> </a:t>
            </a:r>
            <a:r>
              <a:rPr lang="en-US" sz="2400" spc="-5" dirty="0">
                <a:latin typeface="Tahoma"/>
                <a:cs typeface="Tahoma"/>
              </a:rPr>
              <a:t>20X</a:t>
            </a:r>
            <a:r>
              <a:rPr lang="en-US" sz="2400" spc="-5" baseline="-25000" dirty="0">
                <a:latin typeface="Tahoma"/>
                <a:cs typeface="Tahoma"/>
              </a:rPr>
              <a:t>2</a:t>
            </a:r>
            <a:endParaRPr lang="en-US" sz="2400" baseline="-25000" dirty="0">
              <a:latin typeface="Tahoma"/>
              <a:cs typeface="Tahoma"/>
            </a:endParaRPr>
          </a:p>
          <a:p>
            <a:pPr marL="0" indent="0">
              <a:lnSpc>
                <a:spcPct val="100000"/>
              </a:lnSpc>
              <a:spcBef>
                <a:spcPts val="600"/>
              </a:spcBef>
              <a:buNone/>
            </a:pPr>
            <a:r>
              <a:rPr lang="en-US" sz="2400" spc="-5" dirty="0">
                <a:latin typeface="Tahoma"/>
                <a:cs typeface="Tahoma"/>
              </a:rPr>
              <a:t>Subject</a:t>
            </a:r>
            <a:r>
              <a:rPr lang="en-US" sz="2400" spc="-15" dirty="0">
                <a:latin typeface="Tahoma"/>
                <a:cs typeface="Tahoma"/>
              </a:rPr>
              <a:t> </a:t>
            </a:r>
            <a:r>
              <a:rPr lang="en-US" sz="2400" dirty="0" smtClean="0">
                <a:latin typeface="Tahoma"/>
                <a:cs typeface="Tahoma"/>
              </a:rPr>
              <a:t>to:</a:t>
            </a:r>
          </a:p>
          <a:p>
            <a:pPr marL="0" indent="0">
              <a:lnSpc>
                <a:spcPct val="100000"/>
              </a:lnSpc>
              <a:spcBef>
                <a:spcPts val="600"/>
              </a:spcBef>
              <a:buNone/>
            </a:pPr>
            <a:r>
              <a:rPr lang="en-US" sz="2400" spc="-5" dirty="0" smtClean="0">
                <a:latin typeface="Tahoma"/>
                <a:cs typeface="Tahoma"/>
              </a:rPr>
              <a:t>6X</a:t>
            </a:r>
            <a:r>
              <a:rPr lang="en-US" sz="2400" spc="-5" baseline="-25000" dirty="0" smtClean="0">
                <a:latin typeface="Tahoma"/>
                <a:cs typeface="Tahoma"/>
              </a:rPr>
              <a:t>1</a:t>
            </a:r>
            <a:r>
              <a:rPr lang="en-US" sz="2400" spc="-5" dirty="0" smtClean="0">
                <a:latin typeface="Tahoma"/>
                <a:cs typeface="Tahoma"/>
              </a:rPr>
              <a:t> </a:t>
            </a:r>
            <a:r>
              <a:rPr lang="en-US" sz="2400" dirty="0">
                <a:latin typeface="Tahoma"/>
                <a:cs typeface="Tahoma"/>
              </a:rPr>
              <a:t>+ </a:t>
            </a:r>
            <a:r>
              <a:rPr lang="en-US" sz="2400" spc="-5" dirty="0">
                <a:latin typeface="Tahoma"/>
                <a:cs typeface="Tahoma"/>
              </a:rPr>
              <a:t>8X</a:t>
            </a:r>
            <a:r>
              <a:rPr lang="en-US" sz="2400" spc="-5" baseline="-25000" dirty="0">
                <a:latin typeface="Tahoma"/>
                <a:cs typeface="Tahoma"/>
              </a:rPr>
              <a:t>2</a:t>
            </a:r>
            <a:r>
              <a:rPr lang="en-US" sz="2400" spc="-5" dirty="0">
                <a:latin typeface="Tahoma"/>
                <a:cs typeface="Tahoma"/>
              </a:rPr>
              <a:t> </a:t>
            </a:r>
            <a:r>
              <a:rPr lang="en-US" sz="2400" dirty="0">
                <a:latin typeface="Tahoma"/>
                <a:cs typeface="Tahoma"/>
              </a:rPr>
              <a:t>≤</a:t>
            </a:r>
            <a:r>
              <a:rPr lang="en-US" sz="2400" spc="-95" dirty="0">
                <a:latin typeface="Tahoma"/>
                <a:cs typeface="Tahoma"/>
              </a:rPr>
              <a:t> </a:t>
            </a:r>
            <a:r>
              <a:rPr lang="en-US" sz="2400" spc="-5" dirty="0" smtClean="0">
                <a:latin typeface="Tahoma"/>
                <a:cs typeface="Tahoma"/>
              </a:rPr>
              <a:t>48</a:t>
            </a:r>
          </a:p>
          <a:p>
            <a:pPr marL="0" indent="0">
              <a:lnSpc>
                <a:spcPct val="100000"/>
              </a:lnSpc>
              <a:spcBef>
                <a:spcPts val="600"/>
              </a:spcBef>
              <a:buNone/>
            </a:pPr>
            <a:r>
              <a:rPr lang="en-US" sz="2400" spc="-5" dirty="0" smtClean="0">
                <a:latin typeface="Tahoma"/>
                <a:cs typeface="Tahoma"/>
              </a:rPr>
              <a:t>  </a:t>
            </a:r>
            <a:r>
              <a:rPr lang="en-US" sz="2400" spc="-5" dirty="0">
                <a:latin typeface="Tahoma"/>
                <a:cs typeface="Tahoma"/>
              </a:rPr>
              <a:t>X</a:t>
            </a:r>
            <a:r>
              <a:rPr lang="en-US" sz="2400" spc="-5" baseline="-25000" dirty="0">
                <a:latin typeface="Tahoma"/>
                <a:cs typeface="Tahoma"/>
              </a:rPr>
              <a:t>1</a:t>
            </a:r>
            <a:r>
              <a:rPr lang="en-US" sz="2400" spc="-5" dirty="0">
                <a:latin typeface="Tahoma"/>
                <a:cs typeface="Tahoma"/>
              </a:rPr>
              <a:t> </a:t>
            </a:r>
            <a:r>
              <a:rPr lang="en-US" sz="2400" dirty="0">
                <a:latin typeface="Tahoma"/>
                <a:cs typeface="Tahoma"/>
              </a:rPr>
              <a:t>+ </a:t>
            </a:r>
            <a:r>
              <a:rPr lang="en-US" sz="2400" spc="-5" dirty="0">
                <a:latin typeface="Tahoma"/>
                <a:cs typeface="Tahoma"/>
              </a:rPr>
              <a:t>3X</a:t>
            </a:r>
            <a:r>
              <a:rPr lang="en-US" sz="2400" spc="-5" baseline="-25000" dirty="0">
                <a:latin typeface="Tahoma"/>
                <a:cs typeface="Tahoma"/>
              </a:rPr>
              <a:t>2</a:t>
            </a:r>
            <a:r>
              <a:rPr lang="en-US" sz="2400" spc="-5" dirty="0">
                <a:latin typeface="Tahoma"/>
                <a:cs typeface="Tahoma"/>
              </a:rPr>
              <a:t> </a:t>
            </a:r>
            <a:r>
              <a:rPr lang="en-US" sz="2400" dirty="0">
                <a:latin typeface="Tahoma"/>
                <a:cs typeface="Tahoma"/>
              </a:rPr>
              <a:t>≤</a:t>
            </a:r>
            <a:r>
              <a:rPr lang="en-US" sz="2400" spc="-70" dirty="0">
                <a:latin typeface="Tahoma"/>
                <a:cs typeface="Tahoma"/>
              </a:rPr>
              <a:t> </a:t>
            </a:r>
            <a:r>
              <a:rPr lang="en-US" sz="2400" spc="-5" dirty="0">
                <a:latin typeface="Tahoma"/>
                <a:cs typeface="Tahoma"/>
              </a:rPr>
              <a:t>12</a:t>
            </a:r>
            <a:endParaRPr lang="en-US" sz="2400" dirty="0">
              <a:latin typeface="Tahoma"/>
              <a:cs typeface="Tahoma"/>
            </a:endParaRPr>
          </a:p>
          <a:p>
            <a:pPr marL="0" indent="0">
              <a:spcBef>
                <a:spcPts val="600"/>
              </a:spcBef>
              <a:buNone/>
            </a:pPr>
            <a:r>
              <a:rPr lang="en-US" sz="2400" spc="-5" dirty="0" smtClean="0">
                <a:latin typeface="Tahoma"/>
                <a:cs typeface="Tahoma"/>
              </a:rPr>
              <a:t> X</a:t>
            </a:r>
            <a:r>
              <a:rPr lang="en-US" sz="2400" spc="-5" baseline="-25000" dirty="0" smtClean="0">
                <a:latin typeface="Tahoma"/>
                <a:cs typeface="Tahoma"/>
              </a:rPr>
              <a:t>1</a:t>
            </a:r>
            <a:r>
              <a:rPr lang="en-US" sz="2400" spc="-5" dirty="0">
                <a:latin typeface="Tahoma"/>
                <a:cs typeface="Tahoma"/>
              </a:rPr>
              <a:t>, X</a:t>
            </a:r>
            <a:r>
              <a:rPr lang="en-US" sz="2400" spc="-5" baseline="-25000" dirty="0">
                <a:latin typeface="Tahoma"/>
                <a:cs typeface="Tahoma"/>
              </a:rPr>
              <a:t>2</a:t>
            </a:r>
            <a:r>
              <a:rPr lang="en-US" sz="2400" spc="-5" dirty="0">
                <a:latin typeface="Tahoma"/>
                <a:cs typeface="Tahoma"/>
              </a:rPr>
              <a:t> </a:t>
            </a:r>
            <a:r>
              <a:rPr lang="en-US" sz="2400" dirty="0">
                <a:latin typeface="Tahoma"/>
                <a:cs typeface="Tahoma"/>
              </a:rPr>
              <a:t>≥ 0 and</a:t>
            </a:r>
            <a:r>
              <a:rPr lang="en-US" sz="2400" spc="-85" dirty="0">
                <a:latin typeface="Tahoma"/>
                <a:cs typeface="Tahoma"/>
              </a:rPr>
              <a:t> </a:t>
            </a:r>
            <a:r>
              <a:rPr lang="en-US" sz="2400" dirty="0">
                <a:latin typeface="Tahoma"/>
                <a:cs typeface="Tahoma"/>
              </a:rPr>
              <a:t>integers</a:t>
            </a:r>
          </a:p>
          <a:p>
            <a:pPr marL="0" indent="0">
              <a:buNone/>
            </a:pPr>
            <a:endParaRPr lang="en-US" sz="1000" dirty="0" smtClean="0"/>
          </a:p>
          <a:p>
            <a:pPr marL="0" indent="0">
              <a:buNone/>
            </a:pPr>
            <a:r>
              <a:rPr lang="en-US" dirty="0" smtClean="0"/>
              <a:t>Use Graphical or Simplex Method</a:t>
            </a:r>
          </a:p>
          <a:p>
            <a:pPr marL="0" indent="0">
              <a:spcBef>
                <a:spcPts val="0"/>
              </a:spcBef>
              <a:buNone/>
            </a:pPr>
            <a:r>
              <a:rPr lang="en-US" dirty="0" smtClean="0">
                <a:solidFill>
                  <a:srgbClr val="FF0000"/>
                </a:solidFill>
              </a:rPr>
              <a:t>LP Relaxation Solution </a:t>
            </a:r>
          </a:p>
          <a:p>
            <a:pPr marL="0" indent="0">
              <a:spcBef>
                <a:spcPts val="0"/>
              </a:spcBef>
              <a:buNone/>
            </a:pPr>
            <a:r>
              <a:rPr lang="en-US" dirty="0">
                <a:solidFill>
                  <a:srgbClr val="FF0000"/>
                </a:solidFill>
              </a:rPr>
              <a:t>(</a:t>
            </a:r>
            <a:r>
              <a:rPr lang="en-US" dirty="0" smtClean="0">
                <a:solidFill>
                  <a:srgbClr val="FF0000"/>
                </a:solidFill>
              </a:rPr>
              <a:t>Graphical): </a:t>
            </a:r>
          </a:p>
          <a:p>
            <a:pPr marL="0" indent="0">
              <a:spcBef>
                <a:spcPts val="0"/>
              </a:spcBef>
              <a:buNone/>
            </a:pPr>
            <a:endParaRPr lang="en-US" dirty="0">
              <a:solidFill>
                <a:srgbClr val="FF0000"/>
              </a:solidFill>
            </a:endParaRPr>
          </a:p>
          <a:p>
            <a:pPr marL="0" indent="0">
              <a:spcBef>
                <a:spcPts val="0"/>
              </a:spcBef>
              <a:buNone/>
            </a:pPr>
            <a:r>
              <a:rPr lang="en-US" dirty="0" smtClean="0">
                <a:solidFill>
                  <a:srgbClr val="FF0000"/>
                </a:solidFill>
              </a:rPr>
              <a:t>Z= 96</a:t>
            </a:r>
          </a:p>
          <a:p>
            <a:pPr marL="0" indent="0">
              <a:spcBef>
                <a:spcPts val="0"/>
              </a:spcBef>
              <a:buNone/>
            </a:pPr>
            <a:r>
              <a:rPr lang="en-US" dirty="0" smtClean="0">
                <a:solidFill>
                  <a:srgbClr val="FF0000"/>
                </a:solidFill>
              </a:rPr>
              <a:t>X</a:t>
            </a:r>
            <a:r>
              <a:rPr lang="en-US" baseline="-25000" dirty="0" smtClean="0">
                <a:solidFill>
                  <a:srgbClr val="FF0000"/>
                </a:solidFill>
              </a:rPr>
              <a:t>1</a:t>
            </a:r>
            <a:r>
              <a:rPr lang="en-US" dirty="0" smtClean="0">
                <a:solidFill>
                  <a:srgbClr val="FF0000"/>
                </a:solidFill>
              </a:rPr>
              <a:t> = 24/5 = 4.80</a:t>
            </a:r>
          </a:p>
          <a:p>
            <a:pPr marL="0" indent="0">
              <a:spcBef>
                <a:spcPts val="0"/>
              </a:spcBef>
              <a:buNone/>
            </a:pPr>
            <a:r>
              <a:rPr lang="en-US" dirty="0" smtClean="0">
                <a:solidFill>
                  <a:srgbClr val="FF0000"/>
                </a:solidFill>
              </a:rPr>
              <a:t>X</a:t>
            </a:r>
            <a:r>
              <a:rPr lang="en-US" baseline="-25000" dirty="0" smtClean="0">
                <a:solidFill>
                  <a:srgbClr val="FF0000"/>
                </a:solidFill>
              </a:rPr>
              <a:t>2</a:t>
            </a:r>
            <a:r>
              <a:rPr lang="en-US" dirty="0" smtClean="0">
                <a:solidFill>
                  <a:srgbClr val="FF0000"/>
                </a:solidFill>
              </a:rPr>
              <a:t> = 12/5 = 2.40</a:t>
            </a:r>
          </a:p>
          <a:p>
            <a:pPr marL="0" indent="0">
              <a:spcBef>
                <a:spcPts val="0"/>
              </a:spcBef>
              <a:buNone/>
            </a:pPr>
            <a:endParaRPr lang="en-US" dirty="0">
              <a:solidFill>
                <a:srgbClr val="FF0000"/>
              </a:solidFill>
            </a:endParaRPr>
          </a:p>
        </p:txBody>
      </p:sp>
      <p:sp>
        <p:nvSpPr>
          <p:cNvPr id="5" name="object 4"/>
          <p:cNvSpPr/>
          <p:nvPr/>
        </p:nvSpPr>
        <p:spPr>
          <a:xfrm>
            <a:off x="5574792" y="1359280"/>
            <a:ext cx="5334000" cy="4175125"/>
          </a:xfrm>
          <a:prstGeom prst="rect">
            <a:avLst/>
          </a:prstGeom>
          <a:blipFill>
            <a:blip r:embed="rId2" cstate="print"/>
            <a:stretch>
              <a:fillRect/>
            </a:stretch>
          </a:blipFill>
        </p:spPr>
        <p:txBody>
          <a:bodyPr wrap="square" lIns="0" tIns="0" rIns="0" bIns="0" rtlCol="0"/>
          <a:lstStyle/>
          <a:p>
            <a:endParaRPr/>
          </a:p>
        </p:txBody>
      </p:sp>
      <p:sp>
        <p:nvSpPr>
          <p:cNvPr id="6" name="object 5"/>
          <p:cNvSpPr txBox="1"/>
          <p:nvPr/>
        </p:nvSpPr>
        <p:spPr>
          <a:xfrm>
            <a:off x="6117336" y="1359280"/>
            <a:ext cx="4572000" cy="1206099"/>
          </a:xfrm>
          <a:prstGeom prst="rect">
            <a:avLst/>
          </a:prstGeom>
          <a:solidFill>
            <a:srgbClr val="4F81BC"/>
          </a:solidFill>
          <a:ln w="25400">
            <a:solidFill>
              <a:srgbClr val="385D89"/>
            </a:solidFill>
          </a:ln>
        </p:spPr>
        <p:txBody>
          <a:bodyPr vert="horz" wrap="square" lIns="0" tIns="97155" rIns="0" bIns="0" rtlCol="0">
            <a:spAutoFit/>
          </a:bodyPr>
          <a:lstStyle/>
          <a:p>
            <a:pPr marL="92075">
              <a:lnSpc>
                <a:spcPct val="100000"/>
              </a:lnSpc>
              <a:spcBef>
                <a:spcPts val="765"/>
              </a:spcBef>
            </a:pPr>
            <a:r>
              <a:rPr sz="1800" dirty="0">
                <a:solidFill>
                  <a:srgbClr val="FFFFFF"/>
                </a:solidFill>
                <a:latin typeface="Tahoma"/>
                <a:cs typeface="Tahoma"/>
              </a:rPr>
              <a:t>Z </a:t>
            </a:r>
            <a:r>
              <a:rPr sz="1800" spc="-5" dirty="0">
                <a:solidFill>
                  <a:srgbClr val="FFFFFF"/>
                </a:solidFill>
                <a:latin typeface="Tahoma"/>
                <a:cs typeface="Tahoma"/>
              </a:rPr>
              <a:t>(A) </a:t>
            </a:r>
            <a:r>
              <a:rPr sz="1800" dirty="0">
                <a:solidFill>
                  <a:srgbClr val="FFFFFF"/>
                </a:solidFill>
                <a:latin typeface="Tahoma"/>
                <a:cs typeface="Tahoma"/>
              </a:rPr>
              <a:t>= 10 </a:t>
            </a:r>
            <a:r>
              <a:rPr sz="1800" spc="-5" dirty="0">
                <a:solidFill>
                  <a:srgbClr val="FFFFFF"/>
                </a:solidFill>
                <a:latin typeface="Tahoma"/>
                <a:cs typeface="Tahoma"/>
              </a:rPr>
              <a:t>(0) </a:t>
            </a:r>
            <a:r>
              <a:rPr sz="1800" dirty="0">
                <a:solidFill>
                  <a:srgbClr val="FFFFFF"/>
                </a:solidFill>
                <a:latin typeface="Tahoma"/>
                <a:cs typeface="Tahoma"/>
              </a:rPr>
              <a:t>+ 20 </a:t>
            </a:r>
            <a:r>
              <a:rPr sz="1800" spc="-5" dirty="0">
                <a:solidFill>
                  <a:srgbClr val="FFFFFF"/>
                </a:solidFill>
                <a:latin typeface="Tahoma"/>
                <a:cs typeface="Tahoma"/>
              </a:rPr>
              <a:t>(0) </a:t>
            </a:r>
            <a:r>
              <a:rPr sz="1800" dirty="0">
                <a:solidFill>
                  <a:srgbClr val="FFFFFF"/>
                </a:solidFill>
                <a:latin typeface="Tahoma"/>
                <a:cs typeface="Tahoma"/>
              </a:rPr>
              <a:t>=</a:t>
            </a:r>
            <a:r>
              <a:rPr sz="1800" spc="-15" dirty="0">
                <a:solidFill>
                  <a:srgbClr val="FFFFFF"/>
                </a:solidFill>
                <a:latin typeface="Tahoma"/>
                <a:cs typeface="Tahoma"/>
              </a:rPr>
              <a:t> </a:t>
            </a:r>
            <a:r>
              <a:rPr sz="1800" dirty="0">
                <a:solidFill>
                  <a:srgbClr val="FFFFFF"/>
                </a:solidFill>
                <a:latin typeface="Tahoma"/>
                <a:cs typeface="Tahoma"/>
              </a:rPr>
              <a:t>0</a:t>
            </a:r>
            <a:endParaRPr sz="1800" dirty="0">
              <a:latin typeface="Tahoma"/>
              <a:cs typeface="Tahoma"/>
            </a:endParaRPr>
          </a:p>
          <a:p>
            <a:pPr marL="92075">
              <a:lnSpc>
                <a:spcPct val="100000"/>
              </a:lnSpc>
            </a:pPr>
            <a:r>
              <a:rPr sz="1800" spc="-5" dirty="0">
                <a:solidFill>
                  <a:srgbClr val="FFFFFF"/>
                </a:solidFill>
                <a:latin typeface="Tahoma"/>
                <a:cs typeface="Tahoma"/>
              </a:rPr>
              <a:t>Z(B) </a:t>
            </a:r>
            <a:r>
              <a:rPr sz="1800" dirty="0">
                <a:solidFill>
                  <a:srgbClr val="FFFFFF"/>
                </a:solidFill>
                <a:latin typeface="Tahoma"/>
                <a:cs typeface="Tahoma"/>
              </a:rPr>
              <a:t>= 10 </a:t>
            </a:r>
            <a:r>
              <a:rPr sz="1800" spc="-5" dirty="0">
                <a:solidFill>
                  <a:srgbClr val="FFFFFF"/>
                </a:solidFill>
                <a:latin typeface="Tahoma"/>
                <a:cs typeface="Tahoma"/>
              </a:rPr>
              <a:t>(8) </a:t>
            </a:r>
            <a:r>
              <a:rPr sz="1800" dirty="0" smtClean="0">
                <a:solidFill>
                  <a:srgbClr val="FFFFFF"/>
                </a:solidFill>
                <a:latin typeface="Tahoma"/>
                <a:cs typeface="Tahoma"/>
              </a:rPr>
              <a:t>+</a:t>
            </a:r>
            <a:r>
              <a:rPr lang="en-US" sz="1800" dirty="0" smtClean="0">
                <a:solidFill>
                  <a:srgbClr val="FFFFFF"/>
                </a:solidFill>
                <a:latin typeface="Tahoma"/>
                <a:cs typeface="Tahoma"/>
              </a:rPr>
              <a:t> </a:t>
            </a:r>
            <a:r>
              <a:rPr sz="1800" dirty="0" smtClean="0">
                <a:solidFill>
                  <a:srgbClr val="FFFFFF"/>
                </a:solidFill>
                <a:latin typeface="Tahoma"/>
                <a:cs typeface="Tahoma"/>
              </a:rPr>
              <a:t>20 </a:t>
            </a:r>
            <a:r>
              <a:rPr sz="1800" spc="-5" dirty="0">
                <a:solidFill>
                  <a:srgbClr val="FFFFFF"/>
                </a:solidFill>
                <a:latin typeface="Tahoma"/>
                <a:cs typeface="Tahoma"/>
              </a:rPr>
              <a:t>(0) </a:t>
            </a:r>
            <a:r>
              <a:rPr sz="1800" dirty="0">
                <a:solidFill>
                  <a:srgbClr val="FFFFFF"/>
                </a:solidFill>
                <a:latin typeface="Tahoma"/>
                <a:cs typeface="Tahoma"/>
              </a:rPr>
              <a:t>= 80</a:t>
            </a:r>
            <a:endParaRPr sz="1800" dirty="0">
              <a:latin typeface="Tahoma"/>
              <a:cs typeface="Tahoma"/>
            </a:endParaRPr>
          </a:p>
          <a:p>
            <a:pPr marL="92075">
              <a:lnSpc>
                <a:spcPct val="100000"/>
              </a:lnSpc>
              <a:spcBef>
                <a:spcPts val="5"/>
              </a:spcBef>
            </a:pPr>
            <a:r>
              <a:rPr sz="1800" b="1" spc="-5" dirty="0">
                <a:solidFill>
                  <a:srgbClr val="FFFF00"/>
                </a:solidFill>
                <a:latin typeface="Tahoma"/>
                <a:cs typeface="Tahoma"/>
              </a:rPr>
              <a:t>Z(C) </a:t>
            </a:r>
            <a:r>
              <a:rPr sz="1800" b="1" dirty="0">
                <a:solidFill>
                  <a:srgbClr val="FFFF00"/>
                </a:solidFill>
                <a:latin typeface="Tahoma"/>
                <a:cs typeface="Tahoma"/>
              </a:rPr>
              <a:t>= 10 (24/5) + </a:t>
            </a:r>
            <a:r>
              <a:rPr sz="1800" b="1" dirty="0" smtClean="0">
                <a:solidFill>
                  <a:srgbClr val="FFFF00"/>
                </a:solidFill>
                <a:latin typeface="Tahoma"/>
                <a:cs typeface="Tahoma"/>
              </a:rPr>
              <a:t>20 </a:t>
            </a:r>
            <a:r>
              <a:rPr sz="1800" b="1" dirty="0">
                <a:solidFill>
                  <a:srgbClr val="FFFF00"/>
                </a:solidFill>
                <a:latin typeface="Tahoma"/>
                <a:cs typeface="Tahoma"/>
              </a:rPr>
              <a:t>(12/5) =</a:t>
            </a:r>
            <a:r>
              <a:rPr sz="1800" b="1" spc="-150" dirty="0">
                <a:solidFill>
                  <a:srgbClr val="FFFF00"/>
                </a:solidFill>
                <a:latin typeface="Tahoma"/>
                <a:cs typeface="Tahoma"/>
              </a:rPr>
              <a:t> </a:t>
            </a:r>
            <a:r>
              <a:rPr sz="1800" b="1" dirty="0">
                <a:solidFill>
                  <a:srgbClr val="FFFF00"/>
                </a:solidFill>
                <a:latin typeface="Tahoma"/>
                <a:cs typeface="Tahoma"/>
              </a:rPr>
              <a:t>96</a:t>
            </a:r>
            <a:endParaRPr sz="1800" dirty="0">
              <a:latin typeface="Tahoma"/>
              <a:cs typeface="Tahoma"/>
            </a:endParaRPr>
          </a:p>
          <a:p>
            <a:pPr marL="92075">
              <a:lnSpc>
                <a:spcPct val="100000"/>
              </a:lnSpc>
            </a:pPr>
            <a:r>
              <a:rPr sz="1800" spc="-5" dirty="0" smtClean="0">
                <a:solidFill>
                  <a:srgbClr val="FFFFFF"/>
                </a:solidFill>
                <a:latin typeface="Tahoma"/>
                <a:cs typeface="Tahoma"/>
              </a:rPr>
              <a:t>Z(</a:t>
            </a:r>
            <a:r>
              <a:rPr lang="en-US" sz="1800" spc="-5" dirty="0" smtClean="0">
                <a:solidFill>
                  <a:srgbClr val="FFFFFF"/>
                </a:solidFill>
                <a:latin typeface="Tahoma"/>
                <a:cs typeface="Tahoma"/>
              </a:rPr>
              <a:t>D</a:t>
            </a:r>
            <a:r>
              <a:rPr sz="1800" spc="-5" dirty="0" smtClean="0">
                <a:solidFill>
                  <a:srgbClr val="FFFFFF"/>
                </a:solidFill>
                <a:latin typeface="Tahoma"/>
                <a:cs typeface="Tahoma"/>
              </a:rPr>
              <a:t>) </a:t>
            </a:r>
            <a:r>
              <a:rPr sz="1800" dirty="0">
                <a:solidFill>
                  <a:srgbClr val="FFFFFF"/>
                </a:solidFill>
                <a:latin typeface="Tahoma"/>
                <a:cs typeface="Tahoma"/>
              </a:rPr>
              <a:t>= 10 </a:t>
            </a:r>
            <a:r>
              <a:rPr sz="1800" spc="-5" dirty="0">
                <a:solidFill>
                  <a:srgbClr val="FFFFFF"/>
                </a:solidFill>
                <a:latin typeface="Tahoma"/>
                <a:cs typeface="Tahoma"/>
              </a:rPr>
              <a:t>(0) </a:t>
            </a:r>
            <a:r>
              <a:rPr sz="1800" dirty="0" smtClean="0">
                <a:solidFill>
                  <a:srgbClr val="FFFFFF"/>
                </a:solidFill>
                <a:latin typeface="Tahoma"/>
                <a:cs typeface="Tahoma"/>
              </a:rPr>
              <a:t>+ </a:t>
            </a:r>
            <a:r>
              <a:rPr sz="1800" dirty="0">
                <a:solidFill>
                  <a:srgbClr val="FFFFFF"/>
                </a:solidFill>
                <a:latin typeface="Tahoma"/>
                <a:cs typeface="Tahoma"/>
              </a:rPr>
              <a:t>20 </a:t>
            </a:r>
            <a:r>
              <a:rPr sz="1800" spc="-5" dirty="0">
                <a:solidFill>
                  <a:srgbClr val="FFFFFF"/>
                </a:solidFill>
                <a:latin typeface="Tahoma"/>
                <a:cs typeface="Tahoma"/>
              </a:rPr>
              <a:t>(4) </a:t>
            </a:r>
            <a:r>
              <a:rPr sz="1800" dirty="0">
                <a:solidFill>
                  <a:srgbClr val="FFFFFF"/>
                </a:solidFill>
                <a:latin typeface="Tahoma"/>
                <a:cs typeface="Tahoma"/>
              </a:rPr>
              <a:t>= 80</a:t>
            </a:r>
            <a:endParaRPr sz="1800" dirty="0">
              <a:latin typeface="Tahoma"/>
              <a:cs typeface="Tahoma"/>
            </a:endParaRPr>
          </a:p>
        </p:txBody>
      </p:sp>
    </p:spTree>
    <p:extLst>
      <p:ext uri="{BB962C8B-B14F-4D97-AF65-F5344CB8AC3E}">
        <p14:creationId xmlns:p14="http://schemas.microsoft.com/office/powerpoint/2010/main" val="974452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 and Bound Method (Example)</a:t>
            </a:r>
            <a:endParaRPr lang="en-US" dirty="0"/>
          </a:p>
        </p:txBody>
      </p:sp>
      <p:sp>
        <p:nvSpPr>
          <p:cNvPr id="3" name="Content Placeholder 2"/>
          <p:cNvSpPr>
            <a:spLocks noGrp="1"/>
          </p:cNvSpPr>
          <p:nvPr>
            <p:ph idx="1"/>
          </p:nvPr>
        </p:nvSpPr>
        <p:spPr>
          <a:xfrm>
            <a:off x="859536" y="1834769"/>
            <a:ext cx="10515600" cy="4351338"/>
          </a:xfrm>
        </p:spPr>
        <p:txBody>
          <a:bodyPr/>
          <a:lstStyle/>
          <a:p>
            <a:pPr marL="0" indent="0">
              <a:buNone/>
            </a:pPr>
            <a:r>
              <a:rPr lang="en-US" dirty="0"/>
              <a:t>Node 1 summarizes the LP Relaxation Solution. Both variables required to be integer. Select the variable having largest fractional part for </a:t>
            </a:r>
            <a:r>
              <a:rPr lang="en-US" dirty="0" smtClean="0"/>
              <a:t>branching (Here X</a:t>
            </a:r>
            <a:r>
              <a:rPr lang="en-US" baseline="-25000" dirty="0" smtClean="0"/>
              <a:t>1</a:t>
            </a:r>
            <a:r>
              <a:rPr lang="en-US" dirty="0" smtClean="0"/>
              <a:t>).</a:t>
            </a:r>
            <a:endParaRPr lang="en-US" dirty="0"/>
          </a:p>
          <a:p>
            <a:pPr marL="0" indent="0">
              <a:buNone/>
            </a:pPr>
            <a:endParaRPr lang="en-US" dirty="0"/>
          </a:p>
        </p:txBody>
      </p:sp>
      <p:sp>
        <p:nvSpPr>
          <p:cNvPr id="4" name="Oval 3"/>
          <p:cNvSpPr/>
          <p:nvPr/>
        </p:nvSpPr>
        <p:spPr>
          <a:xfrm>
            <a:off x="5029200" y="3374136"/>
            <a:ext cx="1289304" cy="110642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Z=96</a:t>
            </a:r>
            <a:endParaRPr lang="en-US" dirty="0"/>
          </a:p>
        </p:txBody>
      </p:sp>
      <p:cxnSp>
        <p:nvCxnSpPr>
          <p:cNvPr id="6" name="Straight Connector 5"/>
          <p:cNvCxnSpPr/>
          <p:nvPr/>
        </p:nvCxnSpPr>
        <p:spPr>
          <a:xfrm flipH="1">
            <a:off x="4754880" y="4286345"/>
            <a:ext cx="484632" cy="791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8" idx="1"/>
          </p:cNvCxnSpPr>
          <p:nvPr/>
        </p:nvCxnSpPr>
        <p:spPr>
          <a:xfrm>
            <a:off x="6117336" y="4286345"/>
            <a:ext cx="516648" cy="809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151603">
            <a:off x="4443923" y="4365314"/>
            <a:ext cx="839504" cy="369332"/>
          </a:xfrm>
          <a:prstGeom prst="rect">
            <a:avLst/>
          </a:prstGeom>
          <a:noFill/>
        </p:spPr>
        <p:txBody>
          <a:bodyPr wrap="square" rtlCol="0">
            <a:spAutoFit/>
          </a:bodyPr>
          <a:lstStyle/>
          <a:p>
            <a:r>
              <a:rPr lang="en-US" dirty="0" smtClean="0"/>
              <a:t>X</a:t>
            </a:r>
            <a:r>
              <a:rPr lang="en-US" baseline="-25000" dirty="0" smtClean="0"/>
              <a:t>1 </a:t>
            </a:r>
            <a:r>
              <a:rPr lang="en-US" dirty="0" smtClean="0"/>
              <a:t>≤ 4</a:t>
            </a:r>
            <a:endParaRPr lang="en-US" dirty="0"/>
          </a:p>
        </p:txBody>
      </p:sp>
      <p:sp>
        <p:nvSpPr>
          <p:cNvPr id="10" name="TextBox 9"/>
          <p:cNvSpPr txBox="1"/>
          <p:nvPr/>
        </p:nvSpPr>
        <p:spPr>
          <a:xfrm rot="3234351">
            <a:off x="6258375" y="4423289"/>
            <a:ext cx="729702" cy="369332"/>
          </a:xfrm>
          <a:prstGeom prst="rect">
            <a:avLst/>
          </a:prstGeom>
          <a:noFill/>
        </p:spPr>
        <p:txBody>
          <a:bodyPr wrap="square" rtlCol="0">
            <a:spAutoFit/>
          </a:bodyPr>
          <a:lstStyle/>
          <a:p>
            <a:r>
              <a:rPr lang="en-US" dirty="0" smtClean="0"/>
              <a:t>X</a:t>
            </a:r>
            <a:r>
              <a:rPr lang="en-US" baseline="-25000" dirty="0" smtClean="0"/>
              <a:t>1 </a:t>
            </a:r>
            <a:r>
              <a:rPr lang="en-US" dirty="0" smtClean="0"/>
              <a:t>≥ 5</a:t>
            </a:r>
            <a:endParaRPr lang="en-US" dirty="0"/>
          </a:p>
        </p:txBody>
      </p:sp>
      <p:sp>
        <p:nvSpPr>
          <p:cNvPr id="11" name="TextBox 10"/>
          <p:cNvSpPr txBox="1"/>
          <p:nvPr/>
        </p:nvSpPr>
        <p:spPr>
          <a:xfrm>
            <a:off x="5278814" y="3103422"/>
            <a:ext cx="916087" cy="369332"/>
          </a:xfrm>
          <a:prstGeom prst="rect">
            <a:avLst/>
          </a:prstGeom>
          <a:noFill/>
        </p:spPr>
        <p:txBody>
          <a:bodyPr wrap="square" rtlCol="0">
            <a:spAutoFit/>
          </a:bodyPr>
          <a:lstStyle/>
          <a:p>
            <a:pPr algn="ctr"/>
            <a:r>
              <a:rPr lang="en-US" dirty="0" smtClean="0">
                <a:solidFill>
                  <a:srgbClr val="FF0000"/>
                </a:solidFill>
              </a:rPr>
              <a:t>1</a:t>
            </a:r>
            <a:endParaRPr lang="en-US" dirty="0">
              <a:solidFill>
                <a:srgbClr val="FF0000"/>
              </a:solidFill>
            </a:endParaRPr>
          </a:p>
        </p:txBody>
      </p:sp>
      <p:sp>
        <p:nvSpPr>
          <p:cNvPr id="12" name="TextBox 11"/>
          <p:cNvSpPr txBox="1"/>
          <p:nvPr/>
        </p:nvSpPr>
        <p:spPr>
          <a:xfrm>
            <a:off x="6451092" y="3558016"/>
            <a:ext cx="1485900" cy="646331"/>
          </a:xfrm>
          <a:prstGeom prst="rect">
            <a:avLst/>
          </a:prstGeom>
          <a:noFill/>
        </p:spPr>
        <p:txBody>
          <a:bodyPr wrap="square" rtlCol="0">
            <a:spAutoFit/>
          </a:bodyPr>
          <a:lstStyle/>
          <a:p>
            <a:r>
              <a:rPr lang="en-US" dirty="0" smtClean="0"/>
              <a:t>X</a:t>
            </a:r>
            <a:r>
              <a:rPr lang="en-US" baseline="-25000" dirty="0" smtClean="0"/>
              <a:t>1</a:t>
            </a:r>
            <a:r>
              <a:rPr lang="en-US" dirty="0" smtClean="0"/>
              <a:t> = 4.80</a:t>
            </a:r>
          </a:p>
          <a:p>
            <a:r>
              <a:rPr lang="en-US" dirty="0" smtClean="0"/>
              <a:t>X</a:t>
            </a:r>
            <a:r>
              <a:rPr lang="en-US" baseline="-25000" dirty="0" smtClean="0"/>
              <a:t>2</a:t>
            </a:r>
            <a:r>
              <a:rPr lang="en-US" dirty="0" smtClean="0"/>
              <a:t> = 2.40</a:t>
            </a:r>
            <a:endParaRPr lang="en-US" dirty="0"/>
          </a:p>
        </p:txBody>
      </p:sp>
      <p:sp>
        <p:nvSpPr>
          <p:cNvPr id="17" name="Oval 16"/>
          <p:cNvSpPr/>
          <p:nvPr/>
        </p:nvSpPr>
        <p:spPr>
          <a:xfrm>
            <a:off x="3914565" y="5011563"/>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70749" y="4934182"/>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623226" y="4615934"/>
            <a:ext cx="916087" cy="369332"/>
          </a:xfrm>
          <a:prstGeom prst="rect">
            <a:avLst/>
          </a:prstGeom>
          <a:noFill/>
        </p:spPr>
        <p:txBody>
          <a:bodyPr wrap="square" rtlCol="0">
            <a:spAutoFit/>
          </a:bodyPr>
          <a:lstStyle/>
          <a:p>
            <a:pPr algn="ctr"/>
            <a:r>
              <a:rPr lang="en-US" dirty="0" smtClean="0">
                <a:solidFill>
                  <a:srgbClr val="FF0000"/>
                </a:solidFill>
              </a:rPr>
              <a:t>3</a:t>
            </a:r>
            <a:endParaRPr lang="en-US" dirty="0">
              <a:solidFill>
                <a:srgbClr val="FF0000"/>
              </a:solidFill>
            </a:endParaRPr>
          </a:p>
        </p:txBody>
      </p:sp>
      <p:sp>
        <p:nvSpPr>
          <p:cNvPr id="21" name="TextBox 20"/>
          <p:cNvSpPr txBox="1"/>
          <p:nvPr/>
        </p:nvSpPr>
        <p:spPr>
          <a:xfrm>
            <a:off x="3922964" y="4682000"/>
            <a:ext cx="916087" cy="369332"/>
          </a:xfrm>
          <a:prstGeom prst="rect">
            <a:avLst/>
          </a:prstGeom>
          <a:noFill/>
        </p:spPr>
        <p:txBody>
          <a:bodyPr wrap="square" rtlCol="0">
            <a:spAutoFit/>
          </a:bodyPr>
          <a:lstStyle/>
          <a:p>
            <a:pPr algn="ctr"/>
            <a:r>
              <a:rPr lang="en-US" dirty="0" smtClean="0">
                <a:solidFill>
                  <a:srgbClr val="FF0000"/>
                </a:solidFill>
              </a:rPr>
              <a:t>2</a:t>
            </a:r>
            <a:endParaRPr lang="en-US" dirty="0">
              <a:solidFill>
                <a:srgbClr val="FF0000"/>
              </a:solidFill>
            </a:endParaRPr>
          </a:p>
        </p:txBody>
      </p:sp>
      <p:sp>
        <p:nvSpPr>
          <p:cNvPr id="22" name="TextBox 21"/>
          <p:cNvSpPr txBox="1"/>
          <p:nvPr/>
        </p:nvSpPr>
        <p:spPr>
          <a:xfrm>
            <a:off x="987230" y="3558016"/>
            <a:ext cx="2816250" cy="2492990"/>
          </a:xfrm>
          <a:prstGeom prst="rect">
            <a:avLst/>
          </a:prstGeom>
          <a:noFill/>
        </p:spPr>
        <p:txBody>
          <a:bodyPr wrap="square" rtlCol="0">
            <a:spAutoFit/>
          </a:bodyPr>
          <a:lstStyle/>
          <a:p>
            <a:pPr algn="ctr"/>
            <a:r>
              <a:rPr lang="en-US" dirty="0" smtClean="0">
                <a:solidFill>
                  <a:srgbClr val="FF0000"/>
                </a:solidFill>
              </a:rPr>
              <a:t>For Node 2</a:t>
            </a:r>
          </a:p>
          <a:p>
            <a:pPr>
              <a:spcBef>
                <a:spcPts val="600"/>
              </a:spcBef>
            </a:pPr>
            <a:r>
              <a:rPr lang="en-US" spc="-5" dirty="0">
                <a:latin typeface="Tahoma"/>
                <a:cs typeface="Tahoma"/>
              </a:rPr>
              <a:t>Max. </a:t>
            </a:r>
            <a:r>
              <a:rPr lang="en-US" dirty="0">
                <a:latin typeface="Tahoma"/>
                <a:cs typeface="Tahoma"/>
              </a:rPr>
              <a:t>Z = </a:t>
            </a:r>
            <a:r>
              <a:rPr lang="en-US" spc="-5" dirty="0">
                <a:latin typeface="Tahoma"/>
                <a:cs typeface="Tahoma"/>
              </a:rPr>
              <a:t>10X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50" dirty="0">
                <a:latin typeface="Tahoma"/>
                <a:cs typeface="Tahoma"/>
              </a:rPr>
              <a:t> </a:t>
            </a:r>
            <a:r>
              <a:rPr lang="en-US" spc="-5" dirty="0">
                <a:latin typeface="Tahoma"/>
                <a:cs typeface="Tahoma"/>
              </a:rPr>
              <a:t>20X</a:t>
            </a:r>
            <a:r>
              <a:rPr lang="en-US" spc="-5" baseline="-25000" dirty="0">
                <a:latin typeface="Tahoma"/>
                <a:cs typeface="Tahoma"/>
              </a:rPr>
              <a:t>2</a:t>
            </a:r>
            <a:endParaRPr lang="en-US" baseline="-25000" dirty="0">
              <a:latin typeface="Tahoma"/>
              <a:cs typeface="Tahoma"/>
            </a:endParaRPr>
          </a:p>
          <a:p>
            <a:pPr>
              <a:spcBef>
                <a:spcPts val="600"/>
              </a:spcBef>
            </a:pPr>
            <a:r>
              <a:rPr lang="en-US" spc="-5" dirty="0">
                <a:latin typeface="Tahoma"/>
                <a:cs typeface="Tahoma"/>
              </a:rPr>
              <a:t>Subject</a:t>
            </a:r>
            <a:r>
              <a:rPr lang="en-US" spc="-15" dirty="0">
                <a:latin typeface="Tahoma"/>
                <a:cs typeface="Tahoma"/>
              </a:rPr>
              <a:t> </a:t>
            </a:r>
            <a:r>
              <a:rPr lang="en-US" dirty="0">
                <a:latin typeface="Tahoma"/>
                <a:cs typeface="Tahoma"/>
              </a:rPr>
              <a:t>to:</a:t>
            </a:r>
          </a:p>
          <a:p>
            <a:pPr>
              <a:spcBef>
                <a:spcPts val="600"/>
              </a:spcBef>
            </a:pPr>
            <a:r>
              <a:rPr lang="en-US" spc="-5" dirty="0">
                <a:latin typeface="Tahoma"/>
                <a:cs typeface="Tahoma"/>
              </a:rPr>
              <a:t>6X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8X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95" dirty="0">
                <a:latin typeface="Tahoma"/>
                <a:cs typeface="Tahoma"/>
              </a:rPr>
              <a:t> </a:t>
            </a:r>
            <a:r>
              <a:rPr lang="en-US" spc="-5" dirty="0">
                <a:latin typeface="Tahoma"/>
                <a:cs typeface="Tahoma"/>
              </a:rPr>
              <a:t>48</a:t>
            </a:r>
          </a:p>
          <a:p>
            <a:pPr>
              <a:spcBef>
                <a:spcPts val="600"/>
              </a:spcBef>
            </a:pPr>
            <a:r>
              <a:rPr lang="en-US" spc="-5" dirty="0">
                <a:latin typeface="Tahoma"/>
                <a:cs typeface="Tahoma"/>
              </a:rPr>
              <a:t>  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3X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70" dirty="0">
                <a:latin typeface="Tahoma"/>
                <a:cs typeface="Tahoma"/>
              </a:rPr>
              <a:t> </a:t>
            </a:r>
            <a:r>
              <a:rPr lang="en-US" spc="-5" dirty="0" smtClean="0">
                <a:latin typeface="Tahoma"/>
                <a:cs typeface="Tahoma"/>
              </a:rPr>
              <a:t>12</a:t>
            </a:r>
          </a:p>
          <a:p>
            <a:pPr>
              <a:spcBef>
                <a:spcPts val="600"/>
              </a:spcBef>
            </a:pPr>
            <a:r>
              <a:rPr lang="en-US" spc="-5" dirty="0">
                <a:latin typeface="Tahoma"/>
                <a:cs typeface="Tahoma"/>
              </a:rPr>
              <a:t> </a:t>
            </a: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a:t>
            </a:r>
            <a:r>
              <a:rPr lang="en-US" dirty="0" smtClean="0">
                <a:latin typeface="Tahoma"/>
                <a:cs typeface="Tahoma"/>
              </a:rPr>
              <a:t>≤</a:t>
            </a:r>
            <a:r>
              <a:rPr lang="en-US" spc="-70" dirty="0" smtClean="0">
                <a:latin typeface="Tahoma"/>
                <a:cs typeface="Tahoma"/>
              </a:rPr>
              <a:t> </a:t>
            </a:r>
            <a:r>
              <a:rPr lang="en-US" spc="-5" dirty="0" smtClean="0">
                <a:latin typeface="Tahoma"/>
                <a:cs typeface="Tahoma"/>
              </a:rPr>
              <a:t>4     </a:t>
            </a:r>
            <a:r>
              <a:rPr lang="en-US" sz="1600" spc="-5" dirty="0" smtClean="0">
                <a:solidFill>
                  <a:srgbClr val="FF0000"/>
                </a:solidFill>
                <a:latin typeface="Tahoma"/>
                <a:cs typeface="Tahoma"/>
              </a:rPr>
              <a:t>New Constraint</a:t>
            </a:r>
            <a:endParaRPr lang="en-US" sz="1600" spc="-5" dirty="0">
              <a:solidFill>
                <a:srgbClr val="FF0000"/>
              </a:solidFill>
              <a:latin typeface="Tahoma"/>
              <a:cs typeface="Tahoma"/>
            </a:endParaRPr>
          </a:p>
          <a:p>
            <a:pPr>
              <a:spcBef>
                <a:spcPts val="600"/>
              </a:spcBef>
            </a:pP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X</a:t>
            </a:r>
            <a:r>
              <a:rPr lang="en-US" spc="-5" baseline="-25000" dirty="0">
                <a:latin typeface="Tahoma"/>
                <a:cs typeface="Tahoma"/>
              </a:rPr>
              <a:t>2</a:t>
            </a:r>
            <a:r>
              <a:rPr lang="en-US" spc="-5" dirty="0">
                <a:latin typeface="Tahoma"/>
                <a:cs typeface="Tahoma"/>
              </a:rPr>
              <a:t> </a:t>
            </a:r>
            <a:r>
              <a:rPr lang="en-US" dirty="0">
                <a:latin typeface="Tahoma"/>
                <a:cs typeface="Tahoma"/>
              </a:rPr>
              <a:t>≥ 0 and</a:t>
            </a:r>
            <a:r>
              <a:rPr lang="en-US" spc="-85" dirty="0">
                <a:latin typeface="Tahoma"/>
                <a:cs typeface="Tahoma"/>
              </a:rPr>
              <a:t> </a:t>
            </a:r>
            <a:r>
              <a:rPr lang="en-US" dirty="0" smtClean="0">
                <a:latin typeface="Tahoma"/>
                <a:cs typeface="Tahoma"/>
              </a:rPr>
              <a:t>integers</a:t>
            </a:r>
            <a:endParaRPr lang="en-US" dirty="0">
              <a:latin typeface="Tahoma"/>
              <a:cs typeface="Tahoma"/>
            </a:endParaRPr>
          </a:p>
        </p:txBody>
      </p:sp>
      <p:sp>
        <p:nvSpPr>
          <p:cNvPr id="23" name="TextBox 22"/>
          <p:cNvSpPr txBox="1"/>
          <p:nvPr/>
        </p:nvSpPr>
        <p:spPr>
          <a:xfrm>
            <a:off x="8095170" y="3472754"/>
            <a:ext cx="2816250" cy="2492990"/>
          </a:xfrm>
          <a:prstGeom prst="rect">
            <a:avLst/>
          </a:prstGeom>
          <a:noFill/>
        </p:spPr>
        <p:txBody>
          <a:bodyPr wrap="square" rtlCol="0">
            <a:spAutoFit/>
          </a:bodyPr>
          <a:lstStyle/>
          <a:p>
            <a:pPr algn="ctr"/>
            <a:r>
              <a:rPr lang="en-US" dirty="0" smtClean="0">
                <a:solidFill>
                  <a:srgbClr val="FF0000"/>
                </a:solidFill>
              </a:rPr>
              <a:t>For Node 3</a:t>
            </a:r>
          </a:p>
          <a:p>
            <a:pPr>
              <a:spcBef>
                <a:spcPts val="600"/>
              </a:spcBef>
            </a:pPr>
            <a:r>
              <a:rPr lang="en-US" spc="-5" dirty="0">
                <a:latin typeface="Tahoma"/>
                <a:cs typeface="Tahoma"/>
              </a:rPr>
              <a:t>Max. </a:t>
            </a:r>
            <a:r>
              <a:rPr lang="en-US" dirty="0">
                <a:latin typeface="Tahoma"/>
                <a:cs typeface="Tahoma"/>
              </a:rPr>
              <a:t>Z = </a:t>
            </a:r>
            <a:r>
              <a:rPr lang="en-US" spc="-5" dirty="0">
                <a:latin typeface="Tahoma"/>
                <a:cs typeface="Tahoma"/>
              </a:rPr>
              <a:t>10X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50" dirty="0">
                <a:latin typeface="Tahoma"/>
                <a:cs typeface="Tahoma"/>
              </a:rPr>
              <a:t> </a:t>
            </a:r>
            <a:r>
              <a:rPr lang="en-US" spc="-5" dirty="0">
                <a:latin typeface="Tahoma"/>
                <a:cs typeface="Tahoma"/>
              </a:rPr>
              <a:t>20X</a:t>
            </a:r>
            <a:r>
              <a:rPr lang="en-US" spc="-5" baseline="-25000" dirty="0">
                <a:latin typeface="Tahoma"/>
                <a:cs typeface="Tahoma"/>
              </a:rPr>
              <a:t>2</a:t>
            </a:r>
            <a:endParaRPr lang="en-US" baseline="-25000" dirty="0">
              <a:latin typeface="Tahoma"/>
              <a:cs typeface="Tahoma"/>
            </a:endParaRPr>
          </a:p>
          <a:p>
            <a:pPr>
              <a:spcBef>
                <a:spcPts val="600"/>
              </a:spcBef>
            </a:pPr>
            <a:r>
              <a:rPr lang="en-US" spc="-5" dirty="0">
                <a:latin typeface="Tahoma"/>
                <a:cs typeface="Tahoma"/>
              </a:rPr>
              <a:t>Subject</a:t>
            </a:r>
            <a:r>
              <a:rPr lang="en-US" spc="-15" dirty="0">
                <a:latin typeface="Tahoma"/>
                <a:cs typeface="Tahoma"/>
              </a:rPr>
              <a:t> </a:t>
            </a:r>
            <a:r>
              <a:rPr lang="en-US" dirty="0">
                <a:latin typeface="Tahoma"/>
                <a:cs typeface="Tahoma"/>
              </a:rPr>
              <a:t>to:</a:t>
            </a:r>
          </a:p>
          <a:p>
            <a:pPr>
              <a:spcBef>
                <a:spcPts val="600"/>
              </a:spcBef>
            </a:pPr>
            <a:r>
              <a:rPr lang="en-US" spc="-5" dirty="0">
                <a:latin typeface="Tahoma"/>
                <a:cs typeface="Tahoma"/>
              </a:rPr>
              <a:t>6X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8X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95" dirty="0">
                <a:latin typeface="Tahoma"/>
                <a:cs typeface="Tahoma"/>
              </a:rPr>
              <a:t> </a:t>
            </a:r>
            <a:r>
              <a:rPr lang="en-US" spc="-5" dirty="0">
                <a:latin typeface="Tahoma"/>
                <a:cs typeface="Tahoma"/>
              </a:rPr>
              <a:t>48</a:t>
            </a:r>
          </a:p>
          <a:p>
            <a:pPr>
              <a:spcBef>
                <a:spcPts val="600"/>
              </a:spcBef>
            </a:pPr>
            <a:r>
              <a:rPr lang="en-US" spc="-5" dirty="0">
                <a:latin typeface="Tahoma"/>
                <a:cs typeface="Tahoma"/>
              </a:rPr>
              <a:t>  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3X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70" dirty="0">
                <a:latin typeface="Tahoma"/>
                <a:cs typeface="Tahoma"/>
              </a:rPr>
              <a:t> </a:t>
            </a:r>
            <a:r>
              <a:rPr lang="en-US" spc="-5" dirty="0" smtClean="0">
                <a:latin typeface="Tahoma"/>
                <a:cs typeface="Tahoma"/>
              </a:rPr>
              <a:t>12</a:t>
            </a:r>
          </a:p>
          <a:p>
            <a:pPr>
              <a:spcBef>
                <a:spcPts val="600"/>
              </a:spcBef>
            </a:pPr>
            <a:r>
              <a:rPr lang="en-US" spc="-5" dirty="0">
                <a:latin typeface="Tahoma"/>
                <a:cs typeface="Tahoma"/>
              </a:rPr>
              <a:t> </a:t>
            </a: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70" dirty="0" smtClean="0">
                <a:latin typeface="Tahoma"/>
                <a:cs typeface="Tahoma"/>
              </a:rPr>
              <a:t> 5</a:t>
            </a:r>
            <a:r>
              <a:rPr lang="en-US" spc="-5" dirty="0" smtClean="0">
                <a:latin typeface="Tahoma"/>
                <a:cs typeface="Tahoma"/>
              </a:rPr>
              <a:t>     </a:t>
            </a:r>
            <a:r>
              <a:rPr lang="en-US" sz="1600" spc="-5" dirty="0" smtClean="0">
                <a:solidFill>
                  <a:srgbClr val="FF0000"/>
                </a:solidFill>
                <a:latin typeface="Tahoma"/>
                <a:cs typeface="Tahoma"/>
              </a:rPr>
              <a:t>New Constraint</a:t>
            </a:r>
            <a:endParaRPr lang="en-US" sz="1600" spc="-5" dirty="0">
              <a:solidFill>
                <a:srgbClr val="FF0000"/>
              </a:solidFill>
              <a:latin typeface="Tahoma"/>
              <a:cs typeface="Tahoma"/>
            </a:endParaRPr>
          </a:p>
          <a:p>
            <a:pPr>
              <a:spcBef>
                <a:spcPts val="600"/>
              </a:spcBef>
            </a:pP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X</a:t>
            </a:r>
            <a:r>
              <a:rPr lang="en-US" spc="-5" baseline="-25000" dirty="0">
                <a:latin typeface="Tahoma"/>
                <a:cs typeface="Tahoma"/>
              </a:rPr>
              <a:t>2</a:t>
            </a:r>
            <a:r>
              <a:rPr lang="en-US" spc="-5" dirty="0">
                <a:latin typeface="Tahoma"/>
                <a:cs typeface="Tahoma"/>
              </a:rPr>
              <a:t> </a:t>
            </a:r>
            <a:r>
              <a:rPr lang="en-US" dirty="0">
                <a:latin typeface="Tahoma"/>
                <a:cs typeface="Tahoma"/>
              </a:rPr>
              <a:t>≥ 0 and</a:t>
            </a:r>
            <a:r>
              <a:rPr lang="en-US" spc="-85" dirty="0">
                <a:latin typeface="Tahoma"/>
                <a:cs typeface="Tahoma"/>
              </a:rPr>
              <a:t> </a:t>
            </a:r>
            <a:r>
              <a:rPr lang="en-US" dirty="0" smtClean="0">
                <a:latin typeface="Tahoma"/>
                <a:cs typeface="Tahoma"/>
              </a:rPr>
              <a:t>integers</a:t>
            </a:r>
            <a:endParaRPr lang="en-US" dirty="0">
              <a:latin typeface="Tahoma"/>
              <a:cs typeface="Tahoma"/>
            </a:endParaRPr>
          </a:p>
        </p:txBody>
      </p:sp>
    </p:spTree>
    <p:extLst>
      <p:ext uri="{BB962C8B-B14F-4D97-AF65-F5344CB8AC3E}">
        <p14:creationId xmlns:p14="http://schemas.microsoft.com/office/powerpoint/2010/main" val="2652367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67468"/>
            <a:ext cx="10515600" cy="1325563"/>
          </a:xfrm>
        </p:spPr>
        <p:txBody>
          <a:bodyPr/>
          <a:lstStyle/>
          <a:p>
            <a:r>
              <a:rPr lang="en-US" b="1" dirty="0"/>
              <a:t>Branch and Bound Method (Example)</a:t>
            </a:r>
            <a:endParaRPr lang="en-US" dirty="0"/>
          </a:p>
        </p:txBody>
      </p:sp>
      <p:sp>
        <p:nvSpPr>
          <p:cNvPr id="3" name="Content Placeholder 2"/>
          <p:cNvSpPr>
            <a:spLocks noGrp="1"/>
          </p:cNvSpPr>
          <p:nvPr>
            <p:ph sz="half" idx="1"/>
          </p:nvPr>
        </p:nvSpPr>
        <p:spPr>
          <a:xfrm>
            <a:off x="838200" y="1682496"/>
            <a:ext cx="5181600" cy="4494467"/>
          </a:xfrm>
        </p:spPr>
        <p:txBody>
          <a:bodyPr/>
          <a:lstStyle/>
          <a:p>
            <a:pPr marL="38100">
              <a:lnSpc>
                <a:spcPct val="100000"/>
              </a:lnSpc>
              <a:spcBef>
                <a:spcPts val="95"/>
              </a:spcBef>
            </a:pPr>
            <a:r>
              <a:rPr lang="en-US" spc="-15" dirty="0" smtClean="0">
                <a:cs typeface="Tahoma"/>
              </a:rPr>
              <a:t>Node 2:</a:t>
            </a:r>
            <a:r>
              <a:rPr lang="en-US" spc="-10" dirty="0" smtClean="0">
                <a:solidFill>
                  <a:srgbClr val="FFFFFF"/>
                </a:solidFill>
                <a:cs typeface="Tahoma"/>
              </a:rPr>
              <a:t>on </a:t>
            </a:r>
            <a:r>
              <a:rPr lang="en-US" spc="-5" dirty="0">
                <a:solidFill>
                  <a:srgbClr val="FFFFFF"/>
                </a:solidFill>
                <a:latin typeface="Tahoma"/>
                <a:cs typeface="Tahoma"/>
              </a:rPr>
              <a:t>of </a:t>
            </a:r>
            <a:r>
              <a:rPr lang="en-US" spc="5" dirty="0">
                <a:solidFill>
                  <a:srgbClr val="FFFFFF"/>
                </a:solidFill>
                <a:latin typeface="Tahoma"/>
                <a:cs typeface="Tahoma"/>
              </a:rPr>
              <a:t>P</a:t>
            </a:r>
            <a:r>
              <a:rPr lang="en-US" spc="7" baseline="-21164" dirty="0">
                <a:solidFill>
                  <a:srgbClr val="FFFFFF"/>
                </a:solidFill>
                <a:latin typeface="Tahoma"/>
                <a:cs typeface="Tahoma"/>
              </a:rPr>
              <a:t>3</a:t>
            </a:r>
            <a:r>
              <a:rPr lang="en-US" spc="30" baseline="-21164" dirty="0">
                <a:solidFill>
                  <a:srgbClr val="FFFFFF"/>
                </a:solidFill>
                <a:latin typeface="Tahoma"/>
                <a:cs typeface="Tahoma"/>
              </a:rPr>
              <a:t> </a:t>
            </a:r>
            <a:r>
              <a:rPr lang="en-US" spc="-10" dirty="0">
                <a:solidFill>
                  <a:srgbClr val="FFFFFF"/>
                </a:solidFill>
                <a:latin typeface="Tahoma"/>
                <a:cs typeface="Tahoma"/>
              </a:rPr>
              <a:t>after</a:t>
            </a:r>
            <a:endParaRPr lang="en-US" dirty="0">
              <a:latin typeface="Tahoma"/>
              <a:cs typeface="Tahoma"/>
            </a:endParaRPr>
          </a:p>
          <a:p>
            <a:pPr marL="89535">
              <a:lnSpc>
                <a:spcPct val="100000"/>
              </a:lnSpc>
              <a:spcBef>
                <a:spcPts val="5"/>
              </a:spcBef>
            </a:pPr>
            <a:r>
              <a:rPr lang="en-US" spc="-10" dirty="0">
                <a:solidFill>
                  <a:srgbClr val="FFFFFF"/>
                </a:solidFill>
                <a:latin typeface="Tahoma"/>
                <a:cs typeface="Tahoma"/>
              </a:rPr>
              <a:t>introduction </a:t>
            </a:r>
            <a:r>
              <a:rPr lang="en-US" spc="-5" dirty="0">
                <a:solidFill>
                  <a:srgbClr val="FFFFFF"/>
                </a:solidFill>
                <a:latin typeface="Tahoma"/>
                <a:cs typeface="Tahoma"/>
              </a:rPr>
              <a:t>X1 ≤ 4 </a:t>
            </a:r>
            <a:r>
              <a:rPr lang="en-US" spc="-10" dirty="0">
                <a:solidFill>
                  <a:srgbClr val="FFFFFF"/>
                </a:solidFill>
                <a:latin typeface="Tahoma"/>
                <a:cs typeface="Tahoma"/>
              </a:rPr>
              <a:t>to</a:t>
            </a:r>
            <a:r>
              <a:rPr lang="en-US" spc="40" dirty="0">
                <a:solidFill>
                  <a:srgbClr val="FFFFFF"/>
                </a:solidFill>
                <a:latin typeface="Tahoma"/>
                <a:cs typeface="Tahoma"/>
              </a:rPr>
              <a:t> </a:t>
            </a:r>
            <a:r>
              <a:rPr lang="en-US" spc="5" dirty="0">
                <a:solidFill>
                  <a:srgbClr val="FFFFFF"/>
                </a:solidFill>
                <a:latin typeface="Tahoma"/>
                <a:cs typeface="Tahoma"/>
              </a:rPr>
              <a:t>P</a:t>
            </a:r>
            <a:r>
              <a:rPr lang="en-US" spc="7" baseline="-21164" dirty="0">
                <a:solidFill>
                  <a:srgbClr val="FFFFFF"/>
                </a:solidFill>
                <a:latin typeface="Tahoma"/>
                <a:cs typeface="Tahoma"/>
              </a:rPr>
              <a:t>1</a:t>
            </a:r>
            <a:endParaRPr lang="en-US" baseline="-21164" dirty="0">
              <a:latin typeface="Tahoma"/>
              <a:cs typeface="Tahoma"/>
            </a:endParaRPr>
          </a:p>
        </p:txBody>
      </p:sp>
      <p:sp>
        <p:nvSpPr>
          <p:cNvPr id="4" name="Content Placeholder 3"/>
          <p:cNvSpPr>
            <a:spLocks noGrp="1"/>
          </p:cNvSpPr>
          <p:nvPr>
            <p:ph sz="half" idx="2"/>
          </p:nvPr>
        </p:nvSpPr>
        <p:spPr>
          <a:xfrm>
            <a:off x="6019800" y="1615313"/>
            <a:ext cx="5181600" cy="4351338"/>
          </a:xfrm>
        </p:spPr>
        <p:txBody>
          <a:bodyPr/>
          <a:lstStyle/>
          <a:p>
            <a:r>
              <a:rPr lang="en-US" dirty="0" smtClean="0"/>
              <a:t>Node 3:</a:t>
            </a:r>
            <a:endParaRPr lang="en-US" dirty="0"/>
          </a:p>
        </p:txBody>
      </p:sp>
      <p:sp>
        <p:nvSpPr>
          <p:cNvPr id="5" name="object 7"/>
          <p:cNvSpPr/>
          <p:nvPr/>
        </p:nvSpPr>
        <p:spPr>
          <a:xfrm>
            <a:off x="1237488" y="2286000"/>
            <a:ext cx="3910584" cy="3803904"/>
          </a:xfrm>
          <a:prstGeom prst="rect">
            <a:avLst/>
          </a:prstGeom>
          <a:blipFill>
            <a:blip r:embed="rId2" cstate="print"/>
            <a:stretch>
              <a:fillRect/>
            </a:stretch>
          </a:blipFill>
        </p:spPr>
        <p:txBody>
          <a:bodyPr wrap="square" lIns="0" tIns="0" rIns="0" bIns="0" rtlCol="0"/>
          <a:lstStyle/>
          <a:p>
            <a:endParaRPr/>
          </a:p>
        </p:txBody>
      </p:sp>
      <p:sp>
        <p:nvSpPr>
          <p:cNvPr id="6" name="object 9"/>
          <p:cNvSpPr/>
          <p:nvPr/>
        </p:nvSpPr>
        <p:spPr>
          <a:xfrm>
            <a:off x="2392807" y="1933257"/>
            <a:ext cx="2755265" cy="2851150"/>
          </a:xfrm>
          <a:custGeom>
            <a:avLst/>
            <a:gdLst/>
            <a:ahLst/>
            <a:cxnLst/>
            <a:rect l="l" t="t" r="r" b="b"/>
            <a:pathLst>
              <a:path w="2755265" h="2851150">
                <a:moveTo>
                  <a:pt x="164464" y="0"/>
                </a:moveTo>
                <a:lnTo>
                  <a:pt x="596264" y="0"/>
                </a:lnTo>
                <a:lnTo>
                  <a:pt x="1243964" y="0"/>
                </a:lnTo>
                <a:lnTo>
                  <a:pt x="2755265" y="0"/>
                </a:lnTo>
                <a:lnTo>
                  <a:pt x="2755265" y="444500"/>
                </a:lnTo>
                <a:lnTo>
                  <a:pt x="2755265" y="635000"/>
                </a:lnTo>
                <a:lnTo>
                  <a:pt x="2755265" y="762000"/>
                </a:lnTo>
                <a:lnTo>
                  <a:pt x="1243964" y="762000"/>
                </a:lnTo>
                <a:lnTo>
                  <a:pt x="0" y="2850896"/>
                </a:lnTo>
                <a:lnTo>
                  <a:pt x="596264" y="762000"/>
                </a:lnTo>
                <a:lnTo>
                  <a:pt x="164464" y="762000"/>
                </a:lnTo>
                <a:lnTo>
                  <a:pt x="164464" y="635000"/>
                </a:lnTo>
                <a:lnTo>
                  <a:pt x="164464" y="444500"/>
                </a:lnTo>
                <a:lnTo>
                  <a:pt x="164464" y="0"/>
                </a:lnTo>
                <a:close/>
              </a:path>
            </a:pathLst>
          </a:custGeom>
          <a:ln w="25400">
            <a:solidFill>
              <a:srgbClr val="385D89"/>
            </a:solidFill>
          </a:ln>
        </p:spPr>
        <p:txBody>
          <a:bodyPr wrap="square" lIns="0" tIns="0" rIns="0" bIns="0" rtlCol="0"/>
          <a:lstStyle/>
          <a:p>
            <a:endParaRPr/>
          </a:p>
        </p:txBody>
      </p:sp>
      <p:sp>
        <p:nvSpPr>
          <p:cNvPr id="8" name="object 10"/>
          <p:cNvSpPr txBox="1"/>
          <p:nvPr/>
        </p:nvSpPr>
        <p:spPr>
          <a:xfrm>
            <a:off x="2793302" y="1933257"/>
            <a:ext cx="2354770" cy="504625"/>
          </a:xfrm>
          <a:prstGeom prst="rect">
            <a:avLst/>
          </a:prstGeom>
        </p:spPr>
        <p:txBody>
          <a:bodyPr vert="horz" wrap="square" lIns="0" tIns="12065" rIns="0" bIns="0" rtlCol="0">
            <a:spAutoFit/>
          </a:bodyPr>
          <a:lstStyle/>
          <a:p>
            <a:pPr marL="38100">
              <a:lnSpc>
                <a:spcPct val="100000"/>
              </a:lnSpc>
              <a:spcBef>
                <a:spcPts val="95"/>
              </a:spcBef>
            </a:pPr>
            <a:r>
              <a:rPr sz="1600" spc="-15" dirty="0">
                <a:latin typeface="Tahoma"/>
                <a:cs typeface="Tahoma"/>
              </a:rPr>
              <a:t>Feasible </a:t>
            </a:r>
            <a:r>
              <a:rPr lang="en-US" sz="1600" spc="-10" dirty="0" smtClean="0">
                <a:latin typeface="Tahoma"/>
                <a:cs typeface="Tahoma"/>
              </a:rPr>
              <a:t>Region after</a:t>
            </a:r>
            <a:endParaRPr lang="en-US" sz="1600" dirty="0">
              <a:latin typeface="Tahoma"/>
              <a:cs typeface="Tahoma"/>
            </a:endParaRPr>
          </a:p>
          <a:p>
            <a:pPr marL="89535">
              <a:lnSpc>
                <a:spcPct val="100000"/>
              </a:lnSpc>
              <a:spcBef>
                <a:spcPts val="5"/>
              </a:spcBef>
            </a:pPr>
            <a:r>
              <a:rPr lang="en-US" sz="1600" spc="-10" dirty="0" smtClean="0">
                <a:latin typeface="Tahoma"/>
                <a:cs typeface="Tahoma"/>
              </a:rPr>
              <a:t>Adding </a:t>
            </a:r>
            <a:r>
              <a:rPr lang="en-US" sz="1600" spc="-5" dirty="0" smtClean="0">
                <a:latin typeface="Tahoma"/>
                <a:cs typeface="Tahoma"/>
              </a:rPr>
              <a:t>X</a:t>
            </a:r>
            <a:r>
              <a:rPr lang="en-US" sz="1600" spc="-5" baseline="-25000" dirty="0" smtClean="0">
                <a:latin typeface="Tahoma"/>
                <a:cs typeface="Tahoma"/>
              </a:rPr>
              <a:t>1</a:t>
            </a:r>
            <a:r>
              <a:rPr lang="en-US" sz="1600" spc="-5" dirty="0" smtClean="0">
                <a:latin typeface="Tahoma"/>
                <a:cs typeface="Tahoma"/>
              </a:rPr>
              <a:t> </a:t>
            </a:r>
            <a:r>
              <a:rPr lang="en-US" sz="1600" spc="-5" dirty="0">
                <a:latin typeface="Tahoma"/>
                <a:cs typeface="Tahoma"/>
              </a:rPr>
              <a:t>≤ </a:t>
            </a:r>
            <a:r>
              <a:rPr lang="en-US" sz="1600" spc="-5" dirty="0" smtClean="0">
                <a:latin typeface="Tahoma"/>
                <a:cs typeface="Tahoma"/>
              </a:rPr>
              <a:t>4</a:t>
            </a:r>
            <a:endParaRPr sz="1575" baseline="-21164" dirty="0">
              <a:latin typeface="Tahoma"/>
              <a:cs typeface="Tahoma"/>
            </a:endParaRPr>
          </a:p>
        </p:txBody>
      </p:sp>
      <p:sp>
        <p:nvSpPr>
          <p:cNvPr id="9" name="object 3"/>
          <p:cNvSpPr/>
          <p:nvPr/>
        </p:nvSpPr>
        <p:spPr>
          <a:xfrm>
            <a:off x="6303391" y="2065209"/>
            <a:ext cx="3333762" cy="4084322"/>
          </a:xfrm>
          <a:prstGeom prst="rect">
            <a:avLst/>
          </a:prstGeom>
          <a:blipFill>
            <a:blip r:embed="rId3" cstate="print"/>
            <a:stretch>
              <a:fillRect/>
            </a:stretch>
          </a:blipFill>
        </p:spPr>
        <p:txBody>
          <a:bodyPr wrap="square" lIns="0" tIns="0" rIns="0" bIns="0" rtlCol="0"/>
          <a:lstStyle/>
          <a:p>
            <a:endParaRPr/>
          </a:p>
        </p:txBody>
      </p:sp>
      <p:sp>
        <p:nvSpPr>
          <p:cNvPr id="10" name="object 9"/>
          <p:cNvSpPr/>
          <p:nvPr/>
        </p:nvSpPr>
        <p:spPr>
          <a:xfrm>
            <a:off x="7382383" y="2375579"/>
            <a:ext cx="2755265" cy="2851150"/>
          </a:xfrm>
          <a:custGeom>
            <a:avLst/>
            <a:gdLst/>
            <a:ahLst/>
            <a:cxnLst/>
            <a:rect l="l" t="t" r="r" b="b"/>
            <a:pathLst>
              <a:path w="2755265" h="2851150">
                <a:moveTo>
                  <a:pt x="164464" y="0"/>
                </a:moveTo>
                <a:lnTo>
                  <a:pt x="596264" y="0"/>
                </a:lnTo>
                <a:lnTo>
                  <a:pt x="1243964" y="0"/>
                </a:lnTo>
                <a:lnTo>
                  <a:pt x="2755265" y="0"/>
                </a:lnTo>
                <a:lnTo>
                  <a:pt x="2755265" y="444500"/>
                </a:lnTo>
                <a:lnTo>
                  <a:pt x="2755265" y="635000"/>
                </a:lnTo>
                <a:lnTo>
                  <a:pt x="2755265" y="762000"/>
                </a:lnTo>
                <a:lnTo>
                  <a:pt x="1243964" y="762000"/>
                </a:lnTo>
                <a:lnTo>
                  <a:pt x="0" y="2850896"/>
                </a:lnTo>
                <a:lnTo>
                  <a:pt x="596264" y="762000"/>
                </a:lnTo>
                <a:lnTo>
                  <a:pt x="164464" y="762000"/>
                </a:lnTo>
                <a:lnTo>
                  <a:pt x="164464" y="635000"/>
                </a:lnTo>
                <a:lnTo>
                  <a:pt x="164464" y="444500"/>
                </a:lnTo>
                <a:lnTo>
                  <a:pt x="164464" y="0"/>
                </a:lnTo>
                <a:close/>
              </a:path>
            </a:pathLst>
          </a:custGeom>
          <a:ln w="25400">
            <a:solidFill>
              <a:srgbClr val="385D89"/>
            </a:solidFill>
          </a:ln>
        </p:spPr>
        <p:txBody>
          <a:bodyPr wrap="square" lIns="0" tIns="0" rIns="0" bIns="0" rtlCol="0"/>
          <a:lstStyle/>
          <a:p>
            <a:endParaRPr/>
          </a:p>
        </p:txBody>
      </p:sp>
      <p:sp>
        <p:nvSpPr>
          <p:cNvPr id="11" name="object 10"/>
          <p:cNvSpPr txBox="1"/>
          <p:nvPr/>
        </p:nvSpPr>
        <p:spPr>
          <a:xfrm>
            <a:off x="7582630" y="2392532"/>
            <a:ext cx="2354770" cy="504625"/>
          </a:xfrm>
          <a:prstGeom prst="rect">
            <a:avLst/>
          </a:prstGeom>
        </p:spPr>
        <p:txBody>
          <a:bodyPr vert="horz" wrap="square" lIns="0" tIns="12065" rIns="0" bIns="0" rtlCol="0">
            <a:spAutoFit/>
          </a:bodyPr>
          <a:lstStyle/>
          <a:p>
            <a:pPr marL="38100">
              <a:lnSpc>
                <a:spcPct val="100000"/>
              </a:lnSpc>
              <a:spcBef>
                <a:spcPts val="95"/>
              </a:spcBef>
            </a:pPr>
            <a:r>
              <a:rPr sz="1600" spc="-15" dirty="0">
                <a:latin typeface="Tahoma"/>
                <a:cs typeface="Tahoma"/>
              </a:rPr>
              <a:t>Feasible </a:t>
            </a:r>
            <a:r>
              <a:rPr lang="en-US" sz="1600" spc="-10" dirty="0" smtClean="0">
                <a:latin typeface="Tahoma"/>
                <a:cs typeface="Tahoma"/>
              </a:rPr>
              <a:t>Region after</a:t>
            </a:r>
            <a:endParaRPr lang="en-US" sz="1600" dirty="0">
              <a:latin typeface="Tahoma"/>
              <a:cs typeface="Tahoma"/>
            </a:endParaRPr>
          </a:p>
          <a:p>
            <a:pPr marL="89535">
              <a:lnSpc>
                <a:spcPct val="100000"/>
              </a:lnSpc>
              <a:spcBef>
                <a:spcPts val="5"/>
              </a:spcBef>
            </a:pPr>
            <a:r>
              <a:rPr lang="en-US" sz="1600" spc="-10" dirty="0" smtClean="0">
                <a:latin typeface="Tahoma"/>
                <a:cs typeface="Tahoma"/>
              </a:rPr>
              <a:t>Adding </a:t>
            </a:r>
            <a:r>
              <a:rPr lang="en-US" sz="1600" spc="-5" dirty="0" smtClean="0">
                <a:latin typeface="Tahoma"/>
                <a:cs typeface="Tahoma"/>
              </a:rPr>
              <a:t>X</a:t>
            </a:r>
            <a:r>
              <a:rPr lang="en-US" sz="1600" spc="-5" baseline="-25000" dirty="0" smtClean="0">
                <a:latin typeface="Tahoma"/>
                <a:cs typeface="Tahoma"/>
              </a:rPr>
              <a:t>1</a:t>
            </a:r>
            <a:r>
              <a:rPr lang="en-US" sz="1600" spc="-5" dirty="0" smtClean="0">
                <a:latin typeface="Tahoma"/>
                <a:cs typeface="Tahoma"/>
              </a:rPr>
              <a:t> ≥ 5 </a:t>
            </a:r>
            <a:endParaRPr sz="1575" baseline="-21164" dirty="0">
              <a:latin typeface="Tahoma"/>
              <a:cs typeface="Tahoma"/>
            </a:endParaRPr>
          </a:p>
        </p:txBody>
      </p:sp>
      <p:sp>
        <p:nvSpPr>
          <p:cNvPr id="12" name="TextBox 11"/>
          <p:cNvSpPr txBox="1"/>
          <p:nvPr/>
        </p:nvSpPr>
        <p:spPr>
          <a:xfrm>
            <a:off x="4096639" y="3041386"/>
            <a:ext cx="1143000" cy="1200329"/>
          </a:xfrm>
          <a:prstGeom prst="rect">
            <a:avLst/>
          </a:prstGeom>
          <a:noFill/>
        </p:spPr>
        <p:txBody>
          <a:bodyPr wrap="square" rtlCol="0">
            <a:spAutoFit/>
          </a:bodyPr>
          <a:lstStyle/>
          <a:p>
            <a:r>
              <a:rPr lang="en-US" dirty="0" smtClean="0">
                <a:solidFill>
                  <a:srgbClr val="FF0000"/>
                </a:solidFill>
              </a:rPr>
              <a:t>Solution:</a:t>
            </a:r>
          </a:p>
          <a:p>
            <a:r>
              <a:rPr lang="en-US" dirty="0" smtClean="0"/>
              <a:t>Z=93.33</a:t>
            </a:r>
          </a:p>
          <a:p>
            <a:r>
              <a:rPr lang="en-US" dirty="0" smtClean="0"/>
              <a:t>X</a:t>
            </a:r>
            <a:r>
              <a:rPr lang="en-US" baseline="-25000" dirty="0" smtClean="0"/>
              <a:t>1</a:t>
            </a:r>
            <a:r>
              <a:rPr lang="en-US" dirty="0" smtClean="0"/>
              <a:t> = 4</a:t>
            </a:r>
          </a:p>
          <a:p>
            <a:r>
              <a:rPr lang="en-US" dirty="0" smtClean="0"/>
              <a:t>X</a:t>
            </a:r>
            <a:r>
              <a:rPr lang="en-US" baseline="-25000" dirty="0" smtClean="0"/>
              <a:t>2</a:t>
            </a:r>
            <a:r>
              <a:rPr lang="en-US" dirty="0" smtClean="0"/>
              <a:t> = 8/3</a:t>
            </a:r>
            <a:endParaRPr lang="en-US" dirty="0"/>
          </a:p>
        </p:txBody>
      </p:sp>
      <p:sp>
        <p:nvSpPr>
          <p:cNvPr id="13" name="TextBox 12"/>
          <p:cNvSpPr txBox="1"/>
          <p:nvPr/>
        </p:nvSpPr>
        <p:spPr>
          <a:xfrm>
            <a:off x="9637153" y="3329564"/>
            <a:ext cx="1143000" cy="1200329"/>
          </a:xfrm>
          <a:prstGeom prst="rect">
            <a:avLst/>
          </a:prstGeom>
          <a:noFill/>
        </p:spPr>
        <p:txBody>
          <a:bodyPr wrap="square" rtlCol="0">
            <a:spAutoFit/>
          </a:bodyPr>
          <a:lstStyle/>
          <a:p>
            <a:r>
              <a:rPr lang="en-US" dirty="0" smtClean="0">
                <a:solidFill>
                  <a:srgbClr val="FF0000"/>
                </a:solidFill>
              </a:rPr>
              <a:t>Solution:</a:t>
            </a:r>
          </a:p>
          <a:p>
            <a:r>
              <a:rPr lang="en-US" dirty="0" smtClean="0"/>
              <a:t>Z=95</a:t>
            </a:r>
          </a:p>
          <a:p>
            <a:r>
              <a:rPr lang="en-US" dirty="0" smtClean="0"/>
              <a:t>X</a:t>
            </a:r>
            <a:r>
              <a:rPr lang="en-US" baseline="-25000" dirty="0" smtClean="0"/>
              <a:t>1</a:t>
            </a:r>
            <a:r>
              <a:rPr lang="en-US" dirty="0" smtClean="0"/>
              <a:t> = 5</a:t>
            </a:r>
          </a:p>
          <a:p>
            <a:r>
              <a:rPr lang="en-US" dirty="0" smtClean="0"/>
              <a:t>X</a:t>
            </a:r>
            <a:r>
              <a:rPr lang="en-US" baseline="-25000" dirty="0" smtClean="0"/>
              <a:t>2</a:t>
            </a:r>
            <a:r>
              <a:rPr lang="en-US" dirty="0" smtClean="0"/>
              <a:t> = 2.25</a:t>
            </a:r>
            <a:endParaRPr lang="en-US" dirty="0"/>
          </a:p>
        </p:txBody>
      </p:sp>
    </p:spTree>
    <p:extLst>
      <p:ext uri="{BB962C8B-B14F-4D97-AF65-F5344CB8AC3E}">
        <p14:creationId xmlns:p14="http://schemas.microsoft.com/office/powerpoint/2010/main" val="3430226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 and Bound Method (Example)</a:t>
            </a:r>
            <a:endParaRPr lang="en-US" dirty="0"/>
          </a:p>
        </p:txBody>
      </p:sp>
      <p:sp>
        <p:nvSpPr>
          <p:cNvPr id="3" name="Content Placeholder 2"/>
          <p:cNvSpPr>
            <a:spLocks noGrp="1"/>
          </p:cNvSpPr>
          <p:nvPr>
            <p:ph idx="1"/>
          </p:nvPr>
        </p:nvSpPr>
        <p:spPr>
          <a:xfrm>
            <a:off x="859536" y="1614406"/>
            <a:ext cx="10515600" cy="5088146"/>
          </a:xfrm>
        </p:spPr>
        <p:txBody>
          <a:bodyPr>
            <a:normAutofit/>
          </a:bodyPr>
          <a:lstStyle/>
          <a:p>
            <a:pPr marL="0" indent="0">
              <a:spcBef>
                <a:spcPts val="0"/>
              </a:spcBef>
              <a:buNone/>
            </a:pPr>
            <a:r>
              <a:rPr lang="en-US" sz="2400" dirty="0" smtClean="0">
                <a:solidFill>
                  <a:srgbClr val="00B050"/>
                </a:solidFill>
              </a:rPr>
              <a:t>Z value at Node 3 &gt; Z value at Node 2. Therefore, further branching will be carried out from Node 3.                                                              </a:t>
            </a:r>
          </a:p>
          <a:p>
            <a:pPr marL="0" indent="0">
              <a:spcBef>
                <a:spcPts val="0"/>
              </a:spcBef>
              <a:buNone/>
            </a:pPr>
            <a:r>
              <a:rPr lang="en-US" sz="2400" dirty="0" smtClean="0">
                <a:solidFill>
                  <a:srgbClr val="00B050"/>
                </a:solidFill>
              </a:rPr>
              <a:t>                                                                                             </a:t>
            </a:r>
          </a:p>
          <a:p>
            <a:pPr marL="0" indent="0">
              <a:buNone/>
            </a:pPr>
            <a:endParaRPr lang="en-US" sz="2400" dirty="0" smtClean="0">
              <a:solidFill>
                <a:srgbClr val="00B050"/>
              </a:solidFill>
            </a:endParaRPr>
          </a:p>
        </p:txBody>
      </p:sp>
      <p:sp>
        <p:nvSpPr>
          <p:cNvPr id="4" name="Oval 3"/>
          <p:cNvSpPr/>
          <p:nvPr/>
        </p:nvSpPr>
        <p:spPr>
          <a:xfrm>
            <a:off x="4786966" y="2157781"/>
            <a:ext cx="1289304" cy="110642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Z=96</a:t>
            </a:r>
            <a:endParaRPr lang="en-US" dirty="0"/>
          </a:p>
        </p:txBody>
      </p:sp>
      <p:cxnSp>
        <p:nvCxnSpPr>
          <p:cNvPr id="6" name="Straight Connector 5"/>
          <p:cNvCxnSpPr/>
          <p:nvPr/>
        </p:nvCxnSpPr>
        <p:spPr>
          <a:xfrm flipH="1">
            <a:off x="4628788" y="3134216"/>
            <a:ext cx="380711" cy="633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26759" y="3071712"/>
            <a:ext cx="341536" cy="62006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151603">
            <a:off x="4367214" y="3074585"/>
            <a:ext cx="839504" cy="369332"/>
          </a:xfrm>
          <a:prstGeom prst="rect">
            <a:avLst/>
          </a:prstGeom>
          <a:noFill/>
        </p:spPr>
        <p:txBody>
          <a:bodyPr wrap="square" rtlCol="0">
            <a:spAutoFit/>
          </a:bodyPr>
          <a:lstStyle/>
          <a:p>
            <a:r>
              <a:rPr lang="en-US" dirty="0" smtClean="0"/>
              <a:t>X</a:t>
            </a:r>
            <a:r>
              <a:rPr lang="en-US" baseline="-25000" dirty="0" smtClean="0"/>
              <a:t>1 </a:t>
            </a:r>
            <a:r>
              <a:rPr lang="en-US" dirty="0" smtClean="0"/>
              <a:t>≤ 4</a:t>
            </a:r>
            <a:endParaRPr lang="en-US" dirty="0"/>
          </a:p>
        </p:txBody>
      </p:sp>
      <p:sp>
        <p:nvSpPr>
          <p:cNvPr id="10" name="TextBox 9"/>
          <p:cNvSpPr txBox="1"/>
          <p:nvPr/>
        </p:nvSpPr>
        <p:spPr>
          <a:xfrm rot="3811117">
            <a:off x="5894420" y="3047636"/>
            <a:ext cx="919631" cy="369332"/>
          </a:xfrm>
          <a:prstGeom prst="rect">
            <a:avLst/>
          </a:prstGeom>
          <a:noFill/>
        </p:spPr>
        <p:txBody>
          <a:bodyPr wrap="square" rtlCol="0">
            <a:spAutoFit/>
          </a:bodyPr>
          <a:lstStyle/>
          <a:p>
            <a:r>
              <a:rPr lang="en-US" dirty="0" smtClean="0"/>
              <a:t>X</a:t>
            </a:r>
            <a:r>
              <a:rPr lang="en-US" baseline="-25000" dirty="0" smtClean="0"/>
              <a:t>1 </a:t>
            </a:r>
            <a:r>
              <a:rPr lang="en-US" dirty="0" smtClean="0"/>
              <a:t>≥ 5</a:t>
            </a:r>
            <a:endParaRPr lang="en-US" dirty="0"/>
          </a:p>
        </p:txBody>
      </p:sp>
      <p:sp>
        <p:nvSpPr>
          <p:cNvPr id="11" name="TextBox 10"/>
          <p:cNvSpPr txBox="1"/>
          <p:nvPr/>
        </p:nvSpPr>
        <p:spPr>
          <a:xfrm>
            <a:off x="4901694" y="1888952"/>
            <a:ext cx="916087" cy="369332"/>
          </a:xfrm>
          <a:prstGeom prst="rect">
            <a:avLst/>
          </a:prstGeom>
          <a:noFill/>
        </p:spPr>
        <p:txBody>
          <a:bodyPr wrap="square" rtlCol="0">
            <a:spAutoFit/>
          </a:bodyPr>
          <a:lstStyle/>
          <a:p>
            <a:pPr algn="ctr"/>
            <a:r>
              <a:rPr lang="en-US" dirty="0" smtClean="0">
                <a:solidFill>
                  <a:srgbClr val="FF0000"/>
                </a:solidFill>
              </a:rPr>
              <a:t>1</a:t>
            </a:r>
            <a:endParaRPr lang="en-US" dirty="0">
              <a:solidFill>
                <a:srgbClr val="FF0000"/>
              </a:solidFill>
            </a:endParaRPr>
          </a:p>
        </p:txBody>
      </p:sp>
      <p:sp>
        <p:nvSpPr>
          <p:cNvPr id="12" name="TextBox 11"/>
          <p:cNvSpPr txBox="1"/>
          <p:nvPr/>
        </p:nvSpPr>
        <p:spPr>
          <a:xfrm>
            <a:off x="6882278" y="3726218"/>
            <a:ext cx="1027486" cy="646331"/>
          </a:xfrm>
          <a:prstGeom prst="rect">
            <a:avLst/>
          </a:prstGeom>
          <a:noFill/>
        </p:spPr>
        <p:txBody>
          <a:bodyPr wrap="square" rtlCol="0">
            <a:spAutoFit/>
          </a:bodyPr>
          <a:lstStyle/>
          <a:p>
            <a:r>
              <a:rPr lang="en-US" dirty="0" smtClean="0"/>
              <a:t>X</a:t>
            </a:r>
            <a:r>
              <a:rPr lang="en-US" baseline="-25000" dirty="0" smtClean="0"/>
              <a:t>1</a:t>
            </a:r>
            <a:r>
              <a:rPr lang="en-US" dirty="0" smtClean="0"/>
              <a:t> = 5</a:t>
            </a:r>
          </a:p>
          <a:p>
            <a:r>
              <a:rPr lang="en-US" dirty="0" smtClean="0"/>
              <a:t>X</a:t>
            </a:r>
            <a:r>
              <a:rPr lang="en-US" baseline="-25000" dirty="0" smtClean="0"/>
              <a:t>2</a:t>
            </a:r>
            <a:r>
              <a:rPr lang="en-US" dirty="0" smtClean="0"/>
              <a:t> = 2.25</a:t>
            </a:r>
            <a:endParaRPr lang="en-US" dirty="0"/>
          </a:p>
        </p:txBody>
      </p:sp>
      <p:sp>
        <p:nvSpPr>
          <p:cNvPr id="17" name="Oval 16"/>
          <p:cNvSpPr/>
          <p:nvPr/>
        </p:nvSpPr>
        <p:spPr>
          <a:xfrm>
            <a:off x="3887526" y="3652502"/>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Z = 93.33</a:t>
            </a:r>
            <a:endParaRPr lang="en-US" sz="1600" dirty="0">
              <a:solidFill>
                <a:schemeClr val="tx1"/>
              </a:solidFill>
            </a:endParaRPr>
          </a:p>
        </p:txBody>
      </p:sp>
      <p:sp>
        <p:nvSpPr>
          <p:cNvPr id="18" name="Oval 17"/>
          <p:cNvSpPr/>
          <p:nvPr/>
        </p:nvSpPr>
        <p:spPr>
          <a:xfrm>
            <a:off x="5730187" y="3615560"/>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 = 95</a:t>
            </a:r>
            <a:endParaRPr lang="en-US" dirty="0">
              <a:solidFill>
                <a:schemeClr val="tx1"/>
              </a:solidFill>
            </a:endParaRPr>
          </a:p>
        </p:txBody>
      </p:sp>
      <p:sp>
        <p:nvSpPr>
          <p:cNvPr id="20" name="TextBox 19"/>
          <p:cNvSpPr txBox="1"/>
          <p:nvPr/>
        </p:nvSpPr>
        <p:spPr>
          <a:xfrm>
            <a:off x="6012705" y="3322446"/>
            <a:ext cx="916087" cy="369332"/>
          </a:xfrm>
          <a:prstGeom prst="rect">
            <a:avLst/>
          </a:prstGeom>
          <a:noFill/>
        </p:spPr>
        <p:txBody>
          <a:bodyPr wrap="square" rtlCol="0">
            <a:spAutoFit/>
          </a:bodyPr>
          <a:lstStyle/>
          <a:p>
            <a:pPr algn="ctr"/>
            <a:r>
              <a:rPr lang="en-US" dirty="0" smtClean="0">
                <a:solidFill>
                  <a:srgbClr val="FF0000"/>
                </a:solidFill>
              </a:rPr>
              <a:t>3</a:t>
            </a:r>
            <a:endParaRPr lang="en-US" dirty="0">
              <a:solidFill>
                <a:srgbClr val="FF0000"/>
              </a:solidFill>
            </a:endParaRPr>
          </a:p>
        </p:txBody>
      </p:sp>
      <p:sp>
        <p:nvSpPr>
          <p:cNvPr id="21" name="TextBox 20"/>
          <p:cNvSpPr txBox="1"/>
          <p:nvPr/>
        </p:nvSpPr>
        <p:spPr>
          <a:xfrm>
            <a:off x="3892816" y="3322446"/>
            <a:ext cx="916087" cy="369332"/>
          </a:xfrm>
          <a:prstGeom prst="rect">
            <a:avLst/>
          </a:prstGeom>
          <a:noFill/>
        </p:spPr>
        <p:txBody>
          <a:bodyPr wrap="square" rtlCol="0">
            <a:spAutoFit/>
          </a:bodyPr>
          <a:lstStyle/>
          <a:p>
            <a:pPr algn="ctr"/>
            <a:r>
              <a:rPr lang="en-US" dirty="0" smtClean="0">
                <a:solidFill>
                  <a:srgbClr val="FF0000"/>
                </a:solidFill>
              </a:rPr>
              <a:t>2</a:t>
            </a:r>
            <a:endParaRPr lang="en-US" dirty="0">
              <a:solidFill>
                <a:srgbClr val="FF0000"/>
              </a:solidFill>
            </a:endParaRPr>
          </a:p>
        </p:txBody>
      </p:sp>
      <p:sp>
        <p:nvSpPr>
          <p:cNvPr id="22" name="TextBox 21"/>
          <p:cNvSpPr txBox="1"/>
          <p:nvPr/>
        </p:nvSpPr>
        <p:spPr>
          <a:xfrm>
            <a:off x="987230" y="3558016"/>
            <a:ext cx="2816250" cy="2846933"/>
          </a:xfrm>
          <a:prstGeom prst="rect">
            <a:avLst/>
          </a:prstGeom>
          <a:noFill/>
        </p:spPr>
        <p:txBody>
          <a:bodyPr wrap="square" rtlCol="0">
            <a:spAutoFit/>
          </a:bodyPr>
          <a:lstStyle/>
          <a:p>
            <a:pPr algn="ctr"/>
            <a:r>
              <a:rPr lang="en-US" dirty="0" smtClean="0">
                <a:solidFill>
                  <a:srgbClr val="FF0000"/>
                </a:solidFill>
              </a:rPr>
              <a:t>For Node 4</a:t>
            </a:r>
          </a:p>
          <a:p>
            <a:pPr>
              <a:spcBef>
                <a:spcPts val="600"/>
              </a:spcBef>
            </a:pPr>
            <a:r>
              <a:rPr lang="en-US" spc="-5" dirty="0">
                <a:latin typeface="Tahoma"/>
                <a:cs typeface="Tahoma"/>
              </a:rPr>
              <a:t>Max. </a:t>
            </a:r>
            <a:r>
              <a:rPr lang="en-US" dirty="0">
                <a:latin typeface="Tahoma"/>
                <a:cs typeface="Tahoma"/>
              </a:rPr>
              <a:t>Z = </a:t>
            </a:r>
            <a:r>
              <a:rPr lang="en-US" spc="-5" dirty="0">
                <a:latin typeface="Tahoma"/>
                <a:cs typeface="Tahoma"/>
              </a:rPr>
              <a:t>10X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50" dirty="0">
                <a:latin typeface="Tahoma"/>
                <a:cs typeface="Tahoma"/>
              </a:rPr>
              <a:t> </a:t>
            </a:r>
            <a:r>
              <a:rPr lang="en-US" spc="-5" dirty="0">
                <a:latin typeface="Tahoma"/>
                <a:cs typeface="Tahoma"/>
              </a:rPr>
              <a:t>20X</a:t>
            </a:r>
            <a:r>
              <a:rPr lang="en-US" spc="-5" baseline="-25000" dirty="0">
                <a:latin typeface="Tahoma"/>
                <a:cs typeface="Tahoma"/>
              </a:rPr>
              <a:t>2</a:t>
            </a:r>
            <a:endParaRPr lang="en-US" baseline="-25000" dirty="0">
              <a:latin typeface="Tahoma"/>
              <a:cs typeface="Tahoma"/>
            </a:endParaRPr>
          </a:p>
          <a:p>
            <a:pPr>
              <a:spcBef>
                <a:spcPts val="600"/>
              </a:spcBef>
            </a:pPr>
            <a:r>
              <a:rPr lang="en-US" spc="-5" dirty="0">
                <a:latin typeface="Tahoma"/>
                <a:cs typeface="Tahoma"/>
              </a:rPr>
              <a:t>Subject</a:t>
            </a:r>
            <a:r>
              <a:rPr lang="en-US" spc="-15" dirty="0">
                <a:latin typeface="Tahoma"/>
                <a:cs typeface="Tahoma"/>
              </a:rPr>
              <a:t> </a:t>
            </a:r>
            <a:r>
              <a:rPr lang="en-US" dirty="0">
                <a:latin typeface="Tahoma"/>
                <a:cs typeface="Tahoma"/>
              </a:rPr>
              <a:t>to:</a:t>
            </a:r>
          </a:p>
          <a:p>
            <a:pPr>
              <a:spcBef>
                <a:spcPts val="600"/>
              </a:spcBef>
            </a:pPr>
            <a:r>
              <a:rPr lang="en-US" spc="-5" dirty="0">
                <a:latin typeface="Tahoma"/>
                <a:cs typeface="Tahoma"/>
              </a:rPr>
              <a:t>6X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8X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95" dirty="0">
                <a:latin typeface="Tahoma"/>
                <a:cs typeface="Tahoma"/>
              </a:rPr>
              <a:t> </a:t>
            </a:r>
            <a:r>
              <a:rPr lang="en-US" spc="-5" dirty="0">
                <a:latin typeface="Tahoma"/>
                <a:cs typeface="Tahoma"/>
              </a:rPr>
              <a:t>48</a:t>
            </a:r>
          </a:p>
          <a:p>
            <a:pPr>
              <a:spcBef>
                <a:spcPts val="600"/>
              </a:spcBef>
            </a:pPr>
            <a:r>
              <a:rPr lang="en-US" spc="-5" dirty="0">
                <a:latin typeface="Tahoma"/>
                <a:cs typeface="Tahoma"/>
              </a:rPr>
              <a:t>  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3X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70" dirty="0">
                <a:latin typeface="Tahoma"/>
                <a:cs typeface="Tahoma"/>
              </a:rPr>
              <a:t> </a:t>
            </a:r>
            <a:r>
              <a:rPr lang="en-US" spc="-5" dirty="0" smtClean="0">
                <a:latin typeface="Tahoma"/>
                <a:cs typeface="Tahoma"/>
              </a:rPr>
              <a:t>12</a:t>
            </a:r>
          </a:p>
          <a:p>
            <a:pPr>
              <a:spcBef>
                <a:spcPts val="600"/>
              </a:spcBef>
            </a:pPr>
            <a:r>
              <a:rPr lang="en-US" spc="-5" dirty="0" smtClean="0">
                <a:latin typeface="Tahoma"/>
                <a:cs typeface="Tahoma"/>
              </a:rPr>
              <a:t>   X</a:t>
            </a:r>
            <a:r>
              <a:rPr lang="en-US" spc="-5" baseline="-25000" dirty="0" smtClean="0">
                <a:latin typeface="Tahoma"/>
                <a:cs typeface="Tahoma"/>
              </a:rPr>
              <a:t>1</a:t>
            </a:r>
            <a:r>
              <a:rPr lang="en-US" spc="-5" dirty="0" smtClean="0">
                <a:latin typeface="Tahoma"/>
                <a:cs typeface="Tahoma"/>
              </a:rPr>
              <a:t> </a:t>
            </a:r>
            <a:r>
              <a:rPr lang="en-US" dirty="0">
                <a:latin typeface="Tahoma"/>
                <a:cs typeface="Tahoma"/>
              </a:rPr>
              <a:t>≥</a:t>
            </a:r>
            <a:r>
              <a:rPr lang="en-US" spc="-70" dirty="0">
                <a:latin typeface="Tahoma"/>
                <a:cs typeface="Tahoma"/>
              </a:rPr>
              <a:t> </a:t>
            </a:r>
            <a:r>
              <a:rPr lang="en-US" spc="-70" dirty="0" smtClean="0">
                <a:latin typeface="Tahoma"/>
                <a:cs typeface="Tahoma"/>
              </a:rPr>
              <a:t>5 </a:t>
            </a:r>
          </a:p>
          <a:p>
            <a:pPr>
              <a:spcBef>
                <a:spcPts val="600"/>
              </a:spcBef>
            </a:pPr>
            <a:r>
              <a:rPr lang="en-US" spc="-70" dirty="0">
                <a:latin typeface="Tahoma"/>
                <a:cs typeface="Tahoma"/>
              </a:rPr>
              <a:t> </a:t>
            </a:r>
            <a:r>
              <a:rPr lang="en-US" spc="-70" dirty="0" smtClean="0">
                <a:latin typeface="Tahoma"/>
                <a:cs typeface="Tahoma"/>
              </a:rPr>
              <a:t>   </a:t>
            </a:r>
            <a:r>
              <a:rPr lang="en-US" spc="-5" dirty="0" smtClean="0">
                <a:latin typeface="Tahoma"/>
                <a:cs typeface="Tahoma"/>
              </a:rPr>
              <a:t>X</a:t>
            </a:r>
            <a:r>
              <a:rPr lang="en-US" spc="-5" baseline="-25000" dirty="0">
                <a:latin typeface="Tahoma"/>
                <a:cs typeface="Tahoma"/>
              </a:rPr>
              <a:t>2</a:t>
            </a:r>
            <a:r>
              <a:rPr lang="en-US" spc="-5" dirty="0" smtClean="0">
                <a:latin typeface="Tahoma"/>
                <a:cs typeface="Tahoma"/>
              </a:rPr>
              <a:t> </a:t>
            </a:r>
            <a:r>
              <a:rPr lang="en-US" dirty="0">
                <a:latin typeface="Tahoma"/>
                <a:cs typeface="Tahoma"/>
              </a:rPr>
              <a:t>≤</a:t>
            </a:r>
            <a:r>
              <a:rPr lang="en-US" spc="-70" dirty="0" smtClean="0">
                <a:latin typeface="Tahoma"/>
                <a:cs typeface="Tahoma"/>
              </a:rPr>
              <a:t> 2</a:t>
            </a:r>
            <a:r>
              <a:rPr lang="en-US" spc="-5" dirty="0" smtClean="0">
                <a:latin typeface="Tahoma"/>
                <a:cs typeface="Tahoma"/>
              </a:rPr>
              <a:t>  </a:t>
            </a:r>
            <a:r>
              <a:rPr lang="en-US" sz="1600" spc="-5" dirty="0" smtClean="0">
                <a:solidFill>
                  <a:srgbClr val="FF0000"/>
                </a:solidFill>
                <a:latin typeface="Tahoma"/>
                <a:cs typeface="Tahoma"/>
              </a:rPr>
              <a:t>New Constraint</a:t>
            </a:r>
            <a:endParaRPr lang="en-US" sz="1600" spc="-5" dirty="0">
              <a:solidFill>
                <a:srgbClr val="FF0000"/>
              </a:solidFill>
              <a:latin typeface="Tahoma"/>
              <a:cs typeface="Tahoma"/>
            </a:endParaRPr>
          </a:p>
          <a:p>
            <a:pPr>
              <a:spcBef>
                <a:spcPts val="600"/>
              </a:spcBef>
            </a:pP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X</a:t>
            </a:r>
            <a:r>
              <a:rPr lang="en-US" spc="-5" baseline="-25000" dirty="0">
                <a:latin typeface="Tahoma"/>
                <a:cs typeface="Tahoma"/>
              </a:rPr>
              <a:t>2</a:t>
            </a:r>
            <a:r>
              <a:rPr lang="en-US" spc="-5" dirty="0">
                <a:latin typeface="Tahoma"/>
                <a:cs typeface="Tahoma"/>
              </a:rPr>
              <a:t> </a:t>
            </a:r>
            <a:r>
              <a:rPr lang="en-US" dirty="0">
                <a:latin typeface="Tahoma"/>
                <a:cs typeface="Tahoma"/>
              </a:rPr>
              <a:t>≥ 0 and</a:t>
            </a:r>
            <a:r>
              <a:rPr lang="en-US" spc="-85" dirty="0">
                <a:latin typeface="Tahoma"/>
                <a:cs typeface="Tahoma"/>
              </a:rPr>
              <a:t> </a:t>
            </a:r>
            <a:r>
              <a:rPr lang="en-US" dirty="0" smtClean="0">
                <a:latin typeface="Tahoma"/>
                <a:cs typeface="Tahoma"/>
              </a:rPr>
              <a:t>integers</a:t>
            </a:r>
            <a:endParaRPr lang="en-US" dirty="0">
              <a:latin typeface="Tahoma"/>
              <a:cs typeface="Tahoma"/>
            </a:endParaRPr>
          </a:p>
        </p:txBody>
      </p:sp>
      <p:sp>
        <p:nvSpPr>
          <p:cNvPr id="23" name="TextBox 22"/>
          <p:cNvSpPr txBox="1"/>
          <p:nvPr/>
        </p:nvSpPr>
        <p:spPr>
          <a:xfrm>
            <a:off x="8095170" y="3472754"/>
            <a:ext cx="2816250" cy="2846933"/>
          </a:xfrm>
          <a:prstGeom prst="rect">
            <a:avLst/>
          </a:prstGeom>
          <a:noFill/>
        </p:spPr>
        <p:txBody>
          <a:bodyPr wrap="square" rtlCol="0">
            <a:spAutoFit/>
          </a:bodyPr>
          <a:lstStyle/>
          <a:p>
            <a:pPr algn="ctr"/>
            <a:r>
              <a:rPr lang="en-US" dirty="0" smtClean="0">
                <a:solidFill>
                  <a:srgbClr val="FF0000"/>
                </a:solidFill>
              </a:rPr>
              <a:t>For Node 5</a:t>
            </a:r>
          </a:p>
          <a:p>
            <a:pPr>
              <a:spcBef>
                <a:spcPts val="600"/>
              </a:spcBef>
            </a:pPr>
            <a:r>
              <a:rPr lang="en-US" spc="-5" dirty="0">
                <a:latin typeface="Tahoma"/>
                <a:cs typeface="Tahoma"/>
              </a:rPr>
              <a:t>Max. </a:t>
            </a:r>
            <a:r>
              <a:rPr lang="en-US" dirty="0">
                <a:latin typeface="Tahoma"/>
                <a:cs typeface="Tahoma"/>
              </a:rPr>
              <a:t>Z = </a:t>
            </a:r>
            <a:r>
              <a:rPr lang="en-US" spc="-5" dirty="0">
                <a:latin typeface="Tahoma"/>
                <a:cs typeface="Tahoma"/>
              </a:rPr>
              <a:t>10X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50" dirty="0">
                <a:latin typeface="Tahoma"/>
                <a:cs typeface="Tahoma"/>
              </a:rPr>
              <a:t> </a:t>
            </a:r>
            <a:r>
              <a:rPr lang="en-US" spc="-5" dirty="0">
                <a:latin typeface="Tahoma"/>
                <a:cs typeface="Tahoma"/>
              </a:rPr>
              <a:t>20X</a:t>
            </a:r>
            <a:r>
              <a:rPr lang="en-US" spc="-5" baseline="-25000" dirty="0">
                <a:latin typeface="Tahoma"/>
                <a:cs typeface="Tahoma"/>
              </a:rPr>
              <a:t>2</a:t>
            </a:r>
            <a:endParaRPr lang="en-US" baseline="-25000" dirty="0">
              <a:latin typeface="Tahoma"/>
              <a:cs typeface="Tahoma"/>
            </a:endParaRPr>
          </a:p>
          <a:p>
            <a:pPr>
              <a:spcBef>
                <a:spcPts val="600"/>
              </a:spcBef>
            </a:pPr>
            <a:r>
              <a:rPr lang="en-US" spc="-5" dirty="0">
                <a:latin typeface="Tahoma"/>
                <a:cs typeface="Tahoma"/>
              </a:rPr>
              <a:t>Subject</a:t>
            </a:r>
            <a:r>
              <a:rPr lang="en-US" spc="-15" dirty="0">
                <a:latin typeface="Tahoma"/>
                <a:cs typeface="Tahoma"/>
              </a:rPr>
              <a:t> </a:t>
            </a:r>
            <a:r>
              <a:rPr lang="en-US" dirty="0">
                <a:latin typeface="Tahoma"/>
                <a:cs typeface="Tahoma"/>
              </a:rPr>
              <a:t>to:</a:t>
            </a:r>
          </a:p>
          <a:p>
            <a:pPr>
              <a:spcBef>
                <a:spcPts val="600"/>
              </a:spcBef>
            </a:pPr>
            <a:r>
              <a:rPr lang="en-US" spc="-5" dirty="0">
                <a:latin typeface="Tahoma"/>
                <a:cs typeface="Tahoma"/>
              </a:rPr>
              <a:t>6X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8X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95" dirty="0">
                <a:latin typeface="Tahoma"/>
                <a:cs typeface="Tahoma"/>
              </a:rPr>
              <a:t> </a:t>
            </a:r>
            <a:r>
              <a:rPr lang="en-US" spc="-5" dirty="0">
                <a:latin typeface="Tahoma"/>
                <a:cs typeface="Tahoma"/>
              </a:rPr>
              <a:t>48</a:t>
            </a:r>
          </a:p>
          <a:p>
            <a:pPr>
              <a:spcBef>
                <a:spcPts val="600"/>
              </a:spcBef>
            </a:pPr>
            <a:r>
              <a:rPr lang="en-US" spc="-5" dirty="0">
                <a:latin typeface="Tahoma"/>
                <a:cs typeface="Tahoma"/>
              </a:rPr>
              <a:t>  X</a:t>
            </a:r>
            <a:r>
              <a:rPr lang="en-US" spc="-5" baseline="-25000" dirty="0">
                <a:latin typeface="Tahoma"/>
                <a:cs typeface="Tahoma"/>
              </a:rPr>
              <a:t>1</a:t>
            </a:r>
            <a:r>
              <a:rPr lang="en-US" spc="-5" dirty="0">
                <a:latin typeface="Tahoma"/>
                <a:cs typeface="Tahoma"/>
              </a:rPr>
              <a:t> </a:t>
            </a:r>
            <a:r>
              <a:rPr lang="en-US" dirty="0">
                <a:latin typeface="Tahoma"/>
                <a:cs typeface="Tahoma"/>
              </a:rPr>
              <a:t>+ </a:t>
            </a:r>
            <a:r>
              <a:rPr lang="en-US" spc="-5" dirty="0">
                <a:latin typeface="Tahoma"/>
                <a:cs typeface="Tahoma"/>
              </a:rPr>
              <a:t>3X</a:t>
            </a:r>
            <a:r>
              <a:rPr lang="en-US" spc="-5" baseline="-25000" dirty="0">
                <a:latin typeface="Tahoma"/>
                <a:cs typeface="Tahoma"/>
              </a:rPr>
              <a:t>2</a:t>
            </a:r>
            <a:r>
              <a:rPr lang="en-US" spc="-5" dirty="0">
                <a:latin typeface="Tahoma"/>
                <a:cs typeface="Tahoma"/>
              </a:rPr>
              <a:t> </a:t>
            </a:r>
            <a:r>
              <a:rPr lang="en-US" dirty="0">
                <a:latin typeface="Tahoma"/>
                <a:cs typeface="Tahoma"/>
              </a:rPr>
              <a:t>≤</a:t>
            </a:r>
            <a:r>
              <a:rPr lang="en-US" spc="-70" dirty="0">
                <a:latin typeface="Tahoma"/>
                <a:cs typeface="Tahoma"/>
              </a:rPr>
              <a:t> </a:t>
            </a:r>
            <a:r>
              <a:rPr lang="en-US" spc="-5" dirty="0" smtClean="0">
                <a:latin typeface="Tahoma"/>
                <a:cs typeface="Tahoma"/>
              </a:rPr>
              <a:t>12</a:t>
            </a:r>
          </a:p>
          <a:p>
            <a:pPr>
              <a:spcBef>
                <a:spcPts val="600"/>
              </a:spcBef>
            </a:pPr>
            <a:r>
              <a:rPr lang="en-US" spc="-5" dirty="0">
                <a:latin typeface="Tahoma"/>
                <a:cs typeface="Tahoma"/>
              </a:rPr>
              <a:t> </a:t>
            </a: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a:t>
            </a:r>
            <a:r>
              <a:rPr lang="en-US" dirty="0">
                <a:latin typeface="Tahoma"/>
                <a:cs typeface="Tahoma"/>
              </a:rPr>
              <a:t>≥</a:t>
            </a:r>
            <a:r>
              <a:rPr lang="en-US" spc="-70" dirty="0" smtClean="0">
                <a:latin typeface="Tahoma"/>
                <a:cs typeface="Tahoma"/>
              </a:rPr>
              <a:t> 5</a:t>
            </a:r>
            <a:r>
              <a:rPr lang="en-US" spc="-5" dirty="0" smtClean="0">
                <a:latin typeface="Tahoma"/>
                <a:cs typeface="Tahoma"/>
              </a:rPr>
              <a:t>    </a:t>
            </a:r>
          </a:p>
          <a:p>
            <a:pPr>
              <a:spcBef>
                <a:spcPts val="600"/>
              </a:spcBef>
            </a:pPr>
            <a:r>
              <a:rPr lang="en-US" spc="-5" dirty="0" smtClean="0">
                <a:latin typeface="Tahoma"/>
                <a:cs typeface="Tahoma"/>
              </a:rPr>
              <a:t>   X</a:t>
            </a:r>
            <a:r>
              <a:rPr lang="en-US" spc="-5" baseline="-25000" dirty="0">
                <a:latin typeface="Tahoma"/>
                <a:cs typeface="Tahoma"/>
              </a:rPr>
              <a:t>2</a:t>
            </a:r>
            <a:r>
              <a:rPr lang="en-US" spc="-5" dirty="0" smtClean="0">
                <a:latin typeface="Tahoma"/>
                <a:cs typeface="Tahoma"/>
              </a:rPr>
              <a:t> </a:t>
            </a:r>
            <a:r>
              <a:rPr lang="en-US" dirty="0">
                <a:latin typeface="Tahoma"/>
                <a:cs typeface="Tahoma"/>
              </a:rPr>
              <a:t>≥</a:t>
            </a:r>
            <a:r>
              <a:rPr lang="en-US" spc="-70" dirty="0">
                <a:latin typeface="Tahoma"/>
                <a:cs typeface="Tahoma"/>
              </a:rPr>
              <a:t> </a:t>
            </a:r>
            <a:r>
              <a:rPr lang="en-US" spc="-70" dirty="0" smtClean="0">
                <a:latin typeface="Tahoma"/>
                <a:cs typeface="Tahoma"/>
              </a:rPr>
              <a:t>3  </a:t>
            </a:r>
            <a:r>
              <a:rPr lang="en-US" spc="-5" dirty="0" smtClean="0">
                <a:latin typeface="Tahoma"/>
                <a:cs typeface="Tahoma"/>
              </a:rPr>
              <a:t> </a:t>
            </a:r>
            <a:r>
              <a:rPr lang="en-US" sz="1600" spc="-5" dirty="0" smtClean="0">
                <a:solidFill>
                  <a:srgbClr val="FF0000"/>
                </a:solidFill>
                <a:latin typeface="Tahoma"/>
                <a:cs typeface="Tahoma"/>
              </a:rPr>
              <a:t>New Constraint</a:t>
            </a:r>
            <a:endParaRPr lang="en-US" sz="1600" spc="-5" dirty="0">
              <a:solidFill>
                <a:srgbClr val="FF0000"/>
              </a:solidFill>
              <a:latin typeface="Tahoma"/>
              <a:cs typeface="Tahoma"/>
            </a:endParaRPr>
          </a:p>
          <a:p>
            <a:pPr>
              <a:spcBef>
                <a:spcPts val="600"/>
              </a:spcBef>
            </a:pPr>
            <a:r>
              <a:rPr lang="en-US" spc="-5" dirty="0" smtClean="0">
                <a:latin typeface="Tahoma"/>
                <a:cs typeface="Tahoma"/>
              </a:rPr>
              <a:t> </a:t>
            </a:r>
            <a:r>
              <a:rPr lang="en-US" spc="-5" dirty="0">
                <a:latin typeface="Tahoma"/>
                <a:cs typeface="Tahoma"/>
              </a:rPr>
              <a:t>X</a:t>
            </a:r>
            <a:r>
              <a:rPr lang="en-US" spc="-5" baseline="-25000" dirty="0">
                <a:latin typeface="Tahoma"/>
                <a:cs typeface="Tahoma"/>
              </a:rPr>
              <a:t>1</a:t>
            </a:r>
            <a:r>
              <a:rPr lang="en-US" spc="-5" dirty="0">
                <a:latin typeface="Tahoma"/>
                <a:cs typeface="Tahoma"/>
              </a:rPr>
              <a:t>, X</a:t>
            </a:r>
            <a:r>
              <a:rPr lang="en-US" spc="-5" baseline="-25000" dirty="0">
                <a:latin typeface="Tahoma"/>
                <a:cs typeface="Tahoma"/>
              </a:rPr>
              <a:t>2</a:t>
            </a:r>
            <a:r>
              <a:rPr lang="en-US" spc="-5" dirty="0">
                <a:latin typeface="Tahoma"/>
                <a:cs typeface="Tahoma"/>
              </a:rPr>
              <a:t> </a:t>
            </a:r>
            <a:r>
              <a:rPr lang="en-US" dirty="0">
                <a:latin typeface="Tahoma"/>
                <a:cs typeface="Tahoma"/>
              </a:rPr>
              <a:t>≥ 0 and</a:t>
            </a:r>
            <a:r>
              <a:rPr lang="en-US" spc="-85" dirty="0">
                <a:latin typeface="Tahoma"/>
                <a:cs typeface="Tahoma"/>
              </a:rPr>
              <a:t> </a:t>
            </a:r>
            <a:r>
              <a:rPr lang="en-US" dirty="0" smtClean="0">
                <a:latin typeface="Tahoma"/>
                <a:cs typeface="Tahoma"/>
              </a:rPr>
              <a:t>integers</a:t>
            </a:r>
            <a:endParaRPr lang="en-US" dirty="0">
              <a:latin typeface="Tahoma"/>
              <a:cs typeface="Tahoma"/>
            </a:endParaRPr>
          </a:p>
        </p:txBody>
      </p:sp>
      <p:sp>
        <p:nvSpPr>
          <p:cNvPr id="24" name="TextBox 23"/>
          <p:cNvSpPr txBox="1"/>
          <p:nvPr/>
        </p:nvSpPr>
        <p:spPr>
          <a:xfrm>
            <a:off x="4911752" y="3814144"/>
            <a:ext cx="940809" cy="658596"/>
          </a:xfrm>
          <a:prstGeom prst="rect">
            <a:avLst/>
          </a:prstGeom>
          <a:noFill/>
        </p:spPr>
        <p:txBody>
          <a:bodyPr wrap="square" rtlCol="0">
            <a:spAutoFit/>
          </a:bodyPr>
          <a:lstStyle/>
          <a:p>
            <a:r>
              <a:rPr lang="en-US" dirty="0" smtClean="0"/>
              <a:t>X</a:t>
            </a:r>
            <a:r>
              <a:rPr lang="en-US" baseline="-25000" dirty="0" smtClean="0"/>
              <a:t>1</a:t>
            </a:r>
            <a:r>
              <a:rPr lang="en-US" dirty="0" smtClean="0"/>
              <a:t> = 4</a:t>
            </a:r>
          </a:p>
          <a:p>
            <a:r>
              <a:rPr lang="en-US" dirty="0" smtClean="0"/>
              <a:t>X</a:t>
            </a:r>
            <a:r>
              <a:rPr lang="en-US" baseline="-25000" dirty="0" smtClean="0"/>
              <a:t>2</a:t>
            </a:r>
            <a:r>
              <a:rPr lang="en-US" dirty="0" smtClean="0"/>
              <a:t> = 8/3</a:t>
            </a:r>
            <a:endParaRPr lang="en-US" dirty="0"/>
          </a:p>
        </p:txBody>
      </p:sp>
      <p:sp>
        <p:nvSpPr>
          <p:cNvPr id="14" name="TextBox 13"/>
          <p:cNvSpPr txBox="1"/>
          <p:nvPr/>
        </p:nvSpPr>
        <p:spPr>
          <a:xfrm>
            <a:off x="7183861" y="2036258"/>
            <a:ext cx="3267732" cy="923330"/>
          </a:xfrm>
          <a:prstGeom prst="rect">
            <a:avLst/>
          </a:prstGeom>
          <a:noFill/>
        </p:spPr>
        <p:txBody>
          <a:bodyPr wrap="square" rtlCol="0">
            <a:spAutoFit/>
          </a:bodyPr>
          <a:lstStyle/>
          <a:p>
            <a:pPr algn="just"/>
            <a:r>
              <a:rPr lang="en-US" dirty="0">
                <a:solidFill>
                  <a:srgbClr val="FF0000"/>
                </a:solidFill>
              </a:rPr>
              <a:t>In case of Minimization </a:t>
            </a:r>
            <a:r>
              <a:rPr lang="en-US" dirty="0" smtClean="0">
                <a:solidFill>
                  <a:srgbClr val="FF0000"/>
                </a:solidFill>
              </a:rPr>
              <a:t>further </a:t>
            </a:r>
            <a:r>
              <a:rPr lang="en-US" dirty="0">
                <a:solidFill>
                  <a:srgbClr val="FF0000"/>
                </a:solidFill>
              </a:rPr>
              <a:t>branching will be done from the node having lower Z </a:t>
            </a:r>
            <a:r>
              <a:rPr lang="en-US" dirty="0" smtClean="0">
                <a:solidFill>
                  <a:srgbClr val="FF0000"/>
                </a:solidFill>
              </a:rPr>
              <a:t>value.</a:t>
            </a:r>
            <a:endParaRPr lang="en-US" dirty="0">
              <a:solidFill>
                <a:srgbClr val="FF0000"/>
              </a:solidFill>
            </a:endParaRPr>
          </a:p>
        </p:txBody>
      </p:sp>
      <p:sp>
        <p:nvSpPr>
          <p:cNvPr id="25" name="Oval 24"/>
          <p:cNvSpPr/>
          <p:nvPr/>
        </p:nvSpPr>
        <p:spPr>
          <a:xfrm>
            <a:off x="6616568" y="5018386"/>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p:cNvSpPr/>
          <p:nvPr/>
        </p:nvSpPr>
        <p:spPr>
          <a:xfrm>
            <a:off x="4808903" y="5056203"/>
            <a:ext cx="1114635" cy="110368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p:nvPr/>
        </p:nvCxnSpPr>
        <p:spPr>
          <a:xfrm flipH="1">
            <a:off x="5730187" y="4659152"/>
            <a:ext cx="351766" cy="498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96176" y="4594617"/>
            <a:ext cx="312224" cy="49858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97213" y="4753920"/>
            <a:ext cx="916087" cy="369332"/>
          </a:xfrm>
          <a:prstGeom prst="rect">
            <a:avLst/>
          </a:prstGeom>
          <a:noFill/>
        </p:spPr>
        <p:txBody>
          <a:bodyPr wrap="square" rtlCol="0">
            <a:spAutoFit/>
          </a:bodyPr>
          <a:lstStyle/>
          <a:p>
            <a:pPr algn="ctr"/>
            <a:r>
              <a:rPr lang="en-US" dirty="0" smtClean="0">
                <a:solidFill>
                  <a:srgbClr val="FF0000"/>
                </a:solidFill>
              </a:rPr>
              <a:t>4</a:t>
            </a:r>
            <a:endParaRPr lang="en-US" dirty="0">
              <a:solidFill>
                <a:srgbClr val="FF0000"/>
              </a:solidFill>
            </a:endParaRPr>
          </a:p>
        </p:txBody>
      </p:sp>
      <p:sp>
        <p:nvSpPr>
          <p:cNvPr id="34" name="TextBox 33"/>
          <p:cNvSpPr txBox="1"/>
          <p:nvPr/>
        </p:nvSpPr>
        <p:spPr>
          <a:xfrm>
            <a:off x="6725817" y="4710396"/>
            <a:ext cx="916087" cy="369332"/>
          </a:xfrm>
          <a:prstGeom prst="rect">
            <a:avLst/>
          </a:prstGeom>
          <a:noFill/>
        </p:spPr>
        <p:txBody>
          <a:bodyPr wrap="square" rtlCol="0">
            <a:spAutoFit/>
          </a:bodyPr>
          <a:lstStyle/>
          <a:p>
            <a:pPr algn="ctr"/>
            <a:r>
              <a:rPr lang="en-US" dirty="0" smtClean="0">
                <a:solidFill>
                  <a:srgbClr val="FF0000"/>
                </a:solidFill>
              </a:rPr>
              <a:t>5</a:t>
            </a:r>
            <a:endParaRPr lang="en-US" dirty="0">
              <a:solidFill>
                <a:srgbClr val="FF0000"/>
              </a:solidFill>
            </a:endParaRPr>
          </a:p>
        </p:txBody>
      </p:sp>
      <p:sp>
        <p:nvSpPr>
          <p:cNvPr id="35" name="TextBox 34"/>
          <p:cNvSpPr txBox="1"/>
          <p:nvPr/>
        </p:nvSpPr>
        <p:spPr>
          <a:xfrm rot="3811117">
            <a:off x="6504312" y="4691094"/>
            <a:ext cx="919631" cy="369332"/>
          </a:xfrm>
          <a:prstGeom prst="rect">
            <a:avLst/>
          </a:prstGeom>
          <a:noFill/>
        </p:spPr>
        <p:txBody>
          <a:bodyPr wrap="square" rtlCol="0">
            <a:spAutoFit/>
          </a:bodyPr>
          <a:lstStyle/>
          <a:p>
            <a:r>
              <a:rPr lang="en-US" dirty="0" smtClean="0"/>
              <a:t>X</a:t>
            </a:r>
            <a:r>
              <a:rPr lang="en-US" baseline="-25000" dirty="0"/>
              <a:t>2</a:t>
            </a:r>
            <a:r>
              <a:rPr lang="en-US" baseline="-25000" dirty="0" smtClean="0"/>
              <a:t> </a:t>
            </a:r>
            <a:r>
              <a:rPr lang="en-US" dirty="0" smtClean="0"/>
              <a:t>≥ 3</a:t>
            </a:r>
            <a:endParaRPr lang="en-US" dirty="0"/>
          </a:p>
        </p:txBody>
      </p:sp>
      <p:sp>
        <p:nvSpPr>
          <p:cNvPr id="36" name="TextBox 35"/>
          <p:cNvSpPr txBox="1"/>
          <p:nvPr/>
        </p:nvSpPr>
        <p:spPr>
          <a:xfrm rot="18151603">
            <a:off x="5392510" y="4589250"/>
            <a:ext cx="839504" cy="369332"/>
          </a:xfrm>
          <a:prstGeom prst="rect">
            <a:avLst/>
          </a:prstGeom>
          <a:noFill/>
        </p:spPr>
        <p:txBody>
          <a:bodyPr wrap="square" rtlCol="0">
            <a:spAutoFit/>
          </a:bodyPr>
          <a:lstStyle/>
          <a:p>
            <a:r>
              <a:rPr lang="en-US" dirty="0" smtClean="0"/>
              <a:t>X</a:t>
            </a:r>
            <a:r>
              <a:rPr lang="en-US" baseline="-25000" dirty="0"/>
              <a:t>2</a:t>
            </a:r>
            <a:r>
              <a:rPr lang="en-US" dirty="0" smtClean="0"/>
              <a:t>≤ </a:t>
            </a:r>
            <a:r>
              <a:rPr lang="en-US" dirty="0"/>
              <a:t>2</a:t>
            </a:r>
          </a:p>
        </p:txBody>
      </p:sp>
      <p:sp>
        <p:nvSpPr>
          <p:cNvPr id="37" name="TextBox 36"/>
          <p:cNvSpPr txBox="1"/>
          <p:nvPr/>
        </p:nvSpPr>
        <p:spPr>
          <a:xfrm>
            <a:off x="6022468" y="2192662"/>
            <a:ext cx="1485900" cy="646331"/>
          </a:xfrm>
          <a:prstGeom prst="rect">
            <a:avLst/>
          </a:prstGeom>
          <a:noFill/>
        </p:spPr>
        <p:txBody>
          <a:bodyPr wrap="square" rtlCol="0">
            <a:spAutoFit/>
          </a:bodyPr>
          <a:lstStyle/>
          <a:p>
            <a:r>
              <a:rPr lang="en-US" dirty="0" smtClean="0"/>
              <a:t>X</a:t>
            </a:r>
            <a:r>
              <a:rPr lang="en-US" baseline="-25000" dirty="0" smtClean="0"/>
              <a:t>1</a:t>
            </a:r>
            <a:r>
              <a:rPr lang="en-US" dirty="0" smtClean="0"/>
              <a:t> = 4.80</a:t>
            </a:r>
          </a:p>
          <a:p>
            <a:r>
              <a:rPr lang="en-US" dirty="0" smtClean="0"/>
              <a:t>X</a:t>
            </a:r>
            <a:r>
              <a:rPr lang="en-US" baseline="-25000" dirty="0" smtClean="0"/>
              <a:t>2</a:t>
            </a:r>
            <a:r>
              <a:rPr lang="en-US" dirty="0" smtClean="0"/>
              <a:t> = 2.40</a:t>
            </a:r>
            <a:endParaRPr lang="en-US" dirty="0"/>
          </a:p>
        </p:txBody>
      </p:sp>
    </p:spTree>
    <p:extLst>
      <p:ext uri="{BB962C8B-B14F-4D97-AF65-F5344CB8AC3E}">
        <p14:creationId xmlns:p14="http://schemas.microsoft.com/office/powerpoint/2010/main" val="3832347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67468"/>
            <a:ext cx="10515600" cy="1325563"/>
          </a:xfrm>
        </p:spPr>
        <p:txBody>
          <a:bodyPr/>
          <a:lstStyle/>
          <a:p>
            <a:r>
              <a:rPr lang="en-US" b="1" dirty="0"/>
              <a:t>Branch and Bound Method (Example)</a:t>
            </a:r>
            <a:endParaRPr lang="en-US" dirty="0"/>
          </a:p>
        </p:txBody>
      </p:sp>
      <p:sp>
        <p:nvSpPr>
          <p:cNvPr id="3" name="Content Placeholder 2"/>
          <p:cNvSpPr>
            <a:spLocks noGrp="1"/>
          </p:cNvSpPr>
          <p:nvPr>
            <p:ph sz="half" idx="1"/>
          </p:nvPr>
        </p:nvSpPr>
        <p:spPr>
          <a:xfrm>
            <a:off x="591312" y="1682494"/>
            <a:ext cx="5181600" cy="4494467"/>
          </a:xfrm>
        </p:spPr>
        <p:txBody>
          <a:bodyPr/>
          <a:lstStyle/>
          <a:p>
            <a:pPr marL="38100">
              <a:lnSpc>
                <a:spcPct val="100000"/>
              </a:lnSpc>
              <a:spcBef>
                <a:spcPts val="95"/>
              </a:spcBef>
            </a:pPr>
            <a:r>
              <a:rPr lang="en-US" spc="-15" dirty="0" smtClean="0">
                <a:cs typeface="Tahoma"/>
              </a:rPr>
              <a:t>Node 4:</a:t>
            </a:r>
            <a:r>
              <a:rPr lang="en-US" spc="-10" dirty="0" smtClean="0">
                <a:solidFill>
                  <a:srgbClr val="FFFFFF"/>
                </a:solidFill>
                <a:cs typeface="Tahoma"/>
              </a:rPr>
              <a:t>on </a:t>
            </a:r>
            <a:r>
              <a:rPr lang="en-US" spc="-5" dirty="0">
                <a:solidFill>
                  <a:srgbClr val="FFFFFF"/>
                </a:solidFill>
                <a:latin typeface="Tahoma"/>
                <a:cs typeface="Tahoma"/>
              </a:rPr>
              <a:t>of </a:t>
            </a:r>
            <a:r>
              <a:rPr lang="en-US" spc="5" dirty="0">
                <a:solidFill>
                  <a:srgbClr val="FFFFFF"/>
                </a:solidFill>
                <a:latin typeface="Tahoma"/>
                <a:cs typeface="Tahoma"/>
              </a:rPr>
              <a:t>P</a:t>
            </a:r>
            <a:r>
              <a:rPr lang="en-US" spc="7" baseline="-21164" dirty="0">
                <a:solidFill>
                  <a:srgbClr val="FFFFFF"/>
                </a:solidFill>
                <a:latin typeface="Tahoma"/>
                <a:cs typeface="Tahoma"/>
              </a:rPr>
              <a:t>3</a:t>
            </a:r>
            <a:r>
              <a:rPr lang="en-US" spc="30" baseline="-21164" dirty="0">
                <a:solidFill>
                  <a:srgbClr val="FFFFFF"/>
                </a:solidFill>
                <a:latin typeface="Tahoma"/>
                <a:cs typeface="Tahoma"/>
              </a:rPr>
              <a:t> </a:t>
            </a:r>
            <a:r>
              <a:rPr lang="en-US" spc="-10" dirty="0">
                <a:solidFill>
                  <a:srgbClr val="FFFFFF"/>
                </a:solidFill>
                <a:latin typeface="Tahoma"/>
                <a:cs typeface="Tahoma"/>
              </a:rPr>
              <a:t>after</a:t>
            </a:r>
            <a:endParaRPr lang="en-US" dirty="0">
              <a:latin typeface="Tahoma"/>
              <a:cs typeface="Tahoma"/>
            </a:endParaRPr>
          </a:p>
          <a:p>
            <a:pPr marL="89535">
              <a:lnSpc>
                <a:spcPct val="100000"/>
              </a:lnSpc>
              <a:spcBef>
                <a:spcPts val="5"/>
              </a:spcBef>
            </a:pPr>
            <a:r>
              <a:rPr lang="en-US" spc="-10" dirty="0">
                <a:solidFill>
                  <a:srgbClr val="FFFFFF"/>
                </a:solidFill>
                <a:latin typeface="Tahoma"/>
                <a:cs typeface="Tahoma"/>
              </a:rPr>
              <a:t>introduction </a:t>
            </a:r>
            <a:r>
              <a:rPr lang="en-US" spc="-5" dirty="0">
                <a:solidFill>
                  <a:srgbClr val="FFFFFF"/>
                </a:solidFill>
                <a:latin typeface="Tahoma"/>
                <a:cs typeface="Tahoma"/>
              </a:rPr>
              <a:t>X1 ≤ 4 </a:t>
            </a:r>
            <a:r>
              <a:rPr lang="en-US" spc="-10" dirty="0">
                <a:solidFill>
                  <a:srgbClr val="FFFFFF"/>
                </a:solidFill>
                <a:latin typeface="Tahoma"/>
                <a:cs typeface="Tahoma"/>
              </a:rPr>
              <a:t>to</a:t>
            </a:r>
            <a:r>
              <a:rPr lang="en-US" spc="40" dirty="0">
                <a:solidFill>
                  <a:srgbClr val="FFFFFF"/>
                </a:solidFill>
                <a:latin typeface="Tahoma"/>
                <a:cs typeface="Tahoma"/>
              </a:rPr>
              <a:t> </a:t>
            </a:r>
            <a:r>
              <a:rPr lang="en-US" spc="5" dirty="0">
                <a:solidFill>
                  <a:srgbClr val="FFFFFF"/>
                </a:solidFill>
                <a:latin typeface="Tahoma"/>
                <a:cs typeface="Tahoma"/>
              </a:rPr>
              <a:t>P</a:t>
            </a:r>
            <a:r>
              <a:rPr lang="en-US" spc="7" baseline="-21164" dirty="0">
                <a:solidFill>
                  <a:srgbClr val="FFFFFF"/>
                </a:solidFill>
                <a:latin typeface="Tahoma"/>
                <a:cs typeface="Tahoma"/>
              </a:rPr>
              <a:t>1</a:t>
            </a:r>
            <a:endParaRPr lang="en-US" baseline="-21164" dirty="0">
              <a:latin typeface="Tahoma"/>
              <a:cs typeface="Tahoma"/>
            </a:endParaRPr>
          </a:p>
        </p:txBody>
      </p:sp>
      <p:sp>
        <p:nvSpPr>
          <p:cNvPr id="4" name="Content Placeholder 3"/>
          <p:cNvSpPr>
            <a:spLocks noGrp="1"/>
          </p:cNvSpPr>
          <p:nvPr>
            <p:ph sz="half" idx="2"/>
          </p:nvPr>
        </p:nvSpPr>
        <p:spPr>
          <a:xfrm>
            <a:off x="6019800" y="1615313"/>
            <a:ext cx="5181600" cy="4351338"/>
          </a:xfrm>
        </p:spPr>
        <p:txBody>
          <a:bodyPr/>
          <a:lstStyle/>
          <a:p>
            <a:r>
              <a:rPr lang="en-US" dirty="0" smtClean="0"/>
              <a:t>Node 5:</a:t>
            </a:r>
            <a:endParaRPr lang="en-US" dirty="0"/>
          </a:p>
        </p:txBody>
      </p:sp>
      <p:sp>
        <p:nvSpPr>
          <p:cNvPr id="11" name="object 10"/>
          <p:cNvSpPr txBox="1"/>
          <p:nvPr/>
        </p:nvSpPr>
        <p:spPr>
          <a:xfrm>
            <a:off x="9152287" y="1993699"/>
            <a:ext cx="2354770" cy="258404"/>
          </a:xfrm>
          <a:prstGeom prst="rect">
            <a:avLst/>
          </a:prstGeom>
        </p:spPr>
        <p:txBody>
          <a:bodyPr vert="horz" wrap="square" lIns="0" tIns="12065" rIns="0" bIns="0" rtlCol="0">
            <a:spAutoFit/>
          </a:bodyPr>
          <a:lstStyle/>
          <a:p>
            <a:pPr marL="38100">
              <a:lnSpc>
                <a:spcPct val="100000"/>
              </a:lnSpc>
              <a:spcBef>
                <a:spcPts val="95"/>
              </a:spcBef>
            </a:pPr>
            <a:r>
              <a:rPr lang="en-US" sz="1600" spc="-15" dirty="0" smtClean="0">
                <a:latin typeface="Tahoma"/>
                <a:cs typeface="Tahoma"/>
              </a:rPr>
              <a:t>No Feasible Region</a:t>
            </a:r>
            <a:endParaRPr sz="1575" baseline="-21164" dirty="0">
              <a:latin typeface="Tahoma"/>
              <a:cs typeface="Tahoma"/>
            </a:endParaRPr>
          </a:p>
        </p:txBody>
      </p:sp>
      <p:sp>
        <p:nvSpPr>
          <p:cNvPr id="12" name="TextBox 11"/>
          <p:cNvSpPr txBox="1"/>
          <p:nvPr/>
        </p:nvSpPr>
        <p:spPr>
          <a:xfrm>
            <a:off x="4738160" y="3190817"/>
            <a:ext cx="1143000" cy="1200329"/>
          </a:xfrm>
          <a:prstGeom prst="rect">
            <a:avLst/>
          </a:prstGeom>
          <a:noFill/>
        </p:spPr>
        <p:txBody>
          <a:bodyPr wrap="square" rtlCol="0">
            <a:spAutoFit/>
          </a:bodyPr>
          <a:lstStyle/>
          <a:p>
            <a:r>
              <a:rPr lang="en-US" dirty="0" smtClean="0">
                <a:solidFill>
                  <a:srgbClr val="FF0000"/>
                </a:solidFill>
              </a:rPr>
              <a:t>Solution:</a:t>
            </a:r>
          </a:p>
          <a:p>
            <a:r>
              <a:rPr lang="en-US" dirty="0" smtClean="0"/>
              <a:t>Z=93.33</a:t>
            </a:r>
          </a:p>
          <a:p>
            <a:r>
              <a:rPr lang="en-US" dirty="0" smtClean="0"/>
              <a:t>X</a:t>
            </a:r>
            <a:r>
              <a:rPr lang="en-US" baseline="-25000" dirty="0" smtClean="0"/>
              <a:t>1</a:t>
            </a:r>
            <a:r>
              <a:rPr lang="en-US" dirty="0" smtClean="0"/>
              <a:t> = 5.33</a:t>
            </a:r>
          </a:p>
          <a:p>
            <a:r>
              <a:rPr lang="en-US" dirty="0" smtClean="0"/>
              <a:t>X</a:t>
            </a:r>
            <a:r>
              <a:rPr lang="en-US" baseline="-25000" dirty="0" smtClean="0"/>
              <a:t>2</a:t>
            </a:r>
            <a:r>
              <a:rPr lang="en-US" dirty="0" smtClean="0"/>
              <a:t> = 2</a:t>
            </a:r>
            <a:endParaRPr lang="en-US" dirty="0"/>
          </a:p>
        </p:txBody>
      </p:sp>
      <p:sp>
        <p:nvSpPr>
          <p:cNvPr id="13" name="TextBox 12"/>
          <p:cNvSpPr txBox="1"/>
          <p:nvPr/>
        </p:nvSpPr>
        <p:spPr>
          <a:xfrm>
            <a:off x="9637153" y="3329564"/>
            <a:ext cx="1143000" cy="646331"/>
          </a:xfrm>
          <a:prstGeom prst="rect">
            <a:avLst/>
          </a:prstGeom>
          <a:noFill/>
        </p:spPr>
        <p:txBody>
          <a:bodyPr wrap="square" rtlCol="0">
            <a:spAutoFit/>
          </a:bodyPr>
          <a:lstStyle/>
          <a:p>
            <a:r>
              <a:rPr lang="en-US" dirty="0" smtClean="0">
                <a:solidFill>
                  <a:srgbClr val="FF0000"/>
                </a:solidFill>
              </a:rPr>
              <a:t>Solution:</a:t>
            </a:r>
          </a:p>
          <a:p>
            <a:r>
              <a:rPr lang="en-US" dirty="0" smtClean="0"/>
              <a:t>Infeasible</a:t>
            </a:r>
            <a:endParaRPr lang="en-US" dirty="0"/>
          </a:p>
        </p:txBody>
      </p:sp>
      <p:sp>
        <p:nvSpPr>
          <p:cNvPr id="14" name="object 4"/>
          <p:cNvSpPr/>
          <p:nvPr/>
        </p:nvSpPr>
        <p:spPr>
          <a:xfrm>
            <a:off x="6303391" y="2286000"/>
            <a:ext cx="3225514" cy="3333898"/>
          </a:xfrm>
          <a:prstGeom prst="rect">
            <a:avLst/>
          </a:prstGeom>
          <a:blipFill>
            <a:blip r:embed="rId2" cstate="print"/>
            <a:stretch>
              <a:fillRect/>
            </a:stretch>
          </a:blipFill>
        </p:spPr>
        <p:txBody>
          <a:bodyPr wrap="square" lIns="0" tIns="0" rIns="0" bIns="0" rtlCol="0"/>
          <a:lstStyle/>
          <a:p>
            <a:endParaRPr/>
          </a:p>
        </p:txBody>
      </p:sp>
      <p:sp>
        <p:nvSpPr>
          <p:cNvPr id="15" name="object 5"/>
          <p:cNvSpPr/>
          <p:nvPr/>
        </p:nvSpPr>
        <p:spPr>
          <a:xfrm>
            <a:off x="1125067" y="2272473"/>
            <a:ext cx="3451705" cy="3904488"/>
          </a:xfrm>
          <a:prstGeom prst="rect">
            <a:avLst/>
          </a:prstGeom>
          <a:blipFill>
            <a:blip r:embed="rId3" cstate="print"/>
            <a:stretch>
              <a:fillRect/>
            </a:stretch>
          </a:blipFill>
        </p:spPr>
        <p:txBody>
          <a:bodyPr wrap="square" lIns="0" tIns="0" rIns="0" bIns="0" rtlCol="0"/>
          <a:lstStyle/>
          <a:p>
            <a:endParaRPr/>
          </a:p>
        </p:txBody>
      </p:sp>
      <p:sp>
        <p:nvSpPr>
          <p:cNvPr id="17" name="object 9"/>
          <p:cNvSpPr/>
          <p:nvPr/>
        </p:nvSpPr>
        <p:spPr>
          <a:xfrm>
            <a:off x="2237358" y="2122901"/>
            <a:ext cx="2755265" cy="2851150"/>
          </a:xfrm>
          <a:custGeom>
            <a:avLst/>
            <a:gdLst/>
            <a:ahLst/>
            <a:cxnLst/>
            <a:rect l="l" t="t" r="r" b="b"/>
            <a:pathLst>
              <a:path w="2755265" h="2851150">
                <a:moveTo>
                  <a:pt x="164464" y="0"/>
                </a:moveTo>
                <a:lnTo>
                  <a:pt x="596264" y="0"/>
                </a:lnTo>
                <a:lnTo>
                  <a:pt x="1243964" y="0"/>
                </a:lnTo>
                <a:lnTo>
                  <a:pt x="2755265" y="0"/>
                </a:lnTo>
                <a:lnTo>
                  <a:pt x="2755265" y="444500"/>
                </a:lnTo>
                <a:lnTo>
                  <a:pt x="2755265" y="635000"/>
                </a:lnTo>
                <a:lnTo>
                  <a:pt x="2755265" y="762000"/>
                </a:lnTo>
                <a:lnTo>
                  <a:pt x="1243964" y="762000"/>
                </a:lnTo>
                <a:lnTo>
                  <a:pt x="0" y="2850896"/>
                </a:lnTo>
                <a:lnTo>
                  <a:pt x="596264" y="762000"/>
                </a:lnTo>
                <a:lnTo>
                  <a:pt x="164464" y="762000"/>
                </a:lnTo>
                <a:lnTo>
                  <a:pt x="164464" y="635000"/>
                </a:lnTo>
                <a:lnTo>
                  <a:pt x="164464" y="444500"/>
                </a:lnTo>
                <a:lnTo>
                  <a:pt x="164464" y="0"/>
                </a:lnTo>
                <a:close/>
              </a:path>
            </a:pathLst>
          </a:custGeom>
          <a:ln w="25400">
            <a:solidFill>
              <a:srgbClr val="385D89"/>
            </a:solidFill>
          </a:ln>
        </p:spPr>
        <p:txBody>
          <a:bodyPr wrap="square" lIns="0" tIns="0" rIns="0" bIns="0" rtlCol="0"/>
          <a:lstStyle/>
          <a:p>
            <a:endParaRPr/>
          </a:p>
        </p:txBody>
      </p:sp>
      <p:sp>
        <p:nvSpPr>
          <p:cNvPr id="7" name="TextBox 6"/>
          <p:cNvSpPr txBox="1"/>
          <p:nvPr/>
        </p:nvSpPr>
        <p:spPr>
          <a:xfrm>
            <a:off x="2466856" y="2193482"/>
            <a:ext cx="2317841" cy="584775"/>
          </a:xfrm>
          <a:prstGeom prst="rect">
            <a:avLst/>
          </a:prstGeom>
          <a:noFill/>
        </p:spPr>
        <p:txBody>
          <a:bodyPr wrap="square" rtlCol="0">
            <a:spAutoFit/>
          </a:bodyPr>
          <a:lstStyle/>
          <a:p>
            <a:r>
              <a:rPr lang="en-US" sz="1600" dirty="0" smtClean="0"/>
              <a:t>Feasible Region after adding </a:t>
            </a:r>
            <a:r>
              <a:rPr lang="en-US" sz="1600" spc="-5" dirty="0">
                <a:latin typeface="Tahoma"/>
                <a:cs typeface="Tahoma"/>
              </a:rPr>
              <a:t>X</a:t>
            </a:r>
            <a:r>
              <a:rPr lang="en-US" sz="1600" spc="-5" baseline="-25000" dirty="0">
                <a:latin typeface="Tahoma"/>
                <a:cs typeface="Tahoma"/>
              </a:rPr>
              <a:t>2</a:t>
            </a:r>
            <a:r>
              <a:rPr lang="en-US" sz="1600" spc="-5" dirty="0">
                <a:latin typeface="Tahoma"/>
                <a:cs typeface="Tahoma"/>
              </a:rPr>
              <a:t> </a:t>
            </a:r>
            <a:r>
              <a:rPr lang="en-US" sz="1600" dirty="0">
                <a:latin typeface="Tahoma"/>
                <a:cs typeface="Tahoma"/>
              </a:rPr>
              <a:t>≤</a:t>
            </a:r>
            <a:r>
              <a:rPr lang="en-US" sz="1600" spc="-70" dirty="0">
                <a:latin typeface="Tahoma"/>
                <a:cs typeface="Tahoma"/>
              </a:rPr>
              <a:t> 2</a:t>
            </a:r>
            <a:r>
              <a:rPr lang="en-US" sz="1600" dirty="0" smtClean="0"/>
              <a:t> </a:t>
            </a:r>
            <a:endParaRPr lang="en-US" sz="1600" dirty="0"/>
          </a:p>
        </p:txBody>
      </p:sp>
    </p:spTree>
    <p:extLst>
      <p:ext uri="{BB962C8B-B14F-4D97-AF65-F5344CB8AC3E}">
        <p14:creationId xmlns:p14="http://schemas.microsoft.com/office/powerpoint/2010/main" val="1636979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a:t>Branch and Bound Method (Example)</a:t>
            </a:r>
            <a:endParaRPr lang="en-US" dirty="0"/>
          </a:p>
        </p:txBody>
      </p:sp>
      <p:sp>
        <p:nvSpPr>
          <p:cNvPr id="3" name="Content Placeholder 2"/>
          <p:cNvSpPr>
            <a:spLocks noGrp="1"/>
          </p:cNvSpPr>
          <p:nvPr>
            <p:ph idx="1"/>
          </p:nvPr>
        </p:nvSpPr>
        <p:spPr>
          <a:xfrm>
            <a:off x="854392" y="1504678"/>
            <a:ext cx="10515600" cy="5088146"/>
          </a:xfrm>
        </p:spPr>
        <p:txBody>
          <a:bodyPr>
            <a:normAutofit/>
          </a:bodyPr>
          <a:lstStyle/>
          <a:p>
            <a:pPr marL="0" indent="0">
              <a:spcBef>
                <a:spcPts val="0"/>
              </a:spcBef>
              <a:buNone/>
            </a:pPr>
            <a:r>
              <a:rPr lang="en-US" sz="2000" dirty="0" smtClean="0">
                <a:solidFill>
                  <a:srgbClr val="00B050"/>
                </a:solidFill>
              </a:rPr>
              <a:t>Z value at Node 2 = Z value at Node 4. Therefore, further branching will be carried out simultaneously from Node 2 Node 4.                                                              </a:t>
            </a:r>
          </a:p>
          <a:p>
            <a:pPr marL="0" indent="0">
              <a:spcBef>
                <a:spcPts val="0"/>
              </a:spcBef>
              <a:buNone/>
            </a:pPr>
            <a:r>
              <a:rPr lang="en-US" sz="2400" dirty="0" smtClean="0">
                <a:solidFill>
                  <a:srgbClr val="00B050"/>
                </a:solidFill>
              </a:rPr>
              <a:t>                                                                                             </a:t>
            </a:r>
          </a:p>
          <a:p>
            <a:pPr marL="0" indent="0">
              <a:buNone/>
            </a:pPr>
            <a:endParaRPr lang="en-US" sz="2400" dirty="0" smtClean="0">
              <a:solidFill>
                <a:srgbClr val="00B050"/>
              </a:solidFill>
            </a:endParaRPr>
          </a:p>
        </p:txBody>
      </p:sp>
      <p:sp>
        <p:nvSpPr>
          <p:cNvPr id="4" name="Oval 3"/>
          <p:cNvSpPr/>
          <p:nvPr/>
        </p:nvSpPr>
        <p:spPr>
          <a:xfrm>
            <a:off x="4896850" y="2157459"/>
            <a:ext cx="1351866" cy="55860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Z=96</a:t>
            </a:r>
            <a:endParaRPr lang="en-US" sz="1400" dirty="0"/>
          </a:p>
        </p:txBody>
      </p:sp>
      <p:cxnSp>
        <p:nvCxnSpPr>
          <p:cNvPr id="6" name="Straight Connector 5"/>
          <p:cNvCxnSpPr/>
          <p:nvPr/>
        </p:nvCxnSpPr>
        <p:spPr>
          <a:xfrm flipH="1">
            <a:off x="4754519" y="2656692"/>
            <a:ext cx="380711" cy="633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26033" y="2623587"/>
            <a:ext cx="288181" cy="47516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151603">
            <a:off x="4591130" y="2739730"/>
            <a:ext cx="605037"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4</a:t>
            </a:r>
            <a:endParaRPr lang="en-US" sz="1200" dirty="0"/>
          </a:p>
        </p:txBody>
      </p:sp>
      <p:sp>
        <p:nvSpPr>
          <p:cNvPr id="10" name="TextBox 9"/>
          <p:cNvSpPr txBox="1"/>
          <p:nvPr/>
        </p:nvSpPr>
        <p:spPr>
          <a:xfrm rot="3811117">
            <a:off x="6093693" y="2651557"/>
            <a:ext cx="551773"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5</a:t>
            </a:r>
            <a:endParaRPr lang="en-US" sz="1200" dirty="0"/>
          </a:p>
        </p:txBody>
      </p:sp>
      <p:sp>
        <p:nvSpPr>
          <p:cNvPr id="11" name="TextBox 10"/>
          <p:cNvSpPr txBox="1"/>
          <p:nvPr/>
        </p:nvSpPr>
        <p:spPr>
          <a:xfrm>
            <a:off x="5179913" y="1904853"/>
            <a:ext cx="916087" cy="307777"/>
          </a:xfrm>
          <a:prstGeom prst="rect">
            <a:avLst/>
          </a:prstGeom>
          <a:noFill/>
        </p:spPr>
        <p:txBody>
          <a:bodyPr wrap="square" rtlCol="0">
            <a:spAutoFit/>
          </a:bodyPr>
          <a:lstStyle/>
          <a:p>
            <a:pPr algn="ctr"/>
            <a:r>
              <a:rPr lang="en-US" sz="1400" dirty="0" smtClean="0">
                <a:solidFill>
                  <a:srgbClr val="FF0000"/>
                </a:solidFill>
              </a:rPr>
              <a:t>1</a:t>
            </a:r>
            <a:endParaRPr lang="en-US" sz="1400" dirty="0">
              <a:solidFill>
                <a:srgbClr val="FF0000"/>
              </a:solidFill>
            </a:endParaRPr>
          </a:p>
        </p:txBody>
      </p:sp>
      <p:sp>
        <p:nvSpPr>
          <p:cNvPr id="12" name="TextBox 11"/>
          <p:cNvSpPr txBox="1"/>
          <p:nvPr/>
        </p:nvSpPr>
        <p:spPr>
          <a:xfrm>
            <a:off x="7276291" y="3047538"/>
            <a:ext cx="758102" cy="461665"/>
          </a:xfrm>
          <a:prstGeom prst="rect">
            <a:avLst/>
          </a:prstGeom>
          <a:noFill/>
        </p:spPr>
        <p:txBody>
          <a:bodyPr wrap="square" rtlCol="0">
            <a:spAutoFit/>
          </a:bodyPr>
          <a:lstStyle/>
          <a:p>
            <a:r>
              <a:rPr lang="en-US" sz="1200" dirty="0" smtClean="0"/>
              <a:t>X</a:t>
            </a:r>
            <a:r>
              <a:rPr lang="en-US" sz="1200" baseline="-25000" dirty="0" smtClean="0"/>
              <a:t>1</a:t>
            </a:r>
            <a:r>
              <a:rPr lang="en-US" sz="1200" dirty="0" smtClean="0"/>
              <a:t> = 5</a:t>
            </a:r>
          </a:p>
          <a:p>
            <a:r>
              <a:rPr lang="en-US" sz="1200" dirty="0" smtClean="0"/>
              <a:t>X</a:t>
            </a:r>
            <a:r>
              <a:rPr lang="en-US" sz="1200" baseline="-25000" dirty="0" smtClean="0"/>
              <a:t>2</a:t>
            </a:r>
            <a:r>
              <a:rPr lang="en-US" sz="1200" dirty="0" smtClean="0"/>
              <a:t> = 2.25</a:t>
            </a:r>
            <a:endParaRPr lang="en-US" sz="1200" dirty="0"/>
          </a:p>
        </p:txBody>
      </p:sp>
      <p:sp>
        <p:nvSpPr>
          <p:cNvPr id="17" name="Oval 16"/>
          <p:cNvSpPr/>
          <p:nvPr/>
        </p:nvSpPr>
        <p:spPr>
          <a:xfrm>
            <a:off x="4155319" y="3142029"/>
            <a:ext cx="1236822" cy="4503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93.33</a:t>
            </a:r>
            <a:endParaRPr lang="en-US" sz="1400" dirty="0">
              <a:solidFill>
                <a:schemeClr val="tx1"/>
              </a:solidFill>
            </a:endParaRPr>
          </a:p>
        </p:txBody>
      </p:sp>
      <p:sp>
        <p:nvSpPr>
          <p:cNvPr id="18" name="Oval 17"/>
          <p:cNvSpPr/>
          <p:nvPr/>
        </p:nvSpPr>
        <p:spPr>
          <a:xfrm>
            <a:off x="5974195" y="3082981"/>
            <a:ext cx="1318147" cy="47124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95</a:t>
            </a:r>
            <a:endParaRPr lang="en-US" sz="1400" dirty="0">
              <a:solidFill>
                <a:schemeClr val="tx1"/>
              </a:solidFill>
            </a:endParaRPr>
          </a:p>
        </p:txBody>
      </p:sp>
      <p:sp>
        <p:nvSpPr>
          <p:cNvPr id="20" name="TextBox 19"/>
          <p:cNvSpPr txBox="1"/>
          <p:nvPr/>
        </p:nvSpPr>
        <p:spPr>
          <a:xfrm>
            <a:off x="6527412" y="2839385"/>
            <a:ext cx="317409" cy="307777"/>
          </a:xfrm>
          <a:prstGeom prst="rect">
            <a:avLst/>
          </a:prstGeom>
          <a:noFill/>
        </p:spPr>
        <p:txBody>
          <a:bodyPr wrap="square" rtlCol="0">
            <a:spAutoFit/>
          </a:bodyPr>
          <a:lstStyle/>
          <a:p>
            <a:pPr algn="ctr"/>
            <a:r>
              <a:rPr lang="en-US" sz="1400" dirty="0" smtClean="0">
                <a:solidFill>
                  <a:srgbClr val="FF0000"/>
                </a:solidFill>
              </a:rPr>
              <a:t>3</a:t>
            </a:r>
            <a:endParaRPr lang="en-US" sz="1400" dirty="0">
              <a:solidFill>
                <a:srgbClr val="FF0000"/>
              </a:solidFill>
            </a:endParaRPr>
          </a:p>
        </p:txBody>
      </p:sp>
      <p:sp>
        <p:nvSpPr>
          <p:cNvPr id="21" name="TextBox 20"/>
          <p:cNvSpPr txBox="1"/>
          <p:nvPr/>
        </p:nvSpPr>
        <p:spPr>
          <a:xfrm>
            <a:off x="4338378" y="2893650"/>
            <a:ext cx="391673" cy="307777"/>
          </a:xfrm>
          <a:prstGeom prst="rect">
            <a:avLst/>
          </a:prstGeom>
          <a:noFill/>
        </p:spPr>
        <p:txBody>
          <a:bodyPr wrap="square" rtlCol="0">
            <a:spAutoFit/>
          </a:bodyPr>
          <a:lstStyle/>
          <a:p>
            <a:pPr algn="ctr"/>
            <a:r>
              <a:rPr lang="en-US" sz="1400" dirty="0" smtClean="0">
                <a:solidFill>
                  <a:srgbClr val="FF0000"/>
                </a:solidFill>
              </a:rPr>
              <a:t>2</a:t>
            </a:r>
            <a:endParaRPr lang="en-US" sz="1400" dirty="0">
              <a:solidFill>
                <a:srgbClr val="FF0000"/>
              </a:solidFill>
            </a:endParaRPr>
          </a:p>
        </p:txBody>
      </p:sp>
      <p:sp>
        <p:nvSpPr>
          <p:cNvPr id="22" name="TextBox 21"/>
          <p:cNvSpPr txBox="1"/>
          <p:nvPr/>
        </p:nvSpPr>
        <p:spPr>
          <a:xfrm>
            <a:off x="1016489" y="2157459"/>
            <a:ext cx="2196206" cy="2646878"/>
          </a:xfrm>
          <a:prstGeom prst="rect">
            <a:avLst/>
          </a:prstGeom>
          <a:noFill/>
        </p:spPr>
        <p:txBody>
          <a:bodyPr wrap="square" rtlCol="0">
            <a:spAutoFit/>
          </a:bodyPr>
          <a:lstStyle/>
          <a:p>
            <a:pPr algn="ctr"/>
            <a:r>
              <a:rPr lang="en-US" sz="1400" dirty="0" smtClean="0">
                <a:solidFill>
                  <a:srgbClr val="FF0000"/>
                </a:solidFill>
              </a:rPr>
              <a:t>For Node 6</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a:latin typeface="Tahoma"/>
                <a:cs typeface="Tahoma"/>
              </a:rPr>
              <a:t> </a:t>
            </a:r>
            <a:r>
              <a:rPr lang="en-US" sz="1400" spc="-70" dirty="0" smtClean="0">
                <a:latin typeface="Tahoma"/>
                <a:cs typeface="Tahoma"/>
              </a:rPr>
              <a:t>5 </a:t>
            </a:r>
          </a:p>
          <a:p>
            <a:pPr>
              <a:spcBef>
                <a:spcPts val="600"/>
              </a:spcBef>
            </a:pPr>
            <a:r>
              <a:rPr lang="en-US" sz="1400" spc="-70" dirty="0">
                <a:latin typeface="Tahoma"/>
                <a:cs typeface="Tahoma"/>
              </a:rPr>
              <a:t> </a:t>
            </a:r>
            <a:r>
              <a:rPr lang="en-US" sz="1400" spc="-70" dirty="0" smtClean="0">
                <a:latin typeface="Tahoma"/>
                <a:cs typeface="Tahoma"/>
              </a:rPr>
              <a:t>   </a:t>
            </a:r>
            <a:r>
              <a:rPr lang="en-US" sz="1400" spc="-5" dirty="0" smtClean="0">
                <a:latin typeface="Tahoma"/>
                <a:cs typeface="Tahoma"/>
              </a:rPr>
              <a:t>X</a:t>
            </a:r>
            <a:r>
              <a:rPr lang="en-US" sz="1400" spc="-5" baseline="-25000" dirty="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2</a:t>
            </a:r>
            <a:r>
              <a:rPr lang="en-US" sz="1400" spc="-5" dirty="0" smtClean="0">
                <a:latin typeface="Tahoma"/>
                <a:cs typeface="Tahoma"/>
              </a:rPr>
              <a:t>  </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a:latin typeface="Tahoma"/>
                <a:cs typeface="Tahoma"/>
              </a:rPr>
              <a:t> </a:t>
            </a:r>
            <a:r>
              <a:rPr lang="en-US" sz="1400" spc="-70" dirty="0" smtClean="0">
                <a:latin typeface="Tahoma"/>
                <a:cs typeface="Tahoma"/>
              </a:rPr>
              <a:t>5</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23" name="TextBox 22"/>
          <p:cNvSpPr txBox="1"/>
          <p:nvPr/>
        </p:nvSpPr>
        <p:spPr>
          <a:xfrm>
            <a:off x="8647369" y="1975795"/>
            <a:ext cx="2816250" cy="2646878"/>
          </a:xfrm>
          <a:prstGeom prst="rect">
            <a:avLst/>
          </a:prstGeom>
          <a:noFill/>
        </p:spPr>
        <p:txBody>
          <a:bodyPr wrap="square" rtlCol="0">
            <a:spAutoFit/>
          </a:bodyPr>
          <a:lstStyle/>
          <a:p>
            <a:pPr algn="ctr"/>
            <a:r>
              <a:rPr lang="en-US" sz="1400" dirty="0" smtClean="0">
                <a:solidFill>
                  <a:srgbClr val="FF0000"/>
                </a:solidFill>
              </a:rPr>
              <a:t>For Node 7</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a:latin typeface="Tahoma"/>
                <a:cs typeface="Tahoma"/>
              </a:rPr>
              <a:t> </a:t>
            </a: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70" dirty="0" smtClean="0">
                <a:latin typeface="Tahoma"/>
                <a:cs typeface="Tahoma"/>
              </a:rPr>
              <a:t> 5</a:t>
            </a:r>
            <a:r>
              <a:rPr lang="en-US" sz="1400" spc="-5" dirty="0" smtClean="0">
                <a:latin typeface="Tahoma"/>
                <a:cs typeface="Tahoma"/>
              </a:rPr>
              <a:t> </a:t>
            </a:r>
          </a:p>
          <a:p>
            <a:pPr>
              <a:spcBef>
                <a:spcPts val="600"/>
              </a:spcBef>
            </a:pPr>
            <a:r>
              <a:rPr lang="en-US" sz="1400" spc="-5" dirty="0">
                <a:latin typeface="Tahoma"/>
                <a:cs typeface="Tahoma"/>
              </a:rPr>
              <a:t> </a:t>
            </a:r>
            <a:r>
              <a:rPr lang="en-US" sz="1400" spc="-5" dirty="0" smtClean="0">
                <a:latin typeface="Tahoma"/>
                <a:cs typeface="Tahoma"/>
              </a:rPr>
              <a:t>  X</a:t>
            </a:r>
            <a:r>
              <a:rPr lang="en-US" sz="1400" spc="-5" baseline="-25000" dirty="0" smtClean="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a:latin typeface="Tahoma"/>
                <a:cs typeface="Tahoma"/>
              </a:rPr>
              <a:t> 2</a:t>
            </a:r>
            <a:r>
              <a:rPr lang="en-US" sz="1400" spc="-5" dirty="0" smtClean="0">
                <a:latin typeface="Tahoma"/>
                <a:cs typeface="Tahoma"/>
              </a:rPr>
              <a:t>   </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6   </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24" name="TextBox 23"/>
          <p:cNvSpPr txBox="1"/>
          <p:nvPr/>
        </p:nvSpPr>
        <p:spPr>
          <a:xfrm>
            <a:off x="5346213" y="3108707"/>
            <a:ext cx="761039" cy="461665"/>
          </a:xfrm>
          <a:prstGeom prst="rect">
            <a:avLst/>
          </a:prstGeom>
          <a:noFill/>
        </p:spPr>
        <p:txBody>
          <a:bodyPr wrap="square" rtlCol="0">
            <a:spAutoFit/>
          </a:bodyPr>
          <a:lstStyle/>
          <a:p>
            <a:r>
              <a:rPr lang="en-US" sz="1200" dirty="0" smtClean="0"/>
              <a:t>X</a:t>
            </a:r>
            <a:r>
              <a:rPr lang="en-US" sz="1200" baseline="-25000" dirty="0" smtClean="0"/>
              <a:t>1</a:t>
            </a:r>
            <a:r>
              <a:rPr lang="en-US" sz="1200" dirty="0" smtClean="0"/>
              <a:t> = 4</a:t>
            </a:r>
          </a:p>
          <a:p>
            <a:r>
              <a:rPr lang="en-US" sz="1200" dirty="0" smtClean="0"/>
              <a:t>X</a:t>
            </a:r>
            <a:r>
              <a:rPr lang="en-US" sz="1200" baseline="-25000" dirty="0" smtClean="0"/>
              <a:t>2</a:t>
            </a:r>
            <a:r>
              <a:rPr lang="en-US" sz="1200" dirty="0" smtClean="0"/>
              <a:t> = 8/3</a:t>
            </a:r>
            <a:endParaRPr lang="en-US" sz="1200" dirty="0"/>
          </a:p>
        </p:txBody>
      </p:sp>
      <p:sp>
        <p:nvSpPr>
          <p:cNvPr id="25" name="Oval 24"/>
          <p:cNvSpPr/>
          <p:nvPr/>
        </p:nvSpPr>
        <p:spPr>
          <a:xfrm>
            <a:off x="7152605" y="3967264"/>
            <a:ext cx="1114635" cy="35828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Infeasible</a:t>
            </a:r>
            <a:endParaRPr lang="en-US" sz="1200" dirty="0">
              <a:solidFill>
                <a:schemeClr val="tx1"/>
              </a:solidFill>
            </a:endParaRPr>
          </a:p>
        </p:txBody>
      </p:sp>
      <p:sp>
        <p:nvSpPr>
          <p:cNvPr id="26" name="Oval 25"/>
          <p:cNvSpPr/>
          <p:nvPr/>
        </p:nvSpPr>
        <p:spPr>
          <a:xfrm>
            <a:off x="5754285" y="4036500"/>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93.33</a:t>
            </a:r>
            <a:endParaRPr lang="en-US" sz="1400" dirty="0">
              <a:solidFill>
                <a:schemeClr val="tx1"/>
              </a:solidFill>
            </a:endParaRPr>
          </a:p>
        </p:txBody>
      </p:sp>
      <p:cxnSp>
        <p:nvCxnSpPr>
          <p:cNvPr id="16" name="Straight Connector 15"/>
          <p:cNvCxnSpPr/>
          <p:nvPr/>
        </p:nvCxnSpPr>
        <p:spPr>
          <a:xfrm flipH="1">
            <a:off x="6352847" y="3526623"/>
            <a:ext cx="38187" cy="52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95031" y="3470011"/>
            <a:ext cx="312224" cy="49858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21173" y="3758343"/>
            <a:ext cx="385007" cy="307777"/>
          </a:xfrm>
          <a:prstGeom prst="rect">
            <a:avLst/>
          </a:prstGeom>
          <a:noFill/>
        </p:spPr>
        <p:txBody>
          <a:bodyPr wrap="square" rtlCol="0">
            <a:spAutoFit/>
          </a:bodyPr>
          <a:lstStyle/>
          <a:p>
            <a:pPr algn="ctr"/>
            <a:r>
              <a:rPr lang="en-US" sz="1400" dirty="0" smtClean="0">
                <a:solidFill>
                  <a:srgbClr val="FF0000"/>
                </a:solidFill>
              </a:rPr>
              <a:t>4</a:t>
            </a:r>
            <a:endParaRPr lang="en-US" sz="1400" dirty="0">
              <a:solidFill>
                <a:srgbClr val="FF0000"/>
              </a:solidFill>
            </a:endParaRPr>
          </a:p>
        </p:txBody>
      </p:sp>
      <p:sp>
        <p:nvSpPr>
          <p:cNvPr id="34" name="TextBox 33"/>
          <p:cNvSpPr txBox="1"/>
          <p:nvPr/>
        </p:nvSpPr>
        <p:spPr>
          <a:xfrm>
            <a:off x="7604526" y="3740974"/>
            <a:ext cx="333485" cy="307777"/>
          </a:xfrm>
          <a:prstGeom prst="rect">
            <a:avLst/>
          </a:prstGeom>
          <a:noFill/>
        </p:spPr>
        <p:txBody>
          <a:bodyPr wrap="square" rtlCol="0">
            <a:spAutoFit/>
          </a:bodyPr>
          <a:lstStyle/>
          <a:p>
            <a:pPr algn="ctr"/>
            <a:r>
              <a:rPr lang="en-US" sz="1400" dirty="0" smtClean="0">
                <a:solidFill>
                  <a:srgbClr val="FF0000"/>
                </a:solidFill>
              </a:rPr>
              <a:t>5</a:t>
            </a:r>
            <a:endParaRPr lang="en-US" sz="1400" dirty="0">
              <a:solidFill>
                <a:srgbClr val="FF0000"/>
              </a:solidFill>
            </a:endParaRPr>
          </a:p>
        </p:txBody>
      </p:sp>
      <p:sp>
        <p:nvSpPr>
          <p:cNvPr id="35" name="TextBox 34"/>
          <p:cNvSpPr txBox="1"/>
          <p:nvPr/>
        </p:nvSpPr>
        <p:spPr>
          <a:xfrm rot="3811117">
            <a:off x="7248487" y="3647388"/>
            <a:ext cx="625706" cy="276999"/>
          </a:xfrm>
          <a:prstGeom prst="rect">
            <a:avLst/>
          </a:prstGeom>
          <a:noFill/>
        </p:spPr>
        <p:txBody>
          <a:bodyPr wrap="square" rtlCol="0">
            <a:spAutoFit/>
          </a:bodyPr>
          <a:lstStyle/>
          <a:p>
            <a:r>
              <a:rPr lang="en-US" sz="1200" dirty="0" smtClean="0"/>
              <a:t>X</a:t>
            </a:r>
            <a:r>
              <a:rPr lang="en-US" sz="1200" baseline="-25000" dirty="0"/>
              <a:t>2</a:t>
            </a:r>
            <a:r>
              <a:rPr lang="en-US" sz="1200" baseline="-25000" dirty="0" smtClean="0"/>
              <a:t> </a:t>
            </a:r>
            <a:r>
              <a:rPr lang="en-US" sz="1200" dirty="0" smtClean="0"/>
              <a:t>≥ 3</a:t>
            </a:r>
            <a:endParaRPr lang="en-US" sz="1200" dirty="0"/>
          </a:p>
        </p:txBody>
      </p:sp>
      <p:sp>
        <p:nvSpPr>
          <p:cNvPr id="36" name="TextBox 35"/>
          <p:cNvSpPr txBox="1"/>
          <p:nvPr/>
        </p:nvSpPr>
        <p:spPr>
          <a:xfrm rot="16703457">
            <a:off x="5915223" y="3656866"/>
            <a:ext cx="547551" cy="276999"/>
          </a:xfrm>
          <a:prstGeom prst="rect">
            <a:avLst/>
          </a:prstGeom>
          <a:noFill/>
        </p:spPr>
        <p:txBody>
          <a:bodyPr wrap="square" rtlCol="0">
            <a:spAutoFit/>
          </a:bodyPr>
          <a:lstStyle/>
          <a:p>
            <a:r>
              <a:rPr lang="en-US" sz="1200" dirty="0" smtClean="0"/>
              <a:t>X</a:t>
            </a:r>
            <a:r>
              <a:rPr lang="en-US" sz="1200" baseline="-25000" dirty="0"/>
              <a:t>2</a:t>
            </a:r>
            <a:r>
              <a:rPr lang="en-US" sz="1200" dirty="0" smtClean="0"/>
              <a:t>≤ </a:t>
            </a:r>
            <a:r>
              <a:rPr lang="en-US" sz="1200" dirty="0"/>
              <a:t>2</a:t>
            </a:r>
          </a:p>
        </p:txBody>
      </p:sp>
      <p:sp>
        <p:nvSpPr>
          <p:cNvPr id="28" name="TextBox 27"/>
          <p:cNvSpPr txBox="1"/>
          <p:nvPr/>
        </p:nvSpPr>
        <p:spPr>
          <a:xfrm>
            <a:off x="6554967" y="3774890"/>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5.33</a:t>
            </a:r>
          </a:p>
          <a:p>
            <a:r>
              <a:rPr lang="en-US" sz="1400" dirty="0" smtClean="0"/>
              <a:t>X</a:t>
            </a:r>
            <a:r>
              <a:rPr lang="en-US" sz="1400" baseline="-25000" dirty="0" smtClean="0"/>
              <a:t>2</a:t>
            </a:r>
            <a:r>
              <a:rPr lang="en-US" sz="1400" dirty="0" smtClean="0"/>
              <a:t> = 2</a:t>
            </a:r>
            <a:endParaRPr lang="en-US" sz="1400" dirty="0"/>
          </a:p>
        </p:txBody>
      </p:sp>
      <p:sp>
        <p:nvSpPr>
          <p:cNvPr id="29" name="TextBox 28"/>
          <p:cNvSpPr txBox="1"/>
          <p:nvPr/>
        </p:nvSpPr>
        <p:spPr>
          <a:xfrm>
            <a:off x="6254067" y="2099732"/>
            <a:ext cx="978663"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4.80</a:t>
            </a:r>
          </a:p>
          <a:p>
            <a:r>
              <a:rPr lang="en-US" sz="1400" dirty="0" smtClean="0"/>
              <a:t>X</a:t>
            </a:r>
            <a:r>
              <a:rPr lang="en-US" sz="1400" baseline="-25000" dirty="0" smtClean="0"/>
              <a:t>2</a:t>
            </a:r>
            <a:r>
              <a:rPr lang="en-US" sz="1400" dirty="0" smtClean="0"/>
              <a:t> = 2.40</a:t>
            </a:r>
            <a:endParaRPr lang="en-US" sz="1400" dirty="0"/>
          </a:p>
        </p:txBody>
      </p:sp>
      <p:sp>
        <p:nvSpPr>
          <p:cNvPr id="39" name="Oval 38"/>
          <p:cNvSpPr/>
          <p:nvPr/>
        </p:nvSpPr>
        <p:spPr>
          <a:xfrm>
            <a:off x="5626020" y="5176053"/>
            <a:ext cx="1290265" cy="5614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Oval 39"/>
          <p:cNvSpPr/>
          <p:nvPr/>
        </p:nvSpPr>
        <p:spPr>
          <a:xfrm>
            <a:off x="7009913" y="5190560"/>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Oval 40"/>
          <p:cNvSpPr/>
          <p:nvPr/>
        </p:nvSpPr>
        <p:spPr>
          <a:xfrm>
            <a:off x="4440687" y="5140408"/>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Oval 41"/>
          <p:cNvSpPr/>
          <p:nvPr/>
        </p:nvSpPr>
        <p:spPr>
          <a:xfrm>
            <a:off x="2730803" y="5137860"/>
            <a:ext cx="1114635" cy="5996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44" name="Straight Connector 43"/>
          <p:cNvCxnSpPr>
            <a:endCxn id="40" idx="1"/>
          </p:cNvCxnSpPr>
          <p:nvPr/>
        </p:nvCxnSpPr>
        <p:spPr>
          <a:xfrm>
            <a:off x="6800230" y="4414508"/>
            <a:ext cx="372918" cy="84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4"/>
            <a:endCxn id="39" idx="0"/>
          </p:cNvCxnSpPr>
          <p:nvPr/>
        </p:nvCxnSpPr>
        <p:spPr>
          <a:xfrm flipH="1">
            <a:off x="6271153" y="4530705"/>
            <a:ext cx="40450" cy="645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7" idx="3"/>
            <a:endCxn id="42" idx="0"/>
          </p:cNvCxnSpPr>
          <p:nvPr/>
        </p:nvCxnSpPr>
        <p:spPr>
          <a:xfrm flipH="1">
            <a:off x="3288121" y="3526399"/>
            <a:ext cx="1048326" cy="1611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7" idx="4"/>
            <a:endCxn id="41" idx="0"/>
          </p:cNvCxnSpPr>
          <p:nvPr/>
        </p:nvCxnSpPr>
        <p:spPr>
          <a:xfrm>
            <a:off x="4773730" y="3592346"/>
            <a:ext cx="224275" cy="154806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54310" y="4868276"/>
            <a:ext cx="391673" cy="307777"/>
          </a:xfrm>
          <a:prstGeom prst="rect">
            <a:avLst/>
          </a:prstGeom>
          <a:noFill/>
        </p:spPr>
        <p:txBody>
          <a:bodyPr wrap="square" rtlCol="0">
            <a:spAutoFit/>
          </a:bodyPr>
          <a:lstStyle/>
          <a:p>
            <a:pPr algn="ctr"/>
            <a:r>
              <a:rPr lang="en-US" sz="1400" dirty="0" smtClean="0">
                <a:solidFill>
                  <a:srgbClr val="FF0000"/>
                </a:solidFill>
              </a:rPr>
              <a:t>8</a:t>
            </a:r>
            <a:endParaRPr lang="en-US" sz="1400" dirty="0">
              <a:solidFill>
                <a:srgbClr val="FF0000"/>
              </a:solidFill>
            </a:endParaRPr>
          </a:p>
        </p:txBody>
      </p:sp>
      <p:sp>
        <p:nvSpPr>
          <p:cNvPr id="54" name="TextBox 53"/>
          <p:cNvSpPr txBox="1"/>
          <p:nvPr/>
        </p:nvSpPr>
        <p:spPr>
          <a:xfrm>
            <a:off x="4926095" y="4835379"/>
            <a:ext cx="396261" cy="307777"/>
          </a:xfrm>
          <a:prstGeom prst="rect">
            <a:avLst/>
          </a:prstGeom>
          <a:noFill/>
        </p:spPr>
        <p:txBody>
          <a:bodyPr wrap="square" rtlCol="0">
            <a:spAutoFit/>
          </a:bodyPr>
          <a:lstStyle/>
          <a:p>
            <a:pPr algn="ctr"/>
            <a:r>
              <a:rPr lang="en-US" sz="1400" dirty="0" smtClean="0">
                <a:solidFill>
                  <a:srgbClr val="FF0000"/>
                </a:solidFill>
              </a:rPr>
              <a:t>9</a:t>
            </a:r>
            <a:endParaRPr lang="en-US" sz="1400" dirty="0">
              <a:solidFill>
                <a:srgbClr val="FF0000"/>
              </a:solidFill>
            </a:endParaRPr>
          </a:p>
        </p:txBody>
      </p:sp>
      <p:sp>
        <p:nvSpPr>
          <p:cNvPr id="58" name="TextBox 57"/>
          <p:cNvSpPr txBox="1"/>
          <p:nvPr/>
        </p:nvSpPr>
        <p:spPr>
          <a:xfrm>
            <a:off x="6107252" y="4943291"/>
            <a:ext cx="535511" cy="307777"/>
          </a:xfrm>
          <a:prstGeom prst="rect">
            <a:avLst/>
          </a:prstGeom>
          <a:noFill/>
        </p:spPr>
        <p:txBody>
          <a:bodyPr wrap="square" rtlCol="0">
            <a:spAutoFit/>
          </a:bodyPr>
          <a:lstStyle/>
          <a:p>
            <a:pPr algn="ctr"/>
            <a:r>
              <a:rPr lang="en-US" sz="1400" dirty="0" smtClean="0">
                <a:solidFill>
                  <a:srgbClr val="FF0000"/>
                </a:solidFill>
              </a:rPr>
              <a:t>6</a:t>
            </a:r>
            <a:endParaRPr lang="en-US" sz="1400" dirty="0">
              <a:solidFill>
                <a:srgbClr val="FF0000"/>
              </a:solidFill>
            </a:endParaRPr>
          </a:p>
        </p:txBody>
      </p:sp>
      <p:sp>
        <p:nvSpPr>
          <p:cNvPr id="59" name="TextBox 58"/>
          <p:cNvSpPr txBox="1"/>
          <p:nvPr/>
        </p:nvSpPr>
        <p:spPr>
          <a:xfrm>
            <a:off x="7080612" y="4943290"/>
            <a:ext cx="535511" cy="307777"/>
          </a:xfrm>
          <a:prstGeom prst="rect">
            <a:avLst/>
          </a:prstGeom>
          <a:noFill/>
        </p:spPr>
        <p:txBody>
          <a:bodyPr wrap="square" rtlCol="0">
            <a:spAutoFit/>
          </a:bodyPr>
          <a:lstStyle/>
          <a:p>
            <a:pPr algn="ctr"/>
            <a:r>
              <a:rPr lang="en-US" sz="1400" dirty="0" smtClean="0">
                <a:solidFill>
                  <a:srgbClr val="FF0000"/>
                </a:solidFill>
              </a:rPr>
              <a:t>7</a:t>
            </a:r>
            <a:endParaRPr lang="en-US" sz="1400" dirty="0">
              <a:solidFill>
                <a:srgbClr val="FF0000"/>
              </a:solidFill>
            </a:endParaRPr>
          </a:p>
        </p:txBody>
      </p:sp>
      <p:sp>
        <p:nvSpPr>
          <p:cNvPr id="60" name="TextBox 59"/>
          <p:cNvSpPr txBox="1"/>
          <p:nvPr/>
        </p:nvSpPr>
        <p:spPr>
          <a:xfrm rot="3811117">
            <a:off x="6856213" y="4641812"/>
            <a:ext cx="551773"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6</a:t>
            </a:r>
            <a:endParaRPr lang="en-US" sz="1200" dirty="0"/>
          </a:p>
        </p:txBody>
      </p:sp>
      <p:sp>
        <p:nvSpPr>
          <p:cNvPr id="61" name="TextBox 60"/>
          <p:cNvSpPr txBox="1"/>
          <p:nvPr/>
        </p:nvSpPr>
        <p:spPr>
          <a:xfrm rot="16589334">
            <a:off x="5785409" y="4691876"/>
            <a:ext cx="605037"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5</a:t>
            </a:r>
            <a:endParaRPr lang="en-US" sz="1200" dirty="0"/>
          </a:p>
        </p:txBody>
      </p:sp>
      <p:sp>
        <p:nvSpPr>
          <p:cNvPr id="62" name="TextBox 61"/>
          <p:cNvSpPr txBox="1"/>
          <p:nvPr/>
        </p:nvSpPr>
        <p:spPr>
          <a:xfrm rot="18137422">
            <a:off x="3261043" y="3995777"/>
            <a:ext cx="840726" cy="276999"/>
          </a:xfrm>
          <a:prstGeom prst="rect">
            <a:avLst/>
          </a:prstGeom>
          <a:noFill/>
        </p:spPr>
        <p:txBody>
          <a:bodyPr wrap="square" rtlCol="0">
            <a:spAutoFit/>
          </a:bodyPr>
          <a:lstStyle/>
          <a:p>
            <a:r>
              <a:rPr lang="en-US" sz="1200" dirty="0" smtClean="0"/>
              <a:t>X</a:t>
            </a:r>
            <a:r>
              <a:rPr lang="en-US" sz="1200" baseline="-25000" dirty="0"/>
              <a:t>2</a:t>
            </a:r>
            <a:r>
              <a:rPr lang="en-US" sz="1200" dirty="0" smtClean="0"/>
              <a:t>≤ </a:t>
            </a:r>
            <a:r>
              <a:rPr lang="en-US" sz="1200" dirty="0"/>
              <a:t>2</a:t>
            </a:r>
          </a:p>
        </p:txBody>
      </p:sp>
      <p:sp>
        <p:nvSpPr>
          <p:cNvPr id="63" name="TextBox 62"/>
          <p:cNvSpPr txBox="1"/>
          <p:nvPr/>
        </p:nvSpPr>
        <p:spPr>
          <a:xfrm rot="5107388">
            <a:off x="4598807" y="4193293"/>
            <a:ext cx="955672" cy="276999"/>
          </a:xfrm>
          <a:prstGeom prst="rect">
            <a:avLst/>
          </a:prstGeom>
          <a:noFill/>
        </p:spPr>
        <p:txBody>
          <a:bodyPr wrap="square" rtlCol="0">
            <a:spAutoFit/>
          </a:bodyPr>
          <a:lstStyle/>
          <a:p>
            <a:r>
              <a:rPr lang="en-US" sz="1200" dirty="0" smtClean="0"/>
              <a:t>X</a:t>
            </a:r>
            <a:r>
              <a:rPr lang="en-US" sz="1200" baseline="-25000" dirty="0"/>
              <a:t>2</a:t>
            </a:r>
            <a:r>
              <a:rPr lang="en-US" sz="1200" baseline="-25000" dirty="0" smtClean="0"/>
              <a:t> </a:t>
            </a:r>
            <a:r>
              <a:rPr lang="en-US" sz="1200" dirty="0" smtClean="0"/>
              <a:t>≥ 3</a:t>
            </a:r>
            <a:endParaRPr lang="en-US" sz="1200" dirty="0"/>
          </a:p>
        </p:txBody>
      </p:sp>
    </p:spTree>
    <p:extLst>
      <p:ext uri="{BB962C8B-B14F-4D97-AF65-F5344CB8AC3E}">
        <p14:creationId xmlns:p14="http://schemas.microsoft.com/office/powerpoint/2010/main" val="4192558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Integer Programming</a:t>
            </a:r>
            <a:endParaRPr lang="en-US" b="1" dirty="0"/>
          </a:p>
        </p:txBody>
      </p:sp>
      <p:sp>
        <p:nvSpPr>
          <p:cNvPr id="7" name="Content Placeholder 6"/>
          <p:cNvSpPr>
            <a:spLocks noGrp="1"/>
          </p:cNvSpPr>
          <p:nvPr>
            <p:ph idx="1"/>
          </p:nvPr>
        </p:nvSpPr>
        <p:spPr>
          <a:xfrm>
            <a:off x="838200" y="1690688"/>
            <a:ext cx="10515600" cy="4486275"/>
          </a:xfrm>
        </p:spPr>
        <p:txBody>
          <a:bodyPr>
            <a:normAutofit fontScale="92500" lnSpcReduction="10000"/>
          </a:bodyPr>
          <a:lstStyle/>
          <a:p>
            <a:pPr marL="365760" indent="-365760" algn="just">
              <a:spcBef>
                <a:spcPts val="600"/>
              </a:spcBef>
              <a:buFont typeface="Wingdings" panose="05000000000000000000" pitchFamily="2" charset="2"/>
              <a:buChar char="Ø"/>
            </a:pPr>
            <a:r>
              <a:rPr lang="en-US" sz="3000" dirty="0" smtClean="0"/>
              <a:t>There are several problems where integer solutions are required e.g. optimal number of cargo ships, apartment houses, airplanes, etc. In such cases rounding to the nearest integer will not be useful as huge cost is involved. </a:t>
            </a:r>
          </a:p>
          <a:p>
            <a:pPr marL="365760" indent="-365760" algn="just">
              <a:spcBef>
                <a:spcPts val="600"/>
              </a:spcBef>
              <a:buFont typeface="Wingdings" panose="05000000000000000000" pitchFamily="2" charset="2"/>
              <a:buChar char="Ø"/>
            </a:pPr>
            <a:r>
              <a:rPr lang="en-US" sz="3000" spc="-5" dirty="0" smtClean="0">
                <a:cs typeface="Tahoma"/>
              </a:rPr>
              <a:t>An integer </a:t>
            </a:r>
            <a:r>
              <a:rPr lang="en-US" sz="3000" spc="-10" dirty="0" smtClean="0">
                <a:cs typeface="Tahoma"/>
              </a:rPr>
              <a:t>programming </a:t>
            </a:r>
            <a:r>
              <a:rPr lang="en-US" sz="3000" spc="-5" dirty="0" smtClean="0">
                <a:cs typeface="Tahoma"/>
              </a:rPr>
              <a:t>model is one where </a:t>
            </a:r>
            <a:r>
              <a:rPr lang="en-US" sz="3000" spc="-5" dirty="0" smtClean="0">
                <a:solidFill>
                  <a:schemeClr val="accent1">
                    <a:lumMod val="75000"/>
                  </a:schemeClr>
                </a:solidFill>
                <a:cs typeface="Tahoma"/>
              </a:rPr>
              <a:t>at least one of the  decision </a:t>
            </a:r>
            <a:r>
              <a:rPr lang="en-US" sz="3000" spc="-10" dirty="0" smtClean="0">
                <a:solidFill>
                  <a:schemeClr val="accent1">
                    <a:lumMod val="75000"/>
                  </a:schemeClr>
                </a:solidFill>
                <a:cs typeface="Tahoma"/>
              </a:rPr>
              <a:t>variable</a:t>
            </a:r>
            <a:r>
              <a:rPr lang="en-US" sz="3000" spc="-10" dirty="0" smtClean="0">
                <a:cs typeface="Tahoma"/>
              </a:rPr>
              <a:t> has </a:t>
            </a:r>
            <a:r>
              <a:rPr lang="en-US" sz="3000" dirty="0" smtClean="0">
                <a:cs typeface="Tahoma"/>
              </a:rPr>
              <a:t>to </a:t>
            </a:r>
            <a:r>
              <a:rPr lang="en-US" sz="3000" spc="-10" dirty="0" smtClean="0">
                <a:cs typeface="Tahoma"/>
              </a:rPr>
              <a:t>take </a:t>
            </a:r>
            <a:r>
              <a:rPr lang="en-US" sz="3000" spc="-5" dirty="0" smtClean="0">
                <a:cs typeface="Tahoma"/>
              </a:rPr>
              <a:t>on an </a:t>
            </a:r>
            <a:r>
              <a:rPr lang="en-US" sz="3000" spc="-5" dirty="0" smtClean="0">
                <a:solidFill>
                  <a:schemeClr val="accent1">
                    <a:lumMod val="75000"/>
                  </a:schemeClr>
                </a:solidFill>
                <a:cs typeface="Tahoma"/>
              </a:rPr>
              <a:t>integer </a:t>
            </a:r>
            <a:r>
              <a:rPr lang="en-US" sz="3000" spc="-10" dirty="0" smtClean="0">
                <a:solidFill>
                  <a:schemeClr val="accent1">
                    <a:lumMod val="75000"/>
                  </a:schemeClr>
                </a:solidFill>
                <a:cs typeface="Tahoma"/>
              </a:rPr>
              <a:t>value </a:t>
            </a:r>
            <a:r>
              <a:rPr lang="en-US" sz="3000" spc="-5" dirty="0" smtClean="0">
                <a:cs typeface="Tahoma"/>
              </a:rPr>
              <a:t>in the </a:t>
            </a:r>
            <a:r>
              <a:rPr lang="en-US" sz="3000" spc="-10" dirty="0" smtClean="0">
                <a:cs typeface="Tahoma"/>
              </a:rPr>
              <a:t>final  </a:t>
            </a:r>
            <a:r>
              <a:rPr lang="en-US" sz="3000" spc="-5" dirty="0" smtClean="0">
                <a:cs typeface="Tahoma"/>
              </a:rPr>
              <a:t>solution.</a:t>
            </a:r>
            <a:endParaRPr lang="en-US" sz="3000" dirty="0" smtClean="0">
              <a:cs typeface="Tahoma"/>
            </a:endParaRPr>
          </a:p>
          <a:p>
            <a:pPr marL="365760" indent="-365760" algn="just">
              <a:spcBef>
                <a:spcPts val="600"/>
              </a:spcBef>
              <a:buFont typeface="Wingdings" panose="05000000000000000000" pitchFamily="2" charset="2"/>
              <a:buChar char="Ø"/>
            </a:pPr>
            <a:r>
              <a:rPr lang="en-US" sz="3000" dirty="0" smtClean="0">
                <a:cs typeface="Tahoma"/>
              </a:rPr>
              <a:t>The </a:t>
            </a:r>
            <a:r>
              <a:rPr lang="en-US" sz="3000" spc="-5" dirty="0" smtClean="0">
                <a:cs typeface="Tahoma"/>
              </a:rPr>
              <a:t>mathematical model </a:t>
            </a:r>
            <a:r>
              <a:rPr lang="en-US" sz="3000" spc="-10" dirty="0" smtClean="0">
                <a:cs typeface="Tahoma"/>
              </a:rPr>
              <a:t>for </a:t>
            </a:r>
            <a:r>
              <a:rPr lang="en-US" sz="3000" spc="-5" dirty="0" smtClean="0">
                <a:cs typeface="Tahoma"/>
              </a:rPr>
              <a:t>integer </a:t>
            </a:r>
            <a:r>
              <a:rPr lang="en-US" sz="3000" spc="-10" dirty="0" smtClean="0">
                <a:cs typeface="Tahoma"/>
              </a:rPr>
              <a:t>programming </a:t>
            </a:r>
            <a:r>
              <a:rPr lang="en-US" sz="3000" spc="-5" dirty="0" smtClean="0">
                <a:cs typeface="Tahoma"/>
              </a:rPr>
              <a:t>is same as </a:t>
            </a:r>
            <a:r>
              <a:rPr lang="en-US" sz="3000" dirty="0" smtClean="0">
                <a:cs typeface="Tahoma"/>
              </a:rPr>
              <a:t>linear  </a:t>
            </a:r>
            <a:r>
              <a:rPr lang="en-US" sz="3000" spc="-10" dirty="0" smtClean="0">
                <a:cs typeface="Tahoma"/>
              </a:rPr>
              <a:t>programming</a:t>
            </a:r>
            <a:r>
              <a:rPr lang="en-US" sz="3000" spc="459" dirty="0" smtClean="0">
                <a:cs typeface="Tahoma"/>
              </a:rPr>
              <a:t> </a:t>
            </a:r>
            <a:r>
              <a:rPr lang="en-US" sz="3000" spc="-5" dirty="0" smtClean="0">
                <a:cs typeface="Tahoma"/>
              </a:rPr>
              <a:t>model</a:t>
            </a:r>
            <a:r>
              <a:rPr lang="en-US" sz="3000" spc="465" dirty="0" smtClean="0">
                <a:cs typeface="Tahoma"/>
              </a:rPr>
              <a:t> except an </a:t>
            </a:r>
            <a:r>
              <a:rPr lang="en-US" sz="3000" spc="-5" dirty="0" smtClean="0">
                <a:cs typeface="Tahoma"/>
              </a:rPr>
              <a:t>additional</a:t>
            </a:r>
            <a:r>
              <a:rPr lang="en-US" sz="3000" spc="459" dirty="0" smtClean="0">
                <a:cs typeface="Tahoma"/>
              </a:rPr>
              <a:t> </a:t>
            </a:r>
            <a:r>
              <a:rPr lang="en-US" sz="3000" spc="-10" dirty="0" smtClean="0">
                <a:cs typeface="Tahoma"/>
              </a:rPr>
              <a:t>restriction</a:t>
            </a:r>
            <a:r>
              <a:rPr lang="en-US" sz="3000" spc="480" dirty="0" smtClean="0">
                <a:cs typeface="Tahoma"/>
              </a:rPr>
              <a:t> </a:t>
            </a:r>
            <a:r>
              <a:rPr lang="en-US" sz="3000" dirty="0" smtClean="0">
                <a:cs typeface="Tahoma"/>
              </a:rPr>
              <a:t>that</a:t>
            </a:r>
            <a:r>
              <a:rPr lang="en-US" sz="3000" spc="459" dirty="0" smtClean="0">
                <a:cs typeface="Tahoma"/>
              </a:rPr>
              <a:t> </a:t>
            </a:r>
            <a:r>
              <a:rPr lang="en-US" sz="3000" spc="-5" dirty="0" smtClean="0">
                <a:cs typeface="Tahoma"/>
              </a:rPr>
              <a:t>the </a:t>
            </a:r>
            <a:r>
              <a:rPr lang="en-US" sz="3000" spc="-5" dirty="0" smtClean="0">
                <a:solidFill>
                  <a:schemeClr val="accent1">
                    <a:lumMod val="75000"/>
                  </a:schemeClr>
                </a:solidFill>
                <a:cs typeface="Tahoma"/>
              </a:rPr>
              <a:t>some or all </a:t>
            </a:r>
            <a:r>
              <a:rPr lang="en-US" sz="3000" spc="-10" dirty="0" smtClean="0">
                <a:solidFill>
                  <a:schemeClr val="accent1">
                    <a:lumMod val="75000"/>
                  </a:schemeClr>
                </a:solidFill>
                <a:cs typeface="Tahoma"/>
              </a:rPr>
              <a:t>variables </a:t>
            </a:r>
            <a:r>
              <a:rPr lang="en-US" sz="3000" spc="-5" dirty="0" smtClean="0">
                <a:cs typeface="Tahoma"/>
              </a:rPr>
              <a:t>must </a:t>
            </a:r>
            <a:r>
              <a:rPr lang="en-US" sz="3000" spc="-10" dirty="0" smtClean="0">
                <a:cs typeface="Tahoma"/>
              </a:rPr>
              <a:t>have </a:t>
            </a:r>
            <a:r>
              <a:rPr lang="en-US" sz="3000" spc="-5" dirty="0" smtClean="0">
                <a:solidFill>
                  <a:schemeClr val="accent1">
                    <a:lumMod val="75000"/>
                  </a:schemeClr>
                </a:solidFill>
                <a:cs typeface="Tahoma"/>
              </a:rPr>
              <a:t>integer</a:t>
            </a:r>
            <a:r>
              <a:rPr lang="en-US" sz="3000" spc="10" dirty="0" smtClean="0">
                <a:solidFill>
                  <a:schemeClr val="accent1">
                    <a:lumMod val="75000"/>
                  </a:schemeClr>
                </a:solidFill>
                <a:cs typeface="Tahoma"/>
              </a:rPr>
              <a:t> </a:t>
            </a:r>
            <a:r>
              <a:rPr lang="en-US" sz="3000" spc="-10" dirty="0" smtClean="0">
                <a:solidFill>
                  <a:schemeClr val="accent1">
                    <a:lumMod val="75000"/>
                  </a:schemeClr>
                </a:solidFill>
                <a:cs typeface="Tahoma"/>
              </a:rPr>
              <a:t>values</a:t>
            </a:r>
            <a:r>
              <a:rPr lang="en-US" sz="3000" spc="-10" dirty="0" smtClean="0">
                <a:cs typeface="Tahoma"/>
              </a:rPr>
              <a:t>.</a:t>
            </a:r>
            <a:endParaRPr lang="en-US" sz="3000" dirty="0" smtClean="0">
              <a:cs typeface="Tahoma"/>
            </a:endParaRPr>
          </a:p>
          <a:p>
            <a:pPr marL="365760" indent="-365760" algn="just">
              <a:spcBef>
                <a:spcPts val="600"/>
              </a:spcBef>
              <a:buFont typeface="Wingdings" panose="05000000000000000000" pitchFamily="2" charset="2"/>
              <a:buChar char="Ø"/>
            </a:pPr>
            <a:r>
              <a:rPr lang="en-US" sz="3000" dirty="0" smtClean="0"/>
              <a:t> </a:t>
            </a:r>
            <a:r>
              <a:rPr lang="en-US" sz="3000" spc="-5" dirty="0">
                <a:cs typeface="Tahoma"/>
              </a:rPr>
              <a:t>Solving an integer </a:t>
            </a:r>
            <a:r>
              <a:rPr lang="en-US" sz="3000" spc="-10" dirty="0">
                <a:cs typeface="Tahoma"/>
              </a:rPr>
              <a:t>programming </a:t>
            </a:r>
            <a:r>
              <a:rPr lang="en-US" sz="3000" spc="-5" dirty="0">
                <a:cs typeface="Tahoma"/>
              </a:rPr>
              <a:t>problem is </a:t>
            </a:r>
            <a:r>
              <a:rPr lang="en-US" sz="3000" dirty="0" smtClean="0">
                <a:cs typeface="Tahoma"/>
              </a:rPr>
              <a:t>more complex </a:t>
            </a:r>
            <a:r>
              <a:rPr lang="en-US" sz="3000" spc="-10" dirty="0" smtClean="0">
                <a:cs typeface="Tahoma"/>
              </a:rPr>
              <a:t>than </a:t>
            </a:r>
            <a:r>
              <a:rPr lang="en-US" sz="3000" spc="-10" dirty="0">
                <a:cs typeface="Tahoma"/>
              </a:rPr>
              <a:t>solving </a:t>
            </a:r>
            <a:r>
              <a:rPr lang="en-US" sz="3000" spc="-5" dirty="0">
                <a:cs typeface="Tahoma"/>
              </a:rPr>
              <a:t>an LP</a:t>
            </a:r>
            <a:r>
              <a:rPr lang="en-US" sz="3000" spc="40" dirty="0">
                <a:cs typeface="Tahoma"/>
              </a:rPr>
              <a:t> </a:t>
            </a:r>
            <a:r>
              <a:rPr lang="en-US" sz="3000" spc="-10" dirty="0" smtClean="0">
                <a:cs typeface="Tahoma"/>
              </a:rPr>
              <a:t>problem.</a:t>
            </a:r>
            <a:endParaRPr lang="en-US" dirty="0"/>
          </a:p>
        </p:txBody>
      </p:sp>
    </p:spTree>
    <p:extLst>
      <p:ext uri="{BB962C8B-B14F-4D97-AF65-F5344CB8AC3E}">
        <p14:creationId xmlns:p14="http://schemas.microsoft.com/office/powerpoint/2010/main" val="259886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9184"/>
            <a:ext cx="10515600" cy="667512"/>
          </a:xfrm>
        </p:spPr>
        <p:txBody>
          <a:bodyPr>
            <a:normAutofit fontScale="90000"/>
          </a:bodyPr>
          <a:lstStyle/>
          <a:p>
            <a:r>
              <a:rPr lang="en-US" b="1" dirty="0"/>
              <a:t>Branch and Bound Method (Example)</a:t>
            </a:r>
            <a:endParaRPr lang="en-US" dirty="0"/>
          </a:p>
        </p:txBody>
      </p:sp>
      <p:sp>
        <p:nvSpPr>
          <p:cNvPr id="3" name="Content Placeholder 2"/>
          <p:cNvSpPr>
            <a:spLocks noGrp="1"/>
          </p:cNvSpPr>
          <p:nvPr>
            <p:ph sz="half" idx="1"/>
          </p:nvPr>
        </p:nvSpPr>
        <p:spPr>
          <a:xfrm>
            <a:off x="838200" y="1143000"/>
            <a:ext cx="5181600" cy="5477256"/>
          </a:xfrm>
        </p:spPr>
        <p:txBody>
          <a:bodyPr/>
          <a:lstStyle/>
          <a:p>
            <a:r>
              <a:rPr lang="en-US" dirty="0" smtClean="0"/>
              <a:t>Node 6	</a:t>
            </a:r>
            <a:endParaRPr lang="en-US" dirty="0"/>
          </a:p>
        </p:txBody>
      </p:sp>
      <p:sp>
        <p:nvSpPr>
          <p:cNvPr id="4" name="Content Placeholder 3"/>
          <p:cNvSpPr>
            <a:spLocks noGrp="1"/>
          </p:cNvSpPr>
          <p:nvPr>
            <p:ph sz="half" idx="2"/>
          </p:nvPr>
        </p:nvSpPr>
        <p:spPr>
          <a:xfrm>
            <a:off x="6172200" y="1143000"/>
            <a:ext cx="5181600" cy="5033963"/>
          </a:xfrm>
        </p:spPr>
        <p:txBody>
          <a:bodyPr/>
          <a:lstStyle/>
          <a:p>
            <a:r>
              <a:rPr lang="en-US" dirty="0" smtClean="0"/>
              <a:t>Node 7</a:t>
            </a:r>
            <a:endParaRPr lang="en-US" dirty="0"/>
          </a:p>
        </p:txBody>
      </p:sp>
      <p:sp>
        <p:nvSpPr>
          <p:cNvPr id="5" name="object 3"/>
          <p:cNvSpPr/>
          <p:nvPr/>
        </p:nvSpPr>
        <p:spPr>
          <a:xfrm>
            <a:off x="6558795" y="1597178"/>
            <a:ext cx="4258557" cy="3787150"/>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1104900" y="1597178"/>
            <a:ext cx="4530852" cy="4099534"/>
          </a:xfrm>
          <a:prstGeom prst="rect">
            <a:avLst/>
          </a:prstGeom>
          <a:blipFill>
            <a:blip r:embed="rId3" cstate="print"/>
            <a:stretch>
              <a:fillRect/>
            </a:stretch>
          </a:blipFill>
        </p:spPr>
        <p:txBody>
          <a:bodyPr wrap="square" lIns="0" tIns="0" rIns="0" bIns="0" rtlCol="0"/>
          <a:lstStyle/>
          <a:p>
            <a:endParaRPr/>
          </a:p>
        </p:txBody>
      </p:sp>
      <p:sp>
        <p:nvSpPr>
          <p:cNvPr id="9" name="TextBox 8"/>
          <p:cNvSpPr txBox="1"/>
          <p:nvPr/>
        </p:nvSpPr>
        <p:spPr>
          <a:xfrm>
            <a:off x="1873758" y="5798742"/>
            <a:ext cx="2743962" cy="646331"/>
          </a:xfrm>
          <a:prstGeom prst="rect">
            <a:avLst/>
          </a:prstGeom>
          <a:noFill/>
        </p:spPr>
        <p:txBody>
          <a:bodyPr wrap="square" rtlCol="0">
            <a:spAutoFit/>
          </a:bodyPr>
          <a:lstStyle/>
          <a:p>
            <a:r>
              <a:rPr lang="en-US" dirty="0" smtClean="0">
                <a:solidFill>
                  <a:srgbClr val="FF0000"/>
                </a:solidFill>
              </a:rPr>
              <a:t>                Solution</a:t>
            </a:r>
          </a:p>
          <a:p>
            <a:r>
              <a:rPr lang="en-US" dirty="0" smtClean="0"/>
              <a:t>Z=90       X</a:t>
            </a:r>
            <a:r>
              <a:rPr lang="en-US" baseline="-25000" dirty="0" smtClean="0"/>
              <a:t>1</a:t>
            </a:r>
            <a:r>
              <a:rPr lang="en-US" dirty="0" smtClean="0"/>
              <a:t> = 5       X</a:t>
            </a:r>
            <a:r>
              <a:rPr lang="en-US" baseline="-25000" dirty="0" smtClean="0"/>
              <a:t>2</a:t>
            </a:r>
            <a:r>
              <a:rPr lang="en-US" dirty="0" smtClean="0"/>
              <a:t> = 2</a:t>
            </a:r>
            <a:endParaRPr lang="en-US" dirty="0"/>
          </a:p>
        </p:txBody>
      </p:sp>
      <p:sp>
        <p:nvSpPr>
          <p:cNvPr id="10" name="TextBox 9"/>
          <p:cNvSpPr txBox="1"/>
          <p:nvPr/>
        </p:nvSpPr>
        <p:spPr>
          <a:xfrm>
            <a:off x="7055358" y="5530632"/>
            <a:ext cx="2743962" cy="646331"/>
          </a:xfrm>
          <a:prstGeom prst="rect">
            <a:avLst/>
          </a:prstGeom>
          <a:noFill/>
        </p:spPr>
        <p:txBody>
          <a:bodyPr wrap="square" rtlCol="0">
            <a:spAutoFit/>
          </a:bodyPr>
          <a:lstStyle/>
          <a:p>
            <a:r>
              <a:rPr lang="en-US" dirty="0" smtClean="0">
                <a:solidFill>
                  <a:srgbClr val="FF0000"/>
                </a:solidFill>
              </a:rPr>
              <a:t>                Solution</a:t>
            </a:r>
          </a:p>
          <a:p>
            <a:r>
              <a:rPr lang="en-US" dirty="0" smtClean="0"/>
              <a:t>Z=90       X</a:t>
            </a:r>
            <a:r>
              <a:rPr lang="en-US" baseline="-25000" dirty="0" smtClean="0"/>
              <a:t>1</a:t>
            </a:r>
            <a:r>
              <a:rPr lang="en-US" dirty="0" smtClean="0"/>
              <a:t> = 6       X</a:t>
            </a:r>
            <a:r>
              <a:rPr lang="en-US" baseline="-25000" dirty="0" smtClean="0"/>
              <a:t>2</a:t>
            </a:r>
            <a:r>
              <a:rPr lang="en-US" dirty="0" smtClean="0"/>
              <a:t> = 1.5</a:t>
            </a:r>
            <a:endParaRPr lang="en-US" dirty="0"/>
          </a:p>
        </p:txBody>
      </p:sp>
    </p:spTree>
    <p:extLst>
      <p:ext uri="{BB962C8B-B14F-4D97-AF65-F5344CB8AC3E}">
        <p14:creationId xmlns:p14="http://schemas.microsoft.com/office/powerpoint/2010/main" val="1019155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 and Bound Method (Example)</a:t>
            </a:r>
            <a:endParaRPr lang="en-US" dirty="0"/>
          </a:p>
        </p:txBody>
      </p:sp>
      <p:sp>
        <p:nvSpPr>
          <p:cNvPr id="3" name="Content Placeholder 2"/>
          <p:cNvSpPr>
            <a:spLocks noGrp="1"/>
          </p:cNvSpPr>
          <p:nvPr>
            <p:ph sz="half" idx="1"/>
          </p:nvPr>
        </p:nvSpPr>
        <p:spPr>
          <a:xfrm>
            <a:off x="838200" y="1825624"/>
            <a:ext cx="5181600" cy="4904359"/>
          </a:xfrm>
        </p:spPr>
        <p:txBody>
          <a:bodyPr/>
          <a:lstStyle/>
          <a:p>
            <a:r>
              <a:rPr lang="en-US" dirty="0" smtClean="0"/>
              <a:t>Node 8</a:t>
            </a:r>
            <a:endParaRPr lang="en-US" dirty="0"/>
          </a:p>
        </p:txBody>
      </p:sp>
      <p:sp>
        <p:nvSpPr>
          <p:cNvPr id="4" name="Content Placeholder 3"/>
          <p:cNvSpPr>
            <a:spLocks noGrp="1"/>
          </p:cNvSpPr>
          <p:nvPr>
            <p:ph sz="half" idx="2"/>
          </p:nvPr>
        </p:nvSpPr>
        <p:spPr>
          <a:xfrm>
            <a:off x="6172200" y="1825624"/>
            <a:ext cx="5181600" cy="4758055"/>
          </a:xfrm>
        </p:spPr>
        <p:txBody>
          <a:bodyPr/>
          <a:lstStyle/>
          <a:p>
            <a:r>
              <a:rPr lang="en-US" dirty="0" smtClean="0"/>
              <a:t>Node 9</a:t>
            </a:r>
            <a:endParaRPr lang="en-US" dirty="0"/>
          </a:p>
        </p:txBody>
      </p:sp>
      <p:sp>
        <p:nvSpPr>
          <p:cNvPr id="5" name="TextBox 4"/>
          <p:cNvSpPr txBox="1"/>
          <p:nvPr/>
        </p:nvSpPr>
        <p:spPr>
          <a:xfrm>
            <a:off x="838200" y="2367771"/>
            <a:ext cx="2196206" cy="2354491"/>
          </a:xfrm>
          <a:prstGeom prst="rect">
            <a:avLst/>
          </a:prstGeom>
          <a:noFill/>
        </p:spPr>
        <p:txBody>
          <a:bodyPr wrap="square" rtlCol="0">
            <a:spAutoFit/>
          </a:bodyPr>
          <a:lstStyle/>
          <a:p>
            <a:pPr algn="ctr"/>
            <a:r>
              <a:rPr lang="en-US" sz="1400" dirty="0" smtClean="0">
                <a:solidFill>
                  <a:srgbClr val="FF0000"/>
                </a:solidFill>
              </a:rPr>
              <a:t>For Node 8</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4 </a:t>
            </a:r>
          </a:p>
          <a:p>
            <a:pPr>
              <a:spcBef>
                <a:spcPts val="600"/>
              </a:spcBef>
            </a:pPr>
            <a:r>
              <a:rPr lang="en-US" sz="1400" spc="-70" dirty="0">
                <a:latin typeface="Tahoma"/>
                <a:cs typeface="Tahoma"/>
              </a:rPr>
              <a:t> </a:t>
            </a:r>
            <a:r>
              <a:rPr lang="en-US" sz="1400" spc="-70" dirty="0" smtClean="0">
                <a:latin typeface="Tahoma"/>
                <a:cs typeface="Tahoma"/>
              </a:rPr>
              <a:t>   </a:t>
            </a:r>
            <a:r>
              <a:rPr lang="en-US" sz="1400" spc="-5" dirty="0" smtClean="0">
                <a:latin typeface="Tahoma"/>
                <a:cs typeface="Tahoma"/>
              </a:rPr>
              <a:t>X</a:t>
            </a:r>
            <a:r>
              <a:rPr lang="en-US" sz="1400" spc="-5" baseline="-25000" dirty="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2</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6" name="TextBox 5"/>
          <p:cNvSpPr txBox="1"/>
          <p:nvPr/>
        </p:nvSpPr>
        <p:spPr>
          <a:xfrm>
            <a:off x="9576816" y="2044683"/>
            <a:ext cx="2196206" cy="2354491"/>
          </a:xfrm>
          <a:prstGeom prst="rect">
            <a:avLst/>
          </a:prstGeom>
          <a:noFill/>
        </p:spPr>
        <p:txBody>
          <a:bodyPr wrap="square" rtlCol="0">
            <a:spAutoFit/>
          </a:bodyPr>
          <a:lstStyle/>
          <a:p>
            <a:pPr algn="ctr"/>
            <a:r>
              <a:rPr lang="en-US" sz="1400" dirty="0" smtClean="0">
                <a:solidFill>
                  <a:srgbClr val="FF0000"/>
                </a:solidFill>
              </a:rPr>
              <a:t>For Node 8</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4 </a:t>
            </a:r>
          </a:p>
          <a:p>
            <a:pPr>
              <a:spcBef>
                <a:spcPts val="600"/>
              </a:spcBef>
            </a:pPr>
            <a:r>
              <a:rPr lang="en-US" sz="1400" spc="-70" dirty="0">
                <a:latin typeface="Tahoma"/>
                <a:cs typeface="Tahoma"/>
              </a:rPr>
              <a:t> </a:t>
            </a:r>
            <a:r>
              <a:rPr lang="en-US" sz="1400" spc="-70" dirty="0" smtClean="0">
                <a:latin typeface="Tahoma"/>
                <a:cs typeface="Tahoma"/>
              </a:rPr>
              <a:t>   </a:t>
            </a:r>
            <a:r>
              <a:rPr lang="en-US" sz="1400" spc="-5" dirty="0" smtClean="0">
                <a:latin typeface="Tahoma"/>
                <a:cs typeface="Tahoma"/>
              </a:rPr>
              <a:t>X</a:t>
            </a:r>
            <a:r>
              <a:rPr lang="en-US" sz="1400" spc="-5" baseline="-25000" dirty="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3</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7" name="object 5"/>
          <p:cNvSpPr/>
          <p:nvPr/>
        </p:nvSpPr>
        <p:spPr>
          <a:xfrm>
            <a:off x="2953512" y="2260822"/>
            <a:ext cx="2743200" cy="3480943"/>
          </a:xfrm>
          <a:prstGeom prst="rect">
            <a:avLst/>
          </a:prstGeom>
          <a:blipFill>
            <a:blip r:embed="rId2" cstate="print"/>
            <a:stretch>
              <a:fillRect/>
            </a:stretch>
          </a:blipFill>
        </p:spPr>
        <p:txBody>
          <a:bodyPr wrap="square" lIns="0" tIns="0" rIns="0" bIns="0" rtlCol="0"/>
          <a:lstStyle/>
          <a:p>
            <a:endParaRPr/>
          </a:p>
        </p:txBody>
      </p:sp>
      <p:sp>
        <p:nvSpPr>
          <p:cNvPr id="8" name="object 4"/>
          <p:cNvSpPr/>
          <p:nvPr/>
        </p:nvSpPr>
        <p:spPr>
          <a:xfrm>
            <a:off x="6172200" y="2260821"/>
            <a:ext cx="3252216" cy="3480943"/>
          </a:xfrm>
          <a:prstGeom prst="rect">
            <a:avLst/>
          </a:prstGeom>
          <a:blipFill>
            <a:blip r:embed="rId3" cstate="print"/>
            <a:stretch>
              <a:fillRect/>
            </a:stretch>
          </a:blipFill>
        </p:spPr>
        <p:txBody>
          <a:bodyPr wrap="square" lIns="0" tIns="0" rIns="0" bIns="0" rtlCol="0"/>
          <a:lstStyle/>
          <a:p>
            <a:endParaRPr/>
          </a:p>
        </p:txBody>
      </p:sp>
      <p:sp>
        <p:nvSpPr>
          <p:cNvPr id="9" name="TextBox 8"/>
          <p:cNvSpPr txBox="1"/>
          <p:nvPr/>
        </p:nvSpPr>
        <p:spPr>
          <a:xfrm>
            <a:off x="6756654" y="5741764"/>
            <a:ext cx="2743962" cy="646331"/>
          </a:xfrm>
          <a:prstGeom prst="rect">
            <a:avLst/>
          </a:prstGeom>
          <a:noFill/>
        </p:spPr>
        <p:txBody>
          <a:bodyPr wrap="square" rtlCol="0">
            <a:spAutoFit/>
          </a:bodyPr>
          <a:lstStyle/>
          <a:p>
            <a:r>
              <a:rPr lang="en-US" dirty="0" smtClean="0">
                <a:solidFill>
                  <a:srgbClr val="FF0000"/>
                </a:solidFill>
              </a:rPr>
              <a:t>                Solution</a:t>
            </a:r>
          </a:p>
          <a:p>
            <a:r>
              <a:rPr lang="en-US" dirty="0" smtClean="0"/>
              <a:t>Z=90       X</a:t>
            </a:r>
            <a:r>
              <a:rPr lang="en-US" baseline="-25000" dirty="0" smtClean="0"/>
              <a:t>1</a:t>
            </a:r>
            <a:r>
              <a:rPr lang="en-US" dirty="0" smtClean="0"/>
              <a:t> = 3       X</a:t>
            </a:r>
            <a:r>
              <a:rPr lang="en-US" baseline="-25000" dirty="0" smtClean="0"/>
              <a:t>2</a:t>
            </a:r>
            <a:r>
              <a:rPr lang="en-US" dirty="0" smtClean="0"/>
              <a:t> = 3</a:t>
            </a:r>
            <a:endParaRPr lang="en-US" dirty="0"/>
          </a:p>
        </p:txBody>
      </p:sp>
      <p:sp>
        <p:nvSpPr>
          <p:cNvPr id="10" name="TextBox 9"/>
          <p:cNvSpPr txBox="1"/>
          <p:nvPr/>
        </p:nvSpPr>
        <p:spPr>
          <a:xfrm>
            <a:off x="1980057" y="5853796"/>
            <a:ext cx="2743962" cy="646331"/>
          </a:xfrm>
          <a:prstGeom prst="rect">
            <a:avLst/>
          </a:prstGeom>
          <a:noFill/>
        </p:spPr>
        <p:txBody>
          <a:bodyPr wrap="square" rtlCol="0">
            <a:spAutoFit/>
          </a:bodyPr>
          <a:lstStyle/>
          <a:p>
            <a:r>
              <a:rPr lang="en-US" dirty="0" smtClean="0">
                <a:solidFill>
                  <a:srgbClr val="FF0000"/>
                </a:solidFill>
              </a:rPr>
              <a:t>                Solution</a:t>
            </a:r>
          </a:p>
          <a:p>
            <a:r>
              <a:rPr lang="en-US" dirty="0" smtClean="0"/>
              <a:t>Z=80       X</a:t>
            </a:r>
            <a:r>
              <a:rPr lang="en-US" baseline="-25000" dirty="0" smtClean="0"/>
              <a:t>1</a:t>
            </a:r>
            <a:r>
              <a:rPr lang="en-US" dirty="0" smtClean="0"/>
              <a:t> = 4       X</a:t>
            </a:r>
            <a:r>
              <a:rPr lang="en-US" baseline="-25000" dirty="0" smtClean="0"/>
              <a:t>2</a:t>
            </a:r>
            <a:r>
              <a:rPr lang="en-US" dirty="0" smtClean="0"/>
              <a:t> = 2</a:t>
            </a:r>
            <a:endParaRPr lang="en-US" dirty="0"/>
          </a:p>
        </p:txBody>
      </p:sp>
    </p:spTree>
    <p:extLst>
      <p:ext uri="{BB962C8B-B14F-4D97-AF65-F5344CB8AC3E}">
        <p14:creationId xmlns:p14="http://schemas.microsoft.com/office/powerpoint/2010/main" val="1865067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a:t>Branch and Bound Method (Example)</a:t>
            </a:r>
            <a:endParaRPr lang="en-US" dirty="0"/>
          </a:p>
        </p:txBody>
      </p:sp>
      <p:sp>
        <p:nvSpPr>
          <p:cNvPr id="3" name="Content Placeholder 2"/>
          <p:cNvSpPr>
            <a:spLocks noGrp="1"/>
          </p:cNvSpPr>
          <p:nvPr>
            <p:ph idx="1"/>
          </p:nvPr>
        </p:nvSpPr>
        <p:spPr>
          <a:xfrm>
            <a:off x="854392" y="1504678"/>
            <a:ext cx="10515600" cy="5088146"/>
          </a:xfrm>
        </p:spPr>
        <p:txBody>
          <a:bodyPr>
            <a:normAutofit/>
          </a:bodyPr>
          <a:lstStyle/>
          <a:p>
            <a:pPr marL="0" indent="0">
              <a:spcBef>
                <a:spcPts val="0"/>
              </a:spcBef>
              <a:buNone/>
            </a:pPr>
            <a:r>
              <a:rPr lang="en-US" sz="2000" dirty="0" smtClean="0">
                <a:solidFill>
                  <a:srgbClr val="00B050"/>
                </a:solidFill>
              </a:rPr>
              <a:t>Z value at Node 2 = Z value at Node 4. Therefore, further branching will be carried out simultaneously from Node 2 Node 4.                                                              </a:t>
            </a:r>
          </a:p>
          <a:p>
            <a:pPr marL="0" indent="0">
              <a:spcBef>
                <a:spcPts val="0"/>
              </a:spcBef>
              <a:buNone/>
            </a:pPr>
            <a:r>
              <a:rPr lang="en-US" sz="2400" dirty="0" smtClean="0">
                <a:solidFill>
                  <a:srgbClr val="00B050"/>
                </a:solidFill>
              </a:rPr>
              <a:t>                                                                                             </a:t>
            </a:r>
          </a:p>
          <a:p>
            <a:pPr marL="0" indent="0">
              <a:buNone/>
            </a:pPr>
            <a:endParaRPr lang="en-US" sz="2400" dirty="0" smtClean="0">
              <a:solidFill>
                <a:srgbClr val="00B050"/>
              </a:solidFill>
            </a:endParaRPr>
          </a:p>
        </p:txBody>
      </p:sp>
      <p:sp>
        <p:nvSpPr>
          <p:cNvPr id="4" name="Oval 3"/>
          <p:cNvSpPr/>
          <p:nvPr/>
        </p:nvSpPr>
        <p:spPr>
          <a:xfrm>
            <a:off x="4896850" y="2157459"/>
            <a:ext cx="1351866" cy="55860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Z=96</a:t>
            </a:r>
            <a:endParaRPr lang="en-US" sz="1400" dirty="0"/>
          </a:p>
        </p:txBody>
      </p:sp>
      <p:cxnSp>
        <p:nvCxnSpPr>
          <p:cNvPr id="6" name="Straight Connector 5"/>
          <p:cNvCxnSpPr/>
          <p:nvPr/>
        </p:nvCxnSpPr>
        <p:spPr>
          <a:xfrm flipH="1">
            <a:off x="4754519" y="2656692"/>
            <a:ext cx="380711" cy="633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26033" y="2623587"/>
            <a:ext cx="288181" cy="47516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151603">
            <a:off x="4591130" y="2739730"/>
            <a:ext cx="605037"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4</a:t>
            </a:r>
            <a:endParaRPr lang="en-US" sz="1200" dirty="0"/>
          </a:p>
        </p:txBody>
      </p:sp>
      <p:sp>
        <p:nvSpPr>
          <p:cNvPr id="10" name="TextBox 9"/>
          <p:cNvSpPr txBox="1"/>
          <p:nvPr/>
        </p:nvSpPr>
        <p:spPr>
          <a:xfrm rot="3811117">
            <a:off x="6093693" y="2651557"/>
            <a:ext cx="551773"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5</a:t>
            </a:r>
            <a:endParaRPr lang="en-US" sz="1200" dirty="0"/>
          </a:p>
        </p:txBody>
      </p:sp>
      <p:sp>
        <p:nvSpPr>
          <p:cNvPr id="11" name="TextBox 10"/>
          <p:cNvSpPr txBox="1"/>
          <p:nvPr/>
        </p:nvSpPr>
        <p:spPr>
          <a:xfrm>
            <a:off x="5179913" y="1904853"/>
            <a:ext cx="916087" cy="307777"/>
          </a:xfrm>
          <a:prstGeom prst="rect">
            <a:avLst/>
          </a:prstGeom>
          <a:noFill/>
        </p:spPr>
        <p:txBody>
          <a:bodyPr wrap="square" rtlCol="0">
            <a:spAutoFit/>
          </a:bodyPr>
          <a:lstStyle/>
          <a:p>
            <a:pPr algn="ctr"/>
            <a:r>
              <a:rPr lang="en-US" sz="1400" dirty="0" smtClean="0">
                <a:solidFill>
                  <a:srgbClr val="FF0000"/>
                </a:solidFill>
              </a:rPr>
              <a:t>1</a:t>
            </a:r>
            <a:endParaRPr lang="en-US" sz="1400" dirty="0">
              <a:solidFill>
                <a:srgbClr val="FF0000"/>
              </a:solidFill>
            </a:endParaRPr>
          </a:p>
        </p:txBody>
      </p:sp>
      <p:sp>
        <p:nvSpPr>
          <p:cNvPr id="12" name="TextBox 11"/>
          <p:cNvSpPr txBox="1"/>
          <p:nvPr/>
        </p:nvSpPr>
        <p:spPr>
          <a:xfrm>
            <a:off x="7276291" y="3047538"/>
            <a:ext cx="758102" cy="461665"/>
          </a:xfrm>
          <a:prstGeom prst="rect">
            <a:avLst/>
          </a:prstGeom>
          <a:noFill/>
        </p:spPr>
        <p:txBody>
          <a:bodyPr wrap="square" rtlCol="0">
            <a:spAutoFit/>
          </a:bodyPr>
          <a:lstStyle/>
          <a:p>
            <a:r>
              <a:rPr lang="en-US" sz="1200" dirty="0" smtClean="0"/>
              <a:t>X</a:t>
            </a:r>
            <a:r>
              <a:rPr lang="en-US" sz="1200" baseline="-25000" dirty="0" smtClean="0"/>
              <a:t>1</a:t>
            </a:r>
            <a:r>
              <a:rPr lang="en-US" sz="1200" dirty="0" smtClean="0"/>
              <a:t> = 5</a:t>
            </a:r>
          </a:p>
          <a:p>
            <a:r>
              <a:rPr lang="en-US" sz="1200" dirty="0" smtClean="0"/>
              <a:t>X</a:t>
            </a:r>
            <a:r>
              <a:rPr lang="en-US" sz="1200" baseline="-25000" dirty="0" smtClean="0"/>
              <a:t>2</a:t>
            </a:r>
            <a:r>
              <a:rPr lang="en-US" sz="1200" dirty="0" smtClean="0"/>
              <a:t> = 2.25</a:t>
            </a:r>
            <a:endParaRPr lang="en-US" sz="1200" dirty="0"/>
          </a:p>
        </p:txBody>
      </p:sp>
      <p:sp>
        <p:nvSpPr>
          <p:cNvPr id="17" name="Oval 16"/>
          <p:cNvSpPr/>
          <p:nvPr/>
        </p:nvSpPr>
        <p:spPr>
          <a:xfrm>
            <a:off x="4155319" y="3142029"/>
            <a:ext cx="1236822" cy="4503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93.33</a:t>
            </a:r>
            <a:endParaRPr lang="en-US" sz="1400" dirty="0">
              <a:solidFill>
                <a:schemeClr val="tx1"/>
              </a:solidFill>
            </a:endParaRPr>
          </a:p>
        </p:txBody>
      </p:sp>
      <p:sp>
        <p:nvSpPr>
          <p:cNvPr id="18" name="Oval 17"/>
          <p:cNvSpPr/>
          <p:nvPr/>
        </p:nvSpPr>
        <p:spPr>
          <a:xfrm>
            <a:off x="5974195" y="3082981"/>
            <a:ext cx="1318147" cy="47124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95</a:t>
            </a:r>
            <a:endParaRPr lang="en-US" sz="1400" dirty="0">
              <a:solidFill>
                <a:schemeClr val="tx1"/>
              </a:solidFill>
            </a:endParaRPr>
          </a:p>
        </p:txBody>
      </p:sp>
      <p:sp>
        <p:nvSpPr>
          <p:cNvPr id="20" name="TextBox 19"/>
          <p:cNvSpPr txBox="1"/>
          <p:nvPr/>
        </p:nvSpPr>
        <p:spPr>
          <a:xfrm>
            <a:off x="6527412" y="2839385"/>
            <a:ext cx="317409" cy="307777"/>
          </a:xfrm>
          <a:prstGeom prst="rect">
            <a:avLst/>
          </a:prstGeom>
          <a:noFill/>
        </p:spPr>
        <p:txBody>
          <a:bodyPr wrap="square" rtlCol="0">
            <a:spAutoFit/>
          </a:bodyPr>
          <a:lstStyle/>
          <a:p>
            <a:pPr algn="ctr"/>
            <a:r>
              <a:rPr lang="en-US" sz="1400" dirty="0" smtClean="0">
                <a:solidFill>
                  <a:srgbClr val="FF0000"/>
                </a:solidFill>
              </a:rPr>
              <a:t>3</a:t>
            </a:r>
            <a:endParaRPr lang="en-US" sz="1400" dirty="0">
              <a:solidFill>
                <a:srgbClr val="FF0000"/>
              </a:solidFill>
            </a:endParaRPr>
          </a:p>
        </p:txBody>
      </p:sp>
      <p:sp>
        <p:nvSpPr>
          <p:cNvPr id="21" name="TextBox 20"/>
          <p:cNvSpPr txBox="1"/>
          <p:nvPr/>
        </p:nvSpPr>
        <p:spPr>
          <a:xfrm>
            <a:off x="4338378" y="2893650"/>
            <a:ext cx="391673" cy="307777"/>
          </a:xfrm>
          <a:prstGeom prst="rect">
            <a:avLst/>
          </a:prstGeom>
          <a:noFill/>
        </p:spPr>
        <p:txBody>
          <a:bodyPr wrap="square" rtlCol="0">
            <a:spAutoFit/>
          </a:bodyPr>
          <a:lstStyle/>
          <a:p>
            <a:pPr algn="ctr"/>
            <a:r>
              <a:rPr lang="en-US" sz="1400" dirty="0" smtClean="0">
                <a:solidFill>
                  <a:srgbClr val="FF0000"/>
                </a:solidFill>
              </a:rPr>
              <a:t>2</a:t>
            </a:r>
            <a:endParaRPr lang="en-US" sz="1400" dirty="0">
              <a:solidFill>
                <a:srgbClr val="FF0000"/>
              </a:solidFill>
            </a:endParaRPr>
          </a:p>
        </p:txBody>
      </p:sp>
      <p:sp>
        <p:nvSpPr>
          <p:cNvPr id="22" name="TextBox 21"/>
          <p:cNvSpPr txBox="1"/>
          <p:nvPr/>
        </p:nvSpPr>
        <p:spPr>
          <a:xfrm>
            <a:off x="1016489" y="2157459"/>
            <a:ext cx="2196206" cy="2646878"/>
          </a:xfrm>
          <a:prstGeom prst="rect">
            <a:avLst/>
          </a:prstGeom>
          <a:noFill/>
        </p:spPr>
        <p:txBody>
          <a:bodyPr wrap="square" rtlCol="0">
            <a:spAutoFit/>
          </a:bodyPr>
          <a:lstStyle/>
          <a:p>
            <a:pPr algn="ctr"/>
            <a:r>
              <a:rPr lang="en-US" sz="1400" dirty="0" smtClean="0">
                <a:solidFill>
                  <a:srgbClr val="FF0000"/>
                </a:solidFill>
              </a:rPr>
              <a:t>For Node 6</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a:latin typeface="Tahoma"/>
                <a:cs typeface="Tahoma"/>
              </a:rPr>
              <a:t> </a:t>
            </a:r>
            <a:r>
              <a:rPr lang="en-US" sz="1400" spc="-70" dirty="0" smtClean="0">
                <a:latin typeface="Tahoma"/>
                <a:cs typeface="Tahoma"/>
              </a:rPr>
              <a:t>5 </a:t>
            </a:r>
          </a:p>
          <a:p>
            <a:pPr>
              <a:spcBef>
                <a:spcPts val="600"/>
              </a:spcBef>
            </a:pPr>
            <a:r>
              <a:rPr lang="en-US" sz="1400" spc="-70" dirty="0">
                <a:latin typeface="Tahoma"/>
                <a:cs typeface="Tahoma"/>
              </a:rPr>
              <a:t> </a:t>
            </a:r>
            <a:r>
              <a:rPr lang="en-US" sz="1400" spc="-70" dirty="0" smtClean="0">
                <a:latin typeface="Tahoma"/>
                <a:cs typeface="Tahoma"/>
              </a:rPr>
              <a:t>   </a:t>
            </a:r>
            <a:r>
              <a:rPr lang="en-US" sz="1400" spc="-5" dirty="0" smtClean="0">
                <a:latin typeface="Tahoma"/>
                <a:cs typeface="Tahoma"/>
              </a:rPr>
              <a:t>X</a:t>
            </a:r>
            <a:r>
              <a:rPr lang="en-US" sz="1400" spc="-5" baseline="-25000" dirty="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2</a:t>
            </a:r>
            <a:r>
              <a:rPr lang="en-US" sz="1400" spc="-5" dirty="0" smtClean="0">
                <a:latin typeface="Tahoma"/>
                <a:cs typeface="Tahoma"/>
              </a:rPr>
              <a:t>  </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a:latin typeface="Tahoma"/>
                <a:cs typeface="Tahoma"/>
              </a:rPr>
              <a:t> </a:t>
            </a:r>
            <a:r>
              <a:rPr lang="en-US" sz="1400" spc="-70" dirty="0" smtClean="0">
                <a:latin typeface="Tahoma"/>
                <a:cs typeface="Tahoma"/>
              </a:rPr>
              <a:t>5</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23" name="TextBox 22"/>
          <p:cNvSpPr txBox="1"/>
          <p:nvPr/>
        </p:nvSpPr>
        <p:spPr>
          <a:xfrm>
            <a:off x="8647369" y="1975795"/>
            <a:ext cx="2816250" cy="2646878"/>
          </a:xfrm>
          <a:prstGeom prst="rect">
            <a:avLst/>
          </a:prstGeom>
          <a:noFill/>
        </p:spPr>
        <p:txBody>
          <a:bodyPr wrap="square" rtlCol="0">
            <a:spAutoFit/>
          </a:bodyPr>
          <a:lstStyle/>
          <a:p>
            <a:pPr algn="ctr"/>
            <a:r>
              <a:rPr lang="en-US" sz="1400" dirty="0" smtClean="0">
                <a:solidFill>
                  <a:srgbClr val="FF0000"/>
                </a:solidFill>
              </a:rPr>
              <a:t>For Node 7</a:t>
            </a:r>
          </a:p>
          <a:p>
            <a:pPr>
              <a:spcBef>
                <a:spcPts val="600"/>
              </a:spcBef>
            </a:pPr>
            <a:r>
              <a:rPr lang="en-US" sz="1400" spc="-5" dirty="0">
                <a:latin typeface="Tahoma"/>
                <a:cs typeface="Tahoma"/>
              </a:rPr>
              <a:t>Max. </a:t>
            </a:r>
            <a:r>
              <a:rPr lang="en-US" sz="1400" dirty="0">
                <a:latin typeface="Tahoma"/>
                <a:cs typeface="Tahoma"/>
              </a:rPr>
              <a:t>Z = </a:t>
            </a:r>
            <a:r>
              <a:rPr lang="en-US" sz="1400" spc="-5" dirty="0">
                <a:latin typeface="Tahoma"/>
                <a:cs typeface="Tahoma"/>
              </a:rPr>
              <a:t>10X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50" dirty="0">
                <a:latin typeface="Tahoma"/>
                <a:cs typeface="Tahoma"/>
              </a:rPr>
              <a:t> </a:t>
            </a:r>
            <a:r>
              <a:rPr lang="en-US" sz="1400" spc="-5" dirty="0">
                <a:latin typeface="Tahoma"/>
                <a:cs typeface="Tahoma"/>
              </a:rPr>
              <a:t>20X</a:t>
            </a:r>
            <a:r>
              <a:rPr lang="en-US" sz="1400" spc="-5" baseline="-25000" dirty="0">
                <a:latin typeface="Tahoma"/>
                <a:cs typeface="Tahoma"/>
              </a:rPr>
              <a:t>2</a:t>
            </a:r>
            <a:endParaRPr lang="en-US" sz="1400" baseline="-25000" dirty="0">
              <a:latin typeface="Tahoma"/>
              <a:cs typeface="Tahoma"/>
            </a:endParaRPr>
          </a:p>
          <a:p>
            <a:pPr>
              <a:spcBef>
                <a:spcPts val="600"/>
              </a:spcBef>
            </a:pPr>
            <a:r>
              <a:rPr lang="en-US" sz="1400" spc="-5" dirty="0">
                <a:latin typeface="Tahoma"/>
                <a:cs typeface="Tahoma"/>
              </a:rPr>
              <a:t>Subject</a:t>
            </a:r>
            <a:r>
              <a:rPr lang="en-US" sz="1400" spc="-15" dirty="0">
                <a:latin typeface="Tahoma"/>
                <a:cs typeface="Tahoma"/>
              </a:rPr>
              <a:t> </a:t>
            </a:r>
            <a:r>
              <a:rPr lang="en-US" sz="1400" dirty="0">
                <a:latin typeface="Tahoma"/>
                <a:cs typeface="Tahoma"/>
              </a:rPr>
              <a:t>to:</a:t>
            </a:r>
          </a:p>
          <a:p>
            <a:pPr>
              <a:spcBef>
                <a:spcPts val="600"/>
              </a:spcBef>
            </a:pPr>
            <a:r>
              <a:rPr lang="en-US" sz="1400" spc="-5" dirty="0">
                <a:latin typeface="Tahoma"/>
                <a:cs typeface="Tahoma"/>
              </a:rPr>
              <a:t>6X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8X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95" dirty="0">
                <a:latin typeface="Tahoma"/>
                <a:cs typeface="Tahoma"/>
              </a:rPr>
              <a:t> </a:t>
            </a:r>
            <a:r>
              <a:rPr lang="en-US" sz="1400" spc="-5" dirty="0">
                <a:latin typeface="Tahoma"/>
                <a:cs typeface="Tahoma"/>
              </a:rPr>
              <a:t>48</a:t>
            </a:r>
          </a:p>
          <a:p>
            <a:pPr>
              <a:spcBef>
                <a:spcPts val="600"/>
              </a:spcBef>
            </a:pPr>
            <a:r>
              <a:rPr lang="en-US" sz="1400" spc="-5" dirty="0">
                <a:latin typeface="Tahoma"/>
                <a:cs typeface="Tahoma"/>
              </a:rPr>
              <a:t>  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 </a:t>
            </a:r>
            <a:r>
              <a:rPr lang="en-US" sz="1400" spc="-5" dirty="0">
                <a:latin typeface="Tahoma"/>
                <a:cs typeface="Tahoma"/>
              </a:rPr>
              <a:t>3X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a:t>
            </a:r>
            <a:r>
              <a:rPr lang="en-US" sz="1400" spc="-70" dirty="0">
                <a:latin typeface="Tahoma"/>
                <a:cs typeface="Tahoma"/>
              </a:rPr>
              <a:t> </a:t>
            </a:r>
            <a:r>
              <a:rPr lang="en-US" sz="1400" spc="-5" dirty="0" smtClean="0">
                <a:latin typeface="Tahoma"/>
                <a:cs typeface="Tahoma"/>
              </a:rPr>
              <a:t>12</a:t>
            </a:r>
          </a:p>
          <a:p>
            <a:pPr>
              <a:spcBef>
                <a:spcPts val="600"/>
              </a:spcBef>
            </a:pPr>
            <a:r>
              <a:rPr lang="en-US" sz="1400" spc="-5" dirty="0">
                <a:latin typeface="Tahoma"/>
                <a:cs typeface="Tahoma"/>
              </a:rPr>
              <a:t> </a:t>
            </a: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a:t>
            </a:r>
            <a:r>
              <a:rPr lang="en-US" sz="1400" dirty="0">
                <a:latin typeface="Tahoma"/>
                <a:cs typeface="Tahoma"/>
              </a:rPr>
              <a:t>≥</a:t>
            </a:r>
            <a:r>
              <a:rPr lang="en-US" sz="1400" spc="-70" dirty="0" smtClean="0">
                <a:latin typeface="Tahoma"/>
                <a:cs typeface="Tahoma"/>
              </a:rPr>
              <a:t> 5</a:t>
            </a:r>
            <a:r>
              <a:rPr lang="en-US" sz="1400" spc="-5" dirty="0" smtClean="0">
                <a:latin typeface="Tahoma"/>
                <a:cs typeface="Tahoma"/>
              </a:rPr>
              <a:t> </a:t>
            </a:r>
          </a:p>
          <a:p>
            <a:pPr>
              <a:spcBef>
                <a:spcPts val="600"/>
              </a:spcBef>
            </a:pPr>
            <a:r>
              <a:rPr lang="en-US" sz="1400" spc="-5" dirty="0">
                <a:latin typeface="Tahoma"/>
                <a:cs typeface="Tahoma"/>
              </a:rPr>
              <a:t> </a:t>
            </a:r>
            <a:r>
              <a:rPr lang="en-US" sz="1400" spc="-5" dirty="0" smtClean="0">
                <a:latin typeface="Tahoma"/>
                <a:cs typeface="Tahoma"/>
              </a:rPr>
              <a:t>  X</a:t>
            </a:r>
            <a:r>
              <a:rPr lang="en-US" sz="1400" spc="-5" baseline="-25000" dirty="0" smtClean="0">
                <a:latin typeface="Tahoma"/>
                <a:cs typeface="Tahoma"/>
              </a:rPr>
              <a:t>2</a:t>
            </a:r>
            <a:r>
              <a:rPr lang="en-US" sz="1400" spc="-5" dirty="0" smtClean="0">
                <a:latin typeface="Tahoma"/>
                <a:cs typeface="Tahoma"/>
              </a:rPr>
              <a:t> </a:t>
            </a:r>
            <a:r>
              <a:rPr lang="en-US" sz="1400" dirty="0">
                <a:latin typeface="Tahoma"/>
                <a:cs typeface="Tahoma"/>
              </a:rPr>
              <a:t>≤</a:t>
            </a:r>
            <a:r>
              <a:rPr lang="en-US" sz="1400" spc="-70" dirty="0">
                <a:latin typeface="Tahoma"/>
                <a:cs typeface="Tahoma"/>
              </a:rPr>
              <a:t> 2</a:t>
            </a:r>
            <a:r>
              <a:rPr lang="en-US" sz="1400" spc="-5" dirty="0" smtClean="0">
                <a:latin typeface="Tahoma"/>
                <a:cs typeface="Tahoma"/>
              </a:rPr>
              <a:t>   </a:t>
            </a:r>
          </a:p>
          <a:p>
            <a:pPr>
              <a:spcBef>
                <a:spcPts val="600"/>
              </a:spcBef>
            </a:pPr>
            <a:r>
              <a:rPr lang="en-US" sz="1400" spc="-5" dirty="0" smtClean="0">
                <a:latin typeface="Tahoma"/>
                <a:cs typeface="Tahoma"/>
              </a:rPr>
              <a:t>   X</a:t>
            </a:r>
            <a:r>
              <a:rPr lang="en-US" sz="1400" spc="-5" baseline="-25000" dirty="0" smtClean="0">
                <a:latin typeface="Tahoma"/>
                <a:cs typeface="Tahoma"/>
              </a:rPr>
              <a:t>1</a:t>
            </a:r>
            <a:r>
              <a:rPr lang="en-US" sz="1400" spc="-5" dirty="0" smtClean="0">
                <a:latin typeface="Tahoma"/>
                <a:cs typeface="Tahoma"/>
              </a:rPr>
              <a:t> </a:t>
            </a:r>
            <a:r>
              <a:rPr lang="en-US" sz="1400" dirty="0">
                <a:latin typeface="Tahoma"/>
                <a:cs typeface="Tahoma"/>
              </a:rPr>
              <a:t>≥</a:t>
            </a:r>
            <a:r>
              <a:rPr lang="en-US" sz="1400" spc="-70" dirty="0" smtClean="0">
                <a:latin typeface="Tahoma"/>
                <a:cs typeface="Tahoma"/>
              </a:rPr>
              <a:t> 6   </a:t>
            </a:r>
            <a:r>
              <a:rPr lang="en-US" sz="1400" spc="-5" dirty="0" smtClean="0">
                <a:latin typeface="Tahoma"/>
                <a:cs typeface="Tahoma"/>
              </a:rPr>
              <a:t> </a:t>
            </a:r>
            <a:r>
              <a:rPr lang="en-US" sz="1400" spc="-5" dirty="0" smtClean="0">
                <a:solidFill>
                  <a:srgbClr val="FF0000"/>
                </a:solidFill>
                <a:latin typeface="Tahoma"/>
                <a:cs typeface="Tahoma"/>
              </a:rPr>
              <a:t>New Constraint</a:t>
            </a:r>
            <a:endParaRPr lang="en-US" sz="1400" spc="-5" dirty="0">
              <a:solidFill>
                <a:srgbClr val="FF0000"/>
              </a:solidFill>
              <a:latin typeface="Tahoma"/>
              <a:cs typeface="Tahoma"/>
            </a:endParaRPr>
          </a:p>
          <a:p>
            <a:pPr>
              <a:spcBef>
                <a:spcPts val="600"/>
              </a:spcBef>
            </a:pPr>
            <a:r>
              <a:rPr lang="en-US" sz="1400" spc="-5" dirty="0" smtClean="0">
                <a:latin typeface="Tahoma"/>
                <a:cs typeface="Tahoma"/>
              </a:rPr>
              <a:t> </a:t>
            </a:r>
            <a:r>
              <a:rPr lang="en-US" sz="1400" spc="-5" dirty="0">
                <a:latin typeface="Tahoma"/>
                <a:cs typeface="Tahoma"/>
              </a:rPr>
              <a:t>X</a:t>
            </a:r>
            <a:r>
              <a:rPr lang="en-US" sz="1400" spc="-5" baseline="-25000" dirty="0">
                <a:latin typeface="Tahoma"/>
                <a:cs typeface="Tahoma"/>
              </a:rPr>
              <a:t>1</a:t>
            </a:r>
            <a:r>
              <a:rPr lang="en-US" sz="1400" spc="-5" dirty="0">
                <a:latin typeface="Tahoma"/>
                <a:cs typeface="Tahoma"/>
              </a:rPr>
              <a:t>, X</a:t>
            </a:r>
            <a:r>
              <a:rPr lang="en-US" sz="1400" spc="-5" baseline="-25000" dirty="0">
                <a:latin typeface="Tahoma"/>
                <a:cs typeface="Tahoma"/>
              </a:rPr>
              <a:t>2</a:t>
            </a:r>
            <a:r>
              <a:rPr lang="en-US" sz="1400" spc="-5" dirty="0">
                <a:latin typeface="Tahoma"/>
                <a:cs typeface="Tahoma"/>
              </a:rPr>
              <a:t> </a:t>
            </a:r>
            <a:r>
              <a:rPr lang="en-US" sz="1400" dirty="0">
                <a:latin typeface="Tahoma"/>
                <a:cs typeface="Tahoma"/>
              </a:rPr>
              <a:t>≥ 0 and</a:t>
            </a:r>
            <a:r>
              <a:rPr lang="en-US" sz="1400" spc="-85" dirty="0">
                <a:latin typeface="Tahoma"/>
                <a:cs typeface="Tahoma"/>
              </a:rPr>
              <a:t> </a:t>
            </a:r>
            <a:r>
              <a:rPr lang="en-US" sz="1400" dirty="0" smtClean="0">
                <a:latin typeface="Tahoma"/>
                <a:cs typeface="Tahoma"/>
              </a:rPr>
              <a:t>integers</a:t>
            </a:r>
            <a:endParaRPr lang="en-US" sz="1400" dirty="0">
              <a:latin typeface="Tahoma"/>
              <a:cs typeface="Tahoma"/>
            </a:endParaRPr>
          </a:p>
        </p:txBody>
      </p:sp>
      <p:sp>
        <p:nvSpPr>
          <p:cNvPr id="24" name="TextBox 23"/>
          <p:cNvSpPr txBox="1"/>
          <p:nvPr/>
        </p:nvSpPr>
        <p:spPr>
          <a:xfrm>
            <a:off x="5346213" y="3108707"/>
            <a:ext cx="761039" cy="461665"/>
          </a:xfrm>
          <a:prstGeom prst="rect">
            <a:avLst/>
          </a:prstGeom>
          <a:noFill/>
        </p:spPr>
        <p:txBody>
          <a:bodyPr wrap="square" rtlCol="0">
            <a:spAutoFit/>
          </a:bodyPr>
          <a:lstStyle/>
          <a:p>
            <a:r>
              <a:rPr lang="en-US" sz="1200" dirty="0" smtClean="0"/>
              <a:t>X</a:t>
            </a:r>
            <a:r>
              <a:rPr lang="en-US" sz="1200" baseline="-25000" dirty="0" smtClean="0"/>
              <a:t>1</a:t>
            </a:r>
            <a:r>
              <a:rPr lang="en-US" sz="1200" dirty="0" smtClean="0"/>
              <a:t> = 4</a:t>
            </a:r>
          </a:p>
          <a:p>
            <a:r>
              <a:rPr lang="en-US" sz="1200" dirty="0" smtClean="0"/>
              <a:t>X</a:t>
            </a:r>
            <a:r>
              <a:rPr lang="en-US" sz="1200" baseline="-25000" dirty="0" smtClean="0"/>
              <a:t>2</a:t>
            </a:r>
            <a:r>
              <a:rPr lang="en-US" sz="1200" dirty="0" smtClean="0"/>
              <a:t> = 8/3</a:t>
            </a:r>
            <a:endParaRPr lang="en-US" sz="1200" dirty="0"/>
          </a:p>
        </p:txBody>
      </p:sp>
      <p:sp>
        <p:nvSpPr>
          <p:cNvPr id="25" name="Oval 24"/>
          <p:cNvSpPr/>
          <p:nvPr/>
        </p:nvSpPr>
        <p:spPr>
          <a:xfrm>
            <a:off x="7152605" y="3967264"/>
            <a:ext cx="1114635" cy="358286"/>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Infeasible</a:t>
            </a:r>
            <a:endParaRPr lang="en-US" sz="1200" dirty="0">
              <a:solidFill>
                <a:schemeClr val="tx1"/>
              </a:solidFill>
            </a:endParaRPr>
          </a:p>
        </p:txBody>
      </p:sp>
      <p:sp>
        <p:nvSpPr>
          <p:cNvPr id="26" name="Oval 25"/>
          <p:cNvSpPr/>
          <p:nvPr/>
        </p:nvSpPr>
        <p:spPr>
          <a:xfrm>
            <a:off x="5754285" y="4036500"/>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93.33</a:t>
            </a:r>
            <a:endParaRPr lang="en-US" sz="1400" dirty="0">
              <a:solidFill>
                <a:schemeClr val="tx1"/>
              </a:solidFill>
            </a:endParaRPr>
          </a:p>
        </p:txBody>
      </p:sp>
      <p:cxnSp>
        <p:nvCxnSpPr>
          <p:cNvPr id="16" name="Straight Connector 15"/>
          <p:cNvCxnSpPr/>
          <p:nvPr/>
        </p:nvCxnSpPr>
        <p:spPr>
          <a:xfrm flipH="1">
            <a:off x="6352847" y="3526623"/>
            <a:ext cx="38187" cy="52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95031" y="3470011"/>
            <a:ext cx="312224" cy="49858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21173" y="3758343"/>
            <a:ext cx="385007" cy="307777"/>
          </a:xfrm>
          <a:prstGeom prst="rect">
            <a:avLst/>
          </a:prstGeom>
          <a:noFill/>
        </p:spPr>
        <p:txBody>
          <a:bodyPr wrap="square" rtlCol="0">
            <a:spAutoFit/>
          </a:bodyPr>
          <a:lstStyle/>
          <a:p>
            <a:pPr algn="ctr"/>
            <a:r>
              <a:rPr lang="en-US" sz="1400" dirty="0" smtClean="0">
                <a:solidFill>
                  <a:srgbClr val="FF0000"/>
                </a:solidFill>
              </a:rPr>
              <a:t>4</a:t>
            </a:r>
            <a:endParaRPr lang="en-US" sz="1400" dirty="0">
              <a:solidFill>
                <a:srgbClr val="FF0000"/>
              </a:solidFill>
            </a:endParaRPr>
          </a:p>
        </p:txBody>
      </p:sp>
      <p:sp>
        <p:nvSpPr>
          <p:cNvPr id="34" name="TextBox 33"/>
          <p:cNvSpPr txBox="1"/>
          <p:nvPr/>
        </p:nvSpPr>
        <p:spPr>
          <a:xfrm>
            <a:off x="7604526" y="3740974"/>
            <a:ext cx="333485" cy="307777"/>
          </a:xfrm>
          <a:prstGeom prst="rect">
            <a:avLst/>
          </a:prstGeom>
          <a:noFill/>
        </p:spPr>
        <p:txBody>
          <a:bodyPr wrap="square" rtlCol="0">
            <a:spAutoFit/>
          </a:bodyPr>
          <a:lstStyle/>
          <a:p>
            <a:pPr algn="ctr"/>
            <a:r>
              <a:rPr lang="en-US" sz="1400" dirty="0" smtClean="0">
                <a:solidFill>
                  <a:srgbClr val="FF0000"/>
                </a:solidFill>
              </a:rPr>
              <a:t>5</a:t>
            </a:r>
            <a:endParaRPr lang="en-US" sz="1400" dirty="0">
              <a:solidFill>
                <a:srgbClr val="FF0000"/>
              </a:solidFill>
            </a:endParaRPr>
          </a:p>
        </p:txBody>
      </p:sp>
      <p:sp>
        <p:nvSpPr>
          <p:cNvPr id="35" name="TextBox 34"/>
          <p:cNvSpPr txBox="1"/>
          <p:nvPr/>
        </p:nvSpPr>
        <p:spPr>
          <a:xfrm rot="3811117">
            <a:off x="7248487" y="3647388"/>
            <a:ext cx="625706" cy="276999"/>
          </a:xfrm>
          <a:prstGeom prst="rect">
            <a:avLst/>
          </a:prstGeom>
          <a:noFill/>
        </p:spPr>
        <p:txBody>
          <a:bodyPr wrap="square" rtlCol="0">
            <a:spAutoFit/>
          </a:bodyPr>
          <a:lstStyle/>
          <a:p>
            <a:r>
              <a:rPr lang="en-US" sz="1200" dirty="0" smtClean="0"/>
              <a:t>X</a:t>
            </a:r>
            <a:r>
              <a:rPr lang="en-US" sz="1200" baseline="-25000" dirty="0"/>
              <a:t>2</a:t>
            </a:r>
            <a:r>
              <a:rPr lang="en-US" sz="1200" baseline="-25000" dirty="0" smtClean="0"/>
              <a:t> </a:t>
            </a:r>
            <a:r>
              <a:rPr lang="en-US" sz="1200" dirty="0" smtClean="0"/>
              <a:t>≥ 3</a:t>
            </a:r>
            <a:endParaRPr lang="en-US" sz="1200" dirty="0"/>
          </a:p>
        </p:txBody>
      </p:sp>
      <p:sp>
        <p:nvSpPr>
          <p:cNvPr id="36" name="TextBox 35"/>
          <p:cNvSpPr txBox="1"/>
          <p:nvPr/>
        </p:nvSpPr>
        <p:spPr>
          <a:xfrm rot="16703457">
            <a:off x="5915223" y="3656866"/>
            <a:ext cx="547551" cy="276999"/>
          </a:xfrm>
          <a:prstGeom prst="rect">
            <a:avLst/>
          </a:prstGeom>
          <a:noFill/>
        </p:spPr>
        <p:txBody>
          <a:bodyPr wrap="square" rtlCol="0">
            <a:spAutoFit/>
          </a:bodyPr>
          <a:lstStyle/>
          <a:p>
            <a:r>
              <a:rPr lang="en-US" sz="1200" dirty="0" smtClean="0"/>
              <a:t>X</a:t>
            </a:r>
            <a:r>
              <a:rPr lang="en-US" sz="1200" baseline="-25000" dirty="0"/>
              <a:t>2</a:t>
            </a:r>
            <a:r>
              <a:rPr lang="en-US" sz="1200" dirty="0" smtClean="0"/>
              <a:t>≤ </a:t>
            </a:r>
            <a:r>
              <a:rPr lang="en-US" sz="1200" dirty="0"/>
              <a:t>2</a:t>
            </a:r>
          </a:p>
        </p:txBody>
      </p:sp>
      <p:sp>
        <p:nvSpPr>
          <p:cNvPr id="28" name="TextBox 27"/>
          <p:cNvSpPr txBox="1"/>
          <p:nvPr/>
        </p:nvSpPr>
        <p:spPr>
          <a:xfrm>
            <a:off x="6554967" y="3774890"/>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5.33</a:t>
            </a:r>
          </a:p>
          <a:p>
            <a:r>
              <a:rPr lang="en-US" sz="1400" dirty="0" smtClean="0"/>
              <a:t>X</a:t>
            </a:r>
            <a:r>
              <a:rPr lang="en-US" sz="1400" baseline="-25000" dirty="0" smtClean="0"/>
              <a:t>2</a:t>
            </a:r>
            <a:r>
              <a:rPr lang="en-US" sz="1400" dirty="0" smtClean="0"/>
              <a:t> = 2</a:t>
            </a:r>
            <a:endParaRPr lang="en-US" sz="1400" dirty="0"/>
          </a:p>
        </p:txBody>
      </p:sp>
      <p:sp>
        <p:nvSpPr>
          <p:cNvPr id="29" name="TextBox 28"/>
          <p:cNvSpPr txBox="1"/>
          <p:nvPr/>
        </p:nvSpPr>
        <p:spPr>
          <a:xfrm>
            <a:off x="6254067" y="2099732"/>
            <a:ext cx="978663"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4.80</a:t>
            </a:r>
          </a:p>
          <a:p>
            <a:r>
              <a:rPr lang="en-US" sz="1400" dirty="0" smtClean="0"/>
              <a:t>X</a:t>
            </a:r>
            <a:r>
              <a:rPr lang="en-US" sz="1400" baseline="-25000" dirty="0" smtClean="0"/>
              <a:t>2</a:t>
            </a:r>
            <a:r>
              <a:rPr lang="en-US" sz="1400" dirty="0" smtClean="0"/>
              <a:t> = 2.40</a:t>
            </a:r>
            <a:endParaRPr lang="en-US" sz="1400" dirty="0"/>
          </a:p>
        </p:txBody>
      </p:sp>
      <p:sp>
        <p:nvSpPr>
          <p:cNvPr id="39" name="Oval 38"/>
          <p:cNvSpPr/>
          <p:nvPr/>
        </p:nvSpPr>
        <p:spPr>
          <a:xfrm>
            <a:off x="5626020" y="5176053"/>
            <a:ext cx="1290265" cy="5614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90</a:t>
            </a:r>
            <a:endParaRPr lang="en-US" sz="1400" dirty="0">
              <a:solidFill>
                <a:schemeClr val="tx1"/>
              </a:solidFill>
            </a:endParaRPr>
          </a:p>
        </p:txBody>
      </p:sp>
      <p:sp>
        <p:nvSpPr>
          <p:cNvPr id="40" name="Oval 39"/>
          <p:cNvSpPr/>
          <p:nvPr/>
        </p:nvSpPr>
        <p:spPr>
          <a:xfrm>
            <a:off x="7009913" y="5190560"/>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90</a:t>
            </a:r>
            <a:endParaRPr lang="en-US" sz="1400" dirty="0">
              <a:solidFill>
                <a:schemeClr val="tx1"/>
              </a:solidFill>
            </a:endParaRPr>
          </a:p>
        </p:txBody>
      </p:sp>
      <p:sp>
        <p:nvSpPr>
          <p:cNvPr id="41" name="Oval 40"/>
          <p:cNvSpPr/>
          <p:nvPr/>
        </p:nvSpPr>
        <p:spPr>
          <a:xfrm>
            <a:off x="4440687" y="5140408"/>
            <a:ext cx="1114635" cy="4942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90</a:t>
            </a:r>
            <a:endParaRPr lang="en-US" sz="1400" dirty="0">
              <a:solidFill>
                <a:schemeClr val="tx1"/>
              </a:solidFill>
            </a:endParaRPr>
          </a:p>
        </p:txBody>
      </p:sp>
      <p:sp>
        <p:nvSpPr>
          <p:cNvPr id="42" name="Oval 41"/>
          <p:cNvSpPr/>
          <p:nvPr/>
        </p:nvSpPr>
        <p:spPr>
          <a:xfrm>
            <a:off x="2730803" y="5137860"/>
            <a:ext cx="1114635" cy="5996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 = 80</a:t>
            </a:r>
            <a:endParaRPr lang="en-US" sz="1400" dirty="0">
              <a:solidFill>
                <a:schemeClr val="tx1"/>
              </a:solidFill>
            </a:endParaRPr>
          </a:p>
        </p:txBody>
      </p:sp>
      <p:cxnSp>
        <p:nvCxnSpPr>
          <p:cNvPr id="44" name="Straight Connector 43"/>
          <p:cNvCxnSpPr>
            <a:endCxn id="40" idx="1"/>
          </p:cNvCxnSpPr>
          <p:nvPr/>
        </p:nvCxnSpPr>
        <p:spPr>
          <a:xfrm>
            <a:off x="6800230" y="4414508"/>
            <a:ext cx="372918" cy="84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4"/>
            <a:endCxn id="39" idx="0"/>
          </p:cNvCxnSpPr>
          <p:nvPr/>
        </p:nvCxnSpPr>
        <p:spPr>
          <a:xfrm flipH="1">
            <a:off x="6271153" y="4530705"/>
            <a:ext cx="40450" cy="645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7" idx="3"/>
            <a:endCxn id="42" idx="0"/>
          </p:cNvCxnSpPr>
          <p:nvPr/>
        </p:nvCxnSpPr>
        <p:spPr>
          <a:xfrm flipH="1">
            <a:off x="3288121" y="3526399"/>
            <a:ext cx="1048326" cy="1611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7" idx="4"/>
            <a:endCxn id="41" idx="0"/>
          </p:cNvCxnSpPr>
          <p:nvPr/>
        </p:nvCxnSpPr>
        <p:spPr>
          <a:xfrm>
            <a:off x="4773730" y="3592346"/>
            <a:ext cx="224275" cy="154806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54310" y="4868276"/>
            <a:ext cx="391673" cy="307777"/>
          </a:xfrm>
          <a:prstGeom prst="rect">
            <a:avLst/>
          </a:prstGeom>
          <a:noFill/>
        </p:spPr>
        <p:txBody>
          <a:bodyPr wrap="square" rtlCol="0">
            <a:spAutoFit/>
          </a:bodyPr>
          <a:lstStyle/>
          <a:p>
            <a:pPr algn="ctr"/>
            <a:r>
              <a:rPr lang="en-US" sz="1400" dirty="0" smtClean="0">
                <a:solidFill>
                  <a:srgbClr val="FF0000"/>
                </a:solidFill>
              </a:rPr>
              <a:t>8</a:t>
            </a:r>
            <a:endParaRPr lang="en-US" sz="1400" dirty="0">
              <a:solidFill>
                <a:srgbClr val="FF0000"/>
              </a:solidFill>
            </a:endParaRPr>
          </a:p>
        </p:txBody>
      </p:sp>
      <p:sp>
        <p:nvSpPr>
          <p:cNvPr id="54" name="TextBox 53"/>
          <p:cNvSpPr txBox="1"/>
          <p:nvPr/>
        </p:nvSpPr>
        <p:spPr>
          <a:xfrm>
            <a:off x="4926095" y="4835379"/>
            <a:ext cx="396261" cy="307777"/>
          </a:xfrm>
          <a:prstGeom prst="rect">
            <a:avLst/>
          </a:prstGeom>
          <a:noFill/>
        </p:spPr>
        <p:txBody>
          <a:bodyPr wrap="square" rtlCol="0">
            <a:spAutoFit/>
          </a:bodyPr>
          <a:lstStyle/>
          <a:p>
            <a:pPr algn="ctr"/>
            <a:r>
              <a:rPr lang="en-US" sz="1400" dirty="0" smtClean="0">
                <a:solidFill>
                  <a:srgbClr val="FF0000"/>
                </a:solidFill>
              </a:rPr>
              <a:t>9</a:t>
            </a:r>
            <a:endParaRPr lang="en-US" sz="1400" dirty="0">
              <a:solidFill>
                <a:srgbClr val="FF0000"/>
              </a:solidFill>
            </a:endParaRPr>
          </a:p>
        </p:txBody>
      </p:sp>
      <p:sp>
        <p:nvSpPr>
          <p:cNvPr id="58" name="TextBox 57"/>
          <p:cNvSpPr txBox="1"/>
          <p:nvPr/>
        </p:nvSpPr>
        <p:spPr>
          <a:xfrm>
            <a:off x="6107252" y="4943291"/>
            <a:ext cx="535511" cy="307777"/>
          </a:xfrm>
          <a:prstGeom prst="rect">
            <a:avLst/>
          </a:prstGeom>
          <a:noFill/>
        </p:spPr>
        <p:txBody>
          <a:bodyPr wrap="square" rtlCol="0">
            <a:spAutoFit/>
          </a:bodyPr>
          <a:lstStyle/>
          <a:p>
            <a:pPr algn="ctr"/>
            <a:r>
              <a:rPr lang="en-US" sz="1400" dirty="0" smtClean="0">
                <a:solidFill>
                  <a:srgbClr val="FF0000"/>
                </a:solidFill>
              </a:rPr>
              <a:t>6</a:t>
            </a:r>
            <a:endParaRPr lang="en-US" sz="1400" dirty="0">
              <a:solidFill>
                <a:srgbClr val="FF0000"/>
              </a:solidFill>
            </a:endParaRPr>
          </a:p>
        </p:txBody>
      </p:sp>
      <p:sp>
        <p:nvSpPr>
          <p:cNvPr id="59" name="TextBox 58"/>
          <p:cNvSpPr txBox="1"/>
          <p:nvPr/>
        </p:nvSpPr>
        <p:spPr>
          <a:xfrm>
            <a:off x="7080612" y="4943290"/>
            <a:ext cx="535511" cy="307777"/>
          </a:xfrm>
          <a:prstGeom prst="rect">
            <a:avLst/>
          </a:prstGeom>
          <a:noFill/>
        </p:spPr>
        <p:txBody>
          <a:bodyPr wrap="square" rtlCol="0">
            <a:spAutoFit/>
          </a:bodyPr>
          <a:lstStyle/>
          <a:p>
            <a:pPr algn="ctr"/>
            <a:r>
              <a:rPr lang="en-US" sz="1400" dirty="0" smtClean="0">
                <a:solidFill>
                  <a:srgbClr val="FF0000"/>
                </a:solidFill>
              </a:rPr>
              <a:t>7</a:t>
            </a:r>
            <a:endParaRPr lang="en-US" sz="1400" dirty="0">
              <a:solidFill>
                <a:srgbClr val="FF0000"/>
              </a:solidFill>
            </a:endParaRPr>
          </a:p>
        </p:txBody>
      </p:sp>
      <p:sp>
        <p:nvSpPr>
          <p:cNvPr id="60" name="TextBox 59"/>
          <p:cNvSpPr txBox="1"/>
          <p:nvPr/>
        </p:nvSpPr>
        <p:spPr>
          <a:xfrm rot="3811117">
            <a:off x="6856213" y="4641812"/>
            <a:ext cx="551773"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6</a:t>
            </a:r>
            <a:endParaRPr lang="en-US" sz="1200" dirty="0"/>
          </a:p>
        </p:txBody>
      </p:sp>
      <p:sp>
        <p:nvSpPr>
          <p:cNvPr id="61" name="TextBox 60"/>
          <p:cNvSpPr txBox="1"/>
          <p:nvPr/>
        </p:nvSpPr>
        <p:spPr>
          <a:xfrm rot="16589334">
            <a:off x="5785409" y="4691876"/>
            <a:ext cx="605037" cy="276999"/>
          </a:xfrm>
          <a:prstGeom prst="rect">
            <a:avLst/>
          </a:prstGeom>
          <a:noFill/>
        </p:spPr>
        <p:txBody>
          <a:bodyPr wrap="square" rtlCol="0">
            <a:spAutoFit/>
          </a:bodyPr>
          <a:lstStyle/>
          <a:p>
            <a:r>
              <a:rPr lang="en-US" sz="1200" dirty="0" smtClean="0"/>
              <a:t>X</a:t>
            </a:r>
            <a:r>
              <a:rPr lang="en-US" sz="1200" baseline="-25000" dirty="0" smtClean="0"/>
              <a:t>1 </a:t>
            </a:r>
            <a:r>
              <a:rPr lang="en-US" sz="1200" dirty="0" smtClean="0"/>
              <a:t>≤ 5</a:t>
            </a:r>
            <a:endParaRPr lang="en-US" sz="1200" dirty="0"/>
          </a:p>
        </p:txBody>
      </p:sp>
      <p:sp>
        <p:nvSpPr>
          <p:cNvPr id="62" name="TextBox 61"/>
          <p:cNvSpPr txBox="1"/>
          <p:nvPr/>
        </p:nvSpPr>
        <p:spPr>
          <a:xfrm rot="18137422">
            <a:off x="3261043" y="3995777"/>
            <a:ext cx="840726" cy="276999"/>
          </a:xfrm>
          <a:prstGeom prst="rect">
            <a:avLst/>
          </a:prstGeom>
          <a:noFill/>
        </p:spPr>
        <p:txBody>
          <a:bodyPr wrap="square" rtlCol="0">
            <a:spAutoFit/>
          </a:bodyPr>
          <a:lstStyle/>
          <a:p>
            <a:r>
              <a:rPr lang="en-US" sz="1200" dirty="0" smtClean="0"/>
              <a:t>X</a:t>
            </a:r>
            <a:r>
              <a:rPr lang="en-US" sz="1200" baseline="-25000" dirty="0"/>
              <a:t>2</a:t>
            </a:r>
            <a:r>
              <a:rPr lang="en-US" sz="1200" dirty="0" smtClean="0"/>
              <a:t>≤ </a:t>
            </a:r>
            <a:r>
              <a:rPr lang="en-US" sz="1200" dirty="0"/>
              <a:t>2</a:t>
            </a:r>
          </a:p>
        </p:txBody>
      </p:sp>
      <p:sp>
        <p:nvSpPr>
          <p:cNvPr id="63" name="TextBox 62"/>
          <p:cNvSpPr txBox="1"/>
          <p:nvPr/>
        </p:nvSpPr>
        <p:spPr>
          <a:xfrm rot="5107388">
            <a:off x="4598807" y="4193293"/>
            <a:ext cx="955672" cy="276999"/>
          </a:xfrm>
          <a:prstGeom prst="rect">
            <a:avLst/>
          </a:prstGeom>
          <a:noFill/>
        </p:spPr>
        <p:txBody>
          <a:bodyPr wrap="square" rtlCol="0">
            <a:spAutoFit/>
          </a:bodyPr>
          <a:lstStyle/>
          <a:p>
            <a:r>
              <a:rPr lang="en-US" sz="1200" dirty="0" smtClean="0"/>
              <a:t>X</a:t>
            </a:r>
            <a:r>
              <a:rPr lang="en-US" sz="1200" baseline="-25000" dirty="0"/>
              <a:t>2</a:t>
            </a:r>
            <a:r>
              <a:rPr lang="en-US" sz="1200" baseline="-25000" dirty="0" smtClean="0"/>
              <a:t> </a:t>
            </a:r>
            <a:r>
              <a:rPr lang="en-US" sz="1200" dirty="0" smtClean="0"/>
              <a:t>≥ 3</a:t>
            </a:r>
            <a:endParaRPr lang="en-US" sz="1200" dirty="0"/>
          </a:p>
        </p:txBody>
      </p:sp>
      <p:sp>
        <p:nvSpPr>
          <p:cNvPr id="45" name="TextBox 44"/>
          <p:cNvSpPr txBox="1"/>
          <p:nvPr/>
        </p:nvSpPr>
        <p:spPr>
          <a:xfrm>
            <a:off x="8154301" y="5213762"/>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6</a:t>
            </a:r>
          </a:p>
          <a:p>
            <a:r>
              <a:rPr lang="en-US" sz="1400" dirty="0" smtClean="0"/>
              <a:t>X</a:t>
            </a:r>
            <a:r>
              <a:rPr lang="en-US" sz="1400" baseline="-25000" dirty="0" smtClean="0"/>
              <a:t>2</a:t>
            </a:r>
            <a:r>
              <a:rPr lang="en-US" sz="1400" dirty="0" smtClean="0"/>
              <a:t> = 1.5</a:t>
            </a:r>
            <a:endParaRPr lang="en-US" sz="1400" dirty="0"/>
          </a:p>
        </p:txBody>
      </p:sp>
      <p:sp>
        <p:nvSpPr>
          <p:cNvPr id="47" name="TextBox 46"/>
          <p:cNvSpPr txBox="1"/>
          <p:nvPr/>
        </p:nvSpPr>
        <p:spPr>
          <a:xfrm>
            <a:off x="5989330" y="5850555"/>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5</a:t>
            </a:r>
          </a:p>
          <a:p>
            <a:r>
              <a:rPr lang="en-US" sz="1400" dirty="0" smtClean="0"/>
              <a:t>X</a:t>
            </a:r>
            <a:r>
              <a:rPr lang="en-US" sz="1400" baseline="-25000" dirty="0" smtClean="0"/>
              <a:t>2</a:t>
            </a:r>
            <a:r>
              <a:rPr lang="en-US" sz="1400" dirty="0" smtClean="0"/>
              <a:t> = 2</a:t>
            </a:r>
            <a:endParaRPr lang="en-US" sz="1400" dirty="0"/>
          </a:p>
        </p:txBody>
      </p:sp>
      <p:sp>
        <p:nvSpPr>
          <p:cNvPr id="48" name="TextBox 47"/>
          <p:cNvSpPr txBox="1"/>
          <p:nvPr/>
        </p:nvSpPr>
        <p:spPr>
          <a:xfrm>
            <a:off x="4676334" y="5736982"/>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3</a:t>
            </a:r>
          </a:p>
          <a:p>
            <a:r>
              <a:rPr lang="en-US" sz="1400" dirty="0" smtClean="0"/>
              <a:t>X</a:t>
            </a:r>
            <a:r>
              <a:rPr lang="en-US" sz="1400" baseline="-25000" dirty="0" smtClean="0"/>
              <a:t>2</a:t>
            </a:r>
            <a:r>
              <a:rPr lang="en-US" sz="1400" dirty="0" smtClean="0"/>
              <a:t> = 3</a:t>
            </a:r>
            <a:endParaRPr lang="en-US" sz="1400" dirty="0"/>
          </a:p>
        </p:txBody>
      </p:sp>
      <p:sp>
        <p:nvSpPr>
          <p:cNvPr id="49" name="TextBox 48"/>
          <p:cNvSpPr txBox="1"/>
          <p:nvPr/>
        </p:nvSpPr>
        <p:spPr>
          <a:xfrm>
            <a:off x="2916503" y="5779766"/>
            <a:ext cx="895781" cy="523220"/>
          </a:xfrm>
          <a:prstGeom prst="rect">
            <a:avLst/>
          </a:prstGeom>
          <a:noFill/>
        </p:spPr>
        <p:txBody>
          <a:bodyPr wrap="square" rtlCol="0">
            <a:spAutoFit/>
          </a:bodyPr>
          <a:lstStyle/>
          <a:p>
            <a:r>
              <a:rPr lang="en-US" sz="1400" dirty="0" smtClean="0"/>
              <a:t>X</a:t>
            </a:r>
            <a:r>
              <a:rPr lang="en-US" sz="1400" baseline="-25000" dirty="0" smtClean="0"/>
              <a:t>1</a:t>
            </a:r>
            <a:r>
              <a:rPr lang="en-US" sz="1400" dirty="0" smtClean="0"/>
              <a:t> = 4</a:t>
            </a:r>
          </a:p>
          <a:p>
            <a:r>
              <a:rPr lang="en-US" sz="1400" dirty="0" smtClean="0"/>
              <a:t>X</a:t>
            </a:r>
            <a:r>
              <a:rPr lang="en-US" sz="1400" baseline="-25000" dirty="0" smtClean="0"/>
              <a:t>2</a:t>
            </a:r>
            <a:r>
              <a:rPr lang="en-US" sz="1400" dirty="0" smtClean="0"/>
              <a:t> = 2</a:t>
            </a:r>
            <a:endParaRPr lang="en-US" sz="1400" dirty="0"/>
          </a:p>
        </p:txBody>
      </p:sp>
    </p:spTree>
    <p:extLst>
      <p:ext uri="{BB962C8B-B14F-4D97-AF65-F5344CB8AC3E}">
        <p14:creationId xmlns:p14="http://schemas.microsoft.com/office/powerpoint/2010/main" val="142128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a:t>Branch and Bound Method (Example)</a:t>
            </a:r>
            <a:endParaRPr lang="en-US" dirty="0"/>
          </a:p>
        </p:txBody>
      </p:sp>
      <p:sp>
        <p:nvSpPr>
          <p:cNvPr id="3" name="Content Placeholder 2"/>
          <p:cNvSpPr>
            <a:spLocks noGrp="1"/>
          </p:cNvSpPr>
          <p:nvPr>
            <p:ph idx="1"/>
          </p:nvPr>
        </p:nvSpPr>
        <p:spPr>
          <a:xfrm>
            <a:off x="931198" y="1492427"/>
            <a:ext cx="10515600" cy="5088146"/>
          </a:xfrm>
        </p:spPr>
        <p:txBody>
          <a:bodyPr>
            <a:normAutofit/>
          </a:bodyPr>
          <a:lstStyle/>
          <a:p>
            <a:pPr marL="0" indent="0">
              <a:spcBef>
                <a:spcPts val="0"/>
              </a:spcBef>
              <a:buNone/>
            </a:pPr>
            <a:r>
              <a:rPr lang="en-US" sz="2000" dirty="0" smtClean="0">
                <a:solidFill>
                  <a:srgbClr val="00B050"/>
                </a:solidFill>
              </a:rPr>
              <a:t>                                                              </a:t>
            </a:r>
          </a:p>
          <a:p>
            <a:pPr marL="0" indent="0">
              <a:spcBef>
                <a:spcPts val="0"/>
              </a:spcBef>
              <a:buNone/>
            </a:pPr>
            <a:r>
              <a:rPr lang="en-US" sz="2400" dirty="0" smtClean="0">
                <a:solidFill>
                  <a:srgbClr val="00B050"/>
                </a:solidFill>
              </a:rPr>
              <a:t>                                                                                             </a:t>
            </a:r>
          </a:p>
          <a:p>
            <a:pPr marL="0" indent="0">
              <a:buNone/>
            </a:pPr>
            <a:endParaRPr lang="en-US" sz="2400" dirty="0" smtClean="0">
              <a:solidFill>
                <a:srgbClr val="00B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24453369"/>
              </p:ext>
            </p:extLst>
          </p:nvPr>
        </p:nvGraphicFramePr>
        <p:xfrm>
          <a:off x="1135888" y="1557471"/>
          <a:ext cx="8128000" cy="2123440"/>
        </p:xfrm>
        <a:graphic>
          <a:graphicData uri="http://schemas.openxmlformats.org/drawingml/2006/table">
            <a:tbl>
              <a:tblPr firstRow="1" bandRow="1">
                <a:tableStyleId>{5C22544A-7EE6-4342-B048-85BDC9FD1C3A}</a:tableStyleId>
              </a:tblPr>
              <a:tblGrid>
                <a:gridCol w="1049528">
                  <a:extLst>
                    <a:ext uri="{9D8B030D-6E8A-4147-A177-3AD203B41FA5}">
                      <a16:colId xmlns:a16="http://schemas.microsoft.com/office/drawing/2014/main" val="2161170650"/>
                    </a:ext>
                  </a:extLst>
                </a:gridCol>
                <a:gridCol w="1014984">
                  <a:extLst>
                    <a:ext uri="{9D8B030D-6E8A-4147-A177-3AD203B41FA5}">
                      <a16:colId xmlns:a16="http://schemas.microsoft.com/office/drawing/2014/main" val="850626720"/>
                    </a:ext>
                  </a:extLst>
                </a:gridCol>
                <a:gridCol w="1033272">
                  <a:extLst>
                    <a:ext uri="{9D8B030D-6E8A-4147-A177-3AD203B41FA5}">
                      <a16:colId xmlns:a16="http://schemas.microsoft.com/office/drawing/2014/main" val="2760822194"/>
                    </a:ext>
                  </a:extLst>
                </a:gridCol>
                <a:gridCol w="941832">
                  <a:extLst>
                    <a:ext uri="{9D8B030D-6E8A-4147-A177-3AD203B41FA5}">
                      <a16:colId xmlns:a16="http://schemas.microsoft.com/office/drawing/2014/main" val="2930741454"/>
                    </a:ext>
                  </a:extLst>
                </a:gridCol>
                <a:gridCol w="4088384">
                  <a:extLst>
                    <a:ext uri="{9D8B030D-6E8A-4147-A177-3AD203B41FA5}">
                      <a16:colId xmlns:a16="http://schemas.microsoft.com/office/drawing/2014/main" val="1413986449"/>
                    </a:ext>
                  </a:extLst>
                </a:gridCol>
              </a:tblGrid>
              <a:tr h="370840">
                <a:tc>
                  <a:txBody>
                    <a:bodyPr/>
                    <a:lstStyle/>
                    <a:p>
                      <a:r>
                        <a:rPr lang="en-US" dirty="0" smtClean="0"/>
                        <a:t>Node</a:t>
                      </a:r>
                      <a:endParaRPr lang="en-US" dirty="0"/>
                    </a:p>
                  </a:txBody>
                  <a:tcPr/>
                </a:tc>
                <a:tc gridSpan="3">
                  <a:txBody>
                    <a:bodyPr/>
                    <a:lstStyle/>
                    <a:p>
                      <a:pPr algn="ctr"/>
                      <a:r>
                        <a:rPr lang="en-US" dirty="0" smtClean="0"/>
                        <a:t>Solution</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smtClean="0"/>
                        <a:t>Remark</a:t>
                      </a:r>
                      <a:endParaRPr lang="en-US" dirty="0"/>
                    </a:p>
                  </a:txBody>
                  <a:tcPr/>
                </a:tc>
                <a:extLst>
                  <a:ext uri="{0D108BD9-81ED-4DB2-BD59-A6C34878D82A}">
                    <a16:rowId xmlns:a16="http://schemas.microsoft.com/office/drawing/2014/main" val="2099992004"/>
                  </a:ext>
                </a:extLst>
              </a:tr>
              <a:tr h="370840">
                <a:tc>
                  <a:txBody>
                    <a:bodyPr/>
                    <a:lstStyle/>
                    <a:p>
                      <a:r>
                        <a:rPr lang="en-US" dirty="0" smtClean="0"/>
                        <a:t>Node-6</a:t>
                      </a:r>
                      <a:endParaRPr lang="en-US" dirty="0"/>
                    </a:p>
                  </a:txBody>
                  <a:tcPr>
                    <a:solidFill>
                      <a:srgbClr val="92D050"/>
                    </a:solidFill>
                  </a:tcPr>
                </a:tc>
                <a:tc>
                  <a:txBody>
                    <a:bodyPr/>
                    <a:lstStyle/>
                    <a:p>
                      <a:pPr algn="ctr"/>
                      <a:r>
                        <a:rPr lang="en-US" dirty="0" smtClean="0"/>
                        <a:t>Z = 90</a:t>
                      </a:r>
                      <a:endParaRPr lang="en-US" dirty="0"/>
                    </a:p>
                  </a:txBody>
                  <a:tcPr>
                    <a:solidFill>
                      <a:srgbClr val="92D050"/>
                    </a:solidFill>
                  </a:tcPr>
                </a:tc>
                <a:tc>
                  <a:txBody>
                    <a:bodyPr/>
                    <a:lstStyle/>
                    <a:p>
                      <a:pPr algn="ctr"/>
                      <a:r>
                        <a:rPr lang="en-US" dirty="0" smtClean="0"/>
                        <a:t>X</a:t>
                      </a:r>
                      <a:r>
                        <a:rPr lang="en-US" baseline="-25000" dirty="0" smtClean="0"/>
                        <a:t>1</a:t>
                      </a:r>
                      <a:r>
                        <a:rPr lang="en-US" dirty="0" smtClean="0"/>
                        <a:t> = 5</a:t>
                      </a:r>
                      <a:endParaRPr lang="en-US" dirty="0"/>
                    </a:p>
                  </a:txBody>
                  <a:tcPr>
                    <a:solidFill>
                      <a:srgbClr val="92D050"/>
                    </a:solidFill>
                  </a:tcPr>
                </a:tc>
                <a:tc>
                  <a:txBody>
                    <a:bodyPr/>
                    <a:lstStyle/>
                    <a:p>
                      <a:pPr algn="ctr"/>
                      <a:r>
                        <a:rPr lang="en-US" dirty="0" smtClean="0"/>
                        <a:t>X</a:t>
                      </a:r>
                      <a:r>
                        <a:rPr lang="en-US" baseline="-25000" dirty="0" smtClean="0"/>
                        <a:t>2</a:t>
                      </a:r>
                      <a:r>
                        <a:rPr lang="en-US" dirty="0" smtClean="0"/>
                        <a:t> = 2</a:t>
                      </a:r>
                      <a:endParaRPr lang="en-US" dirty="0"/>
                    </a:p>
                  </a:txBody>
                  <a:tcPr>
                    <a:solidFill>
                      <a:srgbClr val="92D050"/>
                    </a:solidFill>
                  </a:tcPr>
                </a:tc>
                <a:tc>
                  <a:txBody>
                    <a:bodyPr/>
                    <a:lstStyle/>
                    <a:p>
                      <a:r>
                        <a:rPr lang="en-US" dirty="0" smtClean="0"/>
                        <a:t>Optimal</a:t>
                      </a:r>
                      <a:endParaRPr lang="en-US" dirty="0"/>
                    </a:p>
                  </a:txBody>
                  <a:tcPr>
                    <a:solidFill>
                      <a:srgbClr val="92D050"/>
                    </a:solidFill>
                  </a:tcPr>
                </a:tc>
                <a:extLst>
                  <a:ext uri="{0D108BD9-81ED-4DB2-BD59-A6C34878D82A}">
                    <a16:rowId xmlns:a16="http://schemas.microsoft.com/office/drawing/2014/main" val="2804945950"/>
                  </a:ext>
                </a:extLst>
              </a:tr>
              <a:tr h="370840">
                <a:tc>
                  <a:txBody>
                    <a:bodyPr/>
                    <a:lstStyle/>
                    <a:p>
                      <a:r>
                        <a:rPr lang="en-US" dirty="0" smtClean="0"/>
                        <a:t>Node-7</a:t>
                      </a:r>
                      <a:endParaRPr lang="en-US" dirty="0"/>
                    </a:p>
                  </a:txBody>
                  <a:tcPr>
                    <a:solidFill>
                      <a:schemeClr val="accent2">
                        <a:lumMod val="60000"/>
                        <a:lumOff val="40000"/>
                      </a:schemeClr>
                    </a:solidFill>
                  </a:tcPr>
                </a:tc>
                <a:tc>
                  <a:txBody>
                    <a:bodyPr/>
                    <a:lstStyle/>
                    <a:p>
                      <a:pPr algn="ctr"/>
                      <a:r>
                        <a:rPr lang="en-US" dirty="0" smtClean="0"/>
                        <a:t>Z = 90</a:t>
                      </a:r>
                      <a:endParaRPr lang="en-US" dirty="0"/>
                    </a:p>
                  </a:txBody>
                  <a:tcPr>
                    <a:solidFill>
                      <a:schemeClr val="accent2">
                        <a:lumMod val="60000"/>
                        <a:lumOff val="40000"/>
                      </a:schemeClr>
                    </a:solidFill>
                  </a:tcPr>
                </a:tc>
                <a:tc>
                  <a:txBody>
                    <a:bodyPr/>
                    <a:lstStyle/>
                    <a:p>
                      <a:pPr algn="ctr"/>
                      <a:r>
                        <a:rPr lang="en-US" dirty="0" smtClean="0"/>
                        <a:t>X</a:t>
                      </a:r>
                      <a:r>
                        <a:rPr lang="en-US" baseline="-25000" dirty="0" smtClean="0"/>
                        <a:t>1</a:t>
                      </a:r>
                      <a:r>
                        <a:rPr lang="en-US" dirty="0" smtClean="0"/>
                        <a:t> = 6</a:t>
                      </a:r>
                      <a:endParaRPr lang="en-US" dirty="0"/>
                    </a:p>
                  </a:txBody>
                  <a:tcPr>
                    <a:solidFill>
                      <a:schemeClr val="accent2">
                        <a:lumMod val="60000"/>
                        <a:lumOff val="40000"/>
                      </a:schemeClr>
                    </a:solidFill>
                  </a:tcPr>
                </a:tc>
                <a:tc>
                  <a:txBody>
                    <a:bodyPr/>
                    <a:lstStyle/>
                    <a:p>
                      <a:pPr algn="ctr"/>
                      <a:r>
                        <a:rPr lang="en-US" dirty="0" smtClean="0"/>
                        <a:t>X</a:t>
                      </a:r>
                      <a:r>
                        <a:rPr lang="en-US" baseline="-25000" dirty="0" smtClean="0"/>
                        <a:t>2</a:t>
                      </a:r>
                      <a:r>
                        <a:rPr lang="en-US" dirty="0" smtClean="0"/>
                        <a:t> = 1.5</a:t>
                      </a:r>
                      <a:endParaRPr lang="en-US" dirty="0"/>
                    </a:p>
                  </a:txBody>
                  <a:tcPr>
                    <a:solidFill>
                      <a:schemeClr val="accent2">
                        <a:lumMod val="60000"/>
                        <a:lumOff val="40000"/>
                      </a:schemeClr>
                    </a:solidFill>
                  </a:tcPr>
                </a:tc>
                <a:tc>
                  <a:txBody>
                    <a:bodyPr/>
                    <a:lstStyle/>
                    <a:p>
                      <a:r>
                        <a:rPr lang="en-US" dirty="0" smtClean="0"/>
                        <a:t>Rejected</a:t>
                      </a:r>
                      <a:r>
                        <a:rPr lang="en-US" baseline="0" dirty="0" smtClean="0"/>
                        <a:t> - </a:t>
                      </a:r>
                      <a:r>
                        <a:rPr lang="en-US" dirty="0" smtClean="0"/>
                        <a:t>X</a:t>
                      </a:r>
                      <a:r>
                        <a:rPr lang="en-US" baseline="-25000" dirty="0" smtClean="0"/>
                        <a:t>2</a:t>
                      </a:r>
                      <a:r>
                        <a:rPr lang="en-US" dirty="0" smtClean="0"/>
                        <a:t> is non-integer, further branching on X</a:t>
                      </a:r>
                      <a:r>
                        <a:rPr lang="en-US" baseline="-25000" dirty="0" smtClean="0"/>
                        <a:t>2</a:t>
                      </a:r>
                      <a:r>
                        <a:rPr lang="en-US" dirty="0" smtClean="0"/>
                        <a:t> will result Z &lt; 90.</a:t>
                      </a:r>
                      <a:endParaRPr lang="en-US" dirty="0"/>
                    </a:p>
                  </a:txBody>
                  <a:tcPr>
                    <a:solidFill>
                      <a:schemeClr val="accent2">
                        <a:lumMod val="60000"/>
                        <a:lumOff val="40000"/>
                      </a:schemeClr>
                    </a:solidFill>
                  </a:tcPr>
                </a:tc>
                <a:extLst>
                  <a:ext uri="{0D108BD9-81ED-4DB2-BD59-A6C34878D82A}">
                    <a16:rowId xmlns:a16="http://schemas.microsoft.com/office/drawing/2014/main" val="1654858993"/>
                  </a:ext>
                </a:extLst>
              </a:tr>
              <a:tr h="370840">
                <a:tc>
                  <a:txBody>
                    <a:bodyPr/>
                    <a:lstStyle/>
                    <a:p>
                      <a:r>
                        <a:rPr lang="en-US" dirty="0" smtClean="0"/>
                        <a:t>Node-8</a:t>
                      </a:r>
                      <a:endParaRPr lang="en-US" dirty="0"/>
                    </a:p>
                  </a:txBody>
                  <a:tcPr>
                    <a:solidFill>
                      <a:schemeClr val="accent2">
                        <a:lumMod val="60000"/>
                        <a:lumOff val="40000"/>
                      </a:schemeClr>
                    </a:solidFill>
                  </a:tcPr>
                </a:tc>
                <a:tc>
                  <a:txBody>
                    <a:bodyPr/>
                    <a:lstStyle/>
                    <a:p>
                      <a:pPr algn="ctr"/>
                      <a:r>
                        <a:rPr lang="en-US" dirty="0" smtClean="0"/>
                        <a:t>Z = 80</a:t>
                      </a:r>
                      <a:endParaRPr lang="en-US" dirty="0"/>
                    </a:p>
                  </a:txBody>
                  <a:tcPr>
                    <a:solidFill>
                      <a:schemeClr val="accent2">
                        <a:lumMod val="60000"/>
                        <a:lumOff val="40000"/>
                      </a:schemeClr>
                    </a:solidFill>
                  </a:tcPr>
                </a:tc>
                <a:tc>
                  <a:txBody>
                    <a:bodyPr/>
                    <a:lstStyle/>
                    <a:p>
                      <a:pPr algn="ctr"/>
                      <a:r>
                        <a:rPr lang="en-US" dirty="0" smtClean="0"/>
                        <a:t>X</a:t>
                      </a:r>
                      <a:r>
                        <a:rPr lang="en-US" baseline="-25000" dirty="0" smtClean="0"/>
                        <a:t>1</a:t>
                      </a:r>
                      <a:r>
                        <a:rPr lang="en-US" dirty="0" smtClean="0"/>
                        <a:t> = 4</a:t>
                      </a:r>
                      <a:endParaRPr lang="en-US" dirty="0"/>
                    </a:p>
                  </a:txBody>
                  <a:tcPr>
                    <a:solidFill>
                      <a:schemeClr val="accent2">
                        <a:lumMod val="60000"/>
                        <a:lumOff val="40000"/>
                      </a:schemeClr>
                    </a:solidFill>
                  </a:tcPr>
                </a:tc>
                <a:tc>
                  <a:txBody>
                    <a:bodyPr/>
                    <a:lstStyle/>
                    <a:p>
                      <a:pPr algn="ctr"/>
                      <a:r>
                        <a:rPr lang="en-US" dirty="0" smtClean="0"/>
                        <a:t>X</a:t>
                      </a:r>
                      <a:r>
                        <a:rPr lang="en-US" baseline="-25000" dirty="0" smtClean="0"/>
                        <a:t>2</a:t>
                      </a:r>
                      <a:r>
                        <a:rPr lang="en-US" dirty="0" smtClean="0"/>
                        <a:t> = 2</a:t>
                      </a:r>
                      <a:endParaRPr lang="en-US" dirty="0"/>
                    </a:p>
                  </a:txBody>
                  <a:tcPr>
                    <a:solidFill>
                      <a:schemeClr val="accent2">
                        <a:lumMod val="60000"/>
                        <a:lumOff val="40000"/>
                      </a:schemeClr>
                    </a:solidFill>
                  </a:tcPr>
                </a:tc>
                <a:tc>
                  <a:txBody>
                    <a:bodyPr/>
                    <a:lstStyle/>
                    <a:p>
                      <a:r>
                        <a:rPr lang="en-US" dirty="0" smtClean="0"/>
                        <a:t>Rejected as</a:t>
                      </a:r>
                      <a:r>
                        <a:rPr lang="en-US" baseline="0" dirty="0" smtClean="0"/>
                        <a:t> Z=80 &lt; 90</a:t>
                      </a:r>
                      <a:endParaRPr lang="en-US" dirty="0"/>
                    </a:p>
                  </a:txBody>
                  <a:tcPr>
                    <a:solidFill>
                      <a:schemeClr val="accent2">
                        <a:lumMod val="60000"/>
                        <a:lumOff val="40000"/>
                      </a:schemeClr>
                    </a:solidFill>
                  </a:tcPr>
                </a:tc>
                <a:extLst>
                  <a:ext uri="{0D108BD9-81ED-4DB2-BD59-A6C34878D82A}">
                    <a16:rowId xmlns:a16="http://schemas.microsoft.com/office/drawing/2014/main" val="2038489347"/>
                  </a:ext>
                </a:extLst>
              </a:tr>
              <a:tr h="370840">
                <a:tc>
                  <a:txBody>
                    <a:bodyPr/>
                    <a:lstStyle/>
                    <a:p>
                      <a:r>
                        <a:rPr lang="en-US" dirty="0" smtClean="0"/>
                        <a:t>Node-9</a:t>
                      </a:r>
                      <a:endParaRPr lang="en-US" dirty="0"/>
                    </a:p>
                  </a:txBody>
                  <a:tcPr>
                    <a:solidFill>
                      <a:srgbClr val="92D050"/>
                    </a:solidFill>
                  </a:tcPr>
                </a:tc>
                <a:tc>
                  <a:txBody>
                    <a:bodyPr/>
                    <a:lstStyle/>
                    <a:p>
                      <a:pPr algn="ctr"/>
                      <a:r>
                        <a:rPr lang="en-US" dirty="0" smtClean="0"/>
                        <a:t>Z = 90</a:t>
                      </a:r>
                      <a:endParaRPr lang="en-US" dirty="0"/>
                    </a:p>
                  </a:txBody>
                  <a:tcPr>
                    <a:solidFill>
                      <a:srgbClr val="92D050"/>
                    </a:solidFill>
                  </a:tcPr>
                </a:tc>
                <a:tc>
                  <a:txBody>
                    <a:bodyPr/>
                    <a:lstStyle/>
                    <a:p>
                      <a:pPr algn="ctr"/>
                      <a:r>
                        <a:rPr lang="en-US" dirty="0" smtClean="0"/>
                        <a:t>X</a:t>
                      </a:r>
                      <a:r>
                        <a:rPr lang="en-US" baseline="-25000" dirty="0" smtClean="0"/>
                        <a:t>1</a:t>
                      </a:r>
                      <a:r>
                        <a:rPr lang="en-US" dirty="0" smtClean="0"/>
                        <a:t> = 3</a:t>
                      </a:r>
                      <a:endParaRPr lang="en-US" dirty="0"/>
                    </a:p>
                  </a:txBody>
                  <a:tcPr>
                    <a:solidFill>
                      <a:srgbClr val="92D050"/>
                    </a:solidFill>
                  </a:tcPr>
                </a:tc>
                <a:tc>
                  <a:txBody>
                    <a:bodyPr/>
                    <a:lstStyle/>
                    <a:p>
                      <a:pPr algn="ctr"/>
                      <a:r>
                        <a:rPr lang="en-US" dirty="0" smtClean="0"/>
                        <a:t>X</a:t>
                      </a:r>
                      <a:r>
                        <a:rPr lang="en-US" baseline="-25000" dirty="0" smtClean="0"/>
                        <a:t>2</a:t>
                      </a:r>
                      <a:r>
                        <a:rPr lang="en-US" dirty="0" smtClean="0"/>
                        <a:t> = 3</a:t>
                      </a:r>
                      <a:endParaRPr lang="en-US" dirty="0"/>
                    </a:p>
                  </a:txBody>
                  <a:tcPr>
                    <a:solidFill>
                      <a:srgbClr val="92D050"/>
                    </a:solidFill>
                  </a:tcPr>
                </a:tc>
                <a:tc>
                  <a:txBody>
                    <a:bodyPr/>
                    <a:lstStyle/>
                    <a:p>
                      <a:r>
                        <a:rPr lang="en-US" dirty="0" smtClean="0"/>
                        <a:t>Optimal</a:t>
                      </a:r>
                      <a:endParaRPr lang="en-US" dirty="0"/>
                    </a:p>
                  </a:txBody>
                  <a:tcPr>
                    <a:solidFill>
                      <a:srgbClr val="92D050"/>
                    </a:solidFill>
                  </a:tcPr>
                </a:tc>
                <a:extLst>
                  <a:ext uri="{0D108BD9-81ED-4DB2-BD59-A6C34878D82A}">
                    <a16:rowId xmlns:a16="http://schemas.microsoft.com/office/drawing/2014/main" val="544090329"/>
                  </a:ext>
                </a:extLst>
              </a:tr>
            </a:tbl>
          </a:graphicData>
        </a:graphic>
      </p:graphicFrame>
      <p:sp>
        <p:nvSpPr>
          <p:cNvPr id="7" name="Rectangle 6"/>
          <p:cNvSpPr/>
          <p:nvPr/>
        </p:nvSpPr>
        <p:spPr>
          <a:xfrm>
            <a:off x="1401064" y="3884356"/>
            <a:ext cx="5585119" cy="369332"/>
          </a:xfrm>
          <a:prstGeom prst="rect">
            <a:avLst/>
          </a:prstGeom>
        </p:spPr>
        <p:txBody>
          <a:bodyPr wrap="none">
            <a:spAutoFit/>
          </a:bodyPr>
          <a:lstStyle/>
          <a:p>
            <a:r>
              <a:rPr lang="en-US" dirty="0" smtClean="0">
                <a:solidFill>
                  <a:srgbClr val="FF0000"/>
                </a:solidFill>
              </a:rPr>
              <a:t>Node-6 and Node-9 provide alternate optimum solutions.</a:t>
            </a:r>
            <a:endParaRPr lang="en-US" dirty="0">
              <a:solidFill>
                <a:srgbClr val="FF0000"/>
              </a:solidFill>
            </a:endParaRPr>
          </a:p>
        </p:txBody>
      </p:sp>
    </p:spTree>
    <p:extLst>
      <p:ext uri="{BB962C8B-B14F-4D97-AF65-F5344CB8AC3E}">
        <p14:creationId xmlns:p14="http://schemas.microsoft.com/office/powerpoint/2010/main" val="55768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smtClean="0"/>
              <a:t>Enumeration Method</a:t>
            </a:r>
            <a:endParaRPr lang="en-US" dirty="0"/>
          </a:p>
        </p:txBody>
      </p:sp>
      <p:sp>
        <p:nvSpPr>
          <p:cNvPr id="3" name="Content Placeholder 2"/>
          <p:cNvSpPr>
            <a:spLocks noGrp="1"/>
          </p:cNvSpPr>
          <p:nvPr>
            <p:ph idx="1"/>
          </p:nvPr>
        </p:nvSpPr>
        <p:spPr>
          <a:xfrm>
            <a:off x="931198" y="1492427"/>
            <a:ext cx="10515600" cy="5088146"/>
          </a:xfrm>
        </p:spPr>
        <p:txBody>
          <a:bodyPr>
            <a:normAutofit fontScale="92500" lnSpcReduction="10000"/>
          </a:bodyPr>
          <a:lstStyle/>
          <a:p>
            <a:pPr marL="0" indent="0">
              <a:spcBef>
                <a:spcPts val="0"/>
              </a:spcBef>
              <a:buNone/>
            </a:pPr>
            <a:r>
              <a:rPr lang="en-US" sz="2400" b="1" dirty="0" smtClean="0"/>
              <a:t>0-1 Problems:</a:t>
            </a:r>
          </a:p>
          <a:p>
            <a:pPr marL="457200" lvl="1" indent="0" algn="just">
              <a:spcBef>
                <a:spcPts val="0"/>
              </a:spcBef>
              <a:buNone/>
            </a:pPr>
            <a:r>
              <a:rPr lang="en-US" sz="2000" dirty="0" smtClean="0"/>
              <a:t>An important category of integer programming problems relates to binary decisions. These decisions involve choosing between two possible values of each decision variable. Often these can be thought of as yes-no decisions.</a:t>
            </a:r>
            <a:endParaRPr lang="en-US" sz="2000" dirty="0"/>
          </a:p>
          <a:p>
            <a:pPr marL="457200" lvl="1" indent="0" algn="just">
              <a:spcBef>
                <a:spcPts val="0"/>
              </a:spcBef>
              <a:buNone/>
            </a:pPr>
            <a:endParaRPr lang="en-US" sz="2000" dirty="0" smtClean="0"/>
          </a:p>
          <a:p>
            <a:pPr marL="457200" lvl="2" indent="0">
              <a:spcBef>
                <a:spcPts val="0"/>
              </a:spcBef>
              <a:buNone/>
            </a:pPr>
            <a:r>
              <a:rPr lang="en-US" dirty="0" smtClean="0"/>
              <a:t>Some 0-1 problems can be handled by special purpose algorithms e.g. Assignment Model, Branch and Bound Method, and Enumeration Method. </a:t>
            </a:r>
          </a:p>
          <a:p>
            <a:pPr marL="0" lvl="1" indent="0">
              <a:spcBef>
                <a:spcPts val="0"/>
              </a:spcBef>
              <a:buNone/>
            </a:pPr>
            <a:endParaRPr lang="en-US" sz="2000" dirty="0"/>
          </a:p>
          <a:p>
            <a:pPr marL="0" lvl="1" indent="0">
              <a:spcBef>
                <a:spcPts val="0"/>
              </a:spcBef>
              <a:buNone/>
            </a:pPr>
            <a:r>
              <a:rPr lang="en-US" b="1" dirty="0" smtClean="0"/>
              <a:t>Enumeration Method:</a:t>
            </a:r>
          </a:p>
          <a:p>
            <a:pPr marL="457200" lvl="2" indent="0" algn="just">
              <a:spcBef>
                <a:spcPts val="0"/>
              </a:spcBef>
              <a:buNone/>
            </a:pPr>
            <a:r>
              <a:rPr lang="en-US" dirty="0" smtClean="0"/>
              <a:t>Enumeration method is most useful when the number of alternatives is fairly small (say, no more than 16) and there are no more than 3 or 4 constraints. It is simpler than other two methods-Assignment Model and Branch and Bound Method.</a:t>
            </a:r>
          </a:p>
          <a:p>
            <a:pPr marL="457200" lvl="2" indent="0" algn="just">
              <a:spcBef>
                <a:spcPts val="0"/>
              </a:spcBef>
              <a:buNone/>
            </a:pPr>
            <a:endParaRPr lang="en-US" dirty="0"/>
          </a:p>
          <a:p>
            <a:pPr marL="457200" lvl="2" indent="0" algn="just">
              <a:spcBef>
                <a:spcPts val="0"/>
              </a:spcBef>
              <a:buNone/>
            </a:pPr>
            <a:r>
              <a:rPr lang="en-US" dirty="0" smtClean="0"/>
              <a:t>In general number of alternatives = 2</a:t>
            </a:r>
            <a:r>
              <a:rPr lang="en-US" baseline="30000" dirty="0" smtClean="0"/>
              <a:t>n</a:t>
            </a:r>
            <a:r>
              <a:rPr lang="en-US" dirty="0" smtClean="0"/>
              <a:t>, when n is the number of decision variables.</a:t>
            </a:r>
          </a:p>
          <a:p>
            <a:pPr marL="0" lvl="1" indent="0">
              <a:spcBef>
                <a:spcPts val="0"/>
              </a:spcBef>
              <a:buNone/>
            </a:pPr>
            <a:endParaRPr lang="en-US" sz="2000" dirty="0"/>
          </a:p>
          <a:p>
            <a:pPr marL="0" lvl="1" indent="0">
              <a:spcBef>
                <a:spcPts val="0"/>
              </a:spcBef>
              <a:buNone/>
            </a:pPr>
            <a:r>
              <a:rPr lang="en-US" b="1" dirty="0" smtClean="0"/>
              <a:t>Steps:</a:t>
            </a:r>
          </a:p>
          <a:p>
            <a:pPr marL="457200" lvl="1" indent="-457200">
              <a:spcBef>
                <a:spcPts val="0"/>
              </a:spcBef>
              <a:buAutoNum type="arabicPeriod"/>
            </a:pPr>
            <a:r>
              <a:rPr lang="en-US" sz="2000" dirty="0" smtClean="0"/>
              <a:t>List all possible alternatives.</a:t>
            </a:r>
          </a:p>
          <a:p>
            <a:pPr marL="457200" lvl="1" indent="-457200">
              <a:spcBef>
                <a:spcPts val="0"/>
              </a:spcBef>
              <a:buAutoNum type="arabicPeriod"/>
            </a:pPr>
            <a:r>
              <a:rPr lang="en-US" sz="2000" dirty="0" smtClean="0"/>
              <a:t>Determine which alternatives are feasible.</a:t>
            </a:r>
          </a:p>
          <a:p>
            <a:pPr marL="457200" lvl="1" indent="-457200">
              <a:spcBef>
                <a:spcPts val="0"/>
              </a:spcBef>
              <a:buAutoNum type="arabicPeriod"/>
            </a:pPr>
            <a:r>
              <a:rPr lang="en-US" sz="2000" dirty="0" smtClean="0"/>
              <a:t>Find the value of the objective function for each feasible alternative.</a:t>
            </a:r>
          </a:p>
          <a:p>
            <a:pPr marL="457200" lvl="1" indent="-457200">
              <a:spcBef>
                <a:spcPts val="0"/>
              </a:spcBef>
              <a:buAutoNum type="arabicPeriod"/>
            </a:pPr>
            <a:r>
              <a:rPr lang="en-US" sz="2000" dirty="0" smtClean="0"/>
              <a:t>Select the feasible alternative with the best value of the objective function. </a:t>
            </a:r>
          </a:p>
          <a:p>
            <a:pPr marL="0" lvl="1" indent="0">
              <a:spcBef>
                <a:spcPts val="0"/>
              </a:spcBef>
              <a:buNone/>
            </a:pPr>
            <a:endParaRPr lang="en-US" sz="2000" dirty="0" smtClean="0"/>
          </a:p>
        </p:txBody>
      </p:sp>
    </p:spTree>
    <p:extLst>
      <p:ext uri="{BB962C8B-B14F-4D97-AF65-F5344CB8AC3E}">
        <p14:creationId xmlns:p14="http://schemas.microsoft.com/office/powerpoint/2010/main" val="1805799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smtClean="0"/>
              <a:t>Enumeration Method (Example)</a:t>
            </a:r>
            <a:endParaRPr lang="en-US" dirty="0"/>
          </a:p>
        </p:txBody>
      </p:sp>
      <p:sp>
        <p:nvSpPr>
          <p:cNvPr id="3" name="Content Placeholder 2"/>
          <p:cNvSpPr>
            <a:spLocks noGrp="1"/>
          </p:cNvSpPr>
          <p:nvPr>
            <p:ph idx="1"/>
          </p:nvPr>
        </p:nvSpPr>
        <p:spPr>
          <a:xfrm>
            <a:off x="931198" y="1492427"/>
            <a:ext cx="10515600" cy="5088146"/>
          </a:xfrm>
        </p:spPr>
        <p:txBody>
          <a:bodyPr>
            <a:normAutofit/>
          </a:bodyPr>
          <a:lstStyle/>
          <a:p>
            <a:pPr marL="0" indent="0">
              <a:spcBef>
                <a:spcPts val="0"/>
              </a:spcBef>
              <a:buNone/>
            </a:pPr>
            <a:r>
              <a:rPr lang="en-US" sz="2000" dirty="0" smtClean="0"/>
              <a:t>Solve the following problem using the enumeration method:</a:t>
            </a:r>
          </a:p>
          <a:p>
            <a:pPr marL="0" indent="0">
              <a:spcBef>
                <a:spcPts val="0"/>
              </a:spcBef>
              <a:buNone/>
            </a:pPr>
            <a:endParaRPr lang="en-US" sz="2000" dirty="0"/>
          </a:p>
          <a:p>
            <a:pPr marL="0" indent="0">
              <a:spcBef>
                <a:spcPts val="0"/>
              </a:spcBef>
              <a:buNone/>
            </a:pPr>
            <a:r>
              <a:rPr lang="en-US" sz="2000" dirty="0" smtClean="0"/>
              <a:t>Max. z = 65x</a:t>
            </a:r>
            <a:r>
              <a:rPr lang="en-US" sz="2000" baseline="-25000" dirty="0" smtClean="0"/>
              <a:t>1</a:t>
            </a:r>
            <a:r>
              <a:rPr lang="en-US" sz="2000" dirty="0" smtClean="0"/>
              <a:t> + 70x</a:t>
            </a:r>
            <a:r>
              <a:rPr lang="en-US" sz="2000" baseline="-25000" dirty="0" smtClean="0"/>
              <a:t>2</a:t>
            </a:r>
            <a:r>
              <a:rPr lang="en-US" sz="2000" dirty="0" smtClean="0"/>
              <a:t> + 40x</a:t>
            </a:r>
            <a:r>
              <a:rPr lang="en-US" sz="2000" baseline="-25000" dirty="0" smtClean="0"/>
              <a:t>3</a:t>
            </a:r>
            <a:r>
              <a:rPr lang="en-US" sz="2000" dirty="0" smtClean="0"/>
              <a:t> + 50x</a:t>
            </a:r>
            <a:r>
              <a:rPr lang="en-US" sz="2000" baseline="-25000" dirty="0" smtClean="0"/>
              <a:t>4</a:t>
            </a:r>
          </a:p>
          <a:p>
            <a:pPr marL="0" indent="0">
              <a:spcBef>
                <a:spcPts val="0"/>
              </a:spcBef>
              <a:buNone/>
            </a:pPr>
            <a:endParaRPr lang="en-US" sz="2000" dirty="0" smtClean="0"/>
          </a:p>
          <a:p>
            <a:pPr marL="0" indent="0">
              <a:spcBef>
                <a:spcPts val="0"/>
              </a:spcBef>
              <a:buNone/>
            </a:pPr>
            <a:r>
              <a:rPr lang="en-US" sz="2000" dirty="0" smtClean="0"/>
              <a:t>Subject to,</a:t>
            </a:r>
          </a:p>
          <a:p>
            <a:pPr marL="0" indent="0">
              <a:spcBef>
                <a:spcPts val="0"/>
              </a:spcBef>
              <a:buNone/>
            </a:pPr>
            <a:r>
              <a:rPr lang="en-US" sz="2000" dirty="0" smtClean="0"/>
              <a:t>10x</a:t>
            </a:r>
            <a:r>
              <a:rPr lang="en-US" sz="2000" baseline="-25000" dirty="0" smtClean="0"/>
              <a:t>1</a:t>
            </a:r>
            <a:r>
              <a:rPr lang="en-US" sz="2000" dirty="0" smtClean="0"/>
              <a:t> </a:t>
            </a:r>
            <a:r>
              <a:rPr lang="en-US" sz="2000" dirty="0"/>
              <a:t>+ </a:t>
            </a:r>
            <a:r>
              <a:rPr lang="en-US" sz="2000" dirty="0" smtClean="0"/>
              <a:t>12x</a:t>
            </a:r>
            <a:r>
              <a:rPr lang="en-US" sz="2000" baseline="-25000" dirty="0" smtClean="0"/>
              <a:t>2</a:t>
            </a:r>
            <a:r>
              <a:rPr lang="en-US" sz="2000" dirty="0" smtClean="0"/>
              <a:t> </a:t>
            </a:r>
            <a:r>
              <a:rPr lang="en-US" sz="2000" dirty="0"/>
              <a:t>+ </a:t>
            </a:r>
            <a:r>
              <a:rPr lang="en-US" sz="2000" dirty="0" smtClean="0"/>
              <a:t>6x</a:t>
            </a:r>
            <a:r>
              <a:rPr lang="en-US" sz="2000" baseline="-25000" dirty="0" smtClean="0"/>
              <a:t>3</a:t>
            </a:r>
            <a:r>
              <a:rPr lang="en-US" sz="2000" dirty="0" smtClean="0"/>
              <a:t> </a:t>
            </a:r>
            <a:r>
              <a:rPr lang="en-US" sz="2000" dirty="0"/>
              <a:t>+ </a:t>
            </a:r>
            <a:r>
              <a:rPr lang="en-US" sz="2000" dirty="0" smtClean="0"/>
              <a:t>8x</a:t>
            </a:r>
            <a:r>
              <a:rPr lang="en-US" sz="2000" baseline="-25000" dirty="0" smtClean="0"/>
              <a:t>4 </a:t>
            </a:r>
            <a:r>
              <a:rPr lang="en-US" sz="2000" dirty="0" smtClean="0"/>
              <a:t> ≤ 30</a:t>
            </a:r>
          </a:p>
          <a:p>
            <a:pPr marL="0" indent="0">
              <a:spcBef>
                <a:spcPts val="0"/>
              </a:spcBef>
              <a:buNone/>
            </a:pPr>
            <a:r>
              <a:rPr lang="en-US" sz="2000" dirty="0" smtClean="0"/>
              <a:t> 3x</a:t>
            </a:r>
            <a:r>
              <a:rPr lang="en-US" sz="2000" baseline="-25000" dirty="0" smtClean="0"/>
              <a:t>1</a:t>
            </a:r>
            <a:r>
              <a:rPr lang="en-US" sz="2000" dirty="0" smtClean="0"/>
              <a:t> </a:t>
            </a:r>
            <a:r>
              <a:rPr lang="en-US" sz="2000" dirty="0"/>
              <a:t>+ </a:t>
            </a:r>
            <a:r>
              <a:rPr lang="en-US" sz="2000" dirty="0" smtClean="0"/>
              <a:t>x</a:t>
            </a:r>
            <a:r>
              <a:rPr lang="en-US" sz="2000" baseline="-25000" dirty="0" smtClean="0"/>
              <a:t>2</a:t>
            </a:r>
            <a:r>
              <a:rPr lang="en-US" sz="2000" dirty="0" smtClean="0"/>
              <a:t> </a:t>
            </a:r>
            <a:r>
              <a:rPr lang="en-US" sz="2000" dirty="0"/>
              <a:t>+ </a:t>
            </a:r>
            <a:r>
              <a:rPr lang="en-US" sz="2000" dirty="0" smtClean="0"/>
              <a:t>2x</a:t>
            </a:r>
            <a:r>
              <a:rPr lang="en-US" sz="2000" baseline="-25000" dirty="0" smtClean="0"/>
              <a:t>3</a:t>
            </a:r>
            <a:r>
              <a:rPr lang="en-US" sz="2000" dirty="0" smtClean="0"/>
              <a:t> ≤ 5</a:t>
            </a:r>
          </a:p>
          <a:p>
            <a:pPr marL="0" indent="0">
              <a:spcBef>
                <a:spcPts val="0"/>
              </a:spcBef>
              <a:buNone/>
            </a:pPr>
            <a:endParaRPr lang="en-US" sz="2000" dirty="0"/>
          </a:p>
          <a:p>
            <a:pPr marL="0" indent="0">
              <a:spcBef>
                <a:spcPts val="0"/>
              </a:spcBef>
              <a:buNone/>
            </a:pPr>
            <a:r>
              <a:rPr lang="en-US" sz="2000" dirty="0" smtClean="0"/>
              <a:t>All variables 0 or 1.</a:t>
            </a:r>
          </a:p>
          <a:p>
            <a:pPr marL="0" indent="0">
              <a:spcBef>
                <a:spcPts val="0"/>
              </a:spcBef>
              <a:buNone/>
            </a:pPr>
            <a:endParaRPr lang="en-US" sz="2000" dirty="0"/>
          </a:p>
          <a:p>
            <a:pPr marL="0" indent="0">
              <a:spcBef>
                <a:spcPts val="0"/>
              </a:spcBef>
              <a:buNone/>
            </a:pPr>
            <a:r>
              <a:rPr lang="en-US" sz="2000" dirty="0" smtClean="0"/>
              <a:t>There are 4 decision variables.</a:t>
            </a:r>
          </a:p>
          <a:p>
            <a:pPr marL="0" indent="0">
              <a:spcBef>
                <a:spcPts val="0"/>
              </a:spcBef>
              <a:buNone/>
            </a:pPr>
            <a:r>
              <a:rPr lang="en-US" sz="2000" dirty="0" smtClean="0"/>
              <a:t>No. of Possible Alternatives = 2</a:t>
            </a:r>
            <a:r>
              <a:rPr lang="en-US" sz="2000" baseline="30000" dirty="0" smtClean="0"/>
              <a:t>4</a:t>
            </a:r>
            <a:r>
              <a:rPr lang="en-US" sz="2000" dirty="0" smtClean="0"/>
              <a:t> = 16</a:t>
            </a:r>
          </a:p>
          <a:p>
            <a:pPr marL="0" indent="0">
              <a:spcBef>
                <a:spcPts val="0"/>
              </a:spcBef>
              <a:buNone/>
            </a:pPr>
            <a:endParaRPr lang="en-US" sz="2000" dirty="0"/>
          </a:p>
          <a:p>
            <a:pPr marL="0" indent="0">
              <a:spcBef>
                <a:spcPts val="0"/>
              </a:spcBef>
              <a:buNone/>
            </a:pPr>
            <a:endParaRPr lang="en-US" sz="2000" dirty="0" smtClean="0"/>
          </a:p>
          <a:p>
            <a:pPr marL="0" lvl="1" indent="0">
              <a:spcBef>
                <a:spcPts val="0"/>
              </a:spcBef>
              <a:buNone/>
            </a:pPr>
            <a:endParaRPr lang="en-US" sz="2000" dirty="0" smtClean="0"/>
          </a:p>
        </p:txBody>
      </p:sp>
    </p:spTree>
    <p:extLst>
      <p:ext uri="{BB962C8B-B14F-4D97-AF65-F5344CB8AC3E}">
        <p14:creationId xmlns:p14="http://schemas.microsoft.com/office/powerpoint/2010/main" val="3247985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912531"/>
          </a:xfrm>
        </p:spPr>
        <p:txBody>
          <a:bodyPr/>
          <a:lstStyle/>
          <a:p>
            <a:r>
              <a:rPr lang="en-US" b="1" dirty="0" smtClean="0"/>
              <a:t>Enumeration Method (Example)</a:t>
            </a:r>
            <a:endParaRPr lang="en-US" dirty="0"/>
          </a:p>
        </p:txBody>
      </p:sp>
      <p:sp>
        <p:nvSpPr>
          <p:cNvPr id="3" name="Content Placeholder 2"/>
          <p:cNvSpPr>
            <a:spLocks noGrp="1"/>
          </p:cNvSpPr>
          <p:nvPr>
            <p:ph idx="1"/>
          </p:nvPr>
        </p:nvSpPr>
        <p:spPr>
          <a:xfrm>
            <a:off x="931198" y="1516752"/>
            <a:ext cx="10515600" cy="5088146"/>
          </a:xfrm>
        </p:spPr>
        <p:txBody>
          <a:bodyPr>
            <a:normAutofit/>
          </a:bodyPr>
          <a:lstStyle/>
          <a:p>
            <a:pPr marL="0" indent="0">
              <a:spcBef>
                <a:spcPts val="0"/>
              </a:spcBef>
              <a:buNone/>
            </a:pPr>
            <a:endParaRPr lang="en-US" sz="2000" dirty="0"/>
          </a:p>
          <a:p>
            <a:pPr marL="0" indent="0">
              <a:spcBef>
                <a:spcPts val="0"/>
              </a:spcBef>
              <a:buNone/>
            </a:pPr>
            <a:endParaRPr lang="en-US" sz="2000" dirty="0" smtClean="0"/>
          </a:p>
          <a:p>
            <a:pPr marL="0" lvl="1" indent="0">
              <a:spcBef>
                <a:spcPts val="0"/>
              </a:spcBef>
              <a:buNone/>
            </a:pPr>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2630134699"/>
              </p:ext>
            </p:extLst>
          </p:nvPr>
        </p:nvGraphicFramePr>
        <p:xfrm>
          <a:off x="1668305" y="1417320"/>
          <a:ext cx="7530560" cy="5241878"/>
        </p:xfrm>
        <a:graphic>
          <a:graphicData uri="http://schemas.openxmlformats.org/drawingml/2006/table">
            <a:tbl>
              <a:tblPr firstRow="1" bandRow="1">
                <a:tableStyleId>{5C22544A-7EE6-4342-B048-85BDC9FD1C3A}</a:tableStyleId>
              </a:tblPr>
              <a:tblGrid>
                <a:gridCol w="599407">
                  <a:extLst>
                    <a:ext uri="{9D8B030D-6E8A-4147-A177-3AD203B41FA5}">
                      <a16:colId xmlns:a16="http://schemas.microsoft.com/office/drawing/2014/main" val="3050410715"/>
                    </a:ext>
                  </a:extLst>
                </a:gridCol>
                <a:gridCol w="429768">
                  <a:extLst>
                    <a:ext uri="{9D8B030D-6E8A-4147-A177-3AD203B41FA5}">
                      <a16:colId xmlns:a16="http://schemas.microsoft.com/office/drawing/2014/main" val="2564009816"/>
                    </a:ext>
                  </a:extLst>
                </a:gridCol>
                <a:gridCol w="429768">
                  <a:extLst>
                    <a:ext uri="{9D8B030D-6E8A-4147-A177-3AD203B41FA5}">
                      <a16:colId xmlns:a16="http://schemas.microsoft.com/office/drawing/2014/main" val="1743329612"/>
                    </a:ext>
                  </a:extLst>
                </a:gridCol>
                <a:gridCol w="502920">
                  <a:extLst>
                    <a:ext uri="{9D8B030D-6E8A-4147-A177-3AD203B41FA5}">
                      <a16:colId xmlns:a16="http://schemas.microsoft.com/office/drawing/2014/main" val="2834418194"/>
                    </a:ext>
                  </a:extLst>
                </a:gridCol>
                <a:gridCol w="512064">
                  <a:extLst>
                    <a:ext uri="{9D8B030D-6E8A-4147-A177-3AD203B41FA5}">
                      <a16:colId xmlns:a16="http://schemas.microsoft.com/office/drawing/2014/main" val="3388446588"/>
                    </a:ext>
                  </a:extLst>
                </a:gridCol>
                <a:gridCol w="566928">
                  <a:extLst>
                    <a:ext uri="{9D8B030D-6E8A-4147-A177-3AD203B41FA5}">
                      <a16:colId xmlns:a16="http://schemas.microsoft.com/office/drawing/2014/main" val="2637976396"/>
                    </a:ext>
                  </a:extLst>
                </a:gridCol>
                <a:gridCol w="932688">
                  <a:extLst>
                    <a:ext uri="{9D8B030D-6E8A-4147-A177-3AD203B41FA5}">
                      <a16:colId xmlns:a16="http://schemas.microsoft.com/office/drawing/2014/main" val="568754592"/>
                    </a:ext>
                  </a:extLst>
                </a:gridCol>
                <a:gridCol w="713232">
                  <a:extLst>
                    <a:ext uri="{9D8B030D-6E8A-4147-A177-3AD203B41FA5}">
                      <a16:colId xmlns:a16="http://schemas.microsoft.com/office/drawing/2014/main" val="1041853732"/>
                    </a:ext>
                  </a:extLst>
                </a:gridCol>
                <a:gridCol w="996696">
                  <a:extLst>
                    <a:ext uri="{9D8B030D-6E8A-4147-A177-3AD203B41FA5}">
                      <a16:colId xmlns:a16="http://schemas.microsoft.com/office/drawing/2014/main" val="1505908223"/>
                    </a:ext>
                  </a:extLst>
                </a:gridCol>
                <a:gridCol w="1115568">
                  <a:extLst>
                    <a:ext uri="{9D8B030D-6E8A-4147-A177-3AD203B41FA5}">
                      <a16:colId xmlns:a16="http://schemas.microsoft.com/office/drawing/2014/main" val="385815686"/>
                    </a:ext>
                  </a:extLst>
                </a:gridCol>
                <a:gridCol w="731521">
                  <a:extLst>
                    <a:ext uri="{9D8B030D-6E8A-4147-A177-3AD203B41FA5}">
                      <a16:colId xmlns:a16="http://schemas.microsoft.com/office/drawing/2014/main" val="3772404718"/>
                    </a:ext>
                  </a:extLst>
                </a:gridCol>
              </a:tblGrid>
              <a:tr h="290576">
                <a:tc rowSpan="2">
                  <a:txBody>
                    <a:bodyPr/>
                    <a:lstStyle/>
                    <a:p>
                      <a:r>
                        <a:rPr lang="en-US" sz="1600" b="1" baseline="-25000" dirty="0" smtClean="0">
                          <a:solidFill>
                            <a:schemeClr val="tx1"/>
                          </a:solidFill>
                          <a:latin typeface="Arial" panose="020B0604020202020204" pitchFamily="34" charset="0"/>
                        </a:rPr>
                        <a:t>No.</a:t>
                      </a:r>
                      <a:endParaRPr lang="en-US" sz="1600" b="1" baseline="-25000" dirty="0">
                        <a:solidFill>
                          <a:schemeClr val="tx1"/>
                        </a:solidFill>
                        <a:latin typeface="Arial" panose="020B0604020202020204" pitchFamily="34" charset="0"/>
                      </a:endParaRPr>
                    </a:p>
                  </a:txBody>
                  <a:tcPr>
                    <a:solidFill>
                      <a:schemeClr val="accent5">
                        <a:lumMod val="20000"/>
                        <a:lumOff val="80000"/>
                      </a:schemeClr>
                    </a:solidFill>
                  </a:tcPr>
                </a:tc>
                <a:tc gridSpan="4">
                  <a:txBody>
                    <a:bodyPr/>
                    <a:lstStyle/>
                    <a:p>
                      <a:pPr algn="ctr"/>
                      <a:r>
                        <a:rPr lang="en-US" sz="1600" b="1" baseline="-25000" dirty="0" smtClean="0">
                          <a:solidFill>
                            <a:schemeClr val="tx1"/>
                          </a:solidFill>
                          <a:latin typeface="Arial" panose="020B0604020202020204" pitchFamily="34" charset="0"/>
                        </a:rPr>
                        <a:t>Alternatives</a:t>
                      </a:r>
                      <a:endParaRPr lang="en-US" sz="1600" b="1" baseline="-25000" dirty="0">
                        <a:solidFill>
                          <a:schemeClr val="tx1"/>
                        </a:solidFill>
                        <a:latin typeface="Arial" panose="020B0604020202020204" pitchFamily="34" charset="0"/>
                      </a:endParaRPr>
                    </a:p>
                  </a:txBody>
                  <a:tcPr>
                    <a:solidFill>
                      <a:schemeClr val="tx2">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sz="1600" b="1" baseline="-25000" dirty="0" smtClean="0">
                          <a:solidFill>
                            <a:schemeClr val="tx1"/>
                          </a:solidFill>
                          <a:latin typeface="Arial" panose="020B0604020202020204" pitchFamily="34" charset="0"/>
                        </a:rPr>
                        <a:t>Constraint 1</a:t>
                      </a:r>
                      <a:endParaRPr lang="en-US" sz="1600" b="1" baseline="-25000" dirty="0">
                        <a:solidFill>
                          <a:schemeClr val="tx1"/>
                        </a:solidFill>
                        <a:latin typeface="Arial" panose="020B0604020202020204" pitchFamily="34" charset="0"/>
                      </a:endParaRPr>
                    </a:p>
                  </a:txBody>
                  <a:tcPr>
                    <a:solidFill>
                      <a:schemeClr val="accent1"/>
                    </a:solidFill>
                  </a:tcPr>
                </a:tc>
                <a:tc hMerge="1">
                  <a:txBody>
                    <a:bodyPr/>
                    <a:lstStyle/>
                    <a:p>
                      <a:endParaRPr lang="en-US" dirty="0"/>
                    </a:p>
                  </a:txBody>
                  <a:tcPr/>
                </a:tc>
                <a:tc gridSpan="2">
                  <a:txBody>
                    <a:bodyPr/>
                    <a:lstStyle/>
                    <a:p>
                      <a:pPr algn="ctr"/>
                      <a:r>
                        <a:rPr lang="en-US" sz="1600" b="1" baseline="-25000" dirty="0" smtClean="0">
                          <a:solidFill>
                            <a:schemeClr val="tx1"/>
                          </a:solidFill>
                          <a:latin typeface="Arial" panose="020B0604020202020204" pitchFamily="34" charset="0"/>
                        </a:rPr>
                        <a:t>Constraint 2</a:t>
                      </a:r>
                      <a:endParaRPr lang="en-US" sz="1600" b="1" baseline="-25000" dirty="0">
                        <a:solidFill>
                          <a:schemeClr val="tx1"/>
                        </a:solidFill>
                        <a:latin typeface="Arial" panose="020B0604020202020204" pitchFamily="34" charset="0"/>
                      </a:endParaRPr>
                    </a:p>
                  </a:txBody>
                  <a:tcPr>
                    <a:solidFill>
                      <a:schemeClr val="accent4">
                        <a:lumMod val="60000"/>
                        <a:lumOff val="40000"/>
                      </a:schemeClr>
                    </a:solidFill>
                  </a:tcPr>
                </a:tc>
                <a:tc hMerge="1">
                  <a:txBody>
                    <a:bodyPr/>
                    <a:lstStyle/>
                    <a:p>
                      <a:endParaRPr lang="en-US" dirty="0"/>
                    </a:p>
                  </a:txBody>
                  <a:tcPr/>
                </a:tc>
                <a:tc rowSpan="2">
                  <a:txBody>
                    <a:bodyPr/>
                    <a:lstStyle/>
                    <a:p>
                      <a:r>
                        <a:rPr lang="en-US" sz="1600" b="1" baseline="-25000" dirty="0" smtClean="0">
                          <a:solidFill>
                            <a:schemeClr val="tx1"/>
                          </a:solidFill>
                          <a:latin typeface="Arial" panose="020B0604020202020204" pitchFamily="34" charset="0"/>
                        </a:rPr>
                        <a:t>Both Constraints Satisfied?</a:t>
                      </a:r>
                      <a:endParaRPr lang="en-US" sz="1600" b="1" baseline="-25000" dirty="0">
                        <a:solidFill>
                          <a:schemeClr val="tx1"/>
                        </a:solidFill>
                        <a:latin typeface="Arial" panose="020B0604020202020204" pitchFamily="34" charset="0"/>
                      </a:endParaRPr>
                    </a:p>
                  </a:txBody>
                  <a:tcPr>
                    <a:solidFill>
                      <a:schemeClr val="accent6">
                        <a:lumMod val="60000"/>
                        <a:lumOff val="40000"/>
                      </a:schemeClr>
                    </a:solidFill>
                  </a:tcPr>
                </a:tc>
                <a:tc rowSpan="2">
                  <a:txBody>
                    <a:bodyPr/>
                    <a:lstStyle/>
                    <a:p>
                      <a:pPr algn="ctr"/>
                      <a:r>
                        <a:rPr lang="en-US" sz="1600" b="1" baseline="-25000" dirty="0" smtClean="0">
                          <a:solidFill>
                            <a:schemeClr val="tx1"/>
                          </a:solidFill>
                          <a:latin typeface="Arial" panose="020B0604020202020204" pitchFamily="34" charset="0"/>
                        </a:rPr>
                        <a:t>Z Value</a:t>
                      </a:r>
                      <a:endParaRPr lang="en-US" sz="1600" b="1" baseline="-25000" dirty="0">
                        <a:solidFill>
                          <a:schemeClr val="tx1"/>
                        </a:solidFill>
                        <a:latin typeface="Arial" panose="020B0604020202020204" pitchFamily="34" charset="0"/>
                      </a:endParaRPr>
                    </a:p>
                  </a:txBody>
                  <a:tcPr>
                    <a:solidFill>
                      <a:srgbClr val="00B050"/>
                    </a:solidFill>
                  </a:tcPr>
                </a:tc>
                <a:extLst>
                  <a:ext uri="{0D108BD9-81ED-4DB2-BD59-A6C34878D82A}">
                    <a16:rowId xmlns:a16="http://schemas.microsoft.com/office/drawing/2014/main" val="2619883065"/>
                  </a:ext>
                </a:extLst>
              </a:tr>
              <a:tr h="351382">
                <a:tc vMerge="1">
                  <a:txBody>
                    <a:bodyPr/>
                    <a:lstStyle/>
                    <a:p>
                      <a:endParaRPr lang="en-US" dirty="0"/>
                    </a:p>
                  </a:txBody>
                  <a:tcPr/>
                </a:tc>
                <a:tc>
                  <a:txBody>
                    <a:bodyPr/>
                    <a:lstStyle/>
                    <a:p>
                      <a:r>
                        <a:rPr lang="en-US" sz="1600" b="1" cap="small" baseline="0" dirty="0" smtClean="0">
                          <a:solidFill>
                            <a:schemeClr val="tx1"/>
                          </a:solidFill>
                          <a:latin typeface="Arial" panose="020B0604020202020204" pitchFamily="34" charset="0"/>
                        </a:rPr>
                        <a:t>x</a:t>
                      </a:r>
                      <a:r>
                        <a:rPr lang="en-US" sz="1600" b="1" cap="small" baseline="-25000" dirty="0" smtClean="0">
                          <a:solidFill>
                            <a:schemeClr val="tx1"/>
                          </a:solidFill>
                          <a:latin typeface="Arial" panose="020B0604020202020204" pitchFamily="34" charset="0"/>
                        </a:rPr>
                        <a:t>1</a:t>
                      </a:r>
                      <a:endParaRPr lang="en-US" sz="1600" b="1" cap="small" baseline="-25000" dirty="0">
                        <a:solidFill>
                          <a:schemeClr val="tx1"/>
                        </a:solidFill>
                        <a:latin typeface="Arial" panose="020B0604020202020204" pitchFamily="34" charset="0"/>
                      </a:endParaRPr>
                    </a:p>
                  </a:txBody>
                  <a:tcPr>
                    <a:solidFill>
                      <a:schemeClr val="tx2">
                        <a:lumMod val="40000"/>
                        <a:lumOff val="60000"/>
                      </a:schemeClr>
                    </a:solidFill>
                  </a:tcPr>
                </a:tc>
                <a:tc>
                  <a:txBody>
                    <a:bodyPr/>
                    <a:lstStyle/>
                    <a:p>
                      <a:r>
                        <a:rPr lang="en-US" sz="1600" b="1" cap="small" baseline="0" dirty="0" smtClean="0">
                          <a:solidFill>
                            <a:schemeClr val="tx1"/>
                          </a:solidFill>
                          <a:latin typeface="Arial" panose="020B0604020202020204" pitchFamily="34" charset="0"/>
                        </a:rPr>
                        <a:t>x</a:t>
                      </a:r>
                      <a:r>
                        <a:rPr lang="en-US" sz="1600" b="1" cap="small" baseline="-25000" dirty="0" smtClean="0">
                          <a:solidFill>
                            <a:schemeClr val="tx1"/>
                          </a:solidFill>
                          <a:latin typeface="Arial" panose="020B0604020202020204" pitchFamily="34" charset="0"/>
                        </a:rPr>
                        <a:t>2</a:t>
                      </a:r>
                      <a:endParaRPr lang="en-US" sz="1600" b="1" cap="small" baseline="-25000" dirty="0">
                        <a:solidFill>
                          <a:schemeClr val="tx1"/>
                        </a:solidFill>
                        <a:latin typeface="Arial" panose="020B0604020202020204" pitchFamily="34" charset="0"/>
                      </a:endParaRPr>
                    </a:p>
                  </a:txBody>
                  <a:tcPr>
                    <a:solidFill>
                      <a:schemeClr val="tx2">
                        <a:lumMod val="40000"/>
                        <a:lumOff val="60000"/>
                      </a:schemeClr>
                    </a:solidFill>
                  </a:tcPr>
                </a:tc>
                <a:tc>
                  <a:txBody>
                    <a:bodyPr/>
                    <a:lstStyle/>
                    <a:p>
                      <a:r>
                        <a:rPr lang="en-US" sz="1600" b="1" cap="small" baseline="0" dirty="0" smtClean="0">
                          <a:solidFill>
                            <a:schemeClr val="tx1"/>
                          </a:solidFill>
                          <a:latin typeface="Arial" panose="020B0604020202020204" pitchFamily="34" charset="0"/>
                        </a:rPr>
                        <a:t>x</a:t>
                      </a:r>
                      <a:r>
                        <a:rPr lang="en-US" sz="1600" b="1" cap="small" baseline="-25000" dirty="0" smtClean="0">
                          <a:solidFill>
                            <a:schemeClr val="tx1"/>
                          </a:solidFill>
                          <a:latin typeface="Arial" panose="020B0604020202020204" pitchFamily="34" charset="0"/>
                        </a:rPr>
                        <a:t>3</a:t>
                      </a:r>
                      <a:endParaRPr lang="en-US" sz="1600" b="1" cap="small" baseline="-25000" dirty="0">
                        <a:solidFill>
                          <a:schemeClr val="tx1"/>
                        </a:solidFill>
                        <a:latin typeface="Arial" panose="020B0604020202020204" pitchFamily="34" charset="0"/>
                      </a:endParaRPr>
                    </a:p>
                  </a:txBody>
                  <a:tcPr>
                    <a:solidFill>
                      <a:schemeClr val="tx2">
                        <a:lumMod val="40000"/>
                        <a:lumOff val="60000"/>
                      </a:schemeClr>
                    </a:solidFill>
                  </a:tcPr>
                </a:tc>
                <a:tc>
                  <a:txBody>
                    <a:bodyPr/>
                    <a:lstStyle/>
                    <a:p>
                      <a:r>
                        <a:rPr lang="en-US" sz="1600" b="1" cap="small" baseline="0" dirty="0" smtClean="0">
                          <a:solidFill>
                            <a:schemeClr val="tx1"/>
                          </a:solidFill>
                          <a:latin typeface="Arial" panose="020B0604020202020204" pitchFamily="34" charset="0"/>
                        </a:rPr>
                        <a:t>x</a:t>
                      </a:r>
                      <a:r>
                        <a:rPr lang="en-US" sz="1600" b="1" cap="small" baseline="-25000" dirty="0" smtClean="0">
                          <a:solidFill>
                            <a:schemeClr val="tx1"/>
                          </a:solidFill>
                          <a:latin typeface="Arial" panose="020B0604020202020204" pitchFamily="34" charset="0"/>
                        </a:rPr>
                        <a:t>4</a:t>
                      </a:r>
                      <a:endParaRPr lang="en-US" sz="1600" b="1" cap="small" baseline="-25000" dirty="0">
                        <a:solidFill>
                          <a:schemeClr val="tx1"/>
                        </a:solidFill>
                        <a:latin typeface="Arial" panose="020B0604020202020204" pitchFamily="34" charset="0"/>
                      </a:endParaRPr>
                    </a:p>
                  </a:txBody>
                  <a:tcPr>
                    <a:solidFill>
                      <a:schemeClr val="tx2">
                        <a:lumMod val="40000"/>
                        <a:lumOff val="60000"/>
                      </a:schemeClr>
                    </a:solidFill>
                  </a:tcPr>
                </a:tc>
                <a:tc>
                  <a:txBody>
                    <a:bodyPr/>
                    <a:lstStyle/>
                    <a:p>
                      <a:r>
                        <a:rPr lang="en-US" sz="1600" b="1" baseline="-25000" dirty="0" smtClean="0">
                          <a:solidFill>
                            <a:schemeClr val="tx1"/>
                          </a:solidFill>
                          <a:latin typeface="Arial" panose="020B0604020202020204" pitchFamily="34" charset="0"/>
                        </a:rPr>
                        <a:t>Value</a:t>
                      </a:r>
                      <a:endParaRPr lang="en-US" sz="1600" b="1" baseline="-25000" dirty="0">
                        <a:solidFill>
                          <a:schemeClr val="tx1"/>
                        </a:solidFill>
                        <a:latin typeface="Arial" panose="020B0604020202020204" pitchFamily="34" charset="0"/>
                      </a:endParaRPr>
                    </a:p>
                  </a:txBody>
                  <a:tcPr>
                    <a:solidFill>
                      <a:schemeClr val="accent1"/>
                    </a:solidFill>
                  </a:tcPr>
                </a:tc>
                <a:tc>
                  <a:txBody>
                    <a:bodyPr/>
                    <a:lstStyle/>
                    <a:p>
                      <a:r>
                        <a:rPr lang="en-US" sz="1600" b="1" baseline="-25000" dirty="0" smtClean="0">
                          <a:solidFill>
                            <a:schemeClr val="tx1"/>
                          </a:solidFill>
                          <a:latin typeface="Arial" panose="020B0604020202020204" pitchFamily="34" charset="0"/>
                        </a:rPr>
                        <a:t>Feasibility?</a:t>
                      </a:r>
                      <a:endParaRPr lang="en-US" sz="1600" b="1" baseline="-25000" dirty="0">
                        <a:solidFill>
                          <a:schemeClr val="tx1"/>
                        </a:solidFill>
                        <a:latin typeface="Arial" panose="020B0604020202020204" pitchFamily="34" charset="0"/>
                      </a:endParaRPr>
                    </a:p>
                  </a:txBody>
                  <a:tcPr>
                    <a:solidFill>
                      <a:schemeClr val="accent1"/>
                    </a:solidFill>
                  </a:tcPr>
                </a:tc>
                <a:tc>
                  <a:txBody>
                    <a:bodyPr/>
                    <a:lstStyle/>
                    <a:p>
                      <a:r>
                        <a:rPr lang="en-US" sz="1600" b="1" baseline="-25000" dirty="0" smtClean="0">
                          <a:solidFill>
                            <a:schemeClr val="tx1"/>
                          </a:solidFill>
                          <a:latin typeface="Arial" panose="020B0604020202020204" pitchFamily="34" charset="0"/>
                        </a:rPr>
                        <a:t>Value</a:t>
                      </a:r>
                      <a:endParaRPr lang="en-US" sz="1600" b="1" baseline="-25000" dirty="0">
                        <a:solidFill>
                          <a:schemeClr val="tx1"/>
                        </a:solidFill>
                        <a:latin typeface="Arial" panose="020B0604020202020204" pitchFamily="34" charset="0"/>
                      </a:endParaRPr>
                    </a:p>
                  </a:txBody>
                  <a:tcPr>
                    <a:solidFill>
                      <a:schemeClr val="accent4">
                        <a:lumMod val="60000"/>
                        <a:lumOff val="40000"/>
                      </a:schemeClr>
                    </a:solidFill>
                  </a:tcPr>
                </a:tc>
                <a:tc>
                  <a:txBody>
                    <a:bodyPr/>
                    <a:lstStyle/>
                    <a:p>
                      <a:r>
                        <a:rPr lang="en-US" sz="1600" b="1" baseline="-25000" dirty="0" smtClean="0">
                          <a:solidFill>
                            <a:schemeClr val="tx1"/>
                          </a:solidFill>
                          <a:latin typeface="Arial" panose="020B0604020202020204" pitchFamily="34" charset="0"/>
                        </a:rPr>
                        <a:t>Feasibility?</a:t>
                      </a:r>
                      <a:endParaRPr lang="en-US" sz="1600" b="1" baseline="-25000" dirty="0">
                        <a:solidFill>
                          <a:schemeClr val="tx1"/>
                        </a:solidFill>
                        <a:latin typeface="Arial" panose="020B0604020202020204" pitchFamily="34" charset="0"/>
                      </a:endParaRPr>
                    </a:p>
                  </a:txBody>
                  <a:tcPr>
                    <a:solidFill>
                      <a:schemeClr val="accent4">
                        <a:lumMod val="60000"/>
                        <a:lumOff val="40000"/>
                      </a:schemeClr>
                    </a:solidFill>
                  </a:tcPr>
                </a:tc>
                <a:tc vMerge="1">
                  <a:txBody>
                    <a:bodyPr/>
                    <a:lstStyle/>
                    <a:p>
                      <a:endParaRPr lang="en-US" dirty="0"/>
                    </a:p>
                  </a:txBody>
                  <a:tcPr/>
                </a:tc>
                <a:tc vMerge="1">
                  <a:txBody>
                    <a:bodyPr/>
                    <a:lstStyle/>
                    <a:p>
                      <a:pPr algn="ctr"/>
                      <a:endParaRPr lang="en-US" dirty="0"/>
                    </a:p>
                  </a:txBody>
                  <a:tcPr/>
                </a:tc>
                <a:extLst>
                  <a:ext uri="{0D108BD9-81ED-4DB2-BD59-A6C34878D82A}">
                    <a16:rowId xmlns:a16="http://schemas.microsoft.com/office/drawing/2014/main" val="1857552072"/>
                  </a:ext>
                </a:extLst>
              </a:tr>
              <a:tr h="287495">
                <a:tc>
                  <a:txBody>
                    <a:bodyPr/>
                    <a:lstStyle/>
                    <a:p>
                      <a:r>
                        <a:rPr lang="en-US" sz="1800" b="1" baseline="-25000" dirty="0" smtClean="0">
                          <a:latin typeface="Arial" panose="020B0604020202020204" pitchFamily="34" charset="0"/>
                        </a:rPr>
                        <a:t>1.</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634378493"/>
                  </a:ext>
                </a:extLst>
              </a:tr>
              <a:tr h="287495">
                <a:tc>
                  <a:txBody>
                    <a:bodyPr/>
                    <a:lstStyle/>
                    <a:p>
                      <a:r>
                        <a:rPr lang="en-US" sz="1800" b="1" baseline="-25000" dirty="0" smtClean="0">
                          <a:latin typeface="Arial" panose="020B0604020202020204" pitchFamily="34" charset="0"/>
                        </a:rPr>
                        <a:t>2.</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8</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50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301028815"/>
                  </a:ext>
                </a:extLst>
              </a:tr>
              <a:tr h="287495">
                <a:tc>
                  <a:txBody>
                    <a:bodyPr/>
                    <a:lstStyle/>
                    <a:p>
                      <a:r>
                        <a:rPr lang="en-US" sz="1800" b="1" baseline="-25000" dirty="0" smtClean="0">
                          <a:latin typeface="Arial" panose="020B0604020202020204" pitchFamily="34" charset="0"/>
                        </a:rPr>
                        <a:t>3.</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6</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2</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40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6985831"/>
                  </a:ext>
                </a:extLst>
              </a:tr>
              <a:tr h="287495">
                <a:tc>
                  <a:txBody>
                    <a:bodyPr/>
                    <a:lstStyle/>
                    <a:p>
                      <a:r>
                        <a:rPr lang="en-US" sz="1800" b="1" baseline="-25000" dirty="0" smtClean="0">
                          <a:latin typeface="Arial" panose="020B0604020202020204" pitchFamily="34" charset="0"/>
                        </a:rPr>
                        <a:t>4.</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14</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2</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90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100993375"/>
                  </a:ext>
                </a:extLst>
              </a:tr>
              <a:tr h="287495">
                <a:tc>
                  <a:txBody>
                    <a:bodyPr/>
                    <a:lstStyle/>
                    <a:p>
                      <a:r>
                        <a:rPr lang="en-US" sz="1800" b="1" baseline="-25000" dirty="0" smtClean="0">
                          <a:latin typeface="Arial" panose="020B0604020202020204" pitchFamily="34" charset="0"/>
                        </a:rPr>
                        <a:t>5.</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12</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70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334998339"/>
                  </a:ext>
                </a:extLst>
              </a:tr>
              <a:tr h="287495">
                <a:tc>
                  <a:txBody>
                    <a:bodyPr/>
                    <a:lstStyle/>
                    <a:p>
                      <a:r>
                        <a:rPr lang="en-US" sz="1800" b="1" baseline="-25000" dirty="0" smtClean="0">
                          <a:latin typeface="Arial" panose="020B0604020202020204" pitchFamily="34" charset="0"/>
                        </a:rPr>
                        <a:t>6.</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20</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120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4286482364"/>
                  </a:ext>
                </a:extLst>
              </a:tr>
              <a:tr h="287495">
                <a:tc>
                  <a:txBody>
                    <a:bodyPr/>
                    <a:lstStyle/>
                    <a:p>
                      <a:r>
                        <a:rPr lang="en-US" sz="1800" b="1" baseline="-25000" dirty="0" smtClean="0">
                          <a:latin typeface="Arial" panose="020B0604020202020204" pitchFamily="34" charset="0"/>
                        </a:rPr>
                        <a:t>7.</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18</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3</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110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834244633"/>
                  </a:ext>
                </a:extLst>
              </a:tr>
              <a:tr h="287495">
                <a:tc>
                  <a:txBody>
                    <a:bodyPr/>
                    <a:lstStyle/>
                    <a:p>
                      <a:r>
                        <a:rPr lang="en-US" sz="1800" b="1" baseline="-25000" dirty="0" smtClean="0">
                          <a:latin typeface="Arial" panose="020B0604020202020204" pitchFamily="34" charset="0"/>
                        </a:rPr>
                        <a:t>8.</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26</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3</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160</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727753229"/>
                  </a:ext>
                </a:extLst>
              </a:tr>
              <a:tr h="287495">
                <a:tc>
                  <a:txBody>
                    <a:bodyPr/>
                    <a:lstStyle/>
                    <a:p>
                      <a:r>
                        <a:rPr lang="en-US" sz="1800" b="1" baseline="-25000" dirty="0" smtClean="0">
                          <a:latin typeface="Arial" panose="020B0604020202020204" pitchFamily="34" charset="0"/>
                        </a:rPr>
                        <a:t>9.</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10</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3</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65</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3272059968"/>
                  </a:ext>
                </a:extLst>
              </a:tr>
              <a:tr h="287495">
                <a:tc>
                  <a:txBody>
                    <a:bodyPr/>
                    <a:lstStyle/>
                    <a:p>
                      <a:r>
                        <a:rPr lang="en-US" sz="1800" b="1" baseline="-25000" dirty="0" smtClean="0">
                          <a:latin typeface="Arial" panose="020B0604020202020204" pitchFamily="34" charset="0"/>
                        </a:rPr>
                        <a:t>10.</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18</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3</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115</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3058508321"/>
                  </a:ext>
                </a:extLst>
              </a:tr>
              <a:tr h="287495">
                <a:tc>
                  <a:txBody>
                    <a:bodyPr/>
                    <a:lstStyle/>
                    <a:p>
                      <a:r>
                        <a:rPr lang="en-US" sz="1800" b="1" baseline="-25000" dirty="0" smtClean="0">
                          <a:latin typeface="Arial" panose="020B0604020202020204" pitchFamily="34" charset="0"/>
                        </a:rPr>
                        <a:t>11.</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16</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5</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105</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1205958190"/>
                  </a:ext>
                </a:extLst>
              </a:tr>
              <a:tr h="287495">
                <a:tc>
                  <a:txBody>
                    <a:bodyPr/>
                    <a:lstStyle/>
                    <a:p>
                      <a:r>
                        <a:rPr lang="en-US" sz="1800" b="1" baseline="-25000" dirty="0" smtClean="0">
                          <a:latin typeface="Arial" panose="020B0604020202020204" pitchFamily="34" charset="0"/>
                        </a:rPr>
                        <a:t>12.</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24</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5</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155</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240699028"/>
                  </a:ext>
                </a:extLst>
              </a:tr>
              <a:tr h="287495">
                <a:tc>
                  <a:txBody>
                    <a:bodyPr/>
                    <a:lstStyle/>
                    <a:p>
                      <a:r>
                        <a:rPr lang="en-US" sz="1800" b="1" baseline="-25000" dirty="0" smtClean="0">
                          <a:latin typeface="Arial" panose="020B0604020202020204" pitchFamily="34" charset="0"/>
                        </a:rPr>
                        <a:t>13.</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22</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1"/>
                    </a:solidFill>
                  </a:tcPr>
                </a:tc>
                <a:tc>
                  <a:txBody>
                    <a:bodyPr/>
                    <a:lstStyle/>
                    <a:p>
                      <a:pPr algn="ctr"/>
                      <a:r>
                        <a:rPr lang="en-US" sz="1600" b="1" baseline="-25000" dirty="0" smtClean="0">
                          <a:latin typeface="Arial" panose="020B0604020202020204" pitchFamily="34" charset="0"/>
                        </a:rPr>
                        <a:t>4</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algn="ctr"/>
                      <a:r>
                        <a:rPr lang="en-US" sz="1600" b="1" baseline="-25000" dirty="0" smtClean="0">
                          <a:latin typeface="Arial" panose="020B0604020202020204" pitchFamily="34" charset="0"/>
                        </a:rPr>
                        <a:t>Yes</a:t>
                      </a:r>
                      <a:endParaRPr lang="en-US" sz="1600" b="1" baseline="-25000" dirty="0">
                        <a:latin typeface="Arial" panose="020B0604020202020204" pitchFamily="34" charset="0"/>
                      </a:endParaRP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135</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1297731799"/>
                  </a:ext>
                </a:extLst>
              </a:tr>
              <a:tr h="287495">
                <a:tc>
                  <a:txBody>
                    <a:bodyPr/>
                    <a:lstStyle/>
                    <a:p>
                      <a:r>
                        <a:rPr lang="en-US" sz="1800" b="1" baseline="-25000" dirty="0" smtClean="0">
                          <a:latin typeface="Arial" panose="020B0604020202020204" pitchFamily="34" charset="0"/>
                        </a:rPr>
                        <a:t>14.</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30</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4</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185</a:t>
                      </a:r>
                      <a:endParaRPr lang="en-US" sz="1600" b="1" baseline="-25000" dirty="0">
                        <a:latin typeface="Arial" panose="020B0604020202020204" pitchFamily="34" charset="0"/>
                      </a:endParaRPr>
                    </a:p>
                  </a:txBody>
                  <a:tcPr>
                    <a:solidFill>
                      <a:srgbClr val="FF0000"/>
                    </a:solidFill>
                  </a:tcPr>
                </a:tc>
                <a:extLst>
                  <a:ext uri="{0D108BD9-81ED-4DB2-BD59-A6C34878D82A}">
                    <a16:rowId xmlns:a16="http://schemas.microsoft.com/office/drawing/2014/main" val="1380156725"/>
                  </a:ext>
                </a:extLst>
              </a:tr>
              <a:tr h="287495">
                <a:tc>
                  <a:txBody>
                    <a:bodyPr/>
                    <a:lstStyle/>
                    <a:p>
                      <a:r>
                        <a:rPr lang="en-US" sz="1800" b="1" baseline="-25000" dirty="0" smtClean="0">
                          <a:latin typeface="Arial" panose="020B0604020202020204" pitchFamily="34" charset="0"/>
                        </a:rPr>
                        <a:t>15.</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0</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28</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Yes</a:t>
                      </a:r>
                    </a:p>
                  </a:txBody>
                  <a:tcPr>
                    <a:solidFill>
                      <a:schemeClr val="accent1"/>
                    </a:solidFill>
                  </a:tcPr>
                </a:tc>
                <a:tc>
                  <a:txBody>
                    <a:bodyPr/>
                    <a:lstStyle/>
                    <a:p>
                      <a:pPr algn="ctr"/>
                      <a:r>
                        <a:rPr lang="en-US" sz="1600" b="1" baseline="-25000" dirty="0" smtClean="0">
                          <a:latin typeface="Arial" panose="020B0604020202020204" pitchFamily="34" charset="0"/>
                        </a:rPr>
                        <a:t>6</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No</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No</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2886032293"/>
                  </a:ext>
                </a:extLst>
              </a:tr>
              <a:tr h="287495">
                <a:tc>
                  <a:txBody>
                    <a:bodyPr/>
                    <a:lstStyle/>
                    <a:p>
                      <a:r>
                        <a:rPr lang="en-US" sz="1800" b="1" baseline="-25000" dirty="0" smtClean="0">
                          <a:latin typeface="Arial" panose="020B0604020202020204" pitchFamily="34" charset="0"/>
                        </a:rPr>
                        <a:t>16.</a:t>
                      </a:r>
                      <a:endParaRPr lang="en-US" sz="1800" b="1" baseline="-25000" dirty="0">
                        <a:latin typeface="Arial" panose="020B0604020202020204" pitchFamily="34" charset="0"/>
                      </a:endParaRPr>
                    </a:p>
                  </a:txBody>
                  <a:tcPr>
                    <a:solidFill>
                      <a:schemeClr val="accent5">
                        <a:lumMod val="20000"/>
                        <a:lumOff val="8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1</a:t>
                      </a:r>
                      <a:endParaRPr lang="en-US" sz="1600" b="1" baseline="-25000" dirty="0">
                        <a:latin typeface="Arial" panose="020B0604020202020204" pitchFamily="34" charset="0"/>
                      </a:endParaRPr>
                    </a:p>
                  </a:txBody>
                  <a:tcPr>
                    <a:solidFill>
                      <a:schemeClr val="tx2">
                        <a:lumMod val="40000"/>
                        <a:lumOff val="60000"/>
                      </a:schemeClr>
                    </a:solidFill>
                  </a:tcPr>
                </a:tc>
                <a:tc>
                  <a:txBody>
                    <a:bodyPr/>
                    <a:lstStyle/>
                    <a:p>
                      <a:pPr algn="ctr"/>
                      <a:r>
                        <a:rPr lang="en-US" sz="1600" b="1" baseline="-25000" dirty="0" smtClean="0">
                          <a:latin typeface="Arial" panose="020B0604020202020204" pitchFamily="34" charset="0"/>
                        </a:rPr>
                        <a:t>36</a:t>
                      </a:r>
                      <a:endParaRPr lang="en-US" sz="1600" b="1" baseline="-25000" dirty="0">
                        <a:latin typeface="Arial" panose="020B0604020202020204" pitchFamily="34" charset="0"/>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No</a:t>
                      </a:r>
                    </a:p>
                  </a:txBody>
                  <a:tcPr>
                    <a:solidFill>
                      <a:schemeClr val="accent1"/>
                    </a:solidFill>
                  </a:tcPr>
                </a:tc>
                <a:tc>
                  <a:txBody>
                    <a:bodyPr/>
                    <a:lstStyle/>
                    <a:p>
                      <a:pPr algn="ctr"/>
                      <a:r>
                        <a:rPr lang="en-US" sz="1600" b="1" baseline="-25000" dirty="0" smtClean="0">
                          <a:latin typeface="Arial" panose="020B0604020202020204" pitchFamily="34" charset="0"/>
                        </a:rPr>
                        <a:t>6</a:t>
                      </a:r>
                      <a:endParaRPr lang="en-US" sz="1600" b="1" baseline="-25000" dirty="0">
                        <a:latin typeface="Arial" panose="020B0604020202020204" pitchFamily="34" charset="0"/>
                      </a:endParaRP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No</a:t>
                      </a:r>
                    </a:p>
                  </a:txBody>
                  <a:tcP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25000" dirty="0" smtClean="0">
                          <a:latin typeface="Arial" panose="020B0604020202020204" pitchFamily="34" charset="0"/>
                        </a:rPr>
                        <a:t>No</a:t>
                      </a:r>
                    </a:p>
                  </a:txBody>
                  <a:tcPr>
                    <a:solidFill>
                      <a:schemeClr val="accent6">
                        <a:lumMod val="60000"/>
                        <a:lumOff val="40000"/>
                      </a:schemeClr>
                    </a:solidFill>
                  </a:tcPr>
                </a:tc>
                <a:tc>
                  <a:txBody>
                    <a:bodyPr/>
                    <a:lstStyle/>
                    <a:p>
                      <a:pPr algn="ctr"/>
                      <a:r>
                        <a:rPr lang="en-US" sz="1600" b="1" baseline="-25000" dirty="0" smtClean="0">
                          <a:latin typeface="Arial" panose="020B0604020202020204" pitchFamily="34" charset="0"/>
                        </a:rPr>
                        <a:t>-</a:t>
                      </a:r>
                      <a:endParaRPr lang="en-US" sz="1600" b="1" baseline="-25000" dirty="0">
                        <a:latin typeface="Arial" panose="020B0604020202020204" pitchFamily="34" charset="0"/>
                      </a:endParaRPr>
                    </a:p>
                  </a:txBody>
                  <a:tcPr>
                    <a:solidFill>
                      <a:srgbClr val="00B050"/>
                    </a:solidFill>
                  </a:tcPr>
                </a:tc>
                <a:extLst>
                  <a:ext uri="{0D108BD9-81ED-4DB2-BD59-A6C34878D82A}">
                    <a16:rowId xmlns:a16="http://schemas.microsoft.com/office/drawing/2014/main" val="1424095626"/>
                  </a:ext>
                </a:extLst>
              </a:tr>
            </a:tbl>
          </a:graphicData>
        </a:graphic>
      </p:graphicFrame>
      <p:sp>
        <p:nvSpPr>
          <p:cNvPr id="7" name="Left Arrow 6"/>
          <p:cNvSpPr/>
          <p:nvPr/>
        </p:nvSpPr>
        <p:spPr>
          <a:xfrm>
            <a:off x="9140445" y="5696712"/>
            <a:ext cx="1344168" cy="3931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Optimum</a:t>
            </a:r>
            <a:endParaRPr lang="en-US" dirty="0">
              <a:solidFill>
                <a:schemeClr val="tx1"/>
              </a:solidFill>
            </a:endParaRPr>
          </a:p>
        </p:txBody>
      </p:sp>
    </p:spTree>
    <p:extLst>
      <p:ext uri="{BB962C8B-B14F-4D97-AF65-F5344CB8AC3E}">
        <p14:creationId xmlns:p14="http://schemas.microsoft.com/office/powerpoint/2010/main" val="455537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a:hlinkClick r:id="rId2"/>
              </a:rPr>
              <a:t>vbgupta.davv@gmail.com</a:t>
            </a:r>
            <a:endParaRPr lang="en-IN" dirty="0"/>
          </a:p>
          <a:p>
            <a:endParaRPr lang="en-US" dirty="0"/>
          </a:p>
        </p:txBody>
      </p:sp>
    </p:spTree>
    <p:extLst>
      <p:ext uri="{BB962C8B-B14F-4D97-AF65-F5344CB8AC3E}">
        <p14:creationId xmlns:p14="http://schemas.microsoft.com/office/powerpoint/2010/main" val="73571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Integer Programming Problems</a:t>
            </a:r>
            <a:endParaRPr lang="en-US" b="1" dirty="0"/>
          </a:p>
        </p:txBody>
      </p:sp>
      <p:sp>
        <p:nvSpPr>
          <p:cNvPr id="7" name="Content Placeholder 6"/>
          <p:cNvSpPr>
            <a:spLocks noGrp="1"/>
          </p:cNvSpPr>
          <p:nvPr>
            <p:ph idx="1"/>
          </p:nvPr>
        </p:nvSpPr>
        <p:spPr>
          <a:xfrm>
            <a:off x="838200" y="1690688"/>
            <a:ext cx="10515600" cy="4486275"/>
          </a:xfrm>
        </p:spPr>
        <p:txBody>
          <a:bodyPr>
            <a:normAutofit fontScale="92500" lnSpcReduction="20000"/>
          </a:bodyPr>
          <a:lstStyle/>
          <a:p>
            <a:pPr marL="365760" indent="-365760" algn="just">
              <a:spcBef>
                <a:spcPts val="600"/>
              </a:spcBef>
              <a:buFont typeface="Wingdings" panose="05000000000000000000" pitchFamily="2" charset="2"/>
              <a:buChar char="Ø"/>
            </a:pPr>
            <a:r>
              <a:rPr lang="en-US" sz="3000" dirty="0" smtClean="0">
                <a:solidFill>
                  <a:schemeClr val="accent1">
                    <a:lumMod val="75000"/>
                  </a:schemeClr>
                </a:solidFill>
              </a:rPr>
              <a:t>Pure-Integer Problems:</a:t>
            </a:r>
          </a:p>
          <a:p>
            <a:pPr marL="457200" lvl="1" indent="0" algn="just">
              <a:spcBef>
                <a:spcPts val="600"/>
              </a:spcBef>
              <a:buNone/>
            </a:pPr>
            <a:r>
              <a:rPr lang="en-US" sz="2600" dirty="0" smtClean="0"/>
              <a:t>Problems requiring that all decision variables should have integer values are referred to as pure-integer problems. Examples-Production of airplanes, cargo ships, etc.</a:t>
            </a:r>
          </a:p>
          <a:p>
            <a:pPr marL="365760" indent="-365760" algn="just">
              <a:spcBef>
                <a:spcPts val="600"/>
              </a:spcBef>
              <a:buFont typeface="Wingdings" panose="05000000000000000000" pitchFamily="2" charset="2"/>
              <a:buChar char="Ø"/>
            </a:pPr>
            <a:r>
              <a:rPr lang="en-US" sz="3000" spc="-5" dirty="0" smtClean="0">
                <a:solidFill>
                  <a:schemeClr val="accent1">
                    <a:lumMod val="75000"/>
                  </a:schemeClr>
                </a:solidFill>
                <a:cs typeface="Tahoma"/>
              </a:rPr>
              <a:t>Mixed-Integer Problems:</a:t>
            </a:r>
            <a:endParaRPr lang="en-US" sz="3000" dirty="0" smtClean="0">
              <a:cs typeface="Tahoma"/>
            </a:endParaRPr>
          </a:p>
          <a:p>
            <a:pPr marL="457200" lvl="1" indent="0" algn="just">
              <a:spcBef>
                <a:spcPts val="600"/>
              </a:spcBef>
              <a:buNone/>
            </a:pPr>
            <a:r>
              <a:rPr lang="en-US" sz="2600" spc="-5" dirty="0" smtClean="0">
                <a:cs typeface="Tahoma"/>
              </a:rPr>
              <a:t>In mixed-integer problems, some but not all decision variables need to have integer values in the final solution, whereas other decision variables need not to have integer values. Example-investment decision on portfolio of investments that include shares of a listed company and/or land. In general land is continuous variable e.g. 3.5 acres and number of shares is integer.</a:t>
            </a:r>
          </a:p>
          <a:p>
            <a:pPr algn="just">
              <a:spcBef>
                <a:spcPts val="600"/>
              </a:spcBef>
              <a:buFont typeface="Wingdings" panose="05000000000000000000" pitchFamily="2" charset="2"/>
              <a:buChar char="Ø"/>
            </a:pPr>
            <a:r>
              <a:rPr lang="en-US" sz="3000" spc="-5" dirty="0" smtClean="0">
                <a:solidFill>
                  <a:schemeClr val="accent1">
                    <a:lumMod val="75000"/>
                  </a:schemeClr>
                </a:solidFill>
                <a:cs typeface="Tahoma"/>
              </a:rPr>
              <a:t>0-1 Problems:</a:t>
            </a:r>
            <a:endParaRPr lang="en-US" sz="3000" dirty="0" smtClean="0">
              <a:cs typeface="Tahoma"/>
            </a:endParaRPr>
          </a:p>
          <a:p>
            <a:pPr marL="457200" lvl="1" indent="0" algn="just">
              <a:spcBef>
                <a:spcPts val="600"/>
              </a:spcBef>
              <a:buNone/>
            </a:pPr>
            <a:r>
              <a:rPr lang="en-US" sz="2600" spc="-5" dirty="0" smtClean="0">
                <a:cs typeface="Tahoma"/>
              </a:rPr>
              <a:t>There are some situations in which decision in the form of ‘yes’ or ‘no’ is required. Such problems are known as 0-1 integer programming problems. Example-decision on replacement of a machine with new one, answer will be yes (1) or no (0).</a:t>
            </a:r>
            <a:endParaRPr lang="en-US" dirty="0"/>
          </a:p>
        </p:txBody>
      </p:sp>
    </p:spTree>
    <p:extLst>
      <p:ext uri="{BB962C8B-B14F-4D97-AF65-F5344CB8AC3E}">
        <p14:creationId xmlns:p14="http://schemas.microsoft.com/office/powerpoint/2010/main" val="278267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fontScale="85000" lnSpcReduction="20000"/>
          </a:bodyPr>
          <a:lstStyle/>
          <a:p>
            <a:pPr marL="0" indent="0" algn="just">
              <a:spcBef>
                <a:spcPts val="600"/>
              </a:spcBef>
              <a:buNone/>
            </a:pPr>
            <a:r>
              <a:rPr lang="en-US" dirty="0">
                <a:solidFill>
                  <a:schemeClr val="accent1">
                    <a:lumMod val="75000"/>
                  </a:schemeClr>
                </a:solidFill>
              </a:rPr>
              <a:t>Pure-Integer </a:t>
            </a:r>
            <a:r>
              <a:rPr lang="en-US" dirty="0" smtClean="0">
                <a:solidFill>
                  <a:schemeClr val="accent1">
                    <a:lumMod val="75000"/>
                  </a:schemeClr>
                </a:solidFill>
              </a:rPr>
              <a:t>Programming Problem:</a:t>
            </a:r>
            <a:endParaRPr lang="en-US" dirty="0">
              <a:solidFill>
                <a:schemeClr val="accent1">
                  <a:lumMod val="75000"/>
                </a:schemeClr>
              </a:solidFill>
            </a:endParaRPr>
          </a:p>
          <a:p>
            <a:pPr marL="457200" lvl="1" indent="0" algn="just">
              <a:spcBef>
                <a:spcPts val="600"/>
              </a:spcBef>
              <a:buNone/>
            </a:pPr>
            <a:r>
              <a:rPr lang="en-US" dirty="0">
                <a:latin typeface="Tahoma"/>
                <a:cs typeface="Tahoma"/>
              </a:rPr>
              <a:t>A </a:t>
            </a:r>
            <a:r>
              <a:rPr lang="en-US" dirty="0" smtClean="0">
                <a:latin typeface="Tahoma"/>
                <a:cs typeface="Tahoma"/>
              </a:rPr>
              <a:t>jewelry </a:t>
            </a:r>
            <a:r>
              <a:rPr lang="en-US" spc="-5" dirty="0">
                <a:latin typeface="Tahoma"/>
                <a:cs typeface="Tahoma"/>
              </a:rPr>
              <a:t>shop </a:t>
            </a:r>
            <a:r>
              <a:rPr lang="en-US" spc="-5" dirty="0" smtClean="0">
                <a:latin typeface="Tahoma"/>
                <a:cs typeface="Tahoma"/>
              </a:rPr>
              <a:t>manager </a:t>
            </a:r>
            <a:r>
              <a:rPr lang="en-US" spc="-10" dirty="0">
                <a:latin typeface="Tahoma"/>
                <a:cs typeface="Tahoma"/>
              </a:rPr>
              <a:t>has  </a:t>
            </a:r>
            <a:r>
              <a:rPr lang="en-US" spc="-5" dirty="0">
                <a:latin typeface="Tahoma"/>
                <a:cs typeface="Tahoma"/>
              </a:rPr>
              <a:t>planned </a:t>
            </a:r>
            <a:r>
              <a:rPr lang="en-US" dirty="0">
                <a:latin typeface="Tahoma"/>
                <a:cs typeface="Tahoma"/>
              </a:rPr>
              <a:t>to limit </a:t>
            </a:r>
            <a:r>
              <a:rPr lang="en-US" spc="-5" dirty="0">
                <a:latin typeface="Tahoma"/>
                <a:cs typeface="Tahoma"/>
              </a:rPr>
              <a:t>the use of diamonds </a:t>
            </a:r>
            <a:r>
              <a:rPr lang="en-US" spc="-10" dirty="0">
                <a:latin typeface="Tahoma"/>
                <a:cs typeface="Tahoma"/>
              </a:rPr>
              <a:t>to </a:t>
            </a:r>
            <a:r>
              <a:rPr lang="en-US" spc="-5" dirty="0">
                <a:latin typeface="Tahoma"/>
                <a:cs typeface="Tahoma"/>
              </a:rPr>
              <a:t>the </a:t>
            </a:r>
            <a:r>
              <a:rPr lang="en-US" dirty="0">
                <a:latin typeface="Tahoma"/>
                <a:cs typeface="Tahoma"/>
              </a:rPr>
              <a:t>artistic </a:t>
            </a:r>
            <a:r>
              <a:rPr lang="en-US" spc="-5" dirty="0">
                <a:latin typeface="Tahoma"/>
                <a:cs typeface="Tahoma"/>
              </a:rPr>
              <a:t>configuration </a:t>
            </a:r>
            <a:r>
              <a:rPr lang="en-US" dirty="0">
                <a:latin typeface="Tahoma"/>
                <a:cs typeface="Tahoma"/>
              </a:rPr>
              <a:t>of </a:t>
            </a:r>
            <a:r>
              <a:rPr lang="en-US" spc="-5" dirty="0">
                <a:latin typeface="Tahoma"/>
                <a:cs typeface="Tahoma"/>
              </a:rPr>
              <a:t>diamond  rings, diamond earnings and diamond necklaces. </a:t>
            </a:r>
            <a:r>
              <a:rPr lang="en-US" dirty="0">
                <a:latin typeface="Tahoma"/>
                <a:cs typeface="Tahoma"/>
              </a:rPr>
              <a:t>The </a:t>
            </a:r>
            <a:r>
              <a:rPr lang="en-US" spc="-5" dirty="0">
                <a:latin typeface="Tahoma"/>
                <a:cs typeface="Tahoma"/>
              </a:rPr>
              <a:t>three </a:t>
            </a:r>
            <a:r>
              <a:rPr lang="en-US" dirty="0">
                <a:latin typeface="Tahoma"/>
                <a:cs typeface="Tahoma"/>
              </a:rPr>
              <a:t>items </a:t>
            </a:r>
            <a:r>
              <a:rPr lang="en-US" spc="-5" dirty="0">
                <a:latin typeface="Tahoma"/>
                <a:cs typeface="Tahoma"/>
              </a:rPr>
              <a:t>require the  following</a:t>
            </a:r>
            <a:r>
              <a:rPr lang="en-US" spc="-10" dirty="0">
                <a:latin typeface="Tahoma"/>
                <a:cs typeface="Tahoma"/>
              </a:rPr>
              <a:t> </a:t>
            </a:r>
            <a:r>
              <a:rPr lang="en-US" dirty="0">
                <a:latin typeface="Tahoma"/>
                <a:cs typeface="Tahoma"/>
              </a:rPr>
              <a:t>specifications:</a:t>
            </a: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endParaRPr lang="en-US" spc="-5" dirty="0" smtClean="0">
              <a:latin typeface="Tahoma"/>
              <a:cs typeface="Tahoma"/>
            </a:endParaRPr>
          </a:p>
          <a:p>
            <a:pPr marL="457200" lvl="1" indent="0" algn="just">
              <a:spcBef>
                <a:spcPts val="600"/>
              </a:spcBef>
              <a:buNone/>
            </a:pPr>
            <a:endParaRPr lang="en-US" spc="-5" dirty="0">
              <a:latin typeface="Tahoma"/>
              <a:cs typeface="Tahoma"/>
            </a:endParaRPr>
          </a:p>
          <a:p>
            <a:pPr marL="457200" lvl="1" indent="0" algn="just">
              <a:spcBef>
                <a:spcPts val="600"/>
              </a:spcBef>
              <a:buNone/>
            </a:pPr>
            <a:r>
              <a:rPr lang="en-US" spc="-5" dirty="0" smtClean="0">
                <a:latin typeface="Tahoma"/>
                <a:cs typeface="Tahoma"/>
              </a:rPr>
              <a:t>The manager </a:t>
            </a:r>
            <a:r>
              <a:rPr lang="en-US" spc="-5" dirty="0">
                <a:latin typeface="Tahoma"/>
                <a:cs typeface="Tahoma"/>
              </a:rPr>
              <a:t>does </a:t>
            </a:r>
            <a:r>
              <a:rPr lang="en-US" dirty="0" smtClean="0">
                <a:latin typeface="Tahoma"/>
                <a:cs typeface="Tahoma"/>
              </a:rPr>
              <a:t>not </a:t>
            </a:r>
            <a:r>
              <a:rPr lang="en-US" spc="-5" dirty="0">
                <a:latin typeface="Tahoma"/>
                <a:cs typeface="Tahoma"/>
              </a:rPr>
              <a:t>want </a:t>
            </a:r>
            <a:r>
              <a:rPr lang="en-US" dirty="0">
                <a:latin typeface="Tahoma"/>
                <a:cs typeface="Tahoma"/>
              </a:rPr>
              <a:t>to </a:t>
            </a:r>
            <a:r>
              <a:rPr lang="en-US" spc="-5" dirty="0">
                <a:latin typeface="Tahoma"/>
                <a:cs typeface="Tahoma"/>
              </a:rPr>
              <a:t>configure </a:t>
            </a:r>
            <a:r>
              <a:rPr lang="en-US" spc="5" dirty="0">
                <a:latin typeface="Tahoma"/>
                <a:cs typeface="Tahoma"/>
              </a:rPr>
              <a:t>the </a:t>
            </a:r>
            <a:r>
              <a:rPr lang="en-US" spc="-5" dirty="0">
                <a:latin typeface="Tahoma"/>
                <a:cs typeface="Tahoma"/>
              </a:rPr>
              <a:t>diamond into more than </a:t>
            </a:r>
            <a:r>
              <a:rPr lang="en-US" dirty="0">
                <a:latin typeface="Tahoma"/>
                <a:cs typeface="Tahoma"/>
              </a:rPr>
              <a:t>50 </a:t>
            </a:r>
            <a:r>
              <a:rPr lang="en-US" spc="-5" dirty="0">
                <a:latin typeface="Tahoma"/>
                <a:cs typeface="Tahoma"/>
              </a:rPr>
              <a:t>items</a:t>
            </a:r>
            <a:r>
              <a:rPr lang="en-US" spc="-5" dirty="0" smtClean="0">
                <a:latin typeface="Tahoma"/>
                <a:cs typeface="Tahoma"/>
              </a:rPr>
              <a:t>. The </a:t>
            </a:r>
            <a:r>
              <a:rPr lang="en-US" spc="-10" dirty="0">
                <a:latin typeface="Tahoma"/>
                <a:cs typeface="Tahoma"/>
              </a:rPr>
              <a:t>per </a:t>
            </a:r>
            <a:r>
              <a:rPr lang="en-US" spc="-5" dirty="0">
                <a:latin typeface="Tahoma"/>
                <a:cs typeface="Tahoma"/>
              </a:rPr>
              <a:t>unit profit </a:t>
            </a:r>
            <a:r>
              <a:rPr lang="en-US" spc="-10" dirty="0">
                <a:latin typeface="Tahoma"/>
                <a:cs typeface="Tahoma"/>
              </a:rPr>
              <a:t>for </a:t>
            </a:r>
            <a:r>
              <a:rPr lang="en-US" spc="-5" dirty="0">
                <a:latin typeface="Tahoma"/>
                <a:cs typeface="Tahoma"/>
              </a:rPr>
              <a:t>the rings is </a:t>
            </a:r>
            <a:r>
              <a:rPr lang="en-US" spc="-5" dirty="0" err="1">
                <a:latin typeface="Tahoma"/>
                <a:cs typeface="Tahoma"/>
              </a:rPr>
              <a:t>Rs</a:t>
            </a:r>
            <a:r>
              <a:rPr lang="en-US" spc="-5" dirty="0">
                <a:latin typeface="Tahoma"/>
                <a:cs typeface="Tahoma"/>
              </a:rPr>
              <a:t>. 1500, </a:t>
            </a:r>
            <a:r>
              <a:rPr lang="en-US" spc="-10" dirty="0">
                <a:latin typeface="Tahoma"/>
                <a:cs typeface="Tahoma"/>
              </a:rPr>
              <a:t>for </a:t>
            </a:r>
            <a:r>
              <a:rPr lang="en-US" spc="-10" dirty="0" smtClean="0">
                <a:latin typeface="Tahoma"/>
                <a:cs typeface="Tahoma"/>
              </a:rPr>
              <a:t>pair of </a:t>
            </a:r>
            <a:r>
              <a:rPr lang="en-US" spc="-5" dirty="0" smtClean="0">
                <a:latin typeface="Tahoma"/>
                <a:cs typeface="Tahoma"/>
              </a:rPr>
              <a:t>earnings </a:t>
            </a:r>
            <a:r>
              <a:rPr lang="en-US" spc="-5" dirty="0">
                <a:latin typeface="Tahoma"/>
                <a:cs typeface="Tahoma"/>
              </a:rPr>
              <a:t>is </a:t>
            </a:r>
            <a:r>
              <a:rPr lang="en-US" spc="-5" dirty="0" err="1">
                <a:latin typeface="Tahoma"/>
                <a:cs typeface="Tahoma"/>
              </a:rPr>
              <a:t>Rs</a:t>
            </a:r>
            <a:r>
              <a:rPr lang="en-US" spc="-5" dirty="0">
                <a:latin typeface="Tahoma"/>
                <a:cs typeface="Tahoma"/>
              </a:rPr>
              <a:t>. 2400 and </a:t>
            </a:r>
            <a:r>
              <a:rPr lang="en-US" spc="-15" dirty="0">
                <a:latin typeface="Tahoma"/>
                <a:cs typeface="Tahoma"/>
              </a:rPr>
              <a:t>for </a:t>
            </a:r>
            <a:r>
              <a:rPr lang="en-US" dirty="0" smtClean="0">
                <a:latin typeface="Tahoma"/>
                <a:cs typeface="Tahoma"/>
              </a:rPr>
              <a:t>necklace </a:t>
            </a:r>
            <a:r>
              <a:rPr lang="en-US" spc="-5" dirty="0">
                <a:latin typeface="Tahoma"/>
                <a:cs typeface="Tahoma"/>
              </a:rPr>
              <a:t>is </a:t>
            </a:r>
            <a:r>
              <a:rPr lang="en-US" spc="-5" dirty="0" err="1">
                <a:latin typeface="Tahoma"/>
                <a:cs typeface="Tahoma"/>
              </a:rPr>
              <a:t>Rs</a:t>
            </a:r>
            <a:r>
              <a:rPr lang="en-US" spc="-5" dirty="0">
                <a:latin typeface="Tahoma"/>
                <a:cs typeface="Tahoma"/>
              </a:rPr>
              <a:t>. 3600. </a:t>
            </a:r>
            <a:r>
              <a:rPr lang="en-US" spc="-10" dirty="0">
                <a:latin typeface="Tahoma"/>
                <a:cs typeface="Tahoma"/>
              </a:rPr>
              <a:t>Formulate </a:t>
            </a:r>
            <a:r>
              <a:rPr lang="en-US" spc="-5" dirty="0">
                <a:latin typeface="Tahoma"/>
                <a:cs typeface="Tahoma"/>
              </a:rPr>
              <a:t>the problem as </a:t>
            </a:r>
            <a:r>
              <a:rPr lang="en-US" dirty="0">
                <a:latin typeface="Tahoma"/>
                <a:cs typeface="Tahoma"/>
              </a:rPr>
              <a:t>an </a:t>
            </a:r>
            <a:r>
              <a:rPr lang="en-US" spc="-5" dirty="0" smtClean="0">
                <a:latin typeface="Tahoma"/>
                <a:cs typeface="Tahoma"/>
              </a:rPr>
              <a:t>Integer Programming </a:t>
            </a:r>
            <a:r>
              <a:rPr lang="en-US" dirty="0">
                <a:latin typeface="Tahoma"/>
                <a:cs typeface="Tahoma"/>
              </a:rPr>
              <a:t>model </a:t>
            </a:r>
            <a:r>
              <a:rPr lang="en-US" spc="-10" dirty="0">
                <a:latin typeface="Tahoma"/>
                <a:cs typeface="Tahoma"/>
              </a:rPr>
              <a:t>for </a:t>
            </a:r>
            <a:r>
              <a:rPr lang="en-US" dirty="0">
                <a:latin typeface="Tahoma"/>
                <a:cs typeface="Tahoma"/>
              </a:rPr>
              <a:t>maximizing  </a:t>
            </a:r>
            <a:r>
              <a:rPr lang="en-US" spc="-5" dirty="0">
                <a:latin typeface="Tahoma"/>
                <a:cs typeface="Tahoma"/>
              </a:rPr>
              <a:t>the</a:t>
            </a:r>
            <a:r>
              <a:rPr lang="en-US" spc="-15" dirty="0">
                <a:latin typeface="Tahoma"/>
                <a:cs typeface="Tahoma"/>
              </a:rPr>
              <a:t> </a:t>
            </a:r>
            <a:r>
              <a:rPr lang="en-US" spc="-5" dirty="0" smtClean="0">
                <a:latin typeface="Tahoma"/>
                <a:cs typeface="Tahoma"/>
              </a:rPr>
              <a:t>profit.</a:t>
            </a:r>
            <a:endParaRPr lang="en-US" dirty="0"/>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80606332"/>
              </p:ext>
            </p:extLst>
          </p:nvPr>
        </p:nvGraphicFramePr>
        <p:xfrm>
          <a:off x="3714497" y="2950802"/>
          <a:ext cx="3701287" cy="2194560"/>
        </p:xfrm>
        <a:graphic>
          <a:graphicData uri="http://schemas.openxmlformats.org/drawingml/2006/table">
            <a:tbl>
              <a:tblPr firstRow="1" bandRow="1">
                <a:tableStyleId>{5C22544A-7EE6-4342-B048-85BDC9FD1C3A}</a:tableStyleId>
              </a:tblPr>
              <a:tblGrid>
                <a:gridCol w="1589023">
                  <a:extLst>
                    <a:ext uri="{9D8B030D-6E8A-4147-A177-3AD203B41FA5}">
                      <a16:colId xmlns:a16="http://schemas.microsoft.com/office/drawing/2014/main" val="1677579746"/>
                    </a:ext>
                  </a:extLst>
                </a:gridCol>
                <a:gridCol w="963845">
                  <a:extLst>
                    <a:ext uri="{9D8B030D-6E8A-4147-A177-3AD203B41FA5}">
                      <a16:colId xmlns:a16="http://schemas.microsoft.com/office/drawing/2014/main" val="195554340"/>
                    </a:ext>
                  </a:extLst>
                </a:gridCol>
                <a:gridCol w="1148419">
                  <a:extLst>
                    <a:ext uri="{9D8B030D-6E8A-4147-A177-3AD203B41FA5}">
                      <a16:colId xmlns:a16="http://schemas.microsoft.com/office/drawing/2014/main" val="28454402"/>
                    </a:ext>
                  </a:extLst>
                </a:gridCol>
              </a:tblGrid>
              <a:tr h="362480">
                <a:tc rowSpan="2">
                  <a:txBody>
                    <a:bodyPr/>
                    <a:lstStyle/>
                    <a:p>
                      <a:pPr algn="ctr"/>
                      <a:r>
                        <a:rPr lang="en-US" dirty="0" smtClean="0"/>
                        <a:t>Ornament</a:t>
                      </a:r>
                      <a:endParaRPr lang="en-US" dirty="0"/>
                    </a:p>
                  </a:txBody>
                  <a:tcPr/>
                </a:tc>
                <a:tc gridSpan="2">
                  <a:txBody>
                    <a:bodyPr/>
                    <a:lstStyle/>
                    <a:p>
                      <a:pPr algn="ctr"/>
                      <a:r>
                        <a:rPr lang="en-US" dirty="0" smtClean="0"/>
                        <a:t>Diamond</a:t>
                      </a:r>
                      <a:endParaRPr lang="en-US" dirty="0"/>
                    </a:p>
                  </a:txBody>
                  <a:tcPr/>
                </a:tc>
                <a:tc hMerge="1">
                  <a:txBody>
                    <a:bodyPr/>
                    <a:lstStyle/>
                    <a:p>
                      <a:endParaRPr lang="en-US" dirty="0"/>
                    </a:p>
                  </a:txBody>
                  <a:tcPr/>
                </a:tc>
                <a:extLst>
                  <a:ext uri="{0D108BD9-81ED-4DB2-BD59-A6C34878D82A}">
                    <a16:rowId xmlns:a16="http://schemas.microsoft.com/office/drawing/2014/main" val="3361501555"/>
                  </a:ext>
                </a:extLst>
              </a:tr>
              <a:tr h="362480">
                <a:tc vMerge="1">
                  <a:txBody>
                    <a:bodyPr/>
                    <a:lstStyle/>
                    <a:p>
                      <a:endParaRPr lang="en-US" dirty="0"/>
                    </a:p>
                  </a:txBody>
                  <a:tcPr/>
                </a:tc>
                <a:tc>
                  <a:txBody>
                    <a:bodyPr/>
                    <a:lstStyle/>
                    <a:p>
                      <a:pPr algn="ctr"/>
                      <a:r>
                        <a:rPr lang="en-US" dirty="0" smtClean="0"/>
                        <a:t>½ carat</a:t>
                      </a:r>
                      <a:endParaRPr lang="en-US" dirty="0"/>
                    </a:p>
                  </a:txBody>
                  <a:tcPr/>
                </a:tc>
                <a:tc>
                  <a:txBody>
                    <a:bodyPr/>
                    <a:lstStyle/>
                    <a:p>
                      <a:pPr algn="ctr"/>
                      <a:r>
                        <a:rPr lang="en-US" dirty="0" smtClean="0"/>
                        <a:t>¼ carat</a:t>
                      </a:r>
                      <a:endParaRPr lang="en-US" dirty="0"/>
                    </a:p>
                  </a:txBody>
                  <a:tcPr/>
                </a:tc>
                <a:extLst>
                  <a:ext uri="{0D108BD9-81ED-4DB2-BD59-A6C34878D82A}">
                    <a16:rowId xmlns:a16="http://schemas.microsoft.com/office/drawing/2014/main" val="1345590690"/>
                  </a:ext>
                </a:extLst>
              </a:tr>
              <a:tr h="341038">
                <a:tc>
                  <a:txBody>
                    <a:bodyPr/>
                    <a:lstStyle/>
                    <a:p>
                      <a:r>
                        <a:rPr lang="en-US" dirty="0" smtClean="0"/>
                        <a:t>Ring</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val="648688802"/>
                  </a:ext>
                </a:extLst>
              </a:tr>
              <a:tr h="362480">
                <a:tc>
                  <a:txBody>
                    <a:bodyPr/>
                    <a:lstStyle/>
                    <a:p>
                      <a:r>
                        <a:rPr lang="en-US" dirty="0" smtClean="0"/>
                        <a:t>Earnings (Pair)</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3856752510"/>
                  </a:ext>
                </a:extLst>
              </a:tr>
              <a:tr h="362480">
                <a:tc>
                  <a:txBody>
                    <a:bodyPr/>
                    <a:lstStyle/>
                    <a:p>
                      <a:r>
                        <a:rPr lang="en-US" dirty="0" smtClean="0"/>
                        <a:t>Necklace</a:t>
                      </a:r>
                      <a:endParaRPr lang="en-US" dirty="0"/>
                    </a:p>
                  </a:txBody>
                  <a:tcPr/>
                </a:tc>
                <a:tc>
                  <a:txBody>
                    <a:bodyPr/>
                    <a:lstStyle/>
                    <a:p>
                      <a:pPr algn="ctr"/>
                      <a:r>
                        <a:rPr lang="en-US" dirty="0" smtClean="0"/>
                        <a:t>10</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637792912"/>
                  </a:ext>
                </a:extLst>
              </a:tr>
              <a:tr h="362480">
                <a:tc>
                  <a:txBody>
                    <a:bodyPr/>
                    <a:lstStyle/>
                    <a:p>
                      <a:r>
                        <a:rPr lang="en-US" dirty="0" smtClean="0"/>
                        <a:t>Availability</a:t>
                      </a:r>
                      <a:endParaRPr lang="en-US" dirty="0"/>
                    </a:p>
                  </a:txBody>
                  <a:tcPr/>
                </a:tc>
                <a:tc>
                  <a:txBody>
                    <a:bodyPr/>
                    <a:lstStyle/>
                    <a:p>
                      <a:pPr algn="ctr"/>
                      <a:r>
                        <a:rPr lang="en-US" dirty="0" smtClean="0"/>
                        <a:t>150</a:t>
                      </a:r>
                      <a:endParaRPr lang="en-US" dirty="0"/>
                    </a:p>
                  </a:txBody>
                  <a:tcPr/>
                </a:tc>
                <a:tc>
                  <a:txBody>
                    <a:bodyPr/>
                    <a:lstStyle/>
                    <a:p>
                      <a:pPr algn="ctr"/>
                      <a:r>
                        <a:rPr lang="en-US" dirty="0" smtClean="0"/>
                        <a:t>160</a:t>
                      </a:r>
                      <a:endParaRPr lang="en-US" dirty="0"/>
                    </a:p>
                  </a:txBody>
                  <a:tcPr/>
                </a:tc>
                <a:extLst>
                  <a:ext uri="{0D108BD9-81ED-4DB2-BD59-A6C34878D82A}">
                    <a16:rowId xmlns:a16="http://schemas.microsoft.com/office/drawing/2014/main" val="566831136"/>
                  </a:ext>
                </a:extLst>
              </a:tr>
            </a:tbl>
          </a:graphicData>
        </a:graphic>
      </p:graphicFrame>
    </p:spTree>
    <p:extLst>
      <p:ext uri="{BB962C8B-B14F-4D97-AF65-F5344CB8AC3E}">
        <p14:creationId xmlns:p14="http://schemas.microsoft.com/office/powerpoint/2010/main" val="349191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fontScale="92500" lnSpcReduction="20000"/>
          </a:bodyPr>
          <a:lstStyle/>
          <a:p>
            <a:pPr marL="0" indent="0" algn="just">
              <a:spcBef>
                <a:spcPts val="600"/>
              </a:spcBef>
              <a:buNone/>
            </a:pPr>
            <a:r>
              <a:rPr lang="en-US" b="1" dirty="0">
                <a:latin typeface="Arial" panose="020B0604020202020204" pitchFamily="34" charset="0"/>
                <a:cs typeface="Arial" panose="020B0604020202020204" pitchFamily="34" charset="0"/>
              </a:rPr>
              <a:t>Pure-Integer </a:t>
            </a:r>
            <a:r>
              <a:rPr lang="en-US" b="1" dirty="0" smtClean="0">
                <a:latin typeface="Arial" panose="020B0604020202020204" pitchFamily="34" charset="0"/>
                <a:cs typeface="Arial" panose="020B0604020202020204" pitchFamily="34" charset="0"/>
              </a:rPr>
              <a:t>Programming Problem:</a:t>
            </a:r>
            <a:endParaRPr lang="en-US" b="1" dirty="0">
              <a:latin typeface="Arial" panose="020B0604020202020204" pitchFamily="34" charset="0"/>
              <a:cs typeface="Arial" panose="020B0604020202020204" pitchFamily="34" charset="0"/>
            </a:endParaRPr>
          </a:p>
          <a:p>
            <a:pPr marL="76200" indent="0">
              <a:lnSpc>
                <a:spcPct val="100000"/>
              </a:lnSpc>
              <a:spcBef>
                <a:spcPts val="1540"/>
              </a:spcBef>
              <a:buNone/>
              <a:tabLst>
                <a:tab pos="418465" algn="l"/>
                <a:tab pos="419100" algn="l"/>
              </a:tabLst>
            </a:pPr>
            <a:r>
              <a:rPr lang="en-US" sz="2600" b="1" spc="-5" dirty="0">
                <a:latin typeface="Arial" panose="020B0604020202020204" pitchFamily="34" charset="0"/>
                <a:cs typeface="Arial" panose="020B0604020202020204" pitchFamily="34" charset="0"/>
              </a:rPr>
              <a:t>Decision Variables: </a:t>
            </a:r>
            <a:endParaRPr lang="en-US" sz="2600" b="1" spc="-5" dirty="0" smtClean="0">
              <a:latin typeface="Arial" panose="020B0604020202020204" pitchFamily="34" charset="0"/>
              <a:cs typeface="Arial" panose="020B0604020202020204" pitchFamily="34" charset="0"/>
            </a:endParaRPr>
          </a:p>
          <a:p>
            <a:pPr marL="533400" lvl="1" indent="0">
              <a:lnSpc>
                <a:spcPct val="100000"/>
              </a:lnSpc>
              <a:spcBef>
                <a:spcPts val="0"/>
              </a:spcBef>
              <a:buNone/>
              <a:tabLst>
                <a:tab pos="418465" algn="l"/>
                <a:tab pos="419100" algn="l"/>
              </a:tabLst>
            </a:pPr>
            <a:r>
              <a:rPr lang="en-US" sz="2200" dirty="0" smtClean="0">
                <a:latin typeface="Arial" panose="020B0604020202020204" pitchFamily="34" charset="0"/>
                <a:cs typeface="Arial" panose="020B0604020202020204" pitchFamily="34" charset="0"/>
              </a:rPr>
              <a:t>Assume, </a:t>
            </a:r>
          </a:p>
          <a:p>
            <a:pPr marL="533400" lvl="1" indent="0">
              <a:lnSpc>
                <a:spcPct val="100000"/>
              </a:lnSpc>
              <a:spcBef>
                <a:spcPts val="0"/>
              </a:spcBef>
              <a:buNone/>
              <a:tabLst>
                <a:tab pos="418465" algn="l"/>
                <a:tab pos="419100" algn="l"/>
              </a:tabLst>
            </a:pPr>
            <a:r>
              <a:rPr lang="en-US" sz="2200" spc="-5" dirty="0" smtClean="0">
                <a:latin typeface="Arial" panose="020B0604020202020204" pitchFamily="34" charset="0"/>
                <a:cs typeface="Arial" panose="020B0604020202020204" pitchFamily="34" charset="0"/>
              </a:rPr>
              <a:t>X</a:t>
            </a:r>
            <a:r>
              <a:rPr lang="en-US" sz="2200" spc="-7" baseline="-20833" dirty="0" smtClean="0">
                <a:latin typeface="Arial" panose="020B0604020202020204" pitchFamily="34" charset="0"/>
                <a:cs typeface="Arial" panose="020B0604020202020204" pitchFamily="34" charset="0"/>
              </a:rPr>
              <a:t>1 </a:t>
            </a:r>
            <a:r>
              <a:rPr lang="en-US" sz="2200" dirty="0">
                <a:latin typeface="Arial" panose="020B0604020202020204" pitchFamily="34" charset="0"/>
                <a:cs typeface="Arial" panose="020B0604020202020204" pitchFamily="34" charset="0"/>
              </a:rPr>
              <a:t>= </a:t>
            </a:r>
            <a:r>
              <a:rPr lang="en-US" sz="2200" spc="-5" dirty="0">
                <a:latin typeface="Arial" panose="020B0604020202020204" pitchFamily="34" charset="0"/>
                <a:cs typeface="Arial" panose="020B0604020202020204" pitchFamily="34" charset="0"/>
              </a:rPr>
              <a:t>Number of diamond </a:t>
            </a:r>
            <a:r>
              <a:rPr lang="en-US" sz="2200" spc="-5" dirty="0" smtClean="0">
                <a:latin typeface="Arial" panose="020B0604020202020204" pitchFamily="34" charset="0"/>
                <a:cs typeface="Arial" panose="020B0604020202020204" pitchFamily="34" charset="0"/>
              </a:rPr>
              <a:t>rings</a:t>
            </a:r>
          </a:p>
          <a:p>
            <a:pPr marL="533400" lvl="1" indent="0">
              <a:lnSpc>
                <a:spcPct val="100000"/>
              </a:lnSpc>
              <a:spcBef>
                <a:spcPts val="0"/>
              </a:spcBef>
              <a:buNone/>
              <a:tabLst>
                <a:tab pos="418465" algn="l"/>
                <a:tab pos="419100" algn="l"/>
              </a:tabLst>
            </a:pPr>
            <a:r>
              <a:rPr lang="en-US" sz="2200" spc="-5" dirty="0" smtClean="0">
                <a:latin typeface="Arial" panose="020B0604020202020204" pitchFamily="34" charset="0"/>
                <a:cs typeface="Arial" panose="020B0604020202020204" pitchFamily="34" charset="0"/>
              </a:rPr>
              <a:t>X</a:t>
            </a:r>
            <a:r>
              <a:rPr lang="en-US" sz="2200" spc="-7" baseline="-20833" dirty="0" smtClean="0">
                <a:latin typeface="Arial" panose="020B0604020202020204" pitchFamily="34" charset="0"/>
                <a:cs typeface="Arial" panose="020B0604020202020204" pitchFamily="34" charset="0"/>
              </a:rPr>
              <a:t>2 </a:t>
            </a:r>
            <a:r>
              <a:rPr lang="en-US" sz="2200" dirty="0" smtClean="0">
                <a:latin typeface="Arial" panose="020B0604020202020204" pitchFamily="34" charset="0"/>
                <a:cs typeface="Arial" panose="020B0604020202020204" pitchFamily="34" charset="0"/>
              </a:rPr>
              <a:t>= </a:t>
            </a:r>
            <a:r>
              <a:rPr lang="en-US" sz="2200" spc="-5" dirty="0">
                <a:latin typeface="Arial" panose="020B0604020202020204" pitchFamily="34" charset="0"/>
                <a:cs typeface="Arial" panose="020B0604020202020204" pitchFamily="34" charset="0"/>
              </a:rPr>
              <a:t>Number </a:t>
            </a:r>
            <a:r>
              <a:rPr lang="en-US" sz="2200" dirty="0">
                <a:latin typeface="Arial" panose="020B0604020202020204" pitchFamily="34" charset="0"/>
                <a:cs typeface="Arial" panose="020B0604020202020204" pitchFamily="34" charset="0"/>
              </a:rPr>
              <a:t>of pair of </a:t>
            </a:r>
            <a:r>
              <a:rPr lang="en-US" sz="2200" spc="-5" dirty="0" smtClean="0">
                <a:latin typeface="Arial" panose="020B0604020202020204" pitchFamily="34" charset="0"/>
                <a:cs typeface="Arial" panose="020B0604020202020204" pitchFamily="34" charset="0"/>
              </a:rPr>
              <a:t>earrings</a:t>
            </a:r>
          </a:p>
          <a:p>
            <a:pPr marL="533400" lvl="1" indent="0">
              <a:lnSpc>
                <a:spcPct val="100000"/>
              </a:lnSpc>
              <a:spcBef>
                <a:spcPts val="0"/>
              </a:spcBef>
              <a:buNone/>
              <a:tabLst>
                <a:tab pos="418465" algn="l"/>
                <a:tab pos="419100" algn="l"/>
              </a:tabLst>
            </a:pPr>
            <a:r>
              <a:rPr lang="en-US" sz="2200" spc="-5" dirty="0" smtClean="0">
                <a:latin typeface="Arial" panose="020B0604020202020204" pitchFamily="34" charset="0"/>
                <a:cs typeface="Arial" panose="020B0604020202020204" pitchFamily="34" charset="0"/>
              </a:rPr>
              <a:t>X</a:t>
            </a:r>
            <a:r>
              <a:rPr lang="en-US" sz="2200" spc="-7" baseline="-20833" dirty="0" smtClean="0">
                <a:latin typeface="Arial" panose="020B0604020202020204" pitchFamily="34" charset="0"/>
                <a:cs typeface="Arial" panose="020B0604020202020204" pitchFamily="34" charset="0"/>
              </a:rPr>
              <a:t>3 </a:t>
            </a:r>
            <a:r>
              <a:rPr lang="en-US" sz="2200" dirty="0">
                <a:latin typeface="Arial" panose="020B0604020202020204" pitchFamily="34" charset="0"/>
                <a:cs typeface="Arial" panose="020B0604020202020204" pitchFamily="34" charset="0"/>
              </a:rPr>
              <a:t>= </a:t>
            </a:r>
            <a:r>
              <a:rPr lang="en-US" sz="2200" spc="-5" dirty="0">
                <a:latin typeface="Arial" panose="020B0604020202020204" pitchFamily="34" charset="0"/>
                <a:cs typeface="Arial" panose="020B0604020202020204" pitchFamily="34" charset="0"/>
              </a:rPr>
              <a:t>Number </a:t>
            </a:r>
            <a:r>
              <a:rPr lang="en-US" sz="2200" dirty="0">
                <a:latin typeface="Arial" panose="020B0604020202020204" pitchFamily="34" charset="0"/>
                <a:cs typeface="Arial" panose="020B0604020202020204" pitchFamily="34" charset="0"/>
              </a:rPr>
              <a:t>of</a:t>
            </a:r>
            <a:r>
              <a:rPr lang="en-US" sz="2200" spc="-325"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necklaces</a:t>
            </a:r>
          </a:p>
          <a:p>
            <a:pPr marL="76200" indent="0">
              <a:lnSpc>
                <a:spcPct val="100000"/>
              </a:lnSpc>
              <a:spcBef>
                <a:spcPts val="1964"/>
              </a:spcBef>
              <a:buNone/>
              <a:tabLst>
                <a:tab pos="418465" algn="l"/>
                <a:tab pos="419100" algn="l"/>
              </a:tabLst>
            </a:pPr>
            <a:r>
              <a:rPr lang="en-US" sz="2600" b="1" spc="-5" dirty="0" smtClean="0">
                <a:latin typeface="Arial" panose="020B0604020202020204" pitchFamily="34" charset="0"/>
                <a:cs typeface="Arial" panose="020B0604020202020204" pitchFamily="34" charset="0"/>
              </a:rPr>
              <a:t>Objective </a:t>
            </a:r>
            <a:r>
              <a:rPr lang="en-US" sz="2600" b="1" spc="-5" dirty="0">
                <a:latin typeface="Arial" panose="020B0604020202020204" pitchFamily="34" charset="0"/>
                <a:cs typeface="Arial" panose="020B0604020202020204" pitchFamily="34" charset="0"/>
              </a:rPr>
              <a:t>Function: </a:t>
            </a:r>
            <a:endParaRPr lang="en-US" sz="2600" b="1" spc="-5" dirty="0" smtClean="0">
              <a:latin typeface="Arial" panose="020B0604020202020204" pitchFamily="34" charset="0"/>
              <a:cs typeface="Arial" panose="020B0604020202020204" pitchFamily="34" charset="0"/>
            </a:endParaRPr>
          </a:p>
          <a:p>
            <a:pPr marL="533400" lvl="1" indent="0">
              <a:lnSpc>
                <a:spcPct val="100000"/>
              </a:lnSpc>
              <a:spcBef>
                <a:spcPts val="0"/>
              </a:spcBef>
              <a:buNone/>
              <a:tabLst>
                <a:tab pos="418465" algn="l"/>
                <a:tab pos="419100" algn="l"/>
              </a:tabLst>
            </a:pPr>
            <a:r>
              <a:rPr lang="en-US" spc="-5" dirty="0" smtClean="0">
                <a:latin typeface="Arial" panose="020B0604020202020204" pitchFamily="34" charset="0"/>
                <a:cs typeface="Arial" panose="020B0604020202020204" pitchFamily="34" charset="0"/>
              </a:rPr>
              <a:t>Max</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Z = </a:t>
            </a:r>
            <a:r>
              <a:rPr lang="en-US" spc="-5" dirty="0">
                <a:latin typeface="Arial" panose="020B0604020202020204" pitchFamily="34" charset="0"/>
                <a:cs typeface="Arial" panose="020B0604020202020204" pitchFamily="34" charset="0"/>
              </a:rPr>
              <a:t>1500X</a:t>
            </a:r>
            <a:r>
              <a:rPr lang="en-US" spc="-7" baseline="-20833"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2400X</a:t>
            </a:r>
            <a:r>
              <a:rPr lang="en-US" spc="-7" baseline="-20833"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a:t>
            </a:r>
            <a:r>
              <a:rPr lang="en-US" spc="11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3600X</a:t>
            </a:r>
            <a:r>
              <a:rPr lang="en-US" spc="-7" baseline="-20833" dirty="0">
                <a:latin typeface="Arial" panose="020B0604020202020204" pitchFamily="34" charset="0"/>
                <a:cs typeface="Arial" panose="020B0604020202020204" pitchFamily="34" charset="0"/>
              </a:rPr>
              <a:t>3</a:t>
            </a:r>
            <a:endParaRPr lang="en-US" baseline="-20833" dirty="0">
              <a:latin typeface="Arial" panose="020B0604020202020204" pitchFamily="34" charset="0"/>
              <a:cs typeface="Arial" panose="020B0604020202020204" pitchFamily="34" charset="0"/>
            </a:endParaRPr>
          </a:p>
          <a:p>
            <a:pPr marL="152400" indent="0">
              <a:lnSpc>
                <a:spcPct val="100000"/>
              </a:lnSpc>
              <a:spcBef>
                <a:spcPts val="2165"/>
              </a:spcBef>
              <a:buNone/>
            </a:pPr>
            <a:r>
              <a:rPr lang="en-US" sz="2600" b="1" spc="-5" dirty="0">
                <a:latin typeface="Arial" panose="020B0604020202020204" pitchFamily="34" charset="0"/>
                <a:cs typeface="Arial" panose="020B0604020202020204" pitchFamily="34" charset="0"/>
              </a:rPr>
              <a:t>Subject</a:t>
            </a:r>
            <a:r>
              <a:rPr lang="en-US" sz="2600" b="1" spc="-10" dirty="0">
                <a:latin typeface="Arial" panose="020B0604020202020204" pitchFamily="34" charset="0"/>
                <a:cs typeface="Arial" panose="020B0604020202020204" pitchFamily="34" charset="0"/>
              </a:rPr>
              <a:t> </a:t>
            </a:r>
            <a:r>
              <a:rPr lang="en-US" sz="2600" b="1" spc="-5" dirty="0" smtClean="0">
                <a:latin typeface="Arial" panose="020B0604020202020204" pitchFamily="34" charset="0"/>
                <a:cs typeface="Arial" panose="020B0604020202020204" pitchFamily="34" charset="0"/>
              </a:rPr>
              <a:t>to:</a:t>
            </a:r>
            <a:endParaRPr lang="en-US" sz="2600" dirty="0" smtClean="0">
              <a:latin typeface="Arial" panose="020B0604020202020204" pitchFamily="34" charset="0"/>
              <a:cs typeface="Arial" panose="020B0604020202020204" pitchFamily="34" charset="0"/>
            </a:endParaRPr>
          </a:p>
          <a:p>
            <a:pPr marL="457200" lvl="1" indent="0">
              <a:lnSpc>
                <a:spcPct val="100000"/>
              </a:lnSpc>
              <a:spcBef>
                <a:spcPts val="0"/>
              </a:spcBef>
              <a:buNone/>
            </a:pPr>
            <a:r>
              <a:rPr lang="en-US" spc="-5" dirty="0" smtClean="0">
                <a:latin typeface="Arial" panose="020B0604020202020204" pitchFamily="34" charset="0"/>
                <a:cs typeface="Arial" panose="020B0604020202020204" pitchFamily="34" charset="0"/>
              </a:rPr>
              <a:t>4X</a:t>
            </a:r>
            <a:r>
              <a:rPr lang="en-US" spc="-7" baseline="-20833"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3X</a:t>
            </a:r>
            <a:r>
              <a:rPr lang="en-US" spc="-7" baseline="-20833"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10X</a:t>
            </a:r>
            <a:r>
              <a:rPr lang="en-US" spc="-7" baseline="-20833" dirty="0">
                <a:latin typeface="Arial" panose="020B0604020202020204" pitchFamily="34" charset="0"/>
                <a:cs typeface="Arial" panose="020B0604020202020204" pitchFamily="34" charset="0"/>
              </a:rPr>
              <a:t>3 </a:t>
            </a:r>
            <a:r>
              <a:rPr lang="en-US" spc="-7" baseline="-20833"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150 </a:t>
            </a:r>
            <a:r>
              <a:rPr lang="en-US" spc="-5" dirty="0" smtClean="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1/2 </a:t>
            </a:r>
            <a:r>
              <a:rPr lang="en-US" spc="-10" dirty="0">
                <a:latin typeface="Arial" panose="020B0604020202020204" pitchFamily="34" charset="0"/>
                <a:cs typeface="Arial" panose="020B0604020202020204" pitchFamily="34" charset="0"/>
              </a:rPr>
              <a:t>Carat </a:t>
            </a:r>
            <a:r>
              <a:rPr lang="en-US" dirty="0">
                <a:latin typeface="Arial" panose="020B0604020202020204" pitchFamily="34" charset="0"/>
                <a:cs typeface="Arial" panose="020B0604020202020204" pitchFamily="34" charset="0"/>
              </a:rPr>
              <a:t>Diamond</a:t>
            </a:r>
            <a:r>
              <a:rPr lang="en-US" dirty="0" smtClean="0">
                <a:latin typeface="Arial" panose="020B0604020202020204" pitchFamily="34" charset="0"/>
                <a:cs typeface="Arial" panose="020B0604020202020204" pitchFamily="34" charset="0"/>
              </a:rPr>
              <a:t>)</a:t>
            </a:r>
          </a:p>
          <a:p>
            <a:pPr marL="457200" lvl="1" indent="0">
              <a:lnSpc>
                <a:spcPct val="100000"/>
              </a:lnSpc>
              <a:spcBef>
                <a:spcPts val="0"/>
              </a:spcBef>
              <a:buNone/>
            </a:pPr>
            <a:r>
              <a:rPr lang="en-US" spc="-5" dirty="0" smtClean="0">
                <a:latin typeface="Arial" panose="020B0604020202020204" pitchFamily="34" charset="0"/>
                <a:cs typeface="Arial" panose="020B0604020202020204" pitchFamily="34" charset="0"/>
              </a:rPr>
              <a:t>6X</a:t>
            </a:r>
            <a:r>
              <a:rPr lang="en-US" spc="-7" baseline="-20833" dirty="0" smtClean="0">
                <a:latin typeface="Arial" panose="020B0604020202020204" pitchFamily="34" charset="0"/>
                <a:cs typeface="Arial" panose="020B0604020202020204" pitchFamily="34" charset="0"/>
              </a:rPr>
              <a:t>1 </a:t>
            </a:r>
            <a:r>
              <a:rPr lang="en-US" dirty="0" smtClean="0">
                <a:latin typeface="Arial" panose="020B0604020202020204" pitchFamily="34" charset="0"/>
                <a:cs typeface="Arial" panose="020B0604020202020204" pitchFamily="34" charset="0"/>
              </a:rPr>
              <a:t>+</a:t>
            </a:r>
            <a:r>
              <a:rPr lang="en-US" spc="-245" dirty="0" smtClean="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5X</a:t>
            </a:r>
            <a:r>
              <a:rPr lang="en-US" spc="-7" baseline="-20833" dirty="0">
                <a:latin typeface="Arial" panose="020B0604020202020204" pitchFamily="34" charset="0"/>
                <a:cs typeface="Arial" panose="020B0604020202020204" pitchFamily="34" charset="0"/>
              </a:rPr>
              <a:t>2 </a:t>
            </a:r>
            <a:r>
              <a:rPr lang="en-US"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9X</a:t>
            </a:r>
            <a:r>
              <a:rPr lang="en-US" spc="-7" baseline="-20833" dirty="0" smtClean="0">
                <a:latin typeface="Arial" panose="020B0604020202020204" pitchFamily="34" charset="0"/>
                <a:cs typeface="Arial" panose="020B0604020202020204" pitchFamily="34" charset="0"/>
              </a:rPr>
              <a:t>3 	</a:t>
            </a:r>
            <a:r>
              <a:rPr lang="en-US" dirty="0" smtClean="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160 </a:t>
            </a:r>
            <a:r>
              <a:rPr lang="en-US" spc="-5" dirty="0" smtClean="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1/4 </a:t>
            </a:r>
            <a:r>
              <a:rPr lang="en-US" spc="-10" dirty="0">
                <a:latin typeface="Arial" panose="020B0604020202020204" pitchFamily="34" charset="0"/>
                <a:cs typeface="Arial" panose="020B0604020202020204" pitchFamily="34" charset="0"/>
              </a:rPr>
              <a:t>Carat</a:t>
            </a:r>
            <a:r>
              <a:rPr lang="en-US" spc="-4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Diamond)</a:t>
            </a:r>
          </a:p>
          <a:p>
            <a:pPr marL="457200" lvl="1" indent="0">
              <a:lnSpc>
                <a:spcPct val="100000"/>
              </a:lnSpc>
              <a:spcBef>
                <a:spcPts val="0"/>
              </a:spcBef>
              <a:buNone/>
            </a:pPr>
            <a:r>
              <a:rPr lang="en-US" spc="-5" dirty="0" smtClean="0">
                <a:latin typeface="Arial" panose="020B0604020202020204" pitchFamily="34" charset="0"/>
                <a:cs typeface="Arial" panose="020B0604020202020204" pitchFamily="34" charset="0"/>
              </a:rPr>
              <a:t>X</a:t>
            </a:r>
            <a:r>
              <a:rPr lang="en-US" spc="-7" baseline="-20833" dirty="0" smtClean="0">
                <a:latin typeface="Arial" panose="020B0604020202020204" pitchFamily="34" charset="0"/>
                <a:cs typeface="Arial" panose="020B0604020202020204" pitchFamily="34" charset="0"/>
              </a:rPr>
              <a:t>1</a:t>
            </a:r>
            <a:r>
              <a:rPr lang="en-US" spc="390" baseline="-20833"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X</a:t>
            </a:r>
            <a:r>
              <a:rPr lang="en-US" spc="-7" baseline="-20833" dirty="0" smtClean="0">
                <a:latin typeface="Arial" panose="020B0604020202020204" pitchFamily="34" charset="0"/>
                <a:cs typeface="Arial" panose="020B0604020202020204" pitchFamily="34" charset="0"/>
              </a:rPr>
              <a:t>2 </a:t>
            </a:r>
            <a:r>
              <a:rPr lang="en-US"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X</a:t>
            </a:r>
            <a:r>
              <a:rPr lang="en-US" spc="-7" baseline="-20833" dirty="0" smtClean="0">
                <a:latin typeface="Arial" panose="020B0604020202020204" pitchFamily="34" charset="0"/>
                <a:cs typeface="Arial" panose="020B0604020202020204" pitchFamily="34" charset="0"/>
              </a:rPr>
              <a:t>3 	</a:t>
            </a:r>
            <a:r>
              <a:rPr lang="en-US" dirty="0" smtClean="0">
                <a:latin typeface="Arial" panose="020B0604020202020204" pitchFamily="34" charset="0"/>
                <a:cs typeface="Arial" panose="020B0604020202020204" pitchFamily="34" charset="0"/>
              </a:rPr>
              <a:t>≤ </a:t>
            </a:r>
            <a:r>
              <a:rPr lang="en-US" spc="-5" dirty="0" smtClean="0">
                <a:latin typeface="Arial" panose="020B0604020202020204" pitchFamily="34" charset="0"/>
                <a:cs typeface="Arial" panose="020B0604020202020204" pitchFamily="34" charset="0"/>
              </a:rPr>
              <a:t>50 		</a:t>
            </a:r>
            <a:r>
              <a:rPr lang="en-US" spc="-35" dirty="0" smtClean="0">
                <a:latin typeface="Arial" panose="020B0604020202020204" pitchFamily="34" charset="0"/>
                <a:cs typeface="Arial" panose="020B0604020202020204" pitchFamily="34" charset="0"/>
              </a:rPr>
              <a:t>(</a:t>
            </a:r>
            <a:r>
              <a:rPr lang="en-US" spc="-35" dirty="0">
                <a:latin typeface="Arial" panose="020B0604020202020204" pitchFamily="34" charset="0"/>
                <a:cs typeface="Arial" panose="020B0604020202020204" pitchFamily="34" charset="0"/>
              </a:rPr>
              <a:t>Total </a:t>
            </a:r>
            <a:r>
              <a:rPr lang="en-US" spc="-5" dirty="0">
                <a:latin typeface="Arial" panose="020B0604020202020204" pitchFamily="34" charset="0"/>
                <a:cs typeface="Arial" panose="020B0604020202020204" pitchFamily="34" charset="0"/>
              </a:rPr>
              <a:t>Number </a:t>
            </a:r>
            <a:r>
              <a:rPr lang="en-US" dirty="0">
                <a:latin typeface="Arial" panose="020B0604020202020204" pitchFamily="34" charset="0"/>
                <a:cs typeface="Arial" panose="020B0604020202020204" pitchFamily="34" charset="0"/>
              </a:rPr>
              <a:t>of</a:t>
            </a:r>
            <a:r>
              <a:rPr lang="en-US" spc="-25"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items)</a:t>
            </a:r>
          </a:p>
          <a:p>
            <a:pPr marL="457200" lvl="1" indent="0">
              <a:lnSpc>
                <a:spcPct val="100000"/>
              </a:lnSpc>
              <a:spcBef>
                <a:spcPts val="0"/>
              </a:spcBef>
              <a:buNone/>
            </a:pPr>
            <a:endParaRPr lang="en-US" spc="-5" dirty="0" smtClean="0">
              <a:latin typeface="Arial" panose="020B0604020202020204" pitchFamily="34" charset="0"/>
              <a:cs typeface="Arial" panose="020B0604020202020204" pitchFamily="34" charset="0"/>
            </a:endParaRPr>
          </a:p>
          <a:p>
            <a:pPr marL="457200" lvl="1" indent="0">
              <a:lnSpc>
                <a:spcPct val="100000"/>
              </a:lnSpc>
              <a:spcBef>
                <a:spcPts val="0"/>
              </a:spcBef>
              <a:buNone/>
            </a:pPr>
            <a:r>
              <a:rPr lang="en-US" spc="-5" dirty="0" smtClean="0">
                <a:latin typeface="Arial" panose="020B0604020202020204" pitchFamily="34" charset="0"/>
                <a:cs typeface="Arial" panose="020B0604020202020204" pitchFamily="34" charset="0"/>
              </a:rPr>
              <a:t>X</a:t>
            </a:r>
            <a:r>
              <a:rPr lang="en-US" spc="-7" baseline="-20833" dirty="0" smtClean="0">
                <a:latin typeface="Arial" panose="020B0604020202020204" pitchFamily="34" charset="0"/>
                <a:cs typeface="Arial" panose="020B0604020202020204" pitchFamily="34" charset="0"/>
              </a:rPr>
              <a:t>1</a:t>
            </a:r>
            <a:r>
              <a:rPr lang="en-US" spc="-5" dirty="0">
                <a:latin typeface="Arial" panose="020B0604020202020204" pitchFamily="34" charset="0"/>
                <a:cs typeface="Arial" panose="020B0604020202020204" pitchFamily="34" charset="0"/>
              </a:rPr>
              <a:t>, X</a:t>
            </a:r>
            <a:r>
              <a:rPr lang="en-US" spc="-7" baseline="-20833" dirty="0">
                <a:latin typeface="Arial" panose="020B0604020202020204" pitchFamily="34" charset="0"/>
                <a:cs typeface="Arial" panose="020B0604020202020204" pitchFamily="34" charset="0"/>
              </a:rPr>
              <a:t>2</a:t>
            </a:r>
            <a:r>
              <a:rPr lang="en-US" spc="-5" dirty="0">
                <a:latin typeface="Arial" panose="020B0604020202020204" pitchFamily="34" charset="0"/>
                <a:cs typeface="Arial" panose="020B0604020202020204" pitchFamily="34" charset="0"/>
              </a:rPr>
              <a:t>, X</a:t>
            </a:r>
            <a:r>
              <a:rPr lang="en-US" spc="-7" baseline="-20833" dirty="0">
                <a:latin typeface="Arial" panose="020B0604020202020204" pitchFamily="34" charset="0"/>
                <a:cs typeface="Arial" panose="020B0604020202020204" pitchFamily="34" charset="0"/>
              </a:rPr>
              <a:t>3 </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0; </a:t>
            </a:r>
            <a:r>
              <a:rPr lang="en-US" spc="-5" dirty="0" smtClean="0">
                <a:latin typeface="Arial" panose="020B0604020202020204" pitchFamily="34" charset="0"/>
                <a:cs typeface="Arial" panose="020B0604020202020204" pitchFamily="34" charset="0"/>
              </a:rPr>
              <a:t>and integer.</a:t>
            </a:r>
            <a:endParaRPr lang="en-US" dirty="0" smtClean="0">
              <a:latin typeface="Arial" panose="020B0604020202020204" pitchFamily="34" charset="0"/>
              <a:cs typeface="Arial" panose="020B0604020202020204" pitchFamily="34" charset="0"/>
            </a:endParaRPr>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spTree>
    <p:extLst>
      <p:ext uri="{BB962C8B-B14F-4D97-AF65-F5344CB8AC3E}">
        <p14:creationId xmlns:p14="http://schemas.microsoft.com/office/powerpoint/2010/main" val="399977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a:bodyPr>
          <a:lstStyle/>
          <a:p>
            <a:pPr marL="0" indent="0" algn="just">
              <a:spcBef>
                <a:spcPts val="600"/>
              </a:spcBef>
              <a:buNone/>
            </a:pPr>
            <a:r>
              <a:rPr lang="en-US" dirty="0" smtClean="0">
                <a:solidFill>
                  <a:schemeClr val="accent1">
                    <a:lumMod val="75000"/>
                  </a:schemeClr>
                </a:solidFill>
              </a:rPr>
              <a:t>Mixed Integer Programming Problem:</a:t>
            </a:r>
            <a:endParaRPr lang="en-US" dirty="0">
              <a:solidFill>
                <a:schemeClr val="accent1">
                  <a:lumMod val="75000"/>
                </a:schemeClr>
              </a:solidFill>
            </a:endParaRPr>
          </a:p>
          <a:p>
            <a:pPr marL="457200" marR="5080" lvl="1" indent="0" algn="just">
              <a:lnSpc>
                <a:spcPct val="100000"/>
              </a:lnSpc>
              <a:buNone/>
            </a:pPr>
            <a:r>
              <a:rPr lang="en-US" sz="2000" dirty="0" smtClean="0">
                <a:latin typeface="Tahoma"/>
                <a:cs typeface="Tahoma"/>
              </a:rPr>
              <a:t>A </a:t>
            </a:r>
            <a:r>
              <a:rPr lang="en-US" sz="2000" spc="-5" dirty="0" smtClean="0">
                <a:latin typeface="Tahoma"/>
                <a:cs typeface="Tahoma"/>
              </a:rPr>
              <a:t>textile </a:t>
            </a:r>
            <a:r>
              <a:rPr lang="en-US" sz="2000" spc="-10" dirty="0" smtClean="0">
                <a:latin typeface="Tahoma"/>
                <a:cs typeface="Tahoma"/>
              </a:rPr>
              <a:t>company </a:t>
            </a:r>
            <a:r>
              <a:rPr lang="en-US" sz="2000" spc="-5" dirty="0" smtClean="0">
                <a:latin typeface="Tahoma"/>
                <a:cs typeface="Tahoma"/>
              </a:rPr>
              <a:t>can use </a:t>
            </a:r>
            <a:r>
              <a:rPr lang="en-US" sz="2000" spc="-10" dirty="0" smtClean="0">
                <a:latin typeface="Tahoma"/>
                <a:cs typeface="Tahoma"/>
              </a:rPr>
              <a:t>any </a:t>
            </a:r>
            <a:r>
              <a:rPr lang="en-US" sz="2000" dirty="0" smtClean="0">
                <a:latin typeface="Tahoma"/>
                <a:cs typeface="Tahoma"/>
              </a:rPr>
              <a:t>or all of </a:t>
            </a:r>
            <a:r>
              <a:rPr lang="en-US" sz="2000" spc="-5" dirty="0" smtClean="0">
                <a:latin typeface="Tahoma"/>
                <a:cs typeface="Tahoma"/>
              </a:rPr>
              <a:t>three </a:t>
            </a:r>
            <a:r>
              <a:rPr lang="en-US" sz="2000" spc="-10" dirty="0" smtClean="0">
                <a:latin typeface="Tahoma"/>
                <a:cs typeface="Tahoma"/>
              </a:rPr>
              <a:t>different </a:t>
            </a:r>
            <a:r>
              <a:rPr lang="en-US" sz="2000" spc="-5" dirty="0" smtClean="0">
                <a:latin typeface="Tahoma"/>
                <a:cs typeface="Tahoma"/>
              </a:rPr>
              <a:t>processes </a:t>
            </a:r>
            <a:r>
              <a:rPr lang="en-US" sz="2000" spc="-15" dirty="0" smtClean="0">
                <a:latin typeface="Tahoma"/>
                <a:cs typeface="Tahoma"/>
              </a:rPr>
              <a:t>for </a:t>
            </a:r>
            <a:r>
              <a:rPr lang="en-US" sz="2000" spc="-5" dirty="0" smtClean="0">
                <a:latin typeface="Tahoma"/>
                <a:cs typeface="Tahoma"/>
              </a:rPr>
              <a:t>weaving in standard white polyester fabric. Each </a:t>
            </a:r>
            <a:r>
              <a:rPr lang="en-US" sz="2000" dirty="0" smtClean="0">
                <a:latin typeface="Tahoma"/>
                <a:cs typeface="Tahoma"/>
              </a:rPr>
              <a:t>of </a:t>
            </a:r>
            <a:r>
              <a:rPr lang="en-US" sz="2000" spc="-10" dirty="0" smtClean="0">
                <a:latin typeface="Tahoma"/>
                <a:cs typeface="Tahoma"/>
              </a:rPr>
              <a:t>these </a:t>
            </a:r>
            <a:r>
              <a:rPr lang="en-US" sz="2000" spc="-5" dirty="0" smtClean="0">
                <a:latin typeface="Tahoma"/>
                <a:cs typeface="Tahoma"/>
              </a:rPr>
              <a:t>production </a:t>
            </a:r>
            <a:r>
              <a:rPr lang="en-US" sz="2000" spc="-10" dirty="0" smtClean="0">
                <a:latin typeface="Tahoma"/>
                <a:cs typeface="Tahoma"/>
              </a:rPr>
              <a:t>processes </a:t>
            </a:r>
            <a:r>
              <a:rPr lang="en-US" sz="2000" spc="-5" dirty="0" smtClean="0">
                <a:latin typeface="Tahoma"/>
                <a:cs typeface="Tahoma"/>
              </a:rPr>
              <a:t>has </a:t>
            </a:r>
            <a:r>
              <a:rPr lang="en-US" sz="2000" dirty="0" smtClean="0">
                <a:latin typeface="Tahoma"/>
                <a:cs typeface="Tahoma"/>
              </a:rPr>
              <a:t>a  </a:t>
            </a:r>
            <a:r>
              <a:rPr lang="en-US" sz="2000" spc="-5" dirty="0" smtClean="0">
                <a:latin typeface="Tahoma"/>
                <a:cs typeface="Tahoma"/>
              </a:rPr>
              <a:t>weaving machine setup </a:t>
            </a:r>
            <a:r>
              <a:rPr lang="en-US" sz="2000" dirty="0" smtClean="0">
                <a:latin typeface="Tahoma"/>
                <a:cs typeface="Tahoma"/>
              </a:rPr>
              <a:t>cost and </a:t>
            </a:r>
            <a:r>
              <a:rPr lang="en-US" sz="2000" spc="-10" dirty="0" smtClean="0">
                <a:latin typeface="Tahoma"/>
                <a:cs typeface="Tahoma"/>
              </a:rPr>
              <a:t>per </a:t>
            </a:r>
            <a:r>
              <a:rPr lang="en-US" sz="2000" spc="-5" dirty="0" smtClean="0">
                <a:latin typeface="Tahoma"/>
                <a:cs typeface="Tahoma"/>
              </a:rPr>
              <a:t>square-meter </a:t>
            </a:r>
            <a:r>
              <a:rPr lang="en-US" sz="2000" dirty="0" smtClean="0">
                <a:latin typeface="Tahoma"/>
                <a:cs typeface="Tahoma"/>
              </a:rPr>
              <a:t>processing </a:t>
            </a:r>
            <a:r>
              <a:rPr lang="en-US" sz="2000" spc="-5" dirty="0" smtClean="0">
                <a:latin typeface="Tahoma"/>
                <a:cs typeface="Tahoma"/>
              </a:rPr>
              <a:t>cost. These  costs and the capacities </a:t>
            </a:r>
            <a:r>
              <a:rPr lang="en-US" sz="2000" dirty="0" smtClean="0">
                <a:latin typeface="Tahoma"/>
                <a:cs typeface="Tahoma"/>
              </a:rPr>
              <a:t>of </a:t>
            </a:r>
            <a:r>
              <a:rPr lang="en-US" sz="2000" spc="-5" dirty="0" smtClean="0">
                <a:latin typeface="Tahoma"/>
                <a:cs typeface="Tahoma"/>
              </a:rPr>
              <a:t>each </a:t>
            </a:r>
            <a:r>
              <a:rPr lang="en-US" sz="2000" dirty="0" smtClean="0">
                <a:latin typeface="Tahoma"/>
                <a:cs typeface="Tahoma"/>
              </a:rPr>
              <a:t>of </a:t>
            </a:r>
            <a:r>
              <a:rPr lang="en-US" sz="2000" spc="-5" dirty="0" smtClean="0">
                <a:latin typeface="Tahoma"/>
                <a:cs typeface="Tahoma"/>
              </a:rPr>
              <a:t>the </a:t>
            </a:r>
            <a:r>
              <a:rPr lang="en-US" sz="2000" spc="-10" dirty="0" smtClean="0">
                <a:latin typeface="Tahoma"/>
                <a:cs typeface="Tahoma"/>
              </a:rPr>
              <a:t>three </a:t>
            </a:r>
            <a:r>
              <a:rPr lang="en-US" sz="2000" spc="-5" dirty="0" smtClean="0">
                <a:latin typeface="Tahoma"/>
                <a:cs typeface="Tahoma"/>
              </a:rPr>
              <a:t>production </a:t>
            </a:r>
            <a:r>
              <a:rPr lang="en-US" sz="2000" spc="-10" dirty="0" smtClean="0">
                <a:latin typeface="Tahoma"/>
                <a:cs typeface="Tahoma"/>
              </a:rPr>
              <a:t>processes </a:t>
            </a:r>
            <a:r>
              <a:rPr lang="en-US" sz="2000" spc="-5" dirty="0" smtClean="0">
                <a:latin typeface="Tahoma"/>
                <a:cs typeface="Tahoma"/>
              </a:rPr>
              <a:t>are shown </a:t>
            </a:r>
            <a:r>
              <a:rPr lang="en-US" sz="2000" dirty="0" smtClean="0">
                <a:latin typeface="Tahoma"/>
                <a:cs typeface="Tahoma"/>
              </a:rPr>
              <a:t>below:</a:t>
            </a: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endParaRPr lang="en-US" sz="2000" dirty="0" smtClean="0"/>
          </a:p>
          <a:p>
            <a:pPr marL="457200" lvl="1" indent="0" algn="just">
              <a:spcBef>
                <a:spcPts val="600"/>
              </a:spcBef>
              <a:buNone/>
            </a:pPr>
            <a:r>
              <a:rPr lang="en-US" sz="2000" spc="-5" dirty="0">
                <a:latin typeface="Tahoma"/>
                <a:cs typeface="Tahoma"/>
              </a:rPr>
              <a:t>The daily demand </a:t>
            </a:r>
            <a:r>
              <a:rPr lang="en-US" sz="2000" spc="-10" dirty="0">
                <a:latin typeface="Tahoma"/>
                <a:cs typeface="Tahoma"/>
              </a:rPr>
              <a:t>forecasts for </a:t>
            </a:r>
            <a:r>
              <a:rPr lang="en-US" sz="2000" dirty="0">
                <a:latin typeface="Tahoma"/>
                <a:cs typeface="Tahoma"/>
              </a:rPr>
              <a:t>its </a:t>
            </a:r>
            <a:r>
              <a:rPr lang="en-US" sz="2000" spc="-5" dirty="0">
                <a:latin typeface="Tahoma"/>
                <a:cs typeface="Tahoma"/>
              </a:rPr>
              <a:t>white polyester fabric is 4000 Sq. </a:t>
            </a:r>
            <a:r>
              <a:rPr lang="en-US" sz="2000" spc="-50" dirty="0">
                <a:latin typeface="Tahoma"/>
                <a:cs typeface="Tahoma"/>
              </a:rPr>
              <a:t>meter.  </a:t>
            </a:r>
            <a:r>
              <a:rPr lang="en-US" sz="2000" spc="-5" dirty="0">
                <a:latin typeface="Tahoma"/>
                <a:cs typeface="Tahoma"/>
              </a:rPr>
              <a:t>The </a:t>
            </a:r>
            <a:r>
              <a:rPr lang="en-US" sz="2000" spc="-15" dirty="0">
                <a:latin typeface="Tahoma"/>
                <a:cs typeface="Tahoma"/>
              </a:rPr>
              <a:t>company’s</a:t>
            </a:r>
            <a:r>
              <a:rPr lang="en-US" sz="2000" spc="595" dirty="0">
                <a:latin typeface="Tahoma"/>
                <a:cs typeface="Tahoma"/>
              </a:rPr>
              <a:t> </a:t>
            </a:r>
            <a:r>
              <a:rPr lang="en-US" sz="2000" spc="-5" dirty="0">
                <a:latin typeface="Tahoma"/>
                <a:cs typeface="Tahoma"/>
              </a:rPr>
              <a:t>production </a:t>
            </a:r>
            <a:r>
              <a:rPr lang="en-US" sz="2000" dirty="0">
                <a:latin typeface="Tahoma"/>
                <a:cs typeface="Tahoma"/>
              </a:rPr>
              <a:t>manager </a:t>
            </a:r>
            <a:r>
              <a:rPr lang="en-US" sz="2000" spc="-5" dirty="0">
                <a:latin typeface="Tahoma"/>
                <a:cs typeface="Tahoma"/>
              </a:rPr>
              <a:t>wants </a:t>
            </a:r>
            <a:r>
              <a:rPr lang="en-US" sz="2000" dirty="0">
                <a:latin typeface="Tahoma"/>
                <a:cs typeface="Tahoma"/>
              </a:rPr>
              <a:t>to determine </a:t>
            </a:r>
            <a:r>
              <a:rPr lang="en-US" sz="2000" spc="-5" dirty="0">
                <a:latin typeface="Tahoma"/>
                <a:cs typeface="Tahoma"/>
              </a:rPr>
              <a:t>the </a:t>
            </a:r>
            <a:r>
              <a:rPr lang="en-US" sz="2000" dirty="0">
                <a:latin typeface="Tahoma"/>
                <a:cs typeface="Tahoma"/>
              </a:rPr>
              <a:t>optimal  </a:t>
            </a:r>
            <a:r>
              <a:rPr lang="en-US" sz="2000" spc="-5" dirty="0">
                <a:latin typeface="Tahoma"/>
                <a:cs typeface="Tahoma"/>
              </a:rPr>
              <a:t>combination </a:t>
            </a:r>
            <a:r>
              <a:rPr lang="en-US" sz="2000" dirty="0">
                <a:latin typeface="Tahoma"/>
                <a:cs typeface="Tahoma"/>
              </a:rPr>
              <a:t>of </a:t>
            </a:r>
            <a:r>
              <a:rPr lang="en-US" sz="2000" spc="-5" dirty="0">
                <a:latin typeface="Tahoma"/>
                <a:cs typeface="Tahoma"/>
              </a:rPr>
              <a:t>the production processes </a:t>
            </a:r>
            <a:r>
              <a:rPr lang="en-US" sz="2000" dirty="0">
                <a:latin typeface="Tahoma"/>
                <a:cs typeface="Tahoma"/>
              </a:rPr>
              <a:t>and </a:t>
            </a:r>
            <a:r>
              <a:rPr lang="en-US" sz="2000" spc="-5" dirty="0">
                <a:latin typeface="Tahoma"/>
                <a:cs typeface="Tahoma"/>
              </a:rPr>
              <a:t>their </a:t>
            </a:r>
            <a:r>
              <a:rPr lang="en-US" sz="2000" dirty="0">
                <a:latin typeface="Tahoma"/>
                <a:cs typeface="Tahoma"/>
              </a:rPr>
              <a:t>actual </a:t>
            </a:r>
            <a:r>
              <a:rPr lang="en-US" sz="2000" spc="-5" dirty="0">
                <a:latin typeface="Tahoma"/>
                <a:cs typeface="Tahoma"/>
              </a:rPr>
              <a:t>daily production  levels </a:t>
            </a:r>
            <a:r>
              <a:rPr lang="en-US" sz="2000" dirty="0">
                <a:latin typeface="Tahoma"/>
                <a:cs typeface="Tahoma"/>
              </a:rPr>
              <a:t>such </a:t>
            </a:r>
            <a:r>
              <a:rPr lang="en-US" sz="2000" spc="-5" dirty="0">
                <a:latin typeface="Tahoma"/>
                <a:cs typeface="Tahoma"/>
              </a:rPr>
              <a:t>that the total production </a:t>
            </a:r>
            <a:r>
              <a:rPr lang="en-US" sz="2000" dirty="0">
                <a:latin typeface="Tahoma"/>
                <a:cs typeface="Tahoma"/>
              </a:rPr>
              <a:t>cost </a:t>
            </a:r>
            <a:r>
              <a:rPr lang="en-US" sz="2000" spc="-5" dirty="0">
                <a:latin typeface="Tahoma"/>
                <a:cs typeface="Tahoma"/>
              </a:rPr>
              <a:t>is</a:t>
            </a:r>
            <a:r>
              <a:rPr lang="en-US" sz="2000" spc="-35" dirty="0">
                <a:latin typeface="Tahoma"/>
                <a:cs typeface="Tahoma"/>
              </a:rPr>
              <a:t> </a:t>
            </a:r>
            <a:r>
              <a:rPr lang="en-US" sz="2000" spc="-5" dirty="0" smtClean="0">
                <a:latin typeface="Tahoma"/>
                <a:cs typeface="Tahoma"/>
              </a:rPr>
              <a:t>minimized.</a:t>
            </a:r>
            <a:endParaRPr lang="en-US" sz="2000" dirty="0"/>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endParaRPr lang="en-US" spc="-5" dirty="0" smtClean="0">
              <a:latin typeface="Tahoma"/>
              <a:cs typeface="Tahoma"/>
            </a:endParaRPr>
          </a:p>
          <a:p>
            <a:pPr marL="457200" lvl="1" indent="0" algn="just">
              <a:spcBef>
                <a:spcPts val="600"/>
              </a:spcBef>
              <a:buNone/>
            </a:pPr>
            <a:endParaRPr lang="en-US" spc="-5" dirty="0">
              <a:latin typeface="Tahoma"/>
              <a:cs typeface="Tahoma"/>
            </a:endParaRP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79667842"/>
              </p:ext>
            </p:extLst>
          </p:nvPr>
        </p:nvGraphicFramePr>
        <p:xfrm>
          <a:off x="1373632" y="3436875"/>
          <a:ext cx="8128000" cy="1705610"/>
        </p:xfrm>
        <a:graphic>
          <a:graphicData uri="http://schemas.openxmlformats.org/drawingml/2006/table">
            <a:tbl>
              <a:tblPr firstRow="1" bandRow="1">
                <a:tableStyleId>{5C22544A-7EE6-4342-B048-85BDC9FD1C3A}</a:tableStyleId>
              </a:tblPr>
              <a:tblGrid>
                <a:gridCol w="1296416">
                  <a:extLst>
                    <a:ext uri="{9D8B030D-6E8A-4147-A177-3AD203B41FA5}">
                      <a16:colId xmlns:a16="http://schemas.microsoft.com/office/drawing/2014/main" val="716232237"/>
                    </a:ext>
                  </a:extLst>
                </a:gridCol>
                <a:gridCol w="2048256">
                  <a:extLst>
                    <a:ext uri="{9D8B030D-6E8A-4147-A177-3AD203B41FA5}">
                      <a16:colId xmlns:a16="http://schemas.microsoft.com/office/drawing/2014/main" val="249221739"/>
                    </a:ext>
                  </a:extLst>
                </a:gridCol>
                <a:gridCol w="1581912">
                  <a:extLst>
                    <a:ext uri="{9D8B030D-6E8A-4147-A177-3AD203B41FA5}">
                      <a16:colId xmlns:a16="http://schemas.microsoft.com/office/drawing/2014/main" val="3010130843"/>
                    </a:ext>
                  </a:extLst>
                </a:gridCol>
                <a:gridCol w="3201416">
                  <a:extLst>
                    <a:ext uri="{9D8B030D-6E8A-4147-A177-3AD203B41FA5}">
                      <a16:colId xmlns:a16="http://schemas.microsoft.com/office/drawing/2014/main" val="1616118659"/>
                    </a:ext>
                  </a:extLst>
                </a:gridCol>
              </a:tblGrid>
              <a:tr h="370840">
                <a:tc>
                  <a:txBody>
                    <a:bodyPr/>
                    <a:lstStyle/>
                    <a:p>
                      <a:pPr marL="0" marR="212725" indent="19685" algn="ctr">
                        <a:lnSpc>
                          <a:spcPct val="100000"/>
                        </a:lnSpc>
                        <a:spcBef>
                          <a:spcPts val="0"/>
                        </a:spcBef>
                      </a:pPr>
                      <a:r>
                        <a:rPr sz="1800" b="1" spc="-5" dirty="0">
                          <a:solidFill>
                            <a:srgbClr val="FFFFFF"/>
                          </a:solidFill>
                          <a:latin typeface="Tahoma"/>
                          <a:cs typeface="Tahoma"/>
                        </a:rPr>
                        <a:t>Process  </a:t>
                      </a:r>
                      <a:r>
                        <a:rPr sz="1800" b="1" spc="5" dirty="0">
                          <a:solidFill>
                            <a:srgbClr val="FFFFFF"/>
                          </a:solidFill>
                          <a:latin typeface="Tahoma"/>
                          <a:cs typeface="Tahoma"/>
                        </a:rPr>
                        <a:t>N</a:t>
                      </a:r>
                      <a:r>
                        <a:rPr sz="1800" b="1" spc="-5" dirty="0">
                          <a:solidFill>
                            <a:srgbClr val="FFFFFF"/>
                          </a:solidFill>
                          <a:latin typeface="Tahoma"/>
                          <a:cs typeface="Tahoma"/>
                        </a:rPr>
                        <a:t>um</a:t>
                      </a:r>
                      <a:r>
                        <a:rPr sz="1800" b="1" spc="5" dirty="0">
                          <a:solidFill>
                            <a:srgbClr val="FFFFFF"/>
                          </a:solidFill>
                          <a:latin typeface="Tahoma"/>
                          <a:cs typeface="Tahoma"/>
                        </a:rPr>
                        <a:t>b</a:t>
                      </a:r>
                      <a:r>
                        <a:rPr sz="1800" b="1" dirty="0">
                          <a:solidFill>
                            <a:srgbClr val="FFFFFF"/>
                          </a:solidFill>
                          <a:latin typeface="Tahoma"/>
                          <a:cs typeface="Tahoma"/>
                        </a:rPr>
                        <a:t>er</a:t>
                      </a:r>
                      <a:endParaRPr sz="1800" dirty="0">
                        <a:latin typeface="Tahoma"/>
                        <a:cs typeface="Tahoma"/>
                      </a:endParaRPr>
                    </a:p>
                  </a:txBody>
                  <a:tcPr marL="0" marR="0" marT="44450" marB="0"/>
                </a:tc>
                <a:tc>
                  <a:txBody>
                    <a:bodyPr/>
                    <a:lstStyle/>
                    <a:p>
                      <a:pPr marL="0" algn="ctr">
                        <a:lnSpc>
                          <a:spcPct val="100000"/>
                        </a:lnSpc>
                        <a:spcBef>
                          <a:spcPts val="0"/>
                        </a:spcBef>
                      </a:pPr>
                      <a:r>
                        <a:rPr sz="1800" b="1" dirty="0">
                          <a:solidFill>
                            <a:srgbClr val="FFFFFF"/>
                          </a:solidFill>
                          <a:latin typeface="Tahoma"/>
                          <a:cs typeface="Tahoma"/>
                        </a:rPr>
                        <a:t>Weaving </a:t>
                      </a:r>
                      <a:r>
                        <a:rPr lang="en-US" sz="1800" b="1" dirty="0" smtClean="0">
                          <a:solidFill>
                            <a:srgbClr val="FFFFFF"/>
                          </a:solidFill>
                          <a:latin typeface="Tahoma"/>
                          <a:cs typeface="Tahoma"/>
                        </a:rPr>
                        <a:t>M</a:t>
                      </a:r>
                      <a:r>
                        <a:rPr sz="1800" b="1" dirty="0" smtClean="0">
                          <a:solidFill>
                            <a:srgbClr val="FFFFFF"/>
                          </a:solidFill>
                          <a:latin typeface="Tahoma"/>
                          <a:cs typeface="Tahoma"/>
                        </a:rPr>
                        <a:t>achine</a:t>
                      </a:r>
                      <a:r>
                        <a:rPr sz="1800" b="1" spc="-80" dirty="0" smtClean="0">
                          <a:solidFill>
                            <a:srgbClr val="FFFFFF"/>
                          </a:solidFill>
                          <a:latin typeface="Tahoma"/>
                          <a:cs typeface="Tahoma"/>
                        </a:rPr>
                        <a:t> </a:t>
                      </a:r>
                      <a:r>
                        <a:rPr sz="1800" b="1" spc="-5" dirty="0" smtClean="0">
                          <a:solidFill>
                            <a:srgbClr val="FFFFFF"/>
                          </a:solidFill>
                          <a:latin typeface="Tahoma"/>
                          <a:cs typeface="Tahoma"/>
                        </a:rPr>
                        <a:t>Set</a:t>
                      </a:r>
                      <a:r>
                        <a:rPr lang="en-US" sz="1800" b="1" spc="-5" dirty="0" smtClean="0">
                          <a:solidFill>
                            <a:srgbClr val="FFFFFF"/>
                          </a:solidFill>
                          <a:latin typeface="Tahoma"/>
                          <a:cs typeface="Tahoma"/>
                        </a:rPr>
                        <a:t>u</a:t>
                      </a:r>
                      <a:r>
                        <a:rPr sz="1800" b="1" dirty="0" smtClean="0">
                          <a:solidFill>
                            <a:srgbClr val="FFFFFF"/>
                          </a:solidFill>
                          <a:latin typeface="Tahoma"/>
                          <a:cs typeface="Tahoma"/>
                        </a:rPr>
                        <a:t>p </a:t>
                      </a:r>
                      <a:r>
                        <a:rPr sz="1800" b="1" spc="-5" dirty="0">
                          <a:solidFill>
                            <a:srgbClr val="FFFFFF"/>
                          </a:solidFill>
                          <a:latin typeface="Tahoma"/>
                          <a:cs typeface="Tahoma"/>
                        </a:rPr>
                        <a:t>cost</a:t>
                      </a:r>
                      <a:r>
                        <a:rPr sz="1800" b="1" spc="-40" dirty="0">
                          <a:solidFill>
                            <a:srgbClr val="FFFFFF"/>
                          </a:solidFill>
                          <a:latin typeface="Tahoma"/>
                          <a:cs typeface="Tahoma"/>
                        </a:rPr>
                        <a:t> </a:t>
                      </a:r>
                      <a:r>
                        <a:rPr sz="1800" b="1" spc="-5" dirty="0">
                          <a:solidFill>
                            <a:srgbClr val="FFFFFF"/>
                          </a:solidFill>
                          <a:latin typeface="Tahoma"/>
                          <a:cs typeface="Tahoma"/>
                        </a:rPr>
                        <a:t>(Rs.)</a:t>
                      </a:r>
                      <a:endParaRPr sz="1800" dirty="0">
                        <a:latin typeface="Tahoma"/>
                        <a:cs typeface="Tahoma"/>
                      </a:endParaRPr>
                    </a:p>
                  </a:txBody>
                  <a:tcPr marL="0" marR="0" marT="44450" marB="0"/>
                </a:tc>
                <a:tc>
                  <a:txBody>
                    <a:bodyPr/>
                    <a:lstStyle/>
                    <a:p>
                      <a:pPr marL="0" marR="134620" indent="-624840" algn="ctr">
                        <a:lnSpc>
                          <a:spcPct val="100000"/>
                        </a:lnSpc>
                        <a:spcBef>
                          <a:spcPts val="0"/>
                        </a:spcBef>
                      </a:pPr>
                      <a:r>
                        <a:rPr sz="1800" b="1" spc="-5" dirty="0">
                          <a:solidFill>
                            <a:srgbClr val="FFFFFF"/>
                          </a:solidFill>
                          <a:latin typeface="Tahoma"/>
                          <a:cs typeface="Tahoma"/>
                        </a:rPr>
                        <a:t>Processing</a:t>
                      </a:r>
                      <a:r>
                        <a:rPr sz="1800" b="1" spc="-80" dirty="0">
                          <a:solidFill>
                            <a:srgbClr val="FFFFFF"/>
                          </a:solidFill>
                          <a:latin typeface="Tahoma"/>
                          <a:cs typeface="Tahoma"/>
                        </a:rPr>
                        <a:t> </a:t>
                      </a:r>
                      <a:r>
                        <a:rPr lang="en-US" sz="1800" b="1" spc="-80" dirty="0" smtClean="0">
                          <a:solidFill>
                            <a:srgbClr val="FFFFFF"/>
                          </a:solidFill>
                          <a:latin typeface="Tahoma"/>
                          <a:cs typeface="Tahoma"/>
                        </a:rPr>
                        <a:t>C</a:t>
                      </a:r>
                      <a:r>
                        <a:rPr sz="1800" b="1" spc="-5" dirty="0" smtClean="0">
                          <a:solidFill>
                            <a:srgbClr val="FFFFFF"/>
                          </a:solidFill>
                          <a:latin typeface="Tahoma"/>
                          <a:cs typeface="Tahoma"/>
                        </a:rPr>
                        <a:t>ost  </a:t>
                      </a:r>
                      <a:r>
                        <a:rPr sz="1800" b="1" spc="-5" dirty="0">
                          <a:solidFill>
                            <a:srgbClr val="FFFFFF"/>
                          </a:solidFill>
                          <a:latin typeface="Tahoma"/>
                          <a:cs typeface="Tahoma"/>
                        </a:rPr>
                        <a:t>(Rs.)</a:t>
                      </a:r>
                      <a:endParaRPr sz="1800" dirty="0">
                        <a:latin typeface="Tahoma"/>
                        <a:cs typeface="Tahoma"/>
                      </a:endParaRPr>
                    </a:p>
                  </a:txBody>
                  <a:tcPr marL="0" marR="0" marT="44450" marB="0"/>
                </a:tc>
                <a:tc>
                  <a:txBody>
                    <a:bodyPr/>
                    <a:lstStyle/>
                    <a:p>
                      <a:pPr marL="0" marR="168275" algn="ctr">
                        <a:lnSpc>
                          <a:spcPct val="100000"/>
                        </a:lnSpc>
                        <a:spcBef>
                          <a:spcPts val="0"/>
                        </a:spcBef>
                      </a:pPr>
                      <a:r>
                        <a:rPr sz="1800" b="1" spc="-5" dirty="0">
                          <a:solidFill>
                            <a:srgbClr val="FFFFFF"/>
                          </a:solidFill>
                          <a:latin typeface="Tahoma"/>
                          <a:cs typeface="Tahoma"/>
                        </a:rPr>
                        <a:t>Maximum</a:t>
                      </a:r>
                      <a:r>
                        <a:rPr sz="1800" b="1" spc="-110" dirty="0">
                          <a:solidFill>
                            <a:srgbClr val="FFFFFF"/>
                          </a:solidFill>
                          <a:latin typeface="Tahoma"/>
                          <a:cs typeface="Tahoma"/>
                        </a:rPr>
                        <a:t> </a:t>
                      </a:r>
                      <a:r>
                        <a:rPr sz="1800" b="1" spc="-5" dirty="0">
                          <a:solidFill>
                            <a:srgbClr val="FFFFFF"/>
                          </a:solidFill>
                          <a:latin typeface="Tahoma"/>
                          <a:cs typeface="Tahoma"/>
                        </a:rPr>
                        <a:t>daily </a:t>
                      </a:r>
                      <a:r>
                        <a:rPr sz="1800" b="1" spc="-5" dirty="0" smtClean="0">
                          <a:solidFill>
                            <a:srgbClr val="FFFFFF"/>
                          </a:solidFill>
                          <a:latin typeface="Tahoma"/>
                          <a:cs typeface="Tahoma"/>
                        </a:rPr>
                        <a:t>capacity </a:t>
                      </a:r>
                      <a:r>
                        <a:rPr sz="1800" b="1" spc="-5" dirty="0">
                          <a:solidFill>
                            <a:srgbClr val="FFFFFF"/>
                          </a:solidFill>
                          <a:latin typeface="Tahoma"/>
                          <a:cs typeface="Tahoma"/>
                        </a:rPr>
                        <a:t>(Sq. </a:t>
                      </a:r>
                      <a:r>
                        <a:rPr sz="1800" b="1" spc="-5" dirty="0" smtClean="0">
                          <a:solidFill>
                            <a:srgbClr val="FFFFFF"/>
                          </a:solidFill>
                          <a:latin typeface="Tahoma"/>
                          <a:cs typeface="Tahoma"/>
                        </a:rPr>
                        <a:t>meter</a:t>
                      </a:r>
                      <a:r>
                        <a:rPr sz="1800" b="1" spc="-5" dirty="0">
                          <a:solidFill>
                            <a:srgbClr val="FFFFFF"/>
                          </a:solidFill>
                          <a:latin typeface="Tahoma"/>
                          <a:cs typeface="Tahoma"/>
                        </a:rPr>
                        <a:t>)</a:t>
                      </a:r>
                      <a:endParaRPr sz="1800" dirty="0">
                        <a:latin typeface="Tahoma"/>
                        <a:cs typeface="Tahoma"/>
                      </a:endParaRPr>
                    </a:p>
                  </a:txBody>
                  <a:tcPr marL="0" marR="0" marT="44450" marB="0"/>
                </a:tc>
                <a:extLst>
                  <a:ext uri="{0D108BD9-81ED-4DB2-BD59-A6C34878D82A}">
                    <a16:rowId xmlns:a16="http://schemas.microsoft.com/office/drawing/2014/main" val="3845217546"/>
                  </a:ext>
                </a:extLst>
              </a:tr>
              <a:tr h="370840">
                <a:tc>
                  <a:txBody>
                    <a:bodyPr/>
                    <a:lstStyle/>
                    <a:p>
                      <a:pPr algn="ctr">
                        <a:lnSpc>
                          <a:spcPct val="100000"/>
                        </a:lnSpc>
                        <a:spcBef>
                          <a:spcPts val="355"/>
                        </a:spcBef>
                      </a:pPr>
                      <a:r>
                        <a:rPr sz="1800" dirty="0">
                          <a:latin typeface="Tahoma"/>
                          <a:cs typeface="Tahoma"/>
                        </a:rPr>
                        <a:t>1</a:t>
                      </a:r>
                    </a:p>
                  </a:txBody>
                  <a:tcPr marL="0" marR="0" marT="45085" marB="0"/>
                </a:tc>
                <a:tc>
                  <a:txBody>
                    <a:bodyPr/>
                    <a:lstStyle/>
                    <a:p>
                      <a:pPr marL="1226185">
                        <a:lnSpc>
                          <a:spcPct val="100000"/>
                        </a:lnSpc>
                        <a:spcBef>
                          <a:spcPts val="355"/>
                        </a:spcBef>
                      </a:pPr>
                      <a:r>
                        <a:rPr sz="1800" dirty="0">
                          <a:latin typeface="Tahoma"/>
                          <a:cs typeface="Tahoma"/>
                        </a:rPr>
                        <a:t>150</a:t>
                      </a:r>
                    </a:p>
                  </a:txBody>
                  <a:tcPr marL="0" marR="0" marT="45085" marB="0"/>
                </a:tc>
                <a:tc>
                  <a:txBody>
                    <a:bodyPr/>
                    <a:lstStyle/>
                    <a:p>
                      <a:pPr marL="1270" algn="ctr">
                        <a:lnSpc>
                          <a:spcPct val="100000"/>
                        </a:lnSpc>
                        <a:spcBef>
                          <a:spcPts val="355"/>
                        </a:spcBef>
                      </a:pPr>
                      <a:r>
                        <a:rPr sz="1800" dirty="0">
                          <a:latin typeface="Tahoma"/>
                          <a:cs typeface="Tahoma"/>
                        </a:rPr>
                        <a:t>15</a:t>
                      </a:r>
                    </a:p>
                  </a:txBody>
                  <a:tcPr marL="0" marR="0" marT="45085" marB="0"/>
                </a:tc>
                <a:tc>
                  <a:txBody>
                    <a:bodyPr/>
                    <a:lstStyle/>
                    <a:p>
                      <a:pPr marL="798195">
                        <a:lnSpc>
                          <a:spcPct val="100000"/>
                        </a:lnSpc>
                        <a:spcBef>
                          <a:spcPts val="355"/>
                        </a:spcBef>
                      </a:pPr>
                      <a:r>
                        <a:rPr sz="1800" dirty="0">
                          <a:latin typeface="Tahoma"/>
                          <a:cs typeface="Tahoma"/>
                        </a:rPr>
                        <a:t>2000</a:t>
                      </a:r>
                    </a:p>
                  </a:txBody>
                  <a:tcPr marL="0" marR="0" marT="45085" marB="0"/>
                </a:tc>
                <a:extLst>
                  <a:ext uri="{0D108BD9-81ED-4DB2-BD59-A6C34878D82A}">
                    <a16:rowId xmlns:a16="http://schemas.microsoft.com/office/drawing/2014/main" val="1395607840"/>
                  </a:ext>
                </a:extLst>
              </a:tr>
              <a:tr h="370840">
                <a:tc>
                  <a:txBody>
                    <a:bodyPr/>
                    <a:lstStyle/>
                    <a:p>
                      <a:pPr algn="ctr">
                        <a:lnSpc>
                          <a:spcPct val="100000"/>
                        </a:lnSpc>
                        <a:spcBef>
                          <a:spcPts val="355"/>
                        </a:spcBef>
                      </a:pPr>
                      <a:r>
                        <a:rPr sz="1800" dirty="0">
                          <a:latin typeface="Tahoma"/>
                          <a:cs typeface="Tahoma"/>
                        </a:rPr>
                        <a:t>2</a:t>
                      </a:r>
                    </a:p>
                  </a:txBody>
                  <a:tcPr marL="0" marR="0" marT="45085" marB="0"/>
                </a:tc>
                <a:tc>
                  <a:txBody>
                    <a:bodyPr/>
                    <a:lstStyle/>
                    <a:p>
                      <a:pPr marL="1226185">
                        <a:lnSpc>
                          <a:spcPct val="100000"/>
                        </a:lnSpc>
                        <a:spcBef>
                          <a:spcPts val="355"/>
                        </a:spcBef>
                      </a:pPr>
                      <a:r>
                        <a:rPr sz="1800" dirty="0">
                          <a:latin typeface="Tahoma"/>
                          <a:cs typeface="Tahoma"/>
                        </a:rPr>
                        <a:t>240</a:t>
                      </a:r>
                    </a:p>
                  </a:txBody>
                  <a:tcPr marL="0" marR="0" marT="45085" marB="0"/>
                </a:tc>
                <a:tc>
                  <a:txBody>
                    <a:bodyPr/>
                    <a:lstStyle/>
                    <a:p>
                      <a:pPr marL="1270" algn="ctr">
                        <a:lnSpc>
                          <a:spcPct val="100000"/>
                        </a:lnSpc>
                        <a:spcBef>
                          <a:spcPts val="355"/>
                        </a:spcBef>
                      </a:pPr>
                      <a:r>
                        <a:rPr sz="1800" dirty="0">
                          <a:latin typeface="Tahoma"/>
                          <a:cs typeface="Tahoma"/>
                        </a:rPr>
                        <a:t>10</a:t>
                      </a:r>
                    </a:p>
                  </a:txBody>
                  <a:tcPr marL="0" marR="0" marT="45085" marB="0"/>
                </a:tc>
                <a:tc>
                  <a:txBody>
                    <a:bodyPr/>
                    <a:lstStyle/>
                    <a:p>
                      <a:pPr marL="798195">
                        <a:lnSpc>
                          <a:spcPct val="100000"/>
                        </a:lnSpc>
                        <a:spcBef>
                          <a:spcPts val="355"/>
                        </a:spcBef>
                      </a:pPr>
                      <a:r>
                        <a:rPr sz="1800" dirty="0">
                          <a:latin typeface="Tahoma"/>
                          <a:cs typeface="Tahoma"/>
                        </a:rPr>
                        <a:t>3000</a:t>
                      </a:r>
                    </a:p>
                  </a:txBody>
                  <a:tcPr marL="0" marR="0" marT="45085" marB="0"/>
                </a:tc>
                <a:extLst>
                  <a:ext uri="{0D108BD9-81ED-4DB2-BD59-A6C34878D82A}">
                    <a16:rowId xmlns:a16="http://schemas.microsoft.com/office/drawing/2014/main" val="3194644532"/>
                  </a:ext>
                </a:extLst>
              </a:tr>
              <a:tr h="370840">
                <a:tc>
                  <a:txBody>
                    <a:bodyPr/>
                    <a:lstStyle/>
                    <a:p>
                      <a:pPr algn="ctr">
                        <a:lnSpc>
                          <a:spcPct val="100000"/>
                        </a:lnSpc>
                        <a:spcBef>
                          <a:spcPts val="355"/>
                        </a:spcBef>
                      </a:pPr>
                      <a:r>
                        <a:rPr sz="1800" dirty="0">
                          <a:latin typeface="Tahoma"/>
                          <a:cs typeface="Tahoma"/>
                        </a:rPr>
                        <a:t>3</a:t>
                      </a:r>
                    </a:p>
                  </a:txBody>
                  <a:tcPr marL="0" marR="0" marT="45085" marB="0"/>
                </a:tc>
                <a:tc>
                  <a:txBody>
                    <a:bodyPr/>
                    <a:lstStyle/>
                    <a:p>
                      <a:pPr marL="1226185">
                        <a:lnSpc>
                          <a:spcPct val="100000"/>
                        </a:lnSpc>
                        <a:spcBef>
                          <a:spcPts val="355"/>
                        </a:spcBef>
                      </a:pPr>
                      <a:r>
                        <a:rPr sz="1800" dirty="0">
                          <a:latin typeface="Tahoma"/>
                          <a:cs typeface="Tahoma"/>
                        </a:rPr>
                        <a:t>300</a:t>
                      </a:r>
                    </a:p>
                  </a:txBody>
                  <a:tcPr marL="0" marR="0" marT="45085" marB="0"/>
                </a:tc>
                <a:tc>
                  <a:txBody>
                    <a:bodyPr/>
                    <a:lstStyle/>
                    <a:p>
                      <a:pPr marL="1270" algn="ctr">
                        <a:lnSpc>
                          <a:spcPct val="100000"/>
                        </a:lnSpc>
                        <a:spcBef>
                          <a:spcPts val="355"/>
                        </a:spcBef>
                      </a:pPr>
                      <a:r>
                        <a:rPr sz="1800" dirty="0">
                          <a:latin typeface="Tahoma"/>
                          <a:cs typeface="Tahoma"/>
                        </a:rPr>
                        <a:t>8</a:t>
                      </a:r>
                    </a:p>
                  </a:txBody>
                  <a:tcPr marL="0" marR="0" marT="45085" marB="0"/>
                </a:tc>
                <a:tc>
                  <a:txBody>
                    <a:bodyPr/>
                    <a:lstStyle/>
                    <a:p>
                      <a:pPr marL="798195">
                        <a:lnSpc>
                          <a:spcPct val="100000"/>
                        </a:lnSpc>
                        <a:spcBef>
                          <a:spcPts val="355"/>
                        </a:spcBef>
                      </a:pPr>
                      <a:r>
                        <a:rPr sz="1800" dirty="0">
                          <a:latin typeface="Tahoma"/>
                          <a:cs typeface="Tahoma"/>
                        </a:rPr>
                        <a:t>3500</a:t>
                      </a:r>
                    </a:p>
                  </a:txBody>
                  <a:tcPr marL="0" marR="0" marT="45085" marB="0"/>
                </a:tc>
                <a:extLst>
                  <a:ext uri="{0D108BD9-81ED-4DB2-BD59-A6C34878D82A}">
                    <a16:rowId xmlns:a16="http://schemas.microsoft.com/office/drawing/2014/main" val="977828558"/>
                  </a:ext>
                </a:extLst>
              </a:tr>
            </a:tbl>
          </a:graphicData>
        </a:graphic>
      </p:graphicFrame>
    </p:spTree>
    <p:extLst>
      <p:ext uri="{BB962C8B-B14F-4D97-AF65-F5344CB8AC3E}">
        <p14:creationId xmlns:p14="http://schemas.microsoft.com/office/powerpoint/2010/main" val="52081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fontScale="92500" lnSpcReduction="20000"/>
          </a:bodyPr>
          <a:lstStyle/>
          <a:p>
            <a:pPr marL="0" indent="0" algn="just">
              <a:spcBef>
                <a:spcPts val="600"/>
              </a:spcBef>
              <a:buNone/>
            </a:pPr>
            <a:r>
              <a:rPr lang="en-US" dirty="0" smtClean="0">
                <a:solidFill>
                  <a:schemeClr val="accent1">
                    <a:lumMod val="75000"/>
                  </a:schemeClr>
                </a:solidFill>
              </a:rPr>
              <a:t>Mixed Integer Programming Problem:</a:t>
            </a:r>
            <a:endParaRPr lang="en-US" dirty="0">
              <a:solidFill>
                <a:schemeClr val="accent1">
                  <a:lumMod val="75000"/>
                </a:schemeClr>
              </a:solidFill>
            </a:endParaRPr>
          </a:p>
          <a:p>
            <a:pPr marL="88900" marR="68580" indent="0">
              <a:lnSpc>
                <a:spcPct val="100000"/>
              </a:lnSpc>
              <a:spcBef>
                <a:spcPts val="100"/>
              </a:spcBef>
              <a:buNone/>
              <a:tabLst>
                <a:tab pos="431165" algn="l"/>
                <a:tab pos="431800" algn="l"/>
                <a:tab pos="1946275" algn="l"/>
                <a:tab pos="3695065" algn="l"/>
                <a:tab pos="4327525" algn="l"/>
                <a:tab pos="4780280" algn="l"/>
                <a:tab pos="5327650" algn="l"/>
                <a:tab pos="5977890" algn="l"/>
                <a:tab pos="7624445" algn="l"/>
                <a:tab pos="8451850" algn="l"/>
              </a:tabLst>
            </a:pPr>
            <a:r>
              <a:rPr lang="en-US" sz="2400" b="1" spc="-5" dirty="0" smtClean="0">
                <a:latin typeface="Tahoma"/>
                <a:cs typeface="Tahoma"/>
              </a:rPr>
              <a:t>De</a:t>
            </a:r>
            <a:r>
              <a:rPr lang="en-US" sz="2400" b="1" spc="-10" dirty="0" smtClean="0">
                <a:latin typeface="Tahoma"/>
                <a:cs typeface="Tahoma"/>
              </a:rPr>
              <a:t>c</a:t>
            </a:r>
            <a:r>
              <a:rPr lang="en-US" sz="2400" b="1" dirty="0" smtClean="0">
                <a:latin typeface="Tahoma"/>
                <a:cs typeface="Tahoma"/>
              </a:rPr>
              <a:t>ision Variab</a:t>
            </a:r>
            <a:r>
              <a:rPr lang="en-US" sz="2400" b="1" spc="-10" dirty="0" smtClean="0">
                <a:latin typeface="Tahoma"/>
                <a:cs typeface="Tahoma"/>
              </a:rPr>
              <a:t>l</a:t>
            </a:r>
            <a:r>
              <a:rPr lang="en-US" sz="2400" b="1" dirty="0" smtClean="0">
                <a:latin typeface="Tahoma"/>
                <a:cs typeface="Tahoma"/>
              </a:rPr>
              <a:t>e</a:t>
            </a:r>
            <a:r>
              <a:rPr lang="en-US" sz="2400" b="1" spc="5" dirty="0" smtClean="0">
                <a:latin typeface="Tahoma"/>
                <a:cs typeface="Tahoma"/>
              </a:rPr>
              <a:t>s</a:t>
            </a:r>
            <a:r>
              <a:rPr lang="en-US" sz="2400" b="1" dirty="0" smtClean="0">
                <a:latin typeface="Tahoma"/>
                <a:cs typeface="Tahoma"/>
              </a:rPr>
              <a:t>:</a:t>
            </a:r>
          </a:p>
          <a:p>
            <a:pPr marL="546100" marR="68580" lvl="1" indent="0">
              <a:lnSpc>
                <a:spcPct val="100000"/>
              </a:lnSpc>
              <a:spcBef>
                <a:spcPts val="100"/>
              </a:spcBef>
              <a:buNone/>
              <a:tabLst>
                <a:tab pos="431165" algn="l"/>
                <a:tab pos="431800" algn="l"/>
                <a:tab pos="1946275" algn="l"/>
                <a:tab pos="3695065" algn="l"/>
                <a:tab pos="4327525" algn="l"/>
                <a:tab pos="4780280" algn="l"/>
                <a:tab pos="5327650" algn="l"/>
                <a:tab pos="5977890" algn="l"/>
                <a:tab pos="7624445" algn="l"/>
                <a:tab pos="8451850" algn="l"/>
              </a:tabLst>
            </a:pPr>
            <a:r>
              <a:rPr lang="en-US" sz="2200" spc="-5" dirty="0" smtClean="0">
                <a:latin typeface="Tahoma"/>
                <a:cs typeface="Tahoma"/>
              </a:rPr>
              <a:t>X</a:t>
            </a:r>
            <a:r>
              <a:rPr lang="en-US" sz="2200" spc="-7" baseline="-20833" dirty="0" smtClean="0">
                <a:latin typeface="Tahoma"/>
                <a:cs typeface="Tahoma"/>
              </a:rPr>
              <a:t>i </a:t>
            </a:r>
            <a:r>
              <a:rPr lang="en-US" sz="2200" baseline="-20833" dirty="0" smtClean="0">
                <a:latin typeface="Tahoma"/>
                <a:cs typeface="Tahoma"/>
              </a:rPr>
              <a:t> </a:t>
            </a:r>
            <a:r>
              <a:rPr lang="en-US" sz="2200" spc="-10" dirty="0" smtClean="0">
                <a:latin typeface="Tahoma"/>
                <a:cs typeface="Tahoma"/>
              </a:rPr>
              <a:t>b</a:t>
            </a:r>
            <a:r>
              <a:rPr lang="en-US" sz="2200" dirty="0" smtClean="0">
                <a:latin typeface="Tahoma"/>
                <a:cs typeface="Tahoma"/>
              </a:rPr>
              <a:t>e </a:t>
            </a:r>
            <a:r>
              <a:rPr lang="en-US" sz="2200" spc="-5" dirty="0" smtClean="0">
                <a:latin typeface="Tahoma"/>
                <a:cs typeface="Tahoma"/>
              </a:rPr>
              <a:t>th</a:t>
            </a:r>
            <a:r>
              <a:rPr lang="en-US" sz="2200" dirty="0" smtClean="0">
                <a:latin typeface="Tahoma"/>
                <a:cs typeface="Tahoma"/>
              </a:rPr>
              <a:t>e p</a:t>
            </a:r>
            <a:r>
              <a:rPr lang="en-US" sz="2200" spc="-20" dirty="0" smtClean="0">
                <a:latin typeface="Tahoma"/>
                <a:cs typeface="Tahoma"/>
              </a:rPr>
              <a:t>r</a:t>
            </a:r>
            <a:r>
              <a:rPr lang="en-US" sz="2200" dirty="0" smtClean="0">
                <a:latin typeface="Tahoma"/>
                <a:cs typeface="Tahoma"/>
              </a:rPr>
              <a:t>oduct</a:t>
            </a:r>
            <a:r>
              <a:rPr lang="en-US" sz="2200" spc="-10" dirty="0" smtClean="0">
                <a:latin typeface="Tahoma"/>
                <a:cs typeface="Tahoma"/>
              </a:rPr>
              <a:t>i</a:t>
            </a:r>
            <a:r>
              <a:rPr lang="en-US" sz="2200" dirty="0" smtClean="0">
                <a:latin typeface="Tahoma"/>
                <a:cs typeface="Tahoma"/>
              </a:rPr>
              <a:t>on l</a:t>
            </a:r>
            <a:r>
              <a:rPr lang="en-US" sz="2200" spc="-15" dirty="0" smtClean="0">
                <a:latin typeface="Tahoma"/>
                <a:cs typeface="Tahoma"/>
              </a:rPr>
              <a:t>e</a:t>
            </a:r>
            <a:r>
              <a:rPr lang="en-US" sz="2200" spc="-20" dirty="0" smtClean="0">
                <a:latin typeface="Tahoma"/>
                <a:cs typeface="Tahoma"/>
              </a:rPr>
              <a:t>v</a:t>
            </a:r>
            <a:r>
              <a:rPr lang="en-US" sz="2200" spc="-5" dirty="0" smtClean="0">
                <a:latin typeface="Tahoma"/>
                <a:cs typeface="Tahoma"/>
              </a:rPr>
              <a:t>e</a:t>
            </a:r>
            <a:r>
              <a:rPr lang="en-US" sz="2200" dirty="0" smtClean="0">
                <a:latin typeface="Tahoma"/>
                <a:cs typeface="Tahoma"/>
              </a:rPr>
              <a:t>l </a:t>
            </a:r>
            <a:r>
              <a:rPr lang="en-US" sz="2200" spc="-25" dirty="0" smtClean="0">
                <a:latin typeface="Tahoma"/>
                <a:cs typeface="Tahoma"/>
              </a:rPr>
              <a:t>f</a:t>
            </a:r>
            <a:r>
              <a:rPr lang="en-US" sz="2200" dirty="0" smtClean="0">
                <a:latin typeface="Tahoma"/>
                <a:cs typeface="Tahoma"/>
              </a:rPr>
              <a:t>or </a:t>
            </a:r>
            <a:r>
              <a:rPr lang="en-US" sz="2200" spc="-5" dirty="0" smtClean="0">
                <a:latin typeface="Tahoma"/>
                <a:cs typeface="Tahoma"/>
              </a:rPr>
              <a:t>process Y</a:t>
            </a:r>
            <a:r>
              <a:rPr lang="en-US" sz="2200" spc="-5" baseline="-25000" dirty="0" smtClean="0">
                <a:latin typeface="Tahoma"/>
                <a:cs typeface="Tahoma"/>
              </a:rPr>
              <a:t>i</a:t>
            </a:r>
            <a:r>
              <a:rPr lang="en-US" sz="2200" dirty="0" smtClean="0">
                <a:latin typeface="Tahoma"/>
                <a:cs typeface="Tahoma"/>
              </a:rPr>
              <a:t> </a:t>
            </a:r>
            <a:r>
              <a:rPr lang="en-US" sz="2200" spc="30" dirty="0" smtClean="0">
                <a:latin typeface="Tahoma"/>
                <a:cs typeface="Tahoma"/>
              </a:rPr>
              <a:t>(</a:t>
            </a:r>
            <a:r>
              <a:rPr lang="en-US" sz="2200" spc="30" dirty="0" err="1" smtClean="0">
                <a:latin typeface="Tahoma"/>
                <a:cs typeface="Tahoma"/>
              </a:rPr>
              <a:t>i</a:t>
            </a:r>
            <a:r>
              <a:rPr lang="en-US" sz="2200" spc="30" dirty="0" smtClean="0">
                <a:latin typeface="Tahoma"/>
                <a:cs typeface="Tahoma"/>
              </a:rPr>
              <a:t> </a:t>
            </a:r>
            <a:r>
              <a:rPr lang="en-US" sz="2200" dirty="0" smtClean="0">
                <a:latin typeface="Tahoma"/>
                <a:cs typeface="Tahoma"/>
              </a:rPr>
              <a:t>= </a:t>
            </a:r>
            <a:r>
              <a:rPr lang="en-US" sz="2200" spc="-5" dirty="0" smtClean="0">
                <a:latin typeface="Tahoma"/>
                <a:cs typeface="Tahoma"/>
              </a:rPr>
              <a:t>1, 2, 3)</a:t>
            </a:r>
          </a:p>
          <a:p>
            <a:pPr marL="546100" marR="68580" lvl="1" indent="0">
              <a:lnSpc>
                <a:spcPct val="100000"/>
              </a:lnSpc>
              <a:spcBef>
                <a:spcPts val="100"/>
              </a:spcBef>
              <a:buNone/>
              <a:tabLst>
                <a:tab pos="431165" algn="l"/>
                <a:tab pos="431800" algn="l"/>
                <a:tab pos="1946275" algn="l"/>
                <a:tab pos="3695065" algn="l"/>
                <a:tab pos="4327525" algn="l"/>
                <a:tab pos="4780280" algn="l"/>
                <a:tab pos="5327650" algn="l"/>
                <a:tab pos="5977890" algn="l"/>
                <a:tab pos="7624445" algn="l"/>
                <a:tab pos="8451850" algn="l"/>
              </a:tabLst>
            </a:pPr>
            <a:r>
              <a:rPr lang="en-US" sz="2200" spc="-5" dirty="0" smtClean="0">
                <a:latin typeface="Tahoma"/>
                <a:cs typeface="Tahoma"/>
              </a:rPr>
              <a:t>Y</a:t>
            </a:r>
            <a:r>
              <a:rPr lang="en-US" sz="2200" spc="-7" baseline="-20833" dirty="0">
                <a:latin typeface="Tahoma"/>
                <a:cs typeface="Tahoma"/>
              </a:rPr>
              <a:t>i</a:t>
            </a:r>
            <a:r>
              <a:rPr lang="en-US" sz="2200" spc="375" baseline="-20833" dirty="0" smtClean="0">
                <a:latin typeface="Tahoma"/>
                <a:cs typeface="Tahoma"/>
              </a:rPr>
              <a:t> </a:t>
            </a:r>
            <a:r>
              <a:rPr lang="en-US" sz="2200" dirty="0">
                <a:latin typeface="Tahoma"/>
                <a:cs typeface="Tahoma"/>
              </a:rPr>
              <a:t>=</a:t>
            </a:r>
            <a:r>
              <a:rPr lang="en-US" sz="2200" spc="-5" dirty="0">
                <a:latin typeface="Tahoma"/>
                <a:cs typeface="Tahoma"/>
              </a:rPr>
              <a:t> </a:t>
            </a:r>
            <a:r>
              <a:rPr lang="en-US" sz="2200" dirty="0" smtClean="0">
                <a:latin typeface="Tahoma"/>
                <a:cs typeface="Tahoma"/>
              </a:rPr>
              <a:t>1 if </a:t>
            </a:r>
            <a:r>
              <a:rPr lang="en-US" sz="2200" spc="-5" dirty="0">
                <a:latin typeface="Tahoma"/>
                <a:cs typeface="Tahoma"/>
              </a:rPr>
              <a:t>process </a:t>
            </a:r>
            <a:r>
              <a:rPr lang="en-US" sz="2200" spc="-5" dirty="0" err="1" smtClean="0">
                <a:latin typeface="Tahoma"/>
                <a:cs typeface="Tahoma"/>
              </a:rPr>
              <a:t>i</a:t>
            </a:r>
            <a:r>
              <a:rPr lang="en-US" sz="2200" dirty="0" smtClean="0">
                <a:latin typeface="Tahoma"/>
                <a:cs typeface="Tahoma"/>
              </a:rPr>
              <a:t> </a:t>
            </a:r>
            <a:r>
              <a:rPr lang="en-US" sz="2200" dirty="0">
                <a:latin typeface="Tahoma"/>
                <a:cs typeface="Tahoma"/>
              </a:rPr>
              <a:t>is used,</a:t>
            </a:r>
            <a:r>
              <a:rPr lang="en-US" sz="2200" spc="-10" dirty="0">
                <a:latin typeface="Tahoma"/>
                <a:cs typeface="Tahoma"/>
              </a:rPr>
              <a:t> </a:t>
            </a:r>
            <a:r>
              <a:rPr lang="en-US" sz="2200" dirty="0" smtClean="0">
                <a:latin typeface="Tahoma"/>
                <a:cs typeface="Tahoma"/>
              </a:rPr>
              <a:t>and</a:t>
            </a:r>
          </a:p>
          <a:p>
            <a:pPr marL="546100" marR="68580" lvl="1" indent="0">
              <a:lnSpc>
                <a:spcPct val="100000"/>
              </a:lnSpc>
              <a:spcBef>
                <a:spcPts val="100"/>
              </a:spcBef>
              <a:buNone/>
              <a:tabLst>
                <a:tab pos="431165" algn="l"/>
                <a:tab pos="431800" algn="l"/>
                <a:tab pos="1946275" algn="l"/>
                <a:tab pos="3695065" algn="l"/>
                <a:tab pos="4327525" algn="l"/>
                <a:tab pos="4780280" algn="l"/>
                <a:tab pos="5327650" algn="l"/>
                <a:tab pos="5977890" algn="l"/>
                <a:tab pos="7624445" algn="l"/>
                <a:tab pos="8451850" algn="l"/>
              </a:tabLst>
            </a:pPr>
            <a:r>
              <a:rPr lang="en-US" sz="2200" spc="-5" dirty="0" smtClean="0">
                <a:latin typeface="Tahoma"/>
                <a:cs typeface="Tahoma"/>
              </a:rPr>
              <a:t>Y</a:t>
            </a:r>
            <a:r>
              <a:rPr lang="en-US" sz="2200" spc="-7" baseline="-20833" dirty="0">
                <a:latin typeface="Tahoma"/>
                <a:cs typeface="Tahoma"/>
              </a:rPr>
              <a:t>i</a:t>
            </a:r>
            <a:r>
              <a:rPr lang="en-US" sz="2200" spc="-7" baseline="-20833" dirty="0" smtClean="0">
                <a:latin typeface="Tahoma"/>
                <a:cs typeface="Tahoma"/>
              </a:rPr>
              <a:t> </a:t>
            </a:r>
            <a:r>
              <a:rPr lang="en-US" sz="2200" dirty="0">
                <a:latin typeface="Tahoma"/>
                <a:cs typeface="Tahoma"/>
              </a:rPr>
              <a:t>= </a:t>
            </a:r>
            <a:r>
              <a:rPr lang="en-US" sz="2200" dirty="0" smtClean="0">
                <a:latin typeface="Tahoma"/>
                <a:cs typeface="Tahoma"/>
              </a:rPr>
              <a:t>0  </a:t>
            </a:r>
            <a:r>
              <a:rPr lang="en-US" sz="2200" dirty="0">
                <a:latin typeface="Tahoma"/>
                <a:cs typeface="Tahoma"/>
              </a:rPr>
              <a:t>if </a:t>
            </a:r>
            <a:r>
              <a:rPr lang="en-US" sz="2200" spc="-5" dirty="0">
                <a:latin typeface="Tahoma"/>
                <a:cs typeface="Tahoma"/>
              </a:rPr>
              <a:t>process </a:t>
            </a:r>
            <a:r>
              <a:rPr lang="en-US" sz="2200" spc="-5" dirty="0" err="1" smtClean="0">
                <a:latin typeface="Tahoma"/>
                <a:cs typeface="Tahoma"/>
              </a:rPr>
              <a:t>i</a:t>
            </a:r>
            <a:r>
              <a:rPr lang="en-US" sz="2200" dirty="0" smtClean="0">
                <a:latin typeface="Tahoma"/>
                <a:cs typeface="Tahoma"/>
              </a:rPr>
              <a:t> </a:t>
            </a:r>
            <a:r>
              <a:rPr lang="en-US" sz="2200" dirty="0">
                <a:latin typeface="Tahoma"/>
                <a:cs typeface="Tahoma"/>
              </a:rPr>
              <a:t>is not</a:t>
            </a:r>
            <a:r>
              <a:rPr lang="en-US" sz="2200" spc="-280" dirty="0">
                <a:latin typeface="Tahoma"/>
                <a:cs typeface="Tahoma"/>
              </a:rPr>
              <a:t> </a:t>
            </a:r>
            <a:r>
              <a:rPr lang="en-US" sz="2200" dirty="0">
                <a:latin typeface="Tahoma"/>
                <a:cs typeface="Tahoma"/>
              </a:rPr>
              <a:t>used</a:t>
            </a:r>
          </a:p>
          <a:p>
            <a:pPr marL="88900" indent="0">
              <a:lnSpc>
                <a:spcPts val="2880"/>
              </a:lnSpc>
              <a:buNone/>
              <a:tabLst>
                <a:tab pos="431165" algn="l"/>
                <a:tab pos="431800" algn="l"/>
              </a:tabLst>
            </a:pPr>
            <a:r>
              <a:rPr lang="en-US" sz="2400" b="1" spc="-5" dirty="0" smtClean="0">
                <a:latin typeface="Tahoma"/>
                <a:cs typeface="Tahoma"/>
              </a:rPr>
              <a:t>Objective Function:</a:t>
            </a:r>
            <a:endParaRPr lang="en-US" sz="2400" dirty="0">
              <a:latin typeface="Tahoma"/>
              <a:cs typeface="Tahoma"/>
            </a:endParaRPr>
          </a:p>
          <a:p>
            <a:pPr marL="88900" indent="0">
              <a:lnSpc>
                <a:spcPts val="2880"/>
              </a:lnSpc>
              <a:buNone/>
              <a:tabLst>
                <a:tab pos="431165" algn="l"/>
                <a:tab pos="431800" algn="l"/>
              </a:tabLst>
            </a:pPr>
            <a:r>
              <a:rPr lang="en-US" sz="2200" spc="-5" dirty="0" smtClean="0">
                <a:latin typeface="Tahoma"/>
                <a:cs typeface="Tahoma"/>
              </a:rPr>
              <a:t>	Minimize Z = (15X</a:t>
            </a:r>
            <a:r>
              <a:rPr lang="en-US" sz="2175" spc="-7" baseline="-21072" dirty="0" smtClean="0">
                <a:latin typeface="Tahoma"/>
                <a:cs typeface="Tahoma"/>
              </a:rPr>
              <a:t>1 </a:t>
            </a:r>
            <a:r>
              <a:rPr lang="en-US" sz="2200" spc="-5" dirty="0" smtClean="0">
                <a:latin typeface="Tahoma"/>
                <a:cs typeface="Tahoma"/>
              </a:rPr>
              <a:t>+ 10X</a:t>
            </a:r>
            <a:r>
              <a:rPr lang="en-US" sz="2175" spc="-7" baseline="-21072" dirty="0" smtClean="0">
                <a:latin typeface="Tahoma"/>
                <a:cs typeface="Tahoma"/>
              </a:rPr>
              <a:t>2 </a:t>
            </a:r>
            <a:r>
              <a:rPr lang="en-US" sz="2200" spc="-5" dirty="0" smtClean="0">
                <a:latin typeface="Tahoma"/>
                <a:cs typeface="Tahoma"/>
              </a:rPr>
              <a:t>+ 8X</a:t>
            </a:r>
            <a:r>
              <a:rPr lang="en-US" sz="2175" spc="-7" baseline="-21072" dirty="0" smtClean="0">
                <a:latin typeface="Tahoma"/>
                <a:cs typeface="Tahoma"/>
              </a:rPr>
              <a:t>3</a:t>
            </a:r>
            <a:r>
              <a:rPr lang="en-US" sz="2200" spc="-5" dirty="0" smtClean="0">
                <a:latin typeface="Tahoma"/>
                <a:cs typeface="Tahoma"/>
              </a:rPr>
              <a:t>) + (150Y</a:t>
            </a:r>
            <a:r>
              <a:rPr lang="en-US" sz="2175" spc="-7" baseline="-21072" dirty="0" smtClean="0">
                <a:latin typeface="Tahoma"/>
                <a:cs typeface="Tahoma"/>
              </a:rPr>
              <a:t>1 </a:t>
            </a:r>
            <a:r>
              <a:rPr lang="en-US" sz="2200" spc="-5" dirty="0" smtClean="0">
                <a:latin typeface="Tahoma"/>
                <a:cs typeface="Tahoma"/>
              </a:rPr>
              <a:t>+ 240Y</a:t>
            </a:r>
            <a:r>
              <a:rPr lang="en-US" sz="2175" spc="-7" baseline="-21072" dirty="0" smtClean="0">
                <a:latin typeface="Tahoma"/>
                <a:cs typeface="Tahoma"/>
              </a:rPr>
              <a:t>2 </a:t>
            </a:r>
            <a:r>
              <a:rPr lang="en-US" sz="2200" spc="-5" dirty="0" smtClean="0">
                <a:latin typeface="Tahoma"/>
                <a:cs typeface="Tahoma"/>
              </a:rPr>
              <a:t>+ 300Y</a:t>
            </a:r>
            <a:r>
              <a:rPr lang="en-US" sz="2175" spc="-7" baseline="-21072" dirty="0" smtClean="0">
                <a:latin typeface="Tahoma"/>
                <a:cs typeface="Tahoma"/>
              </a:rPr>
              <a:t>3</a:t>
            </a:r>
            <a:r>
              <a:rPr lang="en-US" sz="2175" spc="135" baseline="-21072" dirty="0" smtClean="0">
                <a:latin typeface="Tahoma"/>
                <a:cs typeface="Tahoma"/>
              </a:rPr>
              <a:t> </a:t>
            </a:r>
            <a:r>
              <a:rPr lang="en-US" sz="2200" spc="-5" dirty="0" smtClean="0">
                <a:latin typeface="Tahoma"/>
                <a:cs typeface="Tahoma"/>
              </a:rPr>
              <a:t>)</a:t>
            </a:r>
            <a:endParaRPr lang="en-US" sz="2200" dirty="0">
              <a:latin typeface="Tahoma"/>
              <a:cs typeface="Tahoma"/>
            </a:endParaRPr>
          </a:p>
          <a:p>
            <a:pPr marL="88900" indent="0">
              <a:lnSpc>
                <a:spcPts val="2880"/>
              </a:lnSpc>
              <a:buNone/>
              <a:tabLst>
                <a:tab pos="431165" algn="l"/>
                <a:tab pos="431800" algn="l"/>
              </a:tabLst>
            </a:pPr>
            <a:r>
              <a:rPr lang="en-US" sz="2400" b="1" spc="-5" dirty="0" smtClean="0">
                <a:latin typeface="Tahoma"/>
                <a:cs typeface="Tahoma"/>
              </a:rPr>
              <a:t>Subject</a:t>
            </a:r>
            <a:r>
              <a:rPr lang="en-US" sz="2400" b="1" spc="-15" dirty="0" smtClean="0">
                <a:latin typeface="Tahoma"/>
                <a:cs typeface="Tahoma"/>
              </a:rPr>
              <a:t> </a:t>
            </a:r>
            <a:r>
              <a:rPr lang="en-US" sz="2400" b="1" spc="-5" dirty="0" smtClean="0">
                <a:latin typeface="Tahoma"/>
                <a:cs typeface="Tahoma"/>
              </a:rPr>
              <a:t>to:</a:t>
            </a:r>
            <a:endParaRPr lang="en-US" sz="2400" dirty="0">
              <a:latin typeface="Tahoma"/>
              <a:cs typeface="Tahoma"/>
            </a:endParaRPr>
          </a:p>
          <a:p>
            <a:pPr marL="317500" indent="0" algn="just">
              <a:lnSpc>
                <a:spcPct val="100000"/>
              </a:lnSpc>
              <a:spcBef>
                <a:spcPts val="600"/>
              </a:spcBef>
              <a:buNone/>
            </a:pPr>
            <a:r>
              <a:rPr lang="en-US" sz="2200" spc="-5" dirty="0" smtClean="0">
                <a:latin typeface="Tahoma"/>
                <a:cs typeface="Tahoma"/>
              </a:rPr>
              <a:t>X</a:t>
            </a:r>
            <a:r>
              <a:rPr lang="en-US" sz="2200" spc="-7" baseline="-20833" dirty="0" smtClean="0">
                <a:latin typeface="Tahoma"/>
                <a:cs typeface="Tahoma"/>
              </a:rPr>
              <a:t>1 </a:t>
            </a:r>
            <a:r>
              <a:rPr lang="en-US" sz="2200" dirty="0" smtClean="0">
                <a:latin typeface="Tahoma"/>
                <a:cs typeface="Tahoma"/>
              </a:rPr>
              <a:t>+ </a:t>
            </a:r>
            <a:r>
              <a:rPr lang="en-US" sz="2200" spc="-5" dirty="0" smtClean="0">
                <a:latin typeface="Tahoma"/>
                <a:cs typeface="Tahoma"/>
              </a:rPr>
              <a:t>X</a:t>
            </a:r>
            <a:r>
              <a:rPr lang="en-US" sz="2200" spc="-7" baseline="-20833" dirty="0" smtClean="0">
                <a:latin typeface="Tahoma"/>
                <a:cs typeface="Tahoma"/>
              </a:rPr>
              <a:t>2 </a:t>
            </a:r>
            <a:r>
              <a:rPr lang="en-US" sz="2200" dirty="0" smtClean="0">
                <a:latin typeface="Tahoma"/>
                <a:cs typeface="Tahoma"/>
              </a:rPr>
              <a:t>+ </a:t>
            </a:r>
            <a:r>
              <a:rPr lang="en-US" sz="2200" spc="-5" dirty="0" smtClean="0">
                <a:latin typeface="Tahoma"/>
                <a:cs typeface="Tahoma"/>
              </a:rPr>
              <a:t>X</a:t>
            </a:r>
            <a:r>
              <a:rPr lang="en-US" sz="2200" spc="-7" baseline="-20833" dirty="0" smtClean="0">
                <a:latin typeface="Tahoma"/>
                <a:cs typeface="Tahoma"/>
              </a:rPr>
              <a:t>3 </a:t>
            </a:r>
            <a:r>
              <a:rPr lang="en-US" sz="2200" dirty="0">
                <a:latin typeface="Tahoma"/>
                <a:cs typeface="Tahoma"/>
              </a:rPr>
              <a:t>=</a:t>
            </a:r>
            <a:r>
              <a:rPr lang="en-US" sz="2200" dirty="0" smtClean="0">
                <a:latin typeface="Tahoma"/>
                <a:cs typeface="Tahoma"/>
              </a:rPr>
              <a:t> </a:t>
            </a:r>
            <a:r>
              <a:rPr lang="en-US" sz="2200" spc="-5" dirty="0" smtClean="0">
                <a:latin typeface="Tahoma"/>
                <a:cs typeface="Tahoma"/>
              </a:rPr>
              <a:t>4000 	</a:t>
            </a:r>
            <a:r>
              <a:rPr lang="en-US" sz="2200" dirty="0" smtClean="0">
                <a:latin typeface="Tahoma"/>
                <a:cs typeface="Tahoma"/>
              </a:rPr>
              <a:t>(Daily</a:t>
            </a:r>
            <a:r>
              <a:rPr lang="en-US" sz="2200" spc="-250" dirty="0" smtClean="0">
                <a:latin typeface="Tahoma"/>
                <a:cs typeface="Tahoma"/>
              </a:rPr>
              <a:t> </a:t>
            </a:r>
            <a:r>
              <a:rPr lang="en-US" sz="2200" dirty="0" smtClean="0">
                <a:latin typeface="Tahoma"/>
                <a:cs typeface="Tahoma"/>
              </a:rPr>
              <a:t>Demand)</a:t>
            </a:r>
          </a:p>
          <a:p>
            <a:pPr marL="317500" indent="0" algn="just">
              <a:lnSpc>
                <a:spcPct val="100000"/>
              </a:lnSpc>
              <a:spcBef>
                <a:spcPts val="600"/>
              </a:spcBef>
              <a:buNone/>
            </a:pPr>
            <a:r>
              <a:rPr lang="en-US" sz="2200" spc="-5" dirty="0" smtClean="0">
                <a:latin typeface="Tahoma"/>
                <a:cs typeface="Tahoma"/>
              </a:rPr>
              <a:t>X</a:t>
            </a:r>
            <a:r>
              <a:rPr lang="en-US" sz="2200" spc="-7" baseline="-20833" dirty="0" smtClean="0">
                <a:latin typeface="Tahoma"/>
                <a:cs typeface="Tahoma"/>
              </a:rPr>
              <a:t>1 </a:t>
            </a:r>
            <a:r>
              <a:rPr lang="en-US" sz="2200" dirty="0" smtClean="0">
                <a:latin typeface="Tahoma"/>
                <a:cs typeface="Tahoma"/>
              </a:rPr>
              <a:t>– </a:t>
            </a:r>
            <a:r>
              <a:rPr lang="en-US" sz="2200" spc="-5" dirty="0" smtClean="0">
                <a:latin typeface="Tahoma"/>
                <a:cs typeface="Tahoma"/>
              </a:rPr>
              <a:t>2000Y</a:t>
            </a:r>
            <a:r>
              <a:rPr lang="en-US" sz="2200" spc="-7" baseline="-20833" dirty="0" smtClean="0">
                <a:latin typeface="Tahoma"/>
                <a:cs typeface="Tahoma"/>
              </a:rPr>
              <a:t>1 </a:t>
            </a:r>
            <a:r>
              <a:rPr lang="en-US" sz="2200" dirty="0" smtClean="0">
                <a:latin typeface="Tahoma"/>
                <a:cs typeface="Tahoma"/>
              </a:rPr>
              <a:t>≤ 0 	(Daily </a:t>
            </a:r>
            <a:r>
              <a:rPr lang="en-US" sz="2200" spc="-5" dirty="0" smtClean="0">
                <a:latin typeface="Tahoma"/>
                <a:cs typeface="Tahoma"/>
              </a:rPr>
              <a:t>Capacity </a:t>
            </a:r>
            <a:r>
              <a:rPr lang="en-US" sz="2200" dirty="0" smtClean="0">
                <a:latin typeface="Tahoma"/>
                <a:cs typeface="Tahoma"/>
              </a:rPr>
              <a:t>of </a:t>
            </a:r>
            <a:r>
              <a:rPr lang="en-US" sz="2200" spc="-5" dirty="0" smtClean="0">
                <a:latin typeface="Tahoma"/>
                <a:cs typeface="Tahoma"/>
              </a:rPr>
              <a:t>Process-1)  </a:t>
            </a:r>
          </a:p>
          <a:p>
            <a:pPr marL="317500" indent="0" algn="just">
              <a:lnSpc>
                <a:spcPct val="100000"/>
              </a:lnSpc>
              <a:spcBef>
                <a:spcPts val="600"/>
              </a:spcBef>
              <a:buNone/>
            </a:pPr>
            <a:r>
              <a:rPr lang="en-US" sz="2200" spc="-5" dirty="0" smtClean="0">
                <a:latin typeface="Tahoma"/>
                <a:cs typeface="Tahoma"/>
              </a:rPr>
              <a:t>X</a:t>
            </a:r>
            <a:r>
              <a:rPr lang="en-US" sz="2200" spc="-7" baseline="-20833" dirty="0" smtClean="0">
                <a:latin typeface="Tahoma"/>
                <a:cs typeface="Tahoma"/>
              </a:rPr>
              <a:t>2 </a:t>
            </a:r>
            <a:r>
              <a:rPr lang="en-US" sz="2200" dirty="0" smtClean="0">
                <a:latin typeface="Tahoma"/>
                <a:cs typeface="Tahoma"/>
              </a:rPr>
              <a:t>– </a:t>
            </a:r>
            <a:r>
              <a:rPr lang="en-US" sz="2200" spc="-5" dirty="0" smtClean="0">
                <a:latin typeface="Tahoma"/>
                <a:cs typeface="Tahoma"/>
              </a:rPr>
              <a:t>3000Y</a:t>
            </a:r>
            <a:r>
              <a:rPr lang="en-US" sz="2200" spc="-7" baseline="-20833" dirty="0" smtClean="0">
                <a:latin typeface="Tahoma"/>
                <a:cs typeface="Tahoma"/>
              </a:rPr>
              <a:t>2 </a:t>
            </a:r>
            <a:r>
              <a:rPr lang="en-US" sz="2200" dirty="0" smtClean="0">
                <a:latin typeface="Tahoma"/>
                <a:cs typeface="Tahoma"/>
              </a:rPr>
              <a:t>≤ 0 	(Daily </a:t>
            </a:r>
            <a:r>
              <a:rPr lang="en-US" sz="2200" spc="-5" dirty="0" smtClean="0">
                <a:latin typeface="Tahoma"/>
                <a:cs typeface="Tahoma"/>
              </a:rPr>
              <a:t>Capacity </a:t>
            </a:r>
            <a:r>
              <a:rPr lang="en-US" sz="2200" dirty="0" smtClean="0">
                <a:latin typeface="Tahoma"/>
                <a:cs typeface="Tahoma"/>
              </a:rPr>
              <a:t>of </a:t>
            </a:r>
            <a:r>
              <a:rPr lang="en-US" sz="2200" spc="-5" dirty="0" smtClean="0">
                <a:latin typeface="Tahoma"/>
                <a:cs typeface="Tahoma"/>
              </a:rPr>
              <a:t>Process-2)  </a:t>
            </a:r>
          </a:p>
          <a:p>
            <a:pPr marL="317500" indent="0" algn="just">
              <a:lnSpc>
                <a:spcPct val="100000"/>
              </a:lnSpc>
              <a:spcBef>
                <a:spcPts val="600"/>
              </a:spcBef>
              <a:buNone/>
            </a:pPr>
            <a:r>
              <a:rPr lang="en-US" sz="2200" spc="-5" dirty="0" smtClean="0">
                <a:latin typeface="Tahoma"/>
                <a:cs typeface="Tahoma"/>
              </a:rPr>
              <a:t>X</a:t>
            </a:r>
            <a:r>
              <a:rPr lang="en-US" sz="2200" spc="-7" baseline="-20833" dirty="0" smtClean="0">
                <a:latin typeface="Tahoma"/>
                <a:cs typeface="Tahoma"/>
              </a:rPr>
              <a:t>3 </a:t>
            </a:r>
            <a:r>
              <a:rPr lang="en-US" sz="2200" dirty="0" smtClean="0">
                <a:latin typeface="Tahoma"/>
                <a:cs typeface="Tahoma"/>
              </a:rPr>
              <a:t>– </a:t>
            </a:r>
            <a:r>
              <a:rPr lang="en-US" sz="2200" spc="-5" dirty="0" smtClean="0">
                <a:latin typeface="Tahoma"/>
                <a:cs typeface="Tahoma"/>
              </a:rPr>
              <a:t>3500Y</a:t>
            </a:r>
            <a:r>
              <a:rPr lang="en-US" sz="2200" spc="-7" baseline="-20833" dirty="0" smtClean="0">
                <a:latin typeface="Tahoma"/>
                <a:cs typeface="Tahoma"/>
              </a:rPr>
              <a:t>3 </a:t>
            </a:r>
            <a:r>
              <a:rPr lang="en-US" sz="2200" dirty="0" smtClean="0">
                <a:latin typeface="Tahoma"/>
                <a:cs typeface="Tahoma"/>
              </a:rPr>
              <a:t>≤ 0 	(Daily </a:t>
            </a:r>
            <a:r>
              <a:rPr lang="en-US" sz="2200" spc="-5" dirty="0" smtClean="0">
                <a:latin typeface="Tahoma"/>
                <a:cs typeface="Tahoma"/>
              </a:rPr>
              <a:t>Capacity </a:t>
            </a:r>
            <a:r>
              <a:rPr lang="en-US" sz="2200" dirty="0" smtClean="0">
                <a:latin typeface="Tahoma"/>
                <a:cs typeface="Tahoma"/>
              </a:rPr>
              <a:t>of </a:t>
            </a:r>
            <a:r>
              <a:rPr lang="en-US" sz="2200" spc="-5" dirty="0" smtClean="0">
                <a:latin typeface="Tahoma"/>
                <a:cs typeface="Tahoma"/>
              </a:rPr>
              <a:t>Process-3)  </a:t>
            </a:r>
          </a:p>
          <a:p>
            <a:pPr marL="317500" indent="0" algn="just">
              <a:lnSpc>
                <a:spcPct val="100000"/>
              </a:lnSpc>
              <a:spcBef>
                <a:spcPts val="600"/>
              </a:spcBef>
              <a:buNone/>
            </a:pPr>
            <a:endParaRPr lang="en-US" sz="2200" spc="-5" dirty="0" smtClean="0">
              <a:latin typeface="Tahoma"/>
              <a:cs typeface="Tahoma"/>
            </a:endParaRPr>
          </a:p>
          <a:p>
            <a:pPr marL="317500" indent="0" algn="just">
              <a:lnSpc>
                <a:spcPct val="100000"/>
              </a:lnSpc>
              <a:spcBef>
                <a:spcPts val="600"/>
              </a:spcBef>
              <a:buNone/>
            </a:pPr>
            <a:r>
              <a:rPr lang="en-US" sz="2200" spc="-5" dirty="0" smtClean="0">
                <a:latin typeface="Tahoma"/>
                <a:cs typeface="Tahoma"/>
              </a:rPr>
              <a:t>X</a:t>
            </a:r>
            <a:r>
              <a:rPr lang="en-US" sz="2200" spc="-7" baseline="-20833" dirty="0" smtClean="0">
                <a:latin typeface="Tahoma"/>
                <a:cs typeface="Tahoma"/>
              </a:rPr>
              <a:t>i </a:t>
            </a:r>
            <a:r>
              <a:rPr lang="en-US" sz="2200" dirty="0" smtClean="0">
                <a:latin typeface="Tahoma"/>
                <a:cs typeface="Tahoma"/>
              </a:rPr>
              <a:t>≥ </a:t>
            </a:r>
            <a:r>
              <a:rPr lang="en-US" sz="2200" spc="-5" dirty="0" smtClean="0">
                <a:latin typeface="Tahoma"/>
                <a:cs typeface="Tahoma"/>
              </a:rPr>
              <a:t>0; Y</a:t>
            </a:r>
            <a:r>
              <a:rPr lang="en-US" sz="2200" spc="-7" baseline="-20833" dirty="0" smtClean="0">
                <a:latin typeface="Tahoma"/>
                <a:cs typeface="Tahoma"/>
              </a:rPr>
              <a:t>i </a:t>
            </a:r>
            <a:r>
              <a:rPr lang="en-US" sz="2200" dirty="0" smtClean="0">
                <a:latin typeface="Tahoma"/>
                <a:cs typeface="Tahoma"/>
              </a:rPr>
              <a:t>= 0 or </a:t>
            </a:r>
            <a:r>
              <a:rPr lang="en-US" sz="2200" spc="-5" dirty="0" smtClean="0">
                <a:latin typeface="Tahoma"/>
                <a:cs typeface="Tahoma"/>
              </a:rPr>
              <a:t>1, </a:t>
            </a:r>
            <a:r>
              <a:rPr lang="en-US" sz="2200" spc="-5" dirty="0" err="1" smtClean="0">
                <a:latin typeface="Tahoma"/>
                <a:cs typeface="Tahoma"/>
              </a:rPr>
              <a:t>i</a:t>
            </a:r>
            <a:r>
              <a:rPr lang="en-US" sz="2200" spc="-5" dirty="0" smtClean="0">
                <a:latin typeface="Tahoma"/>
                <a:cs typeface="Tahoma"/>
              </a:rPr>
              <a:t>= 1, 2,</a:t>
            </a:r>
            <a:r>
              <a:rPr lang="en-US" sz="2200" spc="-265" dirty="0" smtClean="0">
                <a:latin typeface="Tahoma"/>
                <a:cs typeface="Tahoma"/>
              </a:rPr>
              <a:t> </a:t>
            </a:r>
            <a:r>
              <a:rPr lang="en-US" sz="2200" dirty="0" smtClean="0">
                <a:latin typeface="Tahoma"/>
                <a:cs typeface="Tahoma"/>
              </a:rPr>
              <a:t>3</a:t>
            </a:r>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endParaRPr lang="en-US" spc="-5" dirty="0" smtClean="0">
              <a:latin typeface="Tahoma"/>
              <a:cs typeface="Tahoma"/>
            </a:endParaRPr>
          </a:p>
          <a:p>
            <a:pPr marL="457200" lvl="1" indent="0" algn="just">
              <a:spcBef>
                <a:spcPts val="600"/>
              </a:spcBef>
              <a:buNone/>
            </a:pPr>
            <a:endParaRPr lang="en-US" spc="-5" dirty="0">
              <a:latin typeface="Tahoma"/>
              <a:cs typeface="Tahoma"/>
            </a:endParaRP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spTree>
    <p:extLst>
      <p:ext uri="{BB962C8B-B14F-4D97-AF65-F5344CB8AC3E}">
        <p14:creationId xmlns:p14="http://schemas.microsoft.com/office/powerpoint/2010/main" val="222824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a:bodyPr>
          <a:lstStyle/>
          <a:p>
            <a:pPr marL="0" indent="0" algn="just">
              <a:spcBef>
                <a:spcPts val="600"/>
              </a:spcBef>
              <a:buNone/>
            </a:pPr>
            <a:r>
              <a:rPr lang="en-US" dirty="0" smtClean="0">
                <a:solidFill>
                  <a:schemeClr val="accent1">
                    <a:lumMod val="75000"/>
                  </a:schemeClr>
                </a:solidFill>
              </a:rPr>
              <a:t>0-1 Integer Programming Problem:</a:t>
            </a:r>
            <a:endParaRPr lang="en-US" dirty="0">
              <a:solidFill>
                <a:schemeClr val="accent1">
                  <a:lumMod val="75000"/>
                </a:schemeClr>
              </a:solidFill>
            </a:endParaRPr>
          </a:p>
          <a:p>
            <a:pPr marL="457200" lvl="1" indent="0" algn="just">
              <a:spcBef>
                <a:spcPts val="600"/>
              </a:spcBef>
              <a:buNone/>
            </a:pPr>
            <a:r>
              <a:rPr lang="en-US" sz="2000" dirty="0">
                <a:cs typeface="Tahoma"/>
              </a:rPr>
              <a:t>A </a:t>
            </a:r>
            <a:r>
              <a:rPr lang="en-US" sz="2000" spc="-5" dirty="0">
                <a:cs typeface="Tahoma"/>
              </a:rPr>
              <a:t>real estate </a:t>
            </a:r>
            <a:r>
              <a:rPr lang="en-US" sz="2000" spc="-10" dirty="0">
                <a:cs typeface="Tahoma"/>
              </a:rPr>
              <a:t>development </a:t>
            </a:r>
            <a:r>
              <a:rPr lang="en-US" sz="2000" spc="-5" dirty="0" smtClean="0">
                <a:cs typeface="Tahoma"/>
              </a:rPr>
              <a:t>firm is </a:t>
            </a:r>
            <a:r>
              <a:rPr lang="en-US" sz="2000" spc="-5" dirty="0">
                <a:cs typeface="Tahoma"/>
              </a:rPr>
              <a:t>considering </a:t>
            </a:r>
            <a:r>
              <a:rPr lang="en-US" sz="2000" spc="-10" dirty="0" smtClean="0">
                <a:cs typeface="Tahoma"/>
              </a:rPr>
              <a:t>five </a:t>
            </a:r>
            <a:r>
              <a:rPr lang="en-US" sz="2000" spc="-5" dirty="0">
                <a:cs typeface="Tahoma"/>
              </a:rPr>
              <a:t>possible development projects. </a:t>
            </a:r>
            <a:r>
              <a:rPr lang="en-US" sz="2000" dirty="0">
                <a:cs typeface="Tahoma"/>
              </a:rPr>
              <a:t>The </a:t>
            </a:r>
            <a:r>
              <a:rPr lang="en-US" sz="2000" spc="-5" dirty="0">
                <a:cs typeface="Tahoma"/>
              </a:rPr>
              <a:t>following table shows the estimated </a:t>
            </a:r>
            <a:r>
              <a:rPr lang="en-US" sz="2000" spc="-5" dirty="0" smtClean="0">
                <a:cs typeface="Tahoma"/>
              </a:rPr>
              <a:t>long-run </a:t>
            </a:r>
            <a:r>
              <a:rPr lang="en-US" sz="2000" spc="-5" dirty="0">
                <a:cs typeface="Tahoma"/>
              </a:rPr>
              <a:t>profit </a:t>
            </a:r>
            <a:r>
              <a:rPr lang="en-US" sz="2000" dirty="0">
                <a:cs typeface="Tahoma"/>
              </a:rPr>
              <a:t>(net </a:t>
            </a:r>
            <a:r>
              <a:rPr lang="en-US" sz="2000" spc="-5" dirty="0">
                <a:cs typeface="Tahoma"/>
              </a:rPr>
              <a:t>present </a:t>
            </a:r>
            <a:r>
              <a:rPr lang="en-US" sz="2000" spc="-15" dirty="0">
                <a:cs typeface="Tahoma"/>
              </a:rPr>
              <a:t>value) </a:t>
            </a:r>
            <a:r>
              <a:rPr lang="en-US" sz="2000" spc="-5" dirty="0">
                <a:cs typeface="Tahoma"/>
              </a:rPr>
              <a:t>that each project would </a:t>
            </a:r>
            <a:r>
              <a:rPr lang="en-US" sz="2000" spc="-10" dirty="0">
                <a:cs typeface="Tahoma"/>
              </a:rPr>
              <a:t>generate, </a:t>
            </a:r>
            <a:r>
              <a:rPr lang="en-US" sz="2000" spc="-5" dirty="0">
                <a:cs typeface="Tahoma"/>
              </a:rPr>
              <a:t>as well </a:t>
            </a:r>
            <a:r>
              <a:rPr lang="en-US" sz="2000" dirty="0">
                <a:cs typeface="Tahoma"/>
              </a:rPr>
              <a:t>as  </a:t>
            </a:r>
            <a:r>
              <a:rPr lang="en-US" sz="2000" spc="-5" dirty="0">
                <a:cs typeface="Tahoma"/>
              </a:rPr>
              <a:t>the amount </a:t>
            </a:r>
            <a:r>
              <a:rPr lang="en-US" sz="2000" dirty="0">
                <a:cs typeface="Tahoma"/>
              </a:rPr>
              <a:t>of </a:t>
            </a:r>
            <a:r>
              <a:rPr lang="en-US" sz="2000" spc="-10" dirty="0">
                <a:cs typeface="Tahoma"/>
              </a:rPr>
              <a:t>investment required </a:t>
            </a:r>
            <a:r>
              <a:rPr lang="en-US" sz="2000" dirty="0">
                <a:cs typeface="Tahoma"/>
              </a:rPr>
              <a:t>to </a:t>
            </a:r>
            <a:r>
              <a:rPr lang="en-US" sz="2000" spc="-5" dirty="0">
                <a:cs typeface="Tahoma"/>
              </a:rPr>
              <a:t>undertake the project, in units </a:t>
            </a:r>
            <a:r>
              <a:rPr lang="en-US" sz="2000" dirty="0">
                <a:cs typeface="Tahoma"/>
              </a:rPr>
              <a:t>of  </a:t>
            </a:r>
            <a:r>
              <a:rPr lang="en-US" sz="2000" spc="-5" dirty="0" err="1" smtClean="0">
                <a:cs typeface="Tahoma"/>
              </a:rPr>
              <a:t>Rs</a:t>
            </a:r>
            <a:r>
              <a:rPr lang="en-US" sz="2000" spc="-5" dirty="0" smtClean="0">
                <a:cs typeface="Tahoma"/>
              </a:rPr>
              <a:t>. Crores</a:t>
            </a:r>
            <a:endParaRPr lang="en-US" sz="2000" dirty="0">
              <a:cs typeface="Tahoma"/>
            </a:endParaRPr>
          </a:p>
          <a:p>
            <a:pPr marL="0" indent="0" algn="just">
              <a:spcBef>
                <a:spcPts val="600"/>
              </a:spcBef>
              <a:buNone/>
            </a:pPr>
            <a:endParaRPr lang="en-US" dirty="0" smtClean="0"/>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r>
              <a:rPr lang="en-US" sz="2000" dirty="0" smtClean="0">
                <a:cs typeface="Tahoma"/>
              </a:rPr>
              <a:t>The </a:t>
            </a:r>
            <a:r>
              <a:rPr lang="en-US" sz="2000" spc="-5" dirty="0" smtClean="0">
                <a:cs typeface="Tahoma"/>
              </a:rPr>
              <a:t>firm </a:t>
            </a:r>
            <a:r>
              <a:rPr lang="en-US" sz="2000" spc="-10" dirty="0" smtClean="0">
                <a:cs typeface="Tahoma"/>
              </a:rPr>
              <a:t>has </a:t>
            </a:r>
            <a:r>
              <a:rPr lang="en-US" sz="2000" spc="-10" dirty="0">
                <a:cs typeface="Tahoma"/>
              </a:rPr>
              <a:t>raised </a:t>
            </a:r>
            <a:r>
              <a:rPr lang="en-US" sz="2000" spc="-10" dirty="0" err="1" smtClean="0">
                <a:cs typeface="Tahoma"/>
              </a:rPr>
              <a:t>Rs</a:t>
            </a:r>
            <a:r>
              <a:rPr lang="en-US" sz="2000" spc="-10" dirty="0" smtClean="0">
                <a:cs typeface="Tahoma"/>
              </a:rPr>
              <a:t>. </a:t>
            </a:r>
            <a:r>
              <a:rPr lang="en-US" sz="2000" dirty="0" smtClean="0">
                <a:cs typeface="Tahoma"/>
              </a:rPr>
              <a:t>20 Crores </a:t>
            </a:r>
            <a:r>
              <a:rPr lang="en-US" sz="2000" spc="-10" dirty="0" smtClean="0">
                <a:cs typeface="Tahoma"/>
              </a:rPr>
              <a:t>of </a:t>
            </a:r>
            <a:r>
              <a:rPr lang="en-US" sz="2000" spc="-5" dirty="0" smtClean="0">
                <a:cs typeface="Tahoma"/>
              </a:rPr>
              <a:t>investment </a:t>
            </a:r>
            <a:r>
              <a:rPr lang="en-US" sz="2000" spc="-5" dirty="0">
                <a:cs typeface="Tahoma"/>
              </a:rPr>
              <a:t>capital for these projects. </a:t>
            </a:r>
            <a:r>
              <a:rPr lang="en-US" sz="2000" spc="-5" dirty="0" smtClean="0">
                <a:cs typeface="Tahoma"/>
              </a:rPr>
              <a:t>Now it wants </a:t>
            </a:r>
            <a:r>
              <a:rPr lang="en-US" sz="2000" spc="-5" dirty="0">
                <a:cs typeface="Tahoma"/>
              </a:rPr>
              <a:t>to </a:t>
            </a:r>
            <a:r>
              <a:rPr lang="en-US" sz="2000" spc="-10" dirty="0">
                <a:cs typeface="Tahoma"/>
              </a:rPr>
              <a:t>select </a:t>
            </a:r>
            <a:r>
              <a:rPr lang="en-US" sz="2000" spc="-5" dirty="0">
                <a:cs typeface="Tahoma"/>
              </a:rPr>
              <a:t>the </a:t>
            </a:r>
            <a:r>
              <a:rPr lang="en-US" sz="2000" spc="-5" dirty="0" smtClean="0">
                <a:cs typeface="Tahoma"/>
              </a:rPr>
              <a:t>combination </a:t>
            </a:r>
            <a:r>
              <a:rPr lang="en-US" sz="2000" spc="-5" dirty="0">
                <a:cs typeface="Tahoma"/>
              </a:rPr>
              <a:t>of projects that will maximize </a:t>
            </a:r>
            <a:r>
              <a:rPr lang="en-US" sz="2000" spc="-5" dirty="0" smtClean="0">
                <a:cs typeface="Tahoma"/>
              </a:rPr>
              <a:t>total </a:t>
            </a:r>
            <a:r>
              <a:rPr lang="en-US" sz="2000" spc="-5" dirty="0">
                <a:cs typeface="Tahoma"/>
              </a:rPr>
              <a:t>estimated long-run profit </a:t>
            </a:r>
            <a:r>
              <a:rPr lang="en-US" sz="2000" dirty="0">
                <a:cs typeface="Tahoma"/>
              </a:rPr>
              <a:t>(net  </a:t>
            </a:r>
            <a:r>
              <a:rPr lang="en-US" sz="2000" spc="-5" dirty="0">
                <a:cs typeface="Tahoma"/>
              </a:rPr>
              <a:t>present </a:t>
            </a:r>
            <a:r>
              <a:rPr lang="en-US" sz="2000" spc="-10" dirty="0">
                <a:cs typeface="Tahoma"/>
              </a:rPr>
              <a:t>value) </a:t>
            </a:r>
            <a:r>
              <a:rPr lang="en-US" sz="2000" spc="-5" dirty="0" smtClean="0">
                <a:cs typeface="Tahoma"/>
              </a:rPr>
              <a:t>with </a:t>
            </a:r>
            <a:r>
              <a:rPr lang="en-US" sz="2000" spc="-10" dirty="0" smtClean="0">
                <a:cs typeface="Tahoma"/>
              </a:rPr>
              <a:t>investment not </a:t>
            </a:r>
            <a:r>
              <a:rPr lang="en-US" sz="2000" spc="-5" dirty="0" smtClean="0">
                <a:cs typeface="Tahoma"/>
              </a:rPr>
              <a:t>more than </a:t>
            </a:r>
            <a:r>
              <a:rPr lang="en-US" sz="2000" spc="-5" dirty="0" err="1" smtClean="0">
                <a:cs typeface="Tahoma"/>
              </a:rPr>
              <a:t>Rs</a:t>
            </a:r>
            <a:r>
              <a:rPr lang="en-US" sz="2000" spc="-5" dirty="0" smtClean="0">
                <a:cs typeface="Tahoma"/>
              </a:rPr>
              <a:t> </a:t>
            </a:r>
            <a:r>
              <a:rPr lang="en-US" sz="2000" dirty="0" smtClean="0">
                <a:cs typeface="Tahoma"/>
              </a:rPr>
              <a:t>20 Crores. </a:t>
            </a:r>
            <a:r>
              <a:rPr lang="en-US" sz="2000" spc="-10" dirty="0">
                <a:cs typeface="Tahoma"/>
              </a:rPr>
              <a:t>Formulate </a:t>
            </a:r>
            <a:r>
              <a:rPr lang="en-US" sz="2000" dirty="0">
                <a:cs typeface="Tahoma"/>
              </a:rPr>
              <a:t>a Binary </a:t>
            </a:r>
            <a:r>
              <a:rPr lang="en-US" sz="2000" spc="-5" dirty="0">
                <a:cs typeface="Tahoma"/>
              </a:rPr>
              <a:t>Integer </a:t>
            </a:r>
            <a:r>
              <a:rPr lang="en-US" sz="2000" spc="-10" dirty="0" smtClean="0">
                <a:cs typeface="Tahoma"/>
              </a:rPr>
              <a:t>Programming </a:t>
            </a:r>
            <a:r>
              <a:rPr lang="en-US" sz="2000" spc="-5" dirty="0">
                <a:cs typeface="Tahoma"/>
              </a:rPr>
              <a:t>(0–1) </a:t>
            </a:r>
            <a:r>
              <a:rPr lang="en-US" sz="2000" dirty="0">
                <a:cs typeface="Tahoma"/>
              </a:rPr>
              <a:t>model </a:t>
            </a:r>
            <a:r>
              <a:rPr lang="en-US" sz="2000" spc="-5" dirty="0">
                <a:cs typeface="Tahoma"/>
              </a:rPr>
              <a:t>for this</a:t>
            </a:r>
            <a:r>
              <a:rPr lang="en-US" sz="2000" spc="15" dirty="0">
                <a:cs typeface="Tahoma"/>
              </a:rPr>
              <a:t> </a:t>
            </a:r>
            <a:r>
              <a:rPr lang="en-US" sz="2000" spc="-5" dirty="0" smtClean="0">
                <a:cs typeface="Tahoma"/>
              </a:rPr>
              <a:t>problem.</a:t>
            </a:r>
            <a:endParaRPr lang="en-US" sz="2000" dirty="0" smtClean="0"/>
          </a:p>
          <a:p>
            <a:pPr marL="0" indent="0" algn="just">
              <a:spcBef>
                <a:spcPts val="600"/>
              </a:spcBef>
              <a:buNone/>
            </a:pPr>
            <a:endParaRPr lang="en-US" dirty="0"/>
          </a:p>
          <a:p>
            <a:pPr marL="0" indent="0" algn="just">
              <a:spcBef>
                <a:spcPts val="600"/>
              </a:spcBef>
              <a:buNone/>
            </a:pPr>
            <a:endParaRPr lang="en-US" dirty="0" smtClean="0"/>
          </a:p>
          <a:p>
            <a:pPr marL="457200" lvl="1" indent="0" algn="just">
              <a:spcBef>
                <a:spcPts val="600"/>
              </a:spcBef>
              <a:buNone/>
            </a:pPr>
            <a:endParaRPr lang="en-US" spc="-5" dirty="0" smtClean="0">
              <a:latin typeface="Tahoma"/>
              <a:cs typeface="Tahoma"/>
            </a:endParaRPr>
          </a:p>
          <a:p>
            <a:pPr marL="457200" lvl="1" indent="0" algn="just">
              <a:spcBef>
                <a:spcPts val="600"/>
              </a:spcBef>
              <a:buNone/>
            </a:pPr>
            <a:endParaRPr lang="en-US" spc="-5" dirty="0">
              <a:latin typeface="Tahoma"/>
              <a:cs typeface="Tahoma"/>
            </a:endParaRP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50165823"/>
              </p:ext>
            </p:extLst>
          </p:nvPr>
        </p:nvGraphicFramePr>
        <p:xfrm>
          <a:off x="1492504" y="3200400"/>
          <a:ext cx="8128002" cy="1463040"/>
        </p:xfrm>
        <a:graphic>
          <a:graphicData uri="http://schemas.openxmlformats.org/drawingml/2006/table">
            <a:tbl>
              <a:tblPr firstRow="1" bandRow="1">
                <a:tableStyleId>{5C22544A-7EE6-4342-B048-85BDC9FD1C3A}</a:tableStyleId>
              </a:tblPr>
              <a:tblGrid>
                <a:gridCol w="2567432">
                  <a:extLst>
                    <a:ext uri="{9D8B030D-6E8A-4147-A177-3AD203B41FA5}">
                      <a16:colId xmlns:a16="http://schemas.microsoft.com/office/drawing/2014/main" val="1840745592"/>
                    </a:ext>
                  </a:extLst>
                </a:gridCol>
                <a:gridCol w="1216152">
                  <a:extLst>
                    <a:ext uri="{9D8B030D-6E8A-4147-A177-3AD203B41FA5}">
                      <a16:colId xmlns:a16="http://schemas.microsoft.com/office/drawing/2014/main" val="2763798228"/>
                    </a:ext>
                  </a:extLst>
                </a:gridCol>
                <a:gridCol w="1078992">
                  <a:extLst>
                    <a:ext uri="{9D8B030D-6E8A-4147-A177-3AD203B41FA5}">
                      <a16:colId xmlns:a16="http://schemas.microsoft.com/office/drawing/2014/main" val="3661123609"/>
                    </a:ext>
                  </a:extLst>
                </a:gridCol>
                <a:gridCol w="1069848">
                  <a:extLst>
                    <a:ext uri="{9D8B030D-6E8A-4147-A177-3AD203B41FA5}">
                      <a16:colId xmlns:a16="http://schemas.microsoft.com/office/drawing/2014/main" val="41298797"/>
                    </a:ext>
                  </a:extLst>
                </a:gridCol>
                <a:gridCol w="1033272">
                  <a:extLst>
                    <a:ext uri="{9D8B030D-6E8A-4147-A177-3AD203B41FA5}">
                      <a16:colId xmlns:a16="http://schemas.microsoft.com/office/drawing/2014/main" val="4106776712"/>
                    </a:ext>
                  </a:extLst>
                </a:gridCol>
                <a:gridCol w="1162306">
                  <a:extLst>
                    <a:ext uri="{9D8B030D-6E8A-4147-A177-3AD203B41FA5}">
                      <a16:colId xmlns:a16="http://schemas.microsoft.com/office/drawing/2014/main" val="2659563107"/>
                    </a:ext>
                  </a:extLst>
                </a:gridCol>
              </a:tblGrid>
              <a:tr h="194394">
                <a:tc>
                  <a:txBody>
                    <a:bodyPr/>
                    <a:lstStyle/>
                    <a:p>
                      <a:endParaRPr lang="en-US" dirty="0"/>
                    </a:p>
                  </a:txBody>
                  <a:tcPr/>
                </a:tc>
                <a:tc gridSpan="5">
                  <a:txBody>
                    <a:bodyPr/>
                    <a:lstStyle/>
                    <a:p>
                      <a:pPr algn="ctr"/>
                      <a:r>
                        <a:rPr lang="en-US" dirty="0" smtClean="0"/>
                        <a:t>Development Project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18361215"/>
                  </a:ext>
                </a:extLst>
              </a:tr>
              <a:tr h="194394">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467260519"/>
                  </a:ext>
                </a:extLst>
              </a:tr>
              <a:tr h="194394">
                <a:tc>
                  <a:txBody>
                    <a:bodyPr/>
                    <a:lstStyle/>
                    <a:p>
                      <a:r>
                        <a:rPr lang="en-US" dirty="0" smtClean="0"/>
                        <a:t>Estimated long-run</a:t>
                      </a:r>
                      <a:r>
                        <a:rPr lang="en-US" baseline="0" dirty="0" smtClean="0"/>
                        <a:t> </a:t>
                      </a:r>
                      <a:r>
                        <a:rPr lang="en-US" dirty="0" smtClean="0"/>
                        <a:t>Profit</a:t>
                      </a:r>
                      <a:endParaRPr lang="en-US" dirty="0"/>
                    </a:p>
                  </a:txBody>
                  <a:tcPr/>
                </a:tc>
                <a:tc>
                  <a:txBody>
                    <a:bodyPr/>
                    <a:lstStyle/>
                    <a:p>
                      <a:pPr algn="ctr"/>
                      <a:r>
                        <a:rPr lang="en-US" dirty="0" smtClean="0"/>
                        <a:t>1</a:t>
                      </a:r>
                      <a:endParaRPr lang="en-US" dirty="0"/>
                    </a:p>
                  </a:txBody>
                  <a:tcPr/>
                </a:tc>
                <a:tc>
                  <a:txBody>
                    <a:bodyPr/>
                    <a:lstStyle/>
                    <a:p>
                      <a:pPr algn="ctr"/>
                      <a:r>
                        <a:rPr lang="en-US" dirty="0" smtClean="0"/>
                        <a:t>1.8</a:t>
                      </a:r>
                      <a:endParaRPr lang="en-US" dirty="0"/>
                    </a:p>
                  </a:txBody>
                  <a:tcPr/>
                </a:tc>
                <a:tc>
                  <a:txBody>
                    <a:bodyPr/>
                    <a:lstStyle/>
                    <a:p>
                      <a:pPr algn="ctr"/>
                      <a:r>
                        <a:rPr lang="en-US" dirty="0" smtClean="0"/>
                        <a:t>1.6</a:t>
                      </a:r>
                      <a:endParaRPr lang="en-US" dirty="0"/>
                    </a:p>
                  </a:txBody>
                  <a:tcPr/>
                </a:tc>
                <a:tc>
                  <a:txBody>
                    <a:bodyPr/>
                    <a:lstStyle/>
                    <a:p>
                      <a:pPr algn="ctr"/>
                      <a:r>
                        <a:rPr lang="en-US" dirty="0" smtClean="0"/>
                        <a:t>0.8</a:t>
                      </a:r>
                      <a:endParaRPr lang="en-US" dirty="0"/>
                    </a:p>
                  </a:txBody>
                  <a:tcPr/>
                </a:tc>
                <a:tc>
                  <a:txBody>
                    <a:bodyPr/>
                    <a:lstStyle/>
                    <a:p>
                      <a:pPr algn="ctr"/>
                      <a:r>
                        <a:rPr lang="en-US" dirty="0" smtClean="0"/>
                        <a:t>1.4</a:t>
                      </a:r>
                      <a:endParaRPr lang="en-US" dirty="0"/>
                    </a:p>
                  </a:txBody>
                  <a:tcPr/>
                </a:tc>
                <a:extLst>
                  <a:ext uri="{0D108BD9-81ED-4DB2-BD59-A6C34878D82A}">
                    <a16:rowId xmlns:a16="http://schemas.microsoft.com/office/drawing/2014/main" val="1000770683"/>
                  </a:ext>
                </a:extLst>
              </a:tr>
              <a:tr h="194394">
                <a:tc>
                  <a:txBody>
                    <a:bodyPr/>
                    <a:lstStyle/>
                    <a:p>
                      <a:r>
                        <a:rPr lang="en-US" dirty="0" smtClean="0"/>
                        <a:t>Capital Required</a:t>
                      </a:r>
                      <a:endParaRPr lang="en-US" dirty="0"/>
                    </a:p>
                  </a:txBody>
                  <a:tcPr/>
                </a:tc>
                <a:tc>
                  <a:txBody>
                    <a:bodyPr/>
                    <a:lstStyle/>
                    <a:p>
                      <a:pPr algn="ctr"/>
                      <a:r>
                        <a:rPr lang="en-US" dirty="0" smtClean="0"/>
                        <a:t>6</a:t>
                      </a:r>
                      <a:endParaRPr lang="en-US" dirty="0"/>
                    </a:p>
                  </a:txBody>
                  <a:tcPr/>
                </a:tc>
                <a:tc>
                  <a:txBody>
                    <a:bodyPr/>
                    <a:lstStyle/>
                    <a:p>
                      <a:pPr algn="ctr"/>
                      <a:r>
                        <a:rPr lang="en-US" dirty="0" smtClean="0"/>
                        <a:t>12</a:t>
                      </a:r>
                      <a:endParaRPr lang="en-US" dirty="0"/>
                    </a:p>
                  </a:txBody>
                  <a:tcPr/>
                </a:tc>
                <a:tc>
                  <a:txBody>
                    <a:bodyPr/>
                    <a:lstStyle/>
                    <a:p>
                      <a:pPr algn="ctr"/>
                      <a:r>
                        <a:rPr lang="en-US" dirty="0" smtClean="0"/>
                        <a:t>10</a:t>
                      </a:r>
                      <a:endParaRPr lang="en-US" dirty="0"/>
                    </a:p>
                  </a:txBody>
                  <a:tcPr/>
                </a:tc>
                <a:tc>
                  <a:txBody>
                    <a:bodyPr/>
                    <a:lstStyle/>
                    <a:p>
                      <a:pPr algn="ctr"/>
                      <a:r>
                        <a:rPr lang="en-US" dirty="0" smtClean="0"/>
                        <a:t>4</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969974958"/>
                  </a:ext>
                </a:extLst>
              </a:tr>
            </a:tbl>
          </a:graphicData>
        </a:graphic>
      </p:graphicFrame>
    </p:spTree>
    <p:extLst>
      <p:ext uri="{BB962C8B-B14F-4D97-AF65-F5344CB8AC3E}">
        <p14:creationId xmlns:p14="http://schemas.microsoft.com/office/powerpoint/2010/main" val="80432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Formulation of Integer Programming Problems</a:t>
            </a:r>
            <a:endParaRPr lang="en-US" b="1" dirty="0"/>
          </a:p>
        </p:txBody>
      </p:sp>
      <p:sp>
        <p:nvSpPr>
          <p:cNvPr id="7" name="Content Placeholder 6"/>
          <p:cNvSpPr>
            <a:spLocks noGrp="1"/>
          </p:cNvSpPr>
          <p:nvPr>
            <p:ph idx="1"/>
          </p:nvPr>
        </p:nvSpPr>
        <p:spPr>
          <a:xfrm>
            <a:off x="838200" y="1690688"/>
            <a:ext cx="10515600" cy="4975288"/>
          </a:xfrm>
        </p:spPr>
        <p:txBody>
          <a:bodyPr>
            <a:normAutofit/>
          </a:bodyPr>
          <a:lstStyle/>
          <a:p>
            <a:pPr marL="0" indent="0" algn="just">
              <a:spcBef>
                <a:spcPts val="600"/>
              </a:spcBef>
              <a:buNone/>
            </a:pPr>
            <a:r>
              <a:rPr lang="en-US" dirty="0" smtClean="0">
                <a:solidFill>
                  <a:schemeClr val="accent1">
                    <a:lumMod val="75000"/>
                  </a:schemeClr>
                </a:solidFill>
              </a:rPr>
              <a:t>0-1 Integer Programming Problem:</a:t>
            </a:r>
            <a:endParaRPr lang="en-US" dirty="0">
              <a:solidFill>
                <a:schemeClr val="accent1">
                  <a:lumMod val="75000"/>
                </a:schemeClr>
              </a:solidFill>
            </a:endParaRPr>
          </a:p>
          <a:p>
            <a:pPr marL="457200" lvl="1" indent="0" algn="just">
              <a:spcBef>
                <a:spcPts val="0"/>
              </a:spcBef>
              <a:buNone/>
            </a:pPr>
            <a:r>
              <a:rPr lang="en-US" sz="2000" dirty="0" smtClean="0"/>
              <a:t>Let, </a:t>
            </a:r>
          </a:p>
          <a:p>
            <a:pPr marL="457200" lvl="1" indent="0" algn="just">
              <a:spcBef>
                <a:spcPts val="0"/>
              </a:spcBef>
              <a:buNone/>
            </a:pPr>
            <a:r>
              <a:rPr lang="en-US" sz="2000" dirty="0" smtClean="0"/>
              <a:t>x</a:t>
            </a:r>
            <a:r>
              <a:rPr lang="en-US" sz="2000" baseline="-25000" dirty="0" smtClean="0"/>
              <a:t>i</a:t>
            </a:r>
            <a:r>
              <a:rPr lang="en-US" sz="2000" dirty="0" smtClean="0"/>
              <a:t> = 1 if investment is made in project </a:t>
            </a:r>
            <a:r>
              <a:rPr lang="en-US" sz="2000" dirty="0" err="1" smtClean="0"/>
              <a:t>i</a:t>
            </a:r>
            <a:endParaRPr lang="en-US" sz="2000" dirty="0"/>
          </a:p>
          <a:p>
            <a:pPr marL="457200" lvl="1" indent="0" algn="just">
              <a:spcBef>
                <a:spcPts val="0"/>
              </a:spcBef>
              <a:buNone/>
            </a:pPr>
            <a:r>
              <a:rPr lang="en-US" sz="2000" dirty="0"/>
              <a:t>x</a:t>
            </a:r>
            <a:r>
              <a:rPr lang="en-US" sz="2000" baseline="-25000" dirty="0"/>
              <a:t>i</a:t>
            </a:r>
            <a:r>
              <a:rPr lang="en-US" sz="2000" dirty="0"/>
              <a:t> = </a:t>
            </a:r>
            <a:r>
              <a:rPr lang="en-US" sz="2000" dirty="0" smtClean="0"/>
              <a:t>0 </a:t>
            </a:r>
            <a:r>
              <a:rPr lang="en-US" sz="2000" dirty="0"/>
              <a:t>if investment is </a:t>
            </a:r>
            <a:r>
              <a:rPr lang="en-US" sz="2000" dirty="0" smtClean="0"/>
              <a:t>not made </a:t>
            </a:r>
            <a:r>
              <a:rPr lang="en-US" sz="2000" dirty="0"/>
              <a:t>in project </a:t>
            </a:r>
            <a:r>
              <a:rPr lang="en-US" sz="2000" dirty="0" err="1"/>
              <a:t>i</a:t>
            </a:r>
            <a:endParaRPr lang="en-US" sz="2000" dirty="0"/>
          </a:p>
          <a:p>
            <a:pPr marL="457200" lvl="1" indent="0" algn="just">
              <a:spcBef>
                <a:spcPts val="0"/>
              </a:spcBef>
              <a:buNone/>
            </a:pPr>
            <a:r>
              <a:rPr lang="en-US" sz="2000" dirty="0" err="1" smtClean="0"/>
              <a:t>i</a:t>
            </a:r>
            <a:r>
              <a:rPr lang="en-US" sz="2000" dirty="0" smtClean="0"/>
              <a:t> = 1,2,3,4,5</a:t>
            </a:r>
          </a:p>
          <a:p>
            <a:pPr marL="0" indent="0" algn="just">
              <a:spcBef>
                <a:spcPts val="600"/>
              </a:spcBef>
              <a:buNone/>
            </a:pPr>
            <a:r>
              <a:rPr lang="en-US" dirty="0" smtClean="0"/>
              <a:t>Objective Function:</a:t>
            </a:r>
          </a:p>
          <a:p>
            <a:pPr marL="0" indent="0" algn="just">
              <a:spcBef>
                <a:spcPts val="600"/>
              </a:spcBef>
              <a:buNone/>
            </a:pPr>
            <a:r>
              <a:rPr lang="en-US" dirty="0" smtClean="0"/>
              <a:t>	Max. Z= x</a:t>
            </a:r>
            <a:r>
              <a:rPr lang="en-US" baseline="-25000" dirty="0" smtClean="0"/>
              <a:t>1</a:t>
            </a:r>
            <a:r>
              <a:rPr lang="en-US" dirty="0" smtClean="0"/>
              <a:t> + 1.8x</a:t>
            </a:r>
            <a:r>
              <a:rPr lang="en-US" baseline="-25000" dirty="0" smtClean="0"/>
              <a:t>2</a:t>
            </a:r>
            <a:r>
              <a:rPr lang="en-US" dirty="0" smtClean="0"/>
              <a:t> + 1.6x</a:t>
            </a:r>
            <a:r>
              <a:rPr lang="en-US" baseline="-25000" dirty="0" smtClean="0"/>
              <a:t>3</a:t>
            </a:r>
            <a:r>
              <a:rPr lang="en-US" dirty="0" smtClean="0"/>
              <a:t> + 0.8x</a:t>
            </a:r>
            <a:r>
              <a:rPr lang="en-US" baseline="-25000" dirty="0" smtClean="0"/>
              <a:t>4</a:t>
            </a:r>
            <a:r>
              <a:rPr lang="en-US" dirty="0" smtClean="0"/>
              <a:t> + 1.4x</a:t>
            </a:r>
            <a:r>
              <a:rPr lang="en-US" baseline="-25000" dirty="0" smtClean="0"/>
              <a:t>5</a:t>
            </a:r>
          </a:p>
          <a:p>
            <a:pPr marL="0" indent="0" algn="just">
              <a:spcBef>
                <a:spcPts val="600"/>
              </a:spcBef>
              <a:buNone/>
            </a:pPr>
            <a:endParaRPr lang="en-US" dirty="0" smtClean="0"/>
          </a:p>
          <a:p>
            <a:pPr marL="0" indent="0" algn="just">
              <a:spcBef>
                <a:spcPts val="600"/>
              </a:spcBef>
              <a:buNone/>
            </a:pPr>
            <a:r>
              <a:rPr lang="en-US" dirty="0" smtClean="0"/>
              <a:t>Constraints:</a:t>
            </a:r>
          </a:p>
          <a:p>
            <a:pPr marL="0" indent="0" algn="just">
              <a:spcBef>
                <a:spcPts val="600"/>
              </a:spcBef>
              <a:buNone/>
            </a:pPr>
            <a:r>
              <a:rPr lang="en-US" dirty="0" smtClean="0"/>
              <a:t>	6x</a:t>
            </a:r>
            <a:r>
              <a:rPr lang="en-US" baseline="-25000" dirty="0" smtClean="0"/>
              <a:t>1 </a:t>
            </a:r>
            <a:r>
              <a:rPr lang="en-US" dirty="0" smtClean="0"/>
              <a:t>+ 12x</a:t>
            </a:r>
            <a:r>
              <a:rPr lang="en-US" baseline="-25000" dirty="0" smtClean="0"/>
              <a:t>2  </a:t>
            </a:r>
            <a:r>
              <a:rPr lang="en-US" dirty="0" smtClean="0"/>
              <a:t>+</a:t>
            </a:r>
            <a:r>
              <a:rPr lang="en-US" baseline="-25000" dirty="0" smtClean="0"/>
              <a:t> </a:t>
            </a:r>
            <a:r>
              <a:rPr lang="en-US" dirty="0" smtClean="0"/>
              <a:t>10x</a:t>
            </a:r>
            <a:r>
              <a:rPr lang="en-US" baseline="-25000" dirty="0" smtClean="0"/>
              <a:t>3  </a:t>
            </a:r>
            <a:r>
              <a:rPr lang="en-US" dirty="0" smtClean="0"/>
              <a:t>+</a:t>
            </a:r>
            <a:r>
              <a:rPr lang="en-US" baseline="-25000" dirty="0" smtClean="0"/>
              <a:t> </a:t>
            </a:r>
            <a:r>
              <a:rPr lang="en-US" dirty="0" smtClean="0"/>
              <a:t>4x</a:t>
            </a:r>
            <a:r>
              <a:rPr lang="en-US" baseline="-25000" dirty="0" smtClean="0"/>
              <a:t>4 </a:t>
            </a:r>
            <a:r>
              <a:rPr lang="en-US" dirty="0" smtClean="0"/>
              <a:t>+ 8x</a:t>
            </a:r>
            <a:r>
              <a:rPr lang="en-US" baseline="-25000" dirty="0" smtClean="0"/>
              <a:t>5</a:t>
            </a:r>
            <a:r>
              <a:rPr lang="en-US" dirty="0" smtClean="0"/>
              <a:t>  ≤ 20</a:t>
            </a:r>
          </a:p>
          <a:p>
            <a:pPr marL="0" indent="0" algn="just">
              <a:spcBef>
                <a:spcPts val="600"/>
              </a:spcBef>
              <a:buNone/>
            </a:pPr>
            <a:r>
              <a:rPr lang="en-US" dirty="0"/>
              <a:t>	 </a:t>
            </a:r>
            <a:r>
              <a:rPr lang="en-US" dirty="0" smtClean="0"/>
              <a:t>x</a:t>
            </a:r>
            <a:r>
              <a:rPr lang="en-US" baseline="-25000" dirty="0" smtClean="0"/>
              <a:t>1, </a:t>
            </a:r>
            <a:r>
              <a:rPr lang="en-US" dirty="0" smtClean="0"/>
              <a:t>x</a:t>
            </a:r>
            <a:r>
              <a:rPr lang="en-US" baseline="-25000" dirty="0"/>
              <a:t>2</a:t>
            </a:r>
            <a:r>
              <a:rPr lang="en-US" baseline="-25000" dirty="0" smtClean="0"/>
              <a:t>, </a:t>
            </a:r>
            <a:r>
              <a:rPr lang="en-US" dirty="0" smtClean="0"/>
              <a:t>x</a:t>
            </a:r>
            <a:r>
              <a:rPr lang="en-US" baseline="-25000" dirty="0"/>
              <a:t>3</a:t>
            </a:r>
            <a:r>
              <a:rPr lang="en-US" baseline="-25000" dirty="0" smtClean="0"/>
              <a:t>, </a:t>
            </a:r>
            <a:r>
              <a:rPr lang="en-US" dirty="0" smtClean="0"/>
              <a:t>x</a:t>
            </a:r>
            <a:r>
              <a:rPr lang="en-US" baseline="-25000" dirty="0"/>
              <a:t>4</a:t>
            </a:r>
            <a:r>
              <a:rPr lang="en-US" baseline="-25000" dirty="0" smtClean="0"/>
              <a:t>, </a:t>
            </a:r>
            <a:r>
              <a:rPr lang="en-US" dirty="0" smtClean="0"/>
              <a:t>x</a:t>
            </a:r>
            <a:r>
              <a:rPr lang="en-US" baseline="-25000" dirty="0"/>
              <a:t>5</a:t>
            </a:r>
            <a:r>
              <a:rPr lang="en-US" baseline="-25000" dirty="0" smtClean="0"/>
              <a:t> </a:t>
            </a:r>
            <a:r>
              <a:rPr lang="en-US" dirty="0" smtClean="0"/>
              <a:t>are 1 or 0</a:t>
            </a:r>
          </a:p>
          <a:p>
            <a:pPr marL="457200" lvl="1" indent="0" algn="just">
              <a:spcBef>
                <a:spcPts val="600"/>
              </a:spcBef>
              <a:buNone/>
            </a:pPr>
            <a:endParaRPr lang="en-US" spc="-5" dirty="0" smtClean="0">
              <a:latin typeface="Tahoma"/>
              <a:cs typeface="Tahoma"/>
            </a:endParaRPr>
          </a:p>
          <a:p>
            <a:pPr marL="457200" lvl="1" indent="0" algn="just">
              <a:spcBef>
                <a:spcPts val="600"/>
              </a:spcBef>
              <a:buNone/>
            </a:pPr>
            <a:endParaRPr lang="en-US" spc="-5" dirty="0">
              <a:latin typeface="Tahoma"/>
              <a:cs typeface="Tahoma"/>
            </a:endParaRPr>
          </a:p>
          <a:p>
            <a:pPr marL="0" indent="0" algn="just">
              <a:spcBef>
                <a:spcPts val="600"/>
              </a:spcBef>
              <a:buNone/>
            </a:pPr>
            <a:endParaRPr lang="en-US" dirty="0" smtClean="0"/>
          </a:p>
          <a:p>
            <a:pPr marL="0" indent="0" algn="just">
              <a:spcBef>
                <a:spcPts val="600"/>
              </a:spcBef>
              <a:buNone/>
            </a:pPr>
            <a:endParaRPr lang="en-US" dirty="0"/>
          </a:p>
          <a:p>
            <a:pPr marL="0" indent="0" algn="just">
              <a:spcBef>
                <a:spcPts val="600"/>
              </a:spcBef>
              <a:buNone/>
            </a:pPr>
            <a:endParaRPr lang="en-US" dirty="0" smtClean="0"/>
          </a:p>
          <a:p>
            <a:pPr marL="0" indent="0" algn="just">
              <a:spcBef>
                <a:spcPts val="600"/>
              </a:spcBef>
              <a:buNone/>
            </a:pPr>
            <a:endParaRPr lang="en-US" dirty="0"/>
          </a:p>
        </p:txBody>
      </p:sp>
    </p:spTree>
    <p:extLst>
      <p:ext uri="{BB962C8B-B14F-4D97-AF65-F5344CB8AC3E}">
        <p14:creationId xmlns:p14="http://schemas.microsoft.com/office/powerpoint/2010/main" val="2032522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3005</Words>
  <Application>Microsoft Office PowerPoint</Application>
  <PresentationFormat>Widescreen</PresentationFormat>
  <Paragraphs>702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Tahoma</vt:lpstr>
      <vt:lpstr>Wingdings</vt:lpstr>
      <vt:lpstr>Office Theme</vt:lpstr>
      <vt:lpstr>INTEGER PROGRAMMING</vt:lpstr>
      <vt:lpstr>Integer Programming</vt:lpstr>
      <vt:lpstr>Types of Integer Programming Problems</vt:lpstr>
      <vt:lpstr>Formulation of Integer Programming Problems</vt:lpstr>
      <vt:lpstr>Formulation of Integer Programming Problems</vt:lpstr>
      <vt:lpstr>Formulation of Integer Programming Problems</vt:lpstr>
      <vt:lpstr>Formulation of Integer Programming Problems</vt:lpstr>
      <vt:lpstr>Formulation of Integer Programming Problems</vt:lpstr>
      <vt:lpstr>Formulation of Integer Programming Problems</vt:lpstr>
      <vt:lpstr>Integer Programming-Solution Methods</vt:lpstr>
      <vt:lpstr>Branch and Bound Method</vt:lpstr>
      <vt:lpstr>Branch and Bound Method</vt:lpstr>
      <vt:lpstr>Branch and Bound Method</vt:lpstr>
      <vt:lpstr>Branch and Bound Method (Example)</vt:lpstr>
      <vt:lpstr>Branch and Bound Method (Example)</vt:lpstr>
      <vt:lpstr>Branch and Bound Method (Example)</vt:lpstr>
      <vt:lpstr>Branch and Bound Method (Example)</vt:lpstr>
      <vt:lpstr>Branch and Bound Method (Example)</vt:lpstr>
      <vt:lpstr>Branch and Bound Method (Example)</vt:lpstr>
      <vt:lpstr>Branch and Bound Method (Example)</vt:lpstr>
      <vt:lpstr>Branch and Bound Method (Example)</vt:lpstr>
      <vt:lpstr>Branch and Bound Method (Example)</vt:lpstr>
      <vt:lpstr>Branch and Bound Method (Example)</vt:lpstr>
      <vt:lpstr>Enumeration Method</vt:lpstr>
      <vt:lpstr>Enumeration Method (Example)</vt:lpstr>
      <vt:lpstr>Enumeration Method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INTEGER PROGRAMMING</dc:title>
  <dc:creator>Windows User</dc:creator>
  <cp:lastModifiedBy>Windows User</cp:lastModifiedBy>
  <cp:revision>58</cp:revision>
  <dcterms:created xsi:type="dcterms:W3CDTF">2020-04-09T00:18:57Z</dcterms:created>
  <dcterms:modified xsi:type="dcterms:W3CDTF">2022-01-02T07:04:50Z</dcterms:modified>
</cp:coreProperties>
</file>