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67" r:id="rId5"/>
    <p:sldId id="265" r:id="rId6"/>
    <p:sldId id="271" r:id="rId7"/>
    <p:sldId id="270" r:id="rId8"/>
    <p:sldId id="274" r:id="rId9"/>
    <p:sldId id="275" r:id="rId10"/>
    <p:sldId id="276" r:id="rId11"/>
    <p:sldId id="273" r:id="rId12"/>
    <p:sldId id="277" r:id="rId13"/>
    <p:sldId id="279" r:id="rId14"/>
    <p:sldId id="280" r:id="rId15"/>
    <p:sldId id="281" r:id="rId16"/>
    <p:sldId id="282" r:id="rId17"/>
    <p:sldId id="283" r:id="rId18"/>
    <p:sldId id="284" r:id="rId19"/>
    <p:sldId id="278" r:id="rId20"/>
    <p:sldId id="285" r:id="rId21"/>
    <p:sldId id="286" r:id="rId22"/>
    <p:sldId id="287" r:id="rId23"/>
    <p:sldId id="288" r:id="rId24"/>
    <p:sldId id="289" r:id="rId25"/>
    <p:sldId id="260" r:id="rId26"/>
    <p:sldId id="261" r:id="rId27"/>
    <p:sldId id="262" r:id="rId28"/>
    <p:sldId id="263" r:id="rId29"/>
    <p:sldId id="264"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11" r:id="rId49"/>
    <p:sldId id="312" r:id="rId50"/>
    <p:sldId id="308" r:id="rId51"/>
    <p:sldId id="309" r:id="rId52"/>
    <p:sldId id="313" r:id="rId53"/>
    <p:sldId id="314" r:id="rId54"/>
    <p:sldId id="315" r:id="rId55"/>
    <p:sldId id="318" r:id="rId56"/>
    <p:sldId id="316" r:id="rId57"/>
    <p:sldId id="319" r:id="rId58"/>
    <p:sldId id="321" r:id="rId59"/>
    <p:sldId id="32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04386-36D2-4B5C-991A-9BED103E4F60}" type="datetimeFigureOut">
              <a:rPr lang="en-US" smtClean="0"/>
              <a:t>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52F69-F37C-4FD9-8F6C-C7CBDE9D5030}" type="slidenum">
              <a:rPr lang="en-US" smtClean="0"/>
              <a:t>‹#›</a:t>
            </a:fld>
            <a:endParaRPr lang="en-US" dirty="0"/>
          </a:p>
        </p:txBody>
      </p:sp>
    </p:spTree>
    <p:extLst>
      <p:ext uri="{BB962C8B-B14F-4D97-AF65-F5344CB8AC3E}">
        <p14:creationId xmlns:p14="http://schemas.microsoft.com/office/powerpoint/2010/main" val="4071608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852F69-F37C-4FD9-8F6C-C7CBDE9D5030}" type="slidenum">
              <a:rPr lang="en-US" smtClean="0"/>
              <a:t>30</a:t>
            </a:fld>
            <a:endParaRPr lang="en-US"/>
          </a:p>
        </p:txBody>
      </p:sp>
    </p:spTree>
    <p:extLst>
      <p:ext uri="{BB962C8B-B14F-4D97-AF65-F5344CB8AC3E}">
        <p14:creationId xmlns:p14="http://schemas.microsoft.com/office/powerpoint/2010/main" val="322984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38E98C-FFEC-4A91-B690-D374198AC670}" type="datetimeFigureOut">
              <a:rPr lang="en-US" smtClean="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5C01CE-C28F-4350-A623-2DD4CB9029DE}" type="slidenum">
              <a:rPr lang="en-US" smtClean="0"/>
              <a:t>‹#›</a:t>
            </a:fld>
            <a:endParaRPr lang="en-US" dirty="0"/>
          </a:p>
        </p:txBody>
      </p:sp>
    </p:spTree>
    <p:extLst>
      <p:ext uri="{BB962C8B-B14F-4D97-AF65-F5344CB8AC3E}">
        <p14:creationId xmlns:p14="http://schemas.microsoft.com/office/powerpoint/2010/main" val="172502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8E98C-FFEC-4A91-B690-D374198AC670}" type="datetimeFigureOut">
              <a:rPr lang="en-US" smtClean="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5C01CE-C28F-4350-A623-2DD4CB9029DE}" type="slidenum">
              <a:rPr lang="en-US" smtClean="0"/>
              <a:t>‹#›</a:t>
            </a:fld>
            <a:endParaRPr lang="en-US" dirty="0"/>
          </a:p>
        </p:txBody>
      </p:sp>
    </p:spTree>
    <p:extLst>
      <p:ext uri="{BB962C8B-B14F-4D97-AF65-F5344CB8AC3E}">
        <p14:creationId xmlns:p14="http://schemas.microsoft.com/office/powerpoint/2010/main" val="401677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8E98C-FFEC-4A91-B690-D374198AC670}" type="datetimeFigureOut">
              <a:rPr lang="en-US" smtClean="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5C01CE-C28F-4350-A623-2DD4CB9029DE}" type="slidenum">
              <a:rPr lang="en-US" smtClean="0"/>
              <a:t>‹#›</a:t>
            </a:fld>
            <a:endParaRPr lang="en-US" dirty="0"/>
          </a:p>
        </p:txBody>
      </p:sp>
    </p:spTree>
    <p:extLst>
      <p:ext uri="{BB962C8B-B14F-4D97-AF65-F5344CB8AC3E}">
        <p14:creationId xmlns:p14="http://schemas.microsoft.com/office/powerpoint/2010/main" val="216989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8E98C-FFEC-4A91-B690-D374198AC670}" type="datetimeFigureOut">
              <a:rPr lang="en-US" smtClean="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5C01CE-C28F-4350-A623-2DD4CB9029DE}" type="slidenum">
              <a:rPr lang="en-US" smtClean="0"/>
              <a:t>‹#›</a:t>
            </a:fld>
            <a:endParaRPr lang="en-US" dirty="0"/>
          </a:p>
        </p:txBody>
      </p:sp>
    </p:spTree>
    <p:extLst>
      <p:ext uri="{BB962C8B-B14F-4D97-AF65-F5344CB8AC3E}">
        <p14:creationId xmlns:p14="http://schemas.microsoft.com/office/powerpoint/2010/main" val="305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38E98C-FFEC-4A91-B690-D374198AC670}" type="datetimeFigureOut">
              <a:rPr lang="en-US" smtClean="0"/>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5C01CE-C28F-4350-A623-2DD4CB9029DE}" type="slidenum">
              <a:rPr lang="en-US" smtClean="0"/>
              <a:t>‹#›</a:t>
            </a:fld>
            <a:endParaRPr lang="en-US" dirty="0"/>
          </a:p>
        </p:txBody>
      </p:sp>
    </p:spTree>
    <p:extLst>
      <p:ext uri="{BB962C8B-B14F-4D97-AF65-F5344CB8AC3E}">
        <p14:creationId xmlns:p14="http://schemas.microsoft.com/office/powerpoint/2010/main" val="423492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38E98C-FFEC-4A91-B690-D374198AC670}" type="datetimeFigureOut">
              <a:rPr lang="en-US" smtClean="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5C01CE-C28F-4350-A623-2DD4CB9029DE}" type="slidenum">
              <a:rPr lang="en-US" smtClean="0"/>
              <a:t>‹#›</a:t>
            </a:fld>
            <a:endParaRPr lang="en-US" dirty="0"/>
          </a:p>
        </p:txBody>
      </p:sp>
    </p:spTree>
    <p:extLst>
      <p:ext uri="{BB962C8B-B14F-4D97-AF65-F5344CB8AC3E}">
        <p14:creationId xmlns:p14="http://schemas.microsoft.com/office/powerpoint/2010/main" val="65878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38E98C-FFEC-4A91-B690-D374198AC670}" type="datetimeFigureOut">
              <a:rPr lang="en-US" smtClean="0"/>
              <a:t>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75C01CE-C28F-4350-A623-2DD4CB9029DE}" type="slidenum">
              <a:rPr lang="en-US" smtClean="0"/>
              <a:t>‹#›</a:t>
            </a:fld>
            <a:endParaRPr lang="en-US" dirty="0"/>
          </a:p>
        </p:txBody>
      </p:sp>
    </p:spTree>
    <p:extLst>
      <p:ext uri="{BB962C8B-B14F-4D97-AF65-F5344CB8AC3E}">
        <p14:creationId xmlns:p14="http://schemas.microsoft.com/office/powerpoint/2010/main" val="19660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38E98C-FFEC-4A91-B690-D374198AC670}" type="datetimeFigureOut">
              <a:rPr lang="en-US" smtClean="0"/>
              <a:t>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5C01CE-C28F-4350-A623-2DD4CB9029DE}" type="slidenum">
              <a:rPr lang="en-US" smtClean="0"/>
              <a:t>‹#›</a:t>
            </a:fld>
            <a:endParaRPr lang="en-US" dirty="0"/>
          </a:p>
        </p:txBody>
      </p:sp>
    </p:spTree>
    <p:extLst>
      <p:ext uri="{BB962C8B-B14F-4D97-AF65-F5344CB8AC3E}">
        <p14:creationId xmlns:p14="http://schemas.microsoft.com/office/powerpoint/2010/main" val="375507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8E98C-FFEC-4A91-B690-D374198AC670}" type="datetimeFigureOut">
              <a:rPr lang="en-US" smtClean="0"/>
              <a:t>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75C01CE-C28F-4350-A623-2DD4CB9029DE}" type="slidenum">
              <a:rPr lang="en-US" smtClean="0"/>
              <a:t>‹#›</a:t>
            </a:fld>
            <a:endParaRPr lang="en-US" dirty="0"/>
          </a:p>
        </p:txBody>
      </p:sp>
    </p:spTree>
    <p:extLst>
      <p:ext uri="{BB962C8B-B14F-4D97-AF65-F5344CB8AC3E}">
        <p14:creationId xmlns:p14="http://schemas.microsoft.com/office/powerpoint/2010/main" val="2830998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38E98C-FFEC-4A91-B690-D374198AC670}" type="datetimeFigureOut">
              <a:rPr lang="en-US" smtClean="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5C01CE-C28F-4350-A623-2DD4CB9029DE}" type="slidenum">
              <a:rPr lang="en-US" smtClean="0"/>
              <a:t>‹#›</a:t>
            </a:fld>
            <a:endParaRPr lang="en-US" dirty="0"/>
          </a:p>
        </p:txBody>
      </p:sp>
    </p:spTree>
    <p:extLst>
      <p:ext uri="{BB962C8B-B14F-4D97-AF65-F5344CB8AC3E}">
        <p14:creationId xmlns:p14="http://schemas.microsoft.com/office/powerpoint/2010/main" val="3833021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38E98C-FFEC-4A91-B690-D374198AC670}" type="datetimeFigureOut">
              <a:rPr lang="en-US" smtClean="0"/>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5C01CE-C28F-4350-A623-2DD4CB9029DE}" type="slidenum">
              <a:rPr lang="en-US" smtClean="0"/>
              <a:t>‹#›</a:t>
            </a:fld>
            <a:endParaRPr lang="en-US" dirty="0"/>
          </a:p>
        </p:txBody>
      </p:sp>
    </p:spTree>
    <p:extLst>
      <p:ext uri="{BB962C8B-B14F-4D97-AF65-F5344CB8AC3E}">
        <p14:creationId xmlns:p14="http://schemas.microsoft.com/office/powerpoint/2010/main" val="2867317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8E98C-FFEC-4A91-B690-D374198AC670}" type="datetimeFigureOut">
              <a:rPr lang="en-US" smtClean="0"/>
              <a:t>1/8/2022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C01CE-C28F-4350-A623-2DD4CB9029DE}" type="slidenum">
              <a:rPr lang="en-US" smtClean="0"/>
              <a:t>‹#›</a:t>
            </a:fld>
            <a:endParaRPr lang="en-US" dirty="0"/>
          </a:p>
        </p:txBody>
      </p:sp>
    </p:spTree>
    <p:extLst>
      <p:ext uri="{BB962C8B-B14F-4D97-AF65-F5344CB8AC3E}">
        <p14:creationId xmlns:p14="http://schemas.microsoft.com/office/powerpoint/2010/main" val="2473882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mailto:vbgupta.davv@gmai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415528" cy="788733"/>
          </a:xfrm>
        </p:spPr>
        <p:txBody>
          <a:bodyPr>
            <a:normAutofit fontScale="90000"/>
          </a:bodyPr>
          <a:lstStyle/>
          <a:p>
            <a:r>
              <a:rPr lang="en-US" dirty="0" smtClean="0"/>
              <a:t>NETWORK MODELS</a:t>
            </a:r>
            <a:endParaRPr lang="en-US" dirty="0"/>
          </a:p>
        </p:txBody>
      </p:sp>
      <p:sp>
        <p:nvSpPr>
          <p:cNvPr id="3" name="Subtitle 2"/>
          <p:cNvSpPr>
            <a:spLocks noGrp="1"/>
          </p:cNvSpPr>
          <p:nvPr>
            <p:ph type="subTitle" idx="1"/>
          </p:nvPr>
        </p:nvSpPr>
        <p:spPr>
          <a:xfrm>
            <a:off x="1524000" y="5257102"/>
            <a:ext cx="9144000" cy="933386"/>
          </a:xfrm>
        </p:spPr>
        <p:txBody>
          <a:bodyPr/>
          <a:lstStyle/>
          <a:p>
            <a:r>
              <a:rPr lang="en-US" dirty="0" smtClean="0"/>
              <a:t>SCHOOL OF DATA SCIENCE AND FORECASTING</a:t>
            </a:r>
          </a:p>
          <a:p>
            <a:r>
              <a:rPr lang="en-US" dirty="0" smtClean="0"/>
              <a:t>DEVI AHILYA VISHWAVIDYALAYA, INDORE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3048" y="4187254"/>
            <a:ext cx="1125903" cy="1069848"/>
          </a:xfrm>
          <a:prstGeom prst="rect">
            <a:avLst/>
          </a:prstGeom>
        </p:spPr>
      </p:pic>
    </p:spTree>
    <p:extLst>
      <p:ext uri="{BB962C8B-B14F-4D97-AF65-F5344CB8AC3E}">
        <p14:creationId xmlns:p14="http://schemas.microsoft.com/office/powerpoint/2010/main" val="698674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MINIMAL SPANNING TREE (Example</a:t>
            </a:r>
            <a:r>
              <a:rPr lang="en-US" sz="4000" b="1" dirty="0" smtClean="0"/>
              <a:t>)-SUMMARY</a:t>
            </a:r>
            <a:endParaRPr lang="en-US" sz="4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6684247"/>
              </p:ext>
            </p:extLst>
          </p:nvPr>
        </p:nvGraphicFramePr>
        <p:xfrm>
          <a:off x="838200" y="1825625"/>
          <a:ext cx="10515603" cy="3139440"/>
        </p:xfrm>
        <a:graphic>
          <a:graphicData uri="http://schemas.openxmlformats.org/drawingml/2006/table">
            <a:tbl>
              <a:tblPr firstRow="1" bandRow="1">
                <a:tableStyleId>{5C22544A-7EE6-4342-B048-85BDC9FD1C3A}</a:tableStyleId>
              </a:tblPr>
              <a:tblGrid>
                <a:gridCol w="716280">
                  <a:extLst>
                    <a:ext uri="{9D8B030D-6E8A-4147-A177-3AD203B41FA5}">
                      <a16:colId xmlns:a16="http://schemas.microsoft.com/office/drawing/2014/main" val="4168950414"/>
                    </a:ext>
                  </a:extLst>
                </a:gridCol>
                <a:gridCol w="1618488">
                  <a:extLst>
                    <a:ext uri="{9D8B030D-6E8A-4147-A177-3AD203B41FA5}">
                      <a16:colId xmlns:a16="http://schemas.microsoft.com/office/drawing/2014/main" val="114152704"/>
                    </a:ext>
                  </a:extLst>
                </a:gridCol>
                <a:gridCol w="1993392">
                  <a:extLst>
                    <a:ext uri="{9D8B030D-6E8A-4147-A177-3AD203B41FA5}">
                      <a16:colId xmlns:a16="http://schemas.microsoft.com/office/drawing/2014/main" val="1026274292"/>
                    </a:ext>
                  </a:extLst>
                </a:gridCol>
                <a:gridCol w="1920240">
                  <a:extLst>
                    <a:ext uri="{9D8B030D-6E8A-4147-A177-3AD203B41FA5}">
                      <a16:colId xmlns:a16="http://schemas.microsoft.com/office/drawing/2014/main" val="3053564326"/>
                    </a:ext>
                  </a:extLst>
                </a:gridCol>
                <a:gridCol w="1508760">
                  <a:extLst>
                    <a:ext uri="{9D8B030D-6E8A-4147-A177-3AD203B41FA5}">
                      <a16:colId xmlns:a16="http://schemas.microsoft.com/office/drawing/2014/main" val="375936069"/>
                    </a:ext>
                  </a:extLst>
                </a:gridCol>
                <a:gridCol w="1289304">
                  <a:extLst>
                    <a:ext uri="{9D8B030D-6E8A-4147-A177-3AD203B41FA5}">
                      <a16:colId xmlns:a16="http://schemas.microsoft.com/office/drawing/2014/main" val="4237303805"/>
                    </a:ext>
                  </a:extLst>
                </a:gridCol>
                <a:gridCol w="1469139">
                  <a:extLst>
                    <a:ext uri="{9D8B030D-6E8A-4147-A177-3AD203B41FA5}">
                      <a16:colId xmlns:a16="http://schemas.microsoft.com/office/drawing/2014/main" val="1778067975"/>
                    </a:ext>
                  </a:extLst>
                </a:gridCol>
              </a:tblGrid>
              <a:tr h="370840">
                <a:tc>
                  <a:txBody>
                    <a:bodyPr/>
                    <a:lstStyle/>
                    <a:p>
                      <a:pPr algn="ctr"/>
                      <a:r>
                        <a:rPr lang="en-US" dirty="0" smtClean="0"/>
                        <a:t>Steps</a:t>
                      </a:r>
                      <a:endParaRPr lang="en-US" dirty="0"/>
                    </a:p>
                  </a:txBody>
                  <a:tcPr/>
                </a:tc>
                <a:tc>
                  <a:txBody>
                    <a:bodyPr/>
                    <a:lstStyle/>
                    <a:p>
                      <a:pPr algn="ctr"/>
                      <a:r>
                        <a:rPr lang="en-US" dirty="0" smtClean="0"/>
                        <a:t>Connected Nodes</a:t>
                      </a:r>
                      <a:endParaRPr lang="en-US" dirty="0"/>
                    </a:p>
                  </a:txBody>
                  <a:tcPr/>
                </a:tc>
                <a:tc>
                  <a:txBody>
                    <a:bodyPr/>
                    <a:lstStyle/>
                    <a:p>
                      <a:pPr algn="ctr"/>
                      <a:r>
                        <a:rPr lang="en-US" dirty="0" smtClean="0"/>
                        <a:t>Unconnected Nodes</a:t>
                      </a:r>
                      <a:endParaRPr lang="en-US" dirty="0"/>
                    </a:p>
                  </a:txBody>
                  <a:tcPr/>
                </a:tc>
                <a:tc>
                  <a:txBody>
                    <a:bodyPr/>
                    <a:lstStyle/>
                    <a:p>
                      <a:pPr algn="ctr"/>
                      <a:r>
                        <a:rPr lang="en-US" dirty="0" smtClean="0"/>
                        <a:t>Closest</a:t>
                      </a:r>
                      <a:r>
                        <a:rPr lang="en-US" baseline="0" dirty="0" smtClean="0"/>
                        <a:t> Unconnected Node</a:t>
                      </a:r>
                      <a:endParaRPr lang="en-US" dirty="0"/>
                    </a:p>
                  </a:txBody>
                  <a:tcPr/>
                </a:tc>
                <a:tc>
                  <a:txBody>
                    <a:bodyPr/>
                    <a:lstStyle/>
                    <a:p>
                      <a:pPr algn="ctr"/>
                      <a:r>
                        <a:rPr lang="en-US" dirty="0" smtClean="0"/>
                        <a:t>Arc Selected</a:t>
                      </a:r>
                      <a:endParaRPr lang="en-US" dirty="0"/>
                    </a:p>
                  </a:txBody>
                  <a:tcPr/>
                </a:tc>
                <a:tc>
                  <a:txBody>
                    <a:bodyPr/>
                    <a:lstStyle/>
                    <a:p>
                      <a:pPr algn="ctr"/>
                      <a:r>
                        <a:rPr lang="en-US" dirty="0" smtClean="0"/>
                        <a:t>Arc Length (Km.)</a:t>
                      </a:r>
                      <a:endParaRPr lang="en-US" dirty="0"/>
                    </a:p>
                  </a:txBody>
                  <a:tcPr/>
                </a:tc>
                <a:tc>
                  <a:txBody>
                    <a:bodyPr/>
                    <a:lstStyle/>
                    <a:p>
                      <a:pPr algn="ctr"/>
                      <a:r>
                        <a:rPr lang="en-US" dirty="0" smtClean="0"/>
                        <a:t>Total Length (Km.)</a:t>
                      </a:r>
                      <a:endParaRPr lang="en-US" dirty="0"/>
                    </a:p>
                  </a:txBody>
                  <a:tcPr/>
                </a:tc>
                <a:extLst>
                  <a:ext uri="{0D108BD9-81ED-4DB2-BD59-A6C34878D82A}">
                    <a16:rowId xmlns:a16="http://schemas.microsoft.com/office/drawing/2014/main" val="3167146700"/>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2,3,4,5,6</a:t>
                      </a:r>
                      <a:endParaRPr lang="en-US" dirty="0"/>
                    </a:p>
                  </a:txBody>
                  <a:tcPr/>
                </a:tc>
                <a:tc>
                  <a:txBody>
                    <a:bodyPr/>
                    <a:lstStyle/>
                    <a:p>
                      <a:pPr algn="ctr"/>
                      <a:r>
                        <a:rPr lang="en-US" dirty="0" smtClean="0"/>
                        <a:t>2</a:t>
                      </a:r>
                      <a:endParaRPr lang="en-US" dirty="0"/>
                    </a:p>
                  </a:txBody>
                  <a:tcPr/>
                </a:tc>
                <a:tc>
                  <a:txBody>
                    <a:bodyPr/>
                    <a:lstStyle/>
                    <a:p>
                      <a:pPr algn="ctr"/>
                      <a:r>
                        <a:rPr lang="en-US" dirty="0" smtClean="0"/>
                        <a:t>1-2</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470579071"/>
                  </a:ext>
                </a:extLst>
              </a:tr>
              <a:tr h="370840">
                <a:tc>
                  <a:txBody>
                    <a:bodyPr/>
                    <a:lstStyle/>
                    <a:p>
                      <a:pPr algn="ctr"/>
                      <a:r>
                        <a:rPr lang="en-US" dirty="0" smtClean="0"/>
                        <a:t>2</a:t>
                      </a:r>
                      <a:endParaRPr lang="en-US" dirty="0"/>
                    </a:p>
                  </a:txBody>
                  <a:tcPr/>
                </a:tc>
                <a:tc>
                  <a:txBody>
                    <a:bodyPr/>
                    <a:lstStyle/>
                    <a:p>
                      <a:pPr algn="ctr"/>
                      <a:r>
                        <a:rPr lang="en-US" dirty="0" smtClean="0"/>
                        <a:t>1,2</a:t>
                      </a:r>
                      <a:endParaRPr lang="en-US" dirty="0"/>
                    </a:p>
                  </a:txBody>
                  <a:tcPr/>
                </a:tc>
                <a:tc>
                  <a:txBody>
                    <a:bodyPr/>
                    <a:lstStyle/>
                    <a:p>
                      <a:pPr algn="ctr"/>
                      <a:r>
                        <a:rPr lang="en-US" dirty="0" smtClean="0"/>
                        <a:t>3,4,5,6</a:t>
                      </a:r>
                      <a:endParaRPr lang="en-US" dirty="0"/>
                    </a:p>
                  </a:txBody>
                  <a:tcPr/>
                </a:tc>
                <a:tc>
                  <a:txBody>
                    <a:bodyPr/>
                    <a:lstStyle/>
                    <a:p>
                      <a:pPr algn="ctr"/>
                      <a:r>
                        <a:rPr lang="en-US" dirty="0" smtClean="0"/>
                        <a:t>5</a:t>
                      </a:r>
                      <a:endParaRPr lang="en-US" dirty="0"/>
                    </a:p>
                  </a:txBody>
                  <a:tcPr/>
                </a:tc>
                <a:tc>
                  <a:txBody>
                    <a:bodyPr/>
                    <a:lstStyle/>
                    <a:p>
                      <a:pPr algn="ctr"/>
                      <a:r>
                        <a:rPr lang="en-US" dirty="0" smtClean="0"/>
                        <a:t>2-5</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val="1989760558"/>
                  </a:ext>
                </a:extLst>
              </a:tr>
              <a:tr h="370840">
                <a:tc>
                  <a:txBody>
                    <a:bodyPr/>
                    <a:lstStyle/>
                    <a:p>
                      <a:pPr algn="ctr"/>
                      <a:r>
                        <a:rPr lang="en-US" dirty="0" smtClean="0"/>
                        <a:t>3</a:t>
                      </a:r>
                      <a:endParaRPr lang="en-US" dirty="0"/>
                    </a:p>
                  </a:txBody>
                  <a:tcPr/>
                </a:tc>
                <a:tc>
                  <a:txBody>
                    <a:bodyPr/>
                    <a:lstStyle/>
                    <a:p>
                      <a:pPr algn="ctr"/>
                      <a:r>
                        <a:rPr lang="en-US" dirty="0" smtClean="0"/>
                        <a:t>1,2,5</a:t>
                      </a:r>
                      <a:endParaRPr lang="en-US" dirty="0"/>
                    </a:p>
                  </a:txBody>
                  <a:tcPr/>
                </a:tc>
                <a:tc>
                  <a:txBody>
                    <a:bodyPr/>
                    <a:lstStyle/>
                    <a:p>
                      <a:pPr algn="ctr"/>
                      <a:r>
                        <a:rPr lang="en-US" dirty="0" smtClean="0"/>
                        <a:t>3,4,6</a:t>
                      </a:r>
                      <a:endParaRPr lang="en-US" dirty="0"/>
                    </a:p>
                  </a:txBody>
                  <a:tcPr/>
                </a:tc>
                <a:tc>
                  <a:txBody>
                    <a:bodyPr/>
                    <a:lstStyle/>
                    <a:p>
                      <a:pPr algn="ctr"/>
                      <a:r>
                        <a:rPr lang="en-US" dirty="0" smtClean="0"/>
                        <a:t>4</a:t>
                      </a:r>
                      <a:endParaRPr lang="en-US" dirty="0"/>
                    </a:p>
                  </a:txBody>
                  <a:tcPr/>
                </a:tc>
                <a:tc>
                  <a:txBody>
                    <a:bodyPr/>
                    <a:lstStyle/>
                    <a:p>
                      <a:pPr algn="ctr"/>
                      <a:r>
                        <a:rPr lang="en-US" dirty="0" smtClean="0"/>
                        <a:t>2-4</a:t>
                      </a:r>
                      <a:endParaRPr lang="en-US" dirty="0"/>
                    </a:p>
                  </a:txBody>
                  <a:tcPr/>
                </a:tc>
                <a:tc>
                  <a:txBody>
                    <a:bodyPr/>
                    <a:lstStyle/>
                    <a:p>
                      <a:pPr algn="ctr"/>
                      <a:r>
                        <a:rPr lang="en-US" dirty="0" smtClean="0"/>
                        <a:t>4</a:t>
                      </a:r>
                      <a:endParaRPr lang="en-US" dirty="0"/>
                    </a:p>
                  </a:txBody>
                  <a:tcPr/>
                </a:tc>
                <a:tc>
                  <a:txBody>
                    <a:bodyPr/>
                    <a:lstStyle/>
                    <a:p>
                      <a:pPr algn="ctr"/>
                      <a:r>
                        <a:rPr lang="en-US" dirty="0" smtClean="0"/>
                        <a:t>8</a:t>
                      </a:r>
                      <a:endParaRPr lang="en-US" dirty="0"/>
                    </a:p>
                  </a:txBody>
                  <a:tcPr/>
                </a:tc>
                <a:extLst>
                  <a:ext uri="{0D108BD9-81ED-4DB2-BD59-A6C34878D82A}">
                    <a16:rowId xmlns:a16="http://schemas.microsoft.com/office/drawing/2014/main" val="1461455857"/>
                  </a:ext>
                </a:extLst>
              </a:tr>
              <a:tr h="370840">
                <a:tc>
                  <a:txBody>
                    <a:bodyPr/>
                    <a:lstStyle/>
                    <a:p>
                      <a:pPr algn="ctr"/>
                      <a:r>
                        <a:rPr lang="en-US" dirty="0" smtClean="0"/>
                        <a:t>4</a:t>
                      </a:r>
                      <a:endParaRPr lang="en-US" dirty="0"/>
                    </a:p>
                  </a:txBody>
                  <a:tcPr/>
                </a:tc>
                <a:tc>
                  <a:txBody>
                    <a:bodyPr/>
                    <a:lstStyle/>
                    <a:p>
                      <a:pPr algn="ctr"/>
                      <a:r>
                        <a:rPr lang="en-US" dirty="0" smtClean="0"/>
                        <a:t>1,2,4,5</a:t>
                      </a:r>
                      <a:endParaRPr lang="en-US" dirty="0"/>
                    </a:p>
                  </a:txBody>
                  <a:tcPr/>
                </a:tc>
                <a:tc>
                  <a:txBody>
                    <a:bodyPr/>
                    <a:lstStyle/>
                    <a:p>
                      <a:pPr algn="ctr"/>
                      <a:r>
                        <a:rPr lang="en-US" dirty="0" smtClean="0"/>
                        <a:t>3,6</a:t>
                      </a:r>
                      <a:endParaRPr lang="en-US" dirty="0"/>
                    </a:p>
                  </a:txBody>
                  <a:tcPr/>
                </a:tc>
                <a:tc>
                  <a:txBody>
                    <a:bodyPr/>
                    <a:lstStyle/>
                    <a:p>
                      <a:pPr algn="ctr"/>
                      <a:r>
                        <a:rPr lang="en-US" dirty="0" smtClean="0"/>
                        <a:t>6</a:t>
                      </a:r>
                      <a:endParaRPr lang="en-US" dirty="0"/>
                    </a:p>
                  </a:txBody>
                  <a:tcPr/>
                </a:tc>
                <a:tc>
                  <a:txBody>
                    <a:bodyPr/>
                    <a:lstStyle/>
                    <a:p>
                      <a:pPr algn="ctr"/>
                      <a:r>
                        <a:rPr lang="en-US" dirty="0" smtClean="0"/>
                        <a:t>4-6</a:t>
                      </a:r>
                      <a:endParaRPr lang="en-US" dirty="0"/>
                    </a:p>
                  </a:txBody>
                  <a:tcPr/>
                </a:tc>
                <a:tc>
                  <a:txBody>
                    <a:bodyPr/>
                    <a:lstStyle/>
                    <a:p>
                      <a:pPr algn="ctr"/>
                      <a:r>
                        <a:rPr lang="en-US" dirty="0" smtClean="0"/>
                        <a:t>3</a:t>
                      </a:r>
                      <a:endParaRPr lang="en-US" dirty="0"/>
                    </a:p>
                  </a:txBody>
                  <a:tcPr/>
                </a:tc>
                <a:tc>
                  <a:txBody>
                    <a:bodyPr/>
                    <a:lstStyle/>
                    <a:p>
                      <a:pPr algn="ctr"/>
                      <a:r>
                        <a:rPr lang="en-US" dirty="0" smtClean="0"/>
                        <a:t>11</a:t>
                      </a:r>
                      <a:endParaRPr lang="en-US" dirty="0"/>
                    </a:p>
                  </a:txBody>
                  <a:tcPr/>
                </a:tc>
                <a:extLst>
                  <a:ext uri="{0D108BD9-81ED-4DB2-BD59-A6C34878D82A}">
                    <a16:rowId xmlns:a16="http://schemas.microsoft.com/office/drawing/2014/main" val="2058004789"/>
                  </a:ext>
                </a:extLst>
              </a:tr>
              <a:tr h="370840">
                <a:tc>
                  <a:txBody>
                    <a:bodyPr/>
                    <a:lstStyle/>
                    <a:p>
                      <a:pPr algn="ctr"/>
                      <a:r>
                        <a:rPr lang="en-US" dirty="0" smtClean="0"/>
                        <a:t>5</a:t>
                      </a:r>
                      <a:endParaRPr lang="en-US" dirty="0"/>
                    </a:p>
                  </a:txBody>
                  <a:tcPr/>
                </a:tc>
                <a:tc>
                  <a:txBody>
                    <a:bodyPr/>
                    <a:lstStyle/>
                    <a:p>
                      <a:pPr algn="ctr"/>
                      <a:r>
                        <a:rPr lang="en-US" dirty="0" smtClean="0"/>
                        <a:t>1,2,4,5,6</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1-3 or 3-4</a:t>
                      </a:r>
                      <a:endParaRPr lang="en-US" dirty="0"/>
                    </a:p>
                  </a:txBody>
                  <a:tcPr/>
                </a:tc>
                <a:tc>
                  <a:txBody>
                    <a:bodyPr/>
                    <a:lstStyle/>
                    <a:p>
                      <a:pPr algn="ctr"/>
                      <a:r>
                        <a:rPr lang="en-US" dirty="0" smtClean="0"/>
                        <a:t>5</a:t>
                      </a:r>
                      <a:endParaRPr lang="en-US" dirty="0"/>
                    </a:p>
                  </a:txBody>
                  <a:tcPr/>
                </a:tc>
                <a:tc>
                  <a:txBody>
                    <a:bodyPr/>
                    <a:lstStyle/>
                    <a:p>
                      <a:pPr algn="ctr"/>
                      <a:r>
                        <a:rPr lang="en-US" dirty="0" smtClean="0"/>
                        <a:t>16</a:t>
                      </a:r>
                      <a:endParaRPr lang="en-US" dirty="0"/>
                    </a:p>
                  </a:txBody>
                  <a:tcPr/>
                </a:tc>
                <a:extLst>
                  <a:ext uri="{0D108BD9-81ED-4DB2-BD59-A6C34878D82A}">
                    <a16:rowId xmlns:a16="http://schemas.microsoft.com/office/drawing/2014/main" val="1257617524"/>
                  </a:ext>
                </a:extLst>
              </a:tr>
              <a:tr h="370840">
                <a:tc>
                  <a:txBody>
                    <a:bodyPr/>
                    <a:lstStyle/>
                    <a:p>
                      <a:pPr algn="ctr"/>
                      <a:r>
                        <a:rPr lang="en-US" dirty="0" smtClean="0"/>
                        <a:t>6</a:t>
                      </a:r>
                      <a:endParaRPr lang="en-US" dirty="0"/>
                    </a:p>
                  </a:txBody>
                  <a:tcPr/>
                </a:tc>
                <a:tc>
                  <a:txBody>
                    <a:bodyPr/>
                    <a:lstStyle/>
                    <a:p>
                      <a:pPr algn="ctr"/>
                      <a:r>
                        <a:rPr lang="en-US" dirty="0" smtClean="0"/>
                        <a:t>1,2,3,4,5,6</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16</a:t>
                      </a:r>
                      <a:endParaRPr lang="en-US" dirty="0"/>
                    </a:p>
                  </a:txBody>
                  <a:tcPr/>
                </a:tc>
                <a:extLst>
                  <a:ext uri="{0D108BD9-81ED-4DB2-BD59-A6C34878D82A}">
                    <a16:rowId xmlns:a16="http://schemas.microsoft.com/office/drawing/2014/main" val="2679553508"/>
                  </a:ext>
                </a:extLst>
              </a:tr>
            </a:tbl>
          </a:graphicData>
        </a:graphic>
      </p:graphicFrame>
    </p:spTree>
    <p:extLst>
      <p:ext uri="{BB962C8B-B14F-4D97-AF65-F5344CB8AC3E}">
        <p14:creationId xmlns:p14="http://schemas.microsoft.com/office/powerpoint/2010/main" val="1785045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35184" cy="741299"/>
          </a:xfrm>
        </p:spPr>
        <p:txBody>
          <a:bodyPr/>
          <a:lstStyle/>
          <a:p>
            <a:r>
              <a:rPr lang="en-US" b="1" cap="all" dirty="0" smtClean="0"/>
              <a:t>Shortest Route Algorithm</a:t>
            </a:r>
            <a:endParaRPr lang="en-US" b="1" cap="all" dirty="0"/>
          </a:p>
        </p:txBody>
      </p:sp>
      <p:sp>
        <p:nvSpPr>
          <p:cNvPr id="3" name="Content Placeholder 2"/>
          <p:cNvSpPr>
            <a:spLocks noGrp="1"/>
          </p:cNvSpPr>
          <p:nvPr>
            <p:ph idx="1"/>
          </p:nvPr>
        </p:nvSpPr>
        <p:spPr>
          <a:xfrm>
            <a:off x="838200" y="1295272"/>
            <a:ext cx="10515600" cy="5096383"/>
          </a:xfrm>
        </p:spPr>
        <p:txBody>
          <a:bodyPr>
            <a:normAutofit fontScale="85000" lnSpcReduction="20000"/>
          </a:bodyPr>
          <a:lstStyle/>
          <a:p>
            <a:pPr marL="0" indent="0" algn="just">
              <a:buNone/>
            </a:pPr>
            <a:r>
              <a:rPr lang="en-US" dirty="0" smtClean="0"/>
              <a:t>In the shortest-route problem, the objective is to find the shortest distance from one location (origin) to another location (destination) through a network.</a:t>
            </a:r>
          </a:p>
          <a:p>
            <a:pPr marL="0" indent="0" algn="just">
              <a:buNone/>
            </a:pPr>
            <a:r>
              <a:rPr lang="en-US" dirty="0" smtClean="0"/>
              <a:t>The algorithm used to solve the shortest-route problem assumes that all node distances are non-negative. The algorithm finds the shortest route from a specified node (usually node 1) to every node in the network. The algorithm requires n-1 steps, where n is the number of nodes in the network.</a:t>
            </a:r>
            <a:endParaRPr lang="en-US" dirty="0"/>
          </a:p>
          <a:p>
            <a:pPr marL="0" indent="0">
              <a:buNone/>
            </a:pPr>
            <a:r>
              <a:rPr lang="en-US" dirty="0" smtClean="0"/>
              <a:t> </a:t>
            </a:r>
          </a:p>
          <a:p>
            <a:pPr marL="0" indent="0">
              <a:buNone/>
            </a:pPr>
            <a:r>
              <a:rPr lang="en-US" b="1" dirty="0" smtClean="0"/>
              <a:t>Algorithms: </a:t>
            </a:r>
          </a:p>
          <a:p>
            <a:pPr marL="514350" indent="-514350">
              <a:buAutoNum type="arabicPeriod"/>
            </a:pPr>
            <a:r>
              <a:rPr lang="en-US" dirty="0" err="1" smtClean="0"/>
              <a:t>Dijkstra’s</a:t>
            </a:r>
            <a:r>
              <a:rPr lang="en-US" dirty="0" smtClean="0"/>
              <a:t> Algorithm</a:t>
            </a:r>
          </a:p>
          <a:p>
            <a:pPr marL="514350" indent="-514350">
              <a:buAutoNum type="arabicPeriod"/>
            </a:pPr>
            <a:r>
              <a:rPr lang="en-US" dirty="0" smtClean="0"/>
              <a:t>Floyd’s Algorithm</a:t>
            </a:r>
          </a:p>
          <a:p>
            <a:pPr marL="0" indent="0" algn="just">
              <a:buNone/>
            </a:pPr>
            <a:endParaRPr lang="en-US" dirty="0" smtClean="0"/>
          </a:p>
          <a:p>
            <a:pPr marL="0" indent="0" algn="just">
              <a:buNone/>
            </a:pPr>
            <a:r>
              <a:rPr lang="en-US" dirty="0" err="1" smtClean="0"/>
              <a:t>Dijkstra’s</a:t>
            </a:r>
            <a:r>
              <a:rPr lang="en-US" dirty="0" smtClean="0"/>
              <a:t> algorithm is designed to determine the shortest routes between the source node and every other node in the network. Floyd’s algorithm is general because it allows the determination of the shortest route between any two nodes in the network.</a:t>
            </a:r>
          </a:p>
          <a:p>
            <a:pPr marL="0" indent="0">
              <a:buNone/>
            </a:pPr>
            <a:endParaRPr lang="en-US" dirty="0"/>
          </a:p>
        </p:txBody>
      </p:sp>
    </p:spTree>
    <p:extLst>
      <p:ext uri="{BB962C8B-B14F-4D97-AF65-F5344CB8AC3E}">
        <p14:creationId xmlns:p14="http://schemas.microsoft.com/office/powerpoint/2010/main" val="4228422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99776" cy="713867"/>
          </a:xfrm>
        </p:spPr>
        <p:txBody>
          <a:bodyPr/>
          <a:lstStyle/>
          <a:p>
            <a:r>
              <a:rPr lang="en-US" b="1" dirty="0" err="1" smtClean="0"/>
              <a:t>Dijkstra’s</a:t>
            </a:r>
            <a:r>
              <a:rPr lang="en-US" b="1" dirty="0" smtClean="0"/>
              <a:t> Algorithm</a:t>
            </a:r>
            <a:endParaRPr lang="en-US" b="1" dirty="0"/>
          </a:p>
        </p:txBody>
      </p:sp>
      <p:sp>
        <p:nvSpPr>
          <p:cNvPr id="3" name="Content Placeholder 2"/>
          <p:cNvSpPr>
            <a:spLocks noGrp="1"/>
          </p:cNvSpPr>
          <p:nvPr>
            <p:ph idx="1"/>
          </p:nvPr>
        </p:nvSpPr>
        <p:spPr>
          <a:xfrm>
            <a:off x="780288" y="1078992"/>
            <a:ext cx="10515600" cy="4995799"/>
          </a:xfrm>
        </p:spPr>
        <p:txBody>
          <a:bodyPr>
            <a:normAutofit fontScale="85000" lnSpcReduction="20000"/>
          </a:bodyPr>
          <a:lstStyle/>
          <a:p>
            <a:pPr algn="just">
              <a:buFont typeface="Wingdings" panose="05000000000000000000" pitchFamily="2" charset="2"/>
              <a:buChar char="Ø"/>
            </a:pPr>
            <a:r>
              <a:rPr lang="en-US" dirty="0" smtClean="0"/>
              <a:t>Let </a:t>
            </a:r>
            <a:r>
              <a:rPr lang="en-US" dirty="0" err="1" smtClean="0"/>
              <a:t>u</a:t>
            </a:r>
            <a:r>
              <a:rPr lang="en-US" baseline="-25000" dirty="0" err="1" smtClean="0"/>
              <a:t>i</a:t>
            </a:r>
            <a:r>
              <a:rPr lang="en-US" dirty="0" smtClean="0"/>
              <a:t> is the shortest distance from source node 1 to node </a:t>
            </a:r>
            <a:r>
              <a:rPr lang="en-US" dirty="0" err="1" smtClean="0"/>
              <a:t>i</a:t>
            </a:r>
            <a:r>
              <a:rPr lang="en-US" dirty="0" smtClean="0"/>
              <a:t>, </a:t>
            </a:r>
            <a:r>
              <a:rPr lang="en-US" dirty="0" err="1" smtClean="0"/>
              <a:t>dij</a:t>
            </a:r>
            <a:r>
              <a:rPr lang="en-US" dirty="0" smtClean="0"/>
              <a:t> (≥0) is the length of arc (</a:t>
            </a:r>
            <a:r>
              <a:rPr lang="en-US" dirty="0" err="1" smtClean="0"/>
              <a:t>i,j</a:t>
            </a:r>
            <a:r>
              <a:rPr lang="en-US" dirty="0" smtClean="0"/>
              <a:t>). The algorithm defines the label for an immediately succeeding node j as   </a:t>
            </a:r>
            <a:r>
              <a:rPr lang="en-US" dirty="0" smtClean="0">
                <a:solidFill>
                  <a:srgbClr val="FF0000"/>
                </a:solidFill>
              </a:rPr>
              <a:t>[</a:t>
            </a:r>
            <a:r>
              <a:rPr lang="en-US" dirty="0" err="1" smtClean="0">
                <a:solidFill>
                  <a:srgbClr val="FF0000"/>
                </a:solidFill>
              </a:rPr>
              <a:t>u</a:t>
            </a:r>
            <a:r>
              <a:rPr lang="en-US" baseline="-25000" dirty="0" err="1" smtClean="0">
                <a:solidFill>
                  <a:srgbClr val="FF0000"/>
                </a:solidFill>
              </a:rPr>
              <a:t>j</a:t>
            </a:r>
            <a:r>
              <a:rPr lang="en-US" dirty="0" err="1" smtClean="0">
                <a:solidFill>
                  <a:srgbClr val="FF0000"/>
                </a:solidFill>
              </a:rPr>
              <a:t>,i</a:t>
            </a:r>
            <a:r>
              <a:rPr lang="en-US" dirty="0" smtClean="0">
                <a:solidFill>
                  <a:srgbClr val="FF0000"/>
                </a:solidFill>
              </a:rPr>
              <a:t>] = [</a:t>
            </a:r>
            <a:r>
              <a:rPr lang="en-US" dirty="0" err="1" smtClean="0">
                <a:solidFill>
                  <a:srgbClr val="FF0000"/>
                </a:solidFill>
              </a:rPr>
              <a:t>u</a:t>
            </a:r>
            <a:r>
              <a:rPr lang="en-US" baseline="-25000" dirty="0" err="1" smtClean="0">
                <a:solidFill>
                  <a:srgbClr val="FF0000"/>
                </a:solidFill>
              </a:rPr>
              <a:t>i</a:t>
            </a:r>
            <a:r>
              <a:rPr lang="en-US" dirty="0" smtClean="0">
                <a:solidFill>
                  <a:srgbClr val="FF0000"/>
                </a:solidFill>
              </a:rPr>
              <a:t> + </a:t>
            </a:r>
            <a:r>
              <a:rPr lang="en-US" dirty="0" err="1" smtClean="0">
                <a:solidFill>
                  <a:srgbClr val="FF0000"/>
                </a:solidFill>
              </a:rPr>
              <a:t>d</a:t>
            </a:r>
            <a:r>
              <a:rPr lang="en-US" baseline="-25000" dirty="0" err="1" smtClean="0">
                <a:solidFill>
                  <a:srgbClr val="FF0000"/>
                </a:solidFill>
              </a:rPr>
              <a:t>ij</a:t>
            </a:r>
            <a:r>
              <a:rPr lang="en-US" dirty="0" err="1" smtClean="0">
                <a:solidFill>
                  <a:srgbClr val="FF0000"/>
                </a:solidFill>
              </a:rPr>
              <a:t>,i</a:t>
            </a:r>
            <a:r>
              <a:rPr lang="en-US" dirty="0" smtClean="0">
                <a:solidFill>
                  <a:srgbClr val="FF0000"/>
                </a:solidFill>
              </a:rPr>
              <a:t>], d</a:t>
            </a:r>
            <a:r>
              <a:rPr lang="en-US" baseline="-25000" dirty="0" smtClean="0">
                <a:solidFill>
                  <a:srgbClr val="FF0000"/>
                </a:solidFill>
              </a:rPr>
              <a:t>ij</a:t>
            </a:r>
            <a:r>
              <a:rPr lang="en-US" dirty="0" smtClean="0">
                <a:solidFill>
                  <a:srgbClr val="FF0000"/>
                </a:solidFill>
              </a:rPr>
              <a:t>≥0</a:t>
            </a:r>
          </a:p>
          <a:p>
            <a:pPr algn="just">
              <a:buFont typeface="Wingdings" panose="05000000000000000000" pitchFamily="2" charset="2"/>
              <a:buChar char="Ø"/>
            </a:pPr>
            <a:r>
              <a:rPr lang="en-US" dirty="0" smtClean="0"/>
              <a:t>The label consists of two numbers, separated by a comma. The first number refers to the distance from node 1 to the labeled node along a certain path, while the second number refers to the node that immediately precedes this node along the path.</a:t>
            </a:r>
          </a:p>
          <a:p>
            <a:pPr algn="just">
              <a:buFont typeface="Wingdings" panose="05000000000000000000" pitchFamily="2" charset="2"/>
              <a:buChar char="Ø"/>
            </a:pPr>
            <a:r>
              <a:rPr lang="en-US" dirty="0" smtClean="0"/>
              <a:t>The label for the starting node is [0,-], indicating that the starting node has no predecessor. This node is considered to be permanently labeled.</a:t>
            </a:r>
          </a:p>
          <a:p>
            <a:pPr algn="just">
              <a:buFont typeface="Wingdings" panose="05000000000000000000" pitchFamily="2" charset="2"/>
              <a:buChar char="Ø"/>
            </a:pPr>
            <a:r>
              <a:rPr lang="en-US" dirty="0" smtClean="0"/>
              <a:t>Labels are of two types: temporary and permanent.</a:t>
            </a:r>
          </a:p>
          <a:p>
            <a:pPr algn="just">
              <a:buFont typeface="Wingdings" panose="05000000000000000000" pitchFamily="2" charset="2"/>
              <a:buChar char="Ø"/>
            </a:pPr>
            <a:r>
              <a:rPr lang="en-US" dirty="0" smtClean="0"/>
              <a:t>A temporary label is modified if a shorter route to a node can be found. At the point when no better routes can be found, the status of the temporary label is changed to permanent.</a:t>
            </a:r>
          </a:p>
          <a:p>
            <a:pPr algn="just">
              <a:buFont typeface="Wingdings" panose="05000000000000000000" pitchFamily="2" charset="2"/>
              <a:buChar char="Ø"/>
            </a:pPr>
            <a:r>
              <a:rPr lang="en-US" dirty="0" smtClean="0"/>
              <a:t>Once the algorithm has been completed, the shortest route to any given node from node 1 can be found by tracing the node labels back through the network.</a:t>
            </a:r>
            <a:endParaRPr lang="en-US" dirty="0"/>
          </a:p>
        </p:txBody>
      </p:sp>
    </p:spTree>
    <p:extLst>
      <p:ext uri="{BB962C8B-B14F-4D97-AF65-F5344CB8AC3E}">
        <p14:creationId xmlns:p14="http://schemas.microsoft.com/office/powerpoint/2010/main" val="1425533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99776" cy="713867"/>
          </a:xfrm>
        </p:spPr>
        <p:txBody>
          <a:bodyPr/>
          <a:lstStyle/>
          <a:p>
            <a:r>
              <a:rPr lang="en-US" b="1" dirty="0" err="1" smtClean="0"/>
              <a:t>Dijkstra’s</a:t>
            </a:r>
            <a:r>
              <a:rPr lang="en-US" b="1" dirty="0" smtClean="0"/>
              <a:t> Algorithm</a:t>
            </a:r>
            <a:endParaRPr lang="en-US" b="1" dirty="0"/>
          </a:p>
        </p:txBody>
      </p:sp>
      <p:sp>
        <p:nvSpPr>
          <p:cNvPr id="3" name="Content Placeholder 2"/>
          <p:cNvSpPr>
            <a:spLocks noGrp="1"/>
          </p:cNvSpPr>
          <p:nvPr>
            <p:ph idx="1"/>
          </p:nvPr>
        </p:nvSpPr>
        <p:spPr>
          <a:xfrm>
            <a:off x="838200" y="1441577"/>
            <a:ext cx="10515600" cy="4351338"/>
          </a:xfrm>
        </p:spPr>
        <p:txBody>
          <a:bodyPr>
            <a:normAutofit fontScale="77500" lnSpcReduction="20000"/>
          </a:bodyPr>
          <a:lstStyle/>
          <a:p>
            <a:pPr marL="0" indent="0" algn="just">
              <a:buNone/>
            </a:pPr>
            <a:r>
              <a:rPr lang="en-US" b="1" dirty="0" smtClean="0"/>
              <a:t>Step 0: </a:t>
            </a:r>
          </a:p>
          <a:p>
            <a:pPr marL="0" indent="0" algn="just">
              <a:buNone/>
            </a:pPr>
            <a:r>
              <a:rPr lang="en-US" dirty="0" smtClean="0"/>
              <a:t>Label the source node (node 1) with the permanent label [0,-], Set </a:t>
            </a:r>
            <a:r>
              <a:rPr lang="en-US" dirty="0" err="1" smtClean="0"/>
              <a:t>i</a:t>
            </a:r>
            <a:r>
              <a:rPr lang="en-US" dirty="0" smtClean="0"/>
              <a:t>=1.</a:t>
            </a:r>
          </a:p>
          <a:p>
            <a:pPr marL="0" indent="0" algn="just">
              <a:buNone/>
            </a:pPr>
            <a:endParaRPr lang="en-US" dirty="0" smtClean="0"/>
          </a:p>
          <a:p>
            <a:pPr marL="914400" indent="-914400" algn="just">
              <a:lnSpc>
                <a:spcPct val="110000"/>
              </a:lnSpc>
              <a:buNone/>
            </a:pPr>
            <a:r>
              <a:rPr lang="en-US" b="1" dirty="0" smtClean="0"/>
              <a:t>Step i: </a:t>
            </a:r>
          </a:p>
          <a:p>
            <a:pPr marL="914400" indent="-914400" algn="just">
              <a:lnSpc>
                <a:spcPct val="110000"/>
              </a:lnSpc>
              <a:buNone/>
            </a:pPr>
            <a:r>
              <a:rPr lang="en-US" b="1" dirty="0"/>
              <a:t>	</a:t>
            </a:r>
            <a:r>
              <a:rPr lang="en-US" dirty="0" smtClean="0"/>
              <a:t>(a) Compute the temporary labels [</a:t>
            </a:r>
            <a:r>
              <a:rPr lang="en-US" dirty="0" err="1" smtClean="0"/>
              <a:t>u</a:t>
            </a:r>
            <a:r>
              <a:rPr lang="en-US" baseline="-25000" dirty="0" err="1" smtClean="0"/>
              <a:t>i</a:t>
            </a:r>
            <a:r>
              <a:rPr lang="en-US" dirty="0" err="1" smtClean="0"/>
              <a:t>+d</a:t>
            </a:r>
            <a:r>
              <a:rPr lang="en-US" baseline="-25000" dirty="0" err="1" smtClean="0"/>
              <a:t>ij</a:t>
            </a:r>
            <a:r>
              <a:rPr lang="en-US" dirty="0" err="1" smtClean="0"/>
              <a:t>,i</a:t>
            </a:r>
            <a:r>
              <a:rPr lang="en-US" dirty="0" smtClean="0"/>
              <a:t>] for each node j that can be reached directly from node </a:t>
            </a:r>
            <a:r>
              <a:rPr lang="en-US" dirty="0" err="1" smtClean="0"/>
              <a:t>i</a:t>
            </a:r>
            <a:r>
              <a:rPr lang="en-US" dirty="0" smtClean="0"/>
              <a:t>, provided j is not permanently labeled. If node j already labeled with [</a:t>
            </a:r>
            <a:r>
              <a:rPr lang="en-US" dirty="0" err="1" smtClean="0"/>
              <a:t>u</a:t>
            </a:r>
            <a:r>
              <a:rPr lang="en-US" baseline="-25000" dirty="0" err="1" smtClean="0"/>
              <a:t>j</a:t>
            </a:r>
            <a:r>
              <a:rPr lang="en-US" dirty="0" err="1" smtClean="0"/>
              <a:t>,k</a:t>
            </a:r>
            <a:r>
              <a:rPr lang="en-US" dirty="0" smtClean="0"/>
              <a:t>] through another node k and if </a:t>
            </a:r>
            <a:r>
              <a:rPr lang="en-US" dirty="0" err="1" smtClean="0"/>
              <a:t>u</a:t>
            </a:r>
            <a:r>
              <a:rPr lang="en-US" baseline="-25000" dirty="0" err="1" smtClean="0"/>
              <a:t>i</a:t>
            </a:r>
            <a:r>
              <a:rPr lang="en-US" dirty="0" err="1" smtClean="0"/>
              <a:t>+d</a:t>
            </a:r>
            <a:r>
              <a:rPr lang="en-US" baseline="-25000" dirty="0" err="1" smtClean="0"/>
              <a:t>ij</a:t>
            </a:r>
            <a:r>
              <a:rPr lang="en-US" dirty="0" smtClean="0"/>
              <a:t>&lt;</a:t>
            </a:r>
            <a:r>
              <a:rPr lang="en-US" dirty="0" err="1" smtClean="0"/>
              <a:t>u</a:t>
            </a:r>
            <a:r>
              <a:rPr lang="en-US" baseline="-25000" dirty="0" err="1" smtClean="0"/>
              <a:t>j</a:t>
            </a:r>
            <a:r>
              <a:rPr lang="en-US" dirty="0" smtClean="0"/>
              <a:t>, replace [</a:t>
            </a:r>
            <a:r>
              <a:rPr lang="en-US" dirty="0" err="1" smtClean="0"/>
              <a:t>u</a:t>
            </a:r>
            <a:r>
              <a:rPr lang="en-US" baseline="-25000" dirty="0" err="1" smtClean="0"/>
              <a:t>j</a:t>
            </a:r>
            <a:r>
              <a:rPr lang="en-US" dirty="0" err="1" smtClean="0"/>
              <a:t>,k</a:t>
            </a:r>
            <a:r>
              <a:rPr lang="en-US" dirty="0" smtClean="0"/>
              <a:t>] with[</a:t>
            </a:r>
            <a:r>
              <a:rPr lang="en-US" dirty="0" err="1" smtClean="0"/>
              <a:t>u</a:t>
            </a:r>
            <a:r>
              <a:rPr lang="en-US" baseline="-25000" dirty="0" err="1" smtClean="0"/>
              <a:t>i</a:t>
            </a:r>
            <a:r>
              <a:rPr lang="en-US" dirty="0" err="1" smtClean="0"/>
              <a:t>+d</a:t>
            </a:r>
            <a:r>
              <a:rPr lang="en-US" baseline="-25000" dirty="0" err="1" smtClean="0"/>
              <a:t>ij</a:t>
            </a:r>
            <a:r>
              <a:rPr lang="en-US" dirty="0" err="1" smtClean="0"/>
              <a:t>,i</a:t>
            </a:r>
            <a:r>
              <a:rPr lang="en-US" dirty="0" smtClean="0"/>
              <a:t>].</a:t>
            </a:r>
          </a:p>
          <a:p>
            <a:pPr marL="914400" indent="-914400" algn="just">
              <a:lnSpc>
                <a:spcPct val="110000"/>
              </a:lnSpc>
              <a:buNone/>
            </a:pPr>
            <a:endParaRPr lang="en-US" dirty="0" smtClean="0"/>
          </a:p>
          <a:p>
            <a:pPr marL="914400" indent="-914400" algn="just">
              <a:lnSpc>
                <a:spcPct val="110000"/>
              </a:lnSpc>
              <a:buNone/>
            </a:pPr>
            <a:r>
              <a:rPr lang="en-US" dirty="0" smtClean="0"/>
              <a:t>	(b) If all the nodes have permanent labels, stop. Otherwise, select the label [</a:t>
            </a:r>
            <a:r>
              <a:rPr lang="en-US" dirty="0" err="1" smtClean="0"/>
              <a:t>u</a:t>
            </a:r>
            <a:r>
              <a:rPr lang="en-US" baseline="-25000" dirty="0" err="1" smtClean="0"/>
              <a:t>r</a:t>
            </a:r>
            <a:r>
              <a:rPr lang="en-US" dirty="0" err="1" smtClean="0"/>
              <a:t>,s</a:t>
            </a:r>
            <a:r>
              <a:rPr lang="en-US" dirty="0" smtClean="0"/>
              <a:t>] having the shortest distance (=</a:t>
            </a:r>
            <a:r>
              <a:rPr lang="en-US" dirty="0" err="1" smtClean="0"/>
              <a:t>u</a:t>
            </a:r>
            <a:r>
              <a:rPr lang="en-US" baseline="-25000" dirty="0" err="1" smtClean="0"/>
              <a:t>r</a:t>
            </a:r>
            <a:r>
              <a:rPr lang="en-US" dirty="0" smtClean="0"/>
              <a:t>) among all the temporary labels (break ties arbitrarily) as permanent label. Set </a:t>
            </a:r>
            <a:r>
              <a:rPr lang="en-US" dirty="0" err="1" smtClean="0"/>
              <a:t>i</a:t>
            </a:r>
            <a:r>
              <a:rPr lang="en-US" dirty="0" smtClean="0"/>
              <a:t>=r and repeat step </a:t>
            </a:r>
            <a:r>
              <a:rPr lang="en-US" dirty="0" err="1" smtClean="0"/>
              <a:t>i</a:t>
            </a:r>
            <a:r>
              <a:rPr lang="en-US" dirty="0" smtClean="0"/>
              <a:t>.  </a:t>
            </a:r>
          </a:p>
          <a:p>
            <a:pPr marL="0" indent="0" algn="just">
              <a:buNone/>
            </a:pPr>
            <a:endParaRPr lang="en-US" dirty="0"/>
          </a:p>
        </p:txBody>
      </p:sp>
    </p:spTree>
    <p:extLst>
      <p:ext uri="{BB962C8B-B14F-4D97-AF65-F5344CB8AC3E}">
        <p14:creationId xmlns:p14="http://schemas.microsoft.com/office/powerpoint/2010/main" val="3741928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99776" cy="713867"/>
          </a:xfrm>
        </p:spPr>
        <p:txBody>
          <a:bodyPr/>
          <a:lstStyle/>
          <a:p>
            <a:r>
              <a:rPr lang="en-US" b="1" dirty="0" err="1" smtClean="0"/>
              <a:t>Dijkstra’s</a:t>
            </a:r>
            <a:r>
              <a:rPr lang="en-US" b="1" dirty="0" smtClean="0"/>
              <a:t> Algorithm (Example)</a:t>
            </a:r>
            <a:endParaRPr lang="en-US" b="1" dirty="0"/>
          </a:p>
        </p:txBody>
      </p:sp>
      <p:sp>
        <p:nvSpPr>
          <p:cNvPr id="3" name="Content Placeholder 2"/>
          <p:cNvSpPr>
            <a:spLocks noGrp="1"/>
          </p:cNvSpPr>
          <p:nvPr>
            <p:ph idx="1"/>
          </p:nvPr>
        </p:nvSpPr>
        <p:spPr>
          <a:xfrm>
            <a:off x="1011936" y="1952943"/>
            <a:ext cx="7025640" cy="1348042"/>
          </a:xfrm>
        </p:spPr>
        <p:txBody>
          <a:bodyPr>
            <a:normAutofit lnSpcReduction="10000"/>
          </a:bodyPr>
          <a:lstStyle/>
          <a:p>
            <a:pPr marL="0" indent="0" algn="just">
              <a:buNone/>
            </a:pPr>
            <a:r>
              <a:rPr lang="en-US" sz="2400" dirty="0" smtClean="0"/>
              <a:t>The network gives the routes and their lengths in Km. between city 1 (node 1) and four other cities (node 2 to 5). Determine the shortest routes between city1 and each of the remaining four cities.</a:t>
            </a:r>
            <a:endParaRPr lang="en-US" sz="2400" dirty="0"/>
          </a:p>
        </p:txBody>
      </p:sp>
      <p:sp>
        <p:nvSpPr>
          <p:cNvPr id="5" name="Oval 4"/>
          <p:cNvSpPr/>
          <p:nvPr/>
        </p:nvSpPr>
        <p:spPr>
          <a:xfrm>
            <a:off x="8668512" y="2898648"/>
            <a:ext cx="320040" cy="30175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 name="Oval 5"/>
          <p:cNvSpPr/>
          <p:nvPr/>
        </p:nvSpPr>
        <p:spPr>
          <a:xfrm>
            <a:off x="9079992" y="2148840"/>
            <a:ext cx="310896" cy="3291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 name="Oval 6"/>
          <p:cNvSpPr/>
          <p:nvPr/>
        </p:nvSpPr>
        <p:spPr>
          <a:xfrm>
            <a:off x="9564624" y="3300984"/>
            <a:ext cx="356616" cy="3566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 name="Oval 7"/>
          <p:cNvSpPr/>
          <p:nvPr/>
        </p:nvSpPr>
        <p:spPr>
          <a:xfrm>
            <a:off x="9921240" y="2148840"/>
            <a:ext cx="475488" cy="3291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 name="Oval 8"/>
          <p:cNvSpPr/>
          <p:nvPr/>
        </p:nvSpPr>
        <p:spPr>
          <a:xfrm>
            <a:off x="10552176" y="2971800"/>
            <a:ext cx="347472" cy="411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cxnSp>
        <p:nvCxnSpPr>
          <p:cNvPr id="11" name="Straight Arrow Connector 10"/>
          <p:cNvCxnSpPr>
            <a:stCxn id="5" idx="7"/>
            <a:endCxn id="6" idx="4"/>
          </p:cNvCxnSpPr>
          <p:nvPr/>
        </p:nvCxnSpPr>
        <p:spPr>
          <a:xfrm flipV="1">
            <a:off x="8941683" y="2478024"/>
            <a:ext cx="293757" cy="46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5"/>
            <a:endCxn id="7" idx="2"/>
          </p:cNvCxnSpPr>
          <p:nvPr/>
        </p:nvCxnSpPr>
        <p:spPr>
          <a:xfrm>
            <a:off x="8941683" y="3156209"/>
            <a:ext cx="622941" cy="323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5"/>
            <a:endCxn id="7" idx="0"/>
          </p:cNvCxnSpPr>
          <p:nvPr/>
        </p:nvCxnSpPr>
        <p:spPr>
          <a:xfrm>
            <a:off x="9345358" y="2429816"/>
            <a:ext cx="397574" cy="871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6"/>
            <a:endCxn id="9" idx="3"/>
          </p:cNvCxnSpPr>
          <p:nvPr/>
        </p:nvCxnSpPr>
        <p:spPr>
          <a:xfrm flipV="1">
            <a:off x="9921240" y="3323020"/>
            <a:ext cx="681822" cy="15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7"/>
            <a:endCxn id="8" idx="4"/>
          </p:cNvCxnSpPr>
          <p:nvPr/>
        </p:nvCxnSpPr>
        <p:spPr>
          <a:xfrm flipV="1">
            <a:off x="9869015" y="2478024"/>
            <a:ext cx="289969" cy="875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6" idx="6"/>
          </p:cNvCxnSpPr>
          <p:nvPr/>
        </p:nvCxnSpPr>
        <p:spPr>
          <a:xfrm flipH="1">
            <a:off x="9390888" y="2313432"/>
            <a:ext cx="530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5"/>
            <a:endCxn id="9" idx="1"/>
          </p:cNvCxnSpPr>
          <p:nvPr/>
        </p:nvCxnSpPr>
        <p:spPr>
          <a:xfrm>
            <a:off x="10327094" y="2429816"/>
            <a:ext cx="275968" cy="602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24712" y="3479293"/>
            <a:ext cx="5704682" cy="1938992"/>
          </a:xfrm>
          <a:prstGeom prst="rect">
            <a:avLst/>
          </a:prstGeom>
          <a:noFill/>
        </p:spPr>
        <p:txBody>
          <a:bodyPr wrap="square" rtlCol="0">
            <a:spAutoFit/>
          </a:bodyPr>
          <a:lstStyle/>
          <a:p>
            <a:pPr algn="just"/>
            <a:r>
              <a:rPr lang="en-US" sz="2000" b="1" dirty="0" smtClean="0"/>
              <a:t>Iteration 0:</a:t>
            </a:r>
            <a:r>
              <a:rPr lang="en-US" sz="2000" dirty="0" smtClean="0"/>
              <a:t> </a:t>
            </a:r>
            <a:r>
              <a:rPr lang="en-US" sz="2000" dirty="0" smtClean="0">
                <a:solidFill>
                  <a:srgbClr val="00B050"/>
                </a:solidFill>
              </a:rPr>
              <a:t>Assign permanent label [0,-] to node 1.</a:t>
            </a:r>
          </a:p>
          <a:p>
            <a:pPr algn="just"/>
            <a:endParaRPr lang="en-US" sz="2000" dirty="0" smtClean="0"/>
          </a:p>
          <a:p>
            <a:pPr algn="just"/>
            <a:r>
              <a:rPr lang="en-US" sz="2000" dirty="0" smtClean="0"/>
              <a:t>Determine temporary labels for every node that can be reached directly from node 1. Nodes 2 and 3 can be reached directly from node 1. The labels of nodes 2 and 3 can be written as shown in the table.</a:t>
            </a:r>
          </a:p>
        </p:txBody>
      </p:sp>
      <p:graphicFrame>
        <p:nvGraphicFramePr>
          <p:cNvPr id="29" name="Table 28"/>
          <p:cNvGraphicFramePr>
            <a:graphicFrameLocks noGrp="1"/>
          </p:cNvGraphicFramePr>
          <p:nvPr>
            <p:extLst>
              <p:ext uri="{D42A27DB-BD31-4B8C-83A1-F6EECF244321}">
                <p14:modId xmlns:p14="http://schemas.microsoft.com/office/powerpoint/2010/main" val="2481284757"/>
              </p:ext>
            </p:extLst>
          </p:nvPr>
        </p:nvGraphicFramePr>
        <p:xfrm>
          <a:off x="7186010" y="4431092"/>
          <a:ext cx="4716270" cy="1463040"/>
        </p:xfrm>
        <a:graphic>
          <a:graphicData uri="http://schemas.openxmlformats.org/drawingml/2006/table">
            <a:tbl>
              <a:tblPr firstRow="1" bandRow="1">
                <a:tableStyleId>{5C22544A-7EE6-4342-B048-85BDC9FD1C3A}</a:tableStyleId>
              </a:tblPr>
              <a:tblGrid>
                <a:gridCol w="839215">
                  <a:extLst>
                    <a:ext uri="{9D8B030D-6E8A-4147-A177-3AD203B41FA5}">
                      <a16:colId xmlns:a16="http://schemas.microsoft.com/office/drawing/2014/main" val="1718668367"/>
                    </a:ext>
                  </a:extLst>
                </a:gridCol>
                <a:gridCol w="2304965">
                  <a:extLst>
                    <a:ext uri="{9D8B030D-6E8A-4147-A177-3AD203B41FA5}">
                      <a16:colId xmlns:a16="http://schemas.microsoft.com/office/drawing/2014/main" val="2524038874"/>
                    </a:ext>
                  </a:extLst>
                </a:gridCol>
                <a:gridCol w="1572090">
                  <a:extLst>
                    <a:ext uri="{9D8B030D-6E8A-4147-A177-3AD203B41FA5}">
                      <a16:colId xmlns:a16="http://schemas.microsoft.com/office/drawing/2014/main" val="2342116063"/>
                    </a:ext>
                  </a:extLst>
                </a:gridCol>
              </a:tblGrid>
              <a:tr h="0">
                <a:tc>
                  <a:txBody>
                    <a:bodyPr/>
                    <a:lstStyle/>
                    <a:p>
                      <a:pPr algn="ctr"/>
                      <a:r>
                        <a:rPr lang="en-US" dirty="0" smtClean="0">
                          <a:solidFill>
                            <a:schemeClr val="tx1"/>
                          </a:solidFill>
                        </a:rPr>
                        <a:t>Node</a:t>
                      </a:r>
                      <a:endParaRPr lang="en-US" dirty="0">
                        <a:solidFill>
                          <a:schemeClr val="tx1"/>
                        </a:solidFill>
                      </a:endParaRPr>
                    </a:p>
                  </a:txBody>
                  <a:tcPr/>
                </a:tc>
                <a:tc>
                  <a:txBody>
                    <a:bodyPr/>
                    <a:lstStyle/>
                    <a:p>
                      <a:pPr algn="ctr"/>
                      <a:r>
                        <a:rPr lang="en-US" dirty="0" smtClean="0">
                          <a:solidFill>
                            <a:schemeClr val="tx1"/>
                          </a:solidFill>
                        </a:rPr>
                        <a:t>Label</a:t>
                      </a:r>
                      <a:endParaRPr lang="en-US" dirty="0">
                        <a:solidFill>
                          <a:schemeClr val="tx1"/>
                        </a:solidFill>
                      </a:endParaRPr>
                    </a:p>
                  </a:txBody>
                  <a:tcPr/>
                </a:tc>
                <a:tc>
                  <a:txBody>
                    <a:bodyPr/>
                    <a:lstStyle/>
                    <a:p>
                      <a:pPr algn="ctr"/>
                      <a:r>
                        <a:rPr lang="en-US" dirty="0" smtClean="0">
                          <a:solidFill>
                            <a:schemeClr val="tx1"/>
                          </a:solidFill>
                        </a:rPr>
                        <a:t>Status</a:t>
                      </a:r>
                      <a:endParaRPr lang="en-US" dirty="0">
                        <a:solidFill>
                          <a:schemeClr val="tx1"/>
                        </a:solidFill>
                      </a:endParaRPr>
                    </a:p>
                  </a:txBody>
                  <a:tcPr/>
                </a:tc>
                <a:extLst>
                  <a:ext uri="{0D108BD9-81ED-4DB2-BD59-A6C34878D82A}">
                    <a16:rowId xmlns:a16="http://schemas.microsoft.com/office/drawing/2014/main" val="2656373474"/>
                  </a:ext>
                </a:extLst>
              </a:tr>
              <a:tr h="359326">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Permanent</a:t>
                      </a:r>
                      <a:endParaRPr lang="en-US" b="1" dirty="0">
                        <a:solidFill>
                          <a:srgbClr val="00B050"/>
                        </a:solidFill>
                      </a:endParaRPr>
                    </a:p>
                  </a:txBody>
                  <a:tcPr/>
                </a:tc>
                <a:extLst>
                  <a:ext uri="{0D108BD9-81ED-4DB2-BD59-A6C34878D82A}">
                    <a16:rowId xmlns:a16="http://schemas.microsoft.com/office/drawing/2014/main" val="1262217508"/>
                  </a:ext>
                </a:extLst>
              </a:tr>
              <a:tr h="359326">
                <a:tc>
                  <a:txBody>
                    <a:bodyPr/>
                    <a:lstStyle/>
                    <a:p>
                      <a:pPr algn="ctr"/>
                      <a:r>
                        <a:rPr lang="en-US" dirty="0" smtClean="0">
                          <a:solidFill>
                            <a:schemeClr val="tx1"/>
                          </a:solidFill>
                        </a:rPr>
                        <a:t>2</a:t>
                      </a:r>
                      <a:endParaRPr lang="en-US" dirty="0">
                        <a:solidFill>
                          <a:schemeClr val="tx1"/>
                        </a:solidFill>
                      </a:endParaRPr>
                    </a:p>
                  </a:txBody>
                  <a:tcPr/>
                </a:tc>
                <a:tc>
                  <a:txBody>
                    <a:bodyPr/>
                    <a:lstStyle/>
                    <a:p>
                      <a:pPr algn="ctr"/>
                      <a:r>
                        <a:rPr lang="en-US" dirty="0" smtClean="0">
                          <a:solidFill>
                            <a:schemeClr val="tx1"/>
                          </a:solidFill>
                        </a:rPr>
                        <a:t>[0+100,1] = [100,1]</a:t>
                      </a:r>
                      <a:endParaRPr lang="en-US" dirty="0">
                        <a:solidFill>
                          <a:schemeClr val="tx1"/>
                        </a:solidFill>
                      </a:endParaRPr>
                    </a:p>
                  </a:txBody>
                  <a:tcPr/>
                </a:tc>
                <a:tc>
                  <a:txBody>
                    <a:bodyPr/>
                    <a:lstStyle/>
                    <a:p>
                      <a:pPr algn="ctr"/>
                      <a:r>
                        <a:rPr lang="en-US" dirty="0" smtClean="0">
                          <a:solidFill>
                            <a:schemeClr val="tx1"/>
                          </a:solidFill>
                        </a:rPr>
                        <a:t>Temporary</a:t>
                      </a:r>
                      <a:endParaRPr lang="en-US" dirty="0">
                        <a:solidFill>
                          <a:schemeClr val="tx1"/>
                        </a:solidFill>
                      </a:endParaRPr>
                    </a:p>
                  </a:txBody>
                  <a:tcPr/>
                </a:tc>
                <a:extLst>
                  <a:ext uri="{0D108BD9-81ED-4DB2-BD59-A6C34878D82A}">
                    <a16:rowId xmlns:a16="http://schemas.microsoft.com/office/drawing/2014/main" val="2079627215"/>
                  </a:ext>
                </a:extLst>
              </a:tr>
              <a:tr h="359326">
                <a:tc>
                  <a:txBody>
                    <a:bodyPr/>
                    <a:lstStyle/>
                    <a:p>
                      <a:pPr algn="ctr"/>
                      <a:r>
                        <a:rPr lang="en-US" dirty="0" smtClean="0">
                          <a:solidFill>
                            <a:schemeClr val="tx1"/>
                          </a:solidFill>
                        </a:rPr>
                        <a:t>3</a:t>
                      </a:r>
                      <a:endParaRPr lang="en-US" dirty="0">
                        <a:solidFill>
                          <a:schemeClr val="tx1"/>
                        </a:solidFill>
                      </a:endParaRPr>
                    </a:p>
                  </a:txBody>
                  <a:tcPr/>
                </a:tc>
                <a:tc>
                  <a:txBody>
                    <a:bodyPr/>
                    <a:lstStyle/>
                    <a:p>
                      <a:pPr algn="ctr"/>
                      <a:r>
                        <a:rPr lang="en-US" dirty="0" smtClean="0">
                          <a:solidFill>
                            <a:schemeClr val="tx1"/>
                          </a:solidFill>
                        </a:rPr>
                        <a:t>[0+30,1] = [30,1]</a:t>
                      </a:r>
                      <a:endParaRPr lang="en-US" dirty="0">
                        <a:solidFill>
                          <a:schemeClr val="tx1"/>
                        </a:solidFill>
                      </a:endParaRPr>
                    </a:p>
                  </a:txBody>
                  <a:tcPr/>
                </a:tc>
                <a:tc>
                  <a:txBody>
                    <a:bodyPr/>
                    <a:lstStyle/>
                    <a:p>
                      <a:pPr algn="ctr"/>
                      <a:r>
                        <a:rPr lang="en-US" dirty="0" smtClean="0">
                          <a:solidFill>
                            <a:schemeClr val="tx1"/>
                          </a:solidFill>
                        </a:rPr>
                        <a:t>Temporary</a:t>
                      </a:r>
                      <a:endParaRPr lang="en-US" dirty="0">
                        <a:solidFill>
                          <a:schemeClr val="tx1"/>
                        </a:solidFill>
                      </a:endParaRPr>
                    </a:p>
                  </a:txBody>
                  <a:tcPr/>
                </a:tc>
                <a:extLst>
                  <a:ext uri="{0D108BD9-81ED-4DB2-BD59-A6C34878D82A}">
                    <a16:rowId xmlns:a16="http://schemas.microsoft.com/office/drawing/2014/main" val="3866590837"/>
                  </a:ext>
                </a:extLst>
              </a:tr>
            </a:tbl>
          </a:graphicData>
        </a:graphic>
      </p:graphicFrame>
      <p:sp>
        <p:nvSpPr>
          <p:cNvPr id="30" name="TextBox 29"/>
          <p:cNvSpPr txBox="1"/>
          <p:nvPr/>
        </p:nvSpPr>
        <p:spPr>
          <a:xfrm>
            <a:off x="9544145" y="1871713"/>
            <a:ext cx="514255" cy="369332"/>
          </a:xfrm>
          <a:prstGeom prst="rect">
            <a:avLst/>
          </a:prstGeom>
          <a:noFill/>
        </p:spPr>
        <p:txBody>
          <a:bodyPr wrap="square" rtlCol="0">
            <a:spAutoFit/>
          </a:bodyPr>
          <a:lstStyle/>
          <a:p>
            <a:r>
              <a:rPr lang="en-US" dirty="0" smtClean="0"/>
              <a:t>15</a:t>
            </a:r>
            <a:endParaRPr lang="en-US" dirty="0"/>
          </a:p>
        </p:txBody>
      </p:sp>
      <p:sp>
        <p:nvSpPr>
          <p:cNvPr id="31" name="TextBox 30"/>
          <p:cNvSpPr txBox="1"/>
          <p:nvPr/>
        </p:nvSpPr>
        <p:spPr>
          <a:xfrm>
            <a:off x="10433304" y="2478024"/>
            <a:ext cx="514255" cy="369332"/>
          </a:xfrm>
          <a:prstGeom prst="rect">
            <a:avLst/>
          </a:prstGeom>
          <a:noFill/>
        </p:spPr>
        <p:txBody>
          <a:bodyPr wrap="square" rtlCol="0">
            <a:spAutoFit/>
          </a:bodyPr>
          <a:lstStyle/>
          <a:p>
            <a:r>
              <a:rPr lang="en-US" dirty="0" smtClean="0"/>
              <a:t>50</a:t>
            </a:r>
            <a:endParaRPr lang="en-US" dirty="0"/>
          </a:p>
        </p:txBody>
      </p:sp>
      <p:sp>
        <p:nvSpPr>
          <p:cNvPr id="32" name="TextBox 31"/>
          <p:cNvSpPr txBox="1"/>
          <p:nvPr/>
        </p:nvSpPr>
        <p:spPr>
          <a:xfrm>
            <a:off x="8548491" y="2459707"/>
            <a:ext cx="629149" cy="369332"/>
          </a:xfrm>
          <a:prstGeom prst="rect">
            <a:avLst/>
          </a:prstGeom>
          <a:noFill/>
        </p:spPr>
        <p:txBody>
          <a:bodyPr wrap="square" rtlCol="0">
            <a:spAutoFit/>
          </a:bodyPr>
          <a:lstStyle/>
          <a:p>
            <a:r>
              <a:rPr lang="en-US" dirty="0" smtClean="0"/>
              <a:t>100</a:t>
            </a:r>
            <a:endParaRPr lang="en-US" dirty="0"/>
          </a:p>
        </p:txBody>
      </p:sp>
      <p:sp>
        <p:nvSpPr>
          <p:cNvPr id="33" name="TextBox 32"/>
          <p:cNvSpPr txBox="1"/>
          <p:nvPr/>
        </p:nvSpPr>
        <p:spPr>
          <a:xfrm>
            <a:off x="8953262" y="3251692"/>
            <a:ext cx="514255" cy="369332"/>
          </a:xfrm>
          <a:prstGeom prst="rect">
            <a:avLst/>
          </a:prstGeom>
          <a:noFill/>
        </p:spPr>
        <p:txBody>
          <a:bodyPr wrap="square" rtlCol="0">
            <a:spAutoFit/>
          </a:bodyPr>
          <a:lstStyle/>
          <a:p>
            <a:r>
              <a:rPr lang="en-US" dirty="0" smtClean="0"/>
              <a:t>30</a:t>
            </a:r>
            <a:endParaRPr lang="en-US" dirty="0"/>
          </a:p>
        </p:txBody>
      </p:sp>
      <p:sp>
        <p:nvSpPr>
          <p:cNvPr id="34" name="TextBox 33"/>
          <p:cNvSpPr txBox="1"/>
          <p:nvPr/>
        </p:nvSpPr>
        <p:spPr>
          <a:xfrm>
            <a:off x="9210389" y="2738099"/>
            <a:ext cx="514255" cy="369332"/>
          </a:xfrm>
          <a:prstGeom prst="rect">
            <a:avLst/>
          </a:prstGeom>
          <a:noFill/>
        </p:spPr>
        <p:txBody>
          <a:bodyPr wrap="square" rtlCol="0">
            <a:spAutoFit/>
          </a:bodyPr>
          <a:lstStyle/>
          <a:p>
            <a:r>
              <a:rPr lang="en-US" dirty="0" smtClean="0"/>
              <a:t>20</a:t>
            </a:r>
            <a:endParaRPr lang="en-US" dirty="0"/>
          </a:p>
        </p:txBody>
      </p:sp>
      <p:sp>
        <p:nvSpPr>
          <p:cNvPr id="35" name="TextBox 34"/>
          <p:cNvSpPr txBox="1"/>
          <p:nvPr/>
        </p:nvSpPr>
        <p:spPr>
          <a:xfrm>
            <a:off x="9678994" y="2642616"/>
            <a:ext cx="514255" cy="369332"/>
          </a:xfrm>
          <a:prstGeom prst="rect">
            <a:avLst/>
          </a:prstGeom>
          <a:noFill/>
        </p:spPr>
        <p:txBody>
          <a:bodyPr wrap="square" rtlCol="0">
            <a:spAutoFit/>
          </a:bodyPr>
          <a:lstStyle/>
          <a:p>
            <a:r>
              <a:rPr lang="en-US" dirty="0" smtClean="0"/>
              <a:t>10</a:t>
            </a:r>
            <a:endParaRPr lang="en-US" dirty="0"/>
          </a:p>
        </p:txBody>
      </p:sp>
      <p:sp>
        <p:nvSpPr>
          <p:cNvPr id="36" name="TextBox 35"/>
          <p:cNvSpPr txBox="1"/>
          <p:nvPr/>
        </p:nvSpPr>
        <p:spPr>
          <a:xfrm>
            <a:off x="10098923" y="3363206"/>
            <a:ext cx="514255" cy="369332"/>
          </a:xfrm>
          <a:prstGeom prst="rect">
            <a:avLst/>
          </a:prstGeom>
          <a:noFill/>
        </p:spPr>
        <p:txBody>
          <a:bodyPr wrap="square" rtlCol="0">
            <a:spAutoFit/>
          </a:bodyPr>
          <a:lstStyle/>
          <a:p>
            <a:r>
              <a:rPr lang="en-US" dirty="0" smtClean="0"/>
              <a:t>60</a:t>
            </a:r>
            <a:endParaRPr lang="en-US" dirty="0"/>
          </a:p>
        </p:txBody>
      </p:sp>
      <p:sp>
        <p:nvSpPr>
          <p:cNvPr id="4" name="TextBox 3"/>
          <p:cNvSpPr txBox="1"/>
          <p:nvPr/>
        </p:nvSpPr>
        <p:spPr>
          <a:xfrm>
            <a:off x="8037576" y="2898648"/>
            <a:ext cx="596671" cy="369332"/>
          </a:xfrm>
          <a:prstGeom prst="rect">
            <a:avLst/>
          </a:prstGeom>
          <a:noFill/>
        </p:spPr>
        <p:txBody>
          <a:bodyPr wrap="square" rtlCol="0">
            <a:spAutoFit/>
          </a:bodyPr>
          <a:lstStyle/>
          <a:p>
            <a:r>
              <a:rPr lang="en-US" dirty="0" smtClean="0">
                <a:solidFill>
                  <a:srgbClr val="00B050"/>
                </a:solidFill>
              </a:rPr>
              <a:t>[0,-]</a:t>
            </a:r>
            <a:endParaRPr lang="en-US" dirty="0">
              <a:solidFill>
                <a:srgbClr val="00B050"/>
              </a:solidFill>
            </a:endParaRPr>
          </a:p>
        </p:txBody>
      </p:sp>
      <p:sp>
        <p:nvSpPr>
          <p:cNvPr id="26" name="TextBox 25"/>
          <p:cNvSpPr txBox="1"/>
          <p:nvPr/>
        </p:nvSpPr>
        <p:spPr>
          <a:xfrm>
            <a:off x="9345358" y="3712464"/>
            <a:ext cx="847891" cy="369332"/>
          </a:xfrm>
          <a:prstGeom prst="rect">
            <a:avLst/>
          </a:prstGeom>
          <a:noFill/>
        </p:spPr>
        <p:txBody>
          <a:bodyPr wrap="square" rtlCol="0">
            <a:spAutoFit/>
          </a:bodyPr>
          <a:lstStyle/>
          <a:p>
            <a:r>
              <a:rPr lang="en-US" dirty="0" smtClean="0"/>
              <a:t>[30,1]</a:t>
            </a:r>
            <a:endParaRPr lang="en-US" dirty="0"/>
          </a:p>
        </p:txBody>
      </p:sp>
      <p:sp>
        <p:nvSpPr>
          <p:cNvPr id="27" name="TextBox 26"/>
          <p:cNvSpPr txBox="1"/>
          <p:nvPr/>
        </p:nvSpPr>
        <p:spPr>
          <a:xfrm>
            <a:off x="8668512" y="1697212"/>
            <a:ext cx="914399" cy="369332"/>
          </a:xfrm>
          <a:prstGeom prst="rect">
            <a:avLst/>
          </a:prstGeom>
          <a:noFill/>
        </p:spPr>
        <p:txBody>
          <a:bodyPr wrap="square" rtlCol="0">
            <a:spAutoFit/>
          </a:bodyPr>
          <a:lstStyle/>
          <a:p>
            <a:r>
              <a:rPr lang="en-US" dirty="0" smtClean="0"/>
              <a:t>[100,1]</a:t>
            </a:r>
            <a:endParaRPr lang="en-US" dirty="0"/>
          </a:p>
        </p:txBody>
      </p:sp>
    </p:spTree>
    <p:extLst>
      <p:ext uri="{BB962C8B-B14F-4D97-AF65-F5344CB8AC3E}">
        <p14:creationId xmlns:p14="http://schemas.microsoft.com/office/powerpoint/2010/main" val="3170243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99776" cy="713867"/>
          </a:xfrm>
        </p:spPr>
        <p:txBody>
          <a:bodyPr/>
          <a:lstStyle/>
          <a:p>
            <a:r>
              <a:rPr lang="en-US" b="1" dirty="0" err="1" smtClean="0"/>
              <a:t>Dijkstra’s</a:t>
            </a:r>
            <a:r>
              <a:rPr lang="en-US" b="1" dirty="0" smtClean="0"/>
              <a:t> Algorithm (Example)</a:t>
            </a:r>
            <a:endParaRPr lang="en-US" b="1" dirty="0"/>
          </a:p>
        </p:txBody>
      </p:sp>
      <p:sp>
        <p:nvSpPr>
          <p:cNvPr id="3" name="Content Placeholder 2"/>
          <p:cNvSpPr>
            <a:spLocks noGrp="1"/>
          </p:cNvSpPr>
          <p:nvPr>
            <p:ph idx="1"/>
          </p:nvPr>
        </p:nvSpPr>
        <p:spPr>
          <a:xfrm>
            <a:off x="873816" y="1773471"/>
            <a:ext cx="6450527" cy="3118570"/>
          </a:xfrm>
        </p:spPr>
        <p:txBody>
          <a:bodyPr>
            <a:normAutofit fontScale="25000" lnSpcReduction="20000"/>
          </a:bodyPr>
          <a:lstStyle/>
          <a:p>
            <a:pPr marL="0" indent="0" algn="just">
              <a:buNone/>
            </a:pPr>
            <a:r>
              <a:rPr lang="en-US" sz="9600" b="1" dirty="0" smtClean="0"/>
              <a:t>Iteration 1:</a:t>
            </a:r>
            <a:r>
              <a:rPr lang="en-US" sz="9600" dirty="0" smtClean="0"/>
              <a:t> </a:t>
            </a:r>
          </a:p>
          <a:p>
            <a:pPr marL="0" indent="0" algn="just">
              <a:buNone/>
            </a:pPr>
            <a:r>
              <a:rPr lang="en-US" sz="8000" dirty="0" smtClean="0"/>
              <a:t>Determine which temporary label has the smallest distance from node 1. It is node </a:t>
            </a:r>
            <a:r>
              <a:rPr lang="en-US" sz="8000" dirty="0"/>
              <a:t>3 </a:t>
            </a:r>
            <a:r>
              <a:rPr lang="en-US" sz="8000" dirty="0" smtClean="0"/>
              <a:t>with a distance </a:t>
            </a:r>
            <a:r>
              <a:rPr lang="en-US" sz="8000" dirty="0"/>
              <a:t>(u</a:t>
            </a:r>
            <a:r>
              <a:rPr lang="en-US" sz="8000" baseline="-25000" dirty="0"/>
              <a:t>3</a:t>
            </a:r>
            <a:r>
              <a:rPr lang="en-US" sz="8000" dirty="0"/>
              <a:t>=30). Thus, the status of node 3 </a:t>
            </a:r>
            <a:r>
              <a:rPr lang="en-US" sz="8000" dirty="0" smtClean="0"/>
              <a:t>is changed </a:t>
            </a:r>
            <a:r>
              <a:rPr lang="en-US" sz="8000" dirty="0"/>
              <a:t>to </a:t>
            </a:r>
            <a:r>
              <a:rPr lang="en-US" sz="8000" dirty="0" smtClean="0"/>
              <a:t>permanent.</a:t>
            </a:r>
            <a:endParaRPr lang="en-US" sz="8000" dirty="0"/>
          </a:p>
          <a:p>
            <a:pPr marL="0" indent="0" algn="just">
              <a:buNone/>
            </a:pPr>
            <a:r>
              <a:rPr lang="en-US" sz="8000" dirty="0" smtClean="0"/>
              <a:t>Now determine temporary labels for each node that can be reached directly from latest permanent node unless a node already has a permanent label (e.g. node 1) or unless a current temporary label already exists that cannot be improved on.</a:t>
            </a:r>
          </a:p>
          <a:p>
            <a:pPr marL="0" indent="0" algn="just">
              <a:buNone/>
            </a:pPr>
            <a:r>
              <a:rPr lang="en-US" sz="8000" dirty="0" smtClean="0"/>
              <a:t>Nodes 4 and 5 can be reached directly from node 3, and the labels will be [40,3] and [90,3] as shown in the table. </a:t>
            </a:r>
            <a:r>
              <a:rPr lang="en-US" sz="2400" dirty="0" smtClean="0"/>
              <a:t> </a:t>
            </a:r>
            <a:endParaRPr lang="en-US" sz="2400" dirty="0"/>
          </a:p>
        </p:txBody>
      </p:sp>
      <p:sp>
        <p:nvSpPr>
          <p:cNvPr id="5" name="Oval 4"/>
          <p:cNvSpPr/>
          <p:nvPr/>
        </p:nvSpPr>
        <p:spPr>
          <a:xfrm>
            <a:off x="8668512" y="2898648"/>
            <a:ext cx="320040" cy="30175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 name="Oval 5"/>
          <p:cNvSpPr/>
          <p:nvPr/>
        </p:nvSpPr>
        <p:spPr>
          <a:xfrm>
            <a:off x="9079992" y="2148840"/>
            <a:ext cx="310896" cy="3291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 name="Oval 6"/>
          <p:cNvSpPr/>
          <p:nvPr/>
        </p:nvSpPr>
        <p:spPr>
          <a:xfrm>
            <a:off x="9564624" y="3300984"/>
            <a:ext cx="356616" cy="3566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 name="Oval 7"/>
          <p:cNvSpPr/>
          <p:nvPr/>
        </p:nvSpPr>
        <p:spPr>
          <a:xfrm>
            <a:off x="9921240" y="2148840"/>
            <a:ext cx="475488" cy="3291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 name="Oval 8"/>
          <p:cNvSpPr/>
          <p:nvPr/>
        </p:nvSpPr>
        <p:spPr>
          <a:xfrm>
            <a:off x="10552176" y="2971800"/>
            <a:ext cx="347472" cy="411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cxnSp>
        <p:nvCxnSpPr>
          <p:cNvPr id="11" name="Straight Arrow Connector 10"/>
          <p:cNvCxnSpPr>
            <a:stCxn id="5" idx="7"/>
            <a:endCxn id="6" idx="4"/>
          </p:cNvCxnSpPr>
          <p:nvPr/>
        </p:nvCxnSpPr>
        <p:spPr>
          <a:xfrm flipV="1">
            <a:off x="8941683" y="2478024"/>
            <a:ext cx="293757" cy="46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5"/>
            <a:endCxn id="7" idx="2"/>
          </p:cNvCxnSpPr>
          <p:nvPr/>
        </p:nvCxnSpPr>
        <p:spPr>
          <a:xfrm>
            <a:off x="8941683" y="3156209"/>
            <a:ext cx="622941" cy="323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5"/>
            <a:endCxn id="7" idx="0"/>
          </p:cNvCxnSpPr>
          <p:nvPr/>
        </p:nvCxnSpPr>
        <p:spPr>
          <a:xfrm>
            <a:off x="9345358" y="2429816"/>
            <a:ext cx="397574" cy="871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6"/>
            <a:endCxn id="9" idx="3"/>
          </p:cNvCxnSpPr>
          <p:nvPr/>
        </p:nvCxnSpPr>
        <p:spPr>
          <a:xfrm flipV="1">
            <a:off x="9921240" y="3323020"/>
            <a:ext cx="681822" cy="15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7"/>
            <a:endCxn id="8" idx="4"/>
          </p:cNvCxnSpPr>
          <p:nvPr/>
        </p:nvCxnSpPr>
        <p:spPr>
          <a:xfrm flipV="1">
            <a:off x="9869015" y="2478024"/>
            <a:ext cx="289969" cy="875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6" idx="6"/>
          </p:cNvCxnSpPr>
          <p:nvPr/>
        </p:nvCxnSpPr>
        <p:spPr>
          <a:xfrm flipH="1">
            <a:off x="9390888" y="2313432"/>
            <a:ext cx="530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5"/>
            <a:endCxn id="9" idx="1"/>
          </p:cNvCxnSpPr>
          <p:nvPr/>
        </p:nvCxnSpPr>
        <p:spPr>
          <a:xfrm>
            <a:off x="10327094" y="2429816"/>
            <a:ext cx="275968" cy="602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493757740"/>
              </p:ext>
            </p:extLst>
          </p:nvPr>
        </p:nvGraphicFramePr>
        <p:xfrm>
          <a:off x="7499570" y="4039009"/>
          <a:ext cx="3970955" cy="2162390"/>
        </p:xfrm>
        <a:graphic>
          <a:graphicData uri="http://schemas.openxmlformats.org/drawingml/2006/table">
            <a:tbl>
              <a:tblPr firstRow="1" bandRow="1">
                <a:tableStyleId>{5C22544A-7EE6-4342-B048-85BDC9FD1C3A}</a:tableStyleId>
              </a:tblPr>
              <a:tblGrid>
                <a:gridCol w="706593">
                  <a:extLst>
                    <a:ext uri="{9D8B030D-6E8A-4147-A177-3AD203B41FA5}">
                      <a16:colId xmlns:a16="http://schemas.microsoft.com/office/drawing/2014/main" val="1718668367"/>
                    </a:ext>
                  </a:extLst>
                </a:gridCol>
                <a:gridCol w="1940710">
                  <a:extLst>
                    <a:ext uri="{9D8B030D-6E8A-4147-A177-3AD203B41FA5}">
                      <a16:colId xmlns:a16="http://schemas.microsoft.com/office/drawing/2014/main" val="2524038874"/>
                    </a:ext>
                  </a:extLst>
                </a:gridCol>
                <a:gridCol w="1323652">
                  <a:extLst>
                    <a:ext uri="{9D8B030D-6E8A-4147-A177-3AD203B41FA5}">
                      <a16:colId xmlns:a16="http://schemas.microsoft.com/office/drawing/2014/main" val="2342116063"/>
                    </a:ext>
                  </a:extLst>
                </a:gridCol>
              </a:tblGrid>
              <a:tr h="359326">
                <a:tc>
                  <a:txBody>
                    <a:bodyPr/>
                    <a:lstStyle/>
                    <a:p>
                      <a:pPr algn="ctr"/>
                      <a:r>
                        <a:rPr lang="en-US" dirty="0" smtClean="0">
                          <a:solidFill>
                            <a:schemeClr val="tx1"/>
                          </a:solidFill>
                        </a:rPr>
                        <a:t>Node</a:t>
                      </a:r>
                      <a:endParaRPr lang="en-US" dirty="0">
                        <a:solidFill>
                          <a:schemeClr val="tx1"/>
                        </a:solidFill>
                      </a:endParaRPr>
                    </a:p>
                  </a:txBody>
                  <a:tcPr/>
                </a:tc>
                <a:tc>
                  <a:txBody>
                    <a:bodyPr/>
                    <a:lstStyle/>
                    <a:p>
                      <a:pPr algn="ctr"/>
                      <a:r>
                        <a:rPr lang="en-US" dirty="0" smtClean="0">
                          <a:solidFill>
                            <a:schemeClr val="tx1"/>
                          </a:solidFill>
                        </a:rPr>
                        <a:t>Label</a:t>
                      </a:r>
                      <a:endParaRPr lang="en-US" dirty="0">
                        <a:solidFill>
                          <a:schemeClr val="tx1"/>
                        </a:solidFill>
                      </a:endParaRPr>
                    </a:p>
                  </a:txBody>
                  <a:tcPr/>
                </a:tc>
                <a:tc>
                  <a:txBody>
                    <a:bodyPr/>
                    <a:lstStyle/>
                    <a:p>
                      <a:pPr algn="ctr"/>
                      <a:r>
                        <a:rPr lang="en-US" dirty="0" smtClean="0">
                          <a:solidFill>
                            <a:schemeClr val="tx1"/>
                          </a:solidFill>
                        </a:rPr>
                        <a:t>Status</a:t>
                      </a:r>
                      <a:endParaRPr lang="en-US" dirty="0">
                        <a:solidFill>
                          <a:schemeClr val="tx1"/>
                        </a:solidFill>
                      </a:endParaRPr>
                    </a:p>
                  </a:txBody>
                  <a:tcPr/>
                </a:tc>
                <a:extLst>
                  <a:ext uri="{0D108BD9-81ED-4DB2-BD59-A6C34878D82A}">
                    <a16:rowId xmlns:a16="http://schemas.microsoft.com/office/drawing/2014/main" val="2656373474"/>
                  </a:ext>
                </a:extLst>
              </a:tr>
              <a:tr h="359326">
                <a:tc>
                  <a:txBody>
                    <a:bodyPr/>
                    <a:lstStyle/>
                    <a:p>
                      <a:pPr algn="ctr"/>
                      <a:r>
                        <a:rPr lang="en-US" sz="1600" b="1" dirty="0" smtClean="0">
                          <a:solidFill>
                            <a:srgbClr val="00B050"/>
                          </a:solidFill>
                        </a:rPr>
                        <a:t>1</a:t>
                      </a:r>
                      <a:endParaRPr lang="en-US" sz="1600" b="1" dirty="0">
                        <a:solidFill>
                          <a:srgbClr val="00B050"/>
                        </a:solidFill>
                      </a:endParaRPr>
                    </a:p>
                  </a:txBody>
                  <a:tcPr/>
                </a:tc>
                <a:tc>
                  <a:txBody>
                    <a:bodyPr/>
                    <a:lstStyle/>
                    <a:p>
                      <a:pPr algn="ctr"/>
                      <a:r>
                        <a:rPr lang="en-US" sz="1600" b="1" dirty="0" smtClean="0">
                          <a:solidFill>
                            <a:srgbClr val="00B050"/>
                          </a:solidFill>
                        </a:rPr>
                        <a:t>[0,-]</a:t>
                      </a:r>
                      <a:endParaRPr lang="en-US" sz="1600" b="1" dirty="0">
                        <a:solidFill>
                          <a:srgbClr val="00B050"/>
                        </a:solidFill>
                      </a:endParaRPr>
                    </a:p>
                  </a:txBody>
                  <a:tcPr/>
                </a:tc>
                <a:tc>
                  <a:txBody>
                    <a:bodyPr/>
                    <a:lstStyle/>
                    <a:p>
                      <a:pPr algn="ctr"/>
                      <a:r>
                        <a:rPr lang="en-US" sz="1600" b="1" dirty="0" smtClean="0">
                          <a:solidFill>
                            <a:srgbClr val="00B050"/>
                          </a:solidFill>
                        </a:rPr>
                        <a:t>Permanent</a:t>
                      </a:r>
                      <a:endParaRPr lang="en-US" sz="1600" b="1" dirty="0">
                        <a:solidFill>
                          <a:srgbClr val="00B050"/>
                        </a:solidFill>
                      </a:endParaRPr>
                    </a:p>
                  </a:txBody>
                  <a:tcPr/>
                </a:tc>
                <a:extLst>
                  <a:ext uri="{0D108BD9-81ED-4DB2-BD59-A6C34878D82A}">
                    <a16:rowId xmlns:a16="http://schemas.microsoft.com/office/drawing/2014/main" val="1262217508"/>
                  </a:ext>
                </a:extLst>
              </a:tr>
              <a:tr h="359326">
                <a:tc>
                  <a:txBody>
                    <a:bodyPr/>
                    <a:lstStyle/>
                    <a:p>
                      <a:pPr algn="ctr"/>
                      <a:r>
                        <a:rPr lang="en-US" sz="1600" dirty="0" smtClean="0">
                          <a:solidFill>
                            <a:schemeClr val="tx1"/>
                          </a:solidFill>
                        </a:rPr>
                        <a:t>2</a:t>
                      </a:r>
                      <a:endParaRPr lang="en-US" sz="1600" dirty="0">
                        <a:solidFill>
                          <a:schemeClr val="tx1"/>
                        </a:solidFill>
                      </a:endParaRPr>
                    </a:p>
                  </a:txBody>
                  <a:tcPr/>
                </a:tc>
                <a:tc>
                  <a:txBody>
                    <a:bodyPr/>
                    <a:lstStyle/>
                    <a:p>
                      <a:pPr algn="ctr"/>
                      <a:r>
                        <a:rPr lang="en-US" sz="1600" dirty="0" smtClean="0">
                          <a:solidFill>
                            <a:schemeClr val="tx1"/>
                          </a:solidFill>
                        </a:rPr>
                        <a:t>[0+100,1] = [100,1]</a:t>
                      </a:r>
                      <a:endParaRPr lang="en-US" sz="1600" dirty="0">
                        <a:solidFill>
                          <a:schemeClr val="tx1"/>
                        </a:solidFill>
                      </a:endParaRPr>
                    </a:p>
                  </a:txBody>
                  <a:tcPr/>
                </a:tc>
                <a:tc>
                  <a:txBody>
                    <a:bodyPr/>
                    <a:lstStyle/>
                    <a:p>
                      <a:pPr algn="ctr"/>
                      <a:r>
                        <a:rPr lang="en-US" sz="1600" dirty="0" smtClean="0">
                          <a:solidFill>
                            <a:schemeClr val="tx1"/>
                          </a:solidFill>
                        </a:rPr>
                        <a:t>Temporary</a:t>
                      </a:r>
                      <a:endParaRPr lang="en-US" sz="1600" dirty="0">
                        <a:solidFill>
                          <a:schemeClr val="tx1"/>
                        </a:solidFill>
                      </a:endParaRPr>
                    </a:p>
                  </a:txBody>
                  <a:tcPr/>
                </a:tc>
                <a:extLst>
                  <a:ext uri="{0D108BD9-81ED-4DB2-BD59-A6C34878D82A}">
                    <a16:rowId xmlns:a16="http://schemas.microsoft.com/office/drawing/2014/main" val="2079627215"/>
                  </a:ext>
                </a:extLst>
              </a:tr>
              <a:tr h="359326">
                <a:tc>
                  <a:txBody>
                    <a:bodyPr/>
                    <a:lstStyle/>
                    <a:p>
                      <a:pPr algn="ctr"/>
                      <a:r>
                        <a:rPr lang="en-US" sz="1600" b="1" dirty="0" smtClean="0">
                          <a:solidFill>
                            <a:srgbClr val="00B050"/>
                          </a:solidFill>
                        </a:rPr>
                        <a:t>3</a:t>
                      </a:r>
                      <a:endParaRPr lang="en-US" sz="1600" b="1" dirty="0">
                        <a:solidFill>
                          <a:srgbClr val="00B050"/>
                        </a:solidFill>
                      </a:endParaRPr>
                    </a:p>
                  </a:txBody>
                  <a:tcPr/>
                </a:tc>
                <a:tc>
                  <a:txBody>
                    <a:bodyPr/>
                    <a:lstStyle/>
                    <a:p>
                      <a:pPr algn="ctr"/>
                      <a:r>
                        <a:rPr lang="en-US" sz="1600" b="1" dirty="0" smtClean="0">
                          <a:solidFill>
                            <a:srgbClr val="00B050"/>
                          </a:solidFill>
                        </a:rPr>
                        <a:t>[30,1]</a:t>
                      </a:r>
                      <a:endParaRPr lang="en-US" sz="1600" b="1" dirty="0">
                        <a:solidFill>
                          <a:srgbClr val="00B050"/>
                        </a:solidFill>
                      </a:endParaRPr>
                    </a:p>
                  </a:txBody>
                  <a:tcPr/>
                </a:tc>
                <a:tc>
                  <a:txBody>
                    <a:bodyPr/>
                    <a:lstStyle/>
                    <a:p>
                      <a:pPr algn="ctr"/>
                      <a:r>
                        <a:rPr lang="en-US" sz="1600" b="1" dirty="0" smtClean="0">
                          <a:solidFill>
                            <a:srgbClr val="00B050"/>
                          </a:solidFill>
                        </a:rPr>
                        <a:t>Permanent</a:t>
                      </a:r>
                      <a:endParaRPr lang="en-US" sz="1600" b="1" dirty="0">
                        <a:solidFill>
                          <a:srgbClr val="00B050"/>
                        </a:solidFill>
                      </a:endParaRPr>
                    </a:p>
                  </a:txBody>
                  <a:tcPr/>
                </a:tc>
                <a:extLst>
                  <a:ext uri="{0D108BD9-81ED-4DB2-BD59-A6C34878D82A}">
                    <a16:rowId xmlns:a16="http://schemas.microsoft.com/office/drawing/2014/main" val="3866590837"/>
                  </a:ext>
                </a:extLst>
              </a:tr>
              <a:tr h="359326">
                <a:tc>
                  <a:txBody>
                    <a:bodyPr/>
                    <a:lstStyle/>
                    <a:p>
                      <a:pPr algn="ctr"/>
                      <a:r>
                        <a:rPr lang="en-US" sz="1600" b="0" dirty="0" smtClean="0">
                          <a:solidFill>
                            <a:schemeClr val="tx1"/>
                          </a:solidFill>
                        </a:rPr>
                        <a:t>4</a:t>
                      </a:r>
                      <a:endParaRPr lang="en-US" sz="1600" b="0" dirty="0">
                        <a:solidFill>
                          <a:schemeClr val="tx1"/>
                        </a:solidFill>
                      </a:endParaRPr>
                    </a:p>
                  </a:txBody>
                  <a:tcPr/>
                </a:tc>
                <a:tc>
                  <a:txBody>
                    <a:bodyPr/>
                    <a:lstStyle/>
                    <a:p>
                      <a:pPr algn="ctr"/>
                      <a:r>
                        <a:rPr lang="en-US" sz="1600" b="0" dirty="0" smtClean="0">
                          <a:solidFill>
                            <a:schemeClr val="tx1"/>
                          </a:solidFill>
                        </a:rPr>
                        <a:t>[30+10,3] = [40,3]</a:t>
                      </a:r>
                      <a:endParaRPr lang="en-US" sz="16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Temporary</a:t>
                      </a:r>
                    </a:p>
                  </a:txBody>
                  <a:tcPr/>
                </a:tc>
                <a:extLst>
                  <a:ext uri="{0D108BD9-81ED-4DB2-BD59-A6C34878D82A}">
                    <a16:rowId xmlns:a16="http://schemas.microsoft.com/office/drawing/2014/main" val="2787790468"/>
                  </a:ext>
                </a:extLst>
              </a:tr>
              <a:tr h="359326">
                <a:tc>
                  <a:txBody>
                    <a:bodyPr/>
                    <a:lstStyle/>
                    <a:p>
                      <a:pPr algn="ctr"/>
                      <a:r>
                        <a:rPr lang="en-US" sz="1600" b="0" dirty="0" smtClean="0">
                          <a:solidFill>
                            <a:schemeClr val="tx1"/>
                          </a:solidFill>
                        </a:rPr>
                        <a:t>5</a:t>
                      </a:r>
                      <a:endParaRPr lang="en-US" sz="1600" b="0" dirty="0">
                        <a:solidFill>
                          <a:schemeClr val="tx1"/>
                        </a:solidFill>
                      </a:endParaRPr>
                    </a:p>
                  </a:txBody>
                  <a:tcPr/>
                </a:tc>
                <a:tc>
                  <a:txBody>
                    <a:bodyPr/>
                    <a:lstStyle/>
                    <a:p>
                      <a:pPr algn="ctr"/>
                      <a:r>
                        <a:rPr lang="en-US" sz="1600" b="0" dirty="0" smtClean="0">
                          <a:solidFill>
                            <a:schemeClr val="tx1"/>
                          </a:solidFill>
                        </a:rPr>
                        <a:t>[30+60,3] = [90,3]</a:t>
                      </a:r>
                      <a:endParaRPr lang="en-US" sz="16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Temporary</a:t>
                      </a:r>
                    </a:p>
                  </a:txBody>
                  <a:tcPr/>
                </a:tc>
                <a:extLst>
                  <a:ext uri="{0D108BD9-81ED-4DB2-BD59-A6C34878D82A}">
                    <a16:rowId xmlns:a16="http://schemas.microsoft.com/office/drawing/2014/main" val="4100948628"/>
                  </a:ext>
                </a:extLst>
              </a:tr>
            </a:tbl>
          </a:graphicData>
        </a:graphic>
      </p:graphicFrame>
      <p:sp>
        <p:nvSpPr>
          <p:cNvPr id="30" name="TextBox 29"/>
          <p:cNvSpPr txBox="1"/>
          <p:nvPr/>
        </p:nvSpPr>
        <p:spPr>
          <a:xfrm>
            <a:off x="9544145" y="1871713"/>
            <a:ext cx="514255" cy="369332"/>
          </a:xfrm>
          <a:prstGeom prst="rect">
            <a:avLst/>
          </a:prstGeom>
          <a:noFill/>
        </p:spPr>
        <p:txBody>
          <a:bodyPr wrap="square" rtlCol="0">
            <a:spAutoFit/>
          </a:bodyPr>
          <a:lstStyle/>
          <a:p>
            <a:r>
              <a:rPr lang="en-US" dirty="0" smtClean="0"/>
              <a:t>15</a:t>
            </a:r>
            <a:endParaRPr lang="en-US" dirty="0"/>
          </a:p>
        </p:txBody>
      </p:sp>
      <p:sp>
        <p:nvSpPr>
          <p:cNvPr id="31" name="TextBox 30"/>
          <p:cNvSpPr txBox="1"/>
          <p:nvPr/>
        </p:nvSpPr>
        <p:spPr>
          <a:xfrm>
            <a:off x="10433304" y="2478024"/>
            <a:ext cx="514255" cy="369332"/>
          </a:xfrm>
          <a:prstGeom prst="rect">
            <a:avLst/>
          </a:prstGeom>
          <a:noFill/>
        </p:spPr>
        <p:txBody>
          <a:bodyPr wrap="square" rtlCol="0">
            <a:spAutoFit/>
          </a:bodyPr>
          <a:lstStyle/>
          <a:p>
            <a:r>
              <a:rPr lang="en-US" dirty="0" smtClean="0"/>
              <a:t>50</a:t>
            </a:r>
            <a:endParaRPr lang="en-US" dirty="0"/>
          </a:p>
        </p:txBody>
      </p:sp>
      <p:sp>
        <p:nvSpPr>
          <p:cNvPr id="32" name="TextBox 31"/>
          <p:cNvSpPr txBox="1"/>
          <p:nvPr/>
        </p:nvSpPr>
        <p:spPr>
          <a:xfrm>
            <a:off x="8548491" y="2459707"/>
            <a:ext cx="629149" cy="369332"/>
          </a:xfrm>
          <a:prstGeom prst="rect">
            <a:avLst/>
          </a:prstGeom>
          <a:noFill/>
        </p:spPr>
        <p:txBody>
          <a:bodyPr wrap="square" rtlCol="0">
            <a:spAutoFit/>
          </a:bodyPr>
          <a:lstStyle/>
          <a:p>
            <a:r>
              <a:rPr lang="en-US" dirty="0" smtClean="0"/>
              <a:t>100</a:t>
            </a:r>
            <a:endParaRPr lang="en-US" dirty="0"/>
          </a:p>
        </p:txBody>
      </p:sp>
      <p:sp>
        <p:nvSpPr>
          <p:cNvPr id="33" name="TextBox 32"/>
          <p:cNvSpPr txBox="1"/>
          <p:nvPr/>
        </p:nvSpPr>
        <p:spPr>
          <a:xfrm>
            <a:off x="8953262" y="3251692"/>
            <a:ext cx="514255" cy="369332"/>
          </a:xfrm>
          <a:prstGeom prst="rect">
            <a:avLst/>
          </a:prstGeom>
          <a:noFill/>
        </p:spPr>
        <p:txBody>
          <a:bodyPr wrap="square" rtlCol="0">
            <a:spAutoFit/>
          </a:bodyPr>
          <a:lstStyle/>
          <a:p>
            <a:r>
              <a:rPr lang="en-US" dirty="0" smtClean="0"/>
              <a:t>30</a:t>
            </a:r>
            <a:endParaRPr lang="en-US" dirty="0"/>
          </a:p>
        </p:txBody>
      </p:sp>
      <p:sp>
        <p:nvSpPr>
          <p:cNvPr id="34" name="TextBox 33"/>
          <p:cNvSpPr txBox="1"/>
          <p:nvPr/>
        </p:nvSpPr>
        <p:spPr>
          <a:xfrm>
            <a:off x="9210389" y="2738099"/>
            <a:ext cx="514255" cy="369332"/>
          </a:xfrm>
          <a:prstGeom prst="rect">
            <a:avLst/>
          </a:prstGeom>
          <a:noFill/>
        </p:spPr>
        <p:txBody>
          <a:bodyPr wrap="square" rtlCol="0">
            <a:spAutoFit/>
          </a:bodyPr>
          <a:lstStyle/>
          <a:p>
            <a:r>
              <a:rPr lang="en-US" dirty="0" smtClean="0"/>
              <a:t>20</a:t>
            </a:r>
            <a:endParaRPr lang="en-US" dirty="0"/>
          </a:p>
        </p:txBody>
      </p:sp>
      <p:sp>
        <p:nvSpPr>
          <p:cNvPr id="35" name="TextBox 34"/>
          <p:cNvSpPr txBox="1"/>
          <p:nvPr/>
        </p:nvSpPr>
        <p:spPr>
          <a:xfrm>
            <a:off x="9678994" y="2642616"/>
            <a:ext cx="514255" cy="369332"/>
          </a:xfrm>
          <a:prstGeom prst="rect">
            <a:avLst/>
          </a:prstGeom>
          <a:noFill/>
        </p:spPr>
        <p:txBody>
          <a:bodyPr wrap="square" rtlCol="0">
            <a:spAutoFit/>
          </a:bodyPr>
          <a:lstStyle/>
          <a:p>
            <a:r>
              <a:rPr lang="en-US" dirty="0" smtClean="0"/>
              <a:t>10</a:t>
            </a:r>
            <a:endParaRPr lang="en-US" dirty="0"/>
          </a:p>
        </p:txBody>
      </p:sp>
      <p:sp>
        <p:nvSpPr>
          <p:cNvPr id="36" name="TextBox 35"/>
          <p:cNvSpPr txBox="1"/>
          <p:nvPr/>
        </p:nvSpPr>
        <p:spPr>
          <a:xfrm>
            <a:off x="10098923" y="3363206"/>
            <a:ext cx="514255" cy="369332"/>
          </a:xfrm>
          <a:prstGeom prst="rect">
            <a:avLst/>
          </a:prstGeom>
          <a:noFill/>
        </p:spPr>
        <p:txBody>
          <a:bodyPr wrap="square" rtlCol="0">
            <a:spAutoFit/>
          </a:bodyPr>
          <a:lstStyle/>
          <a:p>
            <a:r>
              <a:rPr lang="en-US" dirty="0" smtClean="0"/>
              <a:t>60</a:t>
            </a:r>
            <a:endParaRPr lang="en-US" dirty="0"/>
          </a:p>
        </p:txBody>
      </p:sp>
      <p:sp>
        <p:nvSpPr>
          <p:cNvPr id="4" name="TextBox 3"/>
          <p:cNvSpPr txBox="1"/>
          <p:nvPr/>
        </p:nvSpPr>
        <p:spPr>
          <a:xfrm>
            <a:off x="8037576" y="2904044"/>
            <a:ext cx="575977" cy="369332"/>
          </a:xfrm>
          <a:prstGeom prst="rect">
            <a:avLst/>
          </a:prstGeom>
          <a:noFill/>
        </p:spPr>
        <p:txBody>
          <a:bodyPr wrap="square" rtlCol="0">
            <a:spAutoFit/>
          </a:bodyPr>
          <a:lstStyle/>
          <a:p>
            <a:r>
              <a:rPr lang="en-US" dirty="0" smtClean="0">
                <a:solidFill>
                  <a:srgbClr val="00B050"/>
                </a:solidFill>
              </a:rPr>
              <a:t>[0,-]</a:t>
            </a:r>
            <a:endParaRPr lang="en-US" dirty="0">
              <a:solidFill>
                <a:srgbClr val="00B050"/>
              </a:solidFill>
            </a:endParaRPr>
          </a:p>
        </p:txBody>
      </p:sp>
      <p:sp>
        <p:nvSpPr>
          <p:cNvPr id="25" name="TextBox 24"/>
          <p:cNvSpPr txBox="1"/>
          <p:nvPr/>
        </p:nvSpPr>
        <p:spPr>
          <a:xfrm>
            <a:off x="9079992" y="3558840"/>
            <a:ext cx="744331" cy="369332"/>
          </a:xfrm>
          <a:prstGeom prst="rect">
            <a:avLst/>
          </a:prstGeom>
          <a:noFill/>
        </p:spPr>
        <p:txBody>
          <a:bodyPr wrap="square" rtlCol="0">
            <a:spAutoFit/>
          </a:bodyPr>
          <a:lstStyle/>
          <a:p>
            <a:r>
              <a:rPr lang="en-US" dirty="0" smtClean="0">
                <a:solidFill>
                  <a:srgbClr val="00B050"/>
                </a:solidFill>
              </a:rPr>
              <a:t>[30,1]</a:t>
            </a:r>
            <a:endParaRPr lang="en-US" dirty="0">
              <a:solidFill>
                <a:srgbClr val="00B050"/>
              </a:solidFill>
            </a:endParaRPr>
          </a:p>
        </p:txBody>
      </p:sp>
      <p:sp>
        <p:nvSpPr>
          <p:cNvPr id="26" name="TextBox 25"/>
          <p:cNvSpPr txBox="1"/>
          <p:nvPr/>
        </p:nvSpPr>
        <p:spPr>
          <a:xfrm>
            <a:off x="8458200" y="1758199"/>
            <a:ext cx="918349" cy="369332"/>
          </a:xfrm>
          <a:prstGeom prst="rect">
            <a:avLst/>
          </a:prstGeom>
          <a:noFill/>
        </p:spPr>
        <p:txBody>
          <a:bodyPr wrap="square" rtlCol="0">
            <a:spAutoFit/>
          </a:bodyPr>
          <a:lstStyle/>
          <a:p>
            <a:r>
              <a:rPr lang="en-US" dirty="0" smtClean="0"/>
              <a:t>[100,1]</a:t>
            </a:r>
            <a:endParaRPr lang="en-US" dirty="0"/>
          </a:p>
        </p:txBody>
      </p:sp>
      <p:sp>
        <p:nvSpPr>
          <p:cNvPr id="27" name="TextBox 26"/>
          <p:cNvSpPr txBox="1"/>
          <p:nvPr/>
        </p:nvSpPr>
        <p:spPr>
          <a:xfrm>
            <a:off x="9974129" y="1773470"/>
            <a:ext cx="918349" cy="369332"/>
          </a:xfrm>
          <a:prstGeom prst="rect">
            <a:avLst/>
          </a:prstGeom>
          <a:noFill/>
        </p:spPr>
        <p:txBody>
          <a:bodyPr wrap="square" rtlCol="0">
            <a:spAutoFit/>
          </a:bodyPr>
          <a:lstStyle/>
          <a:p>
            <a:r>
              <a:rPr lang="en-US" dirty="0" smtClean="0"/>
              <a:t>[40,3]</a:t>
            </a:r>
            <a:endParaRPr lang="en-US" dirty="0"/>
          </a:p>
        </p:txBody>
      </p:sp>
      <p:sp>
        <p:nvSpPr>
          <p:cNvPr id="28" name="TextBox 27"/>
          <p:cNvSpPr txBox="1"/>
          <p:nvPr/>
        </p:nvSpPr>
        <p:spPr>
          <a:xfrm>
            <a:off x="10552176" y="3353209"/>
            <a:ext cx="918349" cy="369332"/>
          </a:xfrm>
          <a:prstGeom prst="rect">
            <a:avLst/>
          </a:prstGeom>
          <a:noFill/>
        </p:spPr>
        <p:txBody>
          <a:bodyPr wrap="square" rtlCol="0">
            <a:spAutoFit/>
          </a:bodyPr>
          <a:lstStyle/>
          <a:p>
            <a:r>
              <a:rPr lang="en-US" dirty="0" smtClean="0"/>
              <a:t>[90,3]</a:t>
            </a:r>
            <a:endParaRPr lang="en-US" dirty="0"/>
          </a:p>
        </p:txBody>
      </p:sp>
    </p:spTree>
    <p:extLst>
      <p:ext uri="{BB962C8B-B14F-4D97-AF65-F5344CB8AC3E}">
        <p14:creationId xmlns:p14="http://schemas.microsoft.com/office/powerpoint/2010/main" val="3467202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99776" cy="713867"/>
          </a:xfrm>
        </p:spPr>
        <p:txBody>
          <a:bodyPr/>
          <a:lstStyle/>
          <a:p>
            <a:r>
              <a:rPr lang="en-US" b="1" dirty="0" err="1" smtClean="0"/>
              <a:t>Dijkstra’s</a:t>
            </a:r>
            <a:r>
              <a:rPr lang="en-US" b="1" dirty="0" smtClean="0"/>
              <a:t> Algorithm (Example)</a:t>
            </a:r>
            <a:endParaRPr lang="en-US" b="1" dirty="0"/>
          </a:p>
        </p:txBody>
      </p:sp>
      <p:sp>
        <p:nvSpPr>
          <p:cNvPr id="3" name="Content Placeholder 2"/>
          <p:cNvSpPr>
            <a:spLocks noGrp="1"/>
          </p:cNvSpPr>
          <p:nvPr>
            <p:ph idx="1"/>
          </p:nvPr>
        </p:nvSpPr>
        <p:spPr>
          <a:xfrm>
            <a:off x="1047362" y="1517357"/>
            <a:ext cx="5815611" cy="3831883"/>
          </a:xfrm>
        </p:spPr>
        <p:txBody>
          <a:bodyPr>
            <a:normAutofit fontScale="25000" lnSpcReduction="20000"/>
          </a:bodyPr>
          <a:lstStyle/>
          <a:p>
            <a:pPr marL="0" indent="0" algn="just">
              <a:buNone/>
            </a:pPr>
            <a:r>
              <a:rPr lang="en-US" sz="9600" b="1" dirty="0" smtClean="0"/>
              <a:t>Iteration 2: </a:t>
            </a:r>
          </a:p>
          <a:p>
            <a:pPr marL="0" indent="0" algn="just">
              <a:buNone/>
            </a:pPr>
            <a:r>
              <a:rPr lang="en-US" sz="9600" dirty="0" smtClean="0"/>
              <a:t>Identify the node that has the smallest temporary label. Node </a:t>
            </a:r>
            <a:r>
              <a:rPr lang="en-US" sz="9600" dirty="0"/>
              <a:t>4 gives shortest distance (u</a:t>
            </a:r>
            <a:r>
              <a:rPr lang="en-US" sz="9600" baseline="-25000" dirty="0"/>
              <a:t>4</a:t>
            </a:r>
            <a:r>
              <a:rPr lang="en-US" sz="9600" dirty="0"/>
              <a:t>=40). Thus, the status of node 4 </a:t>
            </a:r>
            <a:r>
              <a:rPr lang="en-US" sz="9600" dirty="0" smtClean="0"/>
              <a:t>is changed </a:t>
            </a:r>
            <a:r>
              <a:rPr lang="en-US" sz="9600" dirty="0"/>
              <a:t>to </a:t>
            </a:r>
            <a:r>
              <a:rPr lang="en-US" sz="9600" dirty="0" smtClean="0"/>
              <a:t>permanent.</a:t>
            </a:r>
            <a:endParaRPr lang="en-US" sz="9600" dirty="0"/>
          </a:p>
          <a:p>
            <a:pPr marL="0" indent="0" algn="just">
              <a:buNone/>
            </a:pPr>
            <a:r>
              <a:rPr lang="en-US" sz="9600" dirty="0" smtClean="0"/>
              <a:t>Find non-permanent nodes that can be reached directly from the newest permanent node 4. These are 2 and 5.</a:t>
            </a:r>
          </a:p>
          <a:p>
            <a:pPr marL="0" indent="0">
              <a:buNone/>
            </a:pPr>
            <a:r>
              <a:rPr lang="en-US" sz="9600" dirty="0" smtClean="0"/>
              <a:t>Temporary label of node 2 is updated as [55,4] from [100,1] as shorter route is found from node 4. </a:t>
            </a:r>
          </a:p>
          <a:p>
            <a:pPr marL="0" indent="0">
              <a:buNone/>
            </a:pPr>
            <a:r>
              <a:rPr lang="en-US" sz="9600" dirty="0" smtClean="0"/>
              <a:t>Node </a:t>
            </a:r>
            <a:r>
              <a:rPr lang="en-US" sz="9600" dirty="0"/>
              <a:t>5 has two alternate labels with same distance.</a:t>
            </a:r>
          </a:p>
          <a:p>
            <a:pPr marL="0" indent="0" algn="just">
              <a:buNone/>
            </a:pPr>
            <a:endParaRPr lang="en-US" sz="9600" dirty="0" smtClean="0"/>
          </a:p>
          <a:p>
            <a:pPr marL="0" indent="0" algn="just">
              <a:buNone/>
            </a:pPr>
            <a:endParaRPr lang="en-US" sz="9600" dirty="0" smtClean="0"/>
          </a:p>
          <a:p>
            <a:pPr marL="0" indent="0" algn="just">
              <a:buNone/>
            </a:pPr>
            <a:endParaRPr lang="en-US" sz="3800" dirty="0"/>
          </a:p>
          <a:p>
            <a:pPr marL="0" indent="0" algn="just">
              <a:buNone/>
            </a:pPr>
            <a:endParaRPr lang="en-US" sz="3800" dirty="0" smtClean="0"/>
          </a:p>
          <a:p>
            <a:pPr marL="0" indent="0" algn="just">
              <a:buNone/>
            </a:pPr>
            <a:endParaRPr lang="en-US" sz="3800" dirty="0"/>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a:p>
          <a:p>
            <a:pPr marL="0" indent="0" algn="just">
              <a:buNone/>
            </a:pPr>
            <a:endParaRPr lang="en-US" sz="2400" dirty="0"/>
          </a:p>
          <a:p>
            <a:pPr marL="0" indent="0" algn="just">
              <a:buNone/>
            </a:pPr>
            <a:r>
              <a:rPr lang="en-US" sz="2400" dirty="0" smtClean="0"/>
              <a:t> </a:t>
            </a:r>
            <a:endParaRPr lang="en-US" sz="2400" dirty="0"/>
          </a:p>
        </p:txBody>
      </p:sp>
      <p:sp>
        <p:nvSpPr>
          <p:cNvPr id="5" name="Oval 4"/>
          <p:cNvSpPr/>
          <p:nvPr/>
        </p:nvSpPr>
        <p:spPr>
          <a:xfrm>
            <a:off x="8668512" y="2898648"/>
            <a:ext cx="320040" cy="30175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 name="Oval 5"/>
          <p:cNvSpPr/>
          <p:nvPr/>
        </p:nvSpPr>
        <p:spPr>
          <a:xfrm>
            <a:off x="9079992" y="2148840"/>
            <a:ext cx="310896" cy="3291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 name="Oval 6"/>
          <p:cNvSpPr/>
          <p:nvPr/>
        </p:nvSpPr>
        <p:spPr>
          <a:xfrm>
            <a:off x="9564624" y="3300984"/>
            <a:ext cx="356616" cy="3566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 name="Oval 7"/>
          <p:cNvSpPr/>
          <p:nvPr/>
        </p:nvSpPr>
        <p:spPr>
          <a:xfrm>
            <a:off x="9921240" y="2148840"/>
            <a:ext cx="475488" cy="32918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 name="Oval 8"/>
          <p:cNvSpPr/>
          <p:nvPr/>
        </p:nvSpPr>
        <p:spPr>
          <a:xfrm>
            <a:off x="10552176" y="2971800"/>
            <a:ext cx="347472" cy="411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cxnSp>
        <p:nvCxnSpPr>
          <p:cNvPr id="11" name="Straight Arrow Connector 10"/>
          <p:cNvCxnSpPr>
            <a:stCxn id="5" idx="7"/>
            <a:endCxn id="6" idx="4"/>
          </p:cNvCxnSpPr>
          <p:nvPr/>
        </p:nvCxnSpPr>
        <p:spPr>
          <a:xfrm flipV="1">
            <a:off x="8941683" y="2478024"/>
            <a:ext cx="293757" cy="46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5"/>
            <a:endCxn id="7" idx="2"/>
          </p:cNvCxnSpPr>
          <p:nvPr/>
        </p:nvCxnSpPr>
        <p:spPr>
          <a:xfrm>
            <a:off x="8941683" y="3156209"/>
            <a:ext cx="622941" cy="323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5"/>
            <a:endCxn id="7" idx="0"/>
          </p:cNvCxnSpPr>
          <p:nvPr/>
        </p:nvCxnSpPr>
        <p:spPr>
          <a:xfrm>
            <a:off x="9345358" y="2429816"/>
            <a:ext cx="397574" cy="871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6"/>
            <a:endCxn id="9" idx="3"/>
          </p:cNvCxnSpPr>
          <p:nvPr/>
        </p:nvCxnSpPr>
        <p:spPr>
          <a:xfrm flipV="1">
            <a:off x="9921240" y="3323020"/>
            <a:ext cx="681822" cy="15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7"/>
            <a:endCxn id="8" idx="4"/>
          </p:cNvCxnSpPr>
          <p:nvPr/>
        </p:nvCxnSpPr>
        <p:spPr>
          <a:xfrm flipV="1">
            <a:off x="9869015" y="2478024"/>
            <a:ext cx="289969" cy="875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6" idx="6"/>
          </p:cNvCxnSpPr>
          <p:nvPr/>
        </p:nvCxnSpPr>
        <p:spPr>
          <a:xfrm flipH="1">
            <a:off x="9390888" y="2313432"/>
            <a:ext cx="530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5"/>
            <a:endCxn id="9" idx="1"/>
          </p:cNvCxnSpPr>
          <p:nvPr/>
        </p:nvCxnSpPr>
        <p:spPr>
          <a:xfrm>
            <a:off x="10327094" y="2429816"/>
            <a:ext cx="275968" cy="602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828363423"/>
              </p:ext>
            </p:extLst>
          </p:nvPr>
        </p:nvGraphicFramePr>
        <p:xfrm>
          <a:off x="7167365" y="4145980"/>
          <a:ext cx="4794517" cy="2162390"/>
        </p:xfrm>
        <a:graphic>
          <a:graphicData uri="http://schemas.openxmlformats.org/drawingml/2006/table">
            <a:tbl>
              <a:tblPr firstRow="1" bandRow="1">
                <a:tableStyleId>{5C22544A-7EE6-4342-B048-85BDC9FD1C3A}</a:tableStyleId>
              </a:tblPr>
              <a:tblGrid>
                <a:gridCol w="853138">
                  <a:extLst>
                    <a:ext uri="{9D8B030D-6E8A-4147-A177-3AD203B41FA5}">
                      <a16:colId xmlns:a16="http://schemas.microsoft.com/office/drawing/2014/main" val="1718668367"/>
                    </a:ext>
                  </a:extLst>
                </a:gridCol>
                <a:gridCol w="2766885">
                  <a:extLst>
                    <a:ext uri="{9D8B030D-6E8A-4147-A177-3AD203B41FA5}">
                      <a16:colId xmlns:a16="http://schemas.microsoft.com/office/drawing/2014/main" val="2524038874"/>
                    </a:ext>
                  </a:extLst>
                </a:gridCol>
                <a:gridCol w="1174494">
                  <a:extLst>
                    <a:ext uri="{9D8B030D-6E8A-4147-A177-3AD203B41FA5}">
                      <a16:colId xmlns:a16="http://schemas.microsoft.com/office/drawing/2014/main" val="2342116063"/>
                    </a:ext>
                  </a:extLst>
                </a:gridCol>
              </a:tblGrid>
              <a:tr h="359326">
                <a:tc>
                  <a:txBody>
                    <a:bodyPr/>
                    <a:lstStyle/>
                    <a:p>
                      <a:pPr algn="ctr"/>
                      <a:r>
                        <a:rPr lang="en-US" dirty="0" smtClean="0">
                          <a:solidFill>
                            <a:schemeClr val="tx1"/>
                          </a:solidFill>
                        </a:rPr>
                        <a:t>Node</a:t>
                      </a:r>
                      <a:endParaRPr lang="en-US" dirty="0">
                        <a:solidFill>
                          <a:schemeClr val="tx1"/>
                        </a:solidFill>
                      </a:endParaRPr>
                    </a:p>
                  </a:txBody>
                  <a:tcPr/>
                </a:tc>
                <a:tc>
                  <a:txBody>
                    <a:bodyPr/>
                    <a:lstStyle/>
                    <a:p>
                      <a:pPr algn="ctr"/>
                      <a:r>
                        <a:rPr lang="en-US" dirty="0" smtClean="0">
                          <a:solidFill>
                            <a:schemeClr val="tx1"/>
                          </a:solidFill>
                        </a:rPr>
                        <a:t>Label</a:t>
                      </a:r>
                      <a:endParaRPr lang="en-US" dirty="0">
                        <a:solidFill>
                          <a:schemeClr val="tx1"/>
                        </a:solidFill>
                      </a:endParaRPr>
                    </a:p>
                  </a:txBody>
                  <a:tcPr/>
                </a:tc>
                <a:tc>
                  <a:txBody>
                    <a:bodyPr/>
                    <a:lstStyle/>
                    <a:p>
                      <a:pPr algn="ctr"/>
                      <a:r>
                        <a:rPr lang="en-US" dirty="0" smtClean="0">
                          <a:solidFill>
                            <a:schemeClr val="tx1"/>
                          </a:solidFill>
                        </a:rPr>
                        <a:t>Status</a:t>
                      </a:r>
                      <a:endParaRPr lang="en-US" dirty="0">
                        <a:solidFill>
                          <a:schemeClr val="tx1"/>
                        </a:solidFill>
                      </a:endParaRPr>
                    </a:p>
                  </a:txBody>
                  <a:tcPr/>
                </a:tc>
                <a:extLst>
                  <a:ext uri="{0D108BD9-81ED-4DB2-BD59-A6C34878D82A}">
                    <a16:rowId xmlns:a16="http://schemas.microsoft.com/office/drawing/2014/main" val="2656373474"/>
                  </a:ext>
                </a:extLst>
              </a:tr>
              <a:tr h="359326">
                <a:tc>
                  <a:txBody>
                    <a:bodyPr/>
                    <a:lstStyle/>
                    <a:p>
                      <a:pPr algn="ctr"/>
                      <a:r>
                        <a:rPr lang="en-US" sz="1600" b="1" dirty="0" smtClean="0">
                          <a:solidFill>
                            <a:srgbClr val="00B050"/>
                          </a:solidFill>
                        </a:rPr>
                        <a:t>1</a:t>
                      </a:r>
                      <a:endParaRPr lang="en-US" sz="1600" b="1" dirty="0">
                        <a:solidFill>
                          <a:srgbClr val="00B050"/>
                        </a:solidFill>
                      </a:endParaRPr>
                    </a:p>
                  </a:txBody>
                  <a:tcPr/>
                </a:tc>
                <a:tc>
                  <a:txBody>
                    <a:bodyPr/>
                    <a:lstStyle/>
                    <a:p>
                      <a:pPr algn="ctr"/>
                      <a:r>
                        <a:rPr lang="en-US" sz="1600" b="1" dirty="0" smtClean="0">
                          <a:solidFill>
                            <a:srgbClr val="00B050"/>
                          </a:solidFill>
                        </a:rPr>
                        <a:t>[0,-]</a:t>
                      </a:r>
                      <a:endParaRPr lang="en-US" sz="1600" b="1" dirty="0">
                        <a:solidFill>
                          <a:srgbClr val="00B050"/>
                        </a:solidFill>
                      </a:endParaRPr>
                    </a:p>
                  </a:txBody>
                  <a:tcPr/>
                </a:tc>
                <a:tc>
                  <a:txBody>
                    <a:bodyPr/>
                    <a:lstStyle/>
                    <a:p>
                      <a:pPr algn="ctr"/>
                      <a:r>
                        <a:rPr lang="en-US" sz="1600" b="1" dirty="0" smtClean="0">
                          <a:solidFill>
                            <a:srgbClr val="00B050"/>
                          </a:solidFill>
                        </a:rPr>
                        <a:t>Permanent</a:t>
                      </a:r>
                      <a:endParaRPr lang="en-US" sz="1600" b="1" dirty="0">
                        <a:solidFill>
                          <a:srgbClr val="00B050"/>
                        </a:solidFill>
                      </a:endParaRPr>
                    </a:p>
                  </a:txBody>
                  <a:tcPr/>
                </a:tc>
                <a:extLst>
                  <a:ext uri="{0D108BD9-81ED-4DB2-BD59-A6C34878D82A}">
                    <a16:rowId xmlns:a16="http://schemas.microsoft.com/office/drawing/2014/main" val="1262217508"/>
                  </a:ext>
                </a:extLst>
              </a:tr>
              <a:tr h="359326">
                <a:tc>
                  <a:txBody>
                    <a:bodyPr/>
                    <a:lstStyle/>
                    <a:p>
                      <a:pPr algn="ctr"/>
                      <a:r>
                        <a:rPr lang="en-US" sz="1600" dirty="0" smtClean="0">
                          <a:solidFill>
                            <a:schemeClr val="tx1"/>
                          </a:solidFill>
                        </a:rPr>
                        <a:t>2</a:t>
                      </a:r>
                      <a:endParaRPr lang="en-US" sz="1600" dirty="0">
                        <a:solidFill>
                          <a:schemeClr val="tx1"/>
                        </a:solidFill>
                      </a:endParaRPr>
                    </a:p>
                  </a:txBody>
                  <a:tcPr/>
                </a:tc>
                <a:tc>
                  <a:txBody>
                    <a:bodyPr/>
                    <a:lstStyle/>
                    <a:p>
                      <a:pPr algn="ctr"/>
                      <a:r>
                        <a:rPr lang="en-US" sz="1600" dirty="0" smtClean="0">
                          <a:solidFill>
                            <a:schemeClr val="tx1"/>
                          </a:solidFill>
                        </a:rPr>
                        <a:t>[40+15,4] = [55,4]</a:t>
                      </a:r>
                      <a:endParaRPr lang="en-US" sz="1600" dirty="0">
                        <a:solidFill>
                          <a:schemeClr val="tx1"/>
                        </a:solidFill>
                      </a:endParaRPr>
                    </a:p>
                  </a:txBody>
                  <a:tcPr/>
                </a:tc>
                <a:tc>
                  <a:txBody>
                    <a:bodyPr/>
                    <a:lstStyle/>
                    <a:p>
                      <a:pPr algn="ctr"/>
                      <a:r>
                        <a:rPr lang="en-US" sz="1600" dirty="0" smtClean="0">
                          <a:solidFill>
                            <a:schemeClr val="tx1"/>
                          </a:solidFill>
                        </a:rPr>
                        <a:t>Temporary</a:t>
                      </a:r>
                      <a:endParaRPr lang="en-US" sz="1600" dirty="0">
                        <a:solidFill>
                          <a:schemeClr val="tx1"/>
                        </a:solidFill>
                      </a:endParaRPr>
                    </a:p>
                  </a:txBody>
                  <a:tcPr/>
                </a:tc>
                <a:extLst>
                  <a:ext uri="{0D108BD9-81ED-4DB2-BD59-A6C34878D82A}">
                    <a16:rowId xmlns:a16="http://schemas.microsoft.com/office/drawing/2014/main" val="2079627215"/>
                  </a:ext>
                </a:extLst>
              </a:tr>
              <a:tr h="359326">
                <a:tc>
                  <a:txBody>
                    <a:bodyPr/>
                    <a:lstStyle/>
                    <a:p>
                      <a:pPr algn="ctr"/>
                      <a:r>
                        <a:rPr lang="en-US" sz="1600" b="1" dirty="0" smtClean="0">
                          <a:solidFill>
                            <a:srgbClr val="00B050"/>
                          </a:solidFill>
                        </a:rPr>
                        <a:t>3</a:t>
                      </a:r>
                      <a:endParaRPr lang="en-US" sz="1600" b="1" dirty="0">
                        <a:solidFill>
                          <a:srgbClr val="00B050"/>
                        </a:solidFill>
                      </a:endParaRPr>
                    </a:p>
                  </a:txBody>
                  <a:tcPr/>
                </a:tc>
                <a:tc>
                  <a:txBody>
                    <a:bodyPr/>
                    <a:lstStyle/>
                    <a:p>
                      <a:pPr algn="ctr"/>
                      <a:r>
                        <a:rPr lang="en-US" sz="1600" b="1" dirty="0" smtClean="0">
                          <a:solidFill>
                            <a:srgbClr val="00B050"/>
                          </a:solidFill>
                        </a:rPr>
                        <a:t>[30,1]</a:t>
                      </a:r>
                      <a:endParaRPr lang="en-US" sz="1600" b="1" dirty="0">
                        <a:solidFill>
                          <a:srgbClr val="00B050"/>
                        </a:solidFill>
                      </a:endParaRPr>
                    </a:p>
                  </a:txBody>
                  <a:tcPr/>
                </a:tc>
                <a:tc>
                  <a:txBody>
                    <a:bodyPr/>
                    <a:lstStyle/>
                    <a:p>
                      <a:pPr algn="ctr"/>
                      <a:r>
                        <a:rPr lang="en-US" sz="1600" b="1" dirty="0" smtClean="0">
                          <a:solidFill>
                            <a:srgbClr val="00B050"/>
                          </a:solidFill>
                        </a:rPr>
                        <a:t>Permanent</a:t>
                      </a:r>
                      <a:endParaRPr lang="en-US" sz="1600" b="1" dirty="0">
                        <a:solidFill>
                          <a:srgbClr val="00B050"/>
                        </a:solidFill>
                      </a:endParaRPr>
                    </a:p>
                  </a:txBody>
                  <a:tcPr/>
                </a:tc>
                <a:extLst>
                  <a:ext uri="{0D108BD9-81ED-4DB2-BD59-A6C34878D82A}">
                    <a16:rowId xmlns:a16="http://schemas.microsoft.com/office/drawing/2014/main" val="3866590837"/>
                  </a:ext>
                </a:extLst>
              </a:tr>
              <a:tr h="359326">
                <a:tc>
                  <a:txBody>
                    <a:bodyPr/>
                    <a:lstStyle/>
                    <a:p>
                      <a:pPr algn="ctr"/>
                      <a:r>
                        <a:rPr lang="en-US" sz="1600" b="1" dirty="0" smtClean="0">
                          <a:solidFill>
                            <a:srgbClr val="00B050"/>
                          </a:solidFill>
                        </a:rPr>
                        <a:t>4</a:t>
                      </a:r>
                      <a:endParaRPr lang="en-US" sz="1600" b="1" dirty="0">
                        <a:solidFill>
                          <a:srgbClr val="00B050"/>
                        </a:solidFill>
                      </a:endParaRPr>
                    </a:p>
                  </a:txBody>
                  <a:tcPr/>
                </a:tc>
                <a:tc>
                  <a:txBody>
                    <a:bodyPr/>
                    <a:lstStyle/>
                    <a:p>
                      <a:pPr algn="ctr"/>
                      <a:r>
                        <a:rPr lang="en-US" sz="1600" b="1" dirty="0" smtClean="0">
                          <a:solidFill>
                            <a:srgbClr val="00B050"/>
                          </a:solidFill>
                        </a:rPr>
                        <a:t>[40,3]</a:t>
                      </a:r>
                      <a:endParaRPr lang="en-US" sz="1600" b="1" dirty="0">
                        <a:solidFill>
                          <a:srgbClr val="00B050"/>
                        </a:solidFill>
                      </a:endParaRPr>
                    </a:p>
                  </a:txBody>
                  <a:tcPr/>
                </a:tc>
                <a:tc>
                  <a:txBody>
                    <a:bodyPr/>
                    <a:lstStyle/>
                    <a:p>
                      <a:pPr algn="ctr"/>
                      <a:r>
                        <a:rPr lang="en-US" sz="1600" b="1" dirty="0" smtClean="0">
                          <a:solidFill>
                            <a:srgbClr val="00B050"/>
                          </a:solidFill>
                        </a:rPr>
                        <a:t>Permanent</a:t>
                      </a:r>
                      <a:endParaRPr lang="en-US" sz="1600" b="1" dirty="0">
                        <a:solidFill>
                          <a:srgbClr val="00B050"/>
                        </a:solidFill>
                      </a:endParaRPr>
                    </a:p>
                  </a:txBody>
                  <a:tcPr/>
                </a:tc>
                <a:extLst>
                  <a:ext uri="{0D108BD9-81ED-4DB2-BD59-A6C34878D82A}">
                    <a16:rowId xmlns:a16="http://schemas.microsoft.com/office/drawing/2014/main" val="2787790468"/>
                  </a:ext>
                </a:extLst>
              </a:tr>
              <a:tr h="359326">
                <a:tc>
                  <a:txBody>
                    <a:bodyPr/>
                    <a:lstStyle/>
                    <a:p>
                      <a:pPr algn="ctr"/>
                      <a:r>
                        <a:rPr lang="en-US" sz="1600" b="0" dirty="0" smtClean="0">
                          <a:solidFill>
                            <a:schemeClr val="tx1"/>
                          </a:solidFill>
                        </a:rPr>
                        <a:t>5</a:t>
                      </a:r>
                      <a:endParaRPr lang="en-US" sz="1600" b="0" dirty="0">
                        <a:solidFill>
                          <a:schemeClr val="tx1"/>
                        </a:solidFill>
                      </a:endParaRPr>
                    </a:p>
                  </a:txBody>
                  <a:tcPr/>
                </a:tc>
                <a:tc>
                  <a:txBody>
                    <a:bodyPr/>
                    <a:lstStyle/>
                    <a:p>
                      <a:pPr algn="ctr"/>
                      <a:r>
                        <a:rPr lang="en-US" sz="1600" b="0" dirty="0" smtClean="0">
                          <a:solidFill>
                            <a:schemeClr val="tx1"/>
                          </a:solidFill>
                        </a:rPr>
                        <a:t>[90,3] or [40+50,4]=[90,4]</a:t>
                      </a:r>
                      <a:endParaRPr lang="en-US" sz="16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Temporary</a:t>
                      </a:r>
                    </a:p>
                  </a:txBody>
                  <a:tcPr/>
                </a:tc>
                <a:extLst>
                  <a:ext uri="{0D108BD9-81ED-4DB2-BD59-A6C34878D82A}">
                    <a16:rowId xmlns:a16="http://schemas.microsoft.com/office/drawing/2014/main" val="4100948628"/>
                  </a:ext>
                </a:extLst>
              </a:tr>
            </a:tbl>
          </a:graphicData>
        </a:graphic>
      </p:graphicFrame>
      <p:sp>
        <p:nvSpPr>
          <p:cNvPr id="30" name="TextBox 29"/>
          <p:cNvSpPr txBox="1"/>
          <p:nvPr/>
        </p:nvSpPr>
        <p:spPr>
          <a:xfrm>
            <a:off x="9544145" y="1871713"/>
            <a:ext cx="514255" cy="369332"/>
          </a:xfrm>
          <a:prstGeom prst="rect">
            <a:avLst/>
          </a:prstGeom>
          <a:noFill/>
        </p:spPr>
        <p:txBody>
          <a:bodyPr wrap="square" rtlCol="0">
            <a:spAutoFit/>
          </a:bodyPr>
          <a:lstStyle/>
          <a:p>
            <a:r>
              <a:rPr lang="en-US" dirty="0" smtClean="0"/>
              <a:t>15</a:t>
            </a:r>
            <a:endParaRPr lang="en-US" dirty="0"/>
          </a:p>
        </p:txBody>
      </p:sp>
      <p:sp>
        <p:nvSpPr>
          <p:cNvPr id="31" name="TextBox 30"/>
          <p:cNvSpPr txBox="1"/>
          <p:nvPr/>
        </p:nvSpPr>
        <p:spPr>
          <a:xfrm>
            <a:off x="10433304" y="2478024"/>
            <a:ext cx="514255" cy="369332"/>
          </a:xfrm>
          <a:prstGeom prst="rect">
            <a:avLst/>
          </a:prstGeom>
          <a:noFill/>
        </p:spPr>
        <p:txBody>
          <a:bodyPr wrap="square" rtlCol="0">
            <a:spAutoFit/>
          </a:bodyPr>
          <a:lstStyle/>
          <a:p>
            <a:r>
              <a:rPr lang="en-US" dirty="0" smtClean="0"/>
              <a:t>50</a:t>
            </a:r>
            <a:endParaRPr lang="en-US" dirty="0"/>
          </a:p>
        </p:txBody>
      </p:sp>
      <p:sp>
        <p:nvSpPr>
          <p:cNvPr id="32" name="TextBox 31"/>
          <p:cNvSpPr txBox="1"/>
          <p:nvPr/>
        </p:nvSpPr>
        <p:spPr>
          <a:xfrm>
            <a:off x="8548491" y="2459707"/>
            <a:ext cx="629149" cy="369332"/>
          </a:xfrm>
          <a:prstGeom prst="rect">
            <a:avLst/>
          </a:prstGeom>
          <a:noFill/>
        </p:spPr>
        <p:txBody>
          <a:bodyPr wrap="square" rtlCol="0">
            <a:spAutoFit/>
          </a:bodyPr>
          <a:lstStyle/>
          <a:p>
            <a:r>
              <a:rPr lang="en-US" dirty="0" smtClean="0"/>
              <a:t>100</a:t>
            </a:r>
            <a:endParaRPr lang="en-US" dirty="0"/>
          </a:p>
        </p:txBody>
      </p:sp>
      <p:sp>
        <p:nvSpPr>
          <p:cNvPr id="33" name="TextBox 32"/>
          <p:cNvSpPr txBox="1"/>
          <p:nvPr/>
        </p:nvSpPr>
        <p:spPr>
          <a:xfrm>
            <a:off x="8953262" y="3251692"/>
            <a:ext cx="514255" cy="369332"/>
          </a:xfrm>
          <a:prstGeom prst="rect">
            <a:avLst/>
          </a:prstGeom>
          <a:noFill/>
        </p:spPr>
        <p:txBody>
          <a:bodyPr wrap="square" rtlCol="0">
            <a:spAutoFit/>
          </a:bodyPr>
          <a:lstStyle/>
          <a:p>
            <a:r>
              <a:rPr lang="en-US" dirty="0" smtClean="0"/>
              <a:t>30</a:t>
            </a:r>
            <a:endParaRPr lang="en-US" dirty="0"/>
          </a:p>
        </p:txBody>
      </p:sp>
      <p:sp>
        <p:nvSpPr>
          <p:cNvPr id="34" name="TextBox 33"/>
          <p:cNvSpPr txBox="1"/>
          <p:nvPr/>
        </p:nvSpPr>
        <p:spPr>
          <a:xfrm>
            <a:off x="9210389" y="2738099"/>
            <a:ext cx="514255" cy="369332"/>
          </a:xfrm>
          <a:prstGeom prst="rect">
            <a:avLst/>
          </a:prstGeom>
          <a:noFill/>
        </p:spPr>
        <p:txBody>
          <a:bodyPr wrap="square" rtlCol="0">
            <a:spAutoFit/>
          </a:bodyPr>
          <a:lstStyle/>
          <a:p>
            <a:r>
              <a:rPr lang="en-US" dirty="0" smtClean="0"/>
              <a:t>20</a:t>
            </a:r>
            <a:endParaRPr lang="en-US" dirty="0"/>
          </a:p>
        </p:txBody>
      </p:sp>
      <p:sp>
        <p:nvSpPr>
          <p:cNvPr id="35" name="TextBox 34"/>
          <p:cNvSpPr txBox="1"/>
          <p:nvPr/>
        </p:nvSpPr>
        <p:spPr>
          <a:xfrm>
            <a:off x="9678994" y="2642616"/>
            <a:ext cx="514255" cy="369332"/>
          </a:xfrm>
          <a:prstGeom prst="rect">
            <a:avLst/>
          </a:prstGeom>
          <a:noFill/>
        </p:spPr>
        <p:txBody>
          <a:bodyPr wrap="square" rtlCol="0">
            <a:spAutoFit/>
          </a:bodyPr>
          <a:lstStyle/>
          <a:p>
            <a:r>
              <a:rPr lang="en-US" dirty="0" smtClean="0"/>
              <a:t>10</a:t>
            </a:r>
            <a:endParaRPr lang="en-US" dirty="0"/>
          </a:p>
        </p:txBody>
      </p:sp>
      <p:sp>
        <p:nvSpPr>
          <p:cNvPr id="36" name="TextBox 35"/>
          <p:cNvSpPr txBox="1"/>
          <p:nvPr/>
        </p:nvSpPr>
        <p:spPr>
          <a:xfrm>
            <a:off x="10098923" y="3363206"/>
            <a:ext cx="514255" cy="369332"/>
          </a:xfrm>
          <a:prstGeom prst="rect">
            <a:avLst/>
          </a:prstGeom>
          <a:noFill/>
        </p:spPr>
        <p:txBody>
          <a:bodyPr wrap="square" rtlCol="0">
            <a:spAutoFit/>
          </a:bodyPr>
          <a:lstStyle/>
          <a:p>
            <a:r>
              <a:rPr lang="en-US" dirty="0" smtClean="0"/>
              <a:t>60</a:t>
            </a:r>
            <a:endParaRPr lang="en-US" dirty="0"/>
          </a:p>
        </p:txBody>
      </p:sp>
      <p:sp>
        <p:nvSpPr>
          <p:cNvPr id="10" name="TextBox 9"/>
          <p:cNvSpPr txBox="1"/>
          <p:nvPr/>
        </p:nvSpPr>
        <p:spPr>
          <a:xfrm>
            <a:off x="8074746" y="2876612"/>
            <a:ext cx="594360" cy="338554"/>
          </a:xfrm>
          <a:prstGeom prst="rect">
            <a:avLst/>
          </a:prstGeom>
          <a:noFill/>
        </p:spPr>
        <p:txBody>
          <a:bodyPr wrap="square" rtlCol="0">
            <a:spAutoFit/>
          </a:bodyPr>
          <a:lstStyle/>
          <a:p>
            <a:r>
              <a:rPr lang="en-US" sz="1600" dirty="0" smtClean="0">
                <a:solidFill>
                  <a:srgbClr val="00B050"/>
                </a:solidFill>
              </a:rPr>
              <a:t>[0,-]</a:t>
            </a:r>
            <a:endParaRPr lang="en-US" sz="1600" dirty="0">
              <a:solidFill>
                <a:srgbClr val="00B050"/>
              </a:solidFill>
            </a:endParaRPr>
          </a:p>
        </p:txBody>
      </p:sp>
      <p:sp>
        <p:nvSpPr>
          <p:cNvPr id="27" name="TextBox 26"/>
          <p:cNvSpPr txBox="1"/>
          <p:nvPr/>
        </p:nvSpPr>
        <p:spPr>
          <a:xfrm>
            <a:off x="9118541" y="3681876"/>
            <a:ext cx="750473" cy="338554"/>
          </a:xfrm>
          <a:prstGeom prst="rect">
            <a:avLst/>
          </a:prstGeom>
          <a:noFill/>
        </p:spPr>
        <p:txBody>
          <a:bodyPr wrap="square" rtlCol="0">
            <a:spAutoFit/>
          </a:bodyPr>
          <a:lstStyle/>
          <a:p>
            <a:r>
              <a:rPr lang="en-US" sz="1600" dirty="0" smtClean="0">
                <a:solidFill>
                  <a:srgbClr val="00B050"/>
                </a:solidFill>
              </a:rPr>
              <a:t>[30,1]</a:t>
            </a:r>
            <a:endParaRPr lang="en-US" sz="1600" dirty="0">
              <a:solidFill>
                <a:srgbClr val="00B050"/>
              </a:solidFill>
            </a:endParaRPr>
          </a:p>
        </p:txBody>
      </p:sp>
      <p:sp>
        <p:nvSpPr>
          <p:cNvPr id="28" name="TextBox 27"/>
          <p:cNvSpPr txBox="1"/>
          <p:nvPr/>
        </p:nvSpPr>
        <p:spPr>
          <a:xfrm>
            <a:off x="8458200" y="1758199"/>
            <a:ext cx="918349" cy="369332"/>
          </a:xfrm>
          <a:prstGeom prst="rect">
            <a:avLst/>
          </a:prstGeom>
          <a:noFill/>
        </p:spPr>
        <p:txBody>
          <a:bodyPr wrap="square" rtlCol="0">
            <a:spAutoFit/>
          </a:bodyPr>
          <a:lstStyle/>
          <a:p>
            <a:r>
              <a:rPr lang="en-US" strike="sngStrike" dirty="0" smtClean="0"/>
              <a:t>[100,1</a:t>
            </a:r>
            <a:r>
              <a:rPr lang="en-US" dirty="0" smtClean="0"/>
              <a:t>]</a:t>
            </a:r>
            <a:endParaRPr lang="en-US" dirty="0"/>
          </a:p>
        </p:txBody>
      </p:sp>
      <p:sp>
        <p:nvSpPr>
          <p:cNvPr id="37" name="TextBox 36"/>
          <p:cNvSpPr txBox="1"/>
          <p:nvPr/>
        </p:nvSpPr>
        <p:spPr>
          <a:xfrm>
            <a:off x="9974129" y="1773470"/>
            <a:ext cx="918349" cy="369332"/>
          </a:xfrm>
          <a:prstGeom prst="rect">
            <a:avLst/>
          </a:prstGeom>
          <a:noFill/>
        </p:spPr>
        <p:txBody>
          <a:bodyPr wrap="square" rtlCol="0">
            <a:spAutoFit/>
          </a:bodyPr>
          <a:lstStyle/>
          <a:p>
            <a:r>
              <a:rPr lang="en-US" dirty="0" smtClean="0">
                <a:solidFill>
                  <a:srgbClr val="00B050"/>
                </a:solidFill>
              </a:rPr>
              <a:t>[40,3]</a:t>
            </a:r>
            <a:endParaRPr lang="en-US" dirty="0">
              <a:solidFill>
                <a:srgbClr val="00B050"/>
              </a:solidFill>
            </a:endParaRPr>
          </a:p>
        </p:txBody>
      </p:sp>
      <p:sp>
        <p:nvSpPr>
          <p:cNvPr id="38" name="TextBox 37"/>
          <p:cNvSpPr txBox="1"/>
          <p:nvPr/>
        </p:nvSpPr>
        <p:spPr>
          <a:xfrm>
            <a:off x="10552176" y="3353209"/>
            <a:ext cx="918349" cy="369332"/>
          </a:xfrm>
          <a:prstGeom prst="rect">
            <a:avLst/>
          </a:prstGeom>
          <a:noFill/>
        </p:spPr>
        <p:txBody>
          <a:bodyPr wrap="square" rtlCol="0">
            <a:spAutoFit/>
          </a:bodyPr>
          <a:lstStyle/>
          <a:p>
            <a:r>
              <a:rPr lang="en-US" dirty="0" smtClean="0"/>
              <a:t>[90,3]</a:t>
            </a:r>
            <a:endParaRPr lang="en-US" dirty="0"/>
          </a:p>
        </p:txBody>
      </p:sp>
      <p:sp>
        <p:nvSpPr>
          <p:cNvPr id="39" name="TextBox 38"/>
          <p:cNvSpPr txBox="1"/>
          <p:nvPr/>
        </p:nvSpPr>
        <p:spPr>
          <a:xfrm>
            <a:off x="8396958" y="2064620"/>
            <a:ext cx="848397" cy="369332"/>
          </a:xfrm>
          <a:prstGeom prst="rect">
            <a:avLst/>
          </a:prstGeom>
          <a:noFill/>
        </p:spPr>
        <p:txBody>
          <a:bodyPr wrap="square" rtlCol="0">
            <a:spAutoFit/>
          </a:bodyPr>
          <a:lstStyle/>
          <a:p>
            <a:r>
              <a:rPr lang="en-US" dirty="0" smtClean="0"/>
              <a:t>[55,4]</a:t>
            </a:r>
            <a:endParaRPr lang="en-US" dirty="0"/>
          </a:p>
        </p:txBody>
      </p:sp>
      <p:sp>
        <p:nvSpPr>
          <p:cNvPr id="40" name="TextBox 39"/>
          <p:cNvSpPr txBox="1"/>
          <p:nvPr/>
        </p:nvSpPr>
        <p:spPr>
          <a:xfrm>
            <a:off x="10892478" y="3028302"/>
            <a:ext cx="848397" cy="369332"/>
          </a:xfrm>
          <a:prstGeom prst="rect">
            <a:avLst/>
          </a:prstGeom>
          <a:noFill/>
        </p:spPr>
        <p:txBody>
          <a:bodyPr wrap="square" rtlCol="0">
            <a:spAutoFit/>
          </a:bodyPr>
          <a:lstStyle/>
          <a:p>
            <a:r>
              <a:rPr lang="en-US" dirty="0" smtClean="0"/>
              <a:t>[90,4]</a:t>
            </a:r>
            <a:endParaRPr lang="en-US" dirty="0"/>
          </a:p>
        </p:txBody>
      </p:sp>
    </p:spTree>
    <p:extLst>
      <p:ext uri="{BB962C8B-B14F-4D97-AF65-F5344CB8AC3E}">
        <p14:creationId xmlns:p14="http://schemas.microsoft.com/office/powerpoint/2010/main" val="1190206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99776" cy="713867"/>
          </a:xfrm>
        </p:spPr>
        <p:txBody>
          <a:bodyPr/>
          <a:lstStyle/>
          <a:p>
            <a:r>
              <a:rPr lang="en-US" b="1" dirty="0" err="1" smtClean="0"/>
              <a:t>Dijkstra’s</a:t>
            </a:r>
            <a:r>
              <a:rPr lang="en-US" b="1" dirty="0" smtClean="0"/>
              <a:t> Algorithm (Example)</a:t>
            </a:r>
            <a:endParaRPr lang="en-US" b="1" dirty="0"/>
          </a:p>
        </p:txBody>
      </p:sp>
      <p:sp>
        <p:nvSpPr>
          <p:cNvPr id="3" name="Content Placeholder 2"/>
          <p:cNvSpPr>
            <a:spLocks noGrp="1"/>
          </p:cNvSpPr>
          <p:nvPr>
            <p:ph idx="1"/>
          </p:nvPr>
        </p:nvSpPr>
        <p:spPr>
          <a:xfrm>
            <a:off x="1047363" y="1517357"/>
            <a:ext cx="5682622" cy="1961935"/>
          </a:xfrm>
        </p:spPr>
        <p:txBody>
          <a:bodyPr>
            <a:normAutofit fontScale="25000" lnSpcReduction="20000"/>
          </a:bodyPr>
          <a:lstStyle/>
          <a:p>
            <a:pPr marL="0" indent="0" algn="just">
              <a:buNone/>
            </a:pPr>
            <a:r>
              <a:rPr lang="en-US" sz="9600" b="1" dirty="0" smtClean="0"/>
              <a:t>Iteration 3: </a:t>
            </a:r>
          </a:p>
          <a:p>
            <a:pPr marL="0" indent="0" algn="just">
              <a:buNone/>
            </a:pPr>
            <a:r>
              <a:rPr lang="en-US" sz="8000" dirty="0"/>
              <a:t>Identify the node that has the smallest temporary label. Node </a:t>
            </a:r>
            <a:r>
              <a:rPr lang="en-US" sz="8000" dirty="0" smtClean="0"/>
              <a:t>2 </a:t>
            </a:r>
            <a:r>
              <a:rPr lang="en-US" sz="8000" dirty="0"/>
              <a:t>gives shortest distance (</a:t>
            </a:r>
            <a:r>
              <a:rPr lang="en-US" sz="8000" dirty="0" smtClean="0"/>
              <a:t>u</a:t>
            </a:r>
            <a:r>
              <a:rPr lang="en-US" sz="8000" baseline="-25000" dirty="0" smtClean="0"/>
              <a:t>2</a:t>
            </a:r>
            <a:r>
              <a:rPr lang="en-US" sz="8000" dirty="0" smtClean="0"/>
              <a:t>=55). </a:t>
            </a:r>
            <a:r>
              <a:rPr lang="en-US" sz="8000" dirty="0"/>
              <a:t>Thus, the status of node </a:t>
            </a:r>
            <a:r>
              <a:rPr lang="en-US" sz="8000" dirty="0" smtClean="0"/>
              <a:t>2 </a:t>
            </a:r>
            <a:r>
              <a:rPr lang="en-US" sz="8000" dirty="0"/>
              <a:t>is changed to permanent.</a:t>
            </a:r>
          </a:p>
          <a:p>
            <a:pPr marL="0" indent="0" algn="just">
              <a:buNone/>
            </a:pPr>
            <a:r>
              <a:rPr lang="en-US" sz="8000" dirty="0" smtClean="0"/>
              <a:t>Only node 3 can be reached directly from node 2. But, node 3 already has permanent label and cannot be relabeled.</a:t>
            </a:r>
          </a:p>
          <a:p>
            <a:pPr marL="0" indent="0" algn="just">
              <a:buNone/>
            </a:pPr>
            <a:endParaRPr lang="en-US" sz="9600" dirty="0"/>
          </a:p>
          <a:p>
            <a:pPr marL="0" indent="0" algn="just">
              <a:buNone/>
            </a:pPr>
            <a:endParaRPr lang="en-US" sz="9600" dirty="0" smtClean="0"/>
          </a:p>
          <a:p>
            <a:pPr marL="0" indent="0" algn="just">
              <a:buNone/>
            </a:pPr>
            <a:endParaRPr lang="en-US" sz="9600" dirty="0"/>
          </a:p>
          <a:p>
            <a:pPr marL="0" indent="0" algn="just">
              <a:buNone/>
            </a:pPr>
            <a:endParaRPr lang="en-US" sz="9600" dirty="0" smtClean="0"/>
          </a:p>
          <a:p>
            <a:pPr marL="0" indent="0" algn="just">
              <a:buNone/>
            </a:pPr>
            <a:endParaRPr lang="en-US" sz="8000" dirty="0" smtClean="0"/>
          </a:p>
          <a:p>
            <a:pPr marL="0" indent="0" algn="just">
              <a:buNone/>
            </a:pPr>
            <a:endParaRPr lang="en-US" sz="9600" dirty="0" smtClean="0"/>
          </a:p>
          <a:p>
            <a:pPr marL="0" indent="0" algn="just">
              <a:buNone/>
            </a:pPr>
            <a:endParaRPr lang="en-US" sz="3800" dirty="0"/>
          </a:p>
          <a:p>
            <a:pPr marL="0" indent="0" algn="just">
              <a:buNone/>
            </a:pPr>
            <a:endParaRPr lang="en-US" sz="3800" dirty="0" smtClean="0"/>
          </a:p>
          <a:p>
            <a:pPr marL="0" indent="0" algn="just">
              <a:buNone/>
            </a:pPr>
            <a:endParaRPr lang="en-US" sz="3800" dirty="0"/>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a:p>
          <a:p>
            <a:pPr marL="0" indent="0" algn="just">
              <a:buNone/>
            </a:pPr>
            <a:endParaRPr lang="en-US" sz="2400" dirty="0"/>
          </a:p>
          <a:p>
            <a:pPr marL="0" indent="0" algn="just">
              <a:buNone/>
            </a:pPr>
            <a:r>
              <a:rPr lang="en-US" sz="2400" dirty="0" smtClean="0"/>
              <a:t> </a:t>
            </a:r>
            <a:endParaRPr lang="en-US" sz="2400" dirty="0"/>
          </a:p>
        </p:txBody>
      </p:sp>
      <p:sp>
        <p:nvSpPr>
          <p:cNvPr id="5" name="Oval 4"/>
          <p:cNvSpPr/>
          <p:nvPr/>
        </p:nvSpPr>
        <p:spPr>
          <a:xfrm>
            <a:off x="8668512" y="2898648"/>
            <a:ext cx="320040" cy="30175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 name="Oval 5"/>
          <p:cNvSpPr/>
          <p:nvPr/>
        </p:nvSpPr>
        <p:spPr>
          <a:xfrm>
            <a:off x="9079992" y="2148840"/>
            <a:ext cx="310896" cy="32918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 name="Oval 6"/>
          <p:cNvSpPr/>
          <p:nvPr/>
        </p:nvSpPr>
        <p:spPr>
          <a:xfrm>
            <a:off x="9564624" y="3300984"/>
            <a:ext cx="356616" cy="3566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 name="Oval 7"/>
          <p:cNvSpPr/>
          <p:nvPr/>
        </p:nvSpPr>
        <p:spPr>
          <a:xfrm>
            <a:off x="9921240" y="2148840"/>
            <a:ext cx="475488" cy="32918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 name="Oval 8"/>
          <p:cNvSpPr/>
          <p:nvPr/>
        </p:nvSpPr>
        <p:spPr>
          <a:xfrm>
            <a:off x="10552176" y="2971800"/>
            <a:ext cx="347472" cy="411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cxnSp>
        <p:nvCxnSpPr>
          <p:cNvPr id="11" name="Straight Arrow Connector 10"/>
          <p:cNvCxnSpPr>
            <a:stCxn id="5" idx="7"/>
            <a:endCxn id="6" idx="4"/>
          </p:cNvCxnSpPr>
          <p:nvPr/>
        </p:nvCxnSpPr>
        <p:spPr>
          <a:xfrm flipV="1">
            <a:off x="8941683" y="2478024"/>
            <a:ext cx="293757" cy="46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5"/>
            <a:endCxn id="7" idx="2"/>
          </p:cNvCxnSpPr>
          <p:nvPr/>
        </p:nvCxnSpPr>
        <p:spPr>
          <a:xfrm>
            <a:off x="8941683" y="3156209"/>
            <a:ext cx="622941" cy="323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5"/>
            <a:endCxn id="7" idx="0"/>
          </p:cNvCxnSpPr>
          <p:nvPr/>
        </p:nvCxnSpPr>
        <p:spPr>
          <a:xfrm>
            <a:off x="9345358" y="2429816"/>
            <a:ext cx="397574" cy="871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6"/>
            <a:endCxn id="9" idx="3"/>
          </p:cNvCxnSpPr>
          <p:nvPr/>
        </p:nvCxnSpPr>
        <p:spPr>
          <a:xfrm flipV="1">
            <a:off x="9921240" y="3323020"/>
            <a:ext cx="681822" cy="15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7"/>
            <a:endCxn id="8" idx="4"/>
          </p:cNvCxnSpPr>
          <p:nvPr/>
        </p:nvCxnSpPr>
        <p:spPr>
          <a:xfrm flipV="1">
            <a:off x="9869015" y="2478024"/>
            <a:ext cx="289969" cy="875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6" idx="6"/>
          </p:cNvCxnSpPr>
          <p:nvPr/>
        </p:nvCxnSpPr>
        <p:spPr>
          <a:xfrm flipH="1">
            <a:off x="9390888" y="2313432"/>
            <a:ext cx="530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5"/>
            <a:endCxn id="9" idx="1"/>
          </p:cNvCxnSpPr>
          <p:nvPr/>
        </p:nvCxnSpPr>
        <p:spPr>
          <a:xfrm>
            <a:off x="10327094" y="2429816"/>
            <a:ext cx="275968" cy="602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4077655719"/>
              </p:ext>
            </p:extLst>
          </p:nvPr>
        </p:nvGraphicFramePr>
        <p:xfrm>
          <a:off x="2980943" y="3732538"/>
          <a:ext cx="4200697" cy="2162390"/>
        </p:xfrm>
        <a:graphic>
          <a:graphicData uri="http://schemas.openxmlformats.org/drawingml/2006/table">
            <a:tbl>
              <a:tblPr firstRow="1" bandRow="1">
                <a:tableStyleId>{5C22544A-7EE6-4342-B048-85BDC9FD1C3A}</a:tableStyleId>
              </a:tblPr>
              <a:tblGrid>
                <a:gridCol w="932689">
                  <a:extLst>
                    <a:ext uri="{9D8B030D-6E8A-4147-A177-3AD203B41FA5}">
                      <a16:colId xmlns:a16="http://schemas.microsoft.com/office/drawing/2014/main" val="1718668367"/>
                    </a:ext>
                  </a:extLst>
                </a:gridCol>
                <a:gridCol w="2093976">
                  <a:extLst>
                    <a:ext uri="{9D8B030D-6E8A-4147-A177-3AD203B41FA5}">
                      <a16:colId xmlns:a16="http://schemas.microsoft.com/office/drawing/2014/main" val="2524038874"/>
                    </a:ext>
                  </a:extLst>
                </a:gridCol>
                <a:gridCol w="1174032">
                  <a:extLst>
                    <a:ext uri="{9D8B030D-6E8A-4147-A177-3AD203B41FA5}">
                      <a16:colId xmlns:a16="http://schemas.microsoft.com/office/drawing/2014/main" val="2342116063"/>
                    </a:ext>
                  </a:extLst>
                </a:gridCol>
              </a:tblGrid>
              <a:tr h="359326">
                <a:tc>
                  <a:txBody>
                    <a:bodyPr/>
                    <a:lstStyle/>
                    <a:p>
                      <a:pPr algn="ctr"/>
                      <a:r>
                        <a:rPr lang="en-US" dirty="0" smtClean="0">
                          <a:solidFill>
                            <a:schemeClr val="tx1"/>
                          </a:solidFill>
                        </a:rPr>
                        <a:t>Node</a:t>
                      </a:r>
                      <a:endParaRPr lang="en-US" dirty="0">
                        <a:solidFill>
                          <a:schemeClr val="tx1"/>
                        </a:solidFill>
                      </a:endParaRPr>
                    </a:p>
                  </a:txBody>
                  <a:tcPr/>
                </a:tc>
                <a:tc>
                  <a:txBody>
                    <a:bodyPr/>
                    <a:lstStyle/>
                    <a:p>
                      <a:pPr algn="ctr"/>
                      <a:r>
                        <a:rPr lang="en-US" dirty="0" smtClean="0">
                          <a:solidFill>
                            <a:schemeClr val="tx1"/>
                          </a:solidFill>
                        </a:rPr>
                        <a:t>Label</a:t>
                      </a:r>
                      <a:endParaRPr lang="en-US" dirty="0">
                        <a:solidFill>
                          <a:schemeClr val="tx1"/>
                        </a:solidFill>
                      </a:endParaRPr>
                    </a:p>
                  </a:txBody>
                  <a:tcPr/>
                </a:tc>
                <a:tc>
                  <a:txBody>
                    <a:bodyPr/>
                    <a:lstStyle/>
                    <a:p>
                      <a:pPr algn="ctr"/>
                      <a:r>
                        <a:rPr lang="en-US" dirty="0" smtClean="0">
                          <a:solidFill>
                            <a:schemeClr val="tx1"/>
                          </a:solidFill>
                        </a:rPr>
                        <a:t>Status</a:t>
                      </a:r>
                      <a:endParaRPr lang="en-US" dirty="0">
                        <a:solidFill>
                          <a:schemeClr val="tx1"/>
                        </a:solidFill>
                      </a:endParaRPr>
                    </a:p>
                  </a:txBody>
                  <a:tcPr/>
                </a:tc>
                <a:extLst>
                  <a:ext uri="{0D108BD9-81ED-4DB2-BD59-A6C34878D82A}">
                    <a16:rowId xmlns:a16="http://schemas.microsoft.com/office/drawing/2014/main" val="2656373474"/>
                  </a:ext>
                </a:extLst>
              </a:tr>
              <a:tr h="359326">
                <a:tc>
                  <a:txBody>
                    <a:bodyPr/>
                    <a:lstStyle/>
                    <a:p>
                      <a:pPr algn="ctr"/>
                      <a:r>
                        <a:rPr lang="en-US" sz="1600" b="1" dirty="0" smtClean="0">
                          <a:solidFill>
                            <a:srgbClr val="00B050"/>
                          </a:solidFill>
                        </a:rPr>
                        <a:t>1</a:t>
                      </a:r>
                      <a:endParaRPr lang="en-US" sz="1600" b="1" dirty="0">
                        <a:solidFill>
                          <a:srgbClr val="00B050"/>
                        </a:solidFill>
                      </a:endParaRPr>
                    </a:p>
                  </a:txBody>
                  <a:tcPr/>
                </a:tc>
                <a:tc>
                  <a:txBody>
                    <a:bodyPr/>
                    <a:lstStyle/>
                    <a:p>
                      <a:pPr algn="ctr"/>
                      <a:r>
                        <a:rPr lang="en-US" sz="1600" b="1" dirty="0" smtClean="0">
                          <a:solidFill>
                            <a:srgbClr val="00B050"/>
                          </a:solidFill>
                        </a:rPr>
                        <a:t>[0,-]</a:t>
                      </a:r>
                      <a:endParaRPr lang="en-US" sz="1600" b="1" dirty="0">
                        <a:solidFill>
                          <a:srgbClr val="00B050"/>
                        </a:solidFill>
                      </a:endParaRPr>
                    </a:p>
                  </a:txBody>
                  <a:tcPr/>
                </a:tc>
                <a:tc>
                  <a:txBody>
                    <a:bodyPr/>
                    <a:lstStyle/>
                    <a:p>
                      <a:pPr algn="ctr"/>
                      <a:r>
                        <a:rPr lang="en-US" sz="1600" b="1" dirty="0" smtClean="0">
                          <a:solidFill>
                            <a:srgbClr val="00B050"/>
                          </a:solidFill>
                        </a:rPr>
                        <a:t>Permanent</a:t>
                      </a:r>
                      <a:endParaRPr lang="en-US" sz="1600" b="1" dirty="0">
                        <a:solidFill>
                          <a:srgbClr val="00B050"/>
                        </a:solidFill>
                      </a:endParaRPr>
                    </a:p>
                  </a:txBody>
                  <a:tcPr/>
                </a:tc>
                <a:extLst>
                  <a:ext uri="{0D108BD9-81ED-4DB2-BD59-A6C34878D82A}">
                    <a16:rowId xmlns:a16="http://schemas.microsoft.com/office/drawing/2014/main" val="1262217508"/>
                  </a:ext>
                </a:extLst>
              </a:tr>
              <a:tr h="359326">
                <a:tc>
                  <a:txBody>
                    <a:bodyPr/>
                    <a:lstStyle/>
                    <a:p>
                      <a:pPr algn="ctr"/>
                      <a:r>
                        <a:rPr lang="en-US" sz="1600" dirty="0" smtClean="0">
                          <a:solidFill>
                            <a:srgbClr val="00B050"/>
                          </a:solidFill>
                        </a:rPr>
                        <a:t>2</a:t>
                      </a:r>
                      <a:endParaRPr lang="en-US" sz="1600" dirty="0">
                        <a:solidFill>
                          <a:srgbClr val="00B050"/>
                        </a:solidFill>
                      </a:endParaRPr>
                    </a:p>
                  </a:txBody>
                  <a:tcPr/>
                </a:tc>
                <a:tc>
                  <a:txBody>
                    <a:bodyPr/>
                    <a:lstStyle/>
                    <a:p>
                      <a:pPr algn="ctr"/>
                      <a:r>
                        <a:rPr lang="en-US" sz="1600" dirty="0" smtClean="0">
                          <a:solidFill>
                            <a:srgbClr val="00B050"/>
                          </a:solidFill>
                        </a:rPr>
                        <a:t>[55,4]</a:t>
                      </a:r>
                      <a:endParaRPr lang="en-US" sz="1600" dirty="0">
                        <a:solidFill>
                          <a:srgbClr val="00B050"/>
                        </a:solidFill>
                      </a:endParaRPr>
                    </a:p>
                  </a:txBody>
                  <a:tcPr/>
                </a:tc>
                <a:tc>
                  <a:txBody>
                    <a:bodyPr/>
                    <a:lstStyle/>
                    <a:p>
                      <a:pPr algn="ctr"/>
                      <a:r>
                        <a:rPr lang="en-US" sz="1600" b="1" dirty="0" smtClean="0">
                          <a:solidFill>
                            <a:srgbClr val="00B050"/>
                          </a:solidFill>
                        </a:rPr>
                        <a:t>Permanent</a:t>
                      </a:r>
                      <a:endParaRPr lang="en-US" sz="1600" b="1" dirty="0">
                        <a:solidFill>
                          <a:srgbClr val="00B050"/>
                        </a:solidFill>
                      </a:endParaRPr>
                    </a:p>
                  </a:txBody>
                  <a:tcPr/>
                </a:tc>
                <a:extLst>
                  <a:ext uri="{0D108BD9-81ED-4DB2-BD59-A6C34878D82A}">
                    <a16:rowId xmlns:a16="http://schemas.microsoft.com/office/drawing/2014/main" val="2079627215"/>
                  </a:ext>
                </a:extLst>
              </a:tr>
              <a:tr h="359326">
                <a:tc>
                  <a:txBody>
                    <a:bodyPr/>
                    <a:lstStyle/>
                    <a:p>
                      <a:pPr algn="ctr"/>
                      <a:r>
                        <a:rPr lang="en-US" sz="1600" b="1" dirty="0" smtClean="0">
                          <a:solidFill>
                            <a:srgbClr val="00B050"/>
                          </a:solidFill>
                        </a:rPr>
                        <a:t>3</a:t>
                      </a:r>
                      <a:endParaRPr lang="en-US" sz="1600" b="1" dirty="0">
                        <a:solidFill>
                          <a:srgbClr val="00B050"/>
                        </a:solidFill>
                      </a:endParaRPr>
                    </a:p>
                  </a:txBody>
                  <a:tcPr/>
                </a:tc>
                <a:tc>
                  <a:txBody>
                    <a:bodyPr/>
                    <a:lstStyle/>
                    <a:p>
                      <a:pPr algn="ctr"/>
                      <a:r>
                        <a:rPr lang="en-US" sz="1600" b="1" dirty="0" smtClean="0">
                          <a:solidFill>
                            <a:srgbClr val="00B050"/>
                          </a:solidFill>
                        </a:rPr>
                        <a:t>[30,1]</a:t>
                      </a:r>
                      <a:endParaRPr lang="en-US" sz="1600" b="1" dirty="0">
                        <a:solidFill>
                          <a:srgbClr val="00B050"/>
                        </a:solidFill>
                      </a:endParaRPr>
                    </a:p>
                  </a:txBody>
                  <a:tcPr/>
                </a:tc>
                <a:tc>
                  <a:txBody>
                    <a:bodyPr/>
                    <a:lstStyle/>
                    <a:p>
                      <a:pPr algn="ctr"/>
                      <a:r>
                        <a:rPr lang="en-US" sz="1600" b="1" dirty="0" smtClean="0">
                          <a:solidFill>
                            <a:srgbClr val="00B050"/>
                          </a:solidFill>
                        </a:rPr>
                        <a:t>Permanent</a:t>
                      </a:r>
                      <a:endParaRPr lang="en-US" sz="1600" b="1" dirty="0">
                        <a:solidFill>
                          <a:srgbClr val="00B050"/>
                        </a:solidFill>
                      </a:endParaRPr>
                    </a:p>
                  </a:txBody>
                  <a:tcPr/>
                </a:tc>
                <a:extLst>
                  <a:ext uri="{0D108BD9-81ED-4DB2-BD59-A6C34878D82A}">
                    <a16:rowId xmlns:a16="http://schemas.microsoft.com/office/drawing/2014/main" val="3866590837"/>
                  </a:ext>
                </a:extLst>
              </a:tr>
              <a:tr h="359326">
                <a:tc>
                  <a:txBody>
                    <a:bodyPr/>
                    <a:lstStyle/>
                    <a:p>
                      <a:pPr algn="ctr"/>
                      <a:r>
                        <a:rPr lang="en-US" sz="1600" b="1" dirty="0" smtClean="0">
                          <a:solidFill>
                            <a:srgbClr val="00B050"/>
                          </a:solidFill>
                        </a:rPr>
                        <a:t>4</a:t>
                      </a:r>
                      <a:endParaRPr lang="en-US" sz="1600" b="1" dirty="0">
                        <a:solidFill>
                          <a:srgbClr val="00B050"/>
                        </a:solidFill>
                      </a:endParaRPr>
                    </a:p>
                  </a:txBody>
                  <a:tcPr/>
                </a:tc>
                <a:tc>
                  <a:txBody>
                    <a:bodyPr/>
                    <a:lstStyle/>
                    <a:p>
                      <a:pPr algn="ctr"/>
                      <a:r>
                        <a:rPr lang="en-US" sz="1600" b="1" dirty="0" smtClean="0">
                          <a:solidFill>
                            <a:srgbClr val="00B050"/>
                          </a:solidFill>
                        </a:rPr>
                        <a:t>[40,3]</a:t>
                      </a:r>
                      <a:endParaRPr lang="en-US" sz="1600" b="1" dirty="0">
                        <a:solidFill>
                          <a:srgbClr val="00B050"/>
                        </a:solidFill>
                      </a:endParaRPr>
                    </a:p>
                  </a:txBody>
                  <a:tcPr/>
                </a:tc>
                <a:tc>
                  <a:txBody>
                    <a:bodyPr/>
                    <a:lstStyle/>
                    <a:p>
                      <a:pPr algn="ctr"/>
                      <a:r>
                        <a:rPr lang="en-US" sz="1600" b="1" dirty="0" smtClean="0">
                          <a:solidFill>
                            <a:srgbClr val="00B050"/>
                          </a:solidFill>
                        </a:rPr>
                        <a:t>Permanent</a:t>
                      </a:r>
                      <a:endParaRPr lang="en-US" sz="1600" b="1" dirty="0">
                        <a:solidFill>
                          <a:srgbClr val="00B050"/>
                        </a:solidFill>
                      </a:endParaRPr>
                    </a:p>
                  </a:txBody>
                  <a:tcPr/>
                </a:tc>
                <a:extLst>
                  <a:ext uri="{0D108BD9-81ED-4DB2-BD59-A6C34878D82A}">
                    <a16:rowId xmlns:a16="http://schemas.microsoft.com/office/drawing/2014/main" val="2787790468"/>
                  </a:ext>
                </a:extLst>
              </a:tr>
              <a:tr h="359326">
                <a:tc>
                  <a:txBody>
                    <a:bodyPr/>
                    <a:lstStyle/>
                    <a:p>
                      <a:pPr algn="ctr"/>
                      <a:r>
                        <a:rPr lang="en-US" sz="1600" b="0" dirty="0" smtClean="0">
                          <a:solidFill>
                            <a:schemeClr val="tx1"/>
                          </a:solidFill>
                        </a:rPr>
                        <a:t>5</a:t>
                      </a:r>
                      <a:endParaRPr lang="en-US" sz="1600" b="0" dirty="0">
                        <a:solidFill>
                          <a:schemeClr val="tx1"/>
                        </a:solidFill>
                      </a:endParaRPr>
                    </a:p>
                  </a:txBody>
                  <a:tcPr/>
                </a:tc>
                <a:tc>
                  <a:txBody>
                    <a:bodyPr/>
                    <a:lstStyle/>
                    <a:p>
                      <a:pPr algn="ctr"/>
                      <a:r>
                        <a:rPr lang="en-US" sz="1600" b="0" dirty="0" smtClean="0">
                          <a:solidFill>
                            <a:schemeClr val="tx1"/>
                          </a:solidFill>
                        </a:rPr>
                        <a:t>[90,3] or [90,4]</a:t>
                      </a:r>
                      <a:endParaRPr lang="en-US" sz="16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Temporary</a:t>
                      </a:r>
                    </a:p>
                  </a:txBody>
                  <a:tcPr/>
                </a:tc>
                <a:extLst>
                  <a:ext uri="{0D108BD9-81ED-4DB2-BD59-A6C34878D82A}">
                    <a16:rowId xmlns:a16="http://schemas.microsoft.com/office/drawing/2014/main" val="4100948628"/>
                  </a:ext>
                </a:extLst>
              </a:tr>
            </a:tbl>
          </a:graphicData>
        </a:graphic>
      </p:graphicFrame>
      <p:sp>
        <p:nvSpPr>
          <p:cNvPr id="30" name="TextBox 29"/>
          <p:cNvSpPr txBox="1"/>
          <p:nvPr/>
        </p:nvSpPr>
        <p:spPr>
          <a:xfrm>
            <a:off x="9544145" y="1871713"/>
            <a:ext cx="514255" cy="369332"/>
          </a:xfrm>
          <a:prstGeom prst="rect">
            <a:avLst/>
          </a:prstGeom>
          <a:noFill/>
        </p:spPr>
        <p:txBody>
          <a:bodyPr wrap="square" rtlCol="0">
            <a:spAutoFit/>
          </a:bodyPr>
          <a:lstStyle/>
          <a:p>
            <a:r>
              <a:rPr lang="en-US" dirty="0" smtClean="0"/>
              <a:t>15</a:t>
            </a:r>
            <a:endParaRPr lang="en-US" dirty="0"/>
          </a:p>
        </p:txBody>
      </p:sp>
      <p:sp>
        <p:nvSpPr>
          <p:cNvPr id="31" name="TextBox 30"/>
          <p:cNvSpPr txBox="1"/>
          <p:nvPr/>
        </p:nvSpPr>
        <p:spPr>
          <a:xfrm>
            <a:off x="10433304" y="2478024"/>
            <a:ext cx="514255" cy="369332"/>
          </a:xfrm>
          <a:prstGeom prst="rect">
            <a:avLst/>
          </a:prstGeom>
          <a:noFill/>
        </p:spPr>
        <p:txBody>
          <a:bodyPr wrap="square" rtlCol="0">
            <a:spAutoFit/>
          </a:bodyPr>
          <a:lstStyle/>
          <a:p>
            <a:r>
              <a:rPr lang="en-US" dirty="0" smtClean="0"/>
              <a:t>50</a:t>
            </a:r>
            <a:endParaRPr lang="en-US" dirty="0"/>
          </a:p>
        </p:txBody>
      </p:sp>
      <p:sp>
        <p:nvSpPr>
          <p:cNvPr id="32" name="TextBox 31"/>
          <p:cNvSpPr txBox="1"/>
          <p:nvPr/>
        </p:nvSpPr>
        <p:spPr>
          <a:xfrm>
            <a:off x="8548491" y="2459707"/>
            <a:ext cx="629149" cy="369332"/>
          </a:xfrm>
          <a:prstGeom prst="rect">
            <a:avLst/>
          </a:prstGeom>
          <a:noFill/>
        </p:spPr>
        <p:txBody>
          <a:bodyPr wrap="square" rtlCol="0">
            <a:spAutoFit/>
          </a:bodyPr>
          <a:lstStyle/>
          <a:p>
            <a:r>
              <a:rPr lang="en-US" dirty="0" smtClean="0"/>
              <a:t>100</a:t>
            </a:r>
            <a:endParaRPr lang="en-US" dirty="0"/>
          </a:p>
        </p:txBody>
      </p:sp>
      <p:sp>
        <p:nvSpPr>
          <p:cNvPr id="33" name="TextBox 32"/>
          <p:cNvSpPr txBox="1"/>
          <p:nvPr/>
        </p:nvSpPr>
        <p:spPr>
          <a:xfrm>
            <a:off x="8953262" y="3251692"/>
            <a:ext cx="514255" cy="369332"/>
          </a:xfrm>
          <a:prstGeom prst="rect">
            <a:avLst/>
          </a:prstGeom>
          <a:noFill/>
        </p:spPr>
        <p:txBody>
          <a:bodyPr wrap="square" rtlCol="0">
            <a:spAutoFit/>
          </a:bodyPr>
          <a:lstStyle/>
          <a:p>
            <a:r>
              <a:rPr lang="en-US" dirty="0" smtClean="0"/>
              <a:t>30</a:t>
            </a:r>
            <a:endParaRPr lang="en-US" dirty="0"/>
          </a:p>
        </p:txBody>
      </p:sp>
      <p:sp>
        <p:nvSpPr>
          <p:cNvPr id="34" name="TextBox 33"/>
          <p:cNvSpPr txBox="1"/>
          <p:nvPr/>
        </p:nvSpPr>
        <p:spPr>
          <a:xfrm>
            <a:off x="9210389" y="2738099"/>
            <a:ext cx="514255" cy="369332"/>
          </a:xfrm>
          <a:prstGeom prst="rect">
            <a:avLst/>
          </a:prstGeom>
          <a:noFill/>
        </p:spPr>
        <p:txBody>
          <a:bodyPr wrap="square" rtlCol="0">
            <a:spAutoFit/>
          </a:bodyPr>
          <a:lstStyle/>
          <a:p>
            <a:r>
              <a:rPr lang="en-US" dirty="0" smtClean="0"/>
              <a:t>20</a:t>
            </a:r>
            <a:endParaRPr lang="en-US" dirty="0"/>
          </a:p>
        </p:txBody>
      </p:sp>
      <p:sp>
        <p:nvSpPr>
          <p:cNvPr id="35" name="TextBox 34"/>
          <p:cNvSpPr txBox="1"/>
          <p:nvPr/>
        </p:nvSpPr>
        <p:spPr>
          <a:xfrm>
            <a:off x="9678994" y="2642616"/>
            <a:ext cx="514255" cy="369332"/>
          </a:xfrm>
          <a:prstGeom prst="rect">
            <a:avLst/>
          </a:prstGeom>
          <a:noFill/>
        </p:spPr>
        <p:txBody>
          <a:bodyPr wrap="square" rtlCol="0">
            <a:spAutoFit/>
          </a:bodyPr>
          <a:lstStyle/>
          <a:p>
            <a:r>
              <a:rPr lang="en-US" dirty="0" smtClean="0"/>
              <a:t>10</a:t>
            </a:r>
            <a:endParaRPr lang="en-US" dirty="0"/>
          </a:p>
        </p:txBody>
      </p:sp>
      <p:sp>
        <p:nvSpPr>
          <p:cNvPr id="36" name="TextBox 35"/>
          <p:cNvSpPr txBox="1"/>
          <p:nvPr/>
        </p:nvSpPr>
        <p:spPr>
          <a:xfrm>
            <a:off x="10098923" y="3363206"/>
            <a:ext cx="514255" cy="369332"/>
          </a:xfrm>
          <a:prstGeom prst="rect">
            <a:avLst/>
          </a:prstGeom>
          <a:noFill/>
        </p:spPr>
        <p:txBody>
          <a:bodyPr wrap="square" rtlCol="0">
            <a:spAutoFit/>
          </a:bodyPr>
          <a:lstStyle/>
          <a:p>
            <a:r>
              <a:rPr lang="en-US" dirty="0" smtClean="0"/>
              <a:t>60</a:t>
            </a:r>
            <a:endParaRPr lang="en-US" dirty="0"/>
          </a:p>
        </p:txBody>
      </p:sp>
      <p:sp>
        <p:nvSpPr>
          <p:cNvPr id="10" name="TextBox 9"/>
          <p:cNvSpPr txBox="1"/>
          <p:nvPr/>
        </p:nvSpPr>
        <p:spPr>
          <a:xfrm>
            <a:off x="8001000" y="2905749"/>
            <a:ext cx="667512" cy="369332"/>
          </a:xfrm>
          <a:prstGeom prst="rect">
            <a:avLst/>
          </a:prstGeom>
          <a:noFill/>
        </p:spPr>
        <p:txBody>
          <a:bodyPr wrap="square" rtlCol="0">
            <a:spAutoFit/>
          </a:bodyPr>
          <a:lstStyle/>
          <a:p>
            <a:r>
              <a:rPr lang="en-US" dirty="0" smtClean="0">
                <a:solidFill>
                  <a:srgbClr val="00B050"/>
                </a:solidFill>
              </a:rPr>
              <a:t>[0,-]</a:t>
            </a:r>
            <a:endParaRPr lang="en-US" dirty="0">
              <a:solidFill>
                <a:srgbClr val="00B050"/>
              </a:solidFill>
            </a:endParaRPr>
          </a:p>
        </p:txBody>
      </p:sp>
      <p:sp>
        <p:nvSpPr>
          <p:cNvPr id="27" name="TextBox 26"/>
          <p:cNvSpPr txBox="1"/>
          <p:nvPr/>
        </p:nvSpPr>
        <p:spPr>
          <a:xfrm>
            <a:off x="9478696" y="3734538"/>
            <a:ext cx="848397" cy="369332"/>
          </a:xfrm>
          <a:prstGeom prst="rect">
            <a:avLst/>
          </a:prstGeom>
          <a:noFill/>
        </p:spPr>
        <p:txBody>
          <a:bodyPr wrap="square" rtlCol="0">
            <a:spAutoFit/>
          </a:bodyPr>
          <a:lstStyle/>
          <a:p>
            <a:r>
              <a:rPr lang="en-US" dirty="0" smtClean="0">
                <a:solidFill>
                  <a:srgbClr val="00B050"/>
                </a:solidFill>
              </a:rPr>
              <a:t>[30,1]</a:t>
            </a:r>
            <a:endParaRPr lang="en-US" dirty="0">
              <a:solidFill>
                <a:srgbClr val="00B050"/>
              </a:solidFill>
            </a:endParaRPr>
          </a:p>
        </p:txBody>
      </p:sp>
      <p:sp>
        <p:nvSpPr>
          <p:cNvPr id="28" name="TextBox 27"/>
          <p:cNvSpPr txBox="1"/>
          <p:nvPr/>
        </p:nvSpPr>
        <p:spPr>
          <a:xfrm>
            <a:off x="9980940" y="1685047"/>
            <a:ext cx="848397" cy="369332"/>
          </a:xfrm>
          <a:prstGeom prst="rect">
            <a:avLst/>
          </a:prstGeom>
          <a:noFill/>
        </p:spPr>
        <p:txBody>
          <a:bodyPr wrap="square" rtlCol="0">
            <a:spAutoFit/>
          </a:bodyPr>
          <a:lstStyle/>
          <a:p>
            <a:r>
              <a:rPr lang="en-US" dirty="0" smtClean="0">
                <a:solidFill>
                  <a:srgbClr val="00B050"/>
                </a:solidFill>
              </a:rPr>
              <a:t>[40,3]</a:t>
            </a:r>
            <a:endParaRPr lang="en-US" dirty="0">
              <a:solidFill>
                <a:srgbClr val="00B050"/>
              </a:solidFill>
            </a:endParaRPr>
          </a:p>
        </p:txBody>
      </p:sp>
      <p:sp>
        <p:nvSpPr>
          <p:cNvPr id="37" name="TextBox 36"/>
          <p:cNvSpPr txBox="1"/>
          <p:nvPr/>
        </p:nvSpPr>
        <p:spPr>
          <a:xfrm>
            <a:off x="8716877" y="1564745"/>
            <a:ext cx="848397" cy="369332"/>
          </a:xfrm>
          <a:prstGeom prst="rect">
            <a:avLst/>
          </a:prstGeom>
          <a:noFill/>
        </p:spPr>
        <p:txBody>
          <a:bodyPr wrap="square" rtlCol="0">
            <a:spAutoFit/>
          </a:bodyPr>
          <a:lstStyle/>
          <a:p>
            <a:r>
              <a:rPr lang="en-US" strike="sngStrike" dirty="0" smtClean="0"/>
              <a:t>[100,1]</a:t>
            </a:r>
            <a:endParaRPr lang="en-US" strike="sngStrike" dirty="0"/>
          </a:p>
        </p:txBody>
      </p:sp>
      <p:sp>
        <p:nvSpPr>
          <p:cNvPr id="38" name="TextBox 37"/>
          <p:cNvSpPr txBox="1"/>
          <p:nvPr/>
        </p:nvSpPr>
        <p:spPr>
          <a:xfrm>
            <a:off x="8467246" y="1854954"/>
            <a:ext cx="848397" cy="369332"/>
          </a:xfrm>
          <a:prstGeom prst="rect">
            <a:avLst/>
          </a:prstGeom>
          <a:noFill/>
        </p:spPr>
        <p:txBody>
          <a:bodyPr wrap="square" rtlCol="0">
            <a:spAutoFit/>
          </a:bodyPr>
          <a:lstStyle/>
          <a:p>
            <a:r>
              <a:rPr lang="en-US" dirty="0" smtClean="0">
                <a:solidFill>
                  <a:srgbClr val="00B050"/>
                </a:solidFill>
              </a:rPr>
              <a:t>[55,4]</a:t>
            </a:r>
            <a:endParaRPr lang="en-US" dirty="0">
              <a:solidFill>
                <a:srgbClr val="00B050"/>
              </a:solidFill>
            </a:endParaRPr>
          </a:p>
        </p:txBody>
      </p:sp>
      <p:sp>
        <p:nvSpPr>
          <p:cNvPr id="39" name="TextBox 38"/>
          <p:cNvSpPr txBox="1"/>
          <p:nvPr/>
        </p:nvSpPr>
        <p:spPr>
          <a:xfrm>
            <a:off x="10894313" y="2855861"/>
            <a:ext cx="848397" cy="369332"/>
          </a:xfrm>
          <a:prstGeom prst="rect">
            <a:avLst/>
          </a:prstGeom>
          <a:noFill/>
        </p:spPr>
        <p:txBody>
          <a:bodyPr wrap="square" rtlCol="0">
            <a:spAutoFit/>
          </a:bodyPr>
          <a:lstStyle/>
          <a:p>
            <a:r>
              <a:rPr lang="en-US" dirty="0" smtClean="0"/>
              <a:t>[90,3]</a:t>
            </a:r>
            <a:endParaRPr lang="en-US" dirty="0"/>
          </a:p>
        </p:txBody>
      </p:sp>
      <p:sp>
        <p:nvSpPr>
          <p:cNvPr id="40" name="TextBox 39"/>
          <p:cNvSpPr txBox="1"/>
          <p:nvPr/>
        </p:nvSpPr>
        <p:spPr>
          <a:xfrm>
            <a:off x="10861715" y="3168543"/>
            <a:ext cx="848397" cy="369332"/>
          </a:xfrm>
          <a:prstGeom prst="rect">
            <a:avLst/>
          </a:prstGeom>
          <a:noFill/>
        </p:spPr>
        <p:txBody>
          <a:bodyPr wrap="square" rtlCol="0">
            <a:spAutoFit/>
          </a:bodyPr>
          <a:lstStyle/>
          <a:p>
            <a:r>
              <a:rPr lang="en-US" dirty="0" smtClean="0"/>
              <a:t>[90,4]</a:t>
            </a:r>
            <a:endParaRPr lang="en-US" dirty="0"/>
          </a:p>
        </p:txBody>
      </p:sp>
    </p:spTree>
    <p:extLst>
      <p:ext uri="{BB962C8B-B14F-4D97-AF65-F5344CB8AC3E}">
        <p14:creationId xmlns:p14="http://schemas.microsoft.com/office/powerpoint/2010/main" val="1375450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99776" cy="713867"/>
          </a:xfrm>
        </p:spPr>
        <p:txBody>
          <a:bodyPr/>
          <a:lstStyle/>
          <a:p>
            <a:r>
              <a:rPr lang="en-US" b="1" dirty="0" err="1" smtClean="0"/>
              <a:t>Dijkstra’s</a:t>
            </a:r>
            <a:r>
              <a:rPr lang="en-US" b="1" dirty="0" smtClean="0"/>
              <a:t> Algorithm (Example)</a:t>
            </a:r>
            <a:endParaRPr lang="en-US" b="1" dirty="0"/>
          </a:p>
        </p:txBody>
      </p:sp>
      <p:sp>
        <p:nvSpPr>
          <p:cNvPr id="3" name="Content Placeholder 2"/>
          <p:cNvSpPr>
            <a:spLocks noGrp="1"/>
          </p:cNvSpPr>
          <p:nvPr>
            <p:ph idx="1"/>
          </p:nvPr>
        </p:nvSpPr>
        <p:spPr>
          <a:xfrm>
            <a:off x="853394" y="1631930"/>
            <a:ext cx="5574838" cy="1475501"/>
          </a:xfrm>
        </p:spPr>
        <p:txBody>
          <a:bodyPr>
            <a:normAutofit fontScale="25000" lnSpcReduction="20000"/>
          </a:bodyPr>
          <a:lstStyle/>
          <a:p>
            <a:pPr marL="0" indent="0" algn="just">
              <a:buNone/>
            </a:pPr>
            <a:r>
              <a:rPr lang="en-US" sz="9600" b="1" dirty="0" smtClean="0"/>
              <a:t>Iteration 4: </a:t>
            </a:r>
          </a:p>
          <a:p>
            <a:pPr marL="0" indent="0" algn="just">
              <a:buNone/>
            </a:pPr>
            <a:r>
              <a:rPr lang="en-US" sz="9600" dirty="0" smtClean="0"/>
              <a:t>Now </a:t>
            </a:r>
            <a:r>
              <a:rPr lang="en-US" sz="9600" dirty="0"/>
              <a:t>node 5 is the only temporary labeled node. Because node 5 does not lead to any other node. Its status is converted to permanent, and the process ends.</a:t>
            </a:r>
          </a:p>
          <a:p>
            <a:pPr marL="0" indent="0" algn="just">
              <a:buNone/>
            </a:pPr>
            <a:endParaRPr lang="en-US" sz="9600" dirty="0" smtClean="0"/>
          </a:p>
          <a:p>
            <a:pPr marL="0" indent="0" algn="just">
              <a:buNone/>
            </a:pPr>
            <a:r>
              <a:rPr lang="en-US" sz="9600" dirty="0" smtClean="0"/>
              <a:t>Summary of Shortest Routes:</a:t>
            </a:r>
            <a:endParaRPr lang="en-US" sz="9600" dirty="0"/>
          </a:p>
          <a:p>
            <a:pPr marL="0" indent="0" algn="just">
              <a:buNone/>
            </a:pPr>
            <a:endParaRPr lang="en-US" sz="9600" dirty="0" smtClean="0"/>
          </a:p>
          <a:p>
            <a:pPr marL="0" indent="0" algn="just">
              <a:buNone/>
            </a:pPr>
            <a:endParaRPr lang="en-US" sz="9600" dirty="0"/>
          </a:p>
          <a:p>
            <a:pPr marL="0" indent="0" algn="just">
              <a:buNone/>
            </a:pPr>
            <a:endParaRPr lang="en-US" sz="9600" dirty="0" smtClean="0"/>
          </a:p>
          <a:p>
            <a:pPr marL="0" indent="0" algn="just">
              <a:buNone/>
            </a:pPr>
            <a:endParaRPr lang="en-US" sz="9600" dirty="0"/>
          </a:p>
          <a:p>
            <a:pPr marL="0" indent="0" algn="just">
              <a:buNone/>
            </a:pPr>
            <a:endParaRPr lang="en-US" sz="9600" dirty="0" smtClean="0"/>
          </a:p>
          <a:p>
            <a:pPr marL="0" indent="0" algn="just">
              <a:buNone/>
            </a:pPr>
            <a:endParaRPr lang="en-US" sz="8000" dirty="0" smtClean="0"/>
          </a:p>
          <a:p>
            <a:pPr marL="0" indent="0" algn="just">
              <a:buNone/>
            </a:pPr>
            <a:endParaRPr lang="en-US" sz="9600" dirty="0" smtClean="0"/>
          </a:p>
          <a:p>
            <a:pPr marL="0" indent="0" algn="just">
              <a:buNone/>
            </a:pPr>
            <a:endParaRPr lang="en-US" sz="3800" dirty="0"/>
          </a:p>
          <a:p>
            <a:pPr marL="0" indent="0" algn="just">
              <a:buNone/>
            </a:pPr>
            <a:endParaRPr lang="en-US" sz="3800" dirty="0" smtClean="0"/>
          </a:p>
          <a:p>
            <a:pPr marL="0" indent="0" algn="just">
              <a:buNone/>
            </a:pPr>
            <a:endParaRPr lang="en-US" sz="3800" dirty="0"/>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a:p>
          <a:p>
            <a:pPr marL="0" indent="0" algn="just">
              <a:buNone/>
            </a:pPr>
            <a:endParaRPr lang="en-US" sz="2400" dirty="0"/>
          </a:p>
          <a:p>
            <a:pPr marL="0" indent="0" algn="just">
              <a:buNone/>
            </a:pPr>
            <a:r>
              <a:rPr lang="en-US" sz="2400" dirty="0" smtClean="0"/>
              <a:t> </a:t>
            </a:r>
            <a:endParaRPr lang="en-US" sz="2400" dirty="0"/>
          </a:p>
        </p:txBody>
      </p:sp>
      <p:sp>
        <p:nvSpPr>
          <p:cNvPr id="5" name="Oval 4"/>
          <p:cNvSpPr/>
          <p:nvPr/>
        </p:nvSpPr>
        <p:spPr>
          <a:xfrm>
            <a:off x="8668512" y="2898648"/>
            <a:ext cx="320040" cy="30175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 name="Oval 5"/>
          <p:cNvSpPr/>
          <p:nvPr/>
        </p:nvSpPr>
        <p:spPr>
          <a:xfrm>
            <a:off x="9079992" y="2148840"/>
            <a:ext cx="310896" cy="32918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 name="Oval 6"/>
          <p:cNvSpPr/>
          <p:nvPr/>
        </p:nvSpPr>
        <p:spPr>
          <a:xfrm>
            <a:off x="9564624" y="3300984"/>
            <a:ext cx="356616" cy="3566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 name="Oval 7"/>
          <p:cNvSpPr/>
          <p:nvPr/>
        </p:nvSpPr>
        <p:spPr>
          <a:xfrm>
            <a:off x="9921240" y="2148840"/>
            <a:ext cx="475488" cy="32918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 name="Oval 8"/>
          <p:cNvSpPr/>
          <p:nvPr/>
        </p:nvSpPr>
        <p:spPr>
          <a:xfrm>
            <a:off x="10552176" y="2971800"/>
            <a:ext cx="347472" cy="4114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cxnSp>
        <p:nvCxnSpPr>
          <p:cNvPr id="11" name="Straight Arrow Connector 10"/>
          <p:cNvCxnSpPr>
            <a:stCxn id="5" idx="7"/>
            <a:endCxn id="6" idx="4"/>
          </p:cNvCxnSpPr>
          <p:nvPr/>
        </p:nvCxnSpPr>
        <p:spPr>
          <a:xfrm flipV="1">
            <a:off x="8941683" y="2478024"/>
            <a:ext cx="293757" cy="46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5"/>
            <a:endCxn id="7" idx="2"/>
          </p:cNvCxnSpPr>
          <p:nvPr/>
        </p:nvCxnSpPr>
        <p:spPr>
          <a:xfrm>
            <a:off x="8941683" y="3156209"/>
            <a:ext cx="622941" cy="323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5"/>
            <a:endCxn id="7" idx="0"/>
          </p:cNvCxnSpPr>
          <p:nvPr/>
        </p:nvCxnSpPr>
        <p:spPr>
          <a:xfrm>
            <a:off x="9345358" y="2429816"/>
            <a:ext cx="397574" cy="871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6"/>
            <a:endCxn id="9" idx="3"/>
          </p:cNvCxnSpPr>
          <p:nvPr/>
        </p:nvCxnSpPr>
        <p:spPr>
          <a:xfrm flipV="1">
            <a:off x="9921240" y="3323020"/>
            <a:ext cx="681822" cy="15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7"/>
            <a:endCxn id="8" idx="4"/>
          </p:cNvCxnSpPr>
          <p:nvPr/>
        </p:nvCxnSpPr>
        <p:spPr>
          <a:xfrm flipV="1">
            <a:off x="9869015" y="2478024"/>
            <a:ext cx="289969" cy="875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6" idx="6"/>
          </p:cNvCxnSpPr>
          <p:nvPr/>
        </p:nvCxnSpPr>
        <p:spPr>
          <a:xfrm flipH="1">
            <a:off x="9390888" y="2313432"/>
            <a:ext cx="530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5"/>
            <a:endCxn id="9" idx="1"/>
          </p:cNvCxnSpPr>
          <p:nvPr/>
        </p:nvCxnSpPr>
        <p:spPr>
          <a:xfrm>
            <a:off x="10327094" y="2429816"/>
            <a:ext cx="275968" cy="602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161182314"/>
              </p:ext>
            </p:extLst>
          </p:nvPr>
        </p:nvGraphicFramePr>
        <p:xfrm>
          <a:off x="7443796" y="4228071"/>
          <a:ext cx="4200697" cy="2162390"/>
        </p:xfrm>
        <a:graphic>
          <a:graphicData uri="http://schemas.openxmlformats.org/drawingml/2006/table">
            <a:tbl>
              <a:tblPr firstRow="1" bandRow="1">
                <a:tableStyleId>{5C22544A-7EE6-4342-B048-85BDC9FD1C3A}</a:tableStyleId>
              </a:tblPr>
              <a:tblGrid>
                <a:gridCol w="932689">
                  <a:extLst>
                    <a:ext uri="{9D8B030D-6E8A-4147-A177-3AD203B41FA5}">
                      <a16:colId xmlns:a16="http://schemas.microsoft.com/office/drawing/2014/main" val="1718668367"/>
                    </a:ext>
                  </a:extLst>
                </a:gridCol>
                <a:gridCol w="2093976">
                  <a:extLst>
                    <a:ext uri="{9D8B030D-6E8A-4147-A177-3AD203B41FA5}">
                      <a16:colId xmlns:a16="http://schemas.microsoft.com/office/drawing/2014/main" val="2524038874"/>
                    </a:ext>
                  </a:extLst>
                </a:gridCol>
                <a:gridCol w="1174032">
                  <a:extLst>
                    <a:ext uri="{9D8B030D-6E8A-4147-A177-3AD203B41FA5}">
                      <a16:colId xmlns:a16="http://schemas.microsoft.com/office/drawing/2014/main" val="2342116063"/>
                    </a:ext>
                  </a:extLst>
                </a:gridCol>
              </a:tblGrid>
              <a:tr h="359326">
                <a:tc>
                  <a:txBody>
                    <a:bodyPr/>
                    <a:lstStyle/>
                    <a:p>
                      <a:pPr algn="ctr"/>
                      <a:r>
                        <a:rPr lang="en-US" dirty="0" smtClean="0">
                          <a:solidFill>
                            <a:schemeClr val="tx1"/>
                          </a:solidFill>
                        </a:rPr>
                        <a:t>Node</a:t>
                      </a:r>
                      <a:endParaRPr lang="en-US" dirty="0">
                        <a:solidFill>
                          <a:schemeClr val="tx1"/>
                        </a:solidFill>
                      </a:endParaRPr>
                    </a:p>
                  </a:txBody>
                  <a:tcPr/>
                </a:tc>
                <a:tc>
                  <a:txBody>
                    <a:bodyPr/>
                    <a:lstStyle/>
                    <a:p>
                      <a:pPr algn="ctr"/>
                      <a:r>
                        <a:rPr lang="en-US" dirty="0" smtClean="0">
                          <a:solidFill>
                            <a:schemeClr val="tx1"/>
                          </a:solidFill>
                        </a:rPr>
                        <a:t>Label</a:t>
                      </a:r>
                      <a:endParaRPr lang="en-US" dirty="0">
                        <a:solidFill>
                          <a:schemeClr val="tx1"/>
                        </a:solidFill>
                      </a:endParaRPr>
                    </a:p>
                  </a:txBody>
                  <a:tcPr/>
                </a:tc>
                <a:tc>
                  <a:txBody>
                    <a:bodyPr/>
                    <a:lstStyle/>
                    <a:p>
                      <a:pPr algn="ctr"/>
                      <a:r>
                        <a:rPr lang="en-US" dirty="0" smtClean="0">
                          <a:solidFill>
                            <a:schemeClr val="tx1"/>
                          </a:solidFill>
                        </a:rPr>
                        <a:t>Status</a:t>
                      </a:r>
                      <a:endParaRPr lang="en-US" dirty="0">
                        <a:solidFill>
                          <a:schemeClr val="tx1"/>
                        </a:solidFill>
                      </a:endParaRPr>
                    </a:p>
                  </a:txBody>
                  <a:tcPr/>
                </a:tc>
                <a:extLst>
                  <a:ext uri="{0D108BD9-81ED-4DB2-BD59-A6C34878D82A}">
                    <a16:rowId xmlns:a16="http://schemas.microsoft.com/office/drawing/2014/main" val="2656373474"/>
                  </a:ext>
                </a:extLst>
              </a:tr>
              <a:tr h="359326">
                <a:tc>
                  <a:txBody>
                    <a:bodyPr/>
                    <a:lstStyle/>
                    <a:p>
                      <a:pPr algn="ctr"/>
                      <a:r>
                        <a:rPr lang="en-US" sz="1600" b="1" dirty="0" smtClean="0">
                          <a:solidFill>
                            <a:srgbClr val="00B050"/>
                          </a:solidFill>
                        </a:rPr>
                        <a:t>1</a:t>
                      </a:r>
                      <a:endParaRPr lang="en-US" sz="1600" b="1" dirty="0">
                        <a:solidFill>
                          <a:srgbClr val="00B050"/>
                        </a:solidFill>
                      </a:endParaRPr>
                    </a:p>
                  </a:txBody>
                  <a:tcPr/>
                </a:tc>
                <a:tc>
                  <a:txBody>
                    <a:bodyPr/>
                    <a:lstStyle/>
                    <a:p>
                      <a:pPr algn="ctr"/>
                      <a:r>
                        <a:rPr lang="en-US" sz="1600" b="1" dirty="0" smtClean="0">
                          <a:solidFill>
                            <a:srgbClr val="00B050"/>
                          </a:solidFill>
                        </a:rPr>
                        <a:t>[0,-]</a:t>
                      </a:r>
                      <a:endParaRPr lang="en-US" sz="1600" b="1" dirty="0">
                        <a:solidFill>
                          <a:srgbClr val="00B050"/>
                        </a:solidFill>
                      </a:endParaRPr>
                    </a:p>
                  </a:txBody>
                  <a:tcPr/>
                </a:tc>
                <a:tc>
                  <a:txBody>
                    <a:bodyPr/>
                    <a:lstStyle/>
                    <a:p>
                      <a:pPr algn="ctr"/>
                      <a:r>
                        <a:rPr lang="en-US" sz="1600" b="1" dirty="0" smtClean="0">
                          <a:solidFill>
                            <a:srgbClr val="00B050"/>
                          </a:solidFill>
                        </a:rPr>
                        <a:t>Permanent</a:t>
                      </a:r>
                      <a:endParaRPr lang="en-US" sz="1600" b="1" dirty="0">
                        <a:solidFill>
                          <a:srgbClr val="00B050"/>
                        </a:solidFill>
                      </a:endParaRPr>
                    </a:p>
                  </a:txBody>
                  <a:tcPr/>
                </a:tc>
                <a:extLst>
                  <a:ext uri="{0D108BD9-81ED-4DB2-BD59-A6C34878D82A}">
                    <a16:rowId xmlns:a16="http://schemas.microsoft.com/office/drawing/2014/main" val="1262217508"/>
                  </a:ext>
                </a:extLst>
              </a:tr>
              <a:tr h="359326">
                <a:tc>
                  <a:txBody>
                    <a:bodyPr/>
                    <a:lstStyle/>
                    <a:p>
                      <a:pPr algn="ctr"/>
                      <a:r>
                        <a:rPr lang="en-US" sz="1600" dirty="0" smtClean="0">
                          <a:solidFill>
                            <a:srgbClr val="00B050"/>
                          </a:solidFill>
                        </a:rPr>
                        <a:t>2</a:t>
                      </a:r>
                      <a:endParaRPr lang="en-US" sz="1600" dirty="0">
                        <a:solidFill>
                          <a:srgbClr val="00B050"/>
                        </a:solidFill>
                      </a:endParaRPr>
                    </a:p>
                  </a:txBody>
                  <a:tcPr/>
                </a:tc>
                <a:tc>
                  <a:txBody>
                    <a:bodyPr/>
                    <a:lstStyle/>
                    <a:p>
                      <a:pPr algn="ctr"/>
                      <a:r>
                        <a:rPr lang="en-US" sz="1600" dirty="0" smtClean="0">
                          <a:solidFill>
                            <a:srgbClr val="00B050"/>
                          </a:solidFill>
                        </a:rPr>
                        <a:t>[55,4]</a:t>
                      </a:r>
                      <a:endParaRPr lang="en-US" sz="1600" dirty="0">
                        <a:solidFill>
                          <a:srgbClr val="00B050"/>
                        </a:solidFill>
                      </a:endParaRPr>
                    </a:p>
                  </a:txBody>
                  <a:tcPr/>
                </a:tc>
                <a:tc>
                  <a:txBody>
                    <a:bodyPr/>
                    <a:lstStyle/>
                    <a:p>
                      <a:pPr algn="ctr"/>
                      <a:r>
                        <a:rPr lang="en-US" sz="1600" b="1" dirty="0" smtClean="0">
                          <a:solidFill>
                            <a:srgbClr val="00B050"/>
                          </a:solidFill>
                        </a:rPr>
                        <a:t>Permanent</a:t>
                      </a:r>
                      <a:endParaRPr lang="en-US" sz="1600" b="1" dirty="0">
                        <a:solidFill>
                          <a:srgbClr val="00B050"/>
                        </a:solidFill>
                      </a:endParaRPr>
                    </a:p>
                  </a:txBody>
                  <a:tcPr/>
                </a:tc>
                <a:extLst>
                  <a:ext uri="{0D108BD9-81ED-4DB2-BD59-A6C34878D82A}">
                    <a16:rowId xmlns:a16="http://schemas.microsoft.com/office/drawing/2014/main" val="2079627215"/>
                  </a:ext>
                </a:extLst>
              </a:tr>
              <a:tr h="359326">
                <a:tc>
                  <a:txBody>
                    <a:bodyPr/>
                    <a:lstStyle/>
                    <a:p>
                      <a:pPr algn="ctr"/>
                      <a:r>
                        <a:rPr lang="en-US" sz="1600" b="1" dirty="0" smtClean="0">
                          <a:solidFill>
                            <a:srgbClr val="00B050"/>
                          </a:solidFill>
                        </a:rPr>
                        <a:t>3</a:t>
                      </a:r>
                      <a:endParaRPr lang="en-US" sz="1600" b="1" dirty="0">
                        <a:solidFill>
                          <a:srgbClr val="00B050"/>
                        </a:solidFill>
                      </a:endParaRPr>
                    </a:p>
                  </a:txBody>
                  <a:tcPr/>
                </a:tc>
                <a:tc>
                  <a:txBody>
                    <a:bodyPr/>
                    <a:lstStyle/>
                    <a:p>
                      <a:pPr algn="ctr"/>
                      <a:r>
                        <a:rPr lang="en-US" sz="1600" b="1" dirty="0" smtClean="0">
                          <a:solidFill>
                            <a:srgbClr val="00B050"/>
                          </a:solidFill>
                        </a:rPr>
                        <a:t>[30,1]</a:t>
                      </a:r>
                      <a:endParaRPr lang="en-US" sz="1600" b="1" dirty="0">
                        <a:solidFill>
                          <a:srgbClr val="00B050"/>
                        </a:solidFill>
                      </a:endParaRPr>
                    </a:p>
                  </a:txBody>
                  <a:tcPr/>
                </a:tc>
                <a:tc>
                  <a:txBody>
                    <a:bodyPr/>
                    <a:lstStyle/>
                    <a:p>
                      <a:pPr algn="ctr"/>
                      <a:r>
                        <a:rPr lang="en-US" sz="1600" b="1" dirty="0" smtClean="0">
                          <a:solidFill>
                            <a:srgbClr val="00B050"/>
                          </a:solidFill>
                        </a:rPr>
                        <a:t>Permanent</a:t>
                      </a:r>
                      <a:endParaRPr lang="en-US" sz="1600" b="1" dirty="0">
                        <a:solidFill>
                          <a:srgbClr val="00B050"/>
                        </a:solidFill>
                      </a:endParaRPr>
                    </a:p>
                  </a:txBody>
                  <a:tcPr/>
                </a:tc>
                <a:extLst>
                  <a:ext uri="{0D108BD9-81ED-4DB2-BD59-A6C34878D82A}">
                    <a16:rowId xmlns:a16="http://schemas.microsoft.com/office/drawing/2014/main" val="3866590837"/>
                  </a:ext>
                </a:extLst>
              </a:tr>
              <a:tr h="359326">
                <a:tc>
                  <a:txBody>
                    <a:bodyPr/>
                    <a:lstStyle/>
                    <a:p>
                      <a:pPr algn="ctr"/>
                      <a:r>
                        <a:rPr lang="en-US" sz="1600" b="1" dirty="0" smtClean="0">
                          <a:solidFill>
                            <a:srgbClr val="00B050"/>
                          </a:solidFill>
                        </a:rPr>
                        <a:t>4</a:t>
                      </a:r>
                      <a:endParaRPr lang="en-US" sz="1600" b="1" dirty="0">
                        <a:solidFill>
                          <a:srgbClr val="00B050"/>
                        </a:solidFill>
                      </a:endParaRPr>
                    </a:p>
                  </a:txBody>
                  <a:tcPr/>
                </a:tc>
                <a:tc>
                  <a:txBody>
                    <a:bodyPr/>
                    <a:lstStyle/>
                    <a:p>
                      <a:pPr algn="ctr"/>
                      <a:r>
                        <a:rPr lang="en-US" sz="1600" b="1" dirty="0" smtClean="0">
                          <a:solidFill>
                            <a:srgbClr val="00B050"/>
                          </a:solidFill>
                        </a:rPr>
                        <a:t>[40,3]</a:t>
                      </a:r>
                      <a:endParaRPr lang="en-US" sz="1600" b="1" dirty="0">
                        <a:solidFill>
                          <a:srgbClr val="00B050"/>
                        </a:solidFill>
                      </a:endParaRPr>
                    </a:p>
                  </a:txBody>
                  <a:tcPr/>
                </a:tc>
                <a:tc>
                  <a:txBody>
                    <a:bodyPr/>
                    <a:lstStyle/>
                    <a:p>
                      <a:pPr algn="ctr"/>
                      <a:r>
                        <a:rPr lang="en-US" sz="1600" b="1" dirty="0" smtClean="0">
                          <a:solidFill>
                            <a:srgbClr val="00B050"/>
                          </a:solidFill>
                        </a:rPr>
                        <a:t>Permanent</a:t>
                      </a:r>
                      <a:endParaRPr lang="en-US" sz="1600" b="1" dirty="0">
                        <a:solidFill>
                          <a:srgbClr val="00B050"/>
                        </a:solidFill>
                      </a:endParaRPr>
                    </a:p>
                  </a:txBody>
                  <a:tcPr/>
                </a:tc>
                <a:extLst>
                  <a:ext uri="{0D108BD9-81ED-4DB2-BD59-A6C34878D82A}">
                    <a16:rowId xmlns:a16="http://schemas.microsoft.com/office/drawing/2014/main" val="2787790468"/>
                  </a:ext>
                </a:extLst>
              </a:tr>
              <a:tr h="359326">
                <a:tc>
                  <a:txBody>
                    <a:bodyPr/>
                    <a:lstStyle/>
                    <a:p>
                      <a:pPr algn="ctr"/>
                      <a:r>
                        <a:rPr lang="en-US" sz="1600" b="1" dirty="0" smtClean="0">
                          <a:solidFill>
                            <a:srgbClr val="00B050"/>
                          </a:solidFill>
                        </a:rPr>
                        <a:t>5</a:t>
                      </a:r>
                      <a:endParaRPr lang="en-US" sz="1600" b="1" dirty="0">
                        <a:solidFill>
                          <a:srgbClr val="00B050"/>
                        </a:solidFill>
                      </a:endParaRPr>
                    </a:p>
                  </a:txBody>
                  <a:tcPr/>
                </a:tc>
                <a:tc>
                  <a:txBody>
                    <a:bodyPr/>
                    <a:lstStyle/>
                    <a:p>
                      <a:pPr algn="ctr"/>
                      <a:r>
                        <a:rPr lang="en-US" sz="1600" b="1" dirty="0" smtClean="0">
                          <a:solidFill>
                            <a:srgbClr val="00B050"/>
                          </a:solidFill>
                        </a:rPr>
                        <a:t>[90,3] or [90,4]</a:t>
                      </a:r>
                      <a:endParaRPr lang="en-US" sz="1600" b="1" dirty="0">
                        <a:solidFill>
                          <a:srgbClr val="00B050"/>
                        </a:solidFill>
                      </a:endParaRPr>
                    </a:p>
                  </a:txBody>
                  <a:tcPr/>
                </a:tc>
                <a:tc>
                  <a:txBody>
                    <a:bodyPr/>
                    <a:lstStyle/>
                    <a:p>
                      <a:pPr algn="ctr"/>
                      <a:r>
                        <a:rPr lang="en-US" sz="1600" b="1" dirty="0" smtClean="0">
                          <a:solidFill>
                            <a:srgbClr val="00B050"/>
                          </a:solidFill>
                        </a:rPr>
                        <a:t>Permanent</a:t>
                      </a:r>
                      <a:endParaRPr lang="en-US" sz="1600" b="1" dirty="0">
                        <a:solidFill>
                          <a:srgbClr val="00B050"/>
                        </a:solidFill>
                      </a:endParaRPr>
                    </a:p>
                  </a:txBody>
                  <a:tcPr/>
                </a:tc>
                <a:extLst>
                  <a:ext uri="{0D108BD9-81ED-4DB2-BD59-A6C34878D82A}">
                    <a16:rowId xmlns:a16="http://schemas.microsoft.com/office/drawing/2014/main" val="4100948628"/>
                  </a:ext>
                </a:extLst>
              </a:tr>
            </a:tbl>
          </a:graphicData>
        </a:graphic>
      </p:graphicFrame>
      <p:sp>
        <p:nvSpPr>
          <p:cNvPr id="30" name="TextBox 29"/>
          <p:cNvSpPr txBox="1"/>
          <p:nvPr/>
        </p:nvSpPr>
        <p:spPr>
          <a:xfrm>
            <a:off x="9544145" y="1871713"/>
            <a:ext cx="514255" cy="369332"/>
          </a:xfrm>
          <a:prstGeom prst="rect">
            <a:avLst/>
          </a:prstGeom>
          <a:noFill/>
        </p:spPr>
        <p:txBody>
          <a:bodyPr wrap="square" rtlCol="0">
            <a:spAutoFit/>
          </a:bodyPr>
          <a:lstStyle/>
          <a:p>
            <a:r>
              <a:rPr lang="en-US" dirty="0" smtClean="0"/>
              <a:t>15</a:t>
            </a:r>
            <a:endParaRPr lang="en-US" dirty="0"/>
          </a:p>
        </p:txBody>
      </p:sp>
      <p:sp>
        <p:nvSpPr>
          <p:cNvPr id="31" name="TextBox 30"/>
          <p:cNvSpPr txBox="1"/>
          <p:nvPr/>
        </p:nvSpPr>
        <p:spPr>
          <a:xfrm>
            <a:off x="10433304" y="2478024"/>
            <a:ext cx="514255" cy="369332"/>
          </a:xfrm>
          <a:prstGeom prst="rect">
            <a:avLst/>
          </a:prstGeom>
          <a:noFill/>
        </p:spPr>
        <p:txBody>
          <a:bodyPr wrap="square" rtlCol="0">
            <a:spAutoFit/>
          </a:bodyPr>
          <a:lstStyle/>
          <a:p>
            <a:r>
              <a:rPr lang="en-US" dirty="0" smtClean="0"/>
              <a:t>50</a:t>
            </a:r>
            <a:endParaRPr lang="en-US" dirty="0"/>
          </a:p>
        </p:txBody>
      </p:sp>
      <p:sp>
        <p:nvSpPr>
          <p:cNvPr id="32" name="TextBox 31"/>
          <p:cNvSpPr txBox="1"/>
          <p:nvPr/>
        </p:nvSpPr>
        <p:spPr>
          <a:xfrm>
            <a:off x="8548491" y="2459707"/>
            <a:ext cx="629149" cy="369332"/>
          </a:xfrm>
          <a:prstGeom prst="rect">
            <a:avLst/>
          </a:prstGeom>
          <a:noFill/>
        </p:spPr>
        <p:txBody>
          <a:bodyPr wrap="square" rtlCol="0">
            <a:spAutoFit/>
          </a:bodyPr>
          <a:lstStyle/>
          <a:p>
            <a:r>
              <a:rPr lang="en-US" dirty="0" smtClean="0"/>
              <a:t>100</a:t>
            </a:r>
            <a:endParaRPr lang="en-US" dirty="0"/>
          </a:p>
        </p:txBody>
      </p:sp>
      <p:sp>
        <p:nvSpPr>
          <p:cNvPr id="33" name="TextBox 32"/>
          <p:cNvSpPr txBox="1"/>
          <p:nvPr/>
        </p:nvSpPr>
        <p:spPr>
          <a:xfrm>
            <a:off x="8953262" y="3251692"/>
            <a:ext cx="514255" cy="369332"/>
          </a:xfrm>
          <a:prstGeom prst="rect">
            <a:avLst/>
          </a:prstGeom>
          <a:noFill/>
        </p:spPr>
        <p:txBody>
          <a:bodyPr wrap="square" rtlCol="0">
            <a:spAutoFit/>
          </a:bodyPr>
          <a:lstStyle/>
          <a:p>
            <a:r>
              <a:rPr lang="en-US" dirty="0" smtClean="0"/>
              <a:t>30</a:t>
            </a:r>
            <a:endParaRPr lang="en-US" dirty="0"/>
          </a:p>
        </p:txBody>
      </p:sp>
      <p:sp>
        <p:nvSpPr>
          <p:cNvPr id="34" name="TextBox 33"/>
          <p:cNvSpPr txBox="1"/>
          <p:nvPr/>
        </p:nvSpPr>
        <p:spPr>
          <a:xfrm>
            <a:off x="9210389" y="2738099"/>
            <a:ext cx="514255" cy="369332"/>
          </a:xfrm>
          <a:prstGeom prst="rect">
            <a:avLst/>
          </a:prstGeom>
          <a:noFill/>
        </p:spPr>
        <p:txBody>
          <a:bodyPr wrap="square" rtlCol="0">
            <a:spAutoFit/>
          </a:bodyPr>
          <a:lstStyle/>
          <a:p>
            <a:r>
              <a:rPr lang="en-US" dirty="0" smtClean="0"/>
              <a:t>20</a:t>
            </a:r>
            <a:endParaRPr lang="en-US" dirty="0"/>
          </a:p>
        </p:txBody>
      </p:sp>
      <p:sp>
        <p:nvSpPr>
          <p:cNvPr id="35" name="TextBox 34"/>
          <p:cNvSpPr txBox="1"/>
          <p:nvPr/>
        </p:nvSpPr>
        <p:spPr>
          <a:xfrm>
            <a:off x="9678994" y="2642616"/>
            <a:ext cx="514255" cy="369332"/>
          </a:xfrm>
          <a:prstGeom prst="rect">
            <a:avLst/>
          </a:prstGeom>
          <a:noFill/>
        </p:spPr>
        <p:txBody>
          <a:bodyPr wrap="square" rtlCol="0">
            <a:spAutoFit/>
          </a:bodyPr>
          <a:lstStyle/>
          <a:p>
            <a:r>
              <a:rPr lang="en-US" dirty="0" smtClean="0"/>
              <a:t>10</a:t>
            </a:r>
            <a:endParaRPr lang="en-US" dirty="0"/>
          </a:p>
        </p:txBody>
      </p:sp>
      <p:sp>
        <p:nvSpPr>
          <p:cNvPr id="36" name="TextBox 35"/>
          <p:cNvSpPr txBox="1"/>
          <p:nvPr/>
        </p:nvSpPr>
        <p:spPr>
          <a:xfrm>
            <a:off x="10098923" y="3363206"/>
            <a:ext cx="514255" cy="369332"/>
          </a:xfrm>
          <a:prstGeom prst="rect">
            <a:avLst/>
          </a:prstGeom>
          <a:noFill/>
        </p:spPr>
        <p:txBody>
          <a:bodyPr wrap="square" rtlCol="0">
            <a:spAutoFit/>
          </a:bodyPr>
          <a:lstStyle/>
          <a:p>
            <a:r>
              <a:rPr lang="en-US" dirty="0" smtClean="0"/>
              <a:t>60</a:t>
            </a:r>
            <a:endParaRPr lang="en-US" dirty="0"/>
          </a:p>
        </p:txBody>
      </p:sp>
      <p:sp>
        <p:nvSpPr>
          <p:cNvPr id="10" name="TextBox 9"/>
          <p:cNvSpPr txBox="1"/>
          <p:nvPr/>
        </p:nvSpPr>
        <p:spPr>
          <a:xfrm>
            <a:off x="8001000" y="2905749"/>
            <a:ext cx="667512" cy="369332"/>
          </a:xfrm>
          <a:prstGeom prst="rect">
            <a:avLst/>
          </a:prstGeom>
          <a:noFill/>
        </p:spPr>
        <p:txBody>
          <a:bodyPr wrap="square" rtlCol="0">
            <a:spAutoFit/>
          </a:bodyPr>
          <a:lstStyle/>
          <a:p>
            <a:r>
              <a:rPr lang="en-US" dirty="0" smtClean="0">
                <a:solidFill>
                  <a:srgbClr val="00B050"/>
                </a:solidFill>
              </a:rPr>
              <a:t>[0,-]</a:t>
            </a:r>
            <a:endParaRPr lang="en-US" dirty="0">
              <a:solidFill>
                <a:srgbClr val="00B050"/>
              </a:solidFill>
            </a:endParaRPr>
          </a:p>
        </p:txBody>
      </p:sp>
      <p:sp>
        <p:nvSpPr>
          <p:cNvPr id="27" name="TextBox 26"/>
          <p:cNvSpPr txBox="1"/>
          <p:nvPr/>
        </p:nvSpPr>
        <p:spPr>
          <a:xfrm>
            <a:off x="9478696" y="3734538"/>
            <a:ext cx="848397" cy="369332"/>
          </a:xfrm>
          <a:prstGeom prst="rect">
            <a:avLst/>
          </a:prstGeom>
          <a:noFill/>
        </p:spPr>
        <p:txBody>
          <a:bodyPr wrap="square" rtlCol="0">
            <a:spAutoFit/>
          </a:bodyPr>
          <a:lstStyle/>
          <a:p>
            <a:r>
              <a:rPr lang="en-US" dirty="0" smtClean="0">
                <a:solidFill>
                  <a:srgbClr val="00B050"/>
                </a:solidFill>
              </a:rPr>
              <a:t>[30,1]</a:t>
            </a:r>
            <a:endParaRPr lang="en-US" dirty="0">
              <a:solidFill>
                <a:srgbClr val="00B050"/>
              </a:solidFill>
            </a:endParaRPr>
          </a:p>
        </p:txBody>
      </p:sp>
      <p:sp>
        <p:nvSpPr>
          <p:cNvPr id="28" name="TextBox 27"/>
          <p:cNvSpPr txBox="1"/>
          <p:nvPr/>
        </p:nvSpPr>
        <p:spPr>
          <a:xfrm>
            <a:off x="9980940" y="1685047"/>
            <a:ext cx="848397" cy="369332"/>
          </a:xfrm>
          <a:prstGeom prst="rect">
            <a:avLst/>
          </a:prstGeom>
          <a:noFill/>
        </p:spPr>
        <p:txBody>
          <a:bodyPr wrap="square" rtlCol="0">
            <a:spAutoFit/>
          </a:bodyPr>
          <a:lstStyle/>
          <a:p>
            <a:r>
              <a:rPr lang="en-US" dirty="0" smtClean="0">
                <a:solidFill>
                  <a:srgbClr val="00B050"/>
                </a:solidFill>
              </a:rPr>
              <a:t>[40,3]</a:t>
            </a:r>
            <a:endParaRPr lang="en-US" dirty="0">
              <a:solidFill>
                <a:srgbClr val="00B050"/>
              </a:solidFill>
            </a:endParaRPr>
          </a:p>
        </p:txBody>
      </p:sp>
      <p:sp>
        <p:nvSpPr>
          <p:cNvPr id="37" name="TextBox 36"/>
          <p:cNvSpPr txBox="1"/>
          <p:nvPr/>
        </p:nvSpPr>
        <p:spPr>
          <a:xfrm>
            <a:off x="8716877" y="1564745"/>
            <a:ext cx="848397" cy="369332"/>
          </a:xfrm>
          <a:prstGeom prst="rect">
            <a:avLst/>
          </a:prstGeom>
          <a:noFill/>
        </p:spPr>
        <p:txBody>
          <a:bodyPr wrap="square" rtlCol="0">
            <a:spAutoFit/>
          </a:bodyPr>
          <a:lstStyle/>
          <a:p>
            <a:r>
              <a:rPr lang="en-US" strike="sngStrike" dirty="0" smtClean="0"/>
              <a:t>[100,1]</a:t>
            </a:r>
            <a:endParaRPr lang="en-US" strike="sngStrike" dirty="0"/>
          </a:p>
        </p:txBody>
      </p:sp>
      <p:sp>
        <p:nvSpPr>
          <p:cNvPr id="38" name="TextBox 37"/>
          <p:cNvSpPr txBox="1"/>
          <p:nvPr/>
        </p:nvSpPr>
        <p:spPr>
          <a:xfrm>
            <a:off x="8467246" y="1854954"/>
            <a:ext cx="848397" cy="369332"/>
          </a:xfrm>
          <a:prstGeom prst="rect">
            <a:avLst/>
          </a:prstGeom>
          <a:noFill/>
        </p:spPr>
        <p:txBody>
          <a:bodyPr wrap="square" rtlCol="0">
            <a:spAutoFit/>
          </a:bodyPr>
          <a:lstStyle/>
          <a:p>
            <a:r>
              <a:rPr lang="en-US" dirty="0" smtClean="0">
                <a:solidFill>
                  <a:srgbClr val="00B050"/>
                </a:solidFill>
              </a:rPr>
              <a:t>[55,4]</a:t>
            </a:r>
            <a:endParaRPr lang="en-US" dirty="0">
              <a:solidFill>
                <a:srgbClr val="00B050"/>
              </a:solidFill>
            </a:endParaRPr>
          </a:p>
        </p:txBody>
      </p:sp>
      <p:sp>
        <p:nvSpPr>
          <p:cNvPr id="39" name="TextBox 38"/>
          <p:cNvSpPr txBox="1"/>
          <p:nvPr/>
        </p:nvSpPr>
        <p:spPr>
          <a:xfrm>
            <a:off x="10894313" y="2855861"/>
            <a:ext cx="848397" cy="369332"/>
          </a:xfrm>
          <a:prstGeom prst="rect">
            <a:avLst/>
          </a:prstGeom>
          <a:noFill/>
        </p:spPr>
        <p:txBody>
          <a:bodyPr wrap="square" rtlCol="0">
            <a:spAutoFit/>
          </a:bodyPr>
          <a:lstStyle/>
          <a:p>
            <a:r>
              <a:rPr lang="en-US" dirty="0" smtClean="0">
                <a:solidFill>
                  <a:srgbClr val="00B050"/>
                </a:solidFill>
              </a:rPr>
              <a:t>[90,3]</a:t>
            </a:r>
            <a:endParaRPr lang="en-US" dirty="0">
              <a:solidFill>
                <a:srgbClr val="00B050"/>
              </a:solidFill>
            </a:endParaRPr>
          </a:p>
        </p:txBody>
      </p:sp>
      <p:sp>
        <p:nvSpPr>
          <p:cNvPr id="40" name="TextBox 39"/>
          <p:cNvSpPr txBox="1"/>
          <p:nvPr/>
        </p:nvSpPr>
        <p:spPr>
          <a:xfrm>
            <a:off x="10861715" y="3168543"/>
            <a:ext cx="848397" cy="369332"/>
          </a:xfrm>
          <a:prstGeom prst="rect">
            <a:avLst/>
          </a:prstGeom>
          <a:noFill/>
        </p:spPr>
        <p:txBody>
          <a:bodyPr wrap="square" rtlCol="0">
            <a:spAutoFit/>
          </a:bodyPr>
          <a:lstStyle/>
          <a:p>
            <a:r>
              <a:rPr lang="en-US" dirty="0" smtClean="0">
                <a:solidFill>
                  <a:srgbClr val="00B050"/>
                </a:solidFill>
              </a:rPr>
              <a:t>[90,4]</a:t>
            </a:r>
            <a:endParaRPr lang="en-US"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46176590"/>
              </p:ext>
            </p:extLst>
          </p:nvPr>
        </p:nvGraphicFramePr>
        <p:xfrm>
          <a:off x="934720" y="3919204"/>
          <a:ext cx="5200904" cy="1828800"/>
        </p:xfrm>
        <a:graphic>
          <a:graphicData uri="http://schemas.openxmlformats.org/drawingml/2006/table">
            <a:tbl>
              <a:tblPr firstRow="1" bandRow="1">
                <a:tableStyleId>{5C22544A-7EE6-4342-B048-85BDC9FD1C3A}</a:tableStyleId>
              </a:tblPr>
              <a:tblGrid>
                <a:gridCol w="747776">
                  <a:extLst>
                    <a:ext uri="{9D8B030D-6E8A-4147-A177-3AD203B41FA5}">
                      <a16:colId xmlns:a16="http://schemas.microsoft.com/office/drawing/2014/main" val="2754419727"/>
                    </a:ext>
                  </a:extLst>
                </a:gridCol>
                <a:gridCol w="1005840">
                  <a:extLst>
                    <a:ext uri="{9D8B030D-6E8A-4147-A177-3AD203B41FA5}">
                      <a16:colId xmlns:a16="http://schemas.microsoft.com/office/drawing/2014/main" val="3432230408"/>
                    </a:ext>
                  </a:extLst>
                </a:gridCol>
                <a:gridCol w="1655064">
                  <a:extLst>
                    <a:ext uri="{9D8B030D-6E8A-4147-A177-3AD203B41FA5}">
                      <a16:colId xmlns:a16="http://schemas.microsoft.com/office/drawing/2014/main" val="1579690408"/>
                    </a:ext>
                  </a:extLst>
                </a:gridCol>
                <a:gridCol w="1792224">
                  <a:extLst>
                    <a:ext uri="{9D8B030D-6E8A-4147-A177-3AD203B41FA5}">
                      <a16:colId xmlns:a16="http://schemas.microsoft.com/office/drawing/2014/main" val="3659082254"/>
                    </a:ext>
                  </a:extLst>
                </a:gridCol>
              </a:tblGrid>
              <a:tr h="359326">
                <a:tc>
                  <a:txBody>
                    <a:bodyPr/>
                    <a:lstStyle/>
                    <a:p>
                      <a:r>
                        <a:rPr lang="en-US" dirty="0" smtClean="0"/>
                        <a:t>Node</a:t>
                      </a:r>
                      <a:endParaRPr lang="en-US" dirty="0"/>
                    </a:p>
                  </a:txBody>
                  <a:tcPr/>
                </a:tc>
                <a:tc>
                  <a:txBody>
                    <a:bodyPr/>
                    <a:lstStyle/>
                    <a:p>
                      <a:r>
                        <a:rPr lang="en-US" dirty="0" smtClean="0"/>
                        <a:t>Distance</a:t>
                      </a:r>
                      <a:endParaRPr lang="en-US" dirty="0"/>
                    </a:p>
                  </a:txBody>
                  <a:tcPr/>
                </a:tc>
                <a:tc>
                  <a:txBody>
                    <a:bodyPr/>
                    <a:lstStyle/>
                    <a:p>
                      <a:r>
                        <a:rPr lang="en-US" dirty="0" smtClean="0"/>
                        <a:t>Shortest Route</a:t>
                      </a:r>
                      <a:endParaRPr lang="en-US" dirty="0"/>
                    </a:p>
                  </a:txBody>
                  <a:tcPr/>
                </a:tc>
                <a:tc>
                  <a:txBody>
                    <a:bodyPr/>
                    <a:lstStyle/>
                    <a:p>
                      <a:r>
                        <a:rPr lang="en-US" dirty="0" smtClean="0"/>
                        <a:t>Alternate Route</a:t>
                      </a:r>
                      <a:endParaRPr lang="en-US" dirty="0"/>
                    </a:p>
                  </a:txBody>
                  <a:tcPr/>
                </a:tc>
                <a:extLst>
                  <a:ext uri="{0D108BD9-81ED-4DB2-BD59-A6C34878D82A}">
                    <a16:rowId xmlns:a16="http://schemas.microsoft.com/office/drawing/2014/main" val="1782164339"/>
                  </a:ext>
                </a:extLst>
              </a:tr>
              <a:tr h="359326">
                <a:tc>
                  <a:txBody>
                    <a:bodyPr/>
                    <a:lstStyle/>
                    <a:p>
                      <a:r>
                        <a:rPr lang="en-US" dirty="0" smtClean="0"/>
                        <a:t>2</a:t>
                      </a:r>
                      <a:endParaRPr lang="en-US" dirty="0"/>
                    </a:p>
                  </a:txBody>
                  <a:tcPr/>
                </a:tc>
                <a:tc>
                  <a:txBody>
                    <a:bodyPr/>
                    <a:lstStyle/>
                    <a:p>
                      <a:r>
                        <a:rPr lang="en-US" dirty="0" smtClean="0"/>
                        <a:t>55</a:t>
                      </a:r>
                      <a:endParaRPr lang="en-US" dirty="0"/>
                    </a:p>
                  </a:txBody>
                  <a:tcPr/>
                </a:tc>
                <a:tc>
                  <a:txBody>
                    <a:bodyPr/>
                    <a:lstStyle/>
                    <a:p>
                      <a:r>
                        <a:rPr lang="en-US" dirty="0" smtClean="0"/>
                        <a:t>1-3-4-2</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491779215"/>
                  </a:ext>
                </a:extLst>
              </a:tr>
              <a:tr h="359326">
                <a:tc>
                  <a:txBody>
                    <a:bodyPr/>
                    <a:lstStyle/>
                    <a:p>
                      <a:r>
                        <a:rPr lang="en-US" dirty="0" smtClean="0"/>
                        <a:t>3</a:t>
                      </a:r>
                      <a:endParaRPr lang="en-US" dirty="0"/>
                    </a:p>
                  </a:txBody>
                  <a:tcPr/>
                </a:tc>
                <a:tc>
                  <a:txBody>
                    <a:bodyPr/>
                    <a:lstStyle/>
                    <a:p>
                      <a:r>
                        <a:rPr lang="en-US" dirty="0" smtClean="0"/>
                        <a:t>30</a:t>
                      </a:r>
                      <a:endParaRPr lang="en-US" dirty="0"/>
                    </a:p>
                  </a:txBody>
                  <a:tcPr/>
                </a:tc>
                <a:tc>
                  <a:txBody>
                    <a:bodyPr/>
                    <a:lstStyle/>
                    <a:p>
                      <a:r>
                        <a:rPr lang="en-US" dirty="0" smtClean="0"/>
                        <a:t>1-3</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614745837"/>
                  </a:ext>
                </a:extLst>
              </a:tr>
              <a:tr h="359326">
                <a:tc>
                  <a:txBody>
                    <a:bodyPr/>
                    <a:lstStyle/>
                    <a:p>
                      <a:r>
                        <a:rPr lang="en-US" dirty="0" smtClean="0"/>
                        <a:t>4</a:t>
                      </a:r>
                      <a:endParaRPr lang="en-US" dirty="0"/>
                    </a:p>
                  </a:txBody>
                  <a:tcPr/>
                </a:tc>
                <a:tc>
                  <a:txBody>
                    <a:bodyPr/>
                    <a:lstStyle/>
                    <a:p>
                      <a:r>
                        <a:rPr lang="en-US" dirty="0" smtClean="0"/>
                        <a:t>40</a:t>
                      </a:r>
                      <a:endParaRPr lang="en-US" dirty="0"/>
                    </a:p>
                  </a:txBody>
                  <a:tcPr/>
                </a:tc>
                <a:tc>
                  <a:txBody>
                    <a:bodyPr/>
                    <a:lstStyle/>
                    <a:p>
                      <a:r>
                        <a:rPr lang="en-US" dirty="0" smtClean="0"/>
                        <a:t>1-3-4</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340505441"/>
                  </a:ext>
                </a:extLst>
              </a:tr>
              <a:tr h="359326">
                <a:tc>
                  <a:txBody>
                    <a:bodyPr/>
                    <a:lstStyle/>
                    <a:p>
                      <a:r>
                        <a:rPr lang="en-US" dirty="0" smtClean="0"/>
                        <a:t>5</a:t>
                      </a:r>
                      <a:endParaRPr lang="en-US" dirty="0"/>
                    </a:p>
                  </a:txBody>
                  <a:tcPr/>
                </a:tc>
                <a:tc>
                  <a:txBody>
                    <a:bodyPr/>
                    <a:lstStyle/>
                    <a:p>
                      <a:r>
                        <a:rPr lang="en-US" dirty="0" smtClean="0"/>
                        <a:t>90</a:t>
                      </a:r>
                      <a:endParaRPr lang="en-US" dirty="0"/>
                    </a:p>
                  </a:txBody>
                  <a:tcPr/>
                </a:tc>
                <a:tc>
                  <a:txBody>
                    <a:bodyPr/>
                    <a:lstStyle/>
                    <a:p>
                      <a:r>
                        <a:rPr lang="en-US" dirty="0" smtClean="0"/>
                        <a:t>1-3-5</a:t>
                      </a:r>
                      <a:endParaRPr lang="en-US" dirty="0"/>
                    </a:p>
                  </a:txBody>
                  <a:tcPr/>
                </a:tc>
                <a:tc>
                  <a:txBody>
                    <a:bodyPr/>
                    <a:lstStyle/>
                    <a:p>
                      <a:r>
                        <a:rPr lang="en-US" dirty="0" smtClean="0"/>
                        <a:t>1-3-4-5</a:t>
                      </a:r>
                      <a:endParaRPr lang="en-US" dirty="0"/>
                    </a:p>
                  </a:txBody>
                  <a:tcPr/>
                </a:tc>
                <a:extLst>
                  <a:ext uri="{0D108BD9-81ED-4DB2-BD59-A6C34878D82A}">
                    <a16:rowId xmlns:a16="http://schemas.microsoft.com/office/drawing/2014/main" val="2826711948"/>
                  </a:ext>
                </a:extLst>
              </a:tr>
            </a:tbl>
          </a:graphicData>
        </a:graphic>
      </p:graphicFrame>
    </p:spTree>
    <p:extLst>
      <p:ext uri="{BB962C8B-B14F-4D97-AF65-F5344CB8AC3E}">
        <p14:creationId xmlns:p14="http://schemas.microsoft.com/office/powerpoint/2010/main" val="27161541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8549"/>
            <a:ext cx="10116312" cy="777875"/>
          </a:xfrm>
        </p:spPr>
        <p:txBody>
          <a:bodyPr/>
          <a:lstStyle/>
          <a:p>
            <a:r>
              <a:rPr lang="en-US" b="1" dirty="0" smtClean="0"/>
              <a:t>MAXIMUM FLOW PROBLEM</a:t>
            </a:r>
            <a:endParaRPr lang="en-US" b="1" dirty="0"/>
          </a:p>
        </p:txBody>
      </p:sp>
      <p:sp>
        <p:nvSpPr>
          <p:cNvPr id="3" name="Content Placeholder 2"/>
          <p:cNvSpPr>
            <a:spLocks noGrp="1"/>
          </p:cNvSpPr>
          <p:nvPr>
            <p:ph idx="1"/>
          </p:nvPr>
        </p:nvSpPr>
        <p:spPr>
          <a:xfrm>
            <a:off x="755904" y="1331849"/>
            <a:ext cx="10515600" cy="4351338"/>
          </a:xfrm>
        </p:spPr>
        <p:txBody>
          <a:bodyPr>
            <a:normAutofit fontScale="92500" lnSpcReduction="20000"/>
          </a:bodyPr>
          <a:lstStyle/>
          <a:p>
            <a:pPr algn="just"/>
            <a:r>
              <a:rPr lang="en-US" dirty="0" smtClean="0"/>
              <a:t>In a maximum flow problem, the objective is to maximize flow through a network.</a:t>
            </a:r>
          </a:p>
          <a:p>
            <a:pPr algn="just"/>
            <a:r>
              <a:rPr lang="en-US" dirty="0" smtClean="0"/>
              <a:t>Examples: system of roads and highways, systems of pipelines that carry natural gas, oil, water, airline routes, etc.</a:t>
            </a:r>
          </a:p>
          <a:p>
            <a:pPr algn="just"/>
            <a:r>
              <a:rPr lang="en-US" dirty="0" smtClean="0"/>
              <a:t>In order to determine the maximum flow of a system, it is necessary to take into account the flow capacities of the various branches of a network. Branch capacities limit the rate of flow through a branch (arc) of the network. Hence, the objective is to determine the amount of flow through each branch that will achieve the maximum possible flow for the system as a whole.</a:t>
            </a:r>
          </a:p>
          <a:p>
            <a:pPr algn="just"/>
            <a:r>
              <a:rPr lang="en-US" dirty="0" smtClean="0"/>
              <a:t>It is assumed that there is a single input node (source) and single output node (sink).  There is flow conservation, means that the flow of any node is equal to the flow into that node. </a:t>
            </a:r>
            <a:endParaRPr lang="en-US" dirty="0"/>
          </a:p>
        </p:txBody>
      </p:sp>
    </p:spTree>
    <p:extLst>
      <p:ext uri="{BB962C8B-B14F-4D97-AF65-F5344CB8AC3E}">
        <p14:creationId xmlns:p14="http://schemas.microsoft.com/office/powerpoint/2010/main" val="3347111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71176" cy="741299"/>
          </a:xfrm>
        </p:spPr>
        <p:txBody>
          <a:bodyPr/>
          <a:lstStyle/>
          <a:p>
            <a:r>
              <a:rPr lang="en-US" dirty="0" smtClean="0"/>
              <a:t>Network Models</a:t>
            </a:r>
            <a:endParaRPr lang="en-US" dirty="0"/>
          </a:p>
        </p:txBody>
      </p:sp>
      <p:sp>
        <p:nvSpPr>
          <p:cNvPr id="3" name="Content Placeholder 2"/>
          <p:cNvSpPr>
            <a:spLocks noGrp="1"/>
          </p:cNvSpPr>
          <p:nvPr>
            <p:ph idx="1"/>
          </p:nvPr>
        </p:nvSpPr>
        <p:spPr>
          <a:xfrm>
            <a:off x="838200" y="1560449"/>
            <a:ext cx="10515600" cy="4351338"/>
          </a:xfrm>
        </p:spPr>
        <p:txBody>
          <a:bodyPr>
            <a:normAutofit fontScale="85000" lnSpcReduction="20000"/>
          </a:bodyPr>
          <a:lstStyle/>
          <a:p>
            <a:pPr marL="12700" marR="5080" indent="0">
              <a:lnSpc>
                <a:spcPct val="100000"/>
              </a:lnSpc>
              <a:spcBef>
                <a:spcPts val="10"/>
              </a:spcBef>
              <a:buNone/>
            </a:pPr>
            <a:r>
              <a:rPr lang="en-US" sz="3100" spc="-5" dirty="0">
                <a:solidFill>
                  <a:srgbClr val="000000"/>
                </a:solidFill>
              </a:rPr>
              <a:t>There is a </a:t>
            </a:r>
            <a:r>
              <a:rPr lang="en-US" sz="3100" dirty="0">
                <a:solidFill>
                  <a:srgbClr val="000000"/>
                </a:solidFill>
              </a:rPr>
              <a:t>multitude of </a:t>
            </a:r>
            <a:r>
              <a:rPr lang="en-US" sz="3100" spc="-5" dirty="0">
                <a:solidFill>
                  <a:srgbClr val="000000"/>
                </a:solidFill>
              </a:rPr>
              <a:t>operations research </a:t>
            </a:r>
            <a:r>
              <a:rPr lang="en-US" sz="3100" dirty="0">
                <a:solidFill>
                  <a:srgbClr val="000000"/>
                </a:solidFill>
              </a:rPr>
              <a:t>situations that </a:t>
            </a:r>
            <a:r>
              <a:rPr lang="en-US" sz="3100" spc="-5" dirty="0">
                <a:solidFill>
                  <a:srgbClr val="000000"/>
                </a:solidFill>
              </a:rPr>
              <a:t>can be  modeled </a:t>
            </a:r>
            <a:r>
              <a:rPr lang="en-US" sz="3100" dirty="0">
                <a:solidFill>
                  <a:srgbClr val="000000"/>
                </a:solidFill>
              </a:rPr>
              <a:t>and </a:t>
            </a:r>
            <a:r>
              <a:rPr lang="en-US" sz="3100" spc="-10" dirty="0">
                <a:solidFill>
                  <a:srgbClr val="000000"/>
                </a:solidFill>
              </a:rPr>
              <a:t>solved </a:t>
            </a:r>
            <a:r>
              <a:rPr lang="en-US" sz="3100" spc="-5" dirty="0">
                <a:solidFill>
                  <a:srgbClr val="000000"/>
                </a:solidFill>
              </a:rPr>
              <a:t>as </a:t>
            </a:r>
            <a:r>
              <a:rPr lang="en-US" sz="3100" spc="5" dirty="0">
                <a:solidFill>
                  <a:srgbClr val="000000"/>
                </a:solidFill>
              </a:rPr>
              <a:t>networks </a:t>
            </a:r>
            <a:r>
              <a:rPr lang="en-US" sz="3100" dirty="0">
                <a:solidFill>
                  <a:srgbClr val="000000"/>
                </a:solidFill>
              </a:rPr>
              <a:t>(nodes </a:t>
            </a:r>
            <a:r>
              <a:rPr lang="en-US" sz="3100" spc="-5" dirty="0">
                <a:solidFill>
                  <a:srgbClr val="000000"/>
                </a:solidFill>
              </a:rPr>
              <a:t>connected </a:t>
            </a:r>
            <a:r>
              <a:rPr lang="en-US" sz="3100" spc="10" dirty="0">
                <a:solidFill>
                  <a:srgbClr val="000000"/>
                </a:solidFill>
              </a:rPr>
              <a:t>with</a:t>
            </a:r>
            <a:r>
              <a:rPr lang="en-US" sz="3100" spc="45" dirty="0">
                <a:solidFill>
                  <a:srgbClr val="000000"/>
                </a:solidFill>
              </a:rPr>
              <a:t> </a:t>
            </a:r>
            <a:r>
              <a:rPr lang="en-US" sz="3100" spc="-5" dirty="0">
                <a:solidFill>
                  <a:srgbClr val="000000"/>
                </a:solidFill>
              </a:rPr>
              <a:t>branches</a:t>
            </a:r>
            <a:r>
              <a:rPr lang="en-US" sz="3100" spc="-5" dirty="0" smtClean="0">
                <a:solidFill>
                  <a:srgbClr val="000000"/>
                </a:solidFill>
              </a:rPr>
              <a:t>). Possible applications of networks:</a:t>
            </a:r>
          </a:p>
          <a:p>
            <a:pPr marL="984250" marR="5080" lvl="1" indent="-514350">
              <a:lnSpc>
                <a:spcPct val="100000"/>
              </a:lnSpc>
              <a:spcBef>
                <a:spcPts val="10"/>
              </a:spcBef>
              <a:buAutoNum type="arabicPeriod"/>
            </a:pPr>
            <a:r>
              <a:rPr lang="en-US" spc="-5" dirty="0" smtClean="0">
                <a:solidFill>
                  <a:srgbClr val="000000"/>
                </a:solidFill>
              </a:rPr>
              <a:t>Design of an offshore natural gas pipeline network.</a:t>
            </a:r>
          </a:p>
          <a:p>
            <a:pPr marL="984250" marR="5080" lvl="1" indent="-514350">
              <a:lnSpc>
                <a:spcPct val="100000"/>
              </a:lnSpc>
              <a:spcBef>
                <a:spcPts val="10"/>
              </a:spcBef>
              <a:buAutoNum type="arabicPeriod"/>
            </a:pPr>
            <a:r>
              <a:rPr lang="en-US" spc="-5" dirty="0" smtClean="0">
                <a:solidFill>
                  <a:srgbClr val="000000"/>
                </a:solidFill>
              </a:rPr>
              <a:t>Determination of the shortest route between two cities in a network of roads.</a:t>
            </a:r>
          </a:p>
          <a:p>
            <a:pPr marL="984250" marR="5080" lvl="1" indent="-514350">
              <a:lnSpc>
                <a:spcPct val="100000"/>
              </a:lnSpc>
              <a:spcBef>
                <a:spcPts val="10"/>
              </a:spcBef>
              <a:buAutoNum type="arabicPeriod"/>
            </a:pPr>
            <a:r>
              <a:rPr lang="en-US" spc="-5" dirty="0" smtClean="0">
                <a:solidFill>
                  <a:srgbClr val="000000"/>
                </a:solidFill>
              </a:rPr>
              <a:t>Determination of maximum capacity of a coal slurry pipeline network joining the coal mines to power plants.</a:t>
            </a:r>
          </a:p>
          <a:p>
            <a:pPr marL="984250" marR="5080" lvl="1" indent="-514350">
              <a:lnSpc>
                <a:spcPct val="100000"/>
              </a:lnSpc>
              <a:spcBef>
                <a:spcPts val="10"/>
              </a:spcBef>
              <a:buAutoNum type="arabicPeriod"/>
            </a:pPr>
            <a:r>
              <a:rPr lang="en-US" spc="-5" dirty="0" smtClean="0">
                <a:solidFill>
                  <a:srgbClr val="000000"/>
                </a:solidFill>
              </a:rPr>
              <a:t>Determination of the minimum cost flow schedule from oil fields to refineries through a pipeline network.</a:t>
            </a:r>
          </a:p>
          <a:p>
            <a:pPr marL="984250" marR="5080" lvl="1" indent="-514350">
              <a:lnSpc>
                <a:spcPct val="100000"/>
              </a:lnSpc>
              <a:spcBef>
                <a:spcPts val="10"/>
              </a:spcBef>
              <a:buAutoNum type="arabicPeriod"/>
            </a:pPr>
            <a:r>
              <a:rPr lang="en-US" spc="-5" dirty="0" smtClean="0">
                <a:solidFill>
                  <a:srgbClr val="000000"/>
                </a:solidFill>
              </a:rPr>
              <a:t>Determination of the time schedule for the activities of a construction project.</a:t>
            </a:r>
          </a:p>
          <a:p>
            <a:pPr marL="12700" marR="5080" indent="0">
              <a:lnSpc>
                <a:spcPct val="100000"/>
              </a:lnSpc>
              <a:spcBef>
                <a:spcPts val="10"/>
              </a:spcBef>
              <a:buNone/>
            </a:pPr>
            <a:endParaRPr lang="en-US" spc="-5" dirty="0" smtClean="0">
              <a:solidFill>
                <a:srgbClr val="000000"/>
              </a:solidFill>
            </a:endParaRPr>
          </a:p>
          <a:p>
            <a:pPr marL="12700" marR="5080" indent="0">
              <a:lnSpc>
                <a:spcPct val="100000"/>
              </a:lnSpc>
              <a:spcBef>
                <a:spcPts val="10"/>
              </a:spcBef>
              <a:buNone/>
            </a:pPr>
            <a:r>
              <a:rPr lang="en-US" spc="-5" dirty="0" smtClean="0">
                <a:solidFill>
                  <a:srgbClr val="000000"/>
                </a:solidFill>
              </a:rPr>
              <a:t>Network Optimization Algorithms:</a:t>
            </a:r>
          </a:p>
          <a:p>
            <a:pPr marL="984250" marR="5080" lvl="1" indent="-514350">
              <a:lnSpc>
                <a:spcPct val="100000"/>
              </a:lnSpc>
              <a:spcBef>
                <a:spcPts val="10"/>
              </a:spcBef>
              <a:buAutoNum type="arabicPeriod"/>
            </a:pPr>
            <a:r>
              <a:rPr lang="en-US" spc="-5" dirty="0" smtClean="0">
                <a:solidFill>
                  <a:srgbClr val="000000"/>
                </a:solidFill>
              </a:rPr>
              <a:t>Minimal spanning tree</a:t>
            </a:r>
          </a:p>
          <a:p>
            <a:pPr marL="984250" marR="5080" lvl="1" indent="-514350">
              <a:lnSpc>
                <a:spcPct val="100000"/>
              </a:lnSpc>
              <a:spcBef>
                <a:spcPts val="10"/>
              </a:spcBef>
              <a:buAutoNum type="arabicPeriod"/>
            </a:pPr>
            <a:r>
              <a:rPr lang="en-US" spc="-5" dirty="0" smtClean="0">
                <a:solidFill>
                  <a:srgbClr val="000000"/>
                </a:solidFill>
              </a:rPr>
              <a:t>Shortest-route algorithm</a:t>
            </a:r>
          </a:p>
          <a:p>
            <a:pPr marL="984250" marR="5080" lvl="1" indent="-514350">
              <a:lnSpc>
                <a:spcPct val="100000"/>
              </a:lnSpc>
              <a:spcBef>
                <a:spcPts val="10"/>
              </a:spcBef>
              <a:buAutoNum type="arabicPeriod"/>
            </a:pPr>
            <a:r>
              <a:rPr lang="en-US" spc="-5" dirty="0" smtClean="0">
                <a:solidFill>
                  <a:srgbClr val="000000"/>
                </a:solidFill>
              </a:rPr>
              <a:t>Maximum flow algorithm</a:t>
            </a:r>
          </a:p>
          <a:p>
            <a:pPr marL="984250" marR="5080" lvl="1" indent="-514350">
              <a:lnSpc>
                <a:spcPct val="100000"/>
              </a:lnSpc>
              <a:spcBef>
                <a:spcPts val="10"/>
              </a:spcBef>
              <a:buAutoNum type="arabicPeriod"/>
            </a:pPr>
            <a:r>
              <a:rPr lang="en-US" spc="-5" dirty="0" smtClean="0">
                <a:solidFill>
                  <a:srgbClr val="000000"/>
                </a:solidFill>
              </a:rPr>
              <a:t>Project Scheduling algorithms</a:t>
            </a:r>
          </a:p>
          <a:p>
            <a:pPr marL="12700" marR="5080" indent="0">
              <a:lnSpc>
                <a:spcPct val="100000"/>
              </a:lnSpc>
              <a:spcBef>
                <a:spcPts val="10"/>
              </a:spcBef>
              <a:buNone/>
            </a:pPr>
            <a:endParaRPr lang="en-US" dirty="0"/>
          </a:p>
        </p:txBody>
      </p:sp>
    </p:spTree>
    <p:extLst>
      <p:ext uri="{BB962C8B-B14F-4D97-AF65-F5344CB8AC3E}">
        <p14:creationId xmlns:p14="http://schemas.microsoft.com/office/powerpoint/2010/main" val="78288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8549"/>
            <a:ext cx="10116312" cy="777875"/>
          </a:xfrm>
        </p:spPr>
        <p:txBody>
          <a:bodyPr/>
          <a:lstStyle/>
          <a:p>
            <a:r>
              <a:rPr lang="en-US" b="1" dirty="0" smtClean="0"/>
              <a:t>MAXIMUM FLOW PROBLEM</a:t>
            </a:r>
            <a:endParaRPr lang="en-US" b="1" dirty="0"/>
          </a:p>
        </p:txBody>
      </p:sp>
      <p:sp>
        <p:nvSpPr>
          <p:cNvPr id="3" name="Content Placeholder 2"/>
          <p:cNvSpPr>
            <a:spLocks noGrp="1"/>
          </p:cNvSpPr>
          <p:nvPr>
            <p:ph idx="1"/>
          </p:nvPr>
        </p:nvSpPr>
        <p:spPr>
          <a:xfrm>
            <a:off x="755904" y="1331849"/>
            <a:ext cx="6504432" cy="4351338"/>
          </a:xfrm>
        </p:spPr>
        <p:txBody>
          <a:bodyPr>
            <a:normAutofit fontScale="92500" lnSpcReduction="10000"/>
          </a:bodyPr>
          <a:lstStyle/>
          <a:p>
            <a:pPr algn="just"/>
            <a:r>
              <a:rPr lang="en-US" dirty="0" smtClean="0"/>
              <a:t>Node 1 is the input node</a:t>
            </a:r>
          </a:p>
          <a:p>
            <a:pPr algn="just"/>
            <a:r>
              <a:rPr lang="en-US" dirty="0" smtClean="0"/>
              <a:t>Node 4 is the output node.</a:t>
            </a:r>
          </a:p>
          <a:p>
            <a:pPr algn="just"/>
            <a:r>
              <a:rPr lang="en-US" dirty="0" smtClean="0"/>
              <a:t>The numbers on the branches indicate the flow capacity of a branch in given direction. 0 indicates no flow in that direction.</a:t>
            </a:r>
          </a:p>
          <a:p>
            <a:pPr algn="just"/>
            <a:r>
              <a:rPr lang="en-US" dirty="0" smtClean="0"/>
              <a:t>Branch 2-3: Maximum flow is 2 in either direction. </a:t>
            </a:r>
          </a:p>
          <a:p>
            <a:pPr algn="just"/>
            <a:r>
              <a:rPr lang="en-US" dirty="0" smtClean="0"/>
              <a:t>Flow cannot occur simultaneously in both directions. For any branch flow can occur in one direction only, even though it may be allowable in both directions.</a:t>
            </a:r>
          </a:p>
          <a:p>
            <a:pPr algn="just"/>
            <a:endParaRPr lang="en-US" dirty="0" smtClean="0"/>
          </a:p>
          <a:p>
            <a:pPr algn="just"/>
            <a:endParaRPr lang="en-US" dirty="0"/>
          </a:p>
        </p:txBody>
      </p:sp>
      <p:sp>
        <p:nvSpPr>
          <p:cNvPr id="4" name="Oval 3"/>
          <p:cNvSpPr/>
          <p:nvPr/>
        </p:nvSpPr>
        <p:spPr>
          <a:xfrm>
            <a:off x="8430768" y="2962656"/>
            <a:ext cx="402336" cy="420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9464040" y="3913632"/>
            <a:ext cx="420624"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 name="Oval 5"/>
          <p:cNvSpPr/>
          <p:nvPr/>
        </p:nvSpPr>
        <p:spPr>
          <a:xfrm>
            <a:off x="9500616" y="2331720"/>
            <a:ext cx="384048" cy="356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Oval 6"/>
          <p:cNvSpPr/>
          <p:nvPr/>
        </p:nvSpPr>
        <p:spPr>
          <a:xfrm>
            <a:off x="10607040" y="3044952"/>
            <a:ext cx="347472" cy="338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9" name="Straight Connector 8"/>
          <p:cNvCxnSpPr>
            <a:stCxn id="4" idx="7"/>
            <a:endCxn id="6" idx="2"/>
          </p:cNvCxnSpPr>
          <p:nvPr/>
        </p:nvCxnSpPr>
        <p:spPr>
          <a:xfrm flipV="1">
            <a:off x="8774183" y="2510028"/>
            <a:ext cx="726433" cy="514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4"/>
          </p:cNvCxnSpPr>
          <p:nvPr/>
        </p:nvCxnSpPr>
        <p:spPr>
          <a:xfrm>
            <a:off x="9692640" y="2688336"/>
            <a:ext cx="0" cy="1344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5"/>
            <a:endCxn id="5" idx="1"/>
          </p:cNvCxnSpPr>
          <p:nvPr/>
        </p:nvCxnSpPr>
        <p:spPr>
          <a:xfrm>
            <a:off x="8774183" y="3321681"/>
            <a:ext cx="751456" cy="649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7"/>
            <a:endCxn id="7" idx="3"/>
          </p:cNvCxnSpPr>
          <p:nvPr/>
        </p:nvCxnSpPr>
        <p:spPr>
          <a:xfrm flipV="1">
            <a:off x="9823065" y="3333733"/>
            <a:ext cx="834861" cy="637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6"/>
            <a:endCxn id="7" idx="1"/>
          </p:cNvCxnSpPr>
          <p:nvPr/>
        </p:nvCxnSpPr>
        <p:spPr>
          <a:xfrm>
            <a:off x="9884664" y="2510028"/>
            <a:ext cx="773262" cy="58447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580376" y="3240532"/>
            <a:ext cx="850392" cy="369332"/>
          </a:xfrm>
          <a:prstGeom prst="rect">
            <a:avLst/>
          </a:prstGeom>
          <a:noFill/>
        </p:spPr>
        <p:txBody>
          <a:bodyPr wrap="square" rtlCol="0">
            <a:spAutoFit/>
          </a:bodyPr>
          <a:lstStyle/>
          <a:p>
            <a:r>
              <a:rPr lang="en-US" dirty="0" smtClean="0"/>
              <a:t>Source</a:t>
            </a:r>
            <a:endParaRPr lang="en-US" dirty="0"/>
          </a:p>
        </p:txBody>
      </p:sp>
      <p:sp>
        <p:nvSpPr>
          <p:cNvPr id="22" name="TextBox 21"/>
          <p:cNvSpPr txBox="1"/>
          <p:nvPr/>
        </p:nvSpPr>
        <p:spPr>
          <a:xfrm>
            <a:off x="7606540" y="2861187"/>
            <a:ext cx="712202" cy="646331"/>
          </a:xfrm>
          <a:prstGeom prst="rect">
            <a:avLst/>
          </a:prstGeom>
          <a:noFill/>
        </p:spPr>
        <p:txBody>
          <a:bodyPr wrap="square" rtlCol="0">
            <a:spAutoFit/>
          </a:bodyPr>
          <a:lstStyle/>
          <a:p>
            <a:r>
              <a:rPr lang="en-US" dirty="0" smtClean="0"/>
              <a:t>Input </a:t>
            </a:r>
          </a:p>
          <a:p>
            <a:endParaRPr lang="en-US" dirty="0"/>
          </a:p>
        </p:txBody>
      </p:sp>
      <p:cxnSp>
        <p:nvCxnSpPr>
          <p:cNvPr id="24" name="Straight Arrow Connector 23"/>
          <p:cNvCxnSpPr/>
          <p:nvPr/>
        </p:nvCxnSpPr>
        <p:spPr>
          <a:xfrm>
            <a:off x="7713142" y="3204130"/>
            <a:ext cx="498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932246" y="2861187"/>
            <a:ext cx="896112" cy="646331"/>
          </a:xfrm>
          <a:prstGeom prst="rect">
            <a:avLst/>
          </a:prstGeom>
          <a:noFill/>
        </p:spPr>
        <p:txBody>
          <a:bodyPr wrap="square" rtlCol="0">
            <a:spAutoFit/>
          </a:bodyPr>
          <a:lstStyle/>
          <a:p>
            <a:r>
              <a:rPr lang="en-US" dirty="0" smtClean="0"/>
              <a:t>Output</a:t>
            </a:r>
          </a:p>
          <a:p>
            <a:r>
              <a:rPr lang="en-US" dirty="0" smtClean="0"/>
              <a:t>Sink</a:t>
            </a:r>
            <a:endParaRPr lang="en-US" dirty="0"/>
          </a:p>
        </p:txBody>
      </p:sp>
      <p:cxnSp>
        <p:nvCxnSpPr>
          <p:cNvPr id="27" name="Straight Arrow Connector 26"/>
          <p:cNvCxnSpPr>
            <a:stCxn id="25" idx="1"/>
          </p:cNvCxnSpPr>
          <p:nvPr/>
        </p:nvCxnSpPr>
        <p:spPr>
          <a:xfrm>
            <a:off x="10932246" y="3184353"/>
            <a:ext cx="744642" cy="19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9612927">
            <a:off x="8560182" y="2669968"/>
            <a:ext cx="519007" cy="307777"/>
          </a:xfrm>
          <a:prstGeom prst="rect">
            <a:avLst/>
          </a:prstGeom>
          <a:noFill/>
        </p:spPr>
        <p:txBody>
          <a:bodyPr wrap="square" rtlCol="0">
            <a:spAutoFit/>
          </a:bodyPr>
          <a:lstStyle/>
          <a:p>
            <a:r>
              <a:rPr lang="en-US" sz="1400" dirty="0" smtClean="0"/>
              <a:t>10</a:t>
            </a:r>
            <a:endParaRPr lang="en-US" sz="1400" dirty="0"/>
          </a:p>
        </p:txBody>
      </p:sp>
      <p:cxnSp>
        <p:nvCxnSpPr>
          <p:cNvPr id="40" name="Straight Arrow Connector 39"/>
          <p:cNvCxnSpPr>
            <a:endCxn id="28" idx="3"/>
          </p:cNvCxnSpPr>
          <p:nvPr/>
        </p:nvCxnSpPr>
        <p:spPr>
          <a:xfrm flipV="1">
            <a:off x="8877945" y="2686378"/>
            <a:ext cx="161895" cy="11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2690373">
            <a:off x="8558383" y="3408733"/>
            <a:ext cx="573214" cy="307777"/>
          </a:xfrm>
          <a:prstGeom prst="rect">
            <a:avLst/>
          </a:prstGeom>
          <a:noFill/>
        </p:spPr>
        <p:txBody>
          <a:bodyPr wrap="square" rtlCol="0">
            <a:spAutoFit/>
          </a:bodyPr>
          <a:lstStyle/>
          <a:p>
            <a:r>
              <a:rPr lang="en-US" sz="1400" dirty="0" smtClean="0"/>
              <a:t>3</a:t>
            </a:r>
            <a:endParaRPr lang="en-US" sz="1400" dirty="0"/>
          </a:p>
        </p:txBody>
      </p:sp>
      <p:cxnSp>
        <p:nvCxnSpPr>
          <p:cNvPr id="43" name="Straight Arrow Connector 42"/>
          <p:cNvCxnSpPr/>
          <p:nvPr/>
        </p:nvCxnSpPr>
        <p:spPr>
          <a:xfrm>
            <a:off x="8818794" y="3504001"/>
            <a:ext cx="71476" cy="105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2458403">
            <a:off x="9861576" y="2407078"/>
            <a:ext cx="573214" cy="307777"/>
          </a:xfrm>
          <a:prstGeom prst="rect">
            <a:avLst/>
          </a:prstGeom>
          <a:noFill/>
        </p:spPr>
        <p:txBody>
          <a:bodyPr wrap="square" rtlCol="0">
            <a:spAutoFit/>
          </a:bodyPr>
          <a:lstStyle/>
          <a:p>
            <a:r>
              <a:rPr lang="en-US" sz="1400" dirty="0" smtClean="0"/>
              <a:t>6</a:t>
            </a:r>
            <a:endParaRPr lang="en-US" sz="1400" dirty="0"/>
          </a:p>
        </p:txBody>
      </p:sp>
      <p:cxnSp>
        <p:nvCxnSpPr>
          <p:cNvPr id="53" name="Straight Arrow Connector 52"/>
          <p:cNvCxnSpPr/>
          <p:nvPr/>
        </p:nvCxnSpPr>
        <p:spPr>
          <a:xfrm>
            <a:off x="10058400" y="2553184"/>
            <a:ext cx="182095" cy="12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rot="8381662" flipV="1">
            <a:off x="9791057" y="3719946"/>
            <a:ext cx="792070" cy="307777"/>
          </a:xfrm>
          <a:prstGeom prst="rect">
            <a:avLst/>
          </a:prstGeom>
          <a:noFill/>
        </p:spPr>
        <p:txBody>
          <a:bodyPr wrap="square" rtlCol="0">
            <a:spAutoFit/>
          </a:bodyPr>
          <a:lstStyle/>
          <a:p>
            <a:r>
              <a:rPr lang="en-US" sz="1400" dirty="0" smtClean="0"/>
              <a:t>6</a:t>
            </a:r>
            <a:endParaRPr lang="en-US" sz="1400" dirty="0"/>
          </a:p>
        </p:txBody>
      </p:sp>
      <p:cxnSp>
        <p:nvCxnSpPr>
          <p:cNvPr id="56" name="Straight Arrow Connector 55"/>
          <p:cNvCxnSpPr/>
          <p:nvPr/>
        </p:nvCxnSpPr>
        <p:spPr>
          <a:xfrm flipV="1">
            <a:off x="10067544" y="3873835"/>
            <a:ext cx="91440" cy="97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flipV="1">
            <a:off x="9317081" y="3527341"/>
            <a:ext cx="519080" cy="307777"/>
          </a:xfrm>
          <a:prstGeom prst="rect">
            <a:avLst/>
          </a:prstGeom>
          <a:noFill/>
        </p:spPr>
        <p:txBody>
          <a:bodyPr wrap="square" rtlCol="0">
            <a:spAutoFit/>
          </a:bodyPr>
          <a:lstStyle/>
          <a:p>
            <a:r>
              <a:rPr lang="en-US" sz="1400" dirty="0"/>
              <a:t>2</a:t>
            </a:r>
          </a:p>
        </p:txBody>
      </p:sp>
      <p:cxnSp>
        <p:nvCxnSpPr>
          <p:cNvPr id="59" name="Straight Arrow Connector 58"/>
          <p:cNvCxnSpPr/>
          <p:nvPr/>
        </p:nvCxnSpPr>
        <p:spPr>
          <a:xfrm flipV="1">
            <a:off x="9612871" y="3609864"/>
            <a:ext cx="0" cy="120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rot="19612927">
            <a:off x="9071462" y="2381614"/>
            <a:ext cx="473952" cy="307777"/>
          </a:xfrm>
          <a:prstGeom prst="rect">
            <a:avLst/>
          </a:prstGeom>
          <a:noFill/>
        </p:spPr>
        <p:txBody>
          <a:bodyPr wrap="square" rtlCol="0">
            <a:spAutoFit/>
          </a:bodyPr>
          <a:lstStyle/>
          <a:p>
            <a:r>
              <a:rPr lang="en-US" sz="1400" dirty="0" smtClean="0"/>
              <a:t>     0</a:t>
            </a:r>
            <a:endParaRPr lang="en-US" sz="1400" dirty="0"/>
          </a:p>
        </p:txBody>
      </p:sp>
      <p:cxnSp>
        <p:nvCxnSpPr>
          <p:cNvPr id="62" name="Straight Arrow Connector 61"/>
          <p:cNvCxnSpPr/>
          <p:nvPr/>
        </p:nvCxnSpPr>
        <p:spPr>
          <a:xfrm flipH="1">
            <a:off x="9229757" y="2479584"/>
            <a:ext cx="131243" cy="86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rot="19612927">
            <a:off x="8739750" y="2810613"/>
            <a:ext cx="878221" cy="307777"/>
          </a:xfrm>
          <a:prstGeom prst="rect">
            <a:avLst/>
          </a:prstGeom>
          <a:noFill/>
        </p:spPr>
        <p:txBody>
          <a:bodyPr wrap="square" rtlCol="0">
            <a:spAutoFit/>
          </a:bodyPr>
          <a:lstStyle/>
          <a:p>
            <a:r>
              <a:rPr lang="en-US" sz="1400" dirty="0" smtClean="0"/>
              <a:t>10</a:t>
            </a:r>
            <a:endParaRPr lang="en-US" sz="1400" dirty="0"/>
          </a:p>
        </p:txBody>
      </p:sp>
      <p:sp>
        <p:nvSpPr>
          <p:cNvPr id="70" name="TextBox 69"/>
          <p:cNvSpPr txBox="1"/>
          <p:nvPr/>
        </p:nvSpPr>
        <p:spPr>
          <a:xfrm rot="16200000">
            <a:off x="9315558" y="2733968"/>
            <a:ext cx="473952" cy="307777"/>
          </a:xfrm>
          <a:prstGeom prst="rect">
            <a:avLst/>
          </a:prstGeom>
          <a:noFill/>
        </p:spPr>
        <p:txBody>
          <a:bodyPr wrap="square" rtlCol="0">
            <a:spAutoFit/>
          </a:bodyPr>
          <a:lstStyle/>
          <a:p>
            <a:r>
              <a:rPr lang="en-US" sz="1400" dirty="0" smtClean="0"/>
              <a:t>    2</a:t>
            </a:r>
            <a:endParaRPr lang="en-US" sz="1400" dirty="0"/>
          </a:p>
        </p:txBody>
      </p:sp>
      <p:cxnSp>
        <p:nvCxnSpPr>
          <p:cNvPr id="72" name="Straight Arrow Connector 71"/>
          <p:cNvCxnSpPr/>
          <p:nvPr/>
        </p:nvCxnSpPr>
        <p:spPr>
          <a:xfrm>
            <a:off x="9580984" y="2900855"/>
            <a:ext cx="23394" cy="12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rot="13052954">
            <a:off x="8984593" y="3781524"/>
            <a:ext cx="573214" cy="307777"/>
          </a:xfrm>
          <a:prstGeom prst="rect">
            <a:avLst/>
          </a:prstGeom>
          <a:noFill/>
        </p:spPr>
        <p:txBody>
          <a:bodyPr wrap="square" rtlCol="0">
            <a:spAutoFit/>
          </a:bodyPr>
          <a:lstStyle/>
          <a:p>
            <a:r>
              <a:rPr lang="en-US" sz="1400" dirty="0" smtClean="0"/>
              <a:t>0</a:t>
            </a:r>
            <a:endParaRPr lang="en-US" sz="1400" dirty="0"/>
          </a:p>
        </p:txBody>
      </p:sp>
      <p:cxnSp>
        <p:nvCxnSpPr>
          <p:cNvPr id="75" name="Straight Arrow Connector 74"/>
          <p:cNvCxnSpPr/>
          <p:nvPr/>
        </p:nvCxnSpPr>
        <p:spPr>
          <a:xfrm flipH="1" flipV="1">
            <a:off x="9177554" y="3873834"/>
            <a:ext cx="133236" cy="95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rot="19344066" flipV="1">
            <a:off x="10149079" y="3504525"/>
            <a:ext cx="792070" cy="307777"/>
          </a:xfrm>
          <a:prstGeom prst="rect">
            <a:avLst/>
          </a:prstGeom>
          <a:noFill/>
        </p:spPr>
        <p:txBody>
          <a:bodyPr wrap="square" rtlCol="0">
            <a:spAutoFit/>
          </a:bodyPr>
          <a:lstStyle/>
          <a:p>
            <a:r>
              <a:rPr lang="en-US" sz="1400" dirty="0" smtClean="0"/>
              <a:t>0</a:t>
            </a:r>
            <a:endParaRPr lang="en-US" sz="1400" dirty="0"/>
          </a:p>
        </p:txBody>
      </p:sp>
      <p:cxnSp>
        <p:nvCxnSpPr>
          <p:cNvPr id="78" name="Straight Arrow Connector 77"/>
          <p:cNvCxnSpPr/>
          <p:nvPr/>
        </p:nvCxnSpPr>
        <p:spPr>
          <a:xfrm flipH="1">
            <a:off x="10542172" y="3549844"/>
            <a:ext cx="115754" cy="79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rot="2343243" flipV="1">
            <a:off x="10069446" y="2681216"/>
            <a:ext cx="792070" cy="307777"/>
          </a:xfrm>
          <a:prstGeom prst="rect">
            <a:avLst/>
          </a:prstGeom>
          <a:noFill/>
        </p:spPr>
        <p:txBody>
          <a:bodyPr wrap="square" rtlCol="0">
            <a:spAutoFit/>
          </a:bodyPr>
          <a:lstStyle/>
          <a:p>
            <a:r>
              <a:rPr lang="en-US" sz="1400" dirty="0" smtClean="0"/>
              <a:t>0</a:t>
            </a:r>
            <a:endParaRPr lang="en-US" sz="1400" dirty="0"/>
          </a:p>
        </p:txBody>
      </p:sp>
      <p:cxnSp>
        <p:nvCxnSpPr>
          <p:cNvPr id="81" name="Straight Arrow Connector 80"/>
          <p:cNvCxnSpPr/>
          <p:nvPr/>
        </p:nvCxnSpPr>
        <p:spPr>
          <a:xfrm flipH="1" flipV="1">
            <a:off x="10491613" y="2856651"/>
            <a:ext cx="123001" cy="5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854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8549"/>
            <a:ext cx="10116312" cy="777875"/>
          </a:xfrm>
        </p:spPr>
        <p:txBody>
          <a:bodyPr/>
          <a:lstStyle/>
          <a:p>
            <a:r>
              <a:rPr lang="en-US" b="1" dirty="0" smtClean="0"/>
              <a:t>MAXIMUM FLOW ALGORITHM</a:t>
            </a:r>
            <a:endParaRPr lang="en-US" b="1" dirty="0"/>
          </a:p>
        </p:txBody>
      </p:sp>
      <p:sp>
        <p:nvSpPr>
          <p:cNvPr id="3" name="Content Placeholder 2"/>
          <p:cNvSpPr>
            <a:spLocks noGrp="1"/>
          </p:cNvSpPr>
          <p:nvPr>
            <p:ph idx="1"/>
          </p:nvPr>
        </p:nvSpPr>
        <p:spPr>
          <a:xfrm>
            <a:off x="755904" y="1331849"/>
            <a:ext cx="6460342" cy="3880231"/>
          </a:xfrm>
        </p:spPr>
        <p:txBody>
          <a:bodyPr>
            <a:normAutofit fontScale="92500" lnSpcReduction="10000"/>
          </a:bodyPr>
          <a:lstStyle/>
          <a:p>
            <a:pPr marL="0" indent="0" algn="just">
              <a:buNone/>
            </a:pPr>
            <a:r>
              <a:rPr lang="en-US" dirty="0" smtClean="0"/>
              <a:t>Steps:</a:t>
            </a:r>
          </a:p>
          <a:p>
            <a:pPr marL="274320" indent="-274320" algn="just">
              <a:spcBef>
                <a:spcPts val="0"/>
              </a:spcBef>
              <a:buNone/>
            </a:pPr>
            <a:r>
              <a:rPr lang="en-US" sz="2200" dirty="0" smtClean="0"/>
              <a:t>1. Find any path from source node to the sink node that has a positive flow capacity. Flow capacity of a path is determined by the smallest branch capacity along the path chosen in the direction of flow.  If no such path can be found, the current solution is optimal. If no such path is found at the start, no flow is possible (infeasible solution). </a:t>
            </a:r>
          </a:p>
          <a:p>
            <a:pPr marL="274320" indent="-274320" algn="just">
              <a:spcBef>
                <a:spcPts val="0"/>
              </a:spcBef>
              <a:buNone/>
            </a:pPr>
            <a:r>
              <a:rPr lang="en-US" sz="2200" dirty="0" smtClean="0"/>
              <a:t>2. Adjust the flow capacities of the branches on the chosen path. For each branch, at the end where the flow enters, reduce the capacity by the amount of flow; at the end where flow leaves, increase the capacity by the amount of flow.</a:t>
            </a:r>
          </a:p>
          <a:p>
            <a:pPr marL="274320" indent="-274320" algn="just">
              <a:spcBef>
                <a:spcPts val="0"/>
              </a:spcBef>
              <a:buNone/>
            </a:pPr>
            <a:r>
              <a:rPr lang="en-US" sz="2200" dirty="0" smtClean="0"/>
              <a:t>3. Return to step 1.  </a:t>
            </a:r>
            <a:endParaRPr lang="en-US" dirty="0"/>
          </a:p>
        </p:txBody>
      </p:sp>
      <p:sp>
        <p:nvSpPr>
          <p:cNvPr id="4" name="Oval 3"/>
          <p:cNvSpPr/>
          <p:nvPr/>
        </p:nvSpPr>
        <p:spPr>
          <a:xfrm>
            <a:off x="8430768" y="2962656"/>
            <a:ext cx="402336" cy="420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9464040" y="3913632"/>
            <a:ext cx="420624"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 name="Oval 5"/>
          <p:cNvSpPr/>
          <p:nvPr/>
        </p:nvSpPr>
        <p:spPr>
          <a:xfrm>
            <a:off x="9500616" y="2331720"/>
            <a:ext cx="384048" cy="356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Oval 6"/>
          <p:cNvSpPr/>
          <p:nvPr/>
        </p:nvSpPr>
        <p:spPr>
          <a:xfrm>
            <a:off x="10607040" y="3044952"/>
            <a:ext cx="347472" cy="338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9" name="Straight Connector 8"/>
          <p:cNvCxnSpPr>
            <a:stCxn id="4" idx="7"/>
            <a:endCxn id="6" idx="2"/>
          </p:cNvCxnSpPr>
          <p:nvPr/>
        </p:nvCxnSpPr>
        <p:spPr>
          <a:xfrm flipV="1">
            <a:off x="8774183" y="2510028"/>
            <a:ext cx="726433" cy="514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4"/>
          </p:cNvCxnSpPr>
          <p:nvPr/>
        </p:nvCxnSpPr>
        <p:spPr>
          <a:xfrm>
            <a:off x="9692640" y="2688336"/>
            <a:ext cx="0" cy="1344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5"/>
            <a:endCxn id="5" idx="1"/>
          </p:cNvCxnSpPr>
          <p:nvPr/>
        </p:nvCxnSpPr>
        <p:spPr>
          <a:xfrm>
            <a:off x="8774183" y="3321681"/>
            <a:ext cx="751456" cy="649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7"/>
            <a:endCxn id="7" idx="3"/>
          </p:cNvCxnSpPr>
          <p:nvPr/>
        </p:nvCxnSpPr>
        <p:spPr>
          <a:xfrm flipV="1">
            <a:off x="9823065" y="3333733"/>
            <a:ext cx="834861" cy="637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6"/>
            <a:endCxn id="7" idx="1"/>
          </p:cNvCxnSpPr>
          <p:nvPr/>
        </p:nvCxnSpPr>
        <p:spPr>
          <a:xfrm>
            <a:off x="9884664" y="2510028"/>
            <a:ext cx="773262" cy="58447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580376" y="3240532"/>
            <a:ext cx="850392" cy="369332"/>
          </a:xfrm>
          <a:prstGeom prst="rect">
            <a:avLst/>
          </a:prstGeom>
          <a:noFill/>
        </p:spPr>
        <p:txBody>
          <a:bodyPr wrap="square" rtlCol="0">
            <a:spAutoFit/>
          </a:bodyPr>
          <a:lstStyle/>
          <a:p>
            <a:r>
              <a:rPr lang="en-US" dirty="0" smtClean="0"/>
              <a:t>Source</a:t>
            </a:r>
            <a:endParaRPr lang="en-US" dirty="0"/>
          </a:p>
        </p:txBody>
      </p:sp>
      <p:sp>
        <p:nvSpPr>
          <p:cNvPr id="22" name="TextBox 21"/>
          <p:cNvSpPr txBox="1"/>
          <p:nvPr/>
        </p:nvSpPr>
        <p:spPr>
          <a:xfrm>
            <a:off x="7606540" y="2861187"/>
            <a:ext cx="712202" cy="646331"/>
          </a:xfrm>
          <a:prstGeom prst="rect">
            <a:avLst/>
          </a:prstGeom>
          <a:noFill/>
        </p:spPr>
        <p:txBody>
          <a:bodyPr wrap="square" rtlCol="0">
            <a:spAutoFit/>
          </a:bodyPr>
          <a:lstStyle/>
          <a:p>
            <a:r>
              <a:rPr lang="en-US" dirty="0" smtClean="0"/>
              <a:t>Input </a:t>
            </a:r>
          </a:p>
          <a:p>
            <a:endParaRPr lang="en-US" dirty="0"/>
          </a:p>
        </p:txBody>
      </p:sp>
      <p:cxnSp>
        <p:nvCxnSpPr>
          <p:cNvPr id="24" name="Straight Arrow Connector 23"/>
          <p:cNvCxnSpPr/>
          <p:nvPr/>
        </p:nvCxnSpPr>
        <p:spPr>
          <a:xfrm>
            <a:off x="7713142" y="3204130"/>
            <a:ext cx="498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932246" y="2861187"/>
            <a:ext cx="896112" cy="646331"/>
          </a:xfrm>
          <a:prstGeom prst="rect">
            <a:avLst/>
          </a:prstGeom>
          <a:noFill/>
        </p:spPr>
        <p:txBody>
          <a:bodyPr wrap="square" rtlCol="0">
            <a:spAutoFit/>
          </a:bodyPr>
          <a:lstStyle/>
          <a:p>
            <a:r>
              <a:rPr lang="en-US" dirty="0" smtClean="0"/>
              <a:t>Output</a:t>
            </a:r>
          </a:p>
          <a:p>
            <a:r>
              <a:rPr lang="en-US" dirty="0" smtClean="0"/>
              <a:t>Sink</a:t>
            </a:r>
            <a:endParaRPr lang="en-US" dirty="0"/>
          </a:p>
        </p:txBody>
      </p:sp>
      <p:cxnSp>
        <p:nvCxnSpPr>
          <p:cNvPr id="27" name="Straight Arrow Connector 26"/>
          <p:cNvCxnSpPr>
            <a:stCxn id="25" idx="1"/>
          </p:cNvCxnSpPr>
          <p:nvPr/>
        </p:nvCxnSpPr>
        <p:spPr>
          <a:xfrm>
            <a:off x="10932246" y="3184353"/>
            <a:ext cx="744642" cy="19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9612927">
            <a:off x="8560182" y="2669968"/>
            <a:ext cx="519007" cy="307777"/>
          </a:xfrm>
          <a:prstGeom prst="rect">
            <a:avLst/>
          </a:prstGeom>
          <a:noFill/>
        </p:spPr>
        <p:txBody>
          <a:bodyPr wrap="square" rtlCol="0">
            <a:spAutoFit/>
          </a:bodyPr>
          <a:lstStyle/>
          <a:p>
            <a:r>
              <a:rPr lang="en-US" sz="1400" dirty="0" smtClean="0"/>
              <a:t>10</a:t>
            </a:r>
            <a:endParaRPr lang="en-US" sz="1400" dirty="0"/>
          </a:p>
        </p:txBody>
      </p:sp>
      <p:cxnSp>
        <p:nvCxnSpPr>
          <p:cNvPr id="40" name="Straight Arrow Connector 39"/>
          <p:cNvCxnSpPr>
            <a:endCxn id="28" idx="3"/>
          </p:cNvCxnSpPr>
          <p:nvPr/>
        </p:nvCxnSpPr>
        <p:spPr>
          <a:xfrm flipV="1">
            <a:off x="8877945" y="2686378"/>
            <a:ext cx="161895" cy="11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2690373">
            <a:off x="8558383" y="3408733"/>
            <a:ext cx="573214" cy="307777"/>
          </a:xfrm>
          <a:prstGeom prst="rect">
            <a:avLst/>
          </a:prstGeom>
          <a:noFill/>
        </p:spPr>
        <p:txBody>
          <a:bodyPr wrap="square" rtlCol="0">
            <a:spAutoFit/>
          </a:bodyPr>
          <a:lstStyle/>
          <a:p>
            <a:r>
              <a:rPr lang="en-US" sz="1400" dirty="0" smtClean="0"/>
              <a:t>3</a:t>
            </a:r>
            <a:endParaRPr lang="en-US" sz="1400" dirty="0"/>
          </a:p>
        </p:txBody>
      </p:sp>
      <p:cxnSp>
        <p:nvCxnSpPr>
          <p:cNvPr id="43" name="Straight Arrow Connector 42"/>
          <p:cNvCxnSpPr/>
          <p:nvPr/>
        </p:nvCxnSpPr>
        <p:spPr>
          <a:xfrm>
            <a:off x="8818794" y="3504001"/>
            <a:ext cx="71476" cy="105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2458403">
            <a:off x="9861576" y="2407078"/>
            <a:ext cx="573214" cy="307777"/>
          </a:xfrm>
          <a:prstGeom prst="rect">
            <a:avLst/>
          </a:prstGeom>
          <a:noFill/>
        </p:spPr>
        <p:txBody>
          <a:bodyPr wrap="square" rtlCol="0">
            <a:spAutoFit/>
          </a:bodyPr>
          <a:lstStyle/>
          <a:p>
            <a:r>
              <a:rPr lang="en-US" sz="1400" dirty="0" smtClean="0"/>
              <a:t>6</a:t>
            </a:r>
            <a:endParaRPr lang="en-US" sz="1400" dirty="0"/>
          </a:p>
        </p:txBody>
      </p:sp>
      <p:cxnSp>
        <p:nvCxnSpPr>
          <p:cNvPr id="53" name="Straight Arrow Connector 52"/>
          <p:cNvCxnSpPr/>
          <p:nvPr/>
        </p:nvCxnSpPr>
        <p:spPr>
          <a:xfrm>
            <a:off x="10058400" y="2553184"/>
            <a:ext cx="182095" cy="12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rot="8381662" flipV="1">
            <a:off x="9791057" y="3719946"/>
            <a:ext cx="792070" cy="307777"/>
          </a:xfrm>
          <a:prstGeom prst="rect">
            <a:avLst/>
          </a:prstGeom>
          <a:noFill/>
        </p:spPr>
        <p:txBody>
          <a:bodyPr wrap="square" rtlCol="0">
            <a:spAutoFit/>
          </a:bodyPr>
          <a:lstStyle/>
          <a:p>
            <a:r>
              <a:rPr lang="en-US" sz="1400" dirty="0" smtClean="0"/>
              <a:t>6</a:t>
            </a:r>
            <a:endParaRPr lang="en-US" sz="1400" dirty="0"/>
          </a:p>
        </p:txBody>
      </p:sp>
      <p:cxnSp>
        <p:nvCxnSpPr>
          <p:cNvPr id="56" name="Straight Arrow Connector 55"/>
          <p:cNvCxnSpPr/>
          <p:nvPr/>
        </p:nvCxnSpPr>
        <p:spPr>
          <a:xfrm flipV="1">
            <a:off x="10067544" y="3873835"/>
            <a:ext cx="91440" cy="97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flipV="1">
            <a:off x="9317081" y="3527341"/>
            <a:ext cx="519080" cy="307777"/>
          </a:xfrm>
          <a:prstGeom prst="rect">
            <a:avLst/>
          </a:prstGeom>
          <a:noFill/>
        </p:spPr>
        <p:txBody>
          <a:bodyPr wrap="square" rtlCol="0">
            <a:spAutoFit/>
          </a:bodyPr>
          <a:lstStyle/>
          <a:p>
            <a:r>
              <a:rPr lang="en-US" sz="1400" dirty="0"/>
              <a:t>2</a:t>
            </a:r>
          </a:p>
        </p:txBody>
      </p:sp>
      <p:cxnSp>
        <p:nvCxnSpPr>
          <p:cNvPr id="59" name="Straight Arrow Connector 58"/>
          <p:cNvCxnSpPr/>
          <p:nvPr/>
        </p:nvCxnSpPr>
        <p:spPr>
          <a:xfrm flipV="1">
            <a:off x="9612871" y="3609864"/>
            <a:ext cx="0" cy="120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rot="19612927">
            <a:off x="9071462" y="2381614"/>
            <a:ext cx="473952" cy="307777"/>
          </a:xfrm>
          <a:prstGeom prst="rect">
            <a:avLst/>
          </a:prstGeom>
          <a:noFill/>
        </p:spPr>
        <p:txBody>
          <a:bodyPr wrap="square" rtlCol="0">
            <a:spAutoFit/>
          </a:bodyPr>
          <a:lstStyle/>
          <a:p>
            <a:r>
              <a:rPr lang="en-US" sz="1400" dirty="0" smtClean="0"/>
              <a:t>     0</a:t>
            </a:r>
            <a:endParaRPr lang="en-US" sz="1400" dirty="0"/>
          </a:p>
        </p:txBody>
      </p:sp>
      <p:cxnSp>
        <p:nvCxnSpPr>
          <p:cNvPr id="62" name="Straight Arrow Connector 61"/>
          <p:cNvCxnSpPr/>
          <p:nvPr/>
        </p:nvCxnSpPr>
        <p:spPr>
          <a:xfrm flipH="1">
            <a:off x="9229757" y="2479584"/>
            <a:ext cx="131243" cy="86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rot="19612927">
            <a:off x="8739750" y="2810613"/>
            <a:ext cx="878221" cy="307777"/>
          </a:xfrm>
          <a:prstGeom prst="rect">
            <a:avLst/>
          </a:prstGeom>
          <a:noFill/>
        </p:spPr>
        <p:txBody>
          <a:bodyPr wrap="square" rtlCol="0">
            <a:spAutoFit/>
          </a:bodyPr>
          <a:lstStyle/>
          <a:p>
            <a:r>
              <a:rPr lang="en-US" sz="1400" dirty="0" smtClean="0"/>
              <a:t>10</a:t>
            </a:r>
            <a:endParaRPr lang="en-US" sz="1400" dirty="0"/>
          </a:p>
        </p:txBody>
      </p:sp>
      <p:sp>
        <p:nvSpPr>
          <p:cNvPr id="70" name="TextBox 69"/>
          <p:cNvSpPr txBox="1"/>
          <p:nvPr/>
        </p:nvSpPr>
        <p:spPr>
          <a:xfrm rot="16200000">
            <a:off x="9315558" y="2733968"/>
            <a:ext cx="473952" cy="307777"/>
          </a:xfrm>
          <a:prstGeom prst="rect">
            <a:avLst/>
          </a:prstGeom>
          <a:noFill/>
        </p:spPr>
        <p:txBody>
          <a:bodyPr wrap="square" rtlCol="0">
            <a:spAutoFit/>
          </a:bodyPr>
          <a:lstStyle/>
          <a:p>
            <a:r>
              <a:rPr lang="en-US" sz="1400" dirty="0" smtClean="0"/>
              <a:t>    2</a:t>
            </a:r>
            <a:endParaRPr lang="en-US" sz="1400" dirty="0"/>
          </a:p>
        </p:txBody>
      </p:sp>
      <p:cxnSp>
        <p:nvCxnSpPr>
          <p:cNvPr id="72" name="Straight Arrow Connector 71"/>
          <p:cNvCxnSpPr/>
          <p:nvPr/>
        </p:nvCxnSpPr>
        <p:spPr>
          <a:xfrm>
            <a:off x="9580984" y="2900855"/>
            <a:ext cx="23394" cy="12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rot="13052954">
            <a:off x="8984593" y="3781524"/>
            <a:ext cx="573214" cy="307777"/>
          </a:xfrm>
          <a:prstGeom prst="rect">
            <a:avLst/>
          </a:prstGeom>
          <a:noFill/>
        </p:spPr>
        <p:txBody>
          <a:bodyPr wrap="square" rtlCol="0">
            <a:spAutoFit/>
          </a:bodyPr>
          <a:lstStyle/>
          <a:p>
            <a:r>
              <a:rPr lang="en-US" sz="1400" dirty="0" smtClean="0"/>
              <a:t>0</a:t>
            </a:r>
            <a:endParaRPr lang="en-US" sz="1400" dirty="0"/>
          </a:p>
        </p:txBody>
      </p:sp>
      <p:cxnSp>
        <p:nvCxnSpPr>
          <p:cNvPr id="75" name="Straight Arrow Connector 74"/>
          <p:cNvCxnSpPr/>
          <p:nvPr/>
        </p:nvCxnSpPr>
        <p:spPr>
          <a:xfrm flipH="1" flipV="1">
            <a:off x="9177554" y="3873834"/>
            <a:ext cx="133236" cy="95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rot="19344066" flipV="1">
            <a:off x="10149079" y="3504525"/>
            <a:ext cx="792070" cy="307777"/>
          </a:xfrm>
          <a:prstGeom prst="rect">
            <a:avLst/>
          </a:prstGeom>
          <a:noFill/>
        </p:spPr>
        <p:txBody>
          <a:bodyPr wrap="square" rtlCol="0">
            <a:spAutoFit/>
          </a:bodyPr>
          <a:lstStyle/>
          <a:p>
            <a:r>
              <a:rPr lang="en-US" sz="1400" dirty="0" smtClean="0"/>
              <a:t>0</a:t>
            </a:r>
            <a:endParaRPr lang="en-US" sz="1400" dirty="0"/>
          </a:p>
        </p:txBody>
      </p:sp>
      <p:cxnSp>
        <p:nvCxnSpPr>
          <p:cNvPr id="78" name="Straight Arrow Connector 77"/>
          <p:cNvCxnSpPr/>
          <p:nvPr/>
        </p:nvCxnSpPr>
        <p:spPr>
          <a:xfrm flipH="1">
            <a:off x="10542172" y="3549844"/>
            <a:ext cx="115754" cy="79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rot="2343243" flipV="1">
            <a:off x="10069446" y="2681216"/>
            <a:ext cx="792070" cy="307777"/>
          </a:xfrm>
          <a:prstGeom prst="rect">
            <a:avLst/>
          </a:prstGeom>
          <a:noFill/>
        </p:spPr>
        <p:txBody>
          <a:bodyPr wrap="square" rtlCol="0">
            <a:spAutoFit/>
          </a:bodyPr>
          <a:lstStyle/>
          <a:p>
            <a:r>
              <a:rPr lang="en-US" sz="1400" dirty="0" smtClean="0"/>
              <a:t>0</a:t>
            </a:r>
            <a:endParaRPr lang="en-US" sz="1400" dirty="0"/>
          </a:p>
        </p:txBody>
      </p:sp>
      <p:cxnSp>
        <p:nvCxnSpPr>
          <p:cNvPr id="81" name="Straight Arrow Connector 80"/>
          <p:cNvCxnSpPr/>
          <p:nvPr/>
        </p:nvCxnSpPr>
        <p:spPr>
          <a:xfrm flipH="1" flipV="1">
            <a:off x="10491613" y="2856651"/>
            <a:ext cx="123001" cy="5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083296" y="4764024"/>
            <a:ext cx="449955" cy="38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10387584" y="4849292"/>
            <a:ext cx="482397" cy="362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3" name="Straight Arrow Connector 12"/>
          <p:cNvCxnSpPr>
            <a:stCxn id="8" idx="6"/>
            <a:endCxn id="10" idx="2"/>
          </p:cNvCxnSpPr>
          <p:nvPr/>
        </p:nvCxnSpPr>
        <p:spPr>
          <a:xfrm>
            <a:off x="8533251" y="4956048"/>
            <a:ext cx="1854333" cy="74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533251" y="4658496"/>
            <a:ext cx="416932" cy="369332"/>
          </a:xfrm>
          <a:prstGeom prst="rect">
            <a:avLst/>
          </a:prstGeom>
          <a:noFill/>
        </p:spPr>
        <p:txBody>
          <a:bodyPr wrap="square" rtlCol="0">
            <a:spAutoFit/>
          </a:bodyPr>
          <a:lstStyle/>
          <a:p>
            <a:r>
              <a:rPr lang="en-US" strike="sngStrike" dirty="0" smtClean="0"/>
              <a:t>3</a:t>
            </a:r>
            <a:endParaRPr lang="en-US" strike="sngStrike" dirty="0"/>
          </a:p>
        </p:txBody>
      </p:sp>
      <p:cxnSp>
        <p:nvCxnSpPr>
          <p:cNvPr id="19" name="Straight Arrow Connector 18"/>
          <p:cNvCxnSpPr>
            <a:endCxn id="15" idx="3"/>
          </p:cNvCxnSpPr>
          <p:nvPr/>
        </p:nvCxnSpPr>
        <p:spPr>
          <a:xfrm>
            <a:off x="8818794" y="4838662"/>
            <a:ext cx="131389" cy="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058400" y="4764024"/>
            <a:ext cx="329184" cy="369332"/>
          </a:xfrm>
          <a:prstGeom prst="rect">
            <a:avLst/>
          </a:prstGeom>
          <a:noFill/>
        </p:spPr>
        <p:txBody>
          <a:bodyPr wrap="square" rtlCol="0">
            <a:spAutoFit/>
          </a:bodyPr>
          <a:lstStyle/>
          <a:p>
            <a:r>
              <a:rPr lang="en-US" strike="sngStrike" dirty="0" smtClean="0"/>
              <a:t>0</a:t>
            </a:r>
            <a:endParaRPr lang="en-US" strike="sngStrike" dirty="0"/>
          </a:p>
        </p:txBody>
      </p:sp>
      <p:cxnSp>
        <p:nvCxnSpPr>
          <p:cNvPr id="26" name="Straight Arrow Connector 25"/>
          <p:cNvCxnSpPr/>
          <p:nvPr/>
        </p:nvCxnSpPr>
        <p:spPr>
          <a:xfrm flipH="1">
            <a:off x="9905187" y="4941332"/>
            <a:ext cx="245603" cy="7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234440" y="5257668"/>
            <a:ext cx="9948672" cy="1200329"/>
          </a:xfrm>
          <a:prstGeom prst="rect">
            <a:avLst/>
          </a:prstGeom>
          <a:solidFill>
            <a:schemeClr val="accent1">
              <a:lumMod val="60000"/>
              <a:lumOff val="40000"/>
            </a:schemeClr>
          </a:solidFill>
        </p:spPr>
        <p:txBody>
          <a:bodyPr wrap="square" rtlCol="0">
            <a:spAutoFit/>
          </a:bodyPr>
          <a:lstStyle/>
          <a:p>
            <a:r>
              <a:rPr lang="en-US" dirty="0" smtClean="0"/>
              <a:t>Number 3 at left shows that max. 3 units of flow can take place from 1 to 3. Number 0 at right shows that no flow is possible from node 3 to 1.  Assume 2 units are flown from node 1 to 3. Then adjustment will be as shown in the fig.  No flow is possible from 3 to 1, number 2 at right shows that is quantity can be reversed (increase at 1 and decrease at 3).  </a:t>
            </a:r>
            <a:endParaRPr lang="en-US" dirty="0"/>
          </a:p>
        </p:txBody>
      </p:sp>
      <p:sp>
        <p:nvSpPr>
          <p:cNvPr id="32" name="TextBox 31"/>
          <p:cNvSpPr txBox="1"/>
          <p:nvPr/>
        </p:nvSpPr>
        <p:spPr>
          <a:xfrm>
            <a:off x="8582000" y="4471015"/>
            <a:ext cx="188045" cy="369332"/>
          </a:xfrm>
          <a:prstGeom prst="rect">
            <a:avLst/>
          </a:prstGeom>
          <a:noFill/>
        </p:spPr>
        <p:txBody>
          <a:bodyPr wrap="square" rtlCol="0">
            <a:spAutoFit/>
          </a:bodyPr>
          <a:lstStyle/>
          <a:p>
            <a:r>
              <a:rPr lang="en-US" dirty="0" smtClean="0"/>
              <a:t>1</a:t>
            </a:r>
            <a:endParaRPr lang="en-US" dirty="0"/>
          </a:p>
        </p:txBody>
      </p:sp>
      <p:sp>
        <p:nvSpPr>
          <p:cNvPr id="55" name="TextBox 54"/>
          <p:cNvSpPr txBox="1"/>
          <p:nvPr/>
        </p:nvSpPr>
        <p:spPr>
          <a:xfrm>
            <a:off x="10056024" y="4523191"/>
            <a:ext cx="422328" cy="369332"/>
          </a:xfrm>
          <a:prstGeom prst="rect">
            <a:avLst/>
          </a:prstGeom>
          <a:noFill/>
        </p:spPr>
        <p:txBody>
          <a:bodyPr wrap="square" rtlCol="0">
            <a:spAutoFit/>
          </a:bodyPr>
          <a:lstStyle/>
          <a:p>
            <a:r>
              <a:rPr lang="en-US" dirty="0" smtClean="0"/>
              <a:t>2</a:t>
            </a:r>
            <a:endParaRPr lang="en-US" dirty="0"/>
          </a:p>
        </p:txBody>
      </p:sp>
    </p:spTree>
    <p:extLst>
      <p:ext uri="{BB962C8B-B14F-4D97-AF65-F5344CB8AC3E}">
        <p14:creationId xmlns:p14="http://schemas.microsoft.com/office/powerpoint/2010/main" val="3329827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8549"/>
            <a:ext cx="10116312" cy="777875"/>
          </a:xfrm>
        </p:spPr>
        <p:txBody>
          <a:bodyPr/>
          <a:lstStyle/>
          <a:p>
            <a:r>
              <a:rPr lang="en-US" b="1" dirty="0" smtClean="0"/>
              <a:t>MAXIMUM FLOW ALGORITHM (Example)</a:t>
            </a:r>
            <a:endParaRPr lang="en-US" b="1" dirty="0"/>
          </a:p>
        </p:txBody>
      </p:sp>
      <p:sp>
        <p:nvSpPr>
          <p:cNvPr id="3" name="Content Placeholder 2"/>
          <p:cNvSpPr>
            <a:spLocks noGrp="1"/>
          </p:cNvSpPr>
          <p:nvPr>
            <p:ph idx="1"/>
          </p:nvPr>
        </p:nvSpPr>
        <p:spPr>
          <a:xfrm>
            <a:off x="755904" y="1331849"/>
            <a:ext cx="6460342" cy="4364863"/>
          </a:xfrm>
        </p:spPr>
        <p:txBody>
          <a:bodyPr>
            <a:normAutofit/>
          </a:bodyPr>
          <a:lstStyle/>
          <a:p>
            <a:pPr marL="0" indent="0" algn="just">
              <a:buNone/>
            </a:pPr>
            <a:r>
              <a:rPr lang="en-US" sz="2400" dirty="0" smtClean="0"/>
              <a:t>Select any path from source node to sink node (say, 1-2-4). Max. possible flow = 6</a:t>
            </a:r>
          </a:p>
          <a:p>
            <a:pPr marL="0" indent="0" algn="just">
              <a:buNone/>
            </a:pPr>
            <a:r>
              <a:rPr lang="en-US" sz="2400" dirty="0" smtClean="0"/>
              <a:t>Adjustment of flow. Branch 2-4 is fully loaded.</a:t>
            </a:r>
          </a:p>
          <a:p>
            <a:pPr marL="0" indent="0" algn="just">
              <a:buNone/>
            </a:pPr>
            <a:r>
              <a:rPr lang="en-US" sz="2400" dirty="0" smtClean="0"/>
              <a:t>Explore further flow from 1 to 2 (if possible) or search a new path.</a:t>
            </a:r>
          </a:p>
          <a:p>
            <a:pPr marL="0" indent="0" algn="just">
              <a:buNone/>
            </a:pPr>
            <a:r>
              <a:rPr lang="en-US" sz="2400" dirty="0" smtClean="0"/>
              <a:t>Select path 1-2-3-4. Flow of 2 units is possible. No further flow is possible through path 1-2-3-4.</a:t>
            </a:r>
          </a:p>
          <a:p>
            <a:pPr marL="0" indent="0" algn="just">
              <a:buNone/>
            </a:pPr>
            <a:r>
              <a:rPr lang="en-US" sz="2400" dirty="0" smtClean="0"/>
              <a:t>Select another path 1-3-4. Max. possible flow is 3 units. Update accordingly.</a:t>
            </a:r>
          </a:p>
          <a:p>
            <a:pPr marL="0" indent="0" algn="just">
              <a:buNone/>
            </a:pPr>
            <a:r>
              <a:rPr lang="en-US" sz="2400" dirty="0" smtClean="0"/>
              <a:t>There is no path having positive flow. Therefore, it is optimum flow through this network.</a:t>
            </a:r>
          </a:p>
          <a:p>
            <a:pPr marL="0" indent="0" algn="just">
              <a:buNone/>
            </a:pPr>
            <a:endParaRPr lang="en-US" sz="2400" dirty="0" smtClean="0"/>
          </a:p>
          <a:p>
            <a:pPr marL="0" indent="0" algn="just">
              <a:buNone/>
            </a:pPr>
            <a:endParaRPr lang="en-US" dirty="0"/>
          </a:p>
        </p:txBody>
      </p:sp>
      <p:sp>
        <p:nvSpPr>
          <p:cNvPr id="4" name="Oval 3"/>
          <p:cNvSpPr/>
          <p:nvPr/>
        </p:nvSpPr>
        <p:spPr>
          <a:xfrm>
            <a:off x="8430768" y="2962656"/>
            <a:ext cx="402336" cy="420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9464040" y="3913632"/>
            <a:ext cx="420624"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 name="Oval 5"/>
          <p:cNvSpPr/>
          <p:nvPr/>
        </p:nvSpPr>
        <p:spPr>
          <a:xfrm>
            <a:off x="9500616" y="2331720"/>
            <a:ext cx="384048" cy="356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Oval 6"/>
          <p:cNvSpPr/>
          <p:nvPr/>
        </p:nvSpPr>
        <p:spPr>
          <a:xfrm>
            <a:off x="10607040" y="3044952"/>
            <a:ext cx="347472" cy="338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9" name="Straight Connector 8"/>
          <p:cNvCxnSpPr>
            <a:stCxn id="4" idx="7"/>
            <a:endCxn id="6" idx="2"/>
          </p:cNvCxnSpPr>
          <p:nvPr/>
        </p:nvCxnSpPr>
        <p:spPr>
          <a:xfrm flipV="1">
            <a:off x="8774183" y="2510028"/>
            <a:ext cx="726433" cy="514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4"/>
          </p:cNvCxnSpPr>
          <p:nvPr/>
        </p:nvCxnSpPr>
        <p:spPr>
          <a:xfrm>
            <a:off x="9692640" y="2688336"/>
            <a:ext cx="0" cy="1344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5"/>
            <a:endCxn id="5" idx="1"/>
          </p:cNvCxnSpPr>
          <p:nvPr/>
        </p:nvCxnSpPr>
        <p:spPr>
          <a:xfrm>
            <a:off x="8774183" y="3321681"/>
            <a:ext cx="751456" cy="649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7"/>
            <a:endCxn id="7" idx="3"/>
          </p:cNvCxnSpPr>
          <p:nvPr/>
        </p:nvCxnSpPr>
        <p:spPr>
          <a:xfrm flipV="1">
            <a:off x="9823065" y="3333733"/>
            <a:ext cx="834861" cy="637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6"/>
            <a:endCxn id="7" idx="1"/>
          </p:cNvCxnSpPr>
          <p:nvPr/>
        </p:nvCxnSpPr>
        <p:spPr>
          <a:xfrm>
            <a:off x="9884664" y="2510028"/>
            <a:ext cx="773262" cy="58447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580376" y="3240532"/>
            <a:ext cx="850392" cy="369332"/>
          </a:xfrm>
          <a:prstGeom prst="rect">
            <a:avLst/>
          </a:prstGeom>
          <a:noFill/>
        </p:spPr>
        <p:txBody>
          <a:bodyPr wrap="square" rtlCol="0">
            <a:spAutoFit/>
          </a:bodyPr>
          <a:lstStyle/>
          <a:p>
            <a:r>
              <a:rPr lang="en-US" dirty="0" smtClean="0"/>
              <a:t>Source</a:t>
            </a:r>
            <a:endParaRPr lang="en-US" dirty="0"/>
          </a:p>
        </p:txBody>
      </p:sp>
      <p:sp>
        <p:nvSpPr>
          <p:cNvPr id="22" name="TextBox 21"/>
          <p:cNvSpPr txBox="1"/>
          <p:nvPr/>
        </p:nvSpPr>
        <p:spPr>
          <a:xfrm>
            <a:off x="7606540" y="2861187"/>
            <a:ext cx="712202" cy="646331"/>
          </a:xfrm>
          <a:prstGeom prst="rect">
            <a:avLst/>
          </a:prstGeom>
          <a:noFill/>
        </p:spPr>
        <p:txBody>
          <a:bodyPr wrap="square" rtlCol="0">
            <a:spAutoFit/>
          </a:bodyPr>
          <a:lstStyle/>
          <a:p>
            <a:r>
              <a:rPr lang="en-US" dirty="0" smtClean="0"/>
              <a:t>Input </a:t>
            </a:r>
          </a:p>
          <a:p>
            <a:endParaRPr lang="en-US" dirty="0"/>
          </a:p>
        </p:txBody>
      </p:sp>
      <p:cxnSp>
        <p:nvCxnSpPr>
          <p:cNvPr id="24" name="Straight Arrow Connector 23"/>
          <p:cNvCxnSpPr/>
          <p:nvPr/>
        </p:nvCxnSpPr>
        <p:spPr>
          <a:xfrm>
            <a:off x="7713142" y="3204130"/>
            <a:ext cx="498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932246" y="2861187"/>
            <a:ext cx="896112" cy="646331"/>
          </a:xfrm>
          <a:prstGeom prst="rect">
            <a:avLst/>
          </a:prstGeom>
          <a:noFill/>
        </p:spPr>
        <p:txBody>
          <a:bodyPr wrap="square" rtlCol="0">
            <a:spAutoFit/>
          </a:bodyPr>
          <a:lstStyle/>
          <a:p>
            <a:r>
              <a:rPr lang="en-US" dirty="0" smtClean="0"/>
              <a:t>Output</a:t>
            </a:r>
          </a:p>
          <a:p>
            <a:r>
              <a:rPr lang="en-US" dirty="0" smtClean="0"/>
              <a:t>Sink</a:t>
            </a:r>
            <a:endParaRPr lang="en-US" dirty="0"/>
          </a:p>
        </p:txBody>
      </p:sp>
      <p:cxnSp>
        <p:nvCxnSpPr>
          <p:cNvPr id="27" name="Straight Arrow Connector 26"/>
          <p:cNvCxnSpPr>
            <a:stCxn id="25" idx="1"/>
          </p:cNvCxnSpPr>
          <p:nvPr/>
        </p:nvCxnSpPr>
        <p:spPr>
          <a:xfrm>
            <a:off x="10932246" y="3184353"/>
            <a:ext cx="744642" cy="19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9612927">
            <a:off x="8560182" y="2669968"/>
            <a:ext cx="519007" cy="307777"/>
          </a:xfrm>
          <a:prstGeom prst="rect">
            <a:avLst/>
          </a:prstGeom>
          <a:noFill/>
        </p:spPr>
        <p:txBody>
          <a:bodyPr wrap="square" rtlCol="0">
            <a:spAutoFit/>
          </a:bodyPr>
          <a:lstStyle/>
          <a:p>
            <a:r>
              <a:rPr lang="en-US" sz="1400" strike="sngStrike" dirty="0" smtClean="0"/>
              <a:t>10</a:t>
            </a:r>
            <a:endParaRPr lang="en-US" sz="1400" strike="sngStrike" dirty="0"/>
          </a:p>
        </p:txBody>
      </p:sp>
      <p:cxnSp>
        <p:nvCxnSpPr>
          <p:cNvPr id="40" name="Straight Arrow Connector 39"/>
          <p:cNvCxnSpPr>
            <a:endCxn id="28" idx="3"/>
          </p:cNvCxnSpPr>
          <p:nvPr/>
        </p:nvCxnSpPr>
        <p:spPr>
          <a:xfrm flipV="1">
            <a:off x="8877945" y="2686378"/>
            <a:ext cx="161895" cy="11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2690373">
            <a:off x="8558383" y="3408733"/>
            <a:ext cx="573214" cy="307777"/>
          </a:xfrm>
          <a:prstGeom prst="rect">
            <a:avLst/>
          </a:prstGeom>
          <a:noFill/>
        </p:spPr>
        <p:txBody>
          <a:bodyPr wrap="square" rtlCol="0">
            <a:spAutoFit/>
          </a:bodyPr>
          <a:lstStyle/>
          <a:p>
            <a:r>
              <a:rPr lang="en-US" sz="1400" strike="sngStrike" dirty="0" smtClean="0"/>
              <a:t>3</a:t>
            </a:r>
            <a:endParaRPr lang="en-US" sz="1400" strike="sngStrike" dirty="0"/>
          </a:p>
        </p:txBody>
      </p:sp>
      <p:cxnSp>
        <p:nvCxnSpPr>
          <p:cNvPr id="43" name="Straight Arrow Connector 42"/>
          <p:cNvCxnSpPr/>
          <p:nvPr/>
        </p:nvCxnSpPr>
        <p:spPr>
          <a:xfrm>
            <a:off x="8818794" y="3504001"/>
            <a:ext cx="71476" cy="105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2458403">
            <a:off x="9861576" y="2407078"/>
            <a:ext cx="573214" cy="307777"/>
          </a:xfrm>
          <a:prstGeom prst="rect">
            <a:avLst/>
          </a:prstGeom>
          <a:noFill/>
        </p:spPr>
        <p:txBody>
          <a:bodyPr wrap="square" rtlCol="0">
            <a:spAutoFit/>
          </a:bodyPr>
          <a:lstStyle/>
          <a:p>
            <a:r>
              <a:rPr lang="en-US" sz="1400" strike="sngStrike" dirty="0" smtClean="0"/>
              <a:t>6</a:t>
            </a:r>
            <a:endParaRPr lang="en-US" sz="1400" strike="sngStrike" dirty="0"/>
          </a:p>
        </p:txBody>
      </p:sp>
      <p:cxnSp>
        <p:nvCxnSpPr>
          <p:cNvPr id="53" name="Straight Arrow Connector 52"/>
          <p:cNvCxnSpPr/>
          <p:nvPr/>
        </p:nvCxnSpPr>
        <p:spPr>
          <a:xfrm>
            <a:off x="10058400" y="2553184"/>
            <a:ext cx="182095" cy="12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rot="8381662" flipV="1">
            <a:off x="9791057" y="3719946"/>
            <a:ext cx="792070" cy="307777"/>
          </a:xfrm>
          <a:prstGeom prst="rect">
            <a:avLst/>
          </a:prstGeom>
          <a:noFill/>
        </p:spPr>
        <p:txBody>
          <a:bodyPr wrap="square" rtlCol="0">
            <a:spAutoFit/>
          </a:bodyPr>
          <a:lstStyle/>
          <a:p>
            <a:r>
              <a:rPr lang="en-US" sz="1400" strike="sngStrike" dirty="0" smtClean="0"/>
              <a:t>6</a:t>
            </a:r>
            <a:endParaRPr lang="en-US" sz="1400" strike="sngStrike" dirty="0"/>
          </a:p>
        </p:txBody>
      </p:sp>
      <p:cxnSp>
        <p:nvCxnSpPr>
          <p:cNvPr id="56" name="Straight Arrow Connector 55"/>
          <p:cNvCxnSpPr/>
          <p:nvPr/>
        </p:nvCxnSpPr>
        <p:spPr>
          <a:xfrm flipV="1">
            <a:off x="10067544" y="3873835"/>
            <a:ext cx="91440" cy="97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flipV="1">
            <a:off x="9317081" y="3527341"/>
            <a:ext cx="519080" cy="307777"/>
          </a:xfrm>
          <a:prstGeom prst="rect">
            <a:avLst/>
          </a:prstGeom>
          <a:noFill/>
        </p:spPr>
        <p:txBody>
          <a:bodyPr wrap="square" rtlCol="0">
            <a:spAutoFit/>
          </a:bodyPr>
          <a:lstStyle/>
          <a:p>
            <a:r>
              <a:rPr lang="en-US" sz="1400" strike="sngStrike" dirty="0"/>
              <a:t>2</a:t>
            </a:r>
          </a:p>
        </p:txBody>
      </p:sp>
      <p:cxnSp>
        <p:nvCxnSpPr>
          <p:cNvPr id="59" name="Straight Arrow Connector 58"/>
          <p:cNvCxnSpPr/>
          <p:nvPr/>
        </p:nvCxnSpPr>
        <p:spPr>
          <a:xfrm flipV="1">
            <a:off x="9612871" y="3609864"/>
            <a:ext cx="0" cy="120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rot="19612927">
            <a:off x="9071462" y="2381614"/>
            <a:ext cx="473952" cy="307777"/>
          </a:xfrm>
          <a:prstGeom prst="rect">
            <a:avLst/>
          </a:prstGeom>
          <a:noFill/>
        </p:spPr>
        <p:txBody>
          <a:bodyPr wrap="square" rtlCol="0">
            <a:spAutoFit/>
          </a:bodyPr>
          <a:lstStyle/>
          <a:p>
            <a:r>
              <a:rPr lang="en-US" sz="1400" dirty="0" smtClean="0"/>
              <a:t>     </a:t>
            </a:r>
            <a:r>
              <a:rPr lang="en-US" sz="1400" strike="sngStrike" dirty="0" smtClean="0"/>
              <a:t>0</a:t>
            </a:r>
            <a:endParaRPr lang="en-US" sz="1400" strike="sngStrike" dirty="0"/>
          </a:p>
        </p:txBody>
      </p:sp>
      <p:cxnSp>
        <p:nvCxnSpPr>
          <p:cNvPr id="62" name="Straight Arrow Connector 61"/>
          <p:cNvCxnSpPr/>
          <p:nvPr/>
        </p:nvCxnSpPr>
        <p:spPr>
          <a:xfrm flipH="1">
            <a:off x="9229757" y="2479584"/>
            <a:ext cx="131243" cy="86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rot="19612927">
            <a:off x="8813077" y="2856893"/>
            <a:ext cx="878221" cy="307777"/>
          </a:xfrm>
          <a:prstGeom prst="rect">
            <a:avLst/>
          </a:prstGeom>
          <a:noFill/>
        </p:spPr>
        <p:txBody>
          <a:bodyPr wrap="square" rtlCol="0">
            <a:spAutoFit/>
          </a:bodyPr>
          <a:lstStyle/>
          <a:p>
            <a:r>
              <a:rPr lang="en-US" sz="1400" dirty="0" smtClean="0"/>
              <a:t>10</a:t>
            </a:r>
            <a:endParaRPr lang="en-US" sz="1400" dirty="0"/>
          </a:p>
        </p:txBody>
      </p:sp>
      <p:sp>
        <p:nvSpPr>
          <p:cNvPr id="70" name="TextBox 69"/>
          <p:cNvSpPr txBox="1"/>
          <p:nvPr/>
        </p:nvSpPr>
        <p:spPr>
          <a:xfrm rot="16200000">
            <a:off x="9315558" y="2733968"/>
            <a:ext cx="473952" cy="307777"/>
          </a:xfrm>
          <a:prstGeom prst="rect">
            <a:avLst/>
          </a:prstGeom>
          <a:noFill/>
        </p:spPr>
        <p:txBody>
          <a:bodyPr wrap="square" rtlCol="0">
            <a:spAutoFit/>
          </a:bodyPr>
          <a:lstStyle/>
          <a:p>
            <a:r>
              <a:rPr lang="en-US" sz="1400" dirty="0" smtClean="0"/>
              <a:t>    </a:t>
            </a:r>
            <a:r>
              <a:rPr lang="en-US" sz="1400" strike="sngStrike" dirty="0" smtClean="0"/>
              <a:t>2</a:t>
            </a:r>
            <a:endParaRPr lang="en-US" sz="1400" strike="sngStrike" dirty="0"/>
          </a:p>
        </p:txBody>
      </p:sp>
      <p:cxnSp>
        <p:nvCxnSpPr>
          <p:cNvPr id="72" name="Straight Arrow Connector 71"/>
          <p:cNvCxnSpPr/>
          <p:nvPr/>
        </p:nvCxnSpPr>
        <p:spPr>
          <a:xfrm>
            <a:off x="9580984" y="2900855"/>
            <a:ext cx="23394" cy="12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rot="13052954">
            <a:off x="8984593" y="3807172"/>
            <a:ext cx="573214" cy="256480"/>
          </a:xfrm>
          <a:prstGeom prst="rect">
            <a:avLst/>
          </a:prstGeom>
          <a:noFill/>
        </p:spPr>
        <p:txBody>
          <a:bodyPr wrap="square" rtlCol="0">
            <a:spAutoFit/>
          </a:bodyPr>
          <a:lstStyle/>
          <a:p>
            <a:r>
              <a:rPr lang="en-US" sz="1600" baseline="-25000" dirty="0" smtClean="0"/>
              <a:t>0</a:t>
            </a:r>
            <a:endParaRPr lang="en-US" sz="1600" baseline="-25000" dirty="0"/>
          </a:p>
        </p:txBody>
      </p:sp>
      <p:cxnSp>
        <p:nvCxnSpPr>
          <p:cNvPr id="75" name="Straight Arrow Connector 74"/>
          <p:cNvCxnSpPr/>
          <p:nvPr/>
        </p:nvCxnSpPr>
        <p:spPr>
          <a:xfrm flipH="1" flipV="1">
            <a:off x="9177554" y="3873834"/>
            <a:ext cx="133236" cy="95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rot="19344066" flipV="1">
            <a:off x="10149079" y="3504525"/>
            <a:ext cx="792070" cy="307777"/>
          </a:xfrm>
          <a:prstGeom prst="rect">
            <a:avLst/>
          </a:prstGeom>
          <a:noFill/>
        </p:spPr>
        <p:txBody>
          <a:bodyPr wrap="square" rtlCol="0">
            <a:spAutoFit/>
          </a:bodyPr>
          <a:lstStyle/>
          <a:p>
            <a:r>
              <a:rPr lang="en-US" sz="1400" strike="sngStrike" dirty="0" smtClean="0"/>
              <a:t>0</a:t>
            </a:r>
            <a:endParaRPr lang="en-US" sz="1400" strike="sngStrike" dirty="0"/>
          </a:p>
        </p:txBody>
      </p:sp>
      <p:cxnSp>
        <p:nvCxnSpPr>
          <p:cNvPr id="78" name="Straight Arrow Connector 77"/>
          <p:cNvCxnSpPr/>
          <p:nvPr/>
        </p:nvCxnSpPr>
        <p:spPr>
          <a:xfrm flipH="1">
            <a:off x="10542172" y="3549844"/>
            <a:ext cx="115754" cy="79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rot="2343243" flipV="1">
            <a:off x="10069446" y="2681216"/>
            <a:ext cx="792070" cy="307777"/>
          </a:xfrm>
          <a:prstGeom prst="rect">
            <a:avLst/>
          </a:prstGeom>
          <a:noFill/>
        </p:spPr>
        <p:txBody>
          <a:bodyPr wrap="square" rtlCol="0">
            <a:spAutoFit/>
          </a:bodyPr>
          <a:lstStyle/>
          <a:p>
            <a:r>
              <a:rPr lang="en-US" sz="1400" strike="sngStrike" dirty="0" smtClean="0"/>
              <a:t>0</a:t>
            </a:r>
            <a:endParaRPr lang="en-US" sz="1400" strike="sngStrike" dirty="0"/>
          </a:p>
        </p:txBody>
      </p:sp>
      <p:cxnSp>
        <p:nvCxnSpPr>
          <p:cNvPr id="81" name="Straight Arrow Connector 80"/>
          <p:cNvCxnSpPr/>
          <p:nvPr/>
        </p:nvCxnSpPr>
        <p:spPr>
          <a:xfrm flipH="1" flipV="1">
            <a:off x="10491613" y="2856651"/>
            <a:ext cx="123001" cy="5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430768" y="2553184"/>
            <a:ext cx="296237" cy="338554"/>
          </a:xfrm>
          <a:prstGeom prst="rect">
            <a:avLst/>
          </a:prstGeom>
          <a:noFill/>
        </p:spPr>
        <p:txBody>
          <a:bodyPr wrap="square" rtlCol="0">
            <a:spAutoFit/>
          </a:bodyPr>
          <a:lstStyle/>
          <a:p>
            <a:r>
              <a:rPr lang="en-US" sz="1600" strike="sngStrike" dirty="0" smtClean="0"/>
              <a:t>4</a:t>
            </a:r>
            <a:endParaRPr lang="en-US" sz="1600" strike="sngStrike" dirty="0"/>
          </a:p>
        </p:txBody>
      </p:sp>
      <p:sp>
        <p:nvSpPr>
          <p:cNvPr id="50" name="TextBox 49"/>
          <p:cNvSpPr txBox="1"/>
          <p:nvPr/>
        </p:nvSpPr>
        <p:spPr>
          <a:xfrm>
            <a:off x="9190764" y="2135826"/>
            <a:ext cx="512949" cy="338554"/>
          </a:xfrm>
          <a:prstGeom prst="rect">
            <a:avLst/>
          </a:prstGeom>
          <a:noFill/>
        </p:spPr>
        <p:txBody>
          <a:bodyPr wrap="square" rtlCol="0">
            <a:spAutoFit/>
          </a:bodyPr>
          <a:lstStyle/>
          <a:p>
            <a:r>
              <a:rPr lang="en-US" sz="1600" strike="sngStrike" dirty="0" smtClean="0"/>
              <a:t>6</a:t>
            </a:r>
            <a:endParaRPr lang="en-US" sz="1600" strike="sngStrike" dirty="0"/>
          </a:p>
        </p:txBody>
      </p:sp>
      <p:sp>
        <p:nvSpPr>
          <p:cNvPr id="51" name="TextBox 50"/>
          <p:cNvSpPr txBox="1"/>
          <p:nvPr/>
        </p:nvSpPr>
        <p:spPr>
          <a:xfrm>
            <a:off x="10653591" y="2691910"/>
            <a:ext cx="512949" cy="338554"/>
          </a:xfrm>
          <a:prstGeom prst="rect">
            <a:avLst/>
          </a:prstGeom>
          <a:noFill/>
        </p:spPr>
        <p:txBody>
          <a:bodyPr wrap="square" rtlCol="0">
            <a:spAutoFit/>
          </a:bodyPr>
          <a:lstStyle/>
          <a:p>
            <a:r>
              <a:rPr lang="en-US" sz="1600" dirty="0" smtClean="0"/>
              <a:t>6</a:t>
            </a:r>
            <a:endParaRPr lang="en-US" sz="1600" dirty="0"/>
          </a:p>
        </p:txBody>
      </p:sp>
      <p:sp>
        <p:nvSpPr>
          <p:cNvPr id="52" name="TextBox 51"/>
          <p:cNvSpPr txBox="1"/>
          <p:nvPr/>
        </p:nvSpPr>
        <p:spPr>
          <a:xfrm>
            <a:off x="9998716" y="2149584"/>
            <a:ext cx="512949" cy="338554"/>
          </a:xfrm>
          <a:prstGeom prst="rect">
            <a:avLst/>
          </a:prstGeom>
          <a:noFill/>
        </p:spPr>
        <p:txBody>
          <a:bodyPr wrap="square" rtlCol="0">
            <a:spAutoFit/>
          </a:bodyPr>
          <a:lstStyle/>
          <a:p>
            <a:r>
              <a:rPr lang="en-US" sz="1600" dirty="0" smtClean="0"/>
              <a:t>0</a:t>
            </a:r>
            <a:endParaRPr lang="en-US" sz="1600" dirty="0"/>
          </a:p>
        </p:txBody>
      </p:sp>
      <p:sp>
        <p:nvSpPr>
          <p:cNvPr id="17" name="TextBox 16"/>
          <p:cNvSpPr txBox="1"/>
          <p:nvPr/>
        </p:nvSpPr>
        <p:spPr>
          <a:xfrm>
            <a:off x="7360321" y="3066742"/>
            <a:ext cx="297358" cy="1323439"/>
          </a:xfrm>
          <a:prstGeom prst="rect">
            <a:avLst/>
          </a:prstGeom>
          <a:noFill/>
        </p:spPr>
        <p:txBody>
          <a:bodyPr wrap="square" rtlCol="0">
            <a:spAutoFit/>
          </a:bodyPr>
          <a:lstStyle/>
          <a:p>
            <a:r>
              <a:rPr lang="en-US" sz="1600" dirty="0" smtClean="0"/>
              <a:t>6+2+3</a:t>
            </a:r>
            <a:endParaRPr lang="en-US" sz="1600" dirty="0"/>
          </a:p>
        </p:txBody>
      </p:sp>
      <p:sp>
        <p:nvSpPr>
          <p:cNvPr id="58" name="TextBox 57"/>
          <p:cNvSpPr txBox="1"/>
          <p:nvPr/>
        </p:nvSpPr>
        <p:spPr>
          <a:xfrm>
            <a:off x="11590474" y="3017294"/>
            <a:ext cx="297358" cy="1323439"/>
          </a:xfrm>
          <a:prstGeom prst="rect">
            <a:avLst/>
          </a:prstGeom>
          <a:noFill/>
        </p:spPr>
        <p:txBody>
          <a:bodyPr wrap="square" rtlCol="0">
            <a:spAutoFit/>
          </a:bodyPr>
          <a:lstStyle/>
          <a:p>
            <a:r>
              <a:rPr lang="en-US" sz="1600" dirty="0" smtClean="0"/>
              <a:t>6+2+3</a:t>
            </a:r>
            <a:endParaRPr lang="en-US" sz="1600" dirty="0"/>
          </a:p>
        </p:txBody>
      </p:sp>
      <p:sp>
        <p:nvSpPr>
          <p:cNvPr id="23" name="TextBox 22"/>
          <p:cNvSpPr txBox="1"/>
          <p:nvPr/>
        </p:nvSpPr>
        <p:spPr>
          <a:xfrm>
            <a:off x="8318742" y="2331720"/>
            <a:ext cx="260144" cy="338554"/>
          </a:xfrm>
          <a:prstGeom prst="rect">
            <a:avLst/>
          </a:prstGeom>
          <a:noFill/>
        </p:spPr>
        <p:txBody>
          <a:bodyPr wrap="square" rtlCol="0">
            <a:spAutoFit/>
          </a:bodyPr>
          <a:lstStyle/>
          <a:p>
            <a:r>
              <a:rPr lang="en-US" sz="1600" dirty="0" smtClean="0"/>
              <a:t>2</a:t>
            </a:r>
            <a:endParaRPr lang="en-US" sz="1600" dirty="0"/>
          </a:p>
        </p:txBody>
      </p:sp>
      <p:sp>
        <p:nvSpPr>
          <p:cNvPr id="61" name="TextBox 60"/>
          <p:cNvSpPr txBox="1"/>
          <p:nvPr/>
        </p:nvSpPr>
        <p:spPr>
          <a:xfrm>
            <a:off x="9164633" y="1943267"/>
            <a:ext cx="415122" cy="338554"/>
          </a:xfrm>
          <a:prstGeom prst="rect">
            <a:avLst/>
          </a:prstGeom>
          <a:noFill/>
        </p:spPr>
        <p:txBody>
          <a:bodyPr wrap="square" rtlCol="0">
            <a:spAutoFit/>
          </a:bodyPr>
          <a:lstStyle/>
          <a:p>
            <a:r>
              <a:rPr lang="en-US" sz="1600" dirty="0" smtClean="0"/>
              <a:t>8</a:t>
            </a:r>
            <a:endParaRPr lang="en-US" sz="1600" dirty="0"/>
          </a:p>
        </p:txBody>
      </p:sp>
      <p:sp>
        <p:nvSpPr>
          <p:cNvPr id="29" name="TextBox 28"/>
          <p:cNvSpPr txBox="1"/>
          <p:nvPr/>
        </p:nvSpPr>
        <p:spPr>
          <a:xfrm>
            <a:off x="9271242" y="2654472"/>
            <a:ext cx="167151" cy="338554"/>
          </a:xfrm>
          <a:prstGeom prst="rect">
            <a:avLst/>
          </a:prstGeom>
          <a:noFill/>
        </p:spPr>
        <p:txBody>
          <a:bodyPr wrap="square" rtlCol="0">
            <a:spAutoFit/>
          </a:bodyPr>
          <a:lstStyle/>
          <a:p>
            <a:r>
              <a:rPr lang="en-US" sz="1600" dirty="0" smtClean="0"/>
              <a:t>0</a:t>
            </a:r>
            <a:endParaRPr lang="en-US" sz="1600" dirty="0"/>
          </a:p>
        </p:txBody>
      </p:sp>
      <p:sp>
        <p:nvSpPr>
          <p:cNvPr id="30" name="TextBox 29"/>
          <p:cNvSpPr txBox="1"/>
          <p:nvPr/>
        </p:nvSpPr>
        <p:spPr>
          <a:xfrm>
            <a:off x="9354817" y="3564001"/>
            <a:ext cx="71354" cy="369332"/>
          </a:xfrm>
          <a:prstGeom prst="rect">
            <a:avLst/>
          </a:prstGeom>
          <a:noFill/>
        </p:spPr>
        <p:txBody>
          <a:bodyPr wrap="square" rtlCol="0">
            <a:spAutoFit/>
          </a:bodyPr>
          <a:lstStyle/>
          <a:p>
            <a:r>
              <a:rPr lang="en-US" dirty="0" smtClean="0"/>
              <a:t>4</a:t>
            </a:r>
            <a:endParaRPr lang="en-US" dirty="0"/>
          </a:p>
        </p:txBody>
      </p:sp>
      <p:sp>
        <p:nvSpPr>
          <p:cNvPr id="34" name="TextBox 33"/>
          <p:cNvSpPr txBox="1"/>
          <p:nvPr/>
        </p:nvSpPr>
        <p:spPr>
          <a:xfrm>
            <a:off x="9974257" y="4010196"/>
            <a:ext cx="207436" cy="338554"/>
          </a:xfrm>
          <a:prstGeom prst="rect">
            <a:avLst/>
          </a:prstGeom>
          <a:noFill/>
        </p:spPr>
        <p:txBody>
          <a:bodyPr wrap="square" rtlCol="0">
            <a:spAutoFit/>
          </a:bodyPr>
          <a:lstStyle/>
          <a:p>
            <a:r>
              <a:rPr lang="en-US" sz="1600" strike="sngStrike" dirty="0" smtClean="0"/>
              <a:t>4</a:t>
            </a:r>
            <a:endParaRPr lang="en-US" sz="1600" strike="sngStrike" dirty="0"/>
          </a:p>
        </p:txBody>
      </p:sp>
      <p:sp>
        <p:nvSpPr>
          <p:cNvPr id="35" name="TextBox 34"/>
          <p:cNvSpPr txBox="1"/>
          <p:nvPr/>
        </p:nvSpPr>
        <p:spPr>
          <a:xfrm>
            <a:off x="10740176" y="3451983"/>
            <a:ext cx="212610" cy="338554"/>
          </a:xfrm>
          <a:prstGeom prst="rect">
            <a:avLst/>
          </a:prstGeom>
          <a:noFill/>
        </p:spPr>
        <p:txBody>
          <a:bodyPr wrap="square" rtlCol="0">
            <a:spAutoFit/>
          </a:bodyPr>
          <a:lstStyle/>
          <a:p>
            <a:r>
              <a:rPr lang="en-US" sz="1600" strike="sngStrike" dirty="0" smtClean="0"/>
              <a:t>2</a:t>
            </a:r>
            <a:endParaRPr lang="en-US" sz="1600" strike="sngStrike" dirty="0"/>
          </a:p>
        </p:txBody>
      </p:sp>
      <p:sp>
        <p:nvSpPr>
          <p:cNvPr id="36" name="TextBox 35"/>
          <p:cNvSpPr txBox="1"/>
          <p:nvPr/>
        </p:nvSpPr>
        <p:spPr>
          <a:xfrm rot="19506795">
            <a:off x="8751898" y="2372521"/>
            <a:ext cx="386998" cy="307777"/>
          </a:xfrm>
          <a:prstGeom prst="rect">
            <a:avLst/>
          </a:prstGeom>
          <a:noFill/>
        </p:spPr>
        <p:txBody>
          <a:bodyPr wrap="square" rtlCol="0">
            <a:spAutoFit/>
          </a:bodyPr>
          <a:lstStyle/>
          <a:p>
            <a:r>
              <a:rPr lang="en-US" sz="1400" dirty="0" smtClean="0"/>
              <a:t>6</a:t>
            </a:r>
            <a:endParaRPr lang="en-US" sz="1400" dirty="0"/>
          </a:p>
        </p:txBody>
      </p:sp>
      <p:cxnSp>
        <p:nvCxnSpPr>
          <p:cNvPr id="38" name="Straight Arrow Connector 37"/>
          <p:cNvCxnSpPr>
            <a:endCxn id="36" idx="3"/>
          </p:cNvCxnSpPr>
          <p:nvPr/>
        </p:nvCxnSpPr>
        <p:spPr>
          <a:xfrm flipV="1">
            <a:off x="8972189" y="2415737"/>
            <a:ext cx="131932" cy="72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rot="2480643">
            <a:off x="10193862" y="2424183"/>
            <a:ext cx="386998" cy="307777"/>
          </a:xfrm>
          <a:prstGeom prst="rect">
            <a:avLst/>
          </a:prstGeom>
          <a:noFill/>
        </p:spPr>
        <p:txBody>
          <a:bodyPr wrap="square" rtlCol="0">
            <a:spAutoFit/>
          </a:bodyPr>
          <a:lstStyle/>
          <a:p>
            <a:r>
              <a:rPr lang="en-US" sz="1400" dirty="0" smtClean="0"/>
              <a:t>6</a:t>
            </a:r>
            <a:endParaRPr lang="en-US" sz="1400" dirty="0"/>
          </a:p>
        </p:txBody>
      </p:sp>
      <p:cxnSp>
        <p:nvCxnSpPr>
          <p:cNvPr id="42" name="Straight Arrow Connector 41"/>
          <p:cNvCxnSpPr>
            <a:endCxn id="65" idx="3"/>
          </p:cNvCxnSpPr>
          <p:nvPr/>
        </p:nvCxnSpPr>
        <p:spPr>
          <a:xfrm>
            <a:off x="10405374" y="2588523"/>
            <a:ext cx="127257" cy="117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rot="19506795">
            <a:off x="8904298" y="2524921"/>
            <a:ext cx="386998" cy="307777"/>
          </a:xfrm>
          <a:prstGeom prst="rect">
            <a:avLst/>
          </a:prstGeom>
          <a:noFill/>
        </p:spPr>
        <p:txBody>
          <a:bodyPr wrap="square" rtlCol="0">
            <a:spAutoFit/>
          </a:bodyPr>
          <a:lstStyle/>
          <a:p>
            <a:r>
              <a:rPr lang="en-US" sz="1400" dirty="0" smtClean="0"/>
              <a:t>6</a:t>
            </a:r>
            <a:endParaRPr lang="en-US" sz="1400" dirty="0"/>
          </a:p>
        </p:txBody>
      </p:sp>
      <p:sp>
        <p:nvSpPr>
          <p:cNvPr id="46" name="TextBox 45"/>
          <p:cNvSpPr txBox="1"/>
          <p:nvPr/>
        </p:nvSpPr>
        <p:spPr>
          <a:xfrm rot="19704210" flipH="1">
            <a:off x="8523082" y="2079618"/>
            <a:ext cx="593683" cy="307777"/>
          </a:xfrm>
          <a:prstGeom prst="rect">
            <a:avLst/>
          </a:prstGeom>
          <a:noFill/>
        </p:spPr>
        <p:txBody>
          <a:bodyPr wrap="square" rtlCol="0">
            <a:spAutoFit/>
          </a:bodyPr>
          <a:lstStyle/>
          <a:p>
            <a:r>
              <a:rPr lang="en-US" sz="1400" dirty="0" smtClean="0"/>
              <a:t>2</a:t>
            </a:r>
            <a:endParaRPr lang="en-US" sz="1400" dirty="0"/>
          </a:p>
        </p:txBody>
      </p:sp>
      <p:cxnSp>
        <p:nvCxnSpPr>
          <p:cNvPr id="48" name="Straight Arrow Connector 47"/>
          <p:cNvCxnSpPr/>
          <p:nvPr/>
        </p:nvCxnSpPr>
        <p:spPr>
          <a:xfrm flipV="1">
            <a:off x="8768178" y="2149584"/>
            <a:ext cx="210440" cy="101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5595373">
            <a:off x="9686724" y="2819610"/>
            <a:ext cx="293510" cy="307777"/>
          </a:xfrm>
          <a:prstGeom prst="rect">
            <a:avLst/>
          </a:prstGeom>
          <a:noFill/>
        </p:spPr>
        <p:txBody>
          <a:bodyPr wrap="square" rtlCol="0">
            <a:spAutoFit/>
          </a:bodyPr>
          <a:lstStyle/>
          <a:p>
            <a:r>
              <a:rPr lang="en-US" sz="1400" dirty="0" smtClean="0"/>
              <a:t>2</a:t>
            </a:r>
            <a:endParaRPr lang="en-US" sz="1400" dirty="0"/>
          </a:p>
        </p:txBody>
      </p:sp>
      <p:cxnSp>
        <p:nvCxnSpPr>
          <p:cNvPr id="64" name="Straight Arrow Connector 63"/>
          <p:cNvCxnSpPr>
            <a:endCxn id="49" idx="3"/>
          </p:cNvCxnSpPr>
          <p:nvPr/>
        </p:nvCxnSpPr>
        <p:spPr>
          <a:xfrm>
            <a:off x="9817040" y="3000578"/>
            <a:ext cx="8103" cy="119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rot="19834668">
            <a:off x="10250312" y="3774838"/>
            <a:ext cx="522704" cy="307777"/>
          </a:xfrm>
          <a:prstGeom prst="rect">
            <a:avLst/>
          </a:prstGeom>
          <a:noFill/>
        </p:spPr>
        <p:txBody>
          <a:bodyPr wrap="square" rtlCol="0">
            <a:spAutoFit/>
          </a:bodyPr>
          <a:lstStyle/>
          <a:p>
            <a:r>
              <a:rPr lang="en-US" sz="1400" dirty="0" smtClean="0"/>
              <a:t>2</a:t>
            </a:r>
            <a:endParaRPr lang="en-US" sz="1400" dirty="0"/>
          </a:p>
        </p:txBody>
      </p:sp>
      <p:cxnSp>
        <p:nvCxnSpPr>
          <p:cNvPr id="82" name="Straight Arrow Connector 81"/>
          <p:cNvCxnSpPr/>
          <p:nvPr/>
        </p:nvCxnSpPr>
        <p:spPr>
          <a:xfrm flipV="1">
            <a:off x="10488897" y="3845534"/>
            <a:ext cx="125717" cy="84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8440364" y="3383281"/>
            <a:ext cx="157850" cy="307777"/>
          </a:xfrm>
          <a:prstGeom prst="rect">
            <a:avLst/>
          </a:prstGeom>
          <a:noFill/>
        </p:spPr>
        <p:txBody>
          <a:bodyPr wrap="square" rtlCol="0">
            <a:spAutoFit/>
          </a:bodyPr>
          <a:lstStyle/>
          <a:p>
            <a:r>
              <a:rPr lang="en-US" sz="1400" dirty="0" smtClean="0"/>
              <a:t>0</a:t>
            </a:r>
            <a:endParaRPr lang="en-US" sz="1400" dirty="0"/>
          </a:p>
        </p:txBody>
      </p:sp>
      <p:sp>
        <p:nvSpPr>
          <p:cNvPr id="84" name="TextBox 83"/>
          <p:cNvSpPr txBox="1"/>
          <p:nvPr/>
        </p:nvSpPr>
        <p:spPr>
          <a:xfrm>
            <a:off x="9160018" y="3956339"/>
            <a:ext cx="157850" cy="307777"/>
          </a:xfrm>
          <a:prstGeom prst="rect">
            <a:avLst/>
          </a:prstGeom>
          <a:noFill/>
        </p:spPr>
        <p:txBody>
          <a:bodyPr wrap="square" rtlCol="0">
            <a:spAutoFit/>
          </a:bodyPr>
          <a:lstStyle/>
          <a:p>
            <a:r>
              <a:rPr lang="en-US" sz="1400" dirty="0" smtClean="0"/>
              <a:t>3</a:t>
            </a:r>
            <a:endParaRPr lang="en-US" sz="1400" dirty="0"/>
          </a:p>
        </p:txBody>
      </p:sp>
      <p:sp>
        <p:nvSpPr>
          <p:cNvPr id="85" name="TextBox 84"/>
          <p:cNvSpPr txBox="1"/>
          <p:nvPr/>
        </p:nvSpPr>
        <p:spPr>
          <a:xfrm>
            <a:off x="10137442" y="4236289"/>
            <a:ext cx="171156" cy="307777"/>
          </a:xfrm>
          <a:prstGeom prst="rect">
            <a:avLst/>
          </a:prstGeom>
          <a:noFill/>
        </p:spPr>
        <p:txBody>
          <a:bodyPr wrap="square" rtlCol="0">
            <a:spAutoFit/>
          </a:bodyPr>
          <a:lstStyle/>
          <a:p>
            <a:r>
              <a:rPr lang="en-US" sz="1400" dirty="0" smtClean="0"/>
              <a:t>1</a:t>
            </a:r>
            <a:endParaRPr lang="en-US" sz="1400" dirty="0"/>
          </a:p>
        </p:txBody>
      </p:sp>
      <p:sp>
        <p:nvSpPr>
          <p:cNvPr id="86" name="TextBox 85"/>
          <p:cNvSpPr txBox="1"/>
          <p:nvPr/>
        </p:nvSpPr>
        <p:spPr>
          <a:xfrm>
            <a:off x="10932246" y="3790537"/>
            <a:ext cx="305730" cy="307777"/>
          </a:xfrm>
          <a:prstGeom prst="rect">
            <a:avLst/>
          </a:prstGeom>
          <a:noFill/>
        </p:spPr>
        <p:txBody>
          <a:bodyPr wrap="square" rtlCol="0">
            <a:spAutoFit/>
          </a:bodyPr>
          <a:lstStyle/>
          <a:p>
            <a:r>
              <a:rPr lang="en-US" sz="1400" dirty="0" smtClean="0"/>
              <a:t>5</a:t>
            </a:r>
            <a:endParaRPr lang="en-US" sz="1400" dirty="0"/>
          </a:p>
        </p:txBody>
      </p:sp>
      <p:cxnSp>
        <p:nvCxnSpPr>
          <p:cNvPr id="88" name="Straight Arrow Connector 87"/>
          <p:cNvCxnSpPr/>
          <p:nvPr/>
        </p:nvCxnSpPr>
        <p:spPr>
          <a:xfrm flipV="1">
            <a:off x="10542172" y="4032504"/>
            <a:ext cx="272733" cy="17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0405375" y="4071520"/>
            <a:ext cx="136798" cy="307777"/>
          </a:xfrm>
          <a:prstGeom prst="rect">
            <a:avLst/>
          </a:prstGeom>
          <a:noFill/>
        </p:spPr>
        <p:txBody>
          <a:bodyPr wrap="square" rtlCol="0">
            <a:spAutoFit/>
          </a:bodyPr>
          <a:lstStyle/>
          <a:p>
            <a:r>
              <a:rPr lang="en-US" sz="1400" dirty="0" smtClean="0"/>
              <a:t>3</a:t>
            </a:r>
            <a:endParaRPr lang="en-US" sz="1400" dirty="0"/>
          </a:p>
        </p:txBody>
      </p:sp>
      <p:sp>
        <p:nvSpPr>
          <p:cNvPr id="90" name="TextBox 89"/>
          <p:cNvSpPr txBox="1"/>
          <p:nvPr/>
        </p:nvSpPr>
        <p:spPr>
          <a:xfrm rot="2708738">
            <a:off x="8671700" y="3582621"/>
            <a:ext cx="244675" cy="307777"/>
          </a:xfrm>
          <a:prstGeom prst="rect">
            <a:avLst/>
          </a:prstGeom>
          <a:noFill/>
        </p:spPr>
        <p:txBody>
          <a:bodyPr wrap="square" rtlCol="0">
            <a:spAutoFit/>
          </a:bodyPr>
          <a:lstStyle/>
          <a:p>
            <a:r>
              <a:rPr lang="en-US" sz="1400" dirty="0" smtClean="0"/>
              <a:t>3</a:t>
            </a:r>
            <a:endParaRPr lang="en-US" sz="1400" dirty="0"/>
          </a:p>
        </p:txBody>
      </p:sp>
      <p:cxnSp>
        <p:nvCxnSpPr>
          <p:cNvPr id="92" name="Straight Arrow Connector 91"/>
          <p:cNvCxnSpPr>
            <a:stCxn id="90" idx="3"/>
          </p:cNvCxnSpPr>
          <p:nvPr/>
        </p:nvCxnSpPr>
        <p:spPr>
          <a:xfrm>
            <a:off x="8880323" y="3823235"/>
            <a:ext cx="135065" cy="120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66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8549"/>
            <a:ext cx="10116312" cy="777875"/>
          </a:xfrm>
        </p:spPr>
        <p:txBody>
          <a:bodyPr/>
          <a:lstStyle/>
          <a:p>
            <a:r>
              <a:rPr lang="en-US" b="1" dirty="0" smtClean="0"/>
              <a:t>MAXIMUM FLOW ALGORITHM (Example)</a:t>
            </a:r>
            <a:endParaRPr lang="en-US" b="1" dirty="0"/>
          </a:p>
        </p:txBody>
      </p:sp>
      <p:sp>
        <p:nvSpPr>
          <p:cNvPr id="3" name="Content Placeholder 2"/>
          <p:cNvSpPr>
            <a:spLocks noGrp="1"/>
          </p:cNvSpPr>
          <p:nvPr>
            <p:ph idx="1"/>
          </p:nvPr>
        </p:nvSpPr>
        <p:spPr>
          <a:xfrm>
            <a:off x="755904" y="1331849"/>
            <a:ext cx="6460342" cy="4364863"/>
          </a:xfrm>
        </p:spPr>
        <p:txBody>
          <a:bodyPr>
            <a:normAutofit/>
          </a:bodyPr>
          <a:lstStyle/>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a:p>
          <a:p>
            <a:pPr marL="0" indent="0" algn="just">
              <a:buNone/>
            </a:pPr>
            <a:r>
              <a:rPr lang="en-US" sz="2400" dirty="0" smtClean="0"/>
              <a:t>Final Solution</a:t>
            </a:r>
          </a:p>
          <a:p>
            <a:pPr marL="0" indent="0" algn="just">
              <a:buNone/>
            </a:pPr>
            <a:endParaRPr lang="en-US" sz="2400" dirty="0" smtClean="0"/>
          </a:p>
          <a:p>
            <a:pPr marL="0" indent="0" algn="just">
              <a:buNone/>
            </a:pPr>
            <a:endParaRPr lang="en-US" dirty="0"/>
          </a:p>
        </p:txBody>
      </p:sp>
      <p:sp>
        <p:nvSpPr>
          <p:cNvPr id="4" name="Oval 3"/>
          <p:cNvSpPr/>
          <p:nvPr/>
        </p:nvSpPr>
        <p:spPr>
          <a:xfrm>
            <a:off x="8430768" y="2962656"/>
            <a:ext cx="402336" cy="420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9464040" y="3913632"/>
            <a:ext cx="420624"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 name="Oval 5"/>
          <p:cNvSpPr/>
          <p:nvPr/>
        </p:nvSpPr>
        <p:spPr>
          <a:xfrm>
            <a:off x="9500616" y="2331720"/>
            <a:ext cx="384048" cy="356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Oval 6"/>
          <p:cNvSpPr/>
          <p:nvPr/>
        </p:nvSpPr>
        <p:spPr>
          <a:xfrm>
            <a:off x="10607040" y="3044952"/>
            <a:ext cx="347472" cy="338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9" name="Straight Connector 8"/>
          <p:cNvCxnSpPr>
            <a:stCxn id="4" idx="7"/>
            <a:endCxn id="6" idx="2"/>
          </p:cNvCxnSpPr>
          <p:nvPr/>
        </p:nvCxnSpPr>
        <p:spPr>
          <a:xfrm flipV="1">
            <a:off x="8774183" y="2510028"/>
            <a:ext cx="726433" cy="514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4"/>
          </p:cNvCxnSpPr>
          <p:nvPr/>
        </p:nvCxnSpPr>
        <p:spPr>
          <a:xfrm>
            <a:off x="9692640" y="2688336"/>
            <a:ext cx="0" cy="1344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5"/>
            <a:endCxn id="5" idx="1"/>
          </p:cNvCxnSpPr>
          <p:nvPr/>
        </p:nvCxnSpPr>
        <p:spPr>
          <a:xfrm>
            <a:off x="8774183" y="3321681"/>
            <a:ext cx="751456" cy="649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7"/>
            <a:endCxn id="7" idx="3"/>
          </p:cNvCxnSpPr>
          <p:nvPr/>
        </p:nvCxnSpPr>
        <p:spPr>
          <a:xfrm flipV="1">
            <a:off x="9823065" y="3333733"/>
            <a:ext cx="834861" cy="637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6"/>
            <a:endCxn id="7" idx="1"/>
          </p:cNvCxnSpPr>
          <p:nvPr/>
        </p:nvCxnSpPr>
        <p:spPr>
          <a:xfrm>
            <a:off x="9884664" y="2510028"/>
            <a:ext cx="773262" cy="58447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580376" y="3240532"/>
            <a:ext cx="850392" cy="369332"/>
          </a:xfrm>
          <a:prstGeom prst="rect">
            <a:avLst/>
          </a:prstGeom>
          <a:noFill/>
        </p:spPr>
        <p:txBody>
          <a:bodyPr wrap="square" rtlCol="0">
            <a:spAutoFit/>
          </a:bodyPr>
          <a:lstStyle/>
          <a:p>
            <a:r>
              <a:rPr lang="en-US" dirty="0" smtClean="0"/>
              <a:t>Source</a:t>
            </a:r>
            <a:endParaRPr lang="en-US" dirty="0"/>
          </a:p>
        </p:txBody>
      </p:sp>
      <p:sp>
        <p:nvSpPr>
          <p:cNvPr id="22" name="TextBox 21"/>
          <p:cNvSpPr txBox="1"/>
          <p:nvPr/>
        </p:nvSpPr>
        <p:spPr>
          <a:xfrm>
            <a:off x="7606540" y="2861187"/>
            <a:ext cx="712202" cy="646331"/>
          </a:xfrm>
          <a:prstGeom prst="rect">
            <a:avLst/>
          </a:prstGeom>
          <a:noFill/>
        </p:spPr>
        <p:txBody>
          <a:bodyPr wrap="square" rtlCol="0">
            <a:spAutoFit/>
          </a:bodyPr>
          <a:lstStyle/>
          <a:p>
            <a:r>
              <a:rPr lang="en-US" dirty="0" smtClean="0"/>
              <a:t>Input </a:t>
            </a:r>
          </a:p>
          <a:p>
            <a:endParaRPr lang="en-US" dirty="0"/>
          </a:p>
        </p:txBody>
      </p:sp>
      <p:cxnSp>
        <p:nvCxnSpPr>
          <p:cNvPr id="24" name="Straight Arrow Connector 23"/>
          <p:cNvCxnSpPr/>
          <p:nvPr/>
        </p:nvCxnSpPr>
        <p:spPr>
          <a:xfrm>
            <a:off x="7713142" y="3204130"/>
            <a:ext cx="498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932246" y="2861187"/>
            <a:ext cx="896112" cy="646331"/>
          </a:xfrm>
          <a:prstGeom prst="rect">
            <a:avLst/>
          </a:prstGeom>
          <a:noFill/>
        </p:spPr>
        <p:txBody>
          <a:bodyPr wrap="square" rtlCol="0">
            <a:spAutoFit/>
          </a:bodyPr>
          <a:lstStyle/>
          <a:p>
            <a:r>
              <a:rPr lang="en-US" dirty="0" smtClean="0"/>
              <a:t>Output</a:t>
            </a:r>
          </a:p>
          <a:p>
            <a:r>
              <a:rPr lang="en-US" dirty="0" smtClean="0"/>
              <a:t>Sink</a:t>
            </a:r>
            <a:endParaRPr lang="en-US" dirty="0"/>
          </a:p>
        </p:txBody>
      </p:sp>
      <p:cxnSp>
        <p:nvCxnSpPr>
          <p:cNvPr id="27" name="Straight Arrow Connector 26"/>
          <p:cNvCxnSpPr>
            <a:stCxn id="25" idx="1"/>
          </p:cNvCxnSpPr>
          <p:nvPr/>
        </p:nvCxnSpPr>
        <p:spPr>
          <a:xfrm>
            <a:off x="10932246" y="3184353"/>
            <a:ext cx="658228" cy="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8987761" y="2529547"/>
            <a:ext cx="299275" cy="18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49602" y="3066742"/>
            <a:ext cx="408077" cy="338554"/>
          </a:xfrm>
          <a:prstGeom prst="rect">
            <a:avLst/>
          </a:prstGeom>
          <a:noFill/>
        </p:spPr>
        <p:txBody>
          <a:bodyPr wrap="square" rtlCol="0">
            <a:spAutoFit/>
          </a:bodyPr>
          <a:lstStyle/>
          <a:p>
            <a:r>
              <a:rPr lang="en-US" sz="1600" dirty="0" smtClean="0"/>
              <a:t>11</a:t>
            </a:r>
            <a:endParaRPr lang="en-US" sz="1600" dirty="0"/>
          </a:p>
        </p:txBody>
      </p:sp>
      <p:sp>
        <p:nvSpPr>
          <p:cNvPr id="58" name="TextBox 57"/>
          <p:cNvSpPr txBox="1"/>
          <p:nvPr/>
        </p:nvSpPr>
        <p:spPr>
          <a:xfrm>
            <a:off x="11498845" y="3017294"/>
            <a:ext cx="521583" cy="338554"/>
          </a:xfrm>
          <a:prstGeom prst="rect">
            <a:avLst/>
          </a:prstGeom>
          <a:noFill/>
        </p:spPr>
        <p:txBody>
          <a:bodyPr wrap="square" rtlCol="0">
            <a:spAutoFit/>
          </a:bodyPr>
          <a:lstStyle/>
          <a:p>
            <a:r>
              <a:rPr lang="en-US" sz="1600" dirty="0" smtClean="0"/>
              <a:t>11</a:t>
            </a:r>
            <a:endParaRPr lang="en-US" sz="1600" dirty="0"/>
          </a:p>
        </p:txBody>
      </p:sp>
      <p:sp>
        <p:nvSpPr>
          <p:cNvPr id="65" name="TextBox 64"/>
          <p:cNvSpPr txBox="1"/>
          <p:nvPr/>
        </p:nvSpPr>
        <p:spPr>
          <a:xfrm rot="2480643">
            <a:off x="10193862" y="2424183"/>
            <a:ext cx="386998" cy="307777"/>
          </a:xfrm>
          <a:prstGeom prst="rect">
            <a:avLst/>
          </a:prstGeom>
          <a:noFill/>
        </p:spPr>
        <p:txBody>
          <a:bodyPr wrap="square" rtlCol="0">
            <a:spAutoFit/>
          </a:bodyPr>
          <a:lstStyle/>
          <a:p>
            <a:r>
              <a:rPr lang="en-US" sz="1400" dirty="0" smtClean="0"/>
              <a:t>6</a:t>
            </a:r>
            <a:endParaRPr lang="en-US" sz="1400" dirty="0"/>
          </a:p>
        </p:txBody>
      </p:sp>
      <p:cxnSp>
        <p:nvCxnSpPr>
          <p:cNvPr id="42" name="Straight Arrow Connector 41"/>
          <p:cNvCxnSpPr>
            <a:endCxn id="65" idx="3"/>
          </p:cNvCxnSpPr>
          <p:nvPr/>
        </p:nvCxnSpPr>
        <p:spPr>
          <a:xfrm>
            <a:off x="10405374" y="2588523"/>
            <a:ext cx="127257" cy="117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5595373">
            <a:off x="9686724" y="2819610"/>
            <a:ext cx="293510" cy="307777"/>
          </a:xfrm>
          <a:prstGeom prst="rect">
            <a:avLst/>
          </a:prstGeom>
          <a:noFill/>
        </p:spPr>
        <p:txBody>
          <a:bodyPr wrap="square" rtlCol="0">
            <a:spAutoFit/>
          </a:bodyPr>
          <a:lstStyle/>
          <a:p>
            <a:r>
              <a:rPr lang="en-US" sz="1400" dirty="0" smtClean="0"/>
              <a:t>2</a:t>
            </a:r>
            <a:endParaRPr lang="en-US" sz="1400" dirty="0"/>
          </a:p>
        </p:txBody>
      </p:sp>
      <p:cxnSp>
        <p:nvCxnSpPr>
          <p:cNvPr id="64" name="Straight Arrow Connector 63"/>
          <p:cNvCxnSpPr/>
          <p:nvPr/>
        </p:nvCxnSpPr>
        <p:spPr>
          <a:xfrm flipH="1">
            <a:off x="9814545" y="3000578"/>
            <a:ext cx="2495" cy="294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rot="19250439">
            <a:off x="10053564" y="3644753"/>
            <a:ext cx="522704" cy="307777"/>
          </a:xfrm>
          <a:prstGeom prst="rect">
            <a:avLst/>
          </a:prstGeom>
          <a:noFill/>
        </p:spPr>
        <p:txBody>
          <a:bodyPr wrap="square" rtlCol="0">
            <a:spAutoFit/>
          </a:bodyPr>
          <a:lstStyle/>
          <a:p>
            <a:r>
              <a:rPr lang="en-US" sz="1400" dirty="0" smtClean="0"/>
              <a:t>5</a:t>
            </a:r>
            <a:endParaRPr lang="en-US" sz="1400" dirty="0"/>
          </a:p>
        </p:txBody>
      </p:sp>
      <p:cxnSp>
        <p:nvCxnSpPr>
          <p:cNvPr id="82" name="Straight Arrow Connector 81"/>
          <p:cNvCxnSpPr>
            <a:endCxn id="77" idx="3"/>
          </p:cNvCxnSpPr>
          <p:nvPr/>
        </p:nvCxnSpPr>
        <p:spPr>
          <a:xfrm flipV="1">
            <a:off x="10279657" y="3633603"/>
            <a:ext cx="237910" cy="16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2708738">
            <a:off x="8671700" y="3582621"/>
            <a:ext cx="244675" cy="307777"/>
          </a:xfrm>
          <a:prstGeom prst="rect">
            <a:avLst/>
          </a:prstGeom>
          <a:noFill/>
        </p:spPr>
        <p:txBody>
          <a:bodyPr wrap="square" rtlCol="0">
            <a:spAutoFit/>
          </a:bodyPr>
          <a:lstStyle/>
          <a:p>
            <a:r>
              <a:rPr lang="en-US" sz="1400" dirty="0" smtClean="0"/>
              <a:t>3</a:t>
            </a:r>
            <a:endParaRPr lang="en-US" sz="1400" dirty="0"/>
          </a:p>
        </p:txBody>
      </p:sp>
      <p:cxnSp>
        <p:nvCxnSpPr>
          <p:cNvPr id="92" name="Straight Arrow Connector 91"/>
          <p:cNvCxnSpPr>
            <a:stCxn id="90" idx="3"/>
          </p:cNvCxnSpPr>
          <p:nvPr/>
        </p:nvCxnSpPr>
        <p:spPr>
          <a:xfrm>
            <a:off x="8880323" y="3823235"/>
            <a:ext cx="135065" cy="120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9237846">
            <a:off x="8762576" y="2584507"/>
            <a:ext cx="367600" cy="338554"/>
          </a:xfrm>
          <a:prstGeom prst="rect">
            <a:avLst/>
          </a:prstGeom>
          <a:noFill/>
        </p:spPr>
        <p:txBody>
          <a:bodyPr wrap="square" rtlCol="0">
            <a:spAutoFit/>
          </a:bodyPr>
          <a:lstStyle/>
          <a:p>
            <a:r>
              <a:rPr lang="en-US" sz="1600" dirty="0" smtClean="0"/>
              <a:t>8</a:t>
            </a:r>
            <a:endParaRPr lang="en-US" sz="1600" dirty="0"/>
          </a:p>
        </p:txBody>
      </p:sp>
    </p:spTree>
    <p:extLst>
      <p:ext uri="{BB962C8B-B14F-4D97-AF65-F5344CB8AC3E}">
        <p14:creationId xmlns:p14="http://schemas.microsoft.com/office/powerpoint/2010/main" val="3958233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PROJECT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smtClean="0"/>
              <a:t>Any project is comprised of a unique set of activities established to achieve a given set of objectives during a limited life span. Examples-</a:t>
            </a:r>
          </a:p>
          <a:p>
            <a:pPr marL="457200" lvl="1" indent="0">
              <a:buNone/>
            </a:pPr>
            <a:r>
              <a:rPr lang="en-US" sz="2000" spc="-5" dirty="0" smtClean="0">
                <a:cs typeface="Constantia"/>
              </a:rPr>
              <a:t>The</a:t>
            </a:r>
            <a:r>
              <a:rPr lang="en-US" sz="2000" spc="-105" dirty="0" smtClean="0">
                <a:cs typeface="Constantia"/>
              </a:rPr>
              <a:t> </a:t>
            </a:r>
            <a:r>
              <a:rPr lang="en-US" sz="2000" spc="-5" dirty="0">
                <a:cs typeface="Constantia"/>
              </a:rPr>
              <a:t>projects</a:t>
            </a:r>
            <a:r>
              <a:rPr lang="en-US" sz="2000" spc="-55" dirty="0">
                <a:cs typeface="Constantia"/>
              </a:rPr>
              <a:t> </a:t>
            </a:r>
            <a:r>
              <a:rPr lang="en-US" sz="2000" spc="-15" dirty="0">
                <a:cs typeface="Constantia"/>
              </a:rPr>
              <a:t>may</a:t>
            </a:r>
            <a:r>
              <a:rPr lang="en-US" sz="2000" spc="-55" dirty="0">
                <a:cs typeface="Constantia"/>
              </a:rPr>
              <a:t> </a:t>
            </a:r>
            <a:r>
              <a:rPr lang="en-US" sz="2000" spc="-5" dirty="0">
                <a:cs typeface="Constantia"/>
              </a:rPr>
              <a:t>be</a:t>
            </a:r>
            <a:r>
              <a:rPr lang="en-US" sz="2000" spc="-110" dirty="0">
                <a:cs typeface="Constantia"/>
              </a:rPr>
              <a:t> </a:t>
            </a:r>
            <a:r>
              <a:rPr lang="en-US" sz="2000" spc="-5" dirty="0">
                <a:cs typeface="Constantia"/>
              </a:rPr>
              <a:t>extremely</a:t>
            </a:r>
            <a:r>
              <a:rPr lang="en-US" sz="2000" spc="-65" dirty="0">
                <a:cs typeface="Constantia"/>
              </a:rPr>
              <a:t> </a:t>
            </a:r>
            <a:r>
              <a:rPr lang="en-US" sz="2000" spc="-15" dirty="0">
                <a:cs typeface="Constantia"/>
              </a:rPr>
              <a:t>large</a:t>
            </a:r>
            <a:r>
              <a:rPr lang="en-US" sz="2000" spc="-120" dirty="0">
                <a:cs typeface="Constantia"/>
              </a:rPr>
              <a:t> </a:t>
            </a:r>
            <a:r>
              <a:rPr lang="en-US" sz="2000" dirty="0">
                <a:cs typeface="Constantia"/>
              </a:rPr>
              <a:t>and</a:t>
            </a:r>
            <a:r>
              <a:rPr lang="en-US" sz="2000" spc="-50" dirty="0">
                <a:cs typeface="Constantia"/>
              </a:rPr>
              <a:t> </a:t>
            </a:r>
            <a:r>
              <a:rPr lang="en-US" sz="2000" spc="-5" dirty="0">
                <a:cs typeface="Constantia"/>
              </a:rPr>
              <a:t>complex</a:t>
            </a:r>
            <a:r>
              <a:rPr lang="en-US" sz="2000" spc="-90" dirty="0">
                <a:cs typeface="Constantia"/>
              </a:rPr>
              <a:t> </a:t>
            </a:r>
            <a:r>
              <a:rPr lang="en-US" sz="2000" dirty="0">
                <a:cs typeface="Constantia"/>
              </a:rPr>
              <a:t>such</a:t>
            </a:r>
            <a:r>
              <a:rPr lang="en-US" sz="2000" spc="-75" dirty="0">
                <a:cs typeface="Constantia"/>
              </a:rPr>
              <a:t> </a:t>
            </a:r>
            <a:r>
              <a:rPr lang="en-US" sz="2000" dirty="0">
                <a:cs typeface="Constantia"/>
              </a:rPr>
              <a:t>as </a:t>
            </a:r>
            <a:r>
              <a:rPr lang="en-US" sz="2000" spc="-5" dirty="0">
                <a:cs typeface="Constantia"/>
              </a:rPr>
              <a:t>construction </a:t>
            </a:r>
            <a:r>
              <a:rPr lang="en-US" sz="2000" dirty="0">
                <a:cs typeface="Constantia"/>
              </a:rPr>
              <a:t>of a </a:t>
            </a:r>
            <a:r>
              <a:rPr lang="en-US" sz="2000" dirty="0" smtClean="0">
                <a:cs typeface="Constantia"/>
              </a:rPr>
              <a:t>housing, </a:t>
            </a:r>
            <a:r>
              <a:rPr lang="en-US" sz="2000" dirty="0">
                <a:cs typeface="Constantia"/>
              </a:rPr>
              <a:t>a </a:t>
            </a:r>
            <a:r>
              <a:rPr lang="en-US" sz="2000" spc="-40" dirty="0">
                <a:cs typeface="Constantia"/>
              </a:rPr>
              <a:t>highway,</a:t>
            </a:r>
            <a:r>
              <a:rPr lang="en-US" sz="2000" spc="-105" dirty="0">
                <a:cs typeface="Constantia"/>
              </a:rPr>
              <a:t> </a:t>
            </a:r>
            <a:r>
              <a:rPr lang="en-US" sz="2000" dirty="0">
                <a:cs typeface="Constantia"/>
              </a:rPr>
              <a:t>a </a:t>
            </a:r>
            <a:r>
              <a:rPr lang="en-US" sz="2000" spc="-5" dirty="0">
                <a:cs typeface="Constantia"/>
              </a:rPr>
              <a:t>shopping </a:t>
            </a:r>
            <a:r>
              <a:rPr lang="en-US" sz="2000" spc="-5" dirty="0" smtClean="0">
                <a:cs typeface="Constantia"/>
              </a:rPr>
              <a:t>complex, </a:t>
            </a:r>
            <a:r>
              <a:rPr lang="en-US" sz="2000" spc="-10" dirty="0">
                <a:cs typeface="Constantia"/>
              </a:rPr>
              <a:t>etc</a:t>
            </a:r>
            <a:r>
              <a:rPr lang="en-US" sz="2000" spc="-10" dirty="0" smtClean="0">
                <a:cs typeface="Constantia"/>
              </a:rPr>
              <a:t>. </a:t>
            </a:r>
            <a:r>
              <a:rPr lang="en-US" sz="2000" spc="-5" dirty="0" smtClean="0">
                <a:cs typeface="Constantia"/>
              </a:rPr>
              <a:t>Introduction</a:t>
            </a:r>
            <a:r>
              <a:rPr lang="en-US" sz="2000" spc="-135" dirty="0" smtClean="0">
                <a:cs typeface="Constantia"/>
              </a:rPr>
              <a:t> </a:t>
            </a:r>
            <a:r>
              <a:rPr lang="en-US" sz="2000" dirty="0">
                <a:cs typeface="Constantia"/>
              </a:rPr>
              <a:t>of</a:t>
            </a:r>
            <a:r>
              <a:rPr lang="en-US" sz="2000" spc="50" dirty="0">
                <a:cs typeface="Constantia"/>
              </a:rPr>
              <a:t> </a:t>
            </a:r>
            <a:r>
              <a:rPr lang="en-US" sz="2000" spc="-5" dirty="0">
                <a:cs typeface="Constantia"/>
              </a:rPr>
              <a:t>new</a:t>
            </a:r>
            <a:r>
              <a:rPr lang="en-US" sz="2000" spc="-75" dirty="0">
                <a:cs typeface="Constantia"/>
              </a:rPr>
              <a:t> </a:t>
            </a:r>
            <a:r>
              <a:rPr lang="en-US" sz="2000" spc="-5" dirty="0" smtClean="0">
                <a:cs typeface="Constantia"/>
              </a:rPr>
              <a:t>products, research</a:t>
            </a:r>
            <a:r>
              <a:rPr lang="en-US" sz="2000" spc="-90" dirty="0" smtClean="0">
                <a:cs typeface="Constantia"/>
              </a:rPr>
              <a:t> </a:t>
            </a:r>
            <a:r>
              <a:rPr lang="en-US" sz="2000" dirty="0">
                <a:cs typeface="Constantia"/>
              </a:rPr>
              <a:t>and</a:t>
            </a:r>
            <a:r>
              <a:rPr lang="en-US" sz="2000" spc="-60" dirty="0">
                <a:cs typeface="Constantia"/>
              </a:rPr>
              <a:t> </a:t>
            </a:r>
            <a:r>
              <a:rPr lang="en-US" sz="2000" spc="-10" dirty="0" smtClean="0">
                <a:cs typeface="Constantia"/>
              </a:rPr>
              <a:t>development projects, etc.</a:t>
            </a:r>
            <a:endParaRPr lang="en-US" sz="2000" dirty="0">
              <a:cs typeface="Constantia"/>
            </a:endParaRPr>
          </a:p>
          <a:p>
            <a:pPr>
              <a:buFont typeface="Wingdings" panose="05000000000000000000" pitchFamily="2" charset="2"/>
              <a:buChar char="§"/>
            </a:pPr>
            <a:r>
              <a:rPr lang="en-US" sz="2400" spc="-20" dirty="0" smtClean="0">
                <a:cs typeface="Constantia"/>
              </a:rPr>
              <a:t>The </a:t>
            </a:r>
            <a:r>
              <a:rPr lang="en-US" sz="2400" spc="-10" dirty="0">
                <a:cs typeface="Constantia"/>
              </a:rPr>
              <a:t>project </a:t>
            </a:r>
            <a:r>
              <a:rPr lang="en-US" sz="2400" spc="-25" dirty="0">
                <a:cs typeface="Constantia"/>
              </a:rPr>
              <a:t>involves </a:t>
            </a:r>
            <a:r>
              <a:rPr lang="en-US" sz="2400" spc="-10" dirty="0">
                <a:cs typeface="Constantia"/>
              </a:rPr>
              <a:t>planning, </a:t>
            </a:r>
            <a:r>
              <a:rPr lang="en-US" sz="2400" spc="-5" dirty="0">
                <a:cs typeface="Constantia"/>
              </a:rPr>
              <a:t>scheduling </a:t>
            </a:r>
            <a:r>
              <a:rPr lang="en-US" sz="2400" spc="-10" dirty="0">
                <a:cs typeface="Constantia"/>
              </a:rPr>
              <a:t>and </a:t>
            </a:r>
            <a:r>
              <a:rPr lang="en-US" sz="2400" spc="-15" dirty="0">
                <a:cs typeface="Constantia"/>
              </a:rPr>
              <a:t>controlling </a:t>
            </a:r>
            <a:r>
              <a:rPr lang="en-US" sz="2400" spc="-5" dirty="0">
                <a:cs typeface="Constantia"/>
              </a:rPr>
              <a:t>a  </a:t>
            </a:r>
            <a:r>
              <a:rPr lang="en-US" sz="2400" spc="-10" dirty="0">
                <a:cs typeface="Constantia"/>
              </a:rPr>
              <a:t>number </a:t>
            </a:r>
            <a:r>
              <a:rPr lang="en-US" sz="2400" spc="-5" dirty="0">
                <a:cs typeface="Constantia"/>
              </a:rPr>
              <a:t>of </a:t>
            </a:r>
            <a:r>
              <a:rPr lang="en-US" sz="2400" spc="-15" dirty="0">
                <a:cs typeface="Constantia"/>
              </a:rPr>
              <a:t>interrelated </a:t>
            </a:r>
            <a:r>
              <a:rPr lang="en-US" sz="2400" spc="-5" dirty="0">
                <a:cs typeface="Constantia"/>
              </a:rPr>
              <a:t>activities with </a:t>
            </a:r>
            <a:r>
              <a:rPr lang="en-US" sz="2400" spc="-10" dirty="0">
                <a:cs typeface="Constantia"/>
              </a:rPr>
              <a:t>use </a:t>
            </a:r>
            <a:r>
              <a:rPr lang="en-US" sz="2400" spc="-5" dirty="0">
                <a:cs typeface="Constantia"/>
              </a:rPr>
              <a:t>of </a:t>
            </a:r>
            <a:r>
              <a:rPr lang="en-US" sz="2400" spc="-10" dirty="0">
                <a:cs typeface="Constantia"/>
              </a:rPr>
              <a:t>limited </a:t>
            </a:r>
            <a:r>
              <a:rPr lang="en-US" sz="2400" spc="-20" dirty="0">
                <a:cs typeface="Constantia"/>
              </a:rPr>
              <a:t>resources, </a:t>
            </a:r>
            <a:r>
              <a:rPr lang="en-US" sz="2400" spc="-20" dirty="0" smtClean="0">
                <a:cs typeface="Constantia"/>
              </a:rPr>
              <a:t>e.g. </a:t>
            </a:r>
            <a:r>
              <a:rPr lang="en-US" sz="2400" spc="-35" dirty="0" smtClean="0">
                <a:cs typeface="Constantia"/>
              </a:rPr>
              <a:t> </a:t>
            </a:r>
            <a:r>
              <a:rPr lang="en-US" sz="2400" spc="-5" dirty="0">
                <a:cs typeface="Constantia"/>
              </a:rPr>
              <a:t>men, </a:t>
            </a:r>
            <a:r>
              <a:rPr lang="en-US" sz="2400" spc="-10" dirty="0">
                <a:cs typeface="Constantia"/>
              </a:rPr>
              <a:t>machines, materials, </a:t>
            </a:r>
            <a:r>
              <a:rPr lang="en-US" sz="2400" spc="-5" dirty="0">
                <a:cs typeface="Constantia"/>
              </a:rPr>
              <a:t>money and</a:t>
            </a:r>
            <a:r>
              <a:rPr lang="en-US" sz="2400" spc="-185" dirty="0">
                <a:cs typeface="Constantia"/>
              </a:rPr>
              <a:t> </a:t>
            </a:r>
            <a:r>
              <a:rPr lang="en-US" sz="2400" spc="-5" dirty="0" smtClean="0">
                <a:cs typeface="Constantia"/>
              </a:rPr>
              <a:t>time.</a:t>
            </a:r>
            <a:endParaRPr lang="en-US" sz="2950" dirty="0" smtClean="0">
              <a:cs typeface="Times New Roman"/>
            </a:endParaRPr>
          </a:p>
          <a:p>
            <a:pPr algn="just">
              <a:buFont typeface="Wingdings" panose="05000000000000000000" pitchFamily="2" charset="2"/>
              <a:buChar char="§"/>
            </a:pPr>
            <a:r>
              <a:rPr lang="en-US" sz="2400" spc="-30" dirty="0" smtClean="0">
                <a:cs typeface="Constantia"/>
              </a:rPr>
              <a:t>It </a:t>
            </a:r>
            <a:r>
              <a:rPr lang="en-US" sz="2400" spc="-5" dirty="0">
                <a:cs typeface="Constantia"/>
              </a:rPr>
              <a:t>is </a:t>
            </a:r>
            <a:r>
              <a:rPr lang="en-US" sz="2400" spc="-15" dirty="0">
                <a:cs typeface="Constantia"/>
              </a:rPr>
              <a:t>required </a:t>
            </a:r>
            <a:r>
              <a:rPr lang="en-US" sz="2400" spc="-10" dirty="0">
                <a:cs typeface="Constantia"/>
              </a:rPr>
              <a:t>that </a:t>
            </a:r>
            <a:r>
              <a:rPr lang="en-US" sz="2400" spc="-15" dirty="0">
                <a:cs typeface="Constantia"/>
              </a:rPr>
              <a:t>managers </a:t>
            </a:r>
            <a:r>
              <a:rPr lang="en-US" sz="2400" spc="-10" dirty="0">
                <a:cs typeface="Constantia"/>
              </a:rPr>
              <a:t>must </a:t>
            </a:r>
            <a:r>
              <a:rPr lang="en-US" sz="2400" spc="-35" dirty="0">
                <a:cs typeface="Constantia"/>
              </a:rPr>
              <a:t>have </a:t>
            </a:r>
            <a:r>
              <a:rPr lang="en-US" sz="2400" spc="-5" dirty="0">
                <a:cs typeface="Constantia"/>
              </a:rPr>
              <a:t>a </a:t>
            </a:r>
            <a:r>
              <a:rPr lang="en-US" sz="2400" spc="-10" dirty="0">
                <a:cs typeface="Constantia"/>
              </a:rPr>
              <a:t>dynamic planning </a:t>
            </a:r>
            <a:r>
              <a:rPr lang="en-US" sz="2400" spc="-15" dirty="0">
                <a:cs typeface="Constantia"/>
              </a:rPr>
              <a:t>and  </a:t>
            </a:r>
            <a:r>
              <a:rPr lang="en-US" sz="2400" spc="-5" dirty="0">
                <a:cs typeface="Constantia"/>
              </a:rPr>
              <a:t>scheduling </a:t>
            </a:r>
            <a:r>
              <a:rPr lang="en-US" sz="2400" spc="-20" dirty="0">
                <a:cs typeface="Constantia"/>
              </a:rPr>
              <a:t>system to produce </a:t>
            </a:r>
            <a:r>
              <a:rPr lang="en-US" sz="2400" spc="-10" dirty="0">
                <a:cs typeface="Constantia"/>
              </a:rPr>
              <a:t>the best </a:t>
            </a:r>
            <a:r>
              <a:rPr lang="en-US" sz="2400" spc="-5" dirty="0">
                <a:cs typeface="Constantia"/>
              </a:rPr>
              <a:t>possible </a:t>
            </a:r>
            <a:r>
              <a:rPr lang="en-US" sz="2400" spc="-15" dirty="0">
                <a:cs typeface="Constantia"/>
              </a:rPr>
              <a:t>results </a:t>
            </a:r>
            <a:r>
              <a:rPr lang="en-US" sz="2400" spc="-10" dirty="0">
                <a:cs typeface="Constantia"/>
              </a:rPr>
              <a:t>and </a:t>
            </a:r>
            <a:r>
              <a:rPr lang="en-US" sz="2400" spc="-10" dirty="0" smtClean="0">
                <a:cs typeface="Constantia"/>
              </a:rPr>
              <a:t>also </a:t>
            </a:r>
            <a:r>
              <a:rPr lang="en-US" sz="2400" spc="-20" dirty="0" smtClean="0">
                <a:cs typeface="Constantia"/>
              </a:rPr>
              <a:t>to </a:t>
            </a:r>
            <a:r>
              <a:rPr lang="en-US" sz="2400" spc="-15" dirty="0">
                <a:cs typeface="Constantia"/>
              </a:rPr>
              <a:t>react immediately </a:t>
            </a:r>
            <a:r>
              <a:rPr lang="en-US" sz="2400" spc="-25" dirty="0">
                <a:cs typeface="Constantia"/>
              </a:rPr>
              <a:t>to </a:t>
            </a:r>
            <a:r>
              <a:rPr lang="en-US" sz="2400" spc="-10" dirty="0">
                <a:cs typeface="Constantia"/>
              </a:rPr>
              <a:t>the changing conditions and </a:t>
            </a:r>
            <a:r>
              <a:rPr lang="en-US" sz="2400" spc="-25" dirty="0">
                <a:cs typeface="Constantia"/>
              </a:rPr>
              <a:t>make  </a:t>
            </a:r>
            <a:r>
              <a:rPr lang="en-US" sz="2400" spc="-5" dirty="0">
                <a:cs typeface="Constantia"/>
              </a:rPr>
              <a:t>necessary</a:t>
            </a:r>
            <a:r>
              <a:rPr lang="en-US" sz="2400" spc="-145" dirty="0">
                <a:cs typeface="Constantia"/>
              </a:rPr>
              <a:t> </a:t>
            </a:r>
            <a:r>
              <a:rPr lang="en-US" sz="2400" spc="-15" dirty="0">
                <a:cs typeface="Constantia"/>
              </a:rPr>
              <a:t>changes</a:t>
            </a:r>
            <a:r>
              <a:rPr lang="en-US" sz="2400" spc="-55" dirty="0">
                <a:cs typeface="Constantia"/>
              </a:rPr>
              <a:t> </a:t>
            </a:r>
            <a:r>
              <a:rPr lang="en-US" sz="2400" spc="-5" dirty="0">
                <a:cs typeface="Constantia"/>
              </a:rPr>
              <a:t>in</a:t>
            </a:r>
            <a:r>
              <a:rPr lang="en-US" sz="2400" spc="-65" dirty="0">
                <a:cs typeface="Constantia"/>
              </a:rPr>
              <a:t> </a:t>
            </a:r>
            <a:r>
              <a:rPr lang="en-US" sz="2400" spc="-10" dirty="0">
                <a:cs typeface="Constantia"/>
              </a:rPr>
              <a:t>the</a:t>
            </a:r>
            <a:r>
              <a:rPr lang="en-US" sz="2400" spc="-90" dirty="0">
                <a:cs typeface="Constantia"/>
              </a:rPr>
              <a:t> </a:t>
            </a:r>
            <a:r>
              <a:rPr lang="en-US" sz="2400" spc="-5" dirty="0">
                <a:cs typeface="Constantia"/>
              </a:rPr>
              <a:t>plan</a:t>
            </a:r>
            <a:r>
              <a:rPr lang="en-US" sz="2400" spc="-90" dirty="0">
                <a:cs typeface="Constantia"/>
              </a:rPr>
              <a:t> </a:t>
            </a:r>
            <a:r>
              <a:rPr lang="en-US" sz="2400" spc="-5" dirty="0">
                <a:cs typeface="Constantia"/>
              </a:rPr>
              <a:t>and</a:t>
            </a:r>
            <a:r>
              <a:rPr lang="en-US" sz="2400" spc="-60" dirty="0">
                <a:cs typeface="Constantia"/>
              </a:rPr>
              <a:t> </a:t>
            </a:r>
            <a:r>
              <a:rPr lang="en-US" sz="2400" spc="-5" dirty="0">
                <a:cs typeface="Constantia"/>
              </a:rPr>
              <a:t>schedule.</a:t>
            </a:r>
            <a:endParaRPr lang="en-US" sz="2400" dirty="0">
              <a:cs typeface="Constantia"/>
            </a:endParaRPr>
          </a:p>
          <a:p>
            <a:pPr marL="0" indent="0">
              <a:buNone/>
            </a:pPr>
            <a:endParaRPr lang="en-US" dirty="0"/>
          </a:p>
        </p:txBody>
      </p:sp>
    </p:spTree>
    <p:extLst>
      <p:ext uri="{BB962C8B-B14F-4D97-AF65-F5344CB8AC3E}">
        <p14:creationId xmlns:p14="http://schemas.microsoft.com/office/powerpoint/2010/main" val="579551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35184" cy="668147"/>
          </a:xfrm>
        </p:spPr>
        <p:txBody>
          <a:bodyPr>
            <a:normAutofit fontScale="90000"/>
          </a:bodyPr>
          <a:lstStyle/>
          <a:p>
            <a:r>
              <a:rPr lang="en-US" dirty="0" smtClean="0"/>
              <a:t>Network Representation</a:t>
            </a:r>
            <a:endParaRPr lang="en-US" dirty="0"/>
          </a:p>
        </p:txBody>
      </p:sp>
      <p:sp>
        <p:nvSpPr>
          <p:cNvPr id="3" name="Content Placeholder 2"/>
          <p:cNvSpPr>
            <a:spLocks noGrp="1"/>
          </p:cNvSpPr>
          <p:nvPr>
            <p:ph idx="1"/>
          </p:nvPr>
        </p:nvSpPr>
        <p:spPr>
          <a:xfrm>
            <a:off x="838200" y="1170432"/>
            <a:ext cx="10515600" cy="5006531"/>
          </a:xfrm>
        </p:spPr>
        <p:txBody>
          <a:bodyPr>
            <a:normAutofit/>
          </a:bodyPr>
          <a:lstStyle/>
          <a:p>
            <a:pPr marL="354965" marR="5080" indent="-342900" algn="just">
              <a:lnSpc>
                <a:spcPct val="100000"/>
              </a:lnSpc>
              <a:spcBef>
                <a:spcPts val="95"/>
              </a:spcBef>
              <a:buClr>
                <a:srgbClr val="0AD0D9"/>
              </a:buClr>
              <a:buSzPct val="93181"/>
              <a:buFont typeface="Wingdings" panose="05000000000000000000" pitchFamily="2" charset="2"/>
              <a:buChar char="Ø"/>
              <a:tabLst>
                <a:tab pos="287020" algn="l"/>
              </a:tabLst>
            </a:pPr>
            <a:r>
              <a:rPr lang="en-US" sz="2000" spc="-20" dirty="0" smtClean="0">
                <a:latin typeface="Constantia"/>
                <a:cs typeface="Constantia"/>
              </a:rPr>
              <a:t>A </a:t>
            </a:r>
            <a:r>
              <a:rPr lang="en-US" sz="2000" spc="-10" dirty="0" smtClean="0">
                <a:latin typeface="Constantia"/>
                <a:cs typeface="Constantia"/>
              </a:rPr>
              <a:t>project </a:t>
            </a:r>
            <a:r>
              <a:rPr lang="en-US" sz="2000" spc="-25" dirty="0" smtClean="0">
                <a:latin typeface="Constantia"/>
                <a:cs typeface="Constantia"/>
              </a:rPr>
              <a:t>involves </a:t>
            </a:r>
            <a:r>
              <a:rPr lang="en-US" sz="2000" spc="-10" dirty="0" smtClean="0">
                <a:latin typeface="Constantia"/>
                <a:cs typeface="Constantia"/>
              </a:rPr>
              <a:t>planning, </a:t>
            </a:r>
            <a:r>
              <a:rPr lang="en-US" sz="2000" spc="-5" dirty="0" smtClean="0">
                <a:latin typeface="Constantia"/>
                <a:cs typeface="Constantia"/>
              </a:rPr>
              <a:t>scheduling </a:t>
            </a:r>
            <a:r>
              <a:rPr lang="en-US" sz="2000" spc="-10" dirty="0" smtClean="0">
                <a:latin typeface="Constantia"/>
                <a:cs typeface="Constantia"/>
              </a:rPr>
              <a:t>and </a:t>
            </a:r>
            <a:r>
              <a:rPr lang="en-US" sz="2000" spc="-15" dirty="0" smtClean="0">
                <a:latin typeface="Constantia"/>
                <a:cs typeface="Constantia"/>
              </a:rPr>
              <a:t>controlling </a:t>
            </a:r>
            <a:r>
              <a:rPr lang="en-US" sz="2000" spc="-5" dirty="0" smtClean="0">
                <a:latin typeface="Constantia"/>
                <a:cs typeface="Constantia"/>
              </a:rPr>
              <a:t>a  </a:t>
            </a:r>
            <a:r>
              <a:rPr lang="en-US" sz="2000" spc="-10" dirty="0" smtClean="0">
                <a:latin typeface="Constantia"/>
                <a:cs typeface="Constantia"/>
              </a:rPr>
              <a:t>number </a:t>
            </a:r>
            <a:r>
              <a:rPr lang="en-US" sz="2000" spc="-5" dirty="0" smtClean="0">
                <a:latin typeface="Constantia"/>
                <a:cs typeface="Constantia"/>
              </a:rPr>
              <a:t>of </a:t>
            </a:r>
            <a:r>
              <a:rPr lang="en-US" sz="2000" spc="-15" dirty="0" smtClean="0">
                <a:latin typeface="Constantia"/>
                <a:cs typeface="Constantia"/>
              </a:rPr>
              <a:t>interrelated </a:t>
            </a:r>
            <a:r>
              <a:rPr lang="en-US" sz="2000" spc="-5" dirty="0" smtClean="0">
                <a:latin typeface="Constantia"/>
                <a:cs typeface="Constantia"/>
              </a:rPr>
              <a:t>activities with </a:t>
            </a:r>
            <a:r>
              <a:rPr lang="en-US" sz="2000" spc="-10" dirty="0" smtClean="0">
                <a:latin typeface="Constantia"/>
                <a:cs typeface="Constantia"/>
              </a:rPr>
              <a:t>use </a:t>
            </a:r>
            <a:r>
              <a:rPr lang="en-US" sz="2000" spc="-5" dirty="0" smtClean="0">
                <a:latin typeface="Constantia"/>
                <a:cs typeface="Constantia"/>
              </a:rPr>
              <a:t>of </a:t>
            </a:r>
            <a:r>
              <a:rPr lang="en-US" sz="2000" spc="-10" dirty="0" smtClean="0">
                <a:latin typeface="Constantia"/>
                <a:cs typeface="Constantia"/>
              </a:rPr>
              <a:t>limited </a:t>
            </a:r>
            <a:r>
              <a:rPr lang="en-US" sz="2000" spc="-20" dirty="0" smtClean="0">
                <a:latin typeface="Constantia"/>
                <a:cs typeface="Constantia"/>
              </a:rPr>
              <a:t>resources,  </a:t>
            </a:r>
            <a:r>
              <a:rPr lang="en-US" sz="2000" spc="-35" dirty="0" smtClean="0">
                <a:latin typeface="Constantia"/>
                <a:cs typeface="Constantia"/>
              </a:rPr>
              <a:t>namely, </a:t>
            </a:r>
            <a:r>
              <a:rPr lang="en-US" sz="2000" spc="-5" dirty="0" smtClean="0">
                <a:latin typeface="Constantia"/>
                <a:cs typeface="Constantia"/>
              </a:rPr>
              <a:t>men, </a:t>
            </a:r>
            <a:r>
              <a:rPr lang="en-US" sz="2000" spc="-10" dirty="0" smtClean="0">
                <a:latin typeface="Constantia"/>
                <a:cs typeface="Constantia"/>
              </a:rPr>
              <a:t>machines, materials, </a:t>
            </a:r>
            <a:r>
              <a:rPr lang="en-US" sz="2000" spc="-5" dirty="0" smtClean="0">
                <a:latin typeface="Constantia"/>
                <a:cs typeface="Constantia"/>
              </a:rPr>
              <a:t>money and</a:t>
            </a:r>
            <a:r>
              <a:rPr lang="en-US" sz="2000" spc="-185" dirty="0" smtClean="0">
                <a:latin typeface="Constantia"/>
                <a:cs typeface="Constantia"/>
              </a:rPr>
              <a:t> </a:t>
            </a:r>
            <a:r>
              <a:rPr lang="en-US" sz="2000" spc="-5" dirty="0" smtClean="0">
                <a:latin typeface="Constantia"/>
                <a:cs typeface="Constantia"/>
              </a:rPr>
              <a:t>time. The</a:t>
            </a:r>
            <a:r>
              <a:rPr lang="en-US" sz="2000" spc="-105" dirty="0" smtClean="0">
                <a:latin typeface="Constantia"/>
                <a:cs typeface="Constantia"/>
              </a:rPr>
              <a:t> </a:t>
            </a:r>
            <a:r>
              <a:rPr lang="en-US" sz="2000" spc="-5" dirty="0" smtClean="0">
                <a:latin typeface="Constantia"/>
                <a:cs typeface="Constantia"/>
              </a:rPr>
              <a:t>projects</a:t>
            </a:r>
            <a:r>
              <a:rPr lang="en-US" sz="2000" spc="-55" dirty="0" smtClean="0">
                <a:latin typeface="Constantia"/>
                <a:cs typeface="Constantia"/>
              </a:rPr>
              <a:t> </a:t>
            </a:r>
            <a:r>
              <a:rPr lang="en-US" sz="2000" spc="-15" dirty="0" smtClean="0">
                <a:latin typeface="Constantia"/>
                <a:cs typeface="Constantia"/>
              </a:rPr>
              <a:t>may</a:t>
            </a:r>
            <a:r>
              <a:rPr lang="en-US" sz="2000" spc="-55" dirty="0" smtClean="0">
                <a:latin typeface="Constantia"/>
                <a:cs typeface="Constantia"/>
              </a:rPr>
              <a:t> </a:t>
            </a:r>
            <a:r>
              <a:rPr lang="en-US" sz="2000" spc="-5" dirty="0" smtClean="0">
                <a:latin typeface="Constantia"/>
                <a:cs typeface="Constantia"/>
              </a:rPr>
              <a:t>be</a:t>
            </a:r>
            <a:r>
              <a:rPr lang="en-US" sz="2000" spc="-110" dirty="0" smtClean="0">
                <a:latin typeface="Constantia"/>
                <a:cs typeface="Constantia"/>
              </a:rPr>
              <a:t> </a:t>
            </a:r>
            <a:r>
              <a:rPr lang="en-US" sz="2000" spc="-5" dirty="0" smtClean="0">
                <a:latin typeface="Constantia"/>
                <a:cs typeface="Constantia"/>
              </a:rPr>
              <a:t>extremely</a:t>
            </a:r>
            <a:r>
              <a:rPr lang="en-US" sz="2000" spc="-65" dirty="0" smtClean="0">
                <a:latin typeface="Constantia"/>
                <a:cs typeface="Constantia"/>
              </a:rPr>
              <a:t> </a:t>
            </a:r>
            <a:r>
              <a:rPr lang="en-US" sz="2000" spc="-15" dirty="0" smtClean="0">
                <a:latin typeface="Constantia"/>
                <a:cs typeface="Constantia"/>
              </a:rPr>
              <a:t>large</a:t>
            </a:r>
            <a:r>
              <a:rPr lang="en-US" sz="2000" spc="-120" dirty="0" smtClean="0">
                <a:latin typeface="Constantia"/>
                <a:cs typeface="Constantia"/>
              </a:rPr>
              <a:t> </a:t>
            </a:r>
            <a:r>
              <a:rPr lang="en-US" sz="2000" dirty="0" smtClean="0">
                <a:latin typeface="Constantia"/>
                <a:cs typeface="Constantia"/>
              </a:rPr>
              <a:t>and</a:t>
            </a:r>
            <a:r>
              <a:rPr lang="en-US" sz="2000" spc="-50" dirty="0" smtClean="0">
                <a:latin typeface="Constantia"/>
                <a:cs typeface="Constantia"/>
              </a:rPr>
              <a:t> </a:t>
            </a:r>
            <a:r>
              <a:rPr lang="en-US" sz="2000" spc="-5" dirty="0" smtClean="0">
                <a:latin typeface="Constantia"/>
                <a:cs typeface="Constantia"/>
              </a:rPr>
              <a:t>complex</a:t>
            </a:r>
            <a:r>
              <a:rPr lang="en-US" sz="2000" spc="-90" dirty="0" smtClean="0">
                <a:latin typeface="Constantia"/>
                <a:cs typeface="Constantia"/>
              </a:rPr>
              <a:t> </a:t>
            </a:r>
            <a:r>
              <a:rPr lang="en-US" sz="2000" dirty="0" smtClean="0">
                <a:latin typeface="Constantia"/>
                <a:cs typeface="Constantia"/>
              </a:rPr>
              <a:t>such</a:t>
            </a:r>
            <a:r>
              <a:rPr lang="en-US" sz="2000" spc="-75" dirty="0" smtClean="0">
                <a:latin typeface="Constantia"/>
                <a:cs typeface="Constantia"/>
              </a:rPr>
              <a:t> </a:t>
            </a:r>
            <a:r>
              <a:rPr lang="en-US" sz="2000" dirty="0" smtClean="0">
                <a:latin typeface="Constantia"/>
                <a:cs typeface="Constantia"/>
              </a:rPr>
              <a:t>as </a:t>
            </a:r>
            <a:r>
              <a:rPr lang="en-US" sz="2000" spc="-5" dirty="0" smtClean="0">
                <a:latin typeface="Constantia"/>
                <a:cs typeface="Constantia"/>
              </a:rPr>
              <a:t>construction </a:t>
            </a:r>
            <a:r>
              <a:rPr lang="en-US" sz="2000" dirty="0" smtClean="0">
                <a:latin typeface="Constantia"/>
                <a:cs typeface="Constantia"/>
              </a:rPr>
              <a:t>of a housing , a </a:t>
            </a:r>
            <a:r>
              <a:rPr lang="en-US" sz="2000" spc="-40" dirty="0" smtClean="0">
                <a:latin typeface="Constantia"/>
                <a:cs typeface="Constantia"/>
              </a:rPr>
              <a:t>highway,</a:t>
            </a:r>
            <a:r>
              <a:rPr lang="en-US" sz="2000" spc="-105" dirty="0" smtClean="0">
                <a:latin typeface="Constantia"/>
                <a:cs typeface="Constantia"/>
              </a:rPr>
              <a:t> </a:t>
            </a:r>
            <a:r>
              <a:rPr lang="en-US" sz="2000" dirty="0" smtClean="0">
                <a:latin typeface="Constantia"/>
                <a:cs typeface="Constantia"/>
              </a:rPr>
              <a:t>a </a:t>
            </a:r>
            <a:r>
              <a:rPr lang="en-US" sz="2000" spc="-5" dirty="0" smtClean="0">
                <a:latin typeface="Constantia"/>
                <a:cs typeface="Constantia"/>
              </a:rPr>
              <a:t>shopping complex </a:t>
            </a:r>
            <a:r>
              <a:rPr lang="en-US" sz="2000" spc="-10" dirty="0" smtClean="0">
                <a:latin typeface="Constantia"/>
                <a:cs typeface="Constantia"/>
              </a:rPr>
              <a:t>etc.</a:t>
            </a:r>
          </a:p>
          <a:p>
            <a:pPr marL="354965" marR="5080" indent="-342900" algn="just">
              <a:lnSpc>
                <a:spcPct val="100000"/>
              </a:lnSpc>
              <a:spcBef>
                <a:spcPts val="95"/>
              </a:spcBef>
              <a:buClr>
                <a:srgbClr val="0AD0D9"/>
              </a:buClr>
              <a:buSzPct val="93181"/>
              <a:buFont typeface="Wingdings" panose="05000000000000000000" pitchFamily="2" charset="2"/>
              <a:buChar char="Ø"/>
              <a:tabLst>
                <a:tab pos="287020" algn="l"/>
              </a:tabLst>
            </a:pPr>
            <a:r>
              <a:rPr lang="en-US" sz="2000" spc="-10" dirty="0" smtClean="0">
                <a:latin typeface="Constantia"/>
                <a:cs typeface="Constantia"/>
              </a:rPr>
              <a:t>Each activity of the project is represented by an arc pointing in the direction of progress in the project. </a:t>
            </a:r>
          </a:p>
          <a:p>
            <a:pPr marL="354965" marR="5080" indent="-342900" algn="just">
              <a:lnSpc>
                <a:spcPct val="100000"/>
              </a:lnSpc>
              <a:spcBef>
                <a:spcPts val="95"/>
              </a:spcBef>
              <a:buClr>
                <a:srgbClr val="0AD0D9"/>
              </a:buClr>
              <a:buSzPct val="93181"/>
              <a:buFont typeface="Wingdings" panose="05000000000000000000" pitchFamily="2" charset="2"/>
              <a:buChar char="Ø"/>
              <a:tabLst>
                <a:tab pos="287020" algn="l"/>
              </a:tabLst>
            </a:pPr>
            <a:r>
              <a:rPr lang="en-US" sz="2000" b="1" i="1" spc="-10" dirty="0" smtClean="0">
                <a:latin typeface="Constantia"/>
                <a:cs typeface="Constantia"/>
              </a:rPr>
              <a:t>Activity: </a:t>
            </a:r>
            <a:r>
              <a:rPr lang="en-US" sz="2000" i="1" spc="-5" dirty="0" smtClean="0">
                <a:latin typeface="Constantia"/>
                <a:cs typeface="Constantia"/>
              </a:rPr>
              <a:t>An </a:t>
            </a:r>
            <a:r>
              <a:rPr lang="en-US" sz="2000" i="1" dirty="0" smtClean="0">
                <a:latin typeface="Constantia"/>
                <a:cs typeface="Constantia"/>
              </a:rPr>
              <a:t>activity </a:t>
            </a:r>
            <a:r>
              <a:rPr lang="en-US" sz="2000" i="1" spc="-5" dirty="0" smtClean="0">
                <a:latin typeface="Constantia"/>
                <a:cs typeface="Constantia"/>
              </a:rPr>
              <a:t>represents </a:t>
            </a:r>
            <a:r>
              <a:rPr lang="en-US" sz="2000" i="1" dirty="0" smtClean="0">
                <a:latin typeface="Constantia"/>
                <a:cs typeface="Constantia"/>
              </a:rPr>
              <a:t>an </a:t>
            </a:r>
            <a:r>
              <a:rPr lang="en-US" sz="2000" i="1" spc="-5" dirty="0" smtClean="0">
                <a:latin typeface="Constantia"/>
                <a:cs typeface="Constantia"/>
              </a:rPr>
              <a:t>action </a:t>
            </a:r>
            <a:r>
              <a:rPr lang="en-US" sz="2000" i="1" dirty="0" smtClean="0">
                <a:latin typeface="Constantia"/>
                <a:cs typeface="Constantia"/>
              </a:rPr>
              <a:t>and consumption </a:t>
            </a:r>
            <a:r>
              <a:rPr lang="en-US" sz="2000" i="1" spc="-10" dirty="0" smtClean="0">
                <a:latin typeface="Constantia"/>
                <a:cs typeface="Constantia"/>
              </a:rPr>
              <a:t>of  resources </a:t>
            </a:r>
            <a:r>
              <a:rPr lang="en-US" sz="2000" i="1" dirty="0" smtClean="0">
                <a:latin typeface="Constantia"/>
                <a:cs typeface="Constantia"/>
              </a:rPr>
              <a:t>(time, </a:t>
            </a:r>
            <a:r>
              <a:rPr lang="en-US" sz="2000" i="1" spc="-25" dirty="0" smtClean="0">
                <a:latin typeface="Constantia"/>
                <a:cs typeface="Constantia"/>
              </a:rPr>
              <a:t>money, </a:t>
            </a:r>
            <a:r>
              <a:rPr lang="en-US" sz="2000" dirty="0" smtClean="0">
                <a:latin typeface="Constantia"/>
                <a:cs typeface="Constantia"/>
              </a:rPr>
              <a:t>energy) </a:t>
            </a:r>
            <a:r>
              <a:rPr lang="en-US" sz="2000" spc="-10" dirty="0" smtClean="0">
                <a:latin typeface="Constantia"/>
                <a:cs typeface="Constantia"/>
              </a:rPr>
              <a:t>required </a:t>
            </a:r>
            <a:r>
              <a:rPr lang="en-US" sz="2000" spc="-20" dirty="0" smtClean="0">
                <a:latin typeface="Constantia"/>
                <a:cs typeface="Constantia"/>
              </a:rPr>
              <a:t>to </a:t>
            </a:r>
            <a:r>
              <a:rPr lang="en-US" sz="2000" spc="-10" dirty="0" smtClean="0">
                <a:latin typeface="Constantia"/>
                <a:cs typeface="Constantia"/>
              </a:rPr>
              <a:t>complete </a:t>
            </a:r>
            <a:r>
              <a:rPr lang="en-US" sz="2000" dirty="0" smtClean="0">
                <a:latin typeface="Constantia"/>
                <a:cs typeface="Constantia"/>
              </a:rPr>
              <a:t>a </a:t>
            </a:r>
            <a:r>
              <a:rPr lang="en-US" sz="2000" spc="-10" dirty="0" smtClean="0">
                <a:latin typeface="Constantia"/>
                <a:cs typeface="Constantia"/>
              </a:rPr>
              <a:t>portion </a:t>
            </a:r>
            <a:r>
              <a:rPr lang="en-US" sz="2000" spc="-5" dirty="0" smtClean="0">
                <a:latin typeface="Constantia"/>
                <a:cs typeface="Constantia"/>
              </a:rPr>
              <a:t>of </a:t>
            </a:r>
            <a:r>
              <a:rPr lang="en-US" sz="2000" dirty="0" smtClean="0">
                <a:latin typeface="Constantia"/>
                <a:cs typeface="Constantia"/>
              </a:rPr>
              <a:t>a  </a:t>
            </a:r>
            <a:r>
              <a:rPr lang="en-US" sz="2000" spc="-5" dirty="0" smtClean="0">
                <a:latin typeface="Constantia"/>
                <a:cs typeface="Constantia"/>
              </a:rPr>
              <a:t>project.</a:t>
            </a:r>
            <a:r>
              <a:rPr lang="en-US" sz="2000" spc="-55" dirty="0" smtClean="0">
                <a:latin typeface="Constantia"/>
                <a:cs typeface="Constantia"/>
              </a:rPr>
              <a:t> </a:t>
            </a:r>
            <a:r>
              <a:rPr lang="en-US" sz="2000" spc="-10" dirty="0" smtClean="0">
                <a:latin typeface="Constantia"/>
                <a:cs typeface="Constantia"/>
              </a:rPr>
              <a:t>Activity</a:t>
            </a:r>
            <a:r>
              <a:rPr lang="en-US" sz="2000" spc="-90" dirty="0" smtClean="0">
                <a:latin typeface="Constantia"/>
                <a:cs typeface="Constantia"/>
              </a:rPr>
              <a:t> </a:t>
            </a:r>
            <a:r>
              <a:rPr lang="en-US" sz="2000" spc="-5" dirty="0" smtClean="0">
                <a:latin typeface="Constantia"/>
                <a:cs typeface="Constantia"/>
              </a:rPr>
              <a:t>is</a:t>
            </a:r>
            <a:r>
              <a:rPr lang="en-US" sz="2000" spc="-70" dirty="0" smtClean="0">
                <a:latin typeface="Constantia"/>
                <a:cs typeface="Constantia"/>
              </a:rPr>
              <a:t> </a:t>
            </a:r>
            <a:r>
              <a:rPr lang="en-US" sz="2000" spc="-10" dirty="0" smtClean="0">
                <a:latin typeface="Constantia"/>
                <a:cs typeface="Constantia"/>
              </a:rPr>
              <a:t>represented</a:t>
            </a:r>
            <a:r>
              <a:rPr lang="en-US" sz="2000" spc="-15" dirty="0" smtClean="0">
                <a:latin typeface="Constantia"/>
                <a:cs typeface="Constantia"/>
              </a:rPr>
              <a:t> by</a:t>
            </a:r>
            <a:r>
              <a:rPr lang="en-US" sz="2000" spc="-110" dirty="0" smtClean="0">
                <a:latin typeface="Constantia"/>
                <a:cs typeface="Constantia"/>
              </a:rPr>
              <a:t> </a:t>
            </a:r>
            <a:r>
              <a:rPr lang="en-US" sz="2000" spc="-5" dirty="0" smtClean="0">
                <a:latin typeface="Constantia"/>
                <a:cs typeface="Constantia"/>
              </a:rPr>
              <a:t>an</a:t>
            </a:r>
            <a:r>
              <a:rPr lang="en-US" sz="2000" spc="-75" dirty="0" smtClean="0">
                <a:latin typeface="Constantia"/>
                <a:cs typeface="Constantia"/>
              </a:rPr>
              <a:t> </a:t>
            </a:r>
            <a:r>
              <a:rPr lang="en-US" sz="2000" spc="-40" dirty="0" smtClean="0">
                <a:latin typeface="Constantia"/>
                <a:cs typeface="Constantia"/>
              </a:rPr>
              <a:t>arrow.</a:t>
            </a:r>
          </a:p>
          <a:p>
            <a:pPr marL="354965" marR="5080" indent="-342900" algn="just">
              <a:lnSpc>
                <a:spcPct val="100000"/>
              </a:lnSpc>
              <a:spcBef>
                <a:spcPts val="95"/>
              </a:spcBef>
              <a:buClr>
                <a:srgbClr val="0AD0D9"/>
              </a:buClr>
              <a:buSzPct val="93181"/>
              <a:buFont typeface="Wingdings" panose="05000000000000000000" pitchFamily="2" charset="2"/>
              <a:buChar char="Ø"/>
              <a:tabLst>
                <a:tab pos="287020" algn="l"/>
              </a:tabLst>
            </a:pPr>
            <a:r>
              <a:rPr lang="en-US" sz="2000" b="1" i="1" spc="-20" dirty="0">
                <a:latin typeface="Constantia"/>
                <a:cs typeface="Constantia"/>
              </a:rPr>
              <a:t>Event: </a:t>
            </a:r>
            <a:r>
              <a:rPr lang="en-US" sz="2000" i="1" dirty="0">
                <a:latin typeface="Constantia"/>
                <a:cs typeface="Constantia"/>
              </a:rPr>
              <a:t>An </a:t>
            </a:r>
            <a:r>
              <a:rPr lang="en-US" sz="2000" i="1" spc="-10" dirty="0">
                <a:latin typeface="Constantia"/>
                <a:cs typeface="Constantia"/>
              </a:rPr>
              <a:t>event </a:t>
            </a:r>
            <a:r>
              <a:rPr lang="en-US" sz="2000" i="1" dirty="0">
                <a:latin typeface="Constantia"/>
                <a:cs typeface="Constantia"/>
              </a:rPr>
              <a:t>(or node) </a:t>
            </a:r>
            <a:r>
              <a:rPr lang="en-US" sz="2000" i="1" spc="-5" dirty="0">
                <a:latin typeface="Constantia"/>
                <a:cs typeface="Constantia"/>
              </a:rPr>
              <a:t>will </a:t>
            </a:r>
            <a:r>
              <a:rPr lang="en-US" sz="2000" i="1" spc="-10" dirty="0">
                <a:latin typeface="Constantia"/>
                <a:cs typeface="Constantia"/>
              </a:rPr>
              <a:t>always </a:t>
            </a:r>
            <a:r>
              <a:rPr lang="en-US" sz="2000" i="1" spc="-5" dirty="0">
                <a:latin typeface="Constantia"/>
                <a:cs typeface="Constantia"/>
              </a:rPr>
              <a:t>occur at </a:t>
            </a:r>
            <a:r>
              <a:rPr lang="en-US" sz="2000" i="1" spc="-10" dirty="0">
                <a:latin typeface="Constantia"/>
                <a:cs typeface="Constantia"/>
              </a:rPr>
              <a:t>the </a:t>
            </a:r>
            <a:r>
              <a:rPr lang="en-US" sz="2000" i="1" spc="-5" dirty="0">
                <a:latin typeface="Constantia"/>
                <a:cs typeface="Constantia"/>
              </a:rPr>
              <a:t>beginning </a:t>
            </a:r>
            <a:r>
              <a:rPr lang="en-US" sz="2000" i="1" dirty="0">
                <a:latin typeface="Constantia"/>
                <a:cs typeface="Constantia"/>
              </a:rPr>
              <a:t>and </a:t>
            </a:r>
            <a:r>
              <a:rPr lang="en-US" sz="2000" i="1" spc="-5" dirty="0">
                <a:latin typeface="Constantia"/>
                <a:cs typeface="Constantia"/>
              </a:rPr>
              <a:t>end </a:t>
            </a:r>
            <a:r>
              <a:rPr lang="en-US" sz="2000" i="1" dirty="0">
                <a:latin typeface="Constantia"/>
                <a:cs typeface="Constantia"/>
              </a:rPr>
              <a:t>of an  </a:t>
            </a:r>
            <a:r>
              <a:rPr lang="en-US" sz="2000" i="1" spc="-15" dirty="0">
                <a:latin typeface="Constantia"/>
                <a:cs typeface="Constantia"/>
              </a:rPr>
              <a:t>activity.</a:t>
            </a:r>
            <a:r>
              <a:rPr lang="en-US" sz="2000" i="1" spc="-60" dirty="0">
                <a:latin typeface="Constantia"/>
                <a:cs typeface="Constantia"/>
              </a:rPr>
              <a:t> </a:t>
            </a:r>
            <a:r>
              <a:rPr lang="en-US" sz="2000" i="1" dirty="0">
                <a:latin typeface="Constantia"/>
                <a:cs typeface="Constantia"/>
              </a:rPr>
              <a:t>The</a:t>
            </a:r>
            <a:r>
              <a:rPr lang="en-US" sz="2000" i="1" spc="-5" dirty="0">
                <a:latin typeface="Constantia"/>
                <a:cs typeface="Constantia"/>
              </a:rPr>
              <a:t> </a:t>
            </a:r>
            <a:r>
              <a:rPr lang="en-US" sz="2000" spc="-15" dirty="0">
                <a:latin typeface="Constantia"/>
                <a:cs typeface="Constantia"/>
              </a:rPr>
              <a:t>event</a:t>
            </a:r>
            <a:r>
              <a:rPr lang="en-US" sz="2000" spc="-30" dirty="0">
                <a:latin typeface="Constantia"/>
                <a:cs typeface="Constantia"/>
              </a:rPr>
              <a:t> </a:t>
            </a:r>
            <a:r>
              <a:rPr lang="en-US" sz="2000" dirty="0">
                <a:latin typeface="Constantia"/>
                <a:cs typeface="Constantia"/>
              </a:rPr>
              <a:t>has</a:t>
            </a:r>
            <a:r>
              <a:rPr lang="en-US" sz="2000" spc="-55" dirty="0">
                <a:latin typeface="Constantia"/>
                <a:cs typeface="Constantia"/>
              </a:rPr>
              <a:t> </a:t>
            </a:r>
            <a:r>
              <a:rPr lang="en-US" sz="2000" spc="-5" dirty="0">
                <a:latin typeface="Constantia"/>
                <a:cs typeface="Constantia"/>
              </a:rPr>
              <a:t>no</a:t>
            </a:r>
            <a:r>
              <a:rPr lang="en-US" sz="2000" spc="-60" dirty="0">
                <a:latin typeface="Constantia"/>
                <a:cs typeface="Constantia"/>
              </a:rPr>
              <a:t> </a:t>
            </a:r>
            <a:r>
              <a:rPr lang="en-US" sz="2000" spc="-10" dirty="0">
                <a:latin typeface="Constantia"/>
                <a:cs typeface="Constantia"/>
              </a:rPr>
              <a:t>resources</a:t>
            </a:r>
            <a:r>
              <a:rPr lang="en-US" sz="2000" spc="-105" dirty="0">
                <a:latin typeface="Constantia"/>
                <a:cs typeface="Constantia"/>
              </a:rPr>
              <a:t> </a:t>
            </a:r>
            <a:r>
              <a:rPr lang="en-US" sz="2000" dirty="0">
                <a:latin typeface="Constantia"/>
                <a:cs typeface="Constantia"/>
              </a:rPr>
              <a:t>and </a:t>
            </a:r>
            <a:r>
              <a:rPr lang="en-US" sz="2000" spc="-5" dirty="0">
                <a:latin typeface="Constantia"/>
                <a:cs typeface="Constantia"/>
              </a:rPr>
              <a:t>is</a:t>
            </a:r>
            <a:r>
              <a:rPr lang="en-US" sz="2000" spc="-50" dirty="0">
                <a:latin typeface="Constantia"/>
                <a:cs typeface="Constantia"/>
              </a:rPr>
              <a:t> </a:t>
            </a:r>
            <a:r>
              <a:rPr lang="en-US" sz="2000" spc="-10" dirty="0">
                <a:latin typeface="Constantia"/>
                <a:cs typeface="Constantia"/>
              </a:rPr>
              <a:t>represented</a:t>
            </a:r>
            <a:r>
              <a:rPr lang="en-US" sz="2000" spc="-30" dirty="0">
                <a:latin typeface="Constantia"/>
                <a:cs typeface="Constantia"/>
              </a:rPr>
              <a:t> </a:t>
            </a:r>
            <a:r>
              <a:rPr lang="en-US" sz="2000" spc="-5" dirty="0">
                <a:latin typeface="Constantia"/>
                <a:cs typeface="Constantia"/>
              </a:rPr>
              <a:t>by</a:t>
            </a:r>
            <a:r>
              <a:rPr lang="en-US" sz="2000" spc="-105" dirty="0">
                <a:latin typeface="Constantia"/>
                <a:cs typeface="Constantia"/>
              </a:rPr>
              <a:t> </a:t>
            </a:r>
            <a:r>
              <a:rPr lang="en-US" sz="2000" dirty="0">
                <a:latin typeface="Constantia"/>
                <a:cs typeface="Constantia"/>
              </a:rPr>
              <a:t>a</a:t>
            </a:r>
            <a:r>
              <a:rPr lang="en-US" sz="2000" spc="-95" dirty="0">
                <a:latin typeface="Constantia"/>
                <a:cs typeface="Constantia"/>
              </a:rPr>
              <a:t> </a:t>
            </a:r>
            <a:r>
              <a:rPr lang="en-US" sz="2000" spc="-10" dirty="0">
                <a:latin typeface="Constantia"/>
                <a:cs typeface="Constantia"/>
              </a:rPr>
              <a:t>circle.</a:t>
            </a:r>
            <a:r>
              <a:rPr lang="en-US" sz="2000" spc="-50" dirty="0">
                <a:latin typeface="Constantia"/>
                <a:cs typeface="Constantia"/>
              </a:rPr>
              <a:t> </a:t>
            </a:r>
            <a:r>
              <a:rPr lang="en-US" sz="2000" spc="-5" dirty="0">
                <a:latin typeface="Constantia"/>
                <a:cs typeface="Constantia"/>
              </a:rPr>
              <a:t>The</a:t>
            </a:r>
            <a:r>
              <a:rPr lang="en-US" sz="2000" spc="-35" dirty="0">
                <a:latin typeface="Constantia"/>
                <a:cs typeface="Constantia"/>
              </a:rPr>
              <a:t> </a:t>
            </a:r>
            <a:r>
              <a:rPr lang="en-US" sz="2000" spc="-5" dirty="0" err="1">
                <a:latin typeface="Constantia"/>
                <a:cs typeface="Constantia"/>
              </a:rPr>
              <a:t>i</a:t>
            </a:r>
            <a:r>
              <a:rPr lang="en-US" sz="2000" spc="-5" baseline="30000" dirty="0" err="1">
                <a:latin typeface="Constantia"/>
                <a:cs typeface="Constantia"/>
              </a:rPr>
              <a:t>th</a:t>
            </a:r>
            <a:r>
              <a:rPr lang="en-US" sz="2000" spc="-75" dirty="0">
                <a:latin typeface="Constantia"/>
                <a:cs typeface="Constantia"/>
              </a:rPr>
              <a:t> </a:t>
            </a:r>
            <a:r>
              <a:rPr lang="en-US" sz="2000" spc="-15" dirty="0">
                <a:latin typeface="Constantia"/>
                <a:cs typeface="Constantia"/>
              </a:rPr>
              <a:t>event  </a:t>
            </a:r>
            <a:r>
              <a:rPr lang="en-US" sz="2000" dirty="0">
                <a:latin typeface="Constantia"/>
                <a:cs typeface="Constantia"/>
              </a:rPr>
              <a:t>and</a:t>
            </a:r>
            <a:r>
              <a:rPr lang="en-US" sz="2000" spc="-15" dirty="0">
                <a:latin typeface="Constantia"/>
                <a:cs typeface="Constantia"/>
              </a:rPr>
              <a:t> </a:t>
            </a:r>
            <a:r>
              <a:rPr lang="en-US" sz="2000" spc="-5" dirty="0" err="1">
                <a:latin typeface="Constantia"/>
                <a:cs typeface="Constantia"/>
              </a:rPr>
              <a:t>j</a:t>
            </a:r>
            <a:r>
              <a:rPr lang="en-US" sz="2000" spc="-5" baseline="30000" dirty="0" err="1">
                <a:latin typeface="Constantia"/>
                <a:cs typeface="Constantia"/>
              </a:rPr>
              <a:t>th</a:t>
            </a:r>
            <a:r>
              <a:rPr lang="en-US" sz="2000" spc="-80" dirty="0">
                <a:latin typeface="Constantia"/>
                <a:cs typeface="Constantia"/>
              </a:rPr>
              <a:t> </a:t>
            </a:r>
            <a:r>
              <a:rPr lang="en-US" sz="2000" spc="-15" dirty="0">
                <a:latin typeface="Constantia"/>
                <a:cs typeface="Constantia"/>
              </a:rPr>
              <a:t>event</a:t>
            </a:r>
            <a:r>
              <a:rPr lang="en-US" sz="2000" spc="-70" dirty="0">
                <a:latin typeface="Constantia"/>
                <a:cs typeface="Constantia"/>
              </a:rPr>
              <a:t> </a:t>
            </a:r>
            <a:r>
              <a:rPr lang="en-US" sz="2000" spc="-10" dirty="0">
                <a:latin typeface="Constantia"/>
                <a:cs typeface="Constantia"/>
              </a:rPr>
              <a:t>are</a:t>
            </a:r>
            <a:r>
              <a:rPr lang="en-US" sz="2000" spc="-75" dirty="0">
                <a:latin typeface="Constantia"/>
                <a:cs typeface="Constantia"/>
              </a:rPr>
              <a:t> </a:t>
            </a:r>
            <a:r>
              <a:rPr lang="en-US" sz="2000" dirty="0">
                <a:latin typeface="Constantia"/>
                <a:cs typeface="Constantia"/>
              </a:rPr>
              <a:t>the</a:t>
            </a:r>
            <a:r>
              <a:rPr lang="en-US" sz="2000" spc="-65" dirty="0">
                <a:latin typeface="Constantia"/>
                <a:cs typeface="Constantia"/>
              </a:rPr>
              <a:t> </a:t>
            </a:r>
            <a:r>
              <a:rPr lang="en-US" sz="2000" dirty="0">
                <a:latin typeface="Constantia"/>
                <a:cs typeface="Constantia"/>
              </a:rPr>
              <a:t>tail</a:t>
            </a:r>
            <a:r>
              <a:rPr lang="en-US" sz="2000" spc="-50" dirty="0">
                <a:latin typeface="Constantia"/>
                <a:cs typeface="Constantia"/>
              </a:rPr>
              <a:t> </a:t>
            </a:r>
            <a:r>
              <a:rPr lang="en-US" sz="2000" spc="-15" dirty="0">
                <a:latin typeface="Constantia"/>
                <a:cs typeface="Constantia"/>
              </a:rPr>
              <a:t>event</a:t>
            </a:r>
            <a:r>
              <a:rPr lang="en-US" sz="2000" spc="-65" dirty="0">
                <a:latin typeface="Constantia"/>
                <a:cs typeface="Constantia"/>
              </a:rPr>
              <a:t> </a:t>
            </a:r>
            <a:r>
              <a:rPr lang="en-US" sz="2000" dirty="0">
                <a:latin typeface="Constantia"/>
                <a:cs typeface="Constantia"/>
              </a:rPr>
              <a:t>and head</a:t>
            </a:r>
            <a:r>
              <a:rPr lang="en-US" sz="2000" spc="-45" dirty="0">
                <a:latin typeface="Constantia"/>
                <a:cs typeface="Constantia"/>
              </a:rPr>
              <a:t> </a:t>
            </a:r>
            <a:r>
              <a:rPr lang="en-US" sz="2000" spc="-15" dirty="0">
                <a:latin typeface="Constantia"/>
                <a:cs typeface="Constantia"/>
              </a:rPr>
              <a:t>event</a:t>
            </a:r>
            <a:r>
              <a:rPr lang="en-US" sz="2000" spc="-55" dirty="0">
                <a:latin typeface="Constantia"/>
                <a:cs typeface="Constantia"/>
              </a:rPr>
              <a:t> </a:t>
            </a:r>
            <a:r>
              <a:rPr lang="en-US" sz="2000" spc="-25" dirty="0" smtClean="0">
                <a:latin typeface="Constantia"/>
                <a:cs typeface="Constantia"/>
              </a:rPr>
              <a:t>respectively.</a:t>
            </a:r>
          </a:p>
        </p:txBody>
      </p:sp>
      <p:sp>
        <p:nvSpPr>
          <p:cNvPr id="4" name="Rectangle 3"/>
          <p:cNvSpPr/>
          <p:nvPr/>
        </p:nvSpPr>
        <p:spPr>
          <a:xfrm>
            <a:off x="3849624" y="4882895"/>
            <a:ext cx="3392424" cy="12940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370832" y="5175504"/>
            <a:ext cx="603504" cy="39319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6" name="Oval 5"/>
          <p:cNvSpPr/>
          <p:nvPr/>
        </p:nvSpPr>
        <p:spPr>
          <a:xfrm>
            <a:off x="6318504" y="5175504"/>
            <a:ext cx="54864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a:t>
            </a:r>
            <a:endParaRPr lang="en-US" dirty="0">
              <a:solidFill>
                <a:schemeClr val="tx1"/>
              </a:solidFill>
            </a:endParaRPr>
          </a:p>
        </p:txBody>
      </p:sp>
      <p:cxnSp>
        <p:nvCxnSpPr>
          <p:cNvPr id="8" name="Straight Arrow Connector 7"/>
          <p:cNvCxnSpPr>
            <a:endCxn id="6" idx="2"/>
          </p:cNvCxnSpPr>
          <p:nvPr/>
        </p:nvCxnSpPr>
        <p:spPr>
          <a:xfrm>
            <a:off x="4974336" y="5376672"/>
            <a:ext cx="1344168" cy="27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94376" y="5065776"/>
            <a:ext cx="283464" cy="369332"/>
          </a:xfrm>
          <a:prstGeom prst="rect">
            <a:avLst/>
          </a:prstGeom>
          <a:noFill/>
        </p:spPr>
        <p:txBody>
          <a:bodyPr wrap="square" rtlCol="0">
            <a:spAutoFit/>
          </a:bodyPr>
          <a:lstStyle/>
          <a:p>
            <a:r>
              <a:rPr lang="en-US" dirty="0" smtClean="0"/>
              <a:t>A</a:t>
            </a:r>
            <a:endParaRPr lang="en-US" dirty="0"/>
          </a:p>
        </p:txBody>
      </p:sp>
      <p:sp>
        <p:nvSpPr>
          <p:cNvPr id="10" name="TextBox 9"/>
          <p:cNvSpPr txBox="1"/>
          <p:nvPr/>
        </p:nvSpPr>
        <p:spPr>
          <a:xfrm>
            <a:off x="4142232" y="5632704"/>
            <a:ext cx="2496312" cy="369332"/>
          </a:xfrm>
          <a:prstGeom prst="rect">
            <a:avLst/>
          </a:prstGeom>
          <a:noFill/>
        </p:spPr>
        <p:txBody>
          <a:bodyPr wrap="square" rtlCol="0">
            <a:spAutoFit/>
          </a:bodyPr>
          <a:lstStyle/>
          <a:p>
            <a:r>
              <a:rPr lang="en-US" dirty="0" smtClean="0"/>
              <a:t>A: Activity,  </a:t>
            </a:r>
            <a:r>
              <a:rPr lang="en-US" dirty="0" err="1" smtClean="0"/>
              <a:t>i</a:t>
            </a:r>
            <a:r>
              <a:rPr lang="en-US" dirty="0" smtClean="0"/>
              <a:t> &amp; j events</a:t>
            </a:r>
            <a:endParaRPr lang="en-US" dirty="0"/>
          </a:p>
        </p:txBody>
      </p:sp>
    </p:spTree>
    <p:extLst>
      <p:ext uri="{BB962C8B-B14F-4D97-AF65-F5344CB8AC3E}">
        <p14:creationId xmlns:p14="http://schemas.microsoft.com/office/powerpoint/2010/main" val="4103917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35184" cy="668147"/>
          </a:xfrm>
        </p:spPr>
        <p:txBody>
          <a:bodyPr>
            <a:normAutofit fontScale="90000"/>
          </a:bodyPr>
          <a:lstStyle/>
          <a:p>
            <a:r>
              <a:rPr lang="en-US" dirty="0" smtClean="0"/>
              <a:t>Network Representation</a:t>
            </a:r>
            <a:endParaRPr lang="en-US" dirty="0"/>
          </a:p>
        </p:txBody>
      </p:sp>
      <p:sp>
        <p:nvSpPr>
          <p:cNvPr id="3" name="Content Placeholder 2"/>
          <p:cNvSpPr>
            <a:spLocks noGrp="1"/>
          </p:cNvSpPr>
          <p:nvPr>
            <p:ph idx="1"/>
          </p:nvPr>
        </p:nvSpPr>
        <p:spPr>
          <a:xfrm>
            <a:off x="838200" y="1170432"/>
            <a:ext cx="10515600" cy="5687568"/>
          </a:xfrm>
        </p:spPr>
        <p:txBody>
          <a:bodyPr>
            <a:normAutofit/>
          </a:bodyPr>
          <a:lstStyle/>
          <a:p>
            <a:pPr marL="12065" marR="5080" indent="0" algn="just">
              <a:lnSpc>
                <a:spcPct val="100000"/>
              </a:lnSpc>
              <a:spcBef>
                <a:spcPts val="95"/>
              </a:spcBef>
              <a:buClr>
                <a:srgbClr val="0AD0D9"/>
              </a:buClr>
              <a:buSzPct val="93181"/>
              <a:buNone/>
              <a:tabLst>
                <a:tab pos="287020" algn="l"/>
              </a:tabLst>
            </a:pPr>
            <a:r>
              <a:rPr lang="en-US" sz="2000" spc="-5" dirty="0" smtClean="0">
                <a:latin typeface="Calibri" panose="020F0502020204030204" pitchFamily="34" charset="0"/>
                <a:cs typeface="Calibri" panose="020F0502020204030204" pitchFamily="34" charset="0"/>
              </a:rPr>
              <a:t>One</a:t>
            </a:r>
            <a:r>
              <a:rPr lang="en-US" sz="2000" spc="-105"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or</a:t>
            </a:r>
            <a:r>
              <a:rPr lang="en-US" sz="2000" spc="-65" dirty="0" smtClean="0">
                <a:latin typeface="Calibri" panose="020F0502020204030204" pitchFamily="34" charset="0"/>
                <a:cs typeface="Calibri" panose="020F0502020204030204" pitchFamily="34" charset="0"/>
              </a:rPr>
              <a:t> </a:t>
            </a:r>
            <a:r>
              <a:rPr lang="en-US" sz="2000" spc="-10" dirty="0" smtClean="0">
                <a:latin typeface="Calibri" panose="020F0502020204030204" pitchFamily="34" charset="0"/>
                <a:cs typeface="Calibri" panose="020F0502020204030204" pitchFamily="34" charset="0"/>
              </a:rPr>
              <a:t>more</a:t>
            </a:r>
            <a:r>
              <a:rPr lang="en-US" sz="2000" spc="-90" dirty="0" smtClean="0">
                <a:latin typeface="Calibri" panose="020F0502020204030204" pitchFamily="34" charset="0"/>
                <a:cs typeface="Calibri" panose="020F0502020204030204" pitchFamily="34" charset="0"/>
              </a:rPr>
              <a:t> </a:t>
            </a:r>
            <a:r>
              <a:rPr lang="en-US" sz="2000" spc="-5" dirty="0" smtClean="0">
                <a:latin typeface="Calibri" panose="020F0502020204030204" pitchFamily="34" charset="0"/>
                <a:cs typeface="Calibri" panose="020F0502020204030204" pitchFamily="34" charset="0"/>
              </a:rPr>
              <a:t>activities</a:t>
            </a:r>
            <a:r>
              <a:rPr lang="en-US" sz="2000" spc="-60" dirty="0" smtClean="0">
                <a:latin typeface="Calibri" panose="020F0502020204030204" pitchFamily="34" charset="0"/>
                <a:cs typeface="Calibri" panose="020F0502020204030204" pitchFamily="34" charset="0"/>
              </a:rPr>
              <a:t> </a:t>
            </a:r>
            <a:r>
              <a:rPr lang="en-US" sz="2000" spc="-5" dirty="0" smtClean="0">
                <a:latin typeface="Calibri" panose="020F0502020204030204" pitchFamily="34" charset="0"/>
                <a:cs typeface="Calibri" panose="020F0502020204030204" pitchFamily="34" charset="0"/>
              </a:rPr>
              <a:t>can</a:t>
            </a:r>
            <a:r>
              <a:rPr lang="en-US" sz="2000" spc="-75"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start</a:t>
            </a:r>
            <a:r>
              <a:rPr lang="en-US" sz="2000" spc="-105"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or</a:t>
            </a:r>
            <a:r>
              <a:rPr lang="en-US" sz="2000" spc="-40"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end</a:t>
            </a:r>
            <a:r>
              <a:rPr lang="en-US" sz="2000" spc="-30" dirty="0" smtClean="0">
                <a:latin typeface="Calibri" panose="020F0502020204030204" pitchFamily="34" charset="0"/>
                <a:cs typeface="Calibri" panose="020F0502020204030204" pitchFamily="34" charset="0"/>
              </a:rPr>
              <a:t> </a:t>
            </a:r>
            <a:r>
              <a:rPr lang="en-US" sz="2000" spc="-5" dirty="0" smtClean="0">
                <a:latin typeface="Calibri" panose="020F0502020204030204" pitchFamily="34" charset="0"/>
                <a:cs typeface="Calibri" panose="020F0502020204030204" pitchFamily="34" charset="0"/>
              </a:rPr>
              <a:t>simultaneously</a:t>
            </a:r>
            <a:r>
              <a:rPr lang="en-US" sz="2000" spc="-95"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at</a:t>
            </a:r>
            <a:r>
              <a:rPr lang="en-US" sz="2000" spc="-90"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an</a:t>
            </a:r>
            <a:r>
              <a:rPr lang="en-US" sz="2000" spc="-75" dirty="0" smtClean="0">
                <a:latin typeface="Calibri" panose="020F0502020204030204" pitchFamily="34" charset="0"/>
                <a:cs typeface="Calibri" panose="020F0502020204030204" pitchFamily="34" charset="0"/>
              </a:rPr>
              <a:t> </a:t>
            </a:r>
            <a:r>
              <a:rPr lang="en-US" sz="2000" spc="-15" dirty="0" smtClean="0">
                <a:latin typeface="Calibri" panose="020F0502020204030204" pitchFamily="34" charset="0"/>
                <a:cs typeface="Calibri" panose="020F0502020204030204" pitchFamily="34" charset="0"/>
              </a:rPr>
              <a:t>event.</a:t>
            </a:r>
            <a:endParaRPr lang="en-US" sz="2000" spc="-25" dirty="0" smtClean="0">
              <a:latin typeface="Calibri" panose="020F0502020204030204" pitchFamily="34" charset="0"/>
              <a:cs typeface="Calibri" panose="020F0502020204030204" pitchFamily="34" charset="0"/>
            </a:endParaRPr>
          </a:p>
        </p:txBody>
      </p:sp>
      <p:sp>
        <p:nvSpPr>
          <p:cNvPr id="7" name="Rectangle 6"/>
          <p:cNvSpPr/>
          <p:nvPr/>
        </p:nvSpPr>
        <p:spPr>
          <a:xfrm>
            <a:off x="2057400" y="1819656"/>
            <a:ext cx="3538728" cy="15544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916936" y="2221992"/>
            <a:ext cx="493776" cy="49377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2390052" y="2044104"/>
            <a:ext cx="556944" cy="355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313432" y="2532888"/>
            <a:ext cx="603504" cy="7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1" idx="2"/>
          </p:cNvCxnSpPr>
          <p:nvPr/>
        </p:nvCxnSpPr>
        <p:spPr>
          <a:xfrm>
            <a:off x="2167128" y="2413596"/>
            <a:ext cx="749808" cy="55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922776" y="2221992"/>
            <a:ext cx="493776" cy="49377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18" idx="7"/>
          </p:cNvCxnSpPr>
          <p:nvPr/>
        </p:nvCxnSpPr>
        <p:spPr>
          <a:xfrm flipV="1">
            <a:off x="4344240" y="2029968"/>
            <a:ext cx="822120" cy="264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416552" y="2414016"/>
            <a:ext cx="813816" cy="36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344240" y="2587752"/>
            <a:ext cx="749808" cy="173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42032" y="3035808"/>
            <a:ext cx="1060704" cy="276999"/>
          </a:xfrm>
          <a:prstGeom prst="rect">
            <a:avLst/>
          </a:prstGeom>
          <a:noFill/>
        </p:spPr>
        <p:txBody>
          <a:bodyPr wrap="square" rtlCol="0">
            <a:spAutoFit/>
          </a:bodyPr>
          <a:lstStyle/>
          <a:p>
            <a:r>
              <a:rPr lang="en-US" sz="1200" dirty="0" smtClean="0"/>
              <a:t>Merge Event</a:t>
            </a:r>
            <a:endParaRPr lang="en-US" sz="1200" dirty="0"/>
          </a:p>
        </p:txBody>
      </p:sp>
      <p:sp>
        <p:nvSpPr>
          <p:cNvPr id="27" name="TextBox 26"/>
          <p:cNvSpPr txBox="1"/>
          <p:nvPr/>
        </p:nvSpPr>
        <p:spPr>
          <a:xfrm>
            <a:off x="4005912" y="2996161"/>
            <a:ext cx="1060704" cy="276999"/>
          </a:xfrm>
          <a:prstGeom prst="rect">
            <a:avLst/>
          </a:prstGeom>
          <a:noFill/>
        </p:spPr>
        <p:txBody>
          <a:bodyPr wrap="square" rtlCol="0">
            <a:spAutoFit/>
          </a:bodyPr>
          <a:lstStyle/>
          <a:p>
            <a:r>
              <a:rPr lang="en-US" sz="1200" dirty="0" smtClean="0"/>
              <a:t>Burst Event</a:t>
            </a:r>
            <a:endParaRPr lang="en-US" sz="1200" dirty="0"/>
          </a:p>
        </p:txBody>
      </p:sp>
      <p:sp>
        <p:nvSpPr>
          <p:cNvPr id="28" name="Rectangle 27"/>
          <p:cNvSpPr/>
          <p:nvPr/>
        </p:nvSpPr>
        <p:spPr>
          <a:xfrm>
            <a:off x="923280" y="3628315"/>
            <a:ext cx="8504184" cy="646331"/>
          </a:xfrm>
          <a:prstGeom prst="rect">
            <a:avLst/>
          </a:prstGeom>
        </p:spPr>
        <p:txBody>
          <a:bodyPr wrap="square">
            <a:spAutoFit/>
          </a:bodyPr>
          <a:lstStyle/>
          <a:p>
            <a:pPr algn="just"/>
            <a:r>
              <a:rPr lang="en-US" spc="-10" dirty="0">
                <a:latin typeface="Calibri" panose="020F0502020204030204" pitchFamily="34" charset="0"/>
                <a:cs typeface="Calibri" panose="020F0502020204030204" pitchFamily="34" charset="0"/>
              </a:rPr>
              <a:t>Activities </a:t>
            </a:r>
            <a:r>
              <a:rPr lang="en-US" spc="-5" dirty="0">
                <a:latin typeface="Calibri" panose="020F0502020204030204" pitchFamily="34" charset="0"/>
                <a:cs typeface="Calibri" panose="020F0502020204030204" pitchFamily="34" charset="0"/>
              </a:rPr>
              <a:t>performed </a:t>
            </a:r>
            <a:r>
              <a:rPr lang="en-US" spc="-10" dirty="0">
                <a:latin typeface="Calibri" panose="020F0502020204030204" pitchFamily="34" charset="0"/>
                <a:cs typeface="Calibri" panose="020F0502020204030204" pitchFamily="34" charset="0"/>
              </a:rPr>
              <a:t>before </a:t>
            </a:r>
            <a:r>
              <a:rPr lang="en-US" spc="-20" dirty="0">
                <a:latin typeface="Calibri" panose="020F0502020204030204" pitchFamily="34" charset="0"/>
                <a:cs typeface="Calibri" panose="020F0502020204030204" pitchFamily="34" charset="0"/>
              </a:rPr>
              <a:t>given </a:t>
            </a:r>
            <a:r>
              <a:rPr lang="en-US" spc="-10" dirty="0" smtClean="0">
                <a:latin typeface="Calibri" panose="020F0502020204030204" pitchFamily="34" charset="0"/>
                <a:cs typeface="Calibri" panose="020F0502020204030204" pitchFamily="34" charset="0"/>
              </a:rPr>
              <a:t>event </a:t>
            </a:r>
            <a:r>
              <a:rPr lang="en-US" spc="-10" dirty="0">
                <a:latin typeface="Calibri" panose="020F0502020204030204" pitchFamily="34" charset="0"/>
                <a:cs typeface="Calibri" panose="020F0502020204030204" pitchFamily="34" charset="0"/>
              </a:rPr>
              <a:t>are known </a:t>
            </a:r>
            <a:r>
              <a:rPr lang="en-US" dirty="0">
                <a:latin typeface="Calibri" panose="020F0502020204030204" pitchFamily="34" charset="0"/>
                <a:cs typeface="Calibri" panose="020F0502020204030204" pitchFamily="34" charset="0"/>
              </a:rPr>
              <a:t>as </a:t>
            </a:r>
            <a:r>
              <a:rPr lang="en-US" i="1" spc="-10" dirty="0">
                <a:latin typeface="Calibri" panose="020F0502020204030204" pitchFamily="34" charset="0"/>
                <a:cs typeface="Calibri" panose="020F0502020204030204" pitchFamily="34" charset="0"/>
              </a:rPr>
              <a:t>preceding </a:t>
            </a:r>
            <a:r>
              <a:rPr lang="en-US" i="1" spc="-5" dirty="0">
                <a:latin typeface="Calibri" panose="020F0502020204030204" pitchFamily="34" charset="0"/>
                <a:cs typeface="Calibri" panose="020F0502020204030204" pitchFamily="34" charset="0"/>
              </a:rPr>
              <a:t>activities </a:t>
            </a:r>
            <a:r>
              <a:rPr lang="en-US" dirty="0" smtClean="0">
                <a:latin typeface="Calibri" panose="020F0502020204030204" pitchFamily="34" charset="0"/>
                <a:cs typeface="Calibri" panose="020F0502020204030204" pitchFamily="34" charset="0"/>
              </a:rPr>
              <a:t>and the </a:t>
            </a:r>
            <a:r>
              <a:rPr lang="en-US" spc="-30" dirty="0" smtClean="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activities</a:t>
            </a:r>
            <a:r>
              <a:rPr lang="en-US" spc="-4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performed</a:t>
            </a:r>
            <a:r>
              <a:rPr lang="en-US" spc="-40"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after</a:t>
            </a:r>
            <a:r>
              <a:rPr lang="en-US" spc="-9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a:t>
            </a:r>
            <a:r>
              <a:rPr lang="en-US" spc="-90"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given</a:t>
            </a:r>
            <a:r>
              <a:rPr lang="en-US" spc="-45"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event</a:t>
            </a:r>
            <a:r>
              <a:rPr lang="en-US" spc="-75"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are</a:t>
            </a:r>
            <a:r>
              <a:rPr lang="en-US" spc="-50"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known</a:t>
            </a:r>
            <a:r>
              <a:rPr lang="en-US" spc="-5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as</a:t>
            </a:r>
            <a:r>
              <a:rPr lang="en-US" spc="-50" dirty="0">
                <a:latin typeface="Calibri" panose="020F0502020204030204" pitchFamily="34" charset="0"/>
                <a:cs typeface="Calibri" panose="020F0502020204030204" pitchFamily="34" charset="0"/>
              </a:rPr>
              <a:t> </a:t>
            </a:r>
            <a:r>
              <a:rPr lang="en-US" i="1" spc="-10" dirty="0">
                <a:latin typeface="Calibri" panose="020F0502020204030204" pitchFamily="34" charset="0"/>
                <a:cs typeface="Calibri" panose="020F0502020204030204" pitchFamily="34" charset="0"/>
              </a:rPr>
              <a:t>succeeding</a:t>
            </a:r>
            <a:r>
              <a:rPr lang="en-US" i="1" spc="5" dirty="0">
                <a:latin typeface="Calibri" panose="020F0502020204030204" pitchFamily="34" charset="0"/>
                <a:cs typeface="Calibri" panose="020F0502020204030204" pitchFamily="34" charset="0"/>
              </a:rPr>
              <a:t> </a:t>
            </a:r>
            <a:r>
              <a:rPr lang="en-US" i="1" spc="-5" dirty="0" smtClean="0">
                <a:latin typeface="Calibri" panose="020F0502020204030204" pitchFamily="34" charset="0"/>
                <a:cs typeface="Calibri" panose="020F0502020204030204" pitchFamily="34" charset="0"/>
              </a:rPr>
              <a:t>activities.</a:t>
            </a:r>
            <a:endParaRPr lang="en-US" dirty="0">
              <a:latin typeface="Calibri" panose="020F0502020204030204" pitchFamily="34" charset="0"/>
              <a:cs typeface="Calibri" panose="020F0502020204030204" pitchFamily="34" charset="0"/>
            </a:endParaRPr>
          </a:p>
        </p:txBody>
      </p:sp>
      <p:sp>
        <p:nvSpPr>
          <p:cNvPr id="29" name="object 7"/>
          <p:cNvSpPr txBox="1"/>
          <p:nvPr/>
        </p:nvSpPr>
        <p:spPr>
          <a:xfrm>
            <a:off x="825578" y="4409607"/>
            <a:ext cx="8536940" cy="1120820"/>
          </a:xfrm>
          <a:prstGeom prst="rect">
            <a:avLst/>
          </a:prstGeom>
        </p:spPr>
        <p:txBody>
          <a:bodyPr vert="horz" wrap="square" lIns="0" tIns="12700" rIns="0" bIns="0" rtlCol="0">
            <a:spAutoFit/>
          </a:bodyPr>
          <a:lstStyle/>
          <a:p>
            <a:pPr algn="just">
              <a:lnSpc>
                <a:spcPct val="100000"/>
              </a:lnSpc>
              <a:spcBef>
                <a:spcPts val="100"/>
              </a:spcBef>
            </a:pPr>
            <a:r>
              <a:rPr sz="1800" b="1" spc="-10" dirty="0">
                <a:uFill>
                  <a:solidFill>
                    <a:srgbClr val="000000"/>
                  </a:solidFill>
                </a:uFill>
                <a:latin typeface="Calibri" panose="020F0502020204030204" pitchFamily="34" charset="0"/>
                <a:cs typeface="Calibri" panose="020F0502020204030204" pitchFamily="34" charset="0"/>
              </a:rPr>
              <a:t>Dummy</a:t>
            </a:r>
            <a:r>
              <a:rPr sz="1800" b="1" spc="-80" dirty="0">
                <a:uFill>
                  <a:solidFill>
                    <a:srgbClr val="000000"/>
                  </a:solidFill>
                </a:uFill>
                <a:latin typeface="Calibri" panose="020F0502020204030204" pitchFamily="34" charset="0"/>
                <a:cs typeface="Calibri" panose="020F0502020204030204" pitchFamily="34" charset="0"/>
              </a:rPr>
              <a:t> </a:t>
            </a:r>
            <a:r>
              <a:rPr sz="1800" b="1" spc="-10" dirty="0" smtClean="0">
                <a:uFill>
                  <a:solidFill>
                    <a:srgbClr val="000000"/>
                  </a:solidFill>
                </a:uFill>
                <a:latin typeface="Calibri" panose="020F0502020204030204" pitchFamily="34" charset="0"/>
                <a:cs typeface="Calibri" panose="020F0502020204030204" pitchFamily="34" charset="0"/>
              </a:rPr>
              <a:t>Activity</a:t>
            </a:r>
            <a:r>
              <a:rPr lang="en-US" sz="1800" b="1" spc="-10" dirty="0" smtClean="0">
                <a:uFill>
                  <a:solidFill>
                    <a:srgbClr val="000000"/>
                  </a:solidFill>
                </a:uFill>
                <a:latin typeface="Calibri" panose="020F0502020204030204" pitchFamily="34" charset="0"/>
                <a:cs typeface="Calibri" panose="020F0502020204030204" pitchFamily="34" charset="0"/>
              </a:rPr>
              <a:t>: </a:t>
            </a:r>
            <a:r>
              <a:rPr sz="1800" spc="-5" dirty="0" smtClean="0">
                <a:latin typeface="Calibri" panose="020F0502020204030204" pitchFamily="34" charset="0"/>
                <a:cs typeface="Calibri" panose="020F0502020204030204" pitchFamily="34" charset="0"/>
              </a:rPr>
              <a:t>An </a:t>
            </a:r>
            <a:r>
              <a:rPr sz="1800" spc="-5" dirty="0">
                <a:latin typeface="Calibri" panose="020F0502020204030204" pitchFamily="34" charset="0"/>
                <a:cs typeface="Calibri" panose="020F0502020204030204" pitchFamily="34" charset="0"/>
              </a:rPr>
              <a:t>imaginary activity which does not </a:t>
            </a:r>
            <a:r>
              <a:rPr sz="1800" spc="-10" dirty="0">
                <a:latin typeface="Calibri" panose="020F0502020204030204" pitchFamily="34" charset="0"/>
                <a:cs typeface="Calibri" panose="020F0502020204030204" pitchFamily="34" charset="0"/>
              </a:rPr>
              <a:t>consume any </a:t>
            </a:r>
            <a:r>
              <a:rPr sz="1800" spc="-15" dirty="0">
                <a:latin typeface="Calibri" panose="020F0502020204030204" pitchFamily="34" charset="0"/>
                <a:cs typeface="Calibri" panose="020F0502020204030204" pitchFamily="34" charset="0"/>
              </a:rPr>
              <a:t>resource </a:t>
            </a:r>
            <a:r>
              <a:rPr sz="1800" dirty="0">
                <a:latin typeface="Calibri" panose="020F0502020204030204" pitchFamily="34" charset="0"/>
                <a:cs typeface="Calibri" panose="020F0502020204030204" pitchFamily="34" charset="0"/>
              </a:rPr>
              <a:t>and time </a:t>
            </a:r>
            <a:r>
              <a:rPr sz="1800" spc="-5" dirty="0">
                <a:latin typeface="Calibri" panose="020F0502020204030204" pitchFamily="34" charset="0"/>
                <a:cs typeface="Calibri" panose="020F0502020204030204" pitchFamily="34" charset="0"/>
              </a:rPr>
              <a:t>is called </a:t>
            </a:r>
            <a:r>
              <a:rPr sz="1800" dirty="0">
                <a:latin typeface="Calibri" panose="020F0502020204030204" pitchFamily="34" charset="0"/>
                <a:cs typeface="Calibri" panose="020F0502020204030204" pitchFamily="34" charset="0"/>
              </a:rPr>
              <a:t>a  </a:t>
            </a:r>
            <a:r>
              <a:rPr sz="1800" i="1" spc="-15" dirty="0">
                <a:latin typeface="Calibri" panose="020F0502020204030204" pitchFamily="34" charset="0"/>
                <a:cs typeface="Calibri" panose="020F0502020204030204" pitchFamily="34" charset="0"/>
              </a:rPr>
              <a:t>dummy </a:t>
            </a:r>
            <a:r>
              <a:rPr sz="1800" i="1" spc="-20" dirty="0">
                <a:latin typeface="Calibri" panose="020F0502020204030204" pitchFamily="34" charset="0"/>
                <a:cs typeface="Calibri" panose="020F0502020204030204" pitchFamily="34" charset="0"/>
              </a:rPr>
              <a:t>activity. </a:t>
            </a:r>
            <a:r>
              <a:rPr sz="1800" i="1" spc="-15" dirty="0">
                <a:latin typeface="Calibri" panose="020F0502020204030204" pitchFamily="34" charset="0"/>
                <a:cs typeface="Calibri" panose="020F0502020204030204" pitchFamily="34" charset="0"/>
              </a:rPr>
              <a:t>Dummy </a:t>
            </a:r>
            <a:r>
              <a:rPr sz="1800" i="1" spc="-5" dirty="0">
                <a:latin typeface="Calibri" panose="020F0502020204030204" pitchFamily="34" charset="0"/>
                <a:cs typeface="Calibri" panose="020F0502020204030204" pitchFamily="34" charset="0"/>
              </a:rPr>
              <a:t>activities </a:t>
            </a:r>
            <a:r>
              <a:rPr sz="1800" i="1" spc="-10" dirty="0">
                <a:latin typeface="Calibri" panose="020F0502020204030204" pitchFamily="34" charset="0"/>
                <a:cs typeface="Calibri" panose="020F0502020204030204" pitchFamily="34" charset="0"/>
              </a:rPr>
              <a:t>are </a:t>
            </a:r>
            <a:r>
              <a:rPr sz="1800" i="1" spc="-5" dirty="0">
                <a:latin typeface="Calibri" panose="020F0502020204030204" pitchFamily="34" charset="0"/>
                <a:cs typeface="Calibri" panose="020F0502020204030204" pitchFamily="34" charset="0"/>
              </a:rPr>
              <a:t>simply </a:t>
            </a:r>
            <a:r>
              <a:rPr sz="1800" i="1" dirty="0">
                <a:latin typeface="Calibri" panose="020F0502020204030204" pitchFamily="34" charset="0"/>
                <a:cs typeface="Calibri" panose="020F0502020204030204" pitchFamily="34" charset="0"/>
              </a:rPr>
              <a:t>used </a:t>
            </a:r>
            <a:r>
              <a:rPr sz="1800" i="1" spc="-15" dirty="0">
                <a:latin typeface="Calibri" panose="020F0502020204030204" pitchFamily="34" charset="0"/>
                <a:cs typeface="Calibri" panose="020F0502020204030204" pitchFamily="34" charset="0"/>
              </a:rPr>
              <a:t>to </a:t>
            </a:r>
            <a:r>
              <a:rPr sz="1800" i="1" spc="-10" dirty="0">
                <a:latin typeface="Calibri" panose="020F0502020204030204" pitchFamily="34" charset="0"/>
                <a:cs typeface="Calibri" panose="020F0502020204030204" pitchFamily="34" charset="0"/>
              </a:rPr>
              <a:t>represent </a:t>
            </a:r>
            <a:r>
              <a:rPr sz="1800" i="1" dirty="0">
                <a:latin typeface="Calibri" panose="020F0502020204030204" pitchFamily="34" charset="0"/>
                <a:cs typeface="Calibri" panose="020F0502020204030204" pitchFamily="34" charset="0"/>
              </a:rPr>
              <a:t>a </a:t>
            </a:r>
            <a:r>
              <a:rPr sz="1800" i="1" spc="-5" dirty="0">
                <a:latin typeface="Calibri" panose="020F0502020204030204" pitchFamily="34" charset="0"/>
                <a:cs typeface="Calibri" panose="020F0502020204030204" pitchFamily="34" charset="0"/>
              </a:rPr>
              <a:t>connection  </a:t>
            </a:r>
            <a:r>
              <a:rPr sz="1800" i="1" spc="-10" dirty="0">
                <a:latin typeface="Calibri" panose="020F0502020204030204" pitchFamily="34" charset="0"/>
                <a:cs typeface="Calibri" panose="020F0502020204030204" pitchFamily="34" charset="0"/>
              </a:rPr>
              <a:t>between events </a:t>
            </a:r>
            <a:r>
              <a:rPr sz="1800" i="1" spc="-5" dirty="0">
                <a:latin typeface="Calibri" panose="020F0502020204030204" pitchFamily="34" charset="0"/>
                <a:cs typeface="Calibri" panose="020F0502020204030204" pitchFamily="34" charset="0"/>
              </a:rPr>
              <a:t>in </a:t>
            </a:r>
            <a:r>
              <a:rPr sz="1800" spc="-10" dirty="0">
                <a:latin typeface="Calibri" panose="020F0502020204030204" pitchFamily="34" charset="0"/>
                <a:cs typeface="Calibri" panose="020F0502020204030204" pitchFamily="34" charset="0"/>
              </a:rPr>
              <a:t>order </a:t>
            </a:r>
            <a:r>
              <a:rPr sz="1800" spc="-15" dirty="0">
                <a:latin typeface="Calibri" panose="020F0502020204030204" pitchFamily="34" charset="0"/>
                <a:cs typeface="Calibri" panose="020F0502020204030204" pitchFamily="34" charset="0"/>
              </a:rPr>
              <a:t>to </a:t>
            </a:r>
            <a:r>
              <a:rPr sz="1800" spc="-5" dirty="0">
                <a:latin typeface="Calibri" panose="020F0502020204030204" pitchFamily="34" charset="0"/>
                <a:cs typeface="Calibri" panose="020F0502020204030204" pitchFamily="34" charset="0"/>
              </a:rPr>
              <a:t>maintain </a:t>
            </a:r>
            <a:r>
              <a:rPr sz="1800" dirty="0">
                <a:latin typeface="Calibri" panose="020F0502020204030204" pitchFamily="34" charset="0"/>
                <a:cs typeface="Calibri" panose="020F0502020204030204" pitchFamily="34" charset="0"/>
              </a:rPr>
              <a:t>a logic </a:t>
            </a:r>
            <a:r>
              <a:rPr sz="1800" spc="-5" dirty="0">
                <a:latin typeface="Calibri" panose="020F0502020204030204" pitchFamily="34" charset="0"/>
                <a:cs typeface="Calibri" panose="020F0502020204030204" pitchFamily="34" charset="0"/>
              </a:rPr>
              <a:t>in </a:t>
            </a:r>
            <a:r>
              <a:rPr sz="1800" dirty="0">
                <a:latin typeface="Calibri" panose="020F0502020204030204" pitchFamily="34" charset="0"/>
                <a:cs typeface="Calibri" panose="020F0502020204030204" pitchFamily="34" charset="0"/>
              </a:rPr>
              <a:t>the </a:t>
            </a:r>
            <a:r>
              <a:rPr sz="1800" spc="-10" dirty="0">
                <a:latin typeface="Calibri" panose="020F0502020204030204" pitchFamily="34" charset="0"/>
                <a:cs typeface="Calibri" panose="020F0502020204030204" pitchFamily="34" charset="0"/>
              </a:rPr>
              <a:t>network. </a:t>
            </a:r>
            <a:r>
              <a:rPr sz="1800" spc="-25" dirty="0">
                <a:latin typeface="Calibri" panose="020F0502020204030204" pitchFamily="34" charset="0"/>
                <a:cs typeface="Calibri" panose="020F0502020204030204" pitchFamily="34" charset="0"/>
              </a:rPr>
              <a:t>It </a:t>
            </a:r>
            <a:r>
              <a:rPr sz="1800" spc="-5" dirty="0">
                <a:latin typeface="Calibri" panose="020F0502020204030204" pitchFamily="34" charset="0"/>
                <a:cs typeface="Calibri" panose="020F0502020204030204" pitchFamily="34" charset="0"/>
              </a:rPr>
              <a:t>is </a:t>
            </a:r>
            <a:r>
              <a:rPr sz="1800" spc="-10" dirty="0">
                <a:latin typeface="Calibri" panose="020F0502020204030204" pitchFamily="34" charset="0"/>
                <a:cs typeface="Calibri" panose="020F0502020204030204" pitchFamily="34" charset="0"/>
              </a:rPr>
              <a:t>represented </a:t>
            </a:r>
            <a:r>
              <a:rPr sz="1800" spc="-5" dirty="0">
                <a:latin typeface="Calibri" panose="020F0502020204030204" pitchFamily="34" charset="0"/>
                <a:cs typeface="Calibri" panose="020F0502020204030204" pitchFamily="34" charset="0"/>
              </a:rPr>
              <a:t>by </a:t>
            </a:r>
            <a:r>
              <a:rPr sz="1800" dirty="0">
                <a:latin typeface="Calibri" panose="020F0502020204030204" pitchFamily="34" charset="0"/>
                <a:cs typeface="Calibri" panose="020F0502020204030204" pitchFamily="34" charset="0"/>
              </a:rPr>
              <a:t>a  </a:t>
            </a:r>
            <a:r>
              <a:rPr sz="1800" spc="-15" dirty="0">
                <a:latin typeface="Calibri" panose="020F0502020204030204" pitchFamily="34" charset="0"/>
                <a:cs typeface="Calibri" panose="020F0502020204030204" pitchFamily="34" charset="0"/>
              </a:rPr>
              <a:t>dotted </a:t>
            </a:r>
            <a:r>
              <a:rPr sz="1800" spc="-5" dirty="0">
                <a:latin typeface="Calibri" panose="020F0502020204030204" pitchFamily="34" charset="0"/>
                <a:cs typeface="Calibri" panose="020F0502020204030204" pitchFamily="34" charset="0"/>
              </a:rPr>
              <a:t>line in </a:t>
            </a:r>
            <a:r>
              <a:rPr sz="1800" dirty="0">
                <a:latin typeface="Calibri" panose="020F0502020204030204" pitchFamily="34" charset="0"/>
                <a:cs typeface="Calibri" panose="020F0502020204030204" pitchFamily="34" charset="0"/>
              </a:rPr>
              <a:t>a </a:t>
            </a:r>
            <a:r>
              <a:rPr sz="1800" spc="-10" dirty="0" smtClean="0">
                <a:latin typeface="Calibri" panose="020F0502020204030204" pitchFamily="34" charset="0"/>
                <a:cs typeface="Calibri" panose="020F0502020204030204" pitchFamily="34" charset="0"/>
              </a:rPr>
              <a:t>network</a:t>
            </a:r>
            <a:r>
              <a:rPr sz="1800" spc="-5" dirty="0" smtClean="0">
                <a:latin typeface="Calibri" panose="020F0502020204030204" pitchFamily="34" charset="0"/>
                <a:cs typeface="Calibri" panose="020F0502020204030204" pitchFamily="34" charset="0"/>
              </a:rPr>
              <a:t>.</a:t>
            </a:r>
            <a:endParaRPr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8586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71760" cy="613283"/>
          </a:xfrm>
        </p:spPr>
        <p:txBody>
          <a:bodyPr>
            <a:normAutofit fontScale="90000"/>
          </a:bodyPr>
          <a:lstStyle/>
          <a:p>
            <a:r>
              <a:rPr lang="en-US" dirty="0" smtClean="0"/>
              <a:t>Rules for Constructing the Network</a:t>
            </a:r>
            <a:endParaRPr lang="en-US" dirty="0"/>
          </a:p>
        </p:txBody>
      </p:sp>
      <p:sp>
        <p:nvSpPr>
          <p:cNvPr id="3" name="Content Placeholder 2"/>
          <p:cNvSpPr>
            <a:spLocks noGrp="1"/>
          </p:cNvSpPr>
          <p:nvPr>
            <p:ph idx="1"/>
          </p:nvPr>
        </p:nvSpPr>
        <p:spPr>
          <a:xfrm>
            <a:off x="838200" y="1194688"/>
            <a:ext cx="10515600" cy="5727320"/>
          </a:xfrm>
        </p:spPr>
        <p:txBody>
          <a:bodyPr>
            <a:normAutofit/>
          </a:bodyPr>
          <a:lstStyle/>
          <a:p>
            <a:pPr marL="0" indent="0">
              <a:buNone/>
            </a:pPr>
            <a:r>
              <a:rPr lang="en-US" sz="2400" dirty="0" smtClean="0"/>
              <a:t>Rule 1: Each activity is represented by one and only one arc.</a:t>
            </a:r>
          </a:p>
          <a:p>
            <a:pPr marL="0" indent="0">
              <a:buNone/>
            </a:pPr>
            <a:r>
              <a:rPr lang="en-US" sz="2400" dirty="0" smtClean="0"/>
              <a:t>Rule 2: Each activity must be identified by two distinct end nodes. If not, use dummy activity to separate end nodes.</a:t>
            </a:r>
          </a:p>
          <a:p>
            <a:pPr marL="0" indent="0">
              <a:buNone/>
            </a:pPr>
            <a:r>
              <a:rPr lang="en-US" sz="2400" dirty="0" smtClean="0"/>
              <a:t>      Incorrect                                             Correct    </a:t>
            </a:r>
            <a:endParaRPr lang="en-US" sz="2400" dirty="0"/>
          </a:p>
          <a:p>
            <a:pPr marL="0" indent="0">
              <a:spcBef>
                <a:spcPts val="0"/>
              </a:spcBef>
              <a:buNone/>
            </a:pPr>
            <a:endParaRPr lang="en-US" sz="2400" dirty="0" smtClean="0"/>
          </a:p>
          <a:p>
            <a:pPr marL="0" indent="0">
              <a:spcBef>
                <a:spcPts val="0"/>
              </a:spcBef>
              <a:buNone/>
            </a:pPr>
            <a:r>
              <a:rPr lang="en-US" sz="2400" dirty="0" smtClean="0"/>
              <a:t>Rule 3: To maintain the correct precedence relationships, the following questions must be answered as each activity is added to the network:</a:t>
            </a:r>
          </a:p>
          <a:p>
            <a:pPr marL="971550" lvl="1" indent="-514350">
              <a:spcBef>
                <a:spcPts val="0"/>
              </a:spcBef>
              <a:buAutoNum type="alphaLcPeriod"/>
            </a:pPr>
            <a:r>
              <a:rPr lang="en-US" sz="1800" dirty="0" smtClean="0"/>
              <a:t>What activities must immediately precede the current activity?</a:t>
            </a:r>
          </a:p>
          <a:p>
            <a:pPr marL="971550" lvl="1" indent="-514350">
              <a:spcBef>
                <a:spcPts val="0"/>
              </a:spcBef>
              <a:buAutoNum type="alphaLcPeriod"/>
            </a:pPr>
            <a:r>
              <a:rPr lang="en-US" sz="1800" dirty="0" smtClean="0"/>
              <a:t>What activities must follow the current activity?</a:t>
            </a:r>
          </a:p>
          <a:p>
            <a:pPr marL="971550" lvl="1" indent="-514350">
              <a:spcBef>
                <a:spcPts val="0"/>
              </a:spcBef>
              <a:buAutoNum type="alphaLcPeriod"/>
            </a:pPr>
            <a:r>
              <a:rPr lang="en-US" sz="1800" dirty="0" smtClean="0"/>
              <a:t>What activities must occur concurrently with the current activity?</a:t>
            </a:r>
          </a:p>
          <a:p>
            <a:pPr marL="0" indent="0">
              <a:spcBef>
                <a:spcPts val="0"/>
              </a:spcBef>
              <a:buNone/>
            </a:pPr>
            <a:r>
              <a:rPr lang="en-US" sz="2000" dirty="0"/>
              <a:t> </a:t>
            </a:r>
            <a:r>
              <a:rPr lang="en-US" sz="2000" dirty="0" smtClean="0"/>
              <a:t>       </a:t>
            </a:r>
            <a:r>
              <a:rPr lang="en-US" sz="2000" dirty="0" smtClean="0">
                <a:solidFill>
                  <a:schemeClr val="accent5">
                    <a:lumMod val="50000"/>
                  </a:schemeClr>
                </a:solidFill>
              </a:rPr>
              <a:t>Example: Consider following segment of a project:</a:t>
            </a:r>
          </a:p>
          <a:p>
            <a:pPr marL="914400" lvl="1" indent="-457200">
              <a:spcBef>
                <a:spcPts val="0"/>
              </a:spcBef>
              <a:buAutoNum type="arabicPeriod"/>
            </a:pPr>
            <a:r>
              <a:rPr lang="en-US" sz="1800" dirty="0" smtClean="0"/>
              <a:t>Activity C starts immediately after A and B have been completed.</a:t>
            </a:r>
          </a:p>
          <a:p>
            <a:pPr marL="914400" lvl="1" indent="-457200">
              <a:spcBef>
                <a:spcPts val="0"/>
              </a:spcBef>
              <a:buAutoNum type="arabicPeriod"/>
            </a:pPr>
            <a:r>
              <a:rPr lang="en-US" sz="1800" dirty="0" smtClean="0"/>
              <a:t>Activity E starts after only B has been completed.</a:t>
            </a:r>
          </a:p>
          <a:p>
            <a:pPr marL="0" indent="0">
              <a:buNone/>
            </a:pPr>
            <a:endParaRPr lang="en-US" dirty="0"/>
          </a:p>
          <a:p>
            <a:pPr marL="0" indent="0">
              <a:buNone/>
            </a:pPr>
            <a:endParaRPr lang="en-US" dirty="0" smtClean="0"/>
          </a:p>
          <a:p>
            <a:pPr marL="0" indent="0">
              <a:buNone/>
            </a:pPr>
            <a:endParaRPr lang="en-US" dirty="0"/>
          </a:p>
        </p:txBody>
      </p:sp>
      <p:sp>
        <p:nvSpPr>
          <p:cNvPr id="5" name="Oval 4"/>
          <p:cNvSpPr/>
          <p:nvPr/>
        </p:nvSpPr>
        <p:spPr>
          <a:xfrm>
            <a:off x="3584448" y="5815584"/>
            <a:ext cx="466344" cy="429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endCxn id="5" idx="1"/>
          </p:cNvCxnSpPr>
          <p:nvPr/>
        </p:nvCxnSpPr>
        <p:spPr>
          <a:xfrm>
            <a:off x="3191256" y="5650992"/>
            <a:ext cx="461486" cy="227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5" idx="3"/>
          </p:cNvCxnSpPr>
          <p:nvPr/>
        </p:nvCxnSpPr>
        <p:spPr>
          <a:xfrm flipV="1">
            <a:off x="3221117" y="6182414"/>
            <a:ext cx="431625" cy="301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7"/>
          </p:cNvCxnSpPr>
          <p:nvPr/>
        </p:nvCxnSpPr>
        <p:spPr>
          <a:xfrm flipV="1">
            <a:off x="3982498" y="5650992"/>
            <a:ext cx="571214" cy="227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5"/>
          </p:cNvCxnSpPr>
          <p:nvPr/>
        </p:nvCxnSpPr>
        <p:spPr>
          <a:xfrm>
            <a:off x="3982498" y="6182414"/>
            <a:ext cx="772382" cy="227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462330">
            <a:off x="3339868" y="5524732"/>
            <a:ext cx="450035" cy="369332"/>
          </a:xfrm>
          <a:prstGeom prst="rect">
            <a:avLst/>
          </a:prstGeom>
          <a:noFill/>
        </p:spPr>
        <p:txBody>
          <a:bodyPr wrap="square" rtlCol="0">
            <a:spAutoFit/>
          </a:bodyPr>
          <a:lstStyle/>
          <a:p>
            <a:r>
              <a:rPr lang="en-US" dirty="0" smtClean="0"/>
              <a:t>A</a:t>
            </a:r>
            <a:endParaRPr lang="en-US" dirty="0"/>
          </a:p>
        </p:txBody>
      </p:sp>
      <p:sp>
        <p:nvSpPr>
          <p:cNvPr id="16" name="TextBox 15"/>
          <p:cNvSpPr txBox="1"/>
          <p:nvPr/>
        </p:nvSpPr>
        <p:spPr>
          <a:xfrm>
            <a:off x="3191256" y="5970464"/>
            <a:ext cx="274320" cy="369332"/>
          </a:xfrm>
          <a:prstGeom prst="rect">
            <a:avLst/>
          </a:prstGeom>
          <a:noFill/>
        </p:spPr>
        <p:txBody>
          <a:bodyPr wrap="square" rtlCol="0">
            <a:spAutoFit/>
          </a:bodyPr>
          <a:lstStyle/>
          <a:p>
            <a:r>
              <a:rPr lang="en-US" dirty="0" smtClean="0"/>
              <a:t>B</a:t>
            </a:r>
            <a:endParaRPr lang="en-US" dirty="0"/>
          </a:p>
        </p:txBody>
      </p:sp>
      <p:sp>
        <p:nvSpPr>
          <p:cNvPr id="17" name="TextBox 16"/>
          <p:cNvSpPr txBox="1"/>
          <p:nvPr/>
        </p:nvSpPr>
        <p:spPr>
          <a:xfrm>
            <a:off x="4050792" y="5486401"/>
            <a:ext cx="136442" cy="369332"/>
          </a:xfrm>
          <a:prstGeom prst="rect">
            <a:avLst/>
          </a:prstGeom>
          <a:noFill/>
        </p:spPr>
        <p:txBody>
          <a:bodyPr wrap="square" rtlCol="0">
            <a:spAutoFit/>
          </a:bodyPr>
          <a:lstStyle/>
          <a:p>
            <a:r>
              <a:rPr lang="en-US" dirty="0" smtClean="0"/>
              <a:t>C</a:t>
            </a:r>
            <a:endParaRPr lang="en-US" dirty="0"/>
          </a:p>
        </p:txBody>
      </p:sp>
      <p:sp>
        <p:nvSpPr>
          <p:cNvPr id="18" name="TextBox 17"/>
          <p:cNvSpPr txBox="1"/>
          <p:nvPr/>
        </p:nvSpPr>
        <p:spPr>
          <a:xfrm>
            <a:off x="4281821" y="5975362"/>
            <a:ext cx="286340" cy="369332"/>
          </a:xfrm>
          <a:prstGeom prst="rect">
            <a:avLst/>
          </a:prstGeom>
          <a:noFill/>
        </p:spPr>
        <p:txBody>
          <a:bodyPr wrap="square" rtlCol="0">
            <a:spAutoFit/>
          </a:bodyPr>
          <a:lstStyle/>
          <a:p>
            <a:r>
              <a:rPr lang="en-US" dirty="0" smtClean="0"/>
              <a:t>E</a:t>
            </a:r>
            <a:endParaRPr lang="en-US" dirty="0"/>
          </a:p>
        </p:txBody>
      </p:sp>
      <p:sp>
        <p:nvSpPr>
          <p:cNvPr id="19" name="Oval 18"/>
          <p:cNvSpPr/>
          <p:nvPr/>
        </p:nvSpPr>
        <p:spPr>
          <a:xfrm>
            <a:off x="7213451" y="5448333"/>
            <a:ext cx="420624" cy="3672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226275" y="6139130"/>
            <a:ext cx="394976" cy="387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endCxn id="19" idx="2"/>
          </p:cNvCxnSpPr>
          <p:nvPr/>
        </p:nvCxnSpPr>
        <p:spPr>
          <a:xfrm flipV="1">
            <a:off x="6510528" y="5631959"/>
            <a:ext cx="702923" cy="3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601968" y="6333021"/>
            <a:ext cx="611483" cy="6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634075" y="5631959"/>
            <a:ext cx="824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6"/>
          </p:cNvCxnSpPr>
          <p:nvPr/>
        </p:nvCxnSpPr>
        <p:spPr>
          <a:xfrm flipV="1">
            <a:off x="7621251" y="6296179"/>
            <a:ext cx="836949" cy="36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816082" y="5372252"/>
            <a:ext cx="450035" cy="369332"/>
          </a:xfrm>
          <a:prstGeom prst="rect">
            <a:avLst/>
          </a:prstGeom>
          <a:noFill/>
        </p:spPr>
        <p:txBody>
          <a:bodyPr wrap="square" rtlCol="0">
            <a:spAutoFit/>
          </a:bodyPr>
          <a:lstStyle/>
          <a:p>
            <a:r>
              <a:rPr lang="en-US" dirty="0" smtClean="0"/>
              <a:t>A</a:t>
            </a:r>
            <a:endParaRPr lang="en-US" dirty="0"/>
          </a:p>
        </p:txBody>
      </p:sp>
      <p:sp>
        <p:nvSpPr>
          <p:cNvPr id="30" name="TextBox 29"/>
          <p:cNvSpPr txBox="1"/>
          <p:nvPr/>
        </p:nvSpPr>
        <p:spPr>
          <a:xfrm>
            <a:off x="7728738" y="5326622"/>
            <a:ext cx="450035" cy="369332"/>
          </a:xfrm>
          <a:prstGeom prst="rect">
            <a:avLst/>
          </a:prstGeom>
          <a:noFill/>
        </p:spPr>
        <p:txBody>
          <a:bodyPr wrap="square" rtlCol="0">
            <a:spAutoFit/>
          </a:bodyPr>
          <a:lstStyle/>
          <a:p>
            <a:r>
              <a:rPr lang="en-US" dirty="0" smtClean="0"/>
              <a:t>C</a:t>
            </a:r>
            <a:endParaRPr lang="en-US" dirty="0"/>
          </a:p>
        </p:txBody>
      </p:sp>
      <p:sp>
        <p:nvSpPr>
          <p:cNvPr id="31" name="TextBox 30"/>
          <p:cNvSpPr txBox="1"/>
          <p:nvPr/>
        </p:nvSpPr>
        <p:spPr>
          <a:xfrm>
            <a:off x="6814091" y="6010895"/>
            <a:ext cx="450035" cy="369332"/>
          </a:xfrm>
          <a:prstGeom prst="rect">
            <a:avLst/>
          </a:prstGeom>
          <a:noFill/>
        </p:spPr>
        <p:txBody>
          <a:bodyPr wrap="square" rtlCol="0">
            <a:spAutoFit/>
          </a:bodyPr>
          <a:lstStyle/>
          <a:p>
            <a:r>
              <a:rPr lang="en-US" dirty="0" smtClean="0"/>
              <a:t>B</a:t>
            </a:r>
            <a:endParaRPr lang="en-US" dirty="0"/>
          </a:p>
        </p:txBody>
      </p:sp>
      <p:sp>
        <p:nvSpPr>
          <p:cNvPr id="32" name="TextBox 31"/>
          <p:cNvSpPr txBox="1"/>
          <p:nvPr/>
        </p:nvSpPr>
        <p:spPr>
          <a:xfrm>
            <a:off x="7865061" y="5997748"/>
            <a:ext cx="450035" cy="369332"/>
          </a:xfrm>
          <a:prstGeom prst="rect">
            <a:avLst/>
          </a:prstGeom>
          <a:noFill/>
        </p:spPr>
        <p:txBody>
          <a:bodyPr wrap="square" rtlCol="0">
            <a:spAutoFit/>
          </a:bodyPr>
          <a:lstStyle/>
          <a:p>
            <a:r>
              <a:rPr lang="en-US" dirty="0" smtClean="0"/>
              <a:t>E</a:t>
            </a:r>
            <a:endParaRPr lang="en-US" dirty="0"/>
          </a:p>
        </p:txBody>
      </p:sp>
      <p:sp>
        <p:nvSpPr>
          <p:cNvPr id="33" name="TextBox 32"/>
          <p:cNvSpPr txBox="1"/>
          <p:nvPr/>
        </p:nvSpPr>
        <p:spPr>
          <a:xfrm>
            <a:off x="7400577" y="5809719"/>
            <a:ext cx="450035" cy="369332"/>
          </a:xfrm>
          <a:prstGeom prst="rect">
            <a:avLst/>
          </a:prstGeom>
          <a:noFill/>
        </p:spPr>
        <p:txBody>
          <a:bodyPr wrap="square" rtlCol="0">
            <a:spAutoFit/>
          </a:bodyPr>
          <a:lstStyle/>
          <a:p>
            <a:r>
              <a:rPr lang="en-US" dirty="0" smtClean="0"/>
              <a:t>D</a:t>
            </a:r>
            <a:endParaRPr lang="en-US" dirty="0"/>
          </a:p>
        </p:txBody>
      </p:sp>
      <p:sp>
        <p:nvSpPr>
          <p:cNvPr id="44" name="TextBox 43"/>
          <p:cNvSpPr txBox="1"/>
          <p:nvPr/>
        </p:nvSpPr>
        <p:spPr>
          <a:xfrm>
            <a:off x="8475904" y="5715467"/>
            <a:ext cx="934423" cy="369332"/>
          </a:xfrm>
          <a:prstGeom prst="rect">
            <a:avLst/>
          </a:prstGeom>
          <a:noFill/>
        </p:spPr>
        <p:txBody>
          <a:bodyPr wrap="square" rtlCol="0">
            <a:spAutoFit/>
          </a:bodyPr>
          <a:lstStyle/>
          <a:p>
            <a:r>
              <a:rPr lang="en-US" dirty="0" smtClean="0"/>
              <a:t>Correct</a:t>
            </a:r>
            <a:endParaRPr lang="en-US" dirty="0"/>
          </a:p>
        </p:txBody>
      </p:sp>
      <p:sp>
        <p:nvSpPr>
          <p:cNvPr id="45" name="TextBox 44"/>
          <p:cNvSpPr txBox="1"/>
          <p:nvPr/>
        </p:nvSpPr>
        <p:spPr>
          <a:xfrm>
            <a:off x="2245409" y="5697671"/>
            <a:ext cx="934423" cy="369332"/>
          </a:xfrm>
          <a:prstGeom prst="rect">
            <a:avLst/>
          </a:prstGeom>
          <a:noFill/>
        </p:spPr>
        <p:txBody>
          <a:bodyPr wrap="square" rtlCol="0">
            <a:spAutoFit/>
          </a:bodyPr>
          <a:lstStyle/>
          <a:p>
            <a:r>
              <a:rPr lang="en-US" dirty="0" smtClean="0"/>
              <a:t>Wrong</a:t>
            </a:r>
            <a:endParaRPr lang="en-US" dirty="0"/>
          </a:p>
        </p:txBody>
      </p:sp>
      <p:sp>
        <p:nvSpPr>
          <p:cNvPr id="46" name="Oval 45"/>
          <p:cNvSpPr/>
          <p:nvPr/>
        </p:nvSpPr>
        <p:spPr>
          <a:xfrm>
            <a:off x="2653767" y="2606040"/>
            <a:ext cx="301752" cy="2834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Oval 46"/>
          <p:cNvSpPr/>
          <p:nvPr/>
        </p:nvSpPr>
        <p:spPr>
          <a:xfrm>
            <a:off x="3846057" y="2615184"/>
            <a:ext cx="268744" cy="2834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3" name="Curved Up Arrow 52"/>
          <p:cNvSpPr/>
          <p:nvPr/>
        </p:nvSpPr>
        <p:spPr>
          <a:xfrm>
            <a:off x="2940800" y="2820924"/>
            <a:ext cx="905256" cy="15087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Curved Down Arrow 53"/>
          <p:cNvSpPr/>
          <p:nvPr/>
        </p:nvSpPr>
        <p:spPr>
          <a:xfrm>
            <a:off x="2834639" y="2441449"/>
            <a:ext cx="1147859" cy="16302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p:cNvSpPr txBox="1"/>
          <p:nvPr/>
        </p:nvSpPr>
        <p:spPr>
          <a:xfrm>
            <a:off x="3737199" y="2223063"/>
            <a:ext cx="450035" cy="369332"/>
          </a:xfrm>
          <a:prstGeom prst="rect">
            <a:avLst/>
          </a:prstGeom>
          <a:noFill/>
        </p:spPr>
        <p:txBody>
          <a:bodyPr wrap="square" rtlCol="0">
            <a:spAutoFit/>
          </a:bodyPr>
          <a:lstStyle/>
          <a:p>
            <a:r>
              <a:rPr lang="en-US" dirty="0" smtClean="0"/>
              <a:t>A</a:t>
            </a:r>
            <a:endParaRPr lang="en-US" dirty="0"/>
          </a:p>
        </p:txBody>
      </p:sp>
      <p:sp>
        <p:nvSpPr>
          <p:cNvPr id="56" name="TextBox 55"/>
          <p:cNvSpPr txBox="1"/>
          <p:nvPr/>
        </p:nvSpPr>
        <p:spPr>
          <a:xfrm>
            <a:off x="3240493" y="2666182"/>
            <a:ext cx="769657" cy="369332"/>
          </a:xfrm>
          <a:prstGeom prst="rect">
            <a:avLst/>
          </a:prstGeom>
          <a:noFill/>
        </p:spPr>
        <p:txBody>
          <a:bodyPr wrap="square" rtlCol="0">
            <a:spAutoFit/>
          </a:bodyPr>
          <a:lstStyle/>
          <a:p>
            <a:r>
              <a:rPr lang="en-US" dirty="0" smtClean="0"/>
              <a:t>B</a:t>
            </a:r>
            <a:endParaRPr lang="en-US" dirty="0"/>
          </a:p>
        </p:txBody>
      </p:sp>
      <p:sp>
        <p:nvSpPr>
          <p:cNvPr id="57" name="Oval 56"/>
          <p:cNvSpPr/>
          <p:nvPr/>
        </p:nvSpPr>
        <p:spPr>
          <a:xfrm>
            <a:off x="7014832" y="2446385"/>
            <a:ext cx="385745" cy="37453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8" name="Oval 57"/>
          <p:cNvSpPr/>
          <p:nvPr/>
        </p:nvSpPr>
        <p:spPr>
          <a:xfrm>
            <a:off x="7664707" y="2064758"/>
            <a:ext cx="347472" cy="2972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9" name="Oval 58"/>
          <p:cNvSpPr/>
          <p:nvPr/>
        </p:nvSpPr>
        <p:spPr>
          <a:xfrm>
            <a:off x="7912926" y="2670048"/>
            <a:ext cx="313073" cy="301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61" name="Straight Arrow Connector 60"/>
          <p:cNvCxnSpPr>
            <a:stCxn id="57" idx="7"/>
            <a:endCxn id="58" idx="3"/>
          </p:cNvCxnSpPr>
          <p:nvPr/>
        </p:nvCxnSpPr>
        <p:spPr>
          <a:xfrm flipV="1">
            <a:off x="7344086" y="2318478"/>
            <a:ext cx="371507" cy="182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7" idx="6"/>
            <a:endCxn id="59" idx="2"/>
          </p:cNvCxnSpPr>
          <p:nvPr/>
        </p:nvCxnSpPr>
        <p:spPr>
          <a:xfrm>
            <a:off x="7400577" y="2633655"/>
            <a:ext cx="512349" cy="187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021583" y="2282588"/>
            <a:ext cx="450035" cy="369332"/>
          </a:xfrm>
          <a:prstGeom prst="rect">
            <a:avLst/>
          </a:prstGeom>
          <a:noFill/>
        </p:spPr>
        <p:txBody>
          <a:bodyPr wrap="square" rtlCol="0">
            <a:spAutoFit/>
          </a:bodyPr>
          <a:lstStyle/>
          <a:p>
            <a:r>
              <a:rPr lang="en-US" dirty="0" smtClean="0"/>
              <a:t>D</a:t>
            </a:r>
            <a:endParaRPr lang="en-US" dirty="0"/>
          </a:p>
        </p:txBody>
      </p:sp>
      <p:sp>
        <p:nvSpPr>
          <p:cNvPr id="72" name="TextBox 71"/>
          <p:cNvSpPr txBox="1"/>
          <p:nvPr/>
        </p:nvSpPr>
        <p:spPr>
          <a:xfrm>
            <a:off x="7415026" y="2656219"/>
            <a:ext cx="450035" cy="369332"/>
          </a:xfrm>
          <a:prstGeom prst="rect">
            <a:avLst/>
          </a:prstGeom>
          <a:noFill/>
        </p:spPr>
        <p:txBody>
          <a:bodyPr wrap="square" rtlCol="0">
            <a:spAutoFit/>
          </a:bodyPr>
          <a:lstStyle/>
          <a:p>
            <a:r>
              <a:rPr lang="en-US" dirty="0" smtClean="0"/>
              <a:t>B</a:t>
            </a:r>
            <a:endParaRPr lang="en-US" dirty="0"/>
          </a:p>
        </p:txBody>
      </p:sp>
      <p:sp>
        <p:nvSpPr>
          <p:cNvPr id="73" name="TextBox 72"/>
          <p:cNvSpPr txBox="1"/>
          <p:nvPr/>
        </p:nvSpPr>
        <p:spPr>
          <a:xfrm>
            <a:off x="7264126" y="2145011"/>
            <a:ext cx="450035" cy="369332"/>
          </a:xfrm>
          <a:prstGeom prst="rect">
            <a:avLst/>
          </a:prstGeom>
          <a:noFill/>
        </p:spPr>
        <p:txBody>
          <a:bodyPr wrap="square" rtlCol="0">
            <a:spAutoFit/>
          </a:bodyPr>
          <a:lstStyle/>
          <a:p>
            <a:r>
              <a:rPr lang="en-US" dirty="0" smtClean="0"/>
              <a:t>A</a:t>
            </a:r>
            <a:endParaRPr lang="en-US" dirty="0"/>
          </a:p>
        </p:txBody>
      </p:sp>
      <p:cxnSp>
        <p:nvCxnSpPr>
          <p:cNvPr id="6" name="Straight Arrow Connector 5"/>
          <p:cNvCxnSpPr>
            <a:endCxn id="19" idx="4"/>
          </p:cNvCxnSpPr>
          <p:nvPr/>
        </p:nvCxnSpPr>
        <p:spPr>
          <a:xfrm flipV="1">
            <a:off x="7400577" y="5815585"/>
            <a:ext cx="23186" cy="32354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9" idx="0"/>
            <a:endCxn id="58" idx="5"/>
          </p:cNvCxnSpPr>
          <p:nvPr/>
        </p:nvCxnSpPr>
        <p:spPr>
          <a:xfrm flipH="1" flipV="1">
            <a:off x="7961293" y="2318478"/>
            <a:ext cx="108170" cy="35157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509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9949"/>
            <a:ext cx="9506712" cy="960755"/>
          </a:xfrm>
        </p:spPr>
        <p:txBody>
          <a:bodyPr/>
          <a:lstStyle/>
          <a:p>
            <a:r>
              <a:rPr lang="en-US" dirty="0" smtClean="0"/>
              <a:t>Construction of a Network (Example 1)</a:t>
            </a:r>
            <a:endParaRPr lang="en-US" dirty="0"/>
          </a:p>
        </p:txBody>
      </p:sp>
      <p:sp>
        <p:nvSpPr>
          <p:cNvPr id="3" name="Content Placeholder 2"/>
          <p:cNvSpPr>
            <a:spLocks noGrp="1"/>
          </p:cNvSpPr>
          <p:nvPr>
            <p:ph sz="half" idx="1"/>
          </p:nvPr>
        </p:nvSpPr>
        <p:spPr>
          <a:xfrm>
            <a:off x="847344" y="1267840"/>
            <a:ext cx="5181600" cy="5078095"/>
          </a:xfrm>
        </p:spPr>
        <p:txBody>
          <a:bodyPr/>
          <a:lstStyle/>
          <a:p>
            <a:pPr marL="0" indent="0" algn="just">
              <a:buNone/>
            </a:pPr>
            <a:r>
              <a:rPr lang="en-US" sz="2000" dirty="0" smtClean="0"/>
              <a:t>A company is in the process of preparing a budget for launching a new product. The following table provides the associated activities and their durations. Construct the project network.</a:t>
            </a:r>
          </a:p>
          <a:p>
            <a:pPr marL="0" indent="0">
              <a:buNone/>
            </a:pPr>
            <a:r>
              <a:rPr lang="en-US" dirty="0" smtClean="0"/>
              <a:t> </a:t>
            </a:r>
            <a:endParaRPr lang="en-US" dirty="0"/>
          </a:p>
        </p:txBody>
      </p:sp>
      <p:sp>
        <p:nvSpPr>
          <p:cNvPr id="4" name="Content Placeholder 3"/>
          <p:cNvSpPr>
            <a:spLocks noGrp="1"/>
          </p:cNvSpPr>
          <p:nvPr>
            <p:ph sz="half" idx="2"/>
          </p:nvPr>
        </p:nvSpPr>
        <p:spPr>
          <a:xfrm>
            <a:off x="6163056" y="1368425"/>
            <a:ext cx="5181600" cy="4351338"/>
          </a:xfrm>
        </p:spPr>
        <p:txBody>
          <a:bodyPr/>
          <a:lstStyle/>
          <a:p>
            <a:r>
              <a:rPr lang="en-US" dirty="0" smtClean="0"/>
              <a:t>Network</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01457897"/>
              </p:ext>
            </p:extLst>
          </p:nvPr>
        </p:nvGraphicFramePr>
        <p:xfrm>
          <a:off x="920497" y="2780062"/>
          <a:ext cx="5108447" cy="2788920"/>
        </p:xfrm>
        <a:graphic>
          <a:graphicData uri="http://schemas.openxmlformats.org/drawingml/2006/table">
            <a:tbl>
              <a:tblPr firstRow="1" bandRow="1">
                <a:tableStyleId>{5C22544A-7EE6-4342-B048-85BDC9FD1C3A}</a:tableStyleId>
              </a:tblPr>
              <a:tblGrid>
                <a:gridCol w="2838386">
                  <a:extLst>
                    <a:ext uri="{9D8B030D-6E8A-4147-A177-3AD203B41FA5}">
                      <a16:colId xmlns:a16="http://schemas.microsoft.com/office/drawing/2014/main" val="2240027612"/>
                    </a:ext>
                  </a:extLst>
                </a:gridCol>
                <a:gridCol w="1343498">
                  <a:extLst>
                    <a:ext uri="{9D8B030D-6E8A-4147-A177-3AD203B41FA5}">
                      <a16:colId xmlns:a16="http://schemas.microsoft.com/office/drawing/2014/main" val="1495715281"/>
                    </a:ext>
                  </a:extLst>
                </a:gridCol>
                <a:gridCol w="926563">
                  <a:extLst>
                    <a:ext uri="{9D8B030D-6E8A-4147-A177-3AD203B41FA5}">
                      <a16:colId xmlns:a16="http://schemas.microsoft.com/office/drawing/2014/main" val="1951223336"/>
                    </a:ext>
                  </a:extLst>
                </a:gridCol>
              </a:tblGrid>
              <a:tr h="451532">
                <a:tc>
                  <a:txBody>
                    <a:bodyPr/>
                    <a:lstStyle/>
                    <a:p>
                      <a:r>
                        <a:rPr lang="en-US" sz="1500" dirty="0" smtClean="0"/>
                        <a:t>Activity</a:t>
                      </a:r>
                      <a:endParaRPr lang="en-US" sz="1500" dirty="0"/>
                    </a:p>
                  </a:txBody>
                  <a:tcPr/>
                </a:tc>
                <a:tc>
                  <a:txBody>
                    <a:bodyPr/>
                    <a:lstStyle/>
                    <a:p>
                      <a:r>
                        <a:rPr lang="en-US" sz="1500" dirty="0" smtClean="0"/>
                        <a:t>Predecessor(s)</a:t>
                      </a:r>
                      <a:endParaRPr lang="en-US" sz="1500" dirty="0"/>
                    </a:p>
                  </a:txBody>
                  <a:tcPr/>
                </a:tc>
                <a:tc>
                  <a:txBody>
                    <a:bodyPr/>
                    <a:lstStyle/>
                    <a:p>
                      <a:r>
                        <a:rPr lang="en-US" sz="1500" dirty="0" smtClean="0"/>
                        <a:t>Duration (Days)</a:t>
                      </a:r>
                      <a:endParaRPr lang="en-US" sz="1500" dirty="0"/>
                    </a:p>
                  </a:txBody>
                  <a:tcPr/>
                </a:tc>
                <a:extLst>
                  <a:ext uri="{0D108BD9-81ED-4DB2-BD59-A6C34878D82A}">
                    <a16:rowId xmlns:a16="http://schemas.microsoft.com/office/drawing/2014/main" val="1438254545"/>
                  </a:ext>
                </a:extLst>
              </a:tr>
              <a:tr h="261414">
                <a:tc>
                  <a:txBody>
                    <a:bodyPr/>
                    <a:lstStyle/>
                    <a:p>
                      <a:r>
                        <a:rPr lang="en-US" sz="1500" dirty="0" smtClean="0"/>
                        <a:t>A: Forecast sales volume</a:t>
                      </a:r>
                      <a:endParaRPr lang="en-US" sz="1500" dirty="0"/>
                    </a:p>
                  </a:txBody>
                  <a:tcPr/>
                </a:tc>
                <a:tc>
                  <a:txBody>
                    <a:bodyPr/>
                    <a:lstStyle/>
                    <a:p>
                      <a:pPr algn="ctr"/>
                      <a:r>
                        <a:rPr lang="en-US" sz="1500" dirty="0" smtClean="0"/>
                        <a:t>-</a:t>
                      </a:r>
                      <a:endParaRPr lang="en-US" sz="1500" dirty="0"/>
                    </a:p>
                  </a:txBody>
                  <a:tcPr/>
                </a:tc>
                <a:tc>
                  <a:txBody>
                    <a:bodyPr/>
                    <a:lstStyle/>
                    <a:p>
                      <a:pPr algn="ctr"/>
                      <a:r>
                        <a:rPr lang="en-US" sz="1500" dirty="0" smtClean="0"/>
                        <a:t>10</a:t>
                      </a:r>
                      <a:endParaRPr lang="en-US" sz="1500" dirty="0"/>
                    </a:p>
                  </a:txBody>
                  <a:tcPr/>
                </a:tc>
                <a:extLst>
                  <a:ext uri="{0D108BD9-81ED-4DB2-BD59-A6C34878D82A}">
                    <a16:rowId xmlns:a16="http://schemas.microsoft.com/office/drawing/2014/main" val="3317339741"/>
                  </a:ext>
                </a:extLst>
              </a:tr>
              <a:tr h="261414">
                <a:tc>
                  <a:txBody>
                    <a:bodyPr/>
                    <a:lstStyle/>
                    <a:p>
                      <a:r>
                        <a:rPr lang="en-US" sz="1500" dirty="0" smtClean="0"/>
                        <a:t>B:</a:t>
                      </a:r>
                      <a:r>
                        <a:rPr lang="en-US" sz="1500" baseline="0" dirty="0" smtClean="0"/>
                        <a:t> Study competitive market</a:t>
                      </a:r>
                      <a:endParaRPr lang="en-US" sz="1500" dirty="0"/>
                    </a:p>
                  </a:txBody>
                  <a:tcPr/>
                </a:tc>
                <a:tc>
                  <a:txBody>
                    <a:bodyPr/>
                    <a:lstStyle/>
                    <a:p>
                      <a:pPr algn="ctr"/>
                      <a:r>
                        <a:rPr lang="en-US" sz="1500" dirty="0" smtClean="0"/>
                        <a:t>-</a:t>
                      </a:r>
                      <a:endParaRPr lang="en-US" sz="1500" dirty="0"/>
                    </a:p>
                  </a:txBody>
                  <a:tcPr/>
                </a:tc>
                <a:tc>
                  <a:txBody>
                    <a:bodyPr/>
                    <a:lstStyle/>
                    <a:p>
                      <a:pPr algn="ctr"/>
                      <a:r>
                        <a:rPr lang="en-US" sz="1500" dirty="0" smtClean="0"/>
                        <a:t>7</a:t>
                      </a:r>
                      <a:endParaRPr lang="en-US" sz="1500" dirty="0"/>
                    </a:p>
                  </a:txBody>
                  <a:tcPr/>
                </a:tc>
                <a:extLst>
                  <a:ext uri="{0D108BD9-81ED-4DB2-BD59-A6C34878D82A}">
                    <a16:rowId xmlns:a16="http://schemas.microsoft.com/office/drawing/2014/main" val="178423275"/>
                  </a:ext>
                </a:extLst>
              </a:tr>
              <a:tr h="261414">
                <a:tc>
                  <a:txBody>
                    <a:bodyPr/>
                    <a:lstStyle/>
                    <a:p>
                      <a:r>
                        <a:rPr lang="en-US" sz="1500" dirty="0" smtClean="0"/>
                        <a:t>C: Design time and facilities</a:t>
                      </a:r>
                      <a:endParaRPr lang="en-US" sz="1500" dirty="0"/>
                    </a:p>
                  </a:txBody>
                  <a:tcPr/>
                </a:tc>
                <a:tc>
                  <a:txBody>
                    <a:bodyPr/>
                    <a:lstStyle/>
                    <a:p>
                      <a:pPr algn="ctr"/>
                      <a:r>
                        <a:rPr lang="en-US" sz="1500" dirty="0" smtClean="0"/>
                        <a:t>A</a:t>
                      </a:r>
                      <a:endParaRPr lang="en-US" sz="1500" dirty="0"/>
                    </a:p>
                  </a:txBody>
                  <a:tcPr/>
                </a:tc>
                <a:tc>
                  <a:txBody>
                    <a:bodyPr/>
                    <a:lstStyle/>
                    <a:p>
                      <a:pPr algn="ctr"/>
                      <a:r>
                        <a:rPr lang="en-US" sz="1500" dirty="0" smtClean="0"/>
                        <a:t>5</a:t>
                      </a:r>
                      <a:endParaRPr lang="en-US" sz="1500" dirty="0"/>
                    </a:p>
                  </a:txBody>
                  <a:tcPr/>
                </a:tc>
                <a:extLst>
                  <a:ext uri="{0D108BD9-81ED-4DB2-BD59-A6C34878D82A}">
                    <a16:rowId xmlns:a16="http://schemas.microsoft.com/office/drawing/2014/main" val="2178869222"/>
                  </a:ext>
                </a:extLst>
              </a:tr>
              <a:tr h="261414">
                <a:tc>
                  <a:txBody>
                    <a:bodyPr/>
                    <a:lstStyle/>
                    <a:p>
                      <a:r>
                        <a:rPr lang="en-US" sz="1500" dirty="0" smtClean="0"/>
                        <a:t>D: Prepare production schedule</a:t>
                      </a:r>
                      <a:endParaRPr lang="en-US" sz="1500" dirty="0"/>
                    </a:p>
                  </a:txBody>
                  <a:tcPr/>
                </a:tc>
                <a:tc>
                  <a:txBody>
                    <a:bodyPr/>
                    <a:lstStyle/>
                    <a:p>
                      <a:pPr algn="ctr"/>
                      <a:r>
                        <a:rPr lang="en-US" sz="1500" dirty="0" smtClean="0"/>
                        <a:t>C</a:t>
                      </a:r>
                      <a:endParaRPr lang="en-US" sz="1500" dirty="0"/>
                    </a:p>
                  </a:txBody>
                  <a:tcPr/>
                </a:tc>
                <a:tc>
                  <a:txBody>
                    <a:bodyPr/>
                    <a:lstStyle/>
                    <a:p>
                      <a:pPr algn="ctr"/>
                      <a:r>
                        <a:rPr lang="en-US" sz="1500" dirty="0" smtClean="0"/>
                        <a:t>3</a:t>
                      </a:r>
                      <a:endParaRPr lang="en-US" sz="1500" dirty="0"/>
                    </a:p>
                  </a:txBody>
                  <a:tcPr/>
                </a:tc>
                <a:extLst>
                  <a:ext uri="{0D108BD9-81ED-4DB2-BD59-A6C34878D82A}">
                    <a16:rowId xmlns:a16="http://schemas.microsoft.com/office/drawing/2014/main" val="720669470"/>
                  </a:ext>
                </a:extLst>
              </a:tr>
              <a:tr h="261414">
                <a:tc>
                  <a:txBody>
                    <a:bodyPr/>
                    <a:lstStyle/>
                    <a:p>
                      <a:r>
                        <a:rPr lang="en-US" sz="1500" dirty="0" smtClean="0"/>
                        <a:t>E: Estimate cost of production</a:t>
                      </a:r>
                      <a:endParaRPr lang="en-US" sz="1500" dirty="0"/>
                    </a:p>
                  </a:txBody>
                  <a:tcPr/>
                </a:tc>
                <a:tc>
                  <a:txBody>
                    <a:bodyPr/>
                    <a:lstStyle/>
                    <a:p>
                      <a:pPr algn="ctr"/>
                      <a:r>
                        <a:rPr lang="en-US" sz="1500" dirty="0" smtClean="0"/>
                        <a:t>D</a:t>
                      </a:r>
                      <a:endParaRPr lang="en-US" sz="1500" dirty="0"/>
                    </a:p>
                  </a:txBody>
                  <a:tcPr/>
                </a:tc>
                <a:tc>
                  <a:txBody>
                    <a:bodyPr/>
                    <a:lstStyle/>
                    <a:p>
                      <a:pPr algn="ctr"/>
                      <a:r>
                        <a:rPr lang="en-US" sz="1500" dirty="0" smtClean="0"/>
                        <a:t>2</a:t>
                      </a:r>
                      <a:endParaRPr lang="en-US" sz="1500" dirty="0"/>
                    </a:p>
                  </a:txBody>
                  <a:tcPr/>
                </a:tc>
                <a:extLst>
                  <a:ext uri="{0D108BD9-81ED-4DB2-BD59-A6C34878D82A}">
                    <a16:rowId xmlns:a16="http://schemas.microsoft.com/office/drawing/2014/main" val="189968958"/>
                  </a:ext>
                </a:extLst>
              </a:tr>
              <a:tr h="261414">
                <a:tc>
                  <a:txBody>
                    <a:bodyPr/>
                    <a:lstStyle/>
                    <a:p>
                      <a:r>
                        <a:rPr lang="en-US" sz="1500" dirty="0" smtClean="0"/>
                        <a:t>F: Set sales price</a:t>
                      </a:r>
                      <a:endParaRPr lang="en-US" sz="1500" dirty="0"/>
                    </a:p>
                  </a:txBody>
                  <a:tcPr/>
                </a:tc>
                <a:tc>
                  <a:txBody>
                    <a:bodyPr/>
                    <a:lstStyle/>
                    <a:p>
                      <a:pPr algn="ctr"/>
                      <a:r>
                        <a:rPr lang="en-US" sz="1500" dirty="0" smtClean="0"/>
                        <a:t>B,E</a:t>
                      </a:r>
                      <a:endParaRPr lang="en-US" sz="1500" dirty="0"/>
                    </a:p>
                  </a:txBody>
                  <a:tcPr/>
                </a:tc>
                <a:tc>
                  <a:txBody>
                    <a:bodyPr/>
                    <a:lstStyle/>
                    <a:p>
                      <a:pPr algn="ctr"/>
                      <a:r>
                        <a:rPr lang="en-US" sz="1500" dirty="0" smtClean="0"/>
                        <a:t>1</a:t>
                      </a:r>
                      <a:endParaRPr lang="en-US" sz="1500" dirty="0"/>
                    </a:p>
                  </a:txBody>
                  <a:tcPr/>
                </a:tc>
                <a:extLst>
                  <a:ext uri="{0D108BD9-81ED-4DB2-BD59-A6C34878D82A}">
                    <a16:rowId xmlns:a16="http://schemas.microsoft.com/office/drawing/2014/main" val="1287112465"/>
                  </a:ext>
                </a:extLst>
              </a:tr>
              <a:tr h="261414">
                <a:tc>
                  <a:txBody>
                    <a:bodyPr/>
                    <a:lstStyle/>
                    <a:p>
                      <a:r>
                        <a:rPr lang="en-US" sz="1500" dirty="0" smtClean="0"/>
                        <a:t>G: Prepare budget</a:t>
                      </a:r>
                      <a:endParaRPr lang="en-US" sz="1500" dirty="0"/>
                    </a:p>
                  </a:txBody>
                  <a:tcPr/>
                </a:tc>
                <a:tc>
                  <a:txBody>
                    <a:bodyPr/>
                    <a:lstStyle/>
                    <a:p>
                      <a:pPr algn="ctr"/>
                      <a:r>
                        <a:rPr lang="en-US" sz="1500" dirty="0" smtClean="0"/>
                        <a:t>F</a:t>
                      </a:r>
                      <a:endParaRPr lang="en-US" sz="1500" dirty="0"/>
                    </a:p>
                  </a:txBody>
                  <a:tcPr/>
                </a:tc>
                <a:tc>
                  <a:txBody>
                    <a:bodyPr/>
                    <a:lstStyle/>
                    <a:p>
                      <a:pPr algn="ctr"/>
                      <a:r>
                        <a:rPr lang="en-US" sz="1500" dirty="0" smtClean="0"/>
                        <a:t>14</a:t>
                      </a:r>
                      <a:endParaRPr lang="en-US" sz="1500" dirty="0"/>
                    </a:p>
                  </a:txBody>
                  <a:tcPr/>
                </a:tc>
                <a:extLst>
                  <a:ext uri="{0D108BD9-81ED-4DB2-BD59-A6C34878D82A}">
                    <a16:rowId xmlns:a16="http://schemas.microsoft.com/office/drawing/2014/main" val="1160278339"/>
                  </a:ext>
                </a:extLst>
              </a:tr>
            </a:tbl>
          </a:graphicData>
        </a:graphic>
      </p:graphicFrame>
      <p:sp>
        <p:nvSpPr>
          <p:cNvPr id="8" name="Oval 7"/>
          <p:cNvSpPr/>
          <p:nvPr/>
        </p:nvSpPr>
        <p:spPr>
          <a:xfrm>
            <a:off x="6391656" y="3494596"/>
            <a:ext cx="173736" cy="190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6861810" y="3070924"/>
            <a:ext cx="190500" cy="190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7437120" y="3070924"/>
            <a:ext cx="173736" cy="190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1" name="Oval 10"/>
          <p:cNvSpPr/>
          <p:nvPr/>
        </p:nvSpPr>
        <p:spPr>
          <a:xfrm>
            <a:off x="8116824" y="3070924"/>
            <a:ext cx="173736" cy="190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2" name="Oval 11"/>
          <p:cNvSpPr/>
          <p:nvPr/>
        </p:nvSpPr>
        <p:spPr>
          <a:xfrm>
            <a:off x="8116824" y="3899980"/>
            <a:ext cx="173736" cy="190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4" name="Straight Arrow Connector 13"/>
          <p:cNvCxnSpPr>
            <a:stCxn id="8" idx="5"/>
            <a:endCxn id="12" idx="2"/>
          </p:cNvCxnSpPr>
          <p:nvPr/>
        </p:nvCxnSpPr>
        <p:spPr>
          <a:xfrm>
            <a:off x="6539949" y="3657143"/>
            <a:ext cx="1576875" cy="338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0"/>
            <a:endCxn id="9" idx="2"/>
          </p:cNvCxnSpPr>
          <p:nvPr/>
        </p:nvCxnSpPr>
        <p:spPr>
          <a:xfrm flipV="1">
            <a:off x="6478524" y="3166142"/>
            <a:ext cx="383286" cy="328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860536" y="3494596"/>
            <a:ext cx="210312" cy="190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24" name="Straight Arrow Connector 23"/>
          <p:cNvCxnSpPr>
            <a:stCxn id="9" idx="6"/>
            <a:endCxn id="10" idx="2"/>
          </p:cNvCxnSpPr>
          <p:nvPr/>
        </p:nvCxnSpPr>
        <p:spPr>
          <a:xfrm>
            <a:off x="7052310" y="3166142"/>
            <a:ext cx="3848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774936" y="3494596"/>
            <a:ext cx="192024" cy="190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a:endCxn id="26" idx="2"/>
          </p:cNvCxnSpPr>
          <p:nvPr/>
        </p:nvCxnSpPr>
        <p:spPr>
          <a:xfrm>
            <a:off x="9070848" y="3589814"/>
            <a:ext cx="704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6"/>
            <a:endCxn id="11" idx="2"/>
          </p:cNvCxnSpPr>
          <p:nvPr/>
        </p:nvCxnSpPr>
        <p:spPr>
          <a:xfrm>
            <a:off x="7610856" y="3166142"/>
            <a:ext cx="505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4"/>
            <a:endCxn id="12" idx="0"/>
          </p:cNvCxnSpPr>
          <p:nvPr/>
        </p:nvCxnSpPr>
        <p:spPr>
          <a:xfrm>
            <a:off x="8203692" y="3261360"/>
            <a:ext cx="0" cy="638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2" idx="6"/>
            <a:endCxn id="17" idx="3"/>
          </p:cNvCxnSpPr>
          <p:nvPr/>
        </p:nvCxnSpPr>
        <p:spPr>
          <a:xfrm flipV="1">
            <a:off x="8290560" y="3657143"/>
            <a:ext cx="600775" cy="338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414250" y="3093537"/>
            <a:ext cx="304800" cy="314987"/>
          </a:xfrm>
          <a:prstGeom prst="rect">
            <a:avLst/>
          </a:prstGeom>
          <a:noFill/>
        </p:spPr>
        <p:txBody>
          <a:bodyPr wrap="square" rtlCol="0">
            <a:spAutoFit/>
          </a:bodyPr>
          <a:lstStyle/>
          <a:p>
            <a:r>
              <a:rPr lang="en-US" sz="1400" dirty="0" smtClean="0"/>
              <a:t>A</a:t>
            </a:r>
            <a:endParaRPr lang="en-US" sz="1400" dirty="0"/>
          </a:p>
        </p:txBody>
      </p:sp>
      <p:sp>
        <p:nvSpPr>
          <p:cNvPr id="41" name="TextBox 40"/>
          <p:cNvSpPr txBox="1"/>
          <p:nvPr/>
        </p:nvSpPr>
        <p:spPr>
          <a:xfrm>
            <a:off x="7079742" y="2885312"/>
            <a:ext cx="304800" cy="307777"/>
          </a:xfrm>
          <a:prstGeom prst="rect">
            <a:avLst/>
          </a:prstGeom>
          <a:noFill/>
        </p:spPr>
        <p:txBody>
          <a:bodyPr wrap="square" rtlCol="0">
            <a:spAutoFit/>
          </a:bodyPr>
          <a:lstStyle/>
          <a:p>
            <a:r>
              <a:rPr lang="en-US" sz="1400" dirty="0" smtClean="0"/>
              <a:t>C</a:t>
            </a:r>
            <a:endParaRPr lang="en-US" sz="1400" dirty="0"/>
          </a:p>
        </p:txBody>
      </p:sp>
      <p:sp>
        <p:nvSpPr>
          <p:cNvPr id="42" name="TextBox 41"/>
          <p:cNvSpPr txBox="1"/>
          <p:nvPr/>
        </p:nvSpPr>
        <p:spPr>
          <a:xfrm>
            <a:off x="7650215" y="2868997"/>
            <a:ext cx="309902" cy="307777"/>
          </a:xfrm>
          <a:prstGeom prst="rect">
            <a:avLst/>
          </a:prstGeom>
          <a:noFill/>
        </p:spPr>
        <p:txBody>
          <a:bodyPr wrap="square" rtlCol="0">
            <a:spAutoFit/>
          </a:bodyPr>
          <a:lstStyle/>
          <a:p>
            <a:r>
              <a:rPr lang="en-US" sz="1400" dirty="0" smtClean="0"/>
              <a:t>D</a:t>
            </a:r>
            <a:endParaRPr lang="en-US" sz="1400" dirty="0"/>
          </a:p>
        </p:txBody>
      </p:sp>
      <p:sp>
        <p:nvSpPr>
          <p:cNvPr id="43" name="TextBox 42"/>
          <p:cNvSpPr txBox="1"/>
          <p:nvPr/>
        </p:nvSpPr>
        <p:spPr>
          <a:xfrm>
            <a:off x="7905220" y="3402245"/>
            <a:ext cx="282470" cy="307777"/>
          </a:xfrm>
          <a:prstGeom prst="rect">
            <a:avLst/>
          </a:prstGeom>
          <a:noFill/>
        </p:spPr>
        <p:txBody>
          <a:bodyPr wrap="square" rtlCol="0">
            <a:spAutoFit/>
          </a:bodyPr>
          <a:lstStyle/>
          <a:p>
            <a:r>
              <a:rPr lang="en-US" sz="1400" dirty="0" smtClean="0"/>
              <a:t>E</a:t>
            </a:r>
            <a:endParaRPr lang="en-US" sz="1400" dirty="0"/>
          </a:p>
        </p:txBody>
      </p:sp>
      <p:sp>
        <p:nvSpPr>
          <p:cNvPr id="44" name="TextBox 43"/>
          <p:cNvSpPr txBox="1"/>
          <p:nvPr/>
        </p:nvSpPr>
        <p:spPr>
          <a:xfrm>
            <a:off x="7137389" y="3527811"/>
            <a:ext cx="282470" cy="307777"/>
          </a:xfrm>
          <a:prstGeom prst="rect">
            <a:avLst/>
          </a:prstGeom>
          <a:noFill/>
        </p:spPr>
        <p:txBody>
          <a:bodyPr wrap="square" rtlCol="0">
            <a:spAutoFit/>
          </a:bodyPr>
          <a:lstStyle/>
          <a:p>
            <a:r>
              <a:rPr lang="en-US" sz="1400" dirty="0" smtClean="0"/>
              <a:t>B</a:t>
            </a:r>
            <a:endParaRPr lang="en-US" sz="1400" dirty="0"/>
          </a:p>
        </p:txBody>
      </p:sp>
      <p:sp>
        <p:nvSpPr>
          <p:cNvPr id="45" name="TextBox 44"/>
          <p:cNvSpPr txBox="1"/>
          <p:nvPr/>
        </p:nvSpPr>
        <p:spPr>
          <a:xfrm>
            <a:off x="8402309" y="3557762"/>
            <a:ext cx="340382" cy="307777"/>
          </a:xfrm>
          <a:prstGeom prst="rect">
            <a:avLst/>
          </a:prstGeom>
          <a:noFill/>
        </p:spPr>
        <p:txBody>
          <a:bodyPr wrap="square" rtlCol="0">
            <a:spAutoFit/>
          </a:bodyPr>
          <a:lstStyle/>
          <a:p>
            <a:r>
              <a:rPr lang="en-US" sz="1400" dirty="0" smtClean="0"/>
              <a:t>F</a:t>
            </a:r>
            <a:endParaRPr lang="en-US" sz="1400" dirty="0"/>
          </a:p>
        </p:txBody>
      </p:sp>
      <p:sp>
        <p:nvSpPr>
          <p:cNvPr id="46" name="TextBox 45"/>
          <p:cNvSpPr txBox="1"/>
          <p:nvPr/>
        </p:nvSpPr>
        <p:spPr>
          <a:xfrm>
            <a:off x="9214832" y="3310215"/>
            <a:ext cx="282470" cy="307777"/>
          </a:xfrm>
          <a:prstGeom prst="rect">
            <a:avLst/>
          </a:prstGeom>
          <a:noFill/>
        </p:spPr>
        <p:txBody>
          <a:bodyPr wrap="square" rtlCol="0">
            <a:spAutoFit/>
          </a:bodyPr>
          <a:lstStyle/>
          <a:p>
            <a:r>
              <a:rPr lang="en-US" sz="1400" dirty="0" smtClean="0"/>
              <a:t>G</a:t>
            </a:r>
            <a:endParaRPr lang="en-US" sz="1400" dirty="0"/>
          </a:p>
        </p:txBody>
      </p:sp>
    </p:spTree>
    <p:extLst>
      <p:ext uri="{BB962C8B-B14F-4D97-AF65-F5344CB8AC3E}">
        <p14:creationId xmlns:p14="http://schemas.microsoft.com/office/powerpoint/2010/main" val="13269136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9949"/>
            <a:ext cx="9506712" cy="960755"/>
          </a:xfrm>
        </p:spPr>
        <p:txBody>
          <a:bodyPr/>
          <a:lstStyle/>
          <a:p>
            <a:r>
              <a:rPr lang="en-US" dirty="0" smtClean="0"/>
              <a:t>Construction of a Network (Example 2)</a:t>
            </a:r>
            <a:endParaRPr lang="en-US" dirty="0"/>
          </a:p>
        </p:txBody>
      </p:sp>
      <p:sp>
        <p:nvSpPr>
          <p:cNvPr id="3" name="Content Placeholder 2"/>
          <p:cNvSpPr>
            <a:spLocks noGrp="1"/>
          </p:cNvSpPr>
          <p:nvPr>
            <p:ph sz="half" idx="1"/>
          </p:nvPr>
        </p:nvSpPr>
        <p:spPr>
          <a:xfrm>
            <a:off x="847344" y="1267840"/>
            <a:ext cx="5181600" cy="5078095"/>
          </a:xfrm>
        </p:spPr>
        <p:txBody>
          <a:bodyPr>
            <a:normAutofit/>
          </a:bodyPr>
          <a:lstStyle/>
          <a:p>
            <a:pPr marL="0" indent="0" algn="just">
              <a:lnSpc>
                <a:spcPct val="100000"/>
              </a:lnSpc>
              <a:buNone/>
            </a:pPr>
            <a:r>
              <a:rPr lang="en-US" sz="2000" i="1" spc="-10" dirty="0">
                <a:cs typeface="Constantia"/>
              </a:rPr>
              <a:t>Construct </a:t>
            </a:r>
            <a:r>
              <a:rPr lang="en-US" sz="2000" i="1" dirty="0">
                <a:cs typeface="Constantia"/>
              </a:rPr>
              <a:t>a </a:t>
            </a:r>
            <a:r>
              <a:rPr lang="en-US" sz="2000" i="1" spc="-15" dirty="0">
                <a:cs typeface="Constantia"/>
              </a:rPr>
              <a:t>network </a:t>
            </a:r>
            <a:r>
              <a:rPr lang="en-US" sz="2000" i="1" dirty="0">
                <a:cs typeface="Constantia"/>
              </a:rPr>
              <a:t>for a </a:t>
            </a:r>
            <a:r>
              <a:rPr lang="en-US" sz="2000" i="1" spc="-10" dirty="0">
                <a:cs typeface="Constantia"/>
              </a:rPr>
              <a:t>project whose </a:t>
            </a:r>
            <a:r>
              <a:rPr lang="en-US" sz="2000" i="1" dirty="0">
                <a:cs typeface="Constantia"/>
              </a:rPr>
              <a:t>activities and </a:t>
            </a:r>
            <a:r>
              <a:rPr lang="en-US" sz="2000" i="1" spc="-10" dirty="0">
                <a:cs typeface="Constantia"/>
              </a:rPr>
              <a:t>their predecessor</a:t>
            </a:r>
            <a:r>
              <a:rPr lang="en-US" sz="2000" i="1" spc="45" dirty="0">
                <a:cs typeface="Constantia"/>
              </a:rPr>
              <a:t> </a:t>
            </a:r>
            <a:r>
              <a:rPr lang="en-US" sz="2000" spc="-5" dirty="0" smtClean="0">
                <a:cs typeface="Constantia"/>
              </a:rPr>
              <a:t>relationship</a:t>
            </a:r>
            <a:r>
              <a:rPr lang="en-US" sz="2000" dirty="0" smtClean="0">
                <a:cs typeface="Constantia"/>
              </a:rPr>
              <a:t>s </a:t>
            </a:r>
            <a:r>
              <a:rPr lang="en-US" sz="2000" spc="-10" dirty="0" smtClean="0">
                <a:cs typeface="Constantia"/>
              </a:rPr>
              <a:t>are </a:t>
            </a:r>
            <a:r>
              <a:rPr lang="en-US" sz="2000" spc="-15" dirty="0">
                <a:cs typeface="Constantia"/>
              </a:rPr>
              <a:t>given </a:t>
            </a:r>
            <a:r>
              <a:rPr lang="en-US" sz="2000" spc="-15" dirty="0" smtClean="0">
                <a:cs typeface="Constantia"/>
              </a:rPr>
              <a:t>below:</a:t>
            </a:r>
            <a:r>
              <a:rPr lang="en-US" sz="2000" dirty="0" smtClean="0"/>
              <a:t> </a:t>
            </a:r>
          </a:p>
          <a:p>
            <a:pPr marL="457200" indent="-457200" algn="just">
              <a:lnSpc>
                <a:spcPct val="100000"/>
              </a:lnSpc>
              <a:buAutoNum type="arabicPeriod"/>
            </a:pPr>
            <a:r>
              <a:rPr lang="en-US" sz="2000" dirty="0" smtClean="0"/>
              <a:t>A, B and C are the first activities of the project, can be executed concurrently.</a:t>
            </a:r>
          </a:p>
          <a:p>
            <a:pPr marL="457200" indent="-457200" algn="just">
              <a:lnSpc>
                <a:spcPct val="100000"/>
              </a:lnSpc>
              <a:buAutoNum type="arabicPeriod"/>
            </a:pPr>
            <a:r>
              <a:rPr lang="en-US" sz="2000" dirty="0" smtClean="0"/>
              <a:t>A and B precede D</a:t>
            </a:r>
          </a:p>
          <a:p>
            <a:pPr marL="457200" indent="-457200" algn="just">
              <a:lnSpc>
                <a:spcPct val="100000"/>
              </a:lnSpc>
              <a:buAutoNum type="arabicPeriod"/>
            </a:pPr>
            <a:r>
              <a:rPr lang="en-US" sz="2000" dirty="0" smtClean="0"/>
              <a:t>B precedes E,F and H</a:t>
            </a:r>
          </a:p>
          <a:p>
            <a:pPr marL="457200" indent="-457200" algn="just">
              <a:lnSpc>
                <a:spcPct val="100000"/>
              </a:lnSpc>
              <a:buAutoNum type="arabicPeriod"/>
            </a:pPr>
            <a:r>
              <a:rPr lang="en-US" sz="2000" dirty="0" smtClean="0"/>
              <a:t>F and C precede G</a:t>
            </a:r>
          </a:p>
          <a:p>
            <a:pPr marL="457200" indent="-457200" algn="just">
              <a:lnSpc>
                <a:spcPct val="100000"/>
              </a:lnSpc>
              <a:buAutoNum type="arabicPeriod"/>
            </a:pPr>
            <a:r>
              <a:rPr lang="en-US" sz="2000" dirty="0" smtClean="0"/>
              <a:t>E and H precede I and J</a:t>
            </a:r>
          </a:p>
          <a:p>
            <a:pPr marL="457200" indent="-457200" algn="just">
              <a:lnSpc>
                <a:spcPct val="100000"/>
              </a:lnSpc>
              <a:buAutoNum type="arabicPeriod"/>
            </a:pPr>
            <a:r>
              <a:rPr lang="en-US" sz="2000" dirty="0" smtClean="0"/>
              <a:t>C,D,F and J precede K</a:t>
            </a:r>
          </a:p>
          <a:p>
            <a:pPr marL="457200" indent="-457200" algn="just">
              <a:lnSpc>
                <a:spcPct val="100000"/>
              </a:lnSpc>
              <a:buAutoNum type="arabicPeriod"/>
            </a:pPr>
            <a:r>
              <a:rPr lang="en-US" sz="2000" dirty="0" smtClean="0"/>
              <a:t>K precedes L</a:t>
            </a:r>
          </a:p>
          <a:p>
            <a:pPr marL="457200" indent="-457200" algn="just">
              <a:lnSpc>
                <a:spcPct val="100000"/>
              </a:lnSpc>
              <a:buAutoNum type="arabicPeriod"/>
            </a:pPr>
            <a:r>
              <a:rPr lang="en-US" sz="2000" dirty="0" smtClean="0"/>
              <a:t>I, G and L are the terminal activities.</a:t>
            </a:r>
          </a:p>
          <a:p>
            <a:pPr marL="457200" indent="-457200" algn="just">
              <a:lnSpc>
                <a:spcPct val="100000"/>
              </a:lnSpc>
              <a:buAutoNum type="arabicPeriod"/>
            </a:pPr>
            <a:endParaRPr lang="en-US" sz="2000" dirty="0" smtClean="0"/>
          </a:p>
          <a:p>
            <a:pPr marL="457200" indent="-457200" algn="just">
              <a:lnSpc>
                <a:spcPct val="100000"/>
              </a:lnSpc>
              <a:buAutoNum type="arabicPeriod"/>
            </a:pPr>
            <a:endParaRPr lang="en-US" sz="2000" dirty="0"/>
          </a:p>
          <a:p>
            <a:pPr marL="0" indent="0" algn="just">
              <a:lnSpc>
                <a:spcPct val="100000"/>
              </a:lnSpc>
              <a:buNone/>
            </a:pPr>
            <a:endParaRPr lang="en-US" sz="2000" dirty="0"/>
          </a:p>
        </p:txBody>
      </p:sp>
      <p:sp>
        <p:nvSpPr>
          <p:cNvPr id="4" name="Content Placeholder 3"/>
          <p:cNvSpPr>
            <a:spLocks noGrp="1"/>
          </p:cNvSpPr>
          <p:nvPr>
            <p:ph sz="half" idx="2"/>
          </p:nvPr>
        </p:nvSpPr>
        <p:spPr>
          <a:xfrm>
            <a:off x="6163056" y="1368425"/>
            <a:ext cx="5181600" cy="4351338"/>
          </a:xfrm>
        </p:spPr>
        <p:txBody>
          <a:bodyPr/>
          <a:lstStyle/>
          <a:p>
            <a:r>
              <a:rPr lang="en-US" dirty="0" smtClean="0"/>
              <a:t>Network</a:t>
            </a:r>
          </a:p>
          <a:p>
            <a:endParaRPr lang="en-US" dirty="0"/>
          </a:p>
        </p:txBody>
      </p:sp>
      <p:sp>
        <p:nvSpPr>
          <p:cNvPr id="8" name="Oval 7"/>
          <p:cNvSpPr/>
          <p:nvPr/>
        </p:nvSpPr>
        <p:spPr>
          <a:xfrm>
            <a:off x="6295032" y="3494595"/>
            <a:ext cx="251065" cy="257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6861810" y="3070923"/>
            <a:ext cx="183492" cy="239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7610856" y="3266691"/>
            <a:ext cx="213096" cy="190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2" name="Oval 11"/>
          <p:cNvSpPr/>
          <p:nvPr/>
        </p:nvSpPr>
        <p:spPr>
          <a:xfrm flipH="1">
            <a:off x="7838081" y="3695984"/>
            <a:ext cx="312124" cy="239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14" name="Straight Arrow Connector 13"/>
          <p:cNvCxnSpPr>
            <a:stCxn id="8" idx="5"/>
          </p:cNvCxnSpPr>
          <p:nvPr/>
        </p:nvCxnSpPr>
        <p:spPr>
          <a:xfrm>
            <a:off x="6509329" y="3714120"/>
            <a:ext cx="570413" cy="121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0"/>
            <a:endCxn id="9" idx="2"/>
          </p:cNvCxnSpPr>
          <p:nvPr/>
        </p:nvCxnSpPr>
        <p:spPr>
          <a:xfrm flipV="1">
            <a:off x="6478524" y="3166142"/>
            <a:ext cx="383286" cy="328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860536" y="3494596"/>
            <a:ext cx="210312" cy="190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6" name="Oval 25"/>
          <p:cNvSpPr/>
          <p:nvPr/>
        </p:nvSpPr>
        <p:spPr>
          <a:xfrm>
            <a:off x="9774936" y="3429537"/>
            <a:ext cx="278924" cy="279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30" name="Straight Arrow Connector 29"/>
          <p:cNvCxnSpPr>
            <a:endCxn id="26" idx="2"/>
          </p:cNvCxnSpPr>
          <p:nvPr/>
        </p:nvCxnSpPr>
        <p:spPr>
          <a:xfrm>
            <a:off x="9070848" y="3589814"/>
            <a:ext cx="704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2" idx="2"/>
            <a:endCxn id="17" idx="3"/>
          </p:cNvCxnSpPr>
          <p:nvPr/>
        </p:nvCxnSpPr>
        <p:spPr>
          <a:xfrm flipV="1">
            <a:off x="8150205" y="3657143"/>
            <a:ext cx="741130" cy="15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414250" y="3093537"/>
            <a:ext cx="304800" cy="314987"/>
          </a:xfrm>
          <a:prstGeom prst="rect">
            <a:avLst/>
          </a:prstGeom>
          <a:noFill/>
        </p:spPr>
        <p:txBody>
          <a:bodyPr wrap="square" rtlCol="0">
            <a:spAutoFit/>
          </a:bodyPr>
          <a:lstStyle/>
          <a:p>
            <a:r>
              <a:rPr lang="en-US" sz="1400" dirty="0" smtClean="0"/>
              <a:t>A</a:t>
            </a:r>
            <a:endParaRPr lang="en-US" sz="1400" dirty="0"/>
          </a:p>
        </p:txBody>
      </p:sp>
      <p:sp>
        <p:nvSpPr>
          <p:cNvPr id="41" name="TextBox 40"/>
          <p:cNvSpPr txBox="1"/>
          <p:nvPr/>
        </p:nvSpPr>
        <p:spPr>
          <a:xfrm>
            <a:off x="7930676" y="2563094"/>
            <a:ext cx="426199" cy="307777"/>
          </a:xfrm>
          <a:prstGeom prst="rect">
            <a:avLst/>
          </a:prstGeom>
          <a:noFill/>
        </p:spPr>
        <p:txBody>
          <a:bodyPr wrap="square" rtlCol="0">
            <a:spAutoFit/>
          </a:bodyPr>
          <a:lstStyle/>
          <a:p>
            <a:r>
              <a:rPr lang="en-US" sz="1400" dirty="0" smtClean="0"/>
              <a:t>D</a:t>
            </a:r>
            <a:endParaRPr lang="en-US" sz="1400" dirty="0"/>
          </a:p>
        </p:txBody>
      </p:sp>
      <p:sp>
        <p:nvSpPr>
          <p:cNvPr id="43" name="TextBox 42"/>
          <p:cNvSpPr txBox="1"/>
          <p:nvPr/>
        </p:nvSpPr>
        <p:spPr>
          <a:xfrm>
            <a:off x="7403134" y="3541765"/>
            <a:ext cx="262016" cy="307777"/>
          </a:xfrm>
          <a:prstGeom prst="rect">
            <a:avLst/>
          </a:prstGeom>
          <a:noFill/>
        </p:spPr>
        <p:txBody>
          <a:bodyPr wrap="square" rtlCol="0">
            <a:spAutoFit/>
          </a:bodyPr>
          <a:lstStyle/>
          <a:p>
            <a:r>
              <a:rPr lang="en-US" sz="1400" dirty="0" smtClean="0"/>
              <a:t>E</a:t>
            </a:r>
            <a:endParaRPr lang="en-US" sz="1400" dirty="0"/>
          </a:p>
        </p:txBody>
      </p:sp>
      <p:sp>
        <p:nvSpPr>
          <p:cNvPr id="44" name="TextBox 43"/>
          <p:cNvSpPr txBox="1"/>
          <p:nvPr/>
        </p:nvSpPr>
        <p:spPr>
          <a:xfrm>
            <a:off x="6637843" y="3490762"/>
            <a:ext cx="184723" cy="307777"/>
          </a:xfrm>
          <a:prstGeom prst="rect">
            <a:avLst/>
          </a:prstGeom>
          <a:noFill/>
        </p:spPr>
        <p:txBody>
          <a:bodyPr wrap="square" rtlCol="0">
            <a:spAutoFit/>
          </a:bodyPr>
          <a:lstStyle/>
          <a:p>
            <a:r>
              <a:rPr lang="en-US" sz="1400" dirty="0" smtClean="0"/>
              <a:t>B</a:t>
            </a:r>
            <a:endParaRPr lang="en-US" sz="1400" dirty="0"/>
          </a:p>
        </p:txBody>
      </p:sp>
      <p:sp>
        <p:nvSpPr>
          <p:cNvPr id="45" name="TextBox 44"/>
          <p:cNvSpPr txBox="1"/>
          <p:nvPr/>
        </p:nvSpPr>
        <p:spPr>
          <a:xfrm>
            <a:off x="7104049" y="4078916"/>
            <a:ext cx="340382" cy="307777"/>
          </a:xfrm>
          <a:prstGeom prst="rect">
            <a:avLst/>
          </a:prstGeom>
          <a:noFill/>
        </p:spPr>
        <p:txBody>
          <a:bodyPr wrap="square" rtlCol="0">
            <a:spAutoFit/>
          </a:bodyPr>
          <a:lstStyle/>
          <a:p>
            <a:r>
              <a:rPr lang="en-US" sz="1400" dirty="0" smtClean="0"/>
              <a:t>F</a:t>
            </a:r>
            <a:endParaRPr lang="en-US" sz="1400" dirty="0"/>
          </a:p>
        </p:txBody>
      </p:sp>
      <p:sp>
        <p:nvSpPr>
          <p:cNvPr id="46" name="TextBox 45"/>
          <p:cNvSpPr txBox="1"/>
          <p:nvPr/>
        </p:nvSpPr>
        <p:spPr>
          <a:xfrm>
            <a:off x="7385434" y="3789481"/>
            <a:ext cx="282470" cy="307777"/>
          </a:xfrm>
          <a:prstGeom prst="rect">
            <a:avLst/>
          </a:prstGeom>
          <a:noFill/>
        </p:spPr>
        <p:txBody>
          <a:bodyPr wrap="square" rtlCol="0">
            <a:spAutoFit/>
          </a:bodyPr>
          <a:lstStyle/>
          <a:p>
            <a:r>
              <a:rPr lang="en-US" sz="1400" dirty="0" smtClean="0"/>
              <a:t>H</a:t>
            </a:r>
            <a:endParaRPr lang="en-US" sz="1400" dirty="0"/>
          </a:p>
        </p:txBody>
      </p:sp>
      <p:sp>
        <p:nvSpPr>
          <p:cNvPr id="6" name="Oval 5"/>
          <p:cNvSpPr/>
          <p:nvPr/>
        </p:nvSpPr>
        <p:spPr>
          <a:xfrm>
            <a:off x="7079742" y="3710022"/>
            <a:ext cx="235458" cy="285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5" name="Straight Arrow Connector 14"/>
          <p:cNvCxnSpPr>
            <a:stCxn id="8" idx="4"/>
          </p:cNvCxnSpPr>
          <p:nvPr/>
        </p:nvCxnSpPr>
        <p:spPr>
          <a:xfrm>
            <a:off x="6420565" y="3751784"/>
            <a:ext cx="858059" cy="855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232904" y="4512131"/>
            <a:ext cx="315468" cy="279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35" name="TextBox 34"/>
          <p:cNvSpPr txBox="1"/>
          <p:nvPr/>
        </p:nvSpPr>
        <p:spPr>
          <a:xfrm>
            <a:off x="6809845" y="3927943"/>
            <a:ext cx="498047" cy="307777"/>
          </a:xfrm>
          <a:prstGeom prst="rect">
            <a:avLst/>
          </a:prstGeom>
          <a:noFill/>
        </p:spPr>
        <p:txBody>
          <a:bodyPr wrap="square" rtlCol="0">
            <a:spAutoFit/>
          </a:bodyPr>
          <a:lstStyle/>
          <a:p>
            <a:r>
              <a:rPr lang="en-US" sz="1400" dirty="0" smtClean="0"/>
              <a:t>C</a:t>
            </a:r>
            <a:endParaRPr lang="en-US" sz="1400" dirty="0"/>
          </a:p>
        </p:txBody>
      </p:sp>
      <p:cxnSp>
        <p:nvCxnSpPr>
          <p:cNvPr id="21" name="Straight Arrow Connector 20"/>
          <p:cNvCxnSpPr>
            <a:stCxn id="6" idx="1"/>
            <a:endCxn id="9" idx="4"/>
          </p:cNvCxnSpPr>
          <p:nvPr/>
        </p:nvCxnSpPr>
        <p:spPr>
          <a:xfrm flipH="1" flipV="1">
            <a:off x="6953556" y="3310214"/>
            <a:ext cx="160668" cy="4415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071242" y="3296880"/>
            <a:ext cx="405997" cy="307777"/>
          </a:xfrm>
          <a:prstGeom prst="rect">
            <a:avLst/>
          </a:prstGeom>
          <a:noFill/>
        </p:spPr>
        <p:txBody>
          <a:bodyPr wrap="square" rtlCol="0">
            <a:spAutoFit/>
          </a:bodyPr>
          <a:lstStyle/>
          <a:p>
            <a:r>
              <a:rPr lang="en-US" sz="1400" dirty="0" smtClean="0"/>
              <a:t>D</a:t>
            </a:r>
            <a:r>
              <a:rPr lang="en-US" sz="1400" baseline="-25000" dirty="0" smtClean="0"/>
              <a:t>1</a:t>
            </a:r>
            <a:endParaRPr lang="en-US" sz="1400" baseline="-25000" dirty="0"/>
          </a:p>
        </p:txBody>
      </p:sp>
      <p:cxnSp>
        <p:nvCxnSpPr>
          <p:cNvPr id="31" name="Straight Arrow Connector 30"/>
          <p:cNvCxnSpPr>
            <a:endCxn id="18" idx="0"/>
          </p:cNvCxnSpPr>
          <p:nvPr/>
        </p:nvCxnSpPr>
        <p:spPr>
          <a:xfrm>
            <a:off x="7232904" y="3927943"/>
            <a:ext cx="157734" cy="584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6"/>
            <a:endCxn id="12" idx="6"/>
          </p:cNvCxnSpPr>
          <p:nvPr/>
        </p:nvCxnSpPr>
        <p:spPr>
          <a:xfrm flipV="1">
            <a:off x="7315200" y="3815739"/>
            <a:ext cx="522881" cy="36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6" idx="7"/>
            <a:endCxn id="10" idx="3"/>
          </p:cNvCxnSpPr>
          <p:nvPr/>
        </p:nvCxnSpPr>
        <p:spPr>
          <a:xfrm flipV="1">
            <a:off x="7280718" y="3429537"/>
            <a:ext cx="361345" cy="32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0" idx="5"/>
          </p:cNvCxnSpPr>
          <p:nvPr/>
        </p:nvCxnSpPr>
        <p:spPr>
          <a:xfrm>
            <a:off x="7792745" y="3429537"/>
            <a:ext cx="115393" cy="26010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826150" y="3356487"/>
            <a:ext cx="405997" cy="307777"/>
          </a:xfrm>
          <a:prstGeom prst="rect">
            <a:avLst/>
          </a:prstGeom>
          <a:noFill/>
        </p:spPr>
        <p:txBody>
          <a:bodyPr wrap="square" rtlCol="0">
            <a:spAutoFit/>
          </a:bodyPr>
          <a:lstStyle/>
          <a:p>
            <a:r>
              <a:rPr lang="en-US" sz="1400" dirty="0" smtClean="0"/>
              <a:t>D</a:t>
            </a:r>
            <a:r>
              <a:rPr lang="en-US" sz="1400" baseline="-25000" dirty="0"/>
              <a:t>2</a:t>
            </a:r>
          </a:p>
        </p:txBody>
      </p:sp>
      <p:sp>
        <p:nvSpPr>
          <p:cNvPr id="76" name="Oval 75"/>
          <p:cNvSpPr/>
          <p:nvPr/>
        </p:nvSpPr>
        <p:spPr>
          <a:xfrm>
            <a:off x="8356875" y="4825013"/>
            <a:ext cx="297180" cy="371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cxnSp>
        <p:nvCxnSpPr>
          <p:cNvPr id="78" name="Straight Arrow Connector 77"/>
          <p:cNvCxnSpPr>
            <a:stCxn id="18" idx="6"/>
            <a:endCxn id="76" idx="2"/>
          </p:cNvCxnSpPr>
          <p:nvPr/>
        </p:nvCxnSpPr>
        <p:spPr>
          <a:xfrm>
            <a:off x="7548372" y="4651794"/>
            <a:ext cx="808503" cy="35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832174" y="4563183"/>
            <a:ext cx="304800" cy="314987"/>
          </a:xfrm>
          <a:prstGeom prst="rect">
            <a:avLst/>
          </a:prstGeom>
          <a:noFill/>
        </p:spPr>
        <p:txBody>
          <a:bodyPr wrap="square" rtlCol="0">
            <a:spAutoFit/>
          </a:bodyPr>
          <a:lstStyle/>
          <a:p>
            <a:r>
              <a:rPr lang="en-US" sz="1400" dirty="0" smtClean="0"/>
              <a:t>G</a:t>
            </a:r>
            <a:endParaRPr lang="en-US" sz="1400" dirty="0"/>
          </a:p>
        </p:txBody>
      </p:sp>
      <p:cxnSp>
        <p:nvCxnSpPr>
          <p:cNvPr id="81" name="Curved Connector 80"/>
          <p:cNvCxnSpPr/>
          <p:nvPr/>
        </p:nvCxnSpPr>
        <p:spPr>
          <a:xfrm rot="16200000" flipH="1">
            <a:off x="7747790" y="2276465"/>
            <a:ext cx="423673" cy="2012136"/>
          </a:xfrm>
          <a:prstGeom prst="curvedConnector3">
            <a:avLst>
              <a:gd name="adj1" fmla="val -539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8" idx="7"/>
            <a:endCxn id="17" idx="4"/>
          </p:cNvCxnSpPr>
          <p:nvPr/>
        </p:nvCxnSpPr>
        <p:spPr>
          <a:xfrm flipV="1">
            <a:off x="7502173" y="3685032"/>
            <a:ext cx="1463519" cy="86800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8459774" y="3875468"/>
            <a:ext cx="426199" cy="307777"/>
          </a:xfrm>
          <a:prstGeom prst="rect">
            <a:avLst/>
          </a:prstGeom>
          <a:noFill/>
        </p:spPr>
        <p:txBody>
          <a:bodyPr wrap="square" rtlCol="0">
            <a:spAutoFit/>
          </a:bodyPr>
          <a:lstStyle/>
          <a:p>
            <a:r>
              <a:rPr lang="en-US" sz="1400" dirty="0" smtClean="0"/>
              <a:t>D</a:t>
            </a:r>
            <a:r>
              <a:rPr lang="en-US" sz="1400" baseline="-25000" dirty="0" smtClean="0"/>
              <a:t>3</a:t>
            </a:r>
            <a:endParaRPr lang="en-US" sz="1400" baseline="-25000" dirty="0"/>
          </a:p>
        </p:txBody>
      </p:sp>
      <p:sp>
        <p:nvSpPr>
          <p:cNvPr id="102" name="TextBox 101"/>
          <p:cNvSpPr txBox="1"/>
          <p:nvPr/>
        </p:nvSpPr>
        <p:spPr>
          <a:xfrm>
            <a:off x="8323136" y="3481765"/>
            <a:ext cx="462755" cy="307777"/>
          </a:xfrm>
          <a:prstGeom prst="rect">
            <a:avLst/>
          </a:prstGeom>
          <a:noFill/>
        </p:spPr>
        <p:txBody>
          <a:bodyPr wrap="square" rtlCol="0">
            <a:spAutoFit/>
          </a:bodyPr>
          <a:lstStyle/>
          <a:p>
            <a:r>
              <a:rPr lang="en-US" sz="1400" dirty="0" smtClean="0"/>
              <a:t>J</a:t>
            </a:r>
            <a:endParaRPr lang="en-US" sz="1400" dirty="0"/>
          </a:p>
        </p:txBody>
      </p:sp>
      <p:sp>
        <p:nvSpPr>
          <p:cNvPr id="103" name="TextBox 102"/>
          <p:cNvSpPr txBox="1"/>
          <p:nvPr/>
        </p:nvSpPr>
        <p:spPr>
          <a:xfrm>
            <a:off x="9244619" y="3301194"/>
            <a:ext cx="426199" cy="307777"/>
          </a:xfrm>
          <a:prstGeom prst="rect">
            <a:avLst/>
          </a:prstGeom>
          <a:noFill/>
        </p:spPr>
        <p:txBody>
          <a:bodyPr wrap="square" rtlCol="0">
            <a:spAutoFit/>
          </a:bodyPr>
          <a:lstStyle/>
          <a:p>
            <a:r>
              <a:rPr lang="en-US" sz="1400" dirty="0" smtClean="0"/>
              <a:t>K</a:t>
            </a:r>
            <a:endParaRPr lang="en-US" sz="1400" dirty="0"/>
          </a:p>
        </p:txBody>
      </p:sp>
      <p:cxnSp>
        <p:nvCxnSpPr>
          <p:cNvPr id="105" name="Straight Arrow Connector 104"/>
          <p:cNvCxnSpPr>
            <a:stCxn id="26" idx="4"/>
            <a:endCxn id="76" idx="6"/>
          </p:cNvCxnSpPr>
          <p:nvPr/>
        </p:nvCxnSpPr>
        <p:spPr>
          <a:xfrm flipH="1">
            <a:off x="8654055" y="3709406"/>
            <a:ext cx="1260343" cy="1301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9040430" y="4078915"/>
            <a:ext cx="426199" cy="307777"/>
          </a:xfrm>
          <a:prstGeom prst="rect">
            <a:avLst/>
          </a:prstGeom>
          <a:noFill/>
        </p:spPr>
        <p:txBody>
          <a:bodyPr wrap="square" rtlCol="0">
            <a:spAutoFit/>
          </a:bodyPr>
          <a:lstStyle/>
          <a:p>
            <a:r>
              <a:rPr lang="en-US" sz="1400" dirty="0" smtClean="0"/>
              <a:t>L</a:t>
            </a:r>
            <a:endParaRPr lang="en-US" sz="1400" dirty="0"/>
          </a:p>
        </p:txBody>
      </p:sp>
      <p:sp>
        <p:nvSpPr>
          <p:cNvPr id="109" name="TextBox 108"/>
          <p:cNvSpPr txBox="1"/>
          <p:nvPr/>
        </p:nvSpPr>
        <p:spPr>
          <a:xfrm>
            <a:off x="8250113" y="4402688"/>
            <a:ext cx="426199" cy="307777"/>
          </a:xfrm>
          <a:prstGeom prst="rect">
            <a:avLst/>
          </a:prstGeom>
          <a:noFill/>
        </p:spPr>
        <p:txBody>
          <a:bodyPr wrap="square" rtlCol="0">
            <a:spAutoFit/>
          </a:bodyPr>
          <a:lstStyle/>
          <a:p>
            <a:r>
              <a:rPr lang="en-US" sz="1400" dirty="0" smtClean="0"/>
              <a:t>I</a:t>
            </a:r>
            <a:endParaRPr lang="en-US" sz="1400" dirty="0"/>
          </a:p>
        </p:txBody>
      </p:sp>
      <p:cxnSp>
        <p:nvCxnSpPr>
          <p:cNvPr id="7" name="Straight Arrow Connector 6"/>
          <p:cNvCxnSpPr>
            <a:stCxn id="12" idx="4"/>
            <a:endCxn id="76" idx="1"/>
          </p:cNvCxnSpPr>
          <p:nvPr/>
        </p:nvCxnSpPr>
        <p:spPr>
          <a:xfrm>
            <a:off x="7994143" y="3935493"/>
            <a:ext cx="406253" cy="943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67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71176" cy="741299"/>
          </a:xfrm>
        </p:spPr>
        <p:txBody>
          <a:bodyPr/>
          <a:lstStyle/>
          <a:p>
            <a:r>
              <a:rPr lang="en-US" dirty="0" smtClean="0"/>
              <a:t>Network Definitions</a:t>
            </a:r>
            <a:endParaRPr lang="en-US" dirty="0"/>
          </a:p>
        </p:txBody>
      </p:sp>
      <p:sp>
        <p:nvSpPr>
          <p:cNvPr id="3" name="Content Placeholder 2"/>
          <p:cNvSpPr>
            <a:spLocks noGrp="1"/>
          </p:cNvSpPr>
          <p:nvPr>
            <p:ph idx="1"/>
          </p:nvPr>
        </p:nvSpPr>
        <p:spPr>
          <a:xfrm>
            <a:off x="838200" y="1560449"/>
            <a:ext cx="10628376" cy="4776343"/>
          </a:xfrm>
        </p:spPr>
        <p:txBody>
          <a:bodyPr>
            <a:normAutofit fontScale="62500" lnSpcReduction="20000"/>
          </a:bodyPr>
          <a:lstStyle/>
          <a:p>
            <a:pPr marL="12700" marR="5080" indent="0">
              <a:lnSpc>
                <a:spcPct val="100000"/>
              </a:lnSpc>
              <a:spcBef>
                <a:spcPts val="10"/>
              </a:spcBef>
              <a:buNone/>
            </a:pPr>
            <a:r>
              <a:rPr lang="en-US" sz="3400" spc="-5" dirty="0" smtClean="0">
                <a:solidFill>
                  <a:srgbClr val="000000"/>
                </a:solidFill>
              </a:rPr>
              <a:t>Network: </a:t>
            </a:r>
            <a:r>
              <a:rPr lang="en-US" spc="-5" dirty="0" smtClean="0">
                <a:solidFill>
                  <a:srgbClr val="000000"/>
                </a:solidFill>
              </a:rPr>
              <a:t>A network consists of a set of nodes connected by arcs. </a:t>
            </a:r>
          </a:p>
          <a:p>
            <a:pPr marL="12700" marR="5080" indent="0" algn="just">
              <a:lnSpc>
                <a:spcPct val="100000"/>
              </a:lnSpc>
              <a:spcBef>
                <a:spcPts val="10"/>
              </a:spcBef>
              <a:buNone/>
            </a:pPr>
            <a:endParaRPr lang="en-US" spc="-5" dirty="0" smtClean="0">
              <a:solidFill>
                <a:srgbClr val="000000"/>
              </a:solidFill>
            </a:endParaRPr>
          </a:p>
          <a:p>
            <a:pPr marL="12700" marR="5080" indent="0" algn="just">
              <a:lnSpc>
                <a:spcPct val="100000"/>
              </a:lnSpc>
              <a:spcBef>
                <a:spcPts val="10"/>
              </a:spcBef>
              <a:buNone/>
            </a:pPr>
            <a:r>
              <a:rPr lang="en-US" sz="3400" spc="-5" dirty="0" smtClean="0">
                <a:solidFill>
                  <a:srgbClr val="000000"/>
                </a:solidFill>
              </a:rPr>
              <a:t>Notation: </a:t>
            </a:r>
            <a:r>
              <a:rPr lang="en-US" spc="-5" dirty="0" smtClean="0">
                <a:solidFill>
                  <a:srgbClr val="000000"/>
                </a:solidFill>
              </a:rPr>
              <a:t>(N,A), where N is the set of nodes, A is the set of arcs.</a:t>
            </a:r>
          </a:p>
          <a:p>
            <a:pPr marL="12700" marR="5080" indent="0">
              <a:lnSpc>
                <a:spcPct val="100000"/>
              </a:lnSpc>
              <a:spcBef>
                <a:spcPts val="10"/>
              </a:spcBef>
              <a:buNone/>
            </a:pPr>
            <a:endParaRPr lang="en-US" spc="-5" dirty="0" smtClean="0">
              <a:solidFill>
                <a:srgbClr val="000000"/>
              </a:solidFill>
            </a:endParaRPr>
          </a:p>
          <a:p>
            <a:pPr marL="12700" marR="5080" indent="0">
              <a:lnSpc>
                <a:spcPct val="100000"/>
              </a:lnSpc>
              <a:spcBef>
                <a:spcPts val="10"/>
              </a:spcBef>
              <a:buNone/>
            </a:pPr>
            <a:endParaRPr lang="en-US" dirty="0" smtClean="0"/>
          </a:p>
          <a:p>
            <a:pPr marL="12700" marR="5080" indent="0">
              <a:lnSpc>
                <a:spcPct val="100000"/>
              </a:lnSpc>
              <a:spcBef>
                <a:spcPts val="10"/>
              </a:spcBef>
              <a:buNone/>
            </a:pPr>
            <a:r>
              <a:rPr lang="en-US" dirty="0" smtClean="0"/>
              <a:t>N = {1,2,3,4,5}</a:t>
            </a:r>
          </a:p>
          <a:p>
            <a:pPr marL="12700" marR="5080" indent="0">
              <a:lnSpc>
                <a:spcPct val="100000"/>
              </a:lnSpc>
              <a:spcBef>
                <a:spcPts val="10"/>
              </a:spcBef>
              <a:buNone/>
            </a:pPr>
            <a:r>
              <a:rPr lang="en-US" dirty="0" smtClean="0"/>
              <a:t>A = {(1,2), (1,3),(2,3),(2,5),</a:t>
            </a:r>
          </a:p>
          <a:p>
            <a:pPr marL="12700" marR="5080" indent="0">
              <a:lnSpc>
                <a:spcPct val="100000"/>
              </a:lnSpc>
              <a:spcBef>
                <a:spcPts val="10"/>
              </a:spcBef>
              <a:buNone/>
            </a:pPr>
            <a:r>
              <a:rPr lang="en-US" dirty="0"/>
              <a:t> </a:t>
            </a:r>
            <a:r>
              <a:rPr lang="en-US" dirty="0" smtClean="0"/>
              <a:t>        (3,4),(3,5),(4,2),(4,5)}</a:t>
            </a:r>
          </a:p>
          <a:p>
            <a:pPr marL="12700" marR="5080" indent="0">
              <a:lnSpc>
                <a:spcPct val="100000"/>
              </a:lnSpc>
              <a:spcBef>
                <a:spcPts val="10"/>
              </a:spcBef>
              <a:buNone/>
            </a:pPr>
            <a:endParaRPr lang="en-US" dirty="0" smtClean="0"/>
          </a:p>
          <a:p>
            <a:pPr marL="12700" marR="5080" indent="0">
              <a:lnSpc>
                <a:spcPct val="100000"/>
              </a:lnSpc>
              <a:spcBef>
                <a:spcPts val="10"/>
              </a:spcBef>
              <a:buNone/>
            </a:pPr>
            <a:r>
              <a:rPr lang="en-US" dirty="0" smtClean="0"/>
              <a:t>Each network represents some type of flow e.g. gas flow, oil flow, traffic flow on road network, etc. In general flow in a network is limited by the capacity of its arcs.</a:t>
            </a:r>
          </a:p>
          <a:p>
            <a:pPr marL="12700" marR="5080" indent="0">
              <a:lnSpc>
                <a:spcPct val="100000"/>
              </a:lnSpc>
              <a:spcBef>
                <a:spcPts val="10"/>
              </a:spcBef>
              <a:buNone/>
            </a:pPr>
            <a:endParaRPr lang="en-US" sz="2900" dirty="0"/>
          </a:p>
          <a:p>
            <a:pPr marL="12700" marR="5080" indent="0">
              <a:lnSpc>
                <a:spcPct val="100000"/>
              </a:lnSpc>
              <a:spcBef>
                <a:spcPts val="10"/>
              </a:spcBef>
              <a:buNone/>
            </a:pPr>
            <a:r>
              <a:rPr lang="en-US" sz="2900" dirty="0" smtClean="0"/>
              <a:t>An </a:t>
            </a:r>
            <a:r>
              <a:rPr lang="en-US" sz="2900" dirty="0"/>
              <a:t>arc is said to be directed if it allows positive flow in one direction and zero flow in opposite direction. A directed network has all directed </a:t>
            </a:r>
            <a:r>
              <a:rPr lang="en-US" sz="2900" dirty="0" smtClean="0"/>
              <a:t>arcs.</a:t>
            </a:r>
          </a:p>
          <a:p>
            <a:pPr marL="12700" marR="5080" indent="0">
              <a:lnSpc>
                <a:spcPct val="100000"/>
              </a:lnSpc>
              <a:spcBef>
                <a:spcPts val="10"/>
              </a:spcBef>
              <a:buNone/>
            </a:pPr>
            <a:endParaRPr lang="en-US" sz="2900" dirty="0"/>
          </a:p>
          <a:p>
            <a:pPr marL="12700" marR="5080" indent="0" algn="just">
              <a:lnSpc>
                <a:spcPct val="100000"/>
              </a:lnSpc>
              <a:spcBef>
                <a:spcPts val="10"/>
              </a:spcBef>
              <a:buNone/>
            </a:pPr>
            <a:r>
              <a:rPr lang="en-US" sz="2900" dirty="0" smtClean="0"/>
              <a:t>A </a:t>
            </a:r>
            <a:r>
              <a:rPr lang="en-US" sz="2900" dirty="0"/>
              <a:t>path is a sequence of distinct arcs that join two nodes through other nodes regardless of the direction of flow in each arc. A path forms a cycle if it connects a node to itself through other nodes. Arcs (2,3), (3,5), (5,2) form a loop (regardless of direction). Arcs (2,3), (3,4), (4,2) form a directed loop or cycle</a:t>
            </a:r>
            <a:r>
              <a:rPr lang="en-US" sz="2900" dirty="0" smtClean="0"/>
              <a:t>.</a:t>
            </a:r>
          </a:p>
          <a:p>
            <a:pPr marL="12700" marR="5080" indent="0" algn="just">
              <a:lnSpc>
                <a:spcPct val="100000"/>
              </a:lnSpc>
              <a:spcBef>
                <a:spcPts val="10"/>
              </a:spcBef>
              <a:buNone/>
            </a:pPr>
            <a:endParaRPr lang="en-US" sz="3200" dirty="0" smtClean="0"/>
          </a:p>
          <a:p>
            <a:pPr marL="12700" marR="5080" indent="0" algn="just">
              <a:lnSpc>
                <a:spcPct val="100000"/>
              </a:lnSpc>
              <a:spcBef>
                <a:spcPts val="10"/>
              </a:spcBef>
              <a:buNone/>
            </a:pPr>
            <a:r>
              <a:rPr lang="en-US" sz="3200" dirty="0" smtClean="0"/>
              <a:t>A </a:t>
            </a:r>
            <a:r>
              <a:rPr lang="en-US" sz="3200" dirty="0"/>
              <a:t>connected network is such that every two distinct nodes are connected by at least one path</a:t>
            </a:r>
            <a:r>
              <a:rPr lang="en-US" sz="3200" dirty="0" smtClean="0"/>
              <a:t>.</a:t>
            </a:r>
            <a:endParaRPr lang="en-US" sz="2900" dirty="0"/>
          </a:p>
        </p:txBody>
      </p:sp>
      <p:cxnSp>
        <p:nvCxnSpPr>
          <p:cNvPr id="23" name="Straight Arrow Connector 22"/>
          <p:cNvCxnSpPr/>
          <p:nvPr/>
        </p:nvCxnSpPr>
        <p:spPr>
          <a:xfrm>
            <a:off x="8837897" y="2057653"/>
            <a:ext cx="1043285" cy="261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434143" y="1856232"/>
            <a:ext cx="426393" cy="429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6" name="Oval 25"/>
          <p:cNvSpPr/>
          <p:nvPr/>
        </p:nvSpPr>
        <p:spPr>
          <a:xfrm>
            <a:off x="7836408" y="2441448"/>
            <a:ext cx="414528" cy="3749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8" name="Oval 27"/>
          <p:cNvSpPr/>
          <p:nvPr/>
        </p:nvSpPr>
        <p:spPr>
          <a:xfrm>
            <a:off x="8688324" y="2816352"/>
            <a:ext cx="409956" cy="429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9" name="Oval 28"/>
          <p:cNvSpPr/>
          <p:nvPr/>
        </p:nvSpPr>
        <p:spPr>
          <a:xfrm>
            <a:off x="9656064" y="2715768"/>
            <a:ext cx="347472" cy="4367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30" name="Oval 29"/>
          <p:cNvSpPr/>
          <p:nvPr/>
        </p:nvSpPr>
        <p:spPr>
          <a:xfrm>
            <a:off x="9881182" y="2147126"/>
            <a:ext cx="448056" cy="370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32" name="Straight Arrow Connector 31"/>
          <p:cNvCxnSpPr>
            <a:endCxn id="30" idx="4"/>
          </p:cNvCxnSpPr>
          <p:nvPr/>
        </p:nvCxnSpPr>
        <p:spPr>
          <a:xfrm flipV="1">
            <a:off x="9881182" y="2517458"/>
            <a:ext cx="224028" cy="198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4" idx="5"/>
            <a:endCxn id="29" idx="1"/>
          </p:cNvCxnSpPr>
          <p:nvPr/>
        </p:nvCxnSpPr>
        <p:spPr>
          <a:xfrm>
            <a:off x="8798092" y="2223062"/>
            <a:ext cx="908858" cy="55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8" idx="7"/>
            <a:endCxn id="30" idx="3"/>
          </p:cNvCxnSpPr>
          <p:nvPr/>
        </p:nvCxnSpPr>
        <p:spPr>
          <a:xfrm flipV="1">
            <a:off x="9038243" y="2463224"/>
            <a:ext cx="908555" cy="41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28" idx="6"/>
          </p:cNvCxnSpPr>
          <p:nvPr/>
        </p:nvCxnSpPr>
        <p:spPr>
          <a:xfrm flipH="1">
            <a:off x="9098280" y="2934128"/>
            <a:ext cx="551687" cy="97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4" idx="4"/>
          </p:cNvCxnSpPr>
          <p:nvPr/>
        </p:nvCxnSpPr>
        <p:spPr>
          <a:xfrm flipH="1" flipV="1">
            <a:off x="8647340" y="2286000"/>
            <a:ext cx="283300" cy="530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6" idx="7"/>
            <a:endCxn id="24" idx="3"/>
          </p:cNvCxnSpPr>
          <p:nvPr/>
        </p:nvCxnSpPr>
        <p:spPr>
          <a:xfrm flipV="1">
            <a:off x="8190230" y="2223062"/>
            <a:ext cx="306357" cy="273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6" idx="5"/>
            <a:endCxn id="28" idx="2"/>
          </p:cNvCxnSpPr>
          <p:nvPr/>
        </p:nvCxnSpPr>
        <p:spPr>
          <a:xfrm>
            <a:off x="8190230" y="2761449"/>
            <a:ext cx="498094" cy="269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59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9627"/>
          </a:xfrm>
        </p:spPr>
        <p:txBody>
          <a:bodyPr/>
          <a:lstStyle/>
          <a:p>
            <a:r>
              <a:rPr lang="en-US" dirty="0" smtClean="0"/>
              <a:t>Critical Path Computations</a:t>
            </a:r>
            <a:endParaRPr lang="en-US" dirty="0"/>
          </a:p>
        </p:txBody>
      </p:sp>
      <p:sp>
        <p:nvSpPr>
          <p:cNvPr id="3" name="Content Placeholder 2"/>
          <p:cNvSpPr>
            <a:spLocks noGrp="1"/>
          </p:cNvSpPr>
          <p:nvPr>
            <p:ph idx="1"/>
          </p:nvPr>
        </p:nvSpPr>
        <p:spPr>
          <a:xfrm>
            <a:off x="746760" y="1444752"/>
            <a:ext cx="10427208" cy="5212080"/>
          </a:xfrm>
        </p:spPr>
        <p:txBody>
          <a:bodyPr>
            <a:noAutofit/>
          </a:bodyPr>
          <a:lstStyle/>
          <a:p>
            <a:pPr marR="311785" algn="just">
              <a:lnSpc>
                <a:spcPct val="100600"/>
              </a:lnSpc>
              <a:spcBef>
                <a:spcPts val="80"/>
              </a:spcBef>
              <a:buFont typeface="Wingdings" panose="05000000000000000000" pitchFamily="2" charset="2"/>
              <a:buChar char="§"/>
            </a:pPr>
            <a:r>
              <a:rPr lang="en-US" sz="1800" spc="-10" dirty="0" smtClean="0">
                <a:cs typeface="Constantia"/>
              </a:rPr>
              <a:t>CPM (Critical Path Method) and PERT (Program Evaluation and Review Technique) are two of the most widely used techniques for planning and coordination of large-scale projects. By using CPM or PERT, the managers are able to obtain:</a:t>
            </a:r>
          </a:p>
          <a:p>
            <a:pPr marL="971550" marR="311785" lvl="1" indent="-514350" algn="just">
              <a:lnSpc>
                <a:spcPct val="100600"/>
              </a:lnSpc>
              <a:spcBef>
                <a:spcPts val="80"/>
              </a:spcBef>
              <a:buAutoNum type="arabicPeriod"/>
            </a:pPr>
            <a:r>
              <a:rPr lang="en-US" sz="1800" spc="-10" dirty="0" smtClean="0">
                <a:cs typeface="Constantia"/>
              </a:rPr>
              <a:t>A graphical display of the project activity.</a:t>
            </a:r>
          </a:p>
          <a:p>
            <a:pPr marL="971550" marR="311785" lvl="1" indent="-514350" algn="just">
              <a:lnSpc>
                <a:spcPct val="100600"/>
              </a:lnSpc>
              <a:spcBef>
                <a:spcPts val="80"/>
              </a:spcBef>
              <a:buAutoNum type="arabicPeriod"/>
            </a:pPr>
            <a:r>
              <a:rPr lang="en-US" sz="1800" spc="-10" dirty="0" smtClean="0">
                <a:cs typeface="Constantia"/>
              </a:rPr>
              <a:t>An estimate of how long the project will take.</a:t>
            </a:r>
          </a:p>
          <a:p>
            <a:pPr marL="971550" marR="311785" lvl="1" indent="-514350" algn="just">
              <a:lnSpc>
                <a:spcPct val="100600"/>
              </a:lnSpc>
              <a:spcBef>
                <a:spcPts val="80"/>
              </a:spcBef>
              <a:buAutoNum type="arabicPeriod"/>
            </a:pPr>
            <a:r>
              <a:rPr lang="en-US" sz="1800" spc="-10" dirty="0" smtClean="0">
                <a:cs typeface="Constantia"/>
              </a:rPr>
              <a:t>An indication of which activities are the most critical to timely completion of the project.</a:t>
            </a:r>
          </a:p>
          <a:p>
            <a:pPr marL="971550" marR="311785" lvl="1" indent="-514350" algn="just">
              <a:lnSpc>
                <a:spcPct val="100600"/>
              </a:lnSpc>
              <a:spcBef>
                <a:spcPts val="80"/>
              </a:spcBef>
              <a:buAutoNum type="arabicPeriod"/>
            </a:pPr>
            <a:r>
              <a:rPr lang="en-US" sz="1800" spc="-10" dirty="0" smtClean="0">
                <a:cs typeface="Constantia"/>
              </a:rPr>
              <a:t>An indication of how long any noncritical activity can be delayed without delaying the entire project.</a:t>
            </a:r>
          </a:p>
          <a:p>
            <a:pPr marR="311785" algn="just">
              <a:lnSpc>
                <a:spcPct val="100600"/>
              </a:lnSpc>
              <a:spcBef>
                <a:spcPts val="80"/>
              </a:spcBef>
              <a:buFont typeface="Wingdings" panose="05000000000000000000" pitchFamily="2" charset="2"/>
              <a:buChar char="§"/>
            </a:pPr>
            <a:r>
              <a:rPr lang="en-US" sz="1800" spc="-10" dirty="0" smtClean="0">
                <a:cs typeface="Constantia"/>
              </a:rPr>
              <a:t>CPM and PERT were developed independently during the late 1950s.</a:t>
            </a:r>
            <a:r>
              <a:rPr lang="en-US" sz="1800" spc="-10" dirty="0">
                <a:cs typeface="Constantia"/>
              </a:rPr>
              <a:t> </a:t>
            </a:r>
            <a:r>
              <a:rPr lang="en-US" sz="1800" spc="-10" dirty="0" smtClean="0">
                <a:cs typeface="Constantia"/>
              </a:rPr>
              <a:t>CPM was developed by Remington Rand Corporation and  Du Pont to plan and coordinate maintenance projects in </a:t>
            </a:r>
            <a:r>
              <a:rPr lang="en-US" sz="1800" spc="-5" dirty="0" smtClean="0"/>
              <a:t>chemical plants</a:t>
            </a:r>
            <a:r>
              <a:rPr lang="en-US" sz="1800" spc="-25" dirty="0" smtClean="0"/>
              <a:t>. </a:t>
            </a:r>
            <a:r>
              <a:rPr lang="en-US" sz="1800" spc="-25" dirty="0" smtClean="0">
                <a:cs typeface="Constantia"/>
              </a:rPr>
              <a:t>PERT was evolved through joint efforts Lockheed Aircraft, U S Navy, and the consulting firm Booz, Allen &amp; Hamilton in an effort to speed up </a:t>
            </a:r>
            <a:r>
              <a:rPr lang="en-US" sz="1800" dirty="0" smtClean="0"/>
              <a:t>the </a:t>
            </a:r>
            <a:r>
              <a:rPr lang="en-US" sz="1800" spc="-15" dirty="0"/>
              <a:t>Polaris </a:t>
            </a:r>
            <a:r>
              <a:rPr lang="en-US" sz="1800" spc="-10" dirty="0"/>
              <a:t>missile  </a:t>
            </a:r>
            <a:r>
              <a:rPr lang="en-US" sz="1800" spc="-5" dirty="0"/>
              <a:t>project</a:t>
            </a:r>
            <a:r>
              <a:rPr lang="en-US" sz="1800" spc="-5" dirty="0" smtClean="0"/>
              <a:t>.</a:t>
            </a:r>
          </a:p>
          <a:p>
            <a:pPr marR="5080" algn="just">
              <a:lnSpc>
                <a:spcPct val="100000"/>
              </a:lnSpc>
              <a:spcBef>
                <a:spcPts val="715"/>
              </a:spcBef>
              <a:buFont typeface="Wingdings" panose="05000000000000000000" pitchFamily="2" charset="2"/>
              <a:buChar char="§"/>
            </a:pPr>
            <a:r>
              <a:rPr lang="en-US" sz="1800" spc="-10" dirty="0" smtClean="0"/>
              <a:t>Both CPM and </a:t>
            </a:r>
            <a:r>
              <a:rPr lang="en-US" sz="1800" spc="-25" dirty="0" smtClean="0"/>
              <a:t>PERT have </a:t>
            </a:r>
            <a:r>
              <a:rPr lang="en-US" sz="1800" spc="-5" dirty="0"/>
              <a:t>similarity </a:t>
            </a:r>
            <a:r>
              <a:rPr lang="en-US" sz="1800" spc="-10" dirty="0"/>
              <a:t>in terms </a:t>
            </a:r>
            <a:r>
              <a:rPr lang="en-US" sz="1800" spc="-20" dirty="0"/>
              <a:t>of  </a:t>
            </a:r>
            <a:r>
              <a:rPr lang="en-US" sz="1800" spc="-15" dirty="0" smtClean="0"/>
              <a:t>concepts. However, initially there were differences in measuring duration of the activities. </a:t>
            </a:r>
            <a:r>
              <a:rPr lang="en-US" sz="1800" dirty="0" smtClean="0"/>
              <a:t>CPM </a:t>
            </a:r>
            <a:r>
              <a:rPr lang="en-US" sz="1800" dirty="0"/>
              <a:t>has </a:t>
            </a:r>
            <a:r>
              <a:rPr lang="en-US" sz="1800" spc="-5" dirty="0" smtClean="0"/>
              <a:t>single (deterministic) time estimates of the project activities while PERT has three (probabilistic) </a:t>
            </a:r>
            <a:r>
              <a:rPr lang="en-US" sz="1800" spc="-5" dirty="0"/>
              <a:t>time estimates of the project </a:t>
            </a:r>
            <a:r>
              <a:rPr lang="en-US" sz="1800" spc="-5" dirty="0" smtClean="0"/>
              <a:t>activities and uses</a:t>
            </a:r>
            <a:r>
              <a:rPr lang="en-US" sz="1800" spc="-40" dirty="0" smtClean="0"/>
              <a:t> </a:t>
            </a:r>
            <a:r>
              <a:rPr lang="en-US" sz="1800" spc="-10" dirty="0"/>
              <a:t>probability</a:t>
            </a:r>
            <a:r>
              <a:rPr lang="en-US" sz="1800" spc="-80" dirty="0"/>
              <a:t> </a:t>
            </a:r>
            <a:r>
              <a:rPr lang="en-US" sz="1800" dirty="0"/>
              <a:t>theory</a:t>
            </a:r>
            <a:r>
              <a:rPr lang="en-US" sz="1800" spc="-75" dirty="0"/>
              <a:t> </a:t>
            </a:r>
            <a:r>
              <a:rPr lang="en-US" sz="1800" spc="-20" dirty="0"/>
              <a:t>to</a:t>
            </a:r>
            <a:r>
              <a:rPr lang="en-US" sz="1800" spc="-55" dirty="0"/>
              <a:t> </a:t>
            </a:r>
            <a:r>
              <a:rPr lang="en-US" sz="1800" spc="10" dirty="0"/>
              <a:t>find</a:t>
            </a:r>
            <a:r>
              <a:rPr lang="en-US" sz="1800" spc="-25" dirty="0"/>
              <a:t> </a:t>
            </a:r>
            <a:r>
              <a:rPr lang="en-US" sz="1800" spc="-5" dirty="0"/>
              <a:t>the</a:t>
            </a:r>
            <a:r>
              <a:rPr lang="en-US" sz="1800" spc="-60" dirty="0"/>
              <a:t> </a:t>
            </a:r>
            <a:r>
              <a:rPr lang="en-US" sz="1800" spc="-15" dirty="0"/>
              <a:t>chance </a:t>
            </a:r>
            <a:r>
              <a:rPr lang="en-US" sz="1800" spc="-5" dirty="0" smtClean="0"/>
              <a:t>of completing the project in the </a:t>
            </a:r>
            <a:r>
              <a:rPr lang="en-US" sz="1800" dirty="0"/>
              <a:t>scheduled</a:t>
            </a:r>
            <a:r>
              <a:rPr lang="en-US" sz="1800" spc="-140" dirty="0"/>
              <a:t> </a:t>
            </a:r>
            <a:r>
              <a:rPr lang="en-US" sz="1800" spc="-5" dirty="0" smtClean="0"/>
              <a:t>time.</a:t>
            </a:r>
          </a:p>
          <a:p>
            <a:pPr marR="5080" algn="just">
              <a:lnSpc>
                <a:spcPct val="100000"/>
              </a:lnSpc>
              <a:spcBef>
                <a:spcPts val="715"/>
              </a:spcBef>
              <a:buFont typeface="Wingdings" panose="05000000000000000000" pitchFamily="2" charset="2"/>
              <a:buChar char="§"/>
            </a:pPr>
            <a:r>
              <a:rPr lang="en-US" sz="1800" spc="-5" dirty="0" smtClean="0"/>
              <a:t>At present, either technique can be used with deterministic or probabilistic time estimates.</a:t>
            </a:r>
            <a:endParaRPr lang="en-US" sz="1800" spc="-15" dirty="0" smtClean="0"/>
          </a:p>
        </p:txBody>
      </p:sp>
    </p:spTree>
    <p:extLst>
      <p:ext uri="{BB962C8B-B14F-4D97-AF65-F5344CB8AC3E}">
        <p14:creationId xmlns:p14="http://schemas.microsoft.com/office/powerpoint/2010/main" val="2612339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2467"/>
          </a:xfrm>
        </p:spPr>
        <p:txBody>
          <a:bodyPr/>
          <a:lstStyle/>
          <a:p>
            <a:r>
              <a:rPr lang="en-US" dirty="0" smtClean="0"/>
              <a:t>CRITICAL PATH METHOD (CPM)</a:t>
            </a:r>
            <a:endParaRPr lang="en-US" dirty="0"/>
          </a:p>
        </p:txBody>
      </p:sp>
      <p:sp>
        <p:nvSpPr>
          <p:cNvPr id="3" name="Content Placeholder 2"/>
          <p:cNvSpPr>
            <a:spLocks noGrp="1"/>
          </p:cNvSpPr>
          <p:nvPr>
            <p:ph idx="1"/>
          </p:nvPr>
        </p:nvSpPr>
        <p:spPr>
          <a:xfrm>
            <a:off x="969264" y="1609343"/>
            <a:ext cx="10384536" cy="4311587"/>
          </a:xfrm>
        </p:spPr>
        <p:txBody>
          <a:bodyPr>
            <a:normAutofit lnSpcReduction="10000"/>
          </a:bodyPr>
          <a:lstStyle/>
          <a:p>
            <a:pPr marL="0" indent="0">
              <a:buNone/>
            </a:pPr>
            <a:r>
              <a:rPr lang="en-US" dirty="0" smtClean="0"/>
              <a:t>CPM provides the following information:</a:t>
            </a:r>
          </a:p>
          <a:p>
            <a:pPr marL="514350" indent="-514350">
              <a:buAutoNum type="arabicPeriod"/>
            </a:pPr>
            <a:r>
              <a:rPr lang="en-US" dirty="0" smtClean="0"/>
              <a:t>Total duration needed to complete the project.</a:t>
            </a:r>
          </a:p>
          <a:p>
            <a:pPr marL="514350" indent="-514350">
              <a:buAutoNum type="arabicPeriod"/>
            </a:pPr>
            <a:r>
              <a:rPr lang="en-US" dirty="0" smtClean="0"/>
              <a:t>Classification of the activities of the project as critical and noncritical.</a:t>
            </a:r>
          </a:p>
          <a:p>
            <a:pPr marL="0" indent="0">
              <a:buNone/>
            </a:pPr>
            <a:r>
              <a:rPr lang="en-US" dirty="0" smtClean="0"/>
              <a:t>An activity is said to be critical if there is no “leeway” in determining its start and finish times. The critical activity does not have any slack time.</a:t>
            </a:r>
          </a:p>
          <a:p>
            <a:pPr marL="0" indent="0">
              <a:buNone/>
            </a:pPr>
            <a:r>
              <a:rPr lang="en-US" dirty="0" smtClean="0"/>
              <a:t>A noncritical activity allows some scheduling slack, so that start time of the activity may be advanced or delayed within limits without affecting the completion date of the entire project.</a:t>
            </a:r>
          </a:p>
          <a:p>
            <a:pPr marL="0" indent="0">
              <a:buNone/>
            </a:pPr>
            <a:endParaRPr lang="en-US" dirty="0"/>
          </a:p>
        </p:txBody>
      </p:sp>
    </p:spTree>
    <p:extLst>
      <p:ext uri="{BB962C8B-B14F-4D97-AF65-F5344CB8AC3E}">
        <p14:creationId xmlns:p14="http://schemas.microsoft.com/office/powerpoint/2010/main" val="34315172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63200" cy="823595"/>
          </a:xfrm>
        </p:spPr>
        <p:txBody>
          <a:bodyPr/>
          <a:lstStyle/>
          <a:p>
            <a:r>
              <a:rPr lang="en-US" dirty="0" smtClean="0"/>
              <a:t>CRITICAL PATH METHOD</a:t>
            </a:r>
            <a:endParaRPr lang="en-US" dirty="0"/>
          </a:p>
        </p:txBody>
      </p:sp>
      <p:sp>
        <p:nvSpPr>
          <p:cNvPr id="3" name="Content Placeholder 2"/>
          <p:cNvSpPr>
            <a:spLocks noGrp="1"/>
          </p:cNvSpPr>
          <p:nvPr>
            <p:ph idx="1"/>
          </p:nvPr>
        </p:nvSpPr>
        <p:spPr>
          <a:xfrm>
            <a:off x="755904" y="1441576"/>
            <a:ext cx="10515600" cy="4950079"/>
          </a:xfrm>
        </p:spPr>
        <p:txBody>
          <a:bodyPr>
            <a:normAutofit fontScale="77500" lnSpcReduction="20000"/>
          </a:bodyPr>
          <a:lstStyle/>
          <a:p>
            <a:pPr marL="0" indent="0">
              <a:buNone/>
            </a:pPr>
            <a:r>
              <a:rPr lang="en-US" dirty="0" smtClean="0"/>
              <a:t>The Critical Path calculations involve two phases: </a:t>
            </a:r>
          </a:p>
          <a:p>
            <a:pPr marL="457200" lvl="1" indent="0">
              <a:buNone/>
            </a:pPr>
            <a:r>
              <a:rPr lang="en-US" sz="2600" dirty="0" smtClean="0"/>
              <a:t>The forward pass determines the earliest occurrence times of the events.</a:t>
            </a:r>
          </a:p>
          <a:p>
            <a:pPr marL="457200" lvl="1" indent="0">
              <a:buNone/>
            </a:pPr>
            <a:r>
              <a:rPr lang="en-US" sz="2600" dirty="0" smtClean="0"/>
              <a:t>The backward pass calculates the latest occurrence times.</a:t>
            </a:r>
          </a:p>
          <a:p>
            <a:pPr marL="0" indent="0">
              <a:buNone/>
            </a:pPr>
            <a:r>
              <a:rPr lang="en-US" b="1" dirty="0" smtClean="0"/>
              <a:t>Forward Pass: </a:t>
            </a:r>
          </a:p>
          <a:p>
            <a:pPr marL="0" indent="0">
              <a:lnSpc>
                <a:spcPct val="120000"/>
              </a:lnSpc>
              <a:buNone/>
            </a:pPr>
            <a:r>
              <a:rPr lang="en-US" sz="2900" dirty="0" smtClean="0"/>
              <a:t>The forward pass is used to calculate the </a:t>
            </a:r>
            <a:r>
              <a:rPr lang="en-US" sz="2900" spc="-5" dirty="0" smtClean="0">
                <a:cs typeface="Constantia"/>
              </a:rPr>
              <a:t>Earliest  Occurrence Time </a:t>
            </a:r>
            <a:r>
              <a:rPr lang="en-US" sz="2900" dirty="0" smtClean="0">
                <a:cs typeface="Constantia"/>
              </a:rPr>
              <a:t>(ET) of the event </a:t>
            </a:r>
            <a:r>
              <a:rPr lang="en-US" sz="2900" spc="-5" dirty="0" smtClean="0">
                <a:cs typeface="Constantia"/>
              </a:rPr>
              <a:t>at </a:t>
            </a:r>
            <a:r>
              <a:rPr lang="en-US" sz="2900" spc="-5" dirty="0">
                <a:cs typeface="Constantia"/>
              </a:rPr>
              <a:t>which the activities originating </a:t>
            </a:r>
            <a:r>
              <a:rPr lang="en-US" sz="2900" spc="-10" dirty="0">
                <a:cs typeface="Constantia"/>
              </a:rPr>
              <a:t>from </a:t>
            </a:r>
            <a:r>
              <a:rPr lang="en-US" sz="2900" spc="-5" dirty="0" smtClean="0">
                <a:cs typeface="Constantia"/>
              </a:rPr>
              <a:t>this </a:t>
            </a:r>
            <a:r>
              <a:rPr lang="en-US" sz="2900" spc="-15" dirty="0" smtClean="0">
                <a:cs typeface="Constantia"/>
              </a:rPr>
              <a:t>event </a:t>
            </a:r>
            <a:r>
              <a:rPr lang="en-US" sz="2900" spc="-5" dirty="0">
                <a:cs typeface="Constantia"/>
              </a:rPr>
              <a:t>can be </a:t>
            </a:r>
            <a:r>
              <a:rPr lang="en-US" sz="2900" spc="-10" dirty="0" smtClean="0">
                <a:cs typeface="Constantia"/>
              </a:rPr>
              <a:t>started.</a:t>
            </a:r>
            <a:endParaRPr lang="en-US" sz="2900" dirty="0" smtClean="0"/>
          </a:p>
          <a:p>
            <a:pPr marL="822960" indent="-822960">
              <a:lnSpc>
                <a:spcPct val="120000"/>
              </a:lnSpc>
              <a:spcBef>
                <a:spcPts val="600"/>
              </a:spcBef>
              <a:buNone/>
            </a:pPr>
            <a:r>
              <a:rPr lang="en-US" b="1" spc="-15" dirty="0">
                <a:cs typeface="Constantia"/>
              </a:rPr>
              <a:t>Step</a:t>
            </a:r>
            <a:r>
              <a:rPr lang="en-US" b="1" dirty="0">
                <a:cs typeface="Constantia"/>
              </a:rPr>
              <a:t> 1:</a:t>
            </a:r>
            <a:r>
              <a:rPr lang="en-US" b="1" spc="-5" dirty="0">
                <a:cs typeface="Constantia"/>
              </a:rPr>
              <a:t> </a:t>
            </a:r>
            <a:r>
              <a:rPr lang="en-US" spc="-5" dirty="0">
                <a:cs typeface="Constantia"/>
              </a:rPr>
              <a:t>Begin</a:t>
            </a:r>
            <a:r>
              <a:rPr lang="en-US" spc="-35" dirty="0">
                <a:cs typeface="Constantia"/>
              </a:rPr>
              <a:t> </a:t>
            </a:r>
            <a:r>
              <a:rPr lang="en-US" spc="-10" dirty="0">
                <a:cs typeface="Constantia"/>
              </a:rPr>
              <a:t>from</a:t>
            </a:r>
            <a:r>
              <a:rPr lang="en-US" spc="-30" dirty="0">
                <a:cs typeface="Constantia"/>
              </a:rPr>
              <a:t> </a:t>
            </a:r>
            <a:r>
              <a:rPr lang="en-US" dirty="0">
                <a:cs typeface="Constantia"/>
              </a:rPr>
              <a:t>the</a:t>
            </a:r>
            <a:r>
              <a:rPr lang="en-US" spc="-90" dirty="0">
                <a:cs typeface="Constantia"/>
              </a:rPr>
              <a:t> </a:t>
            </a:r>
            <a:r>
              <a:rPr lang="en-US" dirty="0">
                <a:cs typeface="Constantia"/>
              </a:rPr>
              <a:t>start</a:t>
            </a:r>
            <a:r>
              <a:rPr lang="en-US" spc="-105" dirty="0">
                <a:cs typeface="Constantia"/>
              </a:rPr>
              <a:t> </a:t>
            </a:r>
            <a:r>
              <a:rPr lang="en-US" spc="-15" dirty="0">
                <a:cs typeface="Constantia"/>
              </a:rPr>
              <a:t>event</a:t>
            </a:r>
            <a:r>
              <a:rPr lang="en-US" spc="-70" dirty="0">
                <a:cs typeface="Constantia"/>
              </a:rPr>
              <a:t> </a:t>
            </a:r>
            <a:r>
              <a:rPr lang="en-US" dirty="0">
                <a:cs typeface="Constantia"/>
              </a:rPr>
              <a:t>and </a:t>
            </a:r>
            <a:r>
              <a:rPr lang="en-US" spc="-20" dirty="0">
                <a:cs typeface="Constantia"/>
              </a:rPr>
              <a:t>move</a:t>
            </a:r>
            <a:r>
              <a:rPr lang="en-US" spc="-50" dirty="0">
                <a:cs typeface="Constantia"/>
              </a:rPr>
              <a:t> </a:t>
            </a:r>
            <a:r>
              <a:rPr lang="en-US" spc="-15" dirty="0">
                <a:cs typeface="Constantia"/>
              </a:rPr>
              <a:t>towards</a:t>
            </a:r>
            <a:r>
              <a:rPr lang="en-US" spc="-75" dirty="0">
                <a:cs typeface="Constantia"/>
              </a:rPr>
              <a:t> </a:t>
            </a:r>
            <a:r>
              <a:rPr lang="en-US" dirty="0">
                <a:cs typeface="Constantia"/>
              </a:rPr>
              <a:t>the</a:t>
            </a:r>
            <a:r>
              <a:rPr lang="en-US" spc="-100" dirty="0">
                <a:cs typeface="Constantia"/>
              </a:rPr>
              <a:t> </a:t>
            </a:r>
            <a:r>
              <a:rPr lang="en-US" dirty="0">
                <a:cs typeface="Constantia"/>
              </a:rPr>
              <a:t>end</a:t>
            </a:r>
            <a:r>
              <a:rPr lang="en-US" spc="-30" dirty="0">
                <a:cs typeface="Constantia"/>
              </a:rPr>
              <a:t> </a:t>
            </a:r>
            <a:r>
              <a:rPr lang="en-US" spc="-10" dirty="0">
                <a:cs typeface="Constantia"/>
              </a:rPr>
              <a:t>event.</a:t>
            </a:r>
            <a:endParaRPr lang="en-US" dirty="0">
              <a:cs typeface="Constantia"/>
            </a:endParaRPr>
          </a:p>
          <a:p>
            <a:pPr marL="822960" indent="-822960">
              <a:lnSpc>
                <a:spcPct val="120000"/>
              </a:lnSpc>
              <a:spcBef>
                <a:spcPts val="600"/>
              </a:spcBef>
              <a:buNone/>
            </a:pPr>
            <a:r>
              <a:rPr lang="en-US" b="1" spc="-15" dirty="0">
                <a:cs typeface="Constantia"/>
              </a:rPr>
              <a:t>Step </a:t>
            </a:r>
            <a:r>
              <a:rPr lang="en-US" b="1" dirty="0">
                <a:cs typeface="Constantia"/>
              </a:rPr>
              <a:t>2: </a:t>
            </a:r>
            <a:r>
              <a:rPr lang="en-US" dirty="0">
                <a:cs typeface="Constantia"/>
              </a:rPr>
              <a:t>Put </a:t>
            </a:r>
            <a:r>
              <a:rPr lang="en-US" spc="-5" dirty="0" smtClean="0">
                <a:cs typeface="Constantia"/>
              </a:rPr>
              <a:t>ET </a:t>
            </a:r>
            <a:r>
              <a:rPr lang="en-US" dirty="0">
                <a:cs typeface="Constantia"/>
              </a:rPr>
              <a:t>= </a:t>
            </a:r>
            <a:r>
              <a:rPr lang="en-US" dirty="0" smtClean="0">
                <a:cs typeface="Constantia"/>
              </a:rPr>
              <a:t>0 </a:t>
            </a:r>
            <a:r>
              <a:rPr lang="en-US" spc="-10" dirty="0">
                <a:cs typeface="Constantia"/>
              </a:rPr>
              <a:t>for </a:t>
            </a:r>
            <a:r>
              <a:rPr lang="en-US" dirty="0">
                <a:cs typeface="Constantia"/>
              </a:rPr>
              <a:t>the </a:t>
            </a:r>
            <a:r>
              <a:rPr lang="en-US" dirty="0" smtClean="0">
                <a:cs typeface="Constantia"/>
              </a:rPr>
              <a:t>start </a:t>
            </a:r>
            <a:r>
              <a:rPr lang="en-US" spc="-345" dirty="0" smtClean="0">
                <a:cs typeface="Constantia"/>
              </a:rPr>
              <a:t> </a:t>
            </a:r>
            <a:r>
              <a:rPr lang="en-US" spc="-10" dirty="0" smtClean="0">
                <a:cs typeface="Constantia"/>
              </a:rPr>
              <a:t>event (indicating that the project starts at time 0).</a:t>
            </a:r>
            <a:endParaRPr lang="en-US" dirty="0">
              <a:cs typeface="Constantia"/>
            </a:endParaRPr>
          </a:p>
          <a:p>
            <a:pPr marL="822960" indent="-822960">
              <a:lnSpc>
                <a:spcPct val="120000"/>
              </a:lnSpc>
              <a:spcBef>
                <a:spcPts val="600"/>
              </a:spcBef>
              <a:buNone/>
            </a:pPr>
            <a:r>
              <a:rPr lang="en-US" b="1" spc="-15" dirty="0" smtClean="0">
                <a:cs typeface="Constantia"/>
              </a:rPr>
              <a:t>Step</a:t>
            </a:r>
            <a:r>
              <a:rPr lang="en-US" b="1" spc="80" dirty="0" smtClean="0">
                <a:cs typeface="Constantia"/>
              </a:rPr>
              <a:t> </a:t>
            </a:r>
            <a:r>
              <a:rPr lang="en-US" b="1" spc="-5" dirty="0">
                <a:cs typeface="Constantia"/>
              </a:rPr>
              <a:t>3:</a:t>
            </a:r>
            <a:r>
              <a:rPr lang="en-US" b="1" spc="65" dirty="0">
                <a:cs typeface="Constantia"/>
              </a:rPr>
              <a:t> </a:t>
            </a:r>
            <a:r>
              <a:rPr lang="en-US" dirty="0">
                <a:cs typeface="Constantia"/>
              </a:rPr>
              <a:t>Go</a:t>
            </a:r>
            <a:r>
              <a:rPr lang="en-US" spc="50" dirty="0">
                <a:cs typeface="Constantia"/>
              </a:rPr>
              <a:t> </a:t>
            </a:r>
            <a:r>
              <a:rPr lang="en-US" spc="-15" dirty="0">
                <a:cs typeface="Constantia"/>
              </a:rPr>
              <a:t>to</a:t>
            </a:r>
            <a:r>
              <a:rPr lang="en-US" spc="60" dirty="0">
                <a:cs typeface="Constantia"/>
              </a:rPr>
              <a:t> </a:t>
            </a:r>
            <a:r>
              <a:rPr lang="en-US" spc="-5" dirty="0">
                <a:cs typeface="Constantia"/>
              </a:rPr>
              <a:t>the</a:t>
            </a:r>
            <a:r>
              <a:rPr lang="en-US" spc="55" dirty="0">
                <a:cs typeface="Constantia"/>
              </a:rPr>
              <a:t> </a:t>
            </a:r>
            <a:r>
              <a:rPr lang="en-US" dirty="0">
                <a:cs typeface="Constantia"/>
              </a:rPr>
              <a:t>next</a:t>
            </a:r>
            <a:r>
              <a:rPr lang="en-US" spc="45" dirty="0">
                <a:cs typeface="Constantia"/>
              </a:rPr>
              <a:t> </a:t>
            </a:r>
            <a:r>
              <a:rPr lang="en-US" spc="-15" dirty="0">
                <a:cs typeface="Constantia"/>
              </a:rPr>
              <a:t>event</a:t>
            </a:r>
            <a:r>
              <a:rPr lang="en-US" spc="55" dirty="0">
                <a:cs typeface="Constantia"/>
              </a:rPr>
              <a:t> </a:t>
            </a:r>
            <a:r>
              <a:rPr lang="en-US" dirty="0" smtClean="0">
                <a:cs typeface="Constantia"/>
              </a:rPr>
              <a:t>(say, j)</a:t>
            </a:r>
            <a:r>
              <a:rPr lang="en-US" spc="50" dirty="0" smtClean="0">
                <a:cs typeface="Constantia"/>
              </a:rPr>
              <a:t> </a:t>
            </a:r>
            <a:r>
              <a:rPr lang="en-US" dirty="0">
                <a:cs typeface="Constantia"/>
              </a:rPr>
              <a:t>if</a:t>
            </a:r>
            <a:r>
              <a:rPr lang="en-US" spc="45" dirty="0">
                <a:cs typeface="Constantia"/>
              </a:rPr>
              <a:t> </a:t>
            </a:r>
            <a:r>
              <a:rPr lang="en-US" spc="-15" dirty="0">
                <a:cs typeface="Constantia"/>
              </a:rPr>
              <a:t>there</a:t>
            </a:r>
            <a:r>
              <a:rPr lang="en-US" spc="55" dirty="0">
                <a:cs typeface="Constantia"/>
              </a:rPr>
              <a:t> </a:t>
            </a:r>
            <a:r>
              <a:rPr lang="en-US" dirty="0">
                <a:cs typeface="Constantia"/>
              </a:rPr>
              <a:t>is</a:t>
            </a:r>
            <a:r>
              <a:rPr lang="en-US" spc="50" dirty="0">
                <a:cs typeface="Constantia"/>
              </a:rPr>
              <a:t> </a:t>
            </a:r>
            <a:r>
              <a:rPr lang="en-US" spc="-5" dirty="0">
                <a:cs typeface="Constantia"/>
              </a:rPr>
              <a:t>an</a:t>
            </a:r>
            <a:r>
              <a:rPr lang="en-US" spc="50" dirty="0">
                <a:cs typeface="Constantia"/>
              </a:rPr>
              <a:t> </a:t>
            </a:r>
            <a:r>
              <a:rPr lang="en-US" spc="-5" dirty="0">
                <a:cs typeface="Constantia"/>
              </a:rPr>
              <a:t>incoming</a:t>
            </a:r>
            <a:r>
              <a:rPr lang="en-US" spc="55" dirty="0">
                <a:cs typeface="Constantia"/>
              </a:rPr>
              <a:t> </a:t>
            </a:r>
            <a:r>
              <a:rPr lang="en-US" dirty="0">
                <a:cs typeface="Constantia"/>
              </a:rPr>
              <a:t>activity</a:t>
            </a:r>
            <a:r>
              <a:rPr lang="en-US" spc="50" dirty="0">
                <a:cs typeface="Constantia"/>
              </a:rPr>
              <a:t> </a:t>
            </a:r>
            <a:r>
              <a:rPr lang="en-US" dirty="0" smtClean="0">
                <a:cs typeface="Constantia"/>
              </a:rPr>
              <a:t>at</a:t>
            </a:r>
            <a:r>
              <a:rPr lang="en-US" spc="55" dirty="0" smtClean="0">
                <a:cs typeface="Constantia"/>
              </a:rPr>
              <a:t> </a:t>
            </a:r>
            <a:r>
              <a:rPr lang="en-US" spc="-10" dirty="0">
                <a:cs typeface="Constantia"/>
              </a:rPr>
              <a:t>event</a:t>
            </a:r>
            <a:r>
              <a:rPr lang="en-US" spc="55" dirty="0">
                <a:cs typeface="Constantia"/>
              </a:rPr>
              <a:t> </a:t>
            </a:r>
            <a:r>
              <a:rPr lang="en-US" dirty="0" smtClean="0">
                <a:cs typeface="Constantia"/>
              </a:rPr>
              <a:t>j from event </a:t>
            </a:r>
            <a:r>
              <a:rPr lang="en-US" dirty="0" err="1" smtClean="0">
                <a:cs typeface="Constantia"/>
              </a:rPr>
              <a:t>i</a:t>
            </a:r>
            <a:r>
              <a:rPr lang="en-US" dirty="0" smtClean="0">
                <a:cs typeface="Constantia"/>
              </a:rPr>
              <a:t>, and</a:t>
            </a:r>
            <a:r>
              <a:rPr lang="en-US" spc="-45" dirty="0" smtClean="0">
                <a:cs typeface="Constantia"/>
              </a:rPr>
              <a:t> </a:t>
            </a:r>
            <a:r>
              <a:rPr lang="en-US" spc="-10" dirty="0">
                <a:cs typeface="Constantia"/>
              </a:rPr>
              <a:t>calculate</a:t>
            </a:r>
            <a:r>
              <a:rPr lang="en-US" spc="-105" dirty="0">
                <a:cs typeface="Constantia"/>
              </a:rPr>
              <a:t> </a:t>
            </a:r>
            <a:r>
              <a:rPr lang="en-US" dirty="0" err="1" smtClean="0">
                <a:cs typeface="Constantia"/>
              </a:rPr>
              <a:t>ET</a:t>
            </a:r>
            <a:r>
              <a:rPr lang="en-US" baseline="-25000" dirty="0" err="1" smtClean="0">
                <a:cs typeface="Constantia"/>
              </a:rPr>
              <a:t>j</a:t>
            </a:r>
            <a:r>
              <a:rPr lang="en-US" dirty="0" smtClean="0">
                <a:cs typeface="Constantia"/>
              </a:rPr>
              <a:t> as  </a:t>
            </a:r>
            <a:r>
              <a:rPr lang="en-US" dirty="0" err="1" smtClean="0">
                <a:solidFill>
                  <a:srgbClr val="FF0000"/>
                </a:solidFill>
                <a:cs typeface="Constantia"/>
              </a:rPr>
              <a:t>ET</a:t>
            </a:r>
            <a:r>
              <a:rPr lang="en-US" baseline="-25000" dirty="0" err="1" smtClean="0">
                <a:solidFill>
                  <a:srgbClr val="FF0000"/>
                </a:solidFill>
                <a:cs typeface="Constantia"/>
              </a:rPr>
              <a:t>j</a:t>
            </a:r>
            <a:r>
              <a:rPr lang="en-US" dirty="0" smtClean="0">
                <a:solidFill>
                  <a:srgbClr val="FF0000"/>
                </a:solidFill>
                <a:cs typeface="Constantia"/>
              </a:rPr>
              <a:t> = </a:t>
            </a:r>
            <a:r>
              <a:rPr lang="en-US" dirty="0" err="1" smtClean="0">
                <a:solidFill>
                  <a:srgbClr val="FF0000"/>
                </a:solidFill>
                <a:cs typeface="Constantia"/>
              </a:rPr>
              <a:t>ET</a:t>
            </a:r>
            <a:r>
              <a:rPr lang="en-US" baseline="-25000" dirty="0" err="1" smtClean="0">
                <a:solidFill>
                  <a:srgbClr val="FF0000"/>
                </a:solidFill>
                <a:cs typeface="Constantia"/>
              </a:rPr>
              <a:t>i</a:t>
            </a:r>
            <a:r>
              <a:rPr lang="en-US" dirty="0" smtClean="0">
                <a:solidFill>
                  <a:srgbClr val="FF0000"/>
                </a:solidFill>
                <a:cs typeface="Constantia"/>
              </a:rPr>
              <a:t> + </a:t>
            </a:r>
            <a:r>
              <a:rPr lang="en-US" dirty="0" err="1" smtClean="0">
                <a:solidFill>
                  <a:srgbClr val="FF0000"/>
                </a:solidFill>
                <a:cs typeface="Constantia"/>
              </a:rPr>
              <a:t>D</a:t>
            </a:r>
            <a:r>
              <a:rPr lang="en-US" baseline="-25000" dirty="0" err="1" smtClean="0">
                <a:solidFill>
                  <a:srgbClr val="FF0000"/>
                </a:solidFill>
                <a:cs typeface="Constantia"/>
              </a:rPr>
              <a:t>ij</a:t>
            </a:r>
            <a:r>
              <a:rPr lang="en-US" dirty="0" smtClean="0">
                <a:cs typeface="Constantia"/>
              </a:rPr>
              <a:t>, where </a:t>
            </a:r>
            <a:r>
              <a:rPr lang="en-US" dirty="0" err="1" smtClean="0">
                <a:cs typeface="Constantia"/>
              </a:rPr>
              <a:t>D</a:t>
            </a:r>
            <a:r>
              <a:rPr lang="en-US" baseline="-25000" dirty="0" err="1" smtClean="0">
                <a:cs typeface="Constantia"/>
              </a:rPr>
              <a:t>ij</a:t>
            </a:r>
            <a:r>
              <a:rPr lang="en-US" dirty="0" smtClean="0">
                <a:cs typeface="Constantia"/>
              </a:rPr>
              <a:t> is the duration of the activity (</a:t>
            </a:r>
            <a:r>
              <a:rPr lang="en-US" dirty="0" err="1" smtClean="0">
                <a:cs typeface="Constantia"/>
              </a:rPr>
              <a:t>i,j</a:t>
            </a:r>
            <a:r>
              <a:rPr lang="en-US" dirty="0" smtClean="0">
                <a:cs typeface="Constantia"/>
              </a:rPr>
              <a:t>).</a:t>
            </a:r>
            <a:endParaRPr lang="en-US" sz="3200" dirty="0">
              <a:cs typeface="Times New Roman"/>
            </a:endParaRPr>
          </a:p>
          <a:p>
            <a:pPr marL="822960" indent="-822960">
              <a:lnSpc>
                <a:spcPct val="120000"/>
              </a:lnSpc>
              <a:spcBef>
                <a:spcPts val="600"/>
              </a:spcBef>
              <a:buNone/>
            </a:pPr>
            <a:r>
              <a:rPr lang="en-US" spc="-15" dirty="0">
                <a:solidFill>
                  <a:srgbClr val="FF0000"/>
                </a:solidFill>
                <a:cs typeface="Constantia"/>
              </a:rPr>
              <a:t>Note:</a:t>
            </a:r>
            <a:r>
              <a:rPr lang="en-US" spc="75" dirty="0">
                <a:solidFill>
                  <a:srgbClr val="FF0000"/>
                </a:solidFill>
                <a:cs typeface="Constantia"/>
              </a:rPr>
              <a:t> </a:t>
            </a:r>
            <a:r>
              <a:rPr lang="en-US" dirty="0">
                <a:solidFill>
                  <a:srgbClr val="FF0000"/>
                </a:solidFill>
                <a:cs typeface="Constantia"/>
              </a:rPr>
              <a:t>If</a:t>
            </a:r>
            <a:r>
              <a:rPr lang="en-US" spc="90" dirty="0">
                <a:solidFill>
                  <a:srgbClr val="FF0000"/>
                </a:solidFill>
                <a:cs typeface="Constantia"/>
              </a:rPr>
              <a:t> </a:t>
            </a:r>
            <a:r>
              <a:rPr lang="en-US" spc="-15" dirty="0">
                <a:solidFill>
                  <a:srgbClr val="FF0000"/>
                </a:solidFill>
                <a:cs typeface="Constantia"/>
              </a:rPr>
              <a:t>there</a:t>
            </a:r>
            <a:r>
              <a:rPr lang="en-US" spc="80" dirty="0">
                <a:solidFill>
                  <a:srgbClr val="FF0000"/>
                </a:solidFill>
                <a:cs typeface="Constantia"/>
              </a:rPr>
              <a:t> </a:t>
            </a:r>
            <a:r>
              <a:rPr lang="en-US" spc="-10" dirty="0">
                <a:solidFill>
                  <a:srgbClr val="FF0000"/>
                </a:solidFill>
                <a:cs typeface="Constantia"/>
              </a:rPr>
              <a:t>are</a:t>
            </a:r>
            <a:r>
              <a:rPr lang="en-US" spc="80" dirty="0">
                <a:solidFill>
                  <a:srgbClr val="FF0000"/>
                </a:solidFill>
                <a:cs typeface="Constantia"/>
              </a:rPr>
              <a:t> </a:t>
            </a:r>
            <a:r>
              <a:rPr lang="en-US" spc="-10" dirty="0">
                <a:solidFill>
                  <a:srgbClr val="FF0000"/>
                </a:solidFill>
                <a:cs typeface="Constantia"/>
              </a:rPr>
              <a:t>more</a:t>
            </a:r>
            <a:r>
              <a:rPr lang="en-US" spc="85" dirty="0">
                <a:solidFill>
                  <a:srgbClr val="FF0000"/>
                </a:solidFill>
                <a:cs typeface="Constantia"/>
              </a:rPr>
              <a:t> </a:t>
            </a:r>
            <a:r>
              <a:rPr lang="en-US" spc="-10" dirty="0">
                <a:solidFill>
                  <a:srgbClr val="FF0000"/>
                </a:solidFill>
                <a:cs typeface="Constantia"/>
              </a:rPr>
              <a:t>than</a:t>
            </a:r>
            <a:r>
              <a:rPr lang="en-US" spc="95" dirty="0">
                <a:solidFill>
                  <a:srgbClr val="FF0000"/>
                </a:solidFill>
                <a:cs typeface="Constantia"/>
              </a:rPr>
              <a:t> </a:t>
            </a:r>
            <a:r>
              <a:rPr lang="en-US" spc="-5" dirty="0">
                <a:solidFill>
                  <a:srgbClr val="FF0000"/>
                </a:solidFill>
                <a:cs typeface="Constantia"/>
              </a:rPr>
              <a:t>one</a:t>
            </a:r>
            <a:r>
              <a:rPr lang="en-US" spc="85" dirty="0">
                <a:solidFill>
                  <a:srgbClr val="FF0000"/>
                </a:solidFill>
                <a:cs typeface="Constantia"/>
              </a:rPr>
              <a:t> </a:t>
            </a:r>
            <a:r>
              <a:rPr lang="en-US" spc="-5" dirty="0">
                <a:solidFill>
                  <a:srgbClr val="FF0000"/>
                </a:solidFill>
                <a:cs typeface="Constantia"/>
              </a:rPr>
              <a:t>incoming</a:t>
            </a:r>
            <a:r>
              <a:rPr lang="en-US" spc="80" dirty="0">
                <a:solidFill>
                  <a:srgbClr val="FF0000"/>
                </a:solidFill>
                <a:cs typeface="Constantia"/>
              </a:rPr>
              <a:t> </a:t>
            </a:r>
            <a:r>
              <a:rPr lang="en-US" spc="-5" dirty="0" smtClean="0">
                <a:solidFill>
                  <a:srgbClr val="FF0000"/>
                </a:solidFill>
                <a:cs typeface="Constantia"/>
              </a:rPr>
              <a:t>activities at event j,</a:t>
            </a:r>
            <a:r>
              <a:rPr lang="en-US" spc="75" dirty="0" smtClean="0">
                <a:solidFill>
                  <a:srgbClr val="FF0000"/>
                </a:solidFill>
                <a:cs typeface="Constantia"/>
              </a:rPr>
              <a:t> </a:t>
            </a:r>
            <a:r>
              <a:rPr lang="en-US" spc="-10" dirty="0">
                <a:solidFill>
                  <a:srgbClr val="FF0000"/>
                </a:solidFill>
                <a:cs typeface="Constantia"/>
              </a:rPr>
              <a:t>calculate</a:t>
            </a:r>
            <a:r>
              <a:rPr lang="en-US" spc="80" dirty="0">
                <a:solidFill>
                  <a:srgbClr val="FF0000"/>
                </a:solidFill>
                <a:cs typeface="Constantia"/>
              </a:rPr>
              <a:t> </a:t>
            </a:r>
            <a:r>
              <a:rPr lang="en-US" spc="5" dirty="0" smtClean="0">
                <a:solidFill>
                  <a:srgbClr val="FF0000"/>
                </a:solidFill>
                <a:cs typeface="Constantia"/>
              </a:rPr>
              <a:t>ET</a:t>
            </a:r>
            <a:r>
              <a:rPr lang="en-US" spc="95" dirty="0" smtClean="0">
                <a:solidFill>
                  <a:srgbClr val="FF0000"/>
                </a:solidFill>
                <a:cs typeface="Constantia"/>
              </a:rPr>
              <a:t> </a:t>
            </a:r>
            <a:r>
              <a:rPr lang="en-US" dirty="0">
                <a:solidFill>
                  <a:srgbClr val="FF0000"/>
                </a:solidFill>
                <a:cs typeface="Constantia"/>
              </a:rPr>
              <a:t>for</a:t>
            </a:r>
            <a:r>
              <a:rPr lang="en-US" spc="85" dirty="0">
                <a:solidFill>
                  <a:srgbClr val="FF0000"/>
                </a:solidFill>
                <a:cs typeface="Constantia"/>
              </a:rPr>
              <a:t> </a:t>
            </a:r>
            <a:r>
              <a:rPr lang="en-US" dirty="0">
                <a:solidFill>
                  <a:srgbClr val="FF0000"/>
                </a:solidFill>
                <a:cs typeface="Constantia"/>
              </a:rPr>
              <a:t>all</a:t>
            </a:r>
            <a:r>
              <a:rPr lang="en-US" spc="105" dirty="0">
                <a:solidFill>
                  <a:srgbClr val="FF0000"/>
                </a:solidFill>
                <a:cs typeface="Constantia"/>
              </a:rPr>
              <a:t> </a:t>
            </a:r>
            <a:r>
              <a:rPr lang="en-US" spc="-5" dirty="0" smtClean="0">
                <a:solidFill>
                  <a:srgbClr val="FF0000"/>
                </a:solidFill>
                <a:cs typeface="Constantia"/>
              </a:rPr>
              <a:t>incoming activities</a:t>
            </a:r>
            <a:r>
              <a:rPr lang="en-US" spc="-75" dirty="0" smtClean="0">
                <a:solidFill>
                  <a:srgbClr val="FF0000"/>
                </a:solidFill>
                <a:cs typeface="Constantia"/>
              </a:rPr>
              <a:t> </a:t>
            </a:r>
            <a:r>
              <a:rPr lang="en-US" dirty="0">
                <a:solidFill>
                  <a:srgbClr val="FF0000"/>
                </a:solidFill>
                <a:cs typeface="Constantia"/>
              </a:rPr>
              <a:t>and</a:t>
            </a:r>
            <a:r>
              <a:rPr lang="en-US" spc="-25" dirty="0">
                <a:solidFill>
                  <a:srgbClr val="FF0000"/>
                </a:solidFill>
                <a:cs typeface="Constantia"/>
              </a:rPr>
              <a:t> </a:t>
            </a:r>
            <a:r>
              <a:rPr lang="en-US" spc="-10" dirty="0">
                <a:solidFill>
                  <a:srgbClr val="FF0000"/>
                </a:solidFill>
                <a:cs typeface="Constantia"/>
              </a:rPr>
              <a:t>take</a:t>
            </a:r>
            <a:r>
              <a:rPr lang="en-US" spc="-55" dirty="0">
                <a:solidFill>
                  <a:srgbClr val="FF0000"/>
                </a:solidFill>
                <a:cs typeface="Constantia"/>
              </a:rPr>
              <a:t> </a:t>
            </a:r>
            <a:r>
              <a:rPr lang="en-US" dirty="0">
                <a:solidFill>
                  <a:srgbClr val="FF0000"/>
                </a:solidFill>
                <a:cs typeface="Constantia"/>
              </a:rPr>
              <a:t>the</a:t>
            </a:r>
            <a:r>
              <a:rPr lang="en-US" spc="-50" dirty="0">
                <a:solidFill>
                  <a:srgbClr val="FF0000"/>
                </a:solidFill>
                <a:cs typeface="Constantia"/>
              </a:rPr>
              <a:t> </a:t>
            </a:r>
            <a:r>
              <a:rPr lang="en-US" spc="-5" dirty="0">
                <a:solidFill>
                  <a:srgbClr val="FF0000"/>
                </a:solidFill>
                <a:cs typeface="Constantia"/>
              </a:rPr>
              <a:t>maximum</a:t>
            </a:r>
            <a:r>
              <a:rPr lang="en-US" spc="-75" dirty="0">
                <a:solidFill>
                  <a:srgbClr val="FF0000"/>
                </a:solidFill>
                <a:cs typeface="Constantia"/>
              </a:rPr>
              <a:t> </a:t>
            </a:r>
            <a:r>
              <a:rPr lang="en-US" spc="-75" dirty="0" smtClean="0">
                <a:solidFill>
                  <a:srgbClr val="FF0000"/>
                </a:solidFill>
                <a:cs typeface="Constantia"/>
              </a:rPr>
              <a:t>one </a:t>
            </a:r>
            <a:r>
              <a:rPr lang="en-US" spc="-5" dirty="0" smtClean="0">
                <a:solidFill>
                  <a:srgbClr val="FF0000"/>
                </a:solidFill>
                <a:cs typeface="Constantia"/>
              </a:rPr>
              <a:t>as </a:t>
            </a:r>
            <a:r>
              <a:rPr lang="en-US" spc="-5" dirty="0" err="1" smtClean="0">
                <a:solidFill>
                  <a:srgbClr val="FF0000"/>
                </a:solidFill>
                <a:cs typeface="Constantia"/>
              </a:rPr>
              <a:t>ET</a:t>
            </a:r>
            <a:r>
              <a:rPr lang="en-US" spc="-5" baseline="-25000" dirty="0" err="1" smtClean="0">
                <a:solidFill>
                  <a:srgbClr val="FF0000"/>
                </a:solidFill>
                <a:cs typeface="Constantia"/>
              </a:rPr>
              <a:t>j</a:t>
            </a:r>
            <a:r>
              <a:rPr lang="en-US" spc="-5" dirty="0" smtClean="0">
                <a:solidFill>
                  <a:srgbClr val="FF0000"/>
                </a:solidFill>
                <a:cs typeface="Constantia"/>
              </a:rPr>
              <a:t>.</a:t>
            </a:r>
            <a:endParaRPr lang="en-US" dirty="0">
              <a:solidFill>
                <a:srgbClr val="FF0000"/>
              </a:solidFill>
              <a:cs typeface="Times New Roman"/>
            </a:endParaRPr>
          </a:p>
          <a:p>
            <a:pPr marL="822960" indent="-822960">
              <a:lnSpc>
                <a:spcPct val="120000"/>
              </a:lnSpc>
              <a:spcBef>
                <a:spcPts val="600"/>
              </a:spcBef>
              <a:buNone/>
            </a:pPr>
            <a:r>
              <a:rPr lang="en-US" b="1" spc="-15" dirty="0">
                <a:cs typeface="Constantia"/>
              </a:rPr>
              <a:t>Step</a:t>
            </a:r>
            <a:r>
              <a:rPr lang="en-US" b="1" spc="-5" dirty="0">
                <a:cs typeface="Constantia"/>
              </a:rPr>
              <a:t> </a:t>
            </a:r>
            <a:r>
              <a:rPr lang="en-US" b="1" spc="5" dirty="0">
                <a:cs typeface="Constantia"/>
              </a:rPr>
              <a:t>4:</a:t>
            </a:r>
            <a:r>
              <a:rPr lang="en-US" b="1" spc="-15" dirty="0">
                <a:cs typeface="Constantia"/>
              </a:rPr>
              <a:t> </a:t>
            </a:r>
            <a:r>
              <a:rPr lang="en-US" spc="-5" dirty="0">
                <a:cs typeface="Constantia"/>
              </a:rPr>
              <a:t>Repeat</a:t>
            </a:r>
            <a:r>
              <a:rPr lang="en-US" spc="-65" dirty="0">
                <a:cs typeface="Constantia"/>
              </a:rPr>
              <a:t> </a:t>
            </a:r>
            <a:r>
              <a:rPr lang="en-US" dirty="0">
                <a:cs typeface="Constantia"/>
              </a:rPr>
              <a:t>the</a:t>
            </a:r>
            <a:r>
              <a:rPr lang="en-US" spc="-90" dirty="0">
                <a:cs typeface="Constantia"/>
              </a:rPr>
              <a:t> </a:t>
            </a:r>
            <a:r>
              <a:rPr lang="en-US" dirty="0">
                <a:cs typeface="Constantia"/>
              </a:rPr>
              <a:t>same</a:t>
            </a:r>
            <a:r>
              <a:rPr lang="en-US" spc="-80" dirty="0">
                <a:cs typeface="Constantia"/>
              </a:rPr>
              <a:t> </a:t>
            </a:r>
            <a:r>
              <a:rPr lang="en-US" spc="-10" dirty="0">
                <a:cs typeface="Constantia"/>
              </a:rPr>
              <a:t>procedure</a:t>
            </a:r>
            <a:r>
              <a:rPr lang="en-US" spc="-55" dirty="0">
                <a:cs typeface="Constantia"/>
              </a:rPr>
              <a:t> </a:t>
            </a:r>
            <a:r>
              <a:rPr lang="en-US" spc="-10" dirty="0" smtClean="0">
                <a:cs typeface="Constantia"/>
              </a:rPr>
              <a:t>of S</a:t>
            </a:r>
            <a:r>
              <a:rPr lang="en-US" spc="-5" dirty="0" smtClean="0">
                <a:cs typeface="Constantia"/>
              </a:rPr>
              <a:t>tep</a:t>
            </a:r>
            <a:r>
              <a:rPr lang="en-US" spc="-60" dirty="0" smtClean="0">
                <a:cs typeface="Constantia"/>
              </a:rPr>
              <a:t> </a:t>
            </a:r>
            <a:r>
              <a:rPr lang="en-US" dirty="0">
                <a:cs typeface="Constantia"/>
              </a:rPr>
              <a:t>3</a:t>
            </a:r>
            <a:r>
              <a:rPr lang="en-US" spc="-15" dirty="0">
                <a:cs typeface="Constantia"/>
              </a:rPr>
              <a:t> </a:t>
            </a:r>
            <a:r>
              <a:rPr lang="en-US" spc="-5" dirty="0">
                <a:cs typeface="Constantia"/>
              </a:rPr>
              <a:t>till</a:t>
            </a:r>
            <a:r>
              <a:rPr lang="en-US" spc="-25" dirty="0">
                <a:cs typeface="Constantia"/>
              </a:rPr>
              <a:t> </a:t>
            </a:r>
            <a:r>
              <a:rPr lang="en-US" dirty="0">
                <a:cs typeface="Constantia"/>
              </a:rPr>
              <a:t>the</a:t>
            </a:r>
            <a:r>
              <a:rPr lang="en-US" spc="-90" dirty="0">
                <a:cs typeface="Constantia"/>
              </a:rPr>
              <a:t> </a:t>
            </a:r>
            <a:r>
              <a:rPr lang="en-US" dirty="0">
                <a:cs typeface="Constantia"/>
              </a:rPr>
              <a:t>end</a:t>
            </a:r>
            <a:r>
              <a:rPr lang="en-US" spc="-45" dirty="0">
                <a:cs typeface="Constantia"/>
              </a:rPr>
              <a:t> </a:t>
            </a:r>
            <a:r>
              <a:rPr lang="en-US" spc="-10" dirty="0">
                <a:cs typeface="Constantia"/>
              </a:rPr>
              <a:t>event.</a:t>
            </a:r>
            <a:endParaRPr lang="en-US" dirty="0">
              <a:cs typeface="Constantia"/>
            </a:endParaRPr>
          </a:p>
          <a:p>
            <a:pPr marL="0" indent="0">
              <a:buNone/>
            </a:pPr>
            <a:endParaRPr lang="en-US" dirty="0"/>
          </a:p>
        </p:txBody>
      </p:sp>
    </p:spTree>
    <p:extLst>
      <p:ext uri="{BB962C8B-B14F-4D97-AF65-F5344CB8AC3E}">
        <p14:creationId xmlns:p14="http://schemas.microsoft.com/office/powerpoint/2010/main" val="3253464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33304" cy="905891"/>
          </a:xfrm>
        </p:spPr>
        <p:txBody>
          <a:bodyPr/>
          <a:lstStyle/>
          <a:p>
            <a:r>
              <a:rPr lang="en-US" dirty="0" smtClean="0"/>
              <a:t>CRITICAL PATH METHOD</a:t>
            </a:r>
            <a:endParaRPr lang="en-US" dirty="0"/>
          </a:p>
        </p:txBody>
      </p:sp>
      <p:sp>
        <p:nvSpPr>
          <p:cNvPr id="3" name="Content Placeholder 2"/>
          <p:cNvSpPr>
            <a:spLocks noGrp="1"/>
          </p:cNvSpPr>
          <p:nvPr>
            <p:ph idx="1"/>
          </p:nvPr>
        </p:nvSpPr>
        <p:spPr>
          <a:xfrm>
            <a:off x="755904" y="1441576"/>
            <a:ext cx="10515600" cy="4950079"/>
          </a:xfrm>
        </p:spPr>
        <p:txBody>
          <a:bodyPr>
            <a:normAutofit fontScale="92500" lnSpcReduction="10000"/>
          </a:bodyPr>
          <a:lstStyle/>
          <a:p>
            <a:pPr marL="0" indent="0">
              <a:buNone/>
            </a:pPr>
            <a:r>
              <a:rPr lang="en-US" sz="3100" b="1" dirty="0" smtClean="0"/>
              <a:t>Backward Pass: </a:t>
            </a:r>
          </a:p>
          <a:p>
            <a:pPr marL="0" indent="0">
              <a:lnSpc>
                <a:spcPct val="120000"/>
              </a:lnSpc>
              <a:buNone/>
            </a:pPr>
            <a:r>
              <a:rPr lang="en-US" sz="2600" dirty="0" smtClean="0"/>
              <a:t>The backward pass is used to calculate the </a:t>
            </a:r>
            <a:r>
              <a:rPr lang="en-US" sz="2600" spc="-5" dirty="0" smtClean="0">
                <a:cs typeface="Constantia"/>
              </a:rPr>
              <a:t>Latest Occurrence Time </a:t>
            </a:r>
            <a:r>
              <a:rPr lang="en-US" sz="2600" dirty="0" smtClean="0">
                <a:cs typeface="Constantia"/>
              </a:rPr>
              <a:t>(LT) of the event </a:t>
            </a:r>
            <a:r>
              <a:rPr lang="en-US" sz="2600" spc="-5" dirty="0" smtClean="0">
                <a:cs typeface="Constantia"/>
              </a:rPr>
              <a:t>at </a:t>
            </a:r>
            <a:r>
              <a:rPr lang="en-US" sz="2600" spc="-5" dirty="0">
                <a:cs typeface="Constantia"/>
              </a:rPr>
              <a:t>which the activities </a:t>
            </a:r>
            <a:r>
              <a:rPr lang="en-US" sz="2600" spc="-5" dirty="0" smtClean="0">
                <a:cs typeface="Constantia"/>
              </a:rPr>
              <a:t>terminating at the </a:t>
            </a:r>
            <a:r>
              <a:rPr lang="en-US" sz="2600" spc="-15" dirty="0" smtClean="0">
                <a:cs typeface="Constantia"/>
              </a:rPr>
              <a:t>event </a:t>
            </a:r>
            <a:r>
              <a:rPr lang="en-US" sz="2600" spc="-5" dirty="0">
                <a:cs typeface="Constantia"/>
              </a:rPr>
              <a:t>can be </a:t>
            </a:r>
            <a:r>
              <a:rPr lang="en-US" sz="2600" spc="-5" dirty="0" smtClean="0">
                <a:cs typeface="Constantia"/>
              </a:rPr>
              <a:t>completed.</a:t>
            </a:r>
            <a:endParaRPr lang="en-US" sz="2600" spc="-10" dirty="0" smtClean="0">
              <a:cs typeface="Constantia"/>
            </a:endParaRPr>
          </a:p>
          <a:p>
            <a:pPr marL="822960" indent="-822960">
              <a:lnSpc>
                <a:spcPct val="110000"/>
              </a:lnSpc>
              <a:spcBef>
                <a:spcPts val="600"/>
              </a:spcBef>
              <a:buNone/>
            </a:pPr>
            <a:r>
              <a:rPr lang="en-US" sz="2400" b="1" spc="-15" dirty="0" smtClean="0">
                <a:latin typeface="Calibri" panose="020F0502020204030204" pitchFamily="34" charset="0"/>
                <a:cs typeface="Calibri" panose="020F0502020204030204" pitchFamily="34" charset="0"/>
              </a:rPr>
              <a:t>Step </a:t>
            </a:r>
            <a:r>
              <a:rPr lang="en-US" sz="2400" b="1" dirty="0">
                <a:latin typeface="Calibri" panose="020F0502020204030204" pitchFamily="34" charset="0"/>
                <a:cs typeface="Calibri" panose="020F0502020204030204" pitchFamily="34" charset="0"/>
              </a:rPr>
              <a:t>1: </a:t>
            </a:r>
            <a:r>
              <a:rPr lang="en-US" sz="2400" spc="-5" dirty="0">
                <a:latin typeface="Calibri" panose="020F0502020204030204" pitchFamily="34" charset="0"/>
                <a:cs typeface="Calibri" panose="020F0502020204030204" pitchFamily="34" charset="0"/>
              </a:rPr>
              <a:t>Begin </a:t>
            </a:r>
            <a:r>
              <a:rPr lang="en-US" sz="2400" spc="-15" dirty="0">
                <a:latin typeface="Calibri" panose="020F0502020204030204" pitchFamily="34" charset="0"/>
                <a:cs typeface="Calibri" panose="020F0502020204030204" pitchFamily="34" charset="0"/>
              </a:rPr>
              <a:t>from </a:t>
            </a:r>
            <a:r>
              <a:rPr lang="en-US" sz="2400" dirty="0">
                <a:latin typeface="Calibri" panose="020F0502020204030204" pitchFamily="34" charset="0"/>
                <a:cs typeface="Calibri" panose="020F0502020204030204" pitchFamily="34" charset="0"/>
              </a:rPr>
              <a:t>end </a:t>
            </a:r>
            <a:r>
              <a:rPr lang="en-US" sz="2400" spc="-10" dirty="0">
                <a:latin typeface="Calibri" panose="020F0502020204030204" pitchFamily="34" charset="0"/>
                <a:cs typeface="Calibri" panose="020F0502020204030204" pitchFamily="34" charset="0"/>
              </a:rPr>
              <a:t>event </a:t>
            </a:r>
            <a:r>
              <a:rPr lang="en-US" sz="2400" dirty="0">
                <a:latin typeface="Calibri" panose="020F0502020204030204" pitchFamily="34" charset="0"/>
                <a:cs typeface="Calibri" panose="020F0502020204030204" pitchFamily="34" charset="0"/>
              </a:rPr>
              <a:t>and </a:t>
            </a:r>
            <a:r>
              <a:rPr lang="en-US" sz="2400" spc="-25" dirty="0">
                <a:latin typeface="Calibri" panose="020F0502020204030204" pitchFamily="34" charset="0"/>
                <a:cs typeface="Calibri" panose="020F0502020204030204" pitchFamily="34" charset="0"/>
              </a:rPr>
              <a:t>move </a:t>
            </a:r>
            <a:r>
              <a:rPr lang="en-US" sz="2400" spc="-20" dirty="0">
                <a:latin typeface="Calibri" panose="020F0502020204030204" pitchFamily="34" charset="0"/>
                <a:cs typeface="Calibri" panose="020F0502020204030204" pitchFamily="34" charset="0"/>
              </a:rPr>
              <a:t>towards </a:t>
            </a:r>
            <a:r>
              <a:rPr lang="en-US" sz="2400" spc="-5" dirty="0">
                <a:latin typeface="Calibri" panose="020F0502020204030204" pitchFamily="34" charset="0"/>
                <a:cs typeface="Calibri" panose="020F0502020204030204" pitchFamily="34" charset="0"/>
              </a:rPr>
              <a:t>the start </a:t>
            </a:r>
            <a:r>
              <a:rPr lang="en-US" sz="2400" spc="-10" dirty="0">
                <a:latin typeface="Calibri" panose="020F0502020204030204" pitchFamily="34" charset="0"/>
                <a:cs typeface="Calibri" panose="020F0502020204030204" pitchFamily="34" charset="0"/>
              </a:rPr>
              <a:t>event. </a:t>
            </a:r>
            <a:endParaRPr lang="en-US" sz="2400" spc="-10" dirty="0" smtClean="0">
              <a:latin typeface="Calibri" panose="020F0502020204030204" pitchFamily="34" charset="0"/>
              <a:cs typeface="Calibri" panose="020F0502020204030204" pitchFamily="34" charset="0"/>
            </a:endParaRPr>
          </a:p>
          <a:p>
            <a:pPr marL="822960" indent="-822960">
              <a:lnSpc>
                <a:spcPct val="110000"/>
              </a:lnSpc>
              <a:spcBef>
                <a:spcPts val="600"/>
              </a:spcBef>
              <a:buNone/>
            </a:pPr>
            <a:r>
              <a:rPr lang="en-US" sz="2400" b="1" spc="-10" dirty="0" smtClean="0">
                <a:latin typeface="Calibri" panose="020F0502020204030204" pitchFamily="34" charset="0"/>
                <a:cs typeface="Calibri" panose="020F0502020204030204" pitchFamily="34" charset="0"/>
              </a:rPr>
              <a:t>Step 2: </a:t>
            </a:r>
            <a:r>
              <a:rPr lang="en-US" sz="2400" dirty="0" smtClean="0">
                <a:latin typeface="Calibri" panose="020F0502020204030204" pitchFamily="34" charset="0"/>
                <a:cs typeface="Calibri" panose="020F0502020204030204" pitchFamily="34" charset="0"/>
              </a:rPr>
              <a:t>Assume that the earliest and latest occurrences of the last event of the project are same. </a:t>
            </a:r>
          </a:p>
          <a:p>
            <a:pPr marL="822960" indent="-822960">
              <a:lnSpc>
                <a:spcPct val="110000"/>
              </a:lnSpc>
              <a:spcBef>
                <a:spcPts val="600"/>
              </a:spcBef>
              <a:buNone/>
            </a:pPr>
            <a:r>
              <a:rPr lang="en-US" sz="2400" b="1" spc="-15" dirty="0" smtClean="0">
                <a:latin typeface="Calibri" panose="020F0502020204030204" pitchFamily="34" charset="0"/>
                <a:cs typeface="Calibri" panose="020F0502020204030204" pitchFamily="34" charset="0"/>
              </a:rPr>
              <a:t>Step</a:t>
            </a:r>
            <a:r>
              <a:rPr lang="en-US" sz="2400" b="1" spc="5" dirty="0" smtClean="0">
                <a:latin typeface="Calibri" panose="020F0502020204030204" pitchFamily="34" charset="0"/>
                <a:cs typeface="Calibri" panose="020F0502020204030204" pitchFamily="34" charset="0"/>
              </a:rPr>
              <a:t> </a:t>
            </a:r>
            <a:r>
              <a:rPr lang="en-US" sz="2400" b="1" spc="-5" dirty="0">
                <a:latin typeface="Calibri" panose="020F0502020204030204" pitchFamily="34" charset="0"/>
                <a:cs typeface="Calibri" panose="020F0502020204030204" pitchFamily="34" charset="0"/>
              </a:rPr>
              <a:t>3:</a:t>
            </a:r>
            <a:r>
              <a:rPr lang="en-US" sz="2400" b="1" spc="10" dirty="0">
                <a:latin typeface="Calibri" panose="020F0502020204030204" pitchFamily="34" charset="0"/>
                <a:cs typeface="Calibri" panose="020F0502020204030204" pitchFamily="34" charset="0"/>
              </a:rPr>
              <a:t> </a:t>
            </a:r>
            <a:r>
              <a:rPr lang="en-US" sz="2400" dirty="0" smtClean="0">
                <a:cs typeface="Constantia"/>
              </a:rPr>
              <a:t>Go</a:t>
            </a:r>
            <a:r>
              <a:rPr lang="en-US" sz="2400" spc="50" dirty="0" smtClean="0">
                <a:cs typeface="Constantia"/>
              </a:rPr>
              <a:t> </a:t>
            </a:r>
            <a:r>
              <a:rPr lang="en-US" sz="2400" spc="-15" dirty="0">
                <a:cs typeface="Constantia"/>
              </a:rPr>
              <a:t>to</a:t>
            </a:r>
            <a:r>
              <a:rPr lang="en-US" sz="2400" spc="60" dirty="0">
                <a:cs typeface="Constantia"/>
              </a:rPr>
              <a:t> </a:t>
            </a:r>
            <a:r>
              <a:rPr lang="en-US" sz="2400" spc="-5" dirty="0">
                <a:cs typeface="Constantia"/>
              </a:rPr>
              <a:t>the</a:t>
            </a:r>
            <a:r>
              <a:rPr lang="en-US" sz="2400" spc="55" dirty="0">
                <a:cs typeface="Constantia"/>
              </a:rPr>
              <a:t> </a:t>
            </a:r>
            <a:r>
              <a:rPr lang="en-US" sz="2400" dirty="0">
                <a:cs typeface="Constantia"/>
              </a:rPr>
              <a:t>next</a:t>
            </a:r>
            <a:r>
              <a:rPr lang="en-US" sz="2400" spc="45" dirty="0">
                <a:cs typeface="Constantia"/>
              </a:rPr>
              <a:t> </a:t>
            </a:r>
            <a:r>
              <a:rPr lang="en-US" sz="2400" spc="-15" dirty="0">
                <a:cs typeface="Constantia"/>
              </a:rPr>
              <a:t>event</a:t>
            </a:r>
            <a:r>
              <a:rPr lang="en-US" sz="2400" spc="55" dirty="0">
                <a:cs typeface="Constantia"/>
              </a:rPr>
              <a:t> </a:t>
            </a:r>
            <a:r>
              <a:rPr lang="en-US" sz="2400" dirty="0">
                <a:cs typeface="Constantia"/>
              </a:rPr>
              <a:t>(say, j</a:t>
            </a:r>
            <a:r>
              <a:rPr lang="en-US" sz="2400" dirty="0" smtClean="0">
                <a:cs typeface="Constantia"/>
              </a:rPr>
              <a:t>) in the backward direction,</a:t>
            </a:r>
            <a:r>
              <a:rPr lang="en-US" sz="2400" spc="50" dirty="0" smtClean="0">
                <a:cs typeface="Constantia"/>
              </a:rPr>
              <a:t> </a:t>
            </a:r>
            <a:r>
              <a:rPr lang="en-US" sz="2400" dirty="0">
                <a:cs typeface="Constantia"/>
              </a:rPr>
              <a:t>if</a:t>
            </a:r>
            <a:r>
              <a:rPr lang="en-US" sz="2400" spc="45" dirty="0">
                <a:cs typeface="Constantia"/>
              </a:rPr>
              <a:t> </a:t>
            </a:r>
            <a:r>
              <a:rPr lang="en-US" sz="2400" spc="-15" dirty="0">
                <a:cs typeface="Constantia"/>
              </a:rPr>
              <a:t>there</a:t>
            </a:r>
            <a:r>
              <a:rPr lang="en-US" sz="2400" spc="55" dirty="0">
                <a:cs typeface="Constantia"/>
              </a:rPr>
              <a:t> </a:t>
            </a:r>
            <a:r>
              <a:rPr lang="en-US" sz="2400" dirty="0">
                <a:cs typeface="Constantia"/>
              </a:rPr>
              <a:t>is</a:t>
            </a:r>
            <a:r>
              <a:rPr lang="en-US" sz="2400" spc="50" dirty="0">
                <a:cs typeface="Constantia"/>
              </a:rPr>
              <a:t> </a:t>
            </a:r>
            <a:r>
              <a:rPr lang="en-US" sz="2400" spc="-5" dirty="0">
                <a:cs typeface="Constantia"/>
              </a:rPr>
              <a:t>an</a:t>
            </a:r>
            <a:r>
              <a:rPr lang="en-US" sz="2400" spc="50" dirty="0">
                <a:cs typeface="Constantia"/>
              </a:rPr>
              <a:t> </a:t>
            </a:r>
            <a:r>
              <a:rPr lang="en-US" sz="2400" spc="-5" dirty="0" smtClean="0">
                <a:cs typeface="Constantia"/>
              </a:rPr>
              <a:t>outgoing </a:t>
            </a:r>
            <a:r>
              <a:rPr lang="en-US" sz="2400" dirty="0" smtClean="0">
                <a:cs typeface="Constantia"/>
              </a:rPr>
              <a:t>activity</a:t>
            </a:r>
            <a:r>
              <a:rPr lang="en-US" sz="2400" spc="50" dirty="0" smtClean="0">
                <a:cs typeface="Constantia"/>
              </a:rPr>
              <a:t> from </a:t>
            </a:r>
            <a:r>
              <a:rPr lang="en-US" sz="2400" spc="-10" dirty="0" smtClean="0">
                <a:cs typeface="Constantia"/>
              </a:rPr>
              <a:t>event</a:t>
            </a:r>
            <a:r>
              <a:rPr lang="en-US" sz="2400" spc="55" dirty="0" smtClean="0">
                <a:cs typeface="Constantia"/>
              </a:rPr>
              <a:t> </a:t>
            </a:r>
            <a:r>
              <a:rPr lang="en-US" sz="2400" dirty="0">
                <a:cs typeface="Constantia"/>
              </a:rPr>
              <a:t>j </a:t>
            </a:r>
            <a:r>
              <a:rPr lang="en-US" sz="2400" dirty="0" smtClean="0">
                <a:cs typeface="Constantia"/>
              </a:rPr>
              <a:t>to event k, </a:t>
            </a:r>
            <a:r>
              <a:rPr lang="en-US" sz="2400" dirty="0">
                <a:cs typeface="Constantia"/>
              </a:rPr>
              <a:t>and</a:t>
            </a:r>
            <a:r>
              <a:rPr lang="en-US" sz="2400" spc="-45" dirty="0">
                <a:cs typeface="Constantia"/>
              </a:rPr>
              <a:t> </a:t>
            </a:r>
            <a:r>
              <a:rPr lang="en-US" sz="2400" spc="-10" dirty="0">
                <a:cs typeface="Constantia"/>
              </a:rPr>
              <a:t>calculate</a:t>
            </a:r>
            <a:r>
              <a:rPr lang="en-US" sz="2400" spc="-105" dirty="0">
                <a:cs typeface="Constantia"/>
              </a:rPr>
              <a:t> </a:t>
            </a:r>
            <a:r>
              <a:rPr lang="en-US" sz="2400" spc="-105" dirty="0" err="1" smtClean="0">
                <a:cs typeface="Constantia"/>
              </a:rPr>
              <a:t>L</a:t>
            </a:r>
            <a:r>
              <a:rPr lang="en-US" sz="2400" dirty="0" err="1" smtClean="0">
                <a:cs typeface="Constantia"/>
              </a:rPr>
              <a:t>T</a:t>
            </a:r>
            <a:r>
              <a:rPr lang="en-US" sz="2400" baseline="-25000" dirty="0" err="1" smtClean="0">
                <a:cs typeface="Constantia"/>
              </a:rPr>
              <a:t>j</a:t>
            </a:r>
            <a:r>
              <a:rPr lang="en-US" sz="2400" dirty="0" smtClean="0">
                <a:cs typeface="Constantia"/>
              </a:rPr>
              <a:t> </a:t>
            </a:r>
            <a:r>
              <a:rPr lang="en-US" sz="2400" dirty="0">
                <a:cs typeface="Constantia"/>
              </a:rPr>
              <a:t>as  </a:t>
            </a:r>
            <a:r>
              <a:rPr lang="en-US" sz="2400" dirty="0" err="1" smtClean="0">
                <a:solidFill>
                  <a:srgbClr val="FF0000"/>
                </a:solidFill>
                <a:cs typeface="Constantia"/>
              </a:rPr>
              <a:t>LT</a:t>
            </a:r>
            <a:r>
              <a:rPr lang="en-US" sz="2400" baseline="-25000" dirty="0" err="1" smtClean="0">
                <a:solidFill>
                  <a:srgbClr val="FF0000"/>
                </a:solidFill>
                <a:cs typeface="Constantia"/>
              </a:rPr>
              <a:t>j</a:t>
            </a:r>
            <a:r>
              <a:rPr lang="en-US" sz="2400" dirty="0" smtClean="0">
                <a:solidFill>
                  <a:srgbClr val="FF0000"/>
                </a:solidFill>
                <a:cs typeface="Constantia"/>
              </a:rPr>
              <a:t> </a:t>
            </a:r>
            <a:r>
              <a:rPr lang="en-US" sz="2400" dirty="0">
                <a:solidFill>
                  <a:srgbClr val="FF0000"/>
                </a:solidFill>
                <a:cs typeface="Constantia"/>
              </a:rPr>
              <a:t>= </a:t>
            </a:r>
            <a:r>
              <a:rPr lang="en-US" sz="2400" dirty="0" err="1" smtClean="0">
                <a:solidFill>
                  <a:srgbClr val="FF0000"/>
                </a:solidFill>
                <a:cs typeface="Constantia"/>
              </a:rPr>
              <a:t>LT</a:t>
            </a:r>
            <a:r>
              <a:rPr lang="en-US" sz="2400" baseline="-25000" dirty="0" err="1">
                <a:solidFill>
                  <a:srgbClr val="FF0000"/>
                </a:solidFill>
                <a:cs typeface="Constantia"/>
              </a:rPr>
              <a:t>k</a:t>
            </a:r>
            <a:r>
              <a:rPr lang="en-US" sz="2400" dirty="0" smtClean="0">
                <a:solidFill>
                  <a:srgbClr val="FF0000"/>
                </a:solidFill>
                <a:cs typeface="Constantia"/>
              </a:rPr>
              <a:t> - </a:t>
            </a:r>
            <a:r>
              <a:rPr lang="en-US" sz="2400" dirty="0" err="1" smtClean="0">
                <a:solidFill>
                  <a:srgbClr val="FF0000"/>
                </a:solidFill>
                <a:cs typeface="Constantia"/>
              </a:rPr>
              <a:t>D</a:t>
            </a:r>
            <a:r>
              <a:rPr lang="en-US" sz="2400" baseline="-25000" dirty="0" err="1" smtClean="0">
                <a:solidFill>
                  <a:srgbClr val="FF0000"/>
                </a:solidFill>
                <a:cs typeface="Constantia"/>
              </a:rPr>
              <a:t>jk</a:t>
            </a:r>
            <a:r>
              <a:rPr lang="en-US" sz="2400" dirty="0" smtClean="0">
                <a:cs typeface="Constantia"/>
              </a:rPr>
              <a:t>, </a:t>
            </a:r>
            <a:r>
              <a:rPr lang="en-US" sz="2400" dirty="0">
                <a:cs typeface="Constantia"/>
              </a:rPr>
              <a:t>where </a:t>
            </a:r>
            <a:r>
              <a:rPr lang="en-US" sz="2400" dirty="0" err="1" smtClean="0">
                <a:cs typeface="Constantia"/>
              </a:rPr>
              <a:t>D</a:t>
            </a:r>
            <a:r>
              <a:rPr lang="en-US" sz="2400" baseline="-25000" dirty="0" err="1" smtClean="0">
                <a:cs typeface="Constantia"/>
              </a:rPr>
              <a:t>jk</a:t>
            </a:r>
            <a:r>
              <a:rPr lang="en-US" sz="2400" dirty="0" smtClean="0">
                <a:cs typeface="Constantia"/>
              </a:rPr>
              <a:t> </a:t>
            </a:r>
            <a:r>
              <a:rPr lang="en-US" sz="2400" dirty="0">
                <a:cs typeface="Constantia"/>
              </a:rPr>
              <a:t>is the duration of the activity </a:t>
            </a:r>
            <a:r>
              <a:rPr lang="en-US" sz="2400" dirty="0" smtClean="0">
                <a:cs typeface="Constantia"/>
              </a:rPr>
              <a:t>(</a:t>
            </a:r>
            <a:r>
              <a:rPr lang="en-US" sz="2400" dirty="0" err="1" smtClean="0">
                <a:cs typeface="Constantia"/>
              </a:rPr>
              <a:t>j,k</a:t>
            </a:r>
            <a:r>
              <a:rPr lang="en-US" sz="2400" dirty="0" smtClean="0">
                <a:cs typeface="Constantia"/>
              </a:rPr>
              <a:t>).</a:t>
            </a:r>
            <a:endParaRPr lang="en-US" dirty="0">
              <a:cs typeface="Times New Roman"/>
            </a:endParaRPr>
          </a:p>
          <a:p>
            <a:pPr marL="822960" indent="-822960">
              <a:lnSpc>
                <a:spcPct val="110000"/>
              </a:lnSpc>
              <a:spcBef>
                <a:spcPts val="600"/>
              </a:spcBef>
              <a:buNone/>
            </a:pPr>
            <a:r>
              <a:rPr lang="en-US" sz="2400" spc="-15" dirty="0">
                <a:solidFill>
                  <a:srgbClr val="FF0000"/>
                </a:solidFill>
                <a:cs typeface="Constantia"/>
              </a:rPr>
              <a:t>Note:</a:t>
            </a:r>
            <a:r>
              <a:rPr lang="en-US" sz="2400" spc="75" dirty="0">
                <a:solidFill>
                  <a:srgbClr val="FF0000"/>
                </a:solidFill>
                <a:cs typeface="Constantia"/>
              </a:rPr>
              <a:t> </a:t>
            </a:r>
            <a:r>
              <a:rPr lang="en-US" sz="2400" dirty="0">
                <a:solidFill>
                  <a:srgbClr val="FF0000"/>
                </a:solidFill>
                <a:cs typeface="Constantia"/>
              </a:rPr>
              <a:t>If</a:t>
            </a:r>
            <a:r>
              <a:rPr lang="en-US" sz="2400" spc="90" dirty="0">
                <a:solidFill>
                  <a:srgbClr val="FF0000"/>
                </a:solidFill>
                <a:cs typeface="Constantia"/>
              </a:rPr>
              <a:t> </a:t>
            </a:r>
            <a:r>
              <a:rPr lang="en-US" sz="2400" spc="-15" dirty="0">
                <a:solidFill>
                  <a:srgbClr val="FF0000"/>
                </a:solidFill>
                <a:cs typeface="Constantia"/>
              </a:rPr>
              <a:t>there</a:t>
            </a:r>
            <a:r>
              <a:rPr lang="en-US" sz="2400" spc="80" dirty="0">
                <a:solidFill>
                  <a:srgbClr val="FF0000"/>
                </a:solidFill>
                <a:cs typeface="Constantia"/>
              </a:rPr>
              <a:t> </a:t>
            </a:r>
            <a:r>
              <a:rPr lang="en-US" sz="2400" spc="-10" dirty="0">
                <a:solidFill>
                  <a:srgbClr val="FF0000"/>
                </a:solidFill>
                <a:cs typeface="Constantia"/>
              </a:rPr>
              <a:t>are</a:t>
            </a:r>
            <a:r>
              <a:rPr lang="en-US" sz="2400" spc="80" dirty="0">
                <a:solidFill>
                  <a:srgbClr val="FF0000"/>
                </a:solidFill>
                <a:cs typeface="Constantia"/>
              </a:rPr>
              <a:t> </a:t>
            </a:r>
            <a:r>
              <a:rPr lang="en-US" sz="2400" spc="-10" dirty="0">
                <a:solidFill>
                  <a:srgbClr val="FF0000"/>
                </a:solidFill>
                <a:cs typeface="Constantia"/>
              </a:rPr>
              <a:t>more</a:t>
            </a:r>
            <a:r>
              <a:rPr lang="en-US" sz="2400" spc="85" dirty="0">
                <a:solidFill>
                  <a:srgbClr val="FF0000"/>
                </a:solidFill>
                <a:cs typeface="Constantia"/>
              </a:rPr>
              <a:t> </a:t>
            </a:r>
            <a:r>
              <a:rPr lang="en-US" sz="2400" spc="-10" dirty="0">
                <a:solidFill>
                  <a:srgbClr val="FF0000"/>
                </a:solidFill>
                <a:cs typeface="Constantia"/>
              </a:rPr>
              <a:t>than</a:t>
            </a:r>
            <a:r>
              <a:rPr lang="en-US" sz="2400" spc="95" dirty="0">
                <a:solidFill>
                  <a:srgbClr val="FF0000"/>
                </a:solidFill>
                <a:cs typeface="Constantia"/>
              </a:rPr>
              <a:t> </a:t>
            </a:r>
            <a:r>
              <a:rPr lang="en-US" sz="2400" spc="-5" dirty="0">
                <a:solidFill>
                  <a:srgbClr val="FF0000"/>
                </a:solidFill>
                <a:cs typeface="Constantia"/>
              </a:rPr>
              <a:t>one</a:t>
            </a:r>
            <a:r>
              <a:rPr lang="en-US" sz="2400" spc="85" dirty="0">
                <a:solidFill>
                  <a:srgbClr val="FF0000"/>
                </a:solidFill>
                <a:cs typeface="Constantia"/>
              </a:rPr>
              <a:t> </a:t>
            </a:r>
            <a:r>
              <a:rPr lang="en-US" sz="2400" spc="-5" dirty="0" smtClean="0">
                <a:solidFill>
                  <a:srgbClr val="FF0000"/>
                </a:solidFill>
                <a:cs typeface="Constantia"/>
              </a:rPr>
              <a:t>outgoing activities from event </a:t>
            </a:r>
            <a:r>
              <a:rPr lang="en-US" sz="2400" spc="-5" dirty="0">
                <a:solidFill>
                  <a:srgbClr val="FF0000"/>
                </a:solidFill>
                <a:cs typeface="Constantia"/>
              </a:rPr>
              <a:t>j,</a:t>
            </a:r>
            <a:r>
              <a:rPr lang="en-US" sz="2400" spc="75" dirty="0">
                <a:solidFill>
                  <a:srgbClr val="FF0000"/>
                </a:solidFill>
                <a:cs typeface="Constantia"/>
              </a:rPr>
              <a:t> </a:t>
            </a:r>
            <a:r>
              <a:rPr lang="en-US" sz="2400" spc="-10" dirty="0">
                <a:solidFill>
                  <a:srgbClr val="FF0000"/>
                </a:solidFill>
                <a:cs typeface="Constantia"/>
              </a:rPr>
              <a:t>calculate</a:t>
            </a:r>
            <a:r>
              <a:rPr lang="en-US" sz="2400" spc="80" dirty="0">
                <a:solidFill>
                  <a:srgbClr val="FF0000"/>
                </a:solidFill>
                <a:cs typeface="Constantia"/>
              </a:rPr>
              <a:t> </a:t>
            </a:r>
            <a:r>
              <a:rPr lang="en-US" sz="2400" spc="5" dirty="0" smtClean="0">
                <a:solidFill>
                  <a:srgbClr val="FF0000"/>
                </a:solidFill>
                <a:cs typeface="Constantia"/>
              </a:rPr>
              <a:t>LT</a:t>
            </a:r>
            <a:r>
              <a:rPr lang="en-US" sz="2400" spc="95" dirty="0" smtClean="0">
                <a:solidFill>
                  <a:srgbClr val="FF0000"/>
                </a:solidFill>
                <a:cs typeface="Constantia"/>
              </a:rPr>
              <a:t> </a:t>
            </a:r>
            <a:r>
              <a:rPr lang="en-US" sz="2400" dirty="0">
                <a:solidFill>
                  <a:srgbClr val="FF0000"/>
                </a:solidFill>
                <a:cs typeface="Constantia"/>
              </a:rPr>
              <a:t>for</a:t>
            </a:r>
            <a:r>
              <a:rPr lang="en-US" sz="2400" spc="85" dirty="0">
                <a:solidFill>
                  <a:srgbClr val="FF0000"/>
                </a:solidFill>
                <a:cs typeface="Constantia"/>
              </a:rPr>
              <a:t> </a:t>
            </a:r>
            <a:r>
              <a:rPr lang="en-US" sz="2400" dirty="0">
                <a:solidFill>
                  <a:srgbClr val="FF0000"/>
                </a:solidFill>
                <a:cs typeface="Constantia"/>
              </a:rPr>
              <a:t>all</a:t>
            </a:r>
            <a:r>
              <a:rPr lang="en-US" sz="2400" spc="105" dirty="0">
                <a:solidFill>
                  <a:srgbClr val="FF0000"/>
                </a:solidFill>
                <a:cs typeface="Constantia"/>
              </a:rPr>
              <a:t> </a:t>
            </a:r>
            <a:r>
              <a:rPr lang="en-US" sz="2400" spc="105" dirty="0" smtClean="0">
                <a:solidFill>
                  <a:srgbClr val="FF0000"/>
                </a:solidFill>
                <a:cs typeface="Constantia"/>
              </a:rPr>
              <a:t>outgoing </a:t>
            </a:r>
            <a:r>
              <a:rPr lang="en-US" sz="2400" spc="-5" dirty="0" smtClean="0">
                <a:solidFill>
                  <a:srgbClr val="FF0000"/>
                </a:solidFill>
                <a:cs typeface="Constantia"/>
              </a:rPr>
              <a:t>activities</a:t>
            </a:r>
            <a:r>
              <a:rPr lang="en-US" sz="2400" spc="-75" dirty="0" smtClean="0">
                <a:solidFill>
                  <a:srgbClr val="FF0000"/>
                </a:solidFill>
                <a:cs typeface="Constantia"/>
              </a:rPr>
              <a:t> </a:t>
            </a:r>
            <a:r>
              <a:rPr lang="en-US" sz="2400" dirty="0">
                <a:solidFill>
                  <a:srgbClr val="FF0000"/>
                </a:solidFill>
                <a:cs typeface="Constantia"/>
              </a:rPr>
              <a:t>and</a:t>
            </a:r>
            <a:r>
              <a:rPr lang="en-US" sz="2400" spc="-25" dirty="0">
                <a:solidFill>
                  <a:srgbClr val="FF0000"/>
                </a:solidFill>
                <a:cs typeface="Constantia"/>
              </a:rPr>
              <a:t> </a:t>
            </a:r>
            <a:r>
              <a:rPr lang="en-US" sz="2400" spc="-10" dirty="0">
                <a:solidFill>
                  <a:srgbClr val="FF0000"/>
                </a:solidFill>
                <a:cs typeface="Constantia"/>
              </a:rPr>
              <a:t>take</a:t>
            </a:r>
            <a:r>
              <a:rPr lang="en-US" sz="2400" spc="-55" dirty="0">
                <a:solidFill>
                  <a:srgbClr val="FF0000"/>
                </a:solidFill>
                <a:cs typeface="Constantia"/>
              </a:rPr>
              <a:t> </a:t>
            </a:r>
            <a:r>
              <a:rPr lang="en-US" sz="2400" dirty="0">
                <a:solidFill>
                  <a:srgbClr val="FF0000"/>
                </a:solidFill>
                <a:cs typeface="Constantia"/>
              </a:rPr>
              <a:t>the</a:t>
            </a:r>
            <a:r>
              <a:rPr lang="en-US" sz="2400" spc="-50" dirty="0">
                <a:solidFill>
                  <a:srgbClr val="FF0000"/>
                </a:solidFill>
                <a:cs typeface="Constantia"/>
              </a:rPr>
              <a:t> </a:t>
            </a:r>
            <a:r>
              <a:rPr lang="en-US" sz="2400" spc="-5" dirty="0" smtClean="0">
                <a:solidFill>
                  <a:srgbClr val="FF0000"/>
                </a:solidFill>
                <a:cs typeface="Constantia"/>
              </a:rPr>
              <a:t>minimum</a:t>
            </a:r>
            <a:r>
              <a:rPr lang="en-US" sz="2400" spc="-75" dirty="0" smtClean="0">
                <a:solidFill>
                  <a:srgbClr val="FF0000"/>
                </a:solidFill>
                <a:cs typeface="Constantia"/>
              </a:rPr>
              <a:t> </a:t>
            </a:r>
            <a:r>
              <a:rPr lang="en-US" sz="2400" spc="-75" dirty="0">
                <a:solidFill>
                  <a:srgbClr val="FF0000"/>
                </a:solidFill>
                <a:cs typeface="Constantia"/>
              </a:rPr>
              <a:t>one </a:t>
            </a:r>
            <a:r>
              <a:rPr lang="en-US" sz="2400" spc="-5" dirty="0">
                <a:solidFill>
                  <a:srgbClr val="FF0000"/>
                </a:solidFill>
                <a:cs typeface="Constantia"/>
              </a:rPr>
              <a:t>as </a:t>
            </a:r>
            <a:r>
              <a:rPr lang="en-US" sz="2400" spc="-5" dirty="0" err="1" smtClean="0">
                <a:solidFill>
                  <a:srgbClr val="FF0000"/>
                </a:solidFill>
                <a:cs typeface="Constantia"/>
              </a:rPr>
              <a:t>LT</a:t>
            </a:r>
            <a:r>
              <a:rPr lang="en-US" sz="2400" spc="-5" baseline="-25000" dirty="0" err="1" smtClean="0">
                <a:solidFill>
                  <a:srgbClr val="FF0000"/>
                </a:solidFill>
                <a:cs typeface="Constantia"/>
              </a:rPr>
              <a:t>j</a:t>
            </a:r>
            <a:r>
              <a:rPr lang="en-US" sz="2400" spc="-5" dirty="0">
                <a:solidFill>
                  <a:srgbClr val="FF0000"/>
                </a:solidFill>
                <a:cs typeface="Constantia"/>
              </a:rPr>
              <a:t>.</a:t>
            </a:r>
            <a:endParaRPr lang="en-US" sz="2400" dirty="0">
              <a:solidFill>
                <a:srgbClr val="FF0000"/>
              </a:solidFill>
              <a:cs typeface="Times New Roman"/>
            </a:endParaRPr>
          </a:p>
          <a:p>
            <a:pPr marL="822960" indent="-822960" algn="just">
              <a:lnSpc>
                <a:spcPct val="110000"/>
              </a:lnSpc>
              <a:spcBef>
                <a:spcPts val="600"/>
              </a:spcBef>
              <a:buNone/>
            </a:pPr>
            <a:r>
              <a:rPr lang="en-US" sz="2400" b="1" spc="-15" dirty="0" smtClean="0">
                <a:latin typeface="Calibri" panose="020F0502020204030204" pitchFamily="34" charset="0"/>
                <a:cs typeface="Calibri" panose="020F0502020204030204" pitchFamily="34" charset="0"/>
              </a:rPr>
              <a:t>Step</a:t>
            </a:r>
            <a:r>
              <a:rPr lang="en-US" sz="2400" b="1" spc="5" dirty="0" smtClean="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4:</a:t>
            </a:r>
            <a:r>
              <a:rPr lang="en-US" sz="2400" b="1" spc="-2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Repeat</a:t>
            </a:r>
            <a:r>
              <a:rPr lang="en-US" sz="2400" spc="-9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the</a:t>
            </a:r>
            <a:r>
              <a:rPr lang="en-US" sz="2400" spc="-9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same</a:t>
            </a:r>
            <a:r>
              <a:rPr lang="en-US" sz="2400" spc="-60" dirty="0">
                <a:latin typeface="Calibri" panose="020F0502020204030204" pitchFamily="34" charset="0"/>
                <a:cs typeface="Calibri" panose="020F0502020204030204" pitchFamily="34" charset="0"/>
              </a:rPr>
              <a:t> </a:t>
            </a:r>
            <a:r>
              <a:rPr lang="en-US" sz="2400" spc="-10" dirty="0">
                <a:latin typeface="Calibri" panose="020F0502020204030204" pitchFamily="34" charset="0"/>
                <a:cs typeface="Calibri" panose="020F0502020204030204" pitchFamily="34" charset="0"/>
              </a:rPr>
              <a:t>procedure</a:t>
            </a:r>
            <a:r>
              <a:rPr lang="en-US" sz="2400" spc="-95" dirty="0">
                <a:latin typeface="Calibri" panose="020F0502020204030204" pitchFamily="34" charset="0"/>
                <a:cs typeface="Calibri" panose="020F0502020204030204" pitchFamily="34" charset="0"/>
              </a:rPr>
              <a:t> </a:t>
            </a:r>
            <a:r>
              <a:rPr lang="en-US" sz="2400" spc="-10" dirty="0" smtClean="0">
                <a:latin typeface="Calibri" panose="020F0502020204030204" pitchFamily="34" charset="0"/>
                <a:cs typeface="Calibri" panose="020F0502020204030204" pitchFamily="34" charset="0"/>
              </a:rPr>
              <a:t>of</a:t>
            </a:r>
            <a:r>
              <a:rPr lang="en-US" sz="2400" spc="-65" dirty="0" smtClean="0">
                <a:latin typeface="Calibri" panose="020F0502020204030204" pitchFamily="34" charset="0"/>
                <a:cs typeface="Calibri" panose="020F0502020204030204" pitchFamily="34" charset="0"/>
              </a:rPr>
              <a:t> </a:t>
            </a:r>
            <a:r>
              <a:rPr lang="en-US" sz="2400" spc="-10" dirty="0">
                <a:latin typeface="Calibri" panose="020F0502020204030204" pitchFamily="34" charset="0"/>
                <a:cs typeface="Calibri" panose="020F0502020204030204" pitchFamily="34" charset="0"/>
              </a:rPr>
              <a:t>step</a:t>
            </a:r>
            <a:r>
              <a:rPr lang="en-US" sz="2400" spc="-35"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3</a:t>
            </a:r>
            <a:r>
              <a:rPr lang="en-US" sz="2400" spc="-20" dirty="0" smtClean="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till</a:t>
            </a:r>
            <a:r>
              <a:rPr lang="en-US" sz="2400" spc="-30"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the</a:t>
            </a:r>
            <a:r>
              <a:rPr lang="en-US" sz="2400" spc="-95" dirty="0">
                <a:latin typeface="Calibri" panose="020F0502020204030204" pitchFamily="34" charset="0"/>
                <a:cs typeface="Calibri" panose="020F0502020204030204" pitchFamily="34" charset="0"/>
              </a:rPr>
              <a:t> </a:t>
            </a:r>
            <a:r>
              <a:rPr lang="en-US" sz="2400" spc="-5" dirty="0">
                <a:latin typeface="Calibri" panose="020F0502020204030204" pitchFamily="34" charset="0"/>
                <a:cs typeface="Calibri" panose="020F0502020204030204" pitchFamily="34" charset="0"/>
              </a:rPr>
              <a:t>start</a:t>
            </a:r>
            <a:r>
              <a:rPr lang="en-US" sz="2400" spc="-65" dirty="0">
                <a:latin typeface="Calibri" panose="020F0502020204030204" pitchFamily="34" charset="0"/>
                <a:cs typeface="Calibri" panose="020F0502020204030204" pitchFamily="34" charset="0"/>
              </a:rPr>
              <a:t> </a:t>
            </a:r>
            <a:r>
              <a:rPr lang="en-US" sz="2400" spc="-10" dirty="0">
                <a:latin typeface="Calibri" panose="020F0502020204030204" pitchFamily="34" charset="0"/>
                <a:cs typeface="Calibri" panose="020F0502020204030204" pitchFamily="34" charset="0"/>
              </a:rPr>
              <a:t>event</a:t>
            </a:r>
            <a:r>
              <a:rPr lang="en-US" sz="2400" spc="-1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65894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71760" cy="915035"/>
          </a:xfrm>
        </p:spPr>
        <p:txBody>
          <a:bodyPr/>
          <a:lstStyle/>
          <a:p>
            <a:r>
              <a:rPr lang="en-US" dirty="0" smtClean="0"/>
              <a:t>CRITICAL PATH METHOD</a:t>
            </a:r>
            <a:endParaRPr lang="en-US" dirty="0"/>
          </a:p>
        </p:txBody>
      </p:sp>
      <p:sp>
        <p:nvSpPr>
          <p:cNvPr id="3" name="Content Placeholder 2"/>
          <p:cNvSpPr>
            <a:spLocks noGrp="1"/>
          </p:cNvSpPr>
          <p:nvPr>
            <p:ph idx="1"/>
          </p:nvPr>
        </p:nvSpPr>
        <p:spPr>
          <a:xfrm>
            <a:off x="755904" y="1441576"/>
            <a:ext cx="10515600" cy="4950079"/>
          </a:xfrm>
        </p:spPr>
        <p:txBody>
          <a:bodyPr>
            <a:normAutofit/>
          </a:bodyPr>
          <a:lstStyle/>
          <a:p>
            <a:pPr marL="0" indent="0">
              <a:spcBef>
                <a:spcPts val="600"/>
              </a:spcBef>
              <a:buNone/>
            </a:pPr>
            <a:r>
              <a:rPr lang="en-US" sz="2400" b="1" dirty="0" smtClean="0"/>
              <a:t>Critical Activity: </a:t>
            </a:r>
          </a:p>
          <a:p>
            <a:pPr marL="0" indent="0">
              <a:lnSpc>
                <a:spcPct val="120000"/>
              </a:lnSpc>
              <a:spcBef>
                <a:spcPts val="600"/>
              </a:spcBef>
              <a:buNone/>
            </a:pPr>
            <a:r>
              <a:rPr lang="en-US" sz="2600" dirty="0" smtClean="0"/>
              <a:t>An activity (</a:t>
            </a:r>
            <a:r>
              <a:rPr lang="en-US" sz="2600" dirty="0" err="1"/>
              <a:t>i</a:t>
            </a:r>
            <a:r>
              <a:rPr lang="en-US" sz="2600" dirty="0" err="1" smtClean="0"/>
              <a:t>,j</a:t>
            </a:r>
            <a:r>
              <a:rPr lang="en-US" sz="2600" dirty="0" smtClean="0"/>
              <a:t>) will be critical if it satisfies the following three conditions:</a:t>
            </a:r>
          </a:p>
          <a:p>
            <a:pPr marL="571500" indent="-571500">
              <a:lnSpc>
                <a:spcPct val="120000"/>
              </a:lnSpc>
              <a:spcBef>
                <a:spcPts val="0"/>
              </a:spcBef>
              <a:buAutoNum type="romanLcParenBoth"/>
            </a:pPr>
            <a:r>
              <a:rPr lang="en-US" sz="2600" dirty="0" err="1" smtClean="0">
                <a:cs typeface="Calibri" panose="020F0502020204030204" pitchFamily="34" charset="0"/>
              </a:rPr>
              <a:t>ET</a:t>
            </a:r>
            <a:r>
              <a:rPr lang="en-US" sz="2600" baseline="-25000" dirty="0" err="1" smtClean="0">
                <a:cs typeface="Calibri" panose="020F0502020204030204" pitchFamily="34" charset="0"/>
              </a:rPr>
              <a:t>i</a:t>
            </a:r>
            <a:r>
              <a:rPr lang="en-US" sz="2600" dirty="0" smtClean="0">
                <a:cs typeface="Calibri" panose="020F0502020204030204" pitchFamily="34" charset="0"/>
              </a:rPr>
              <a:t> = </a:t>
            </a:r>
            <a:r>
              <a:rPr lang="en-US" sz="2600" dirty="0" err="1" smtClean="0">
                <a:cs typeface="Calibri" panose="020F0502020204030204" pitchFamily="34" charset="0"/>
              </a:rPr>
              <a:t>LT</a:t>
            </a:r>
            <a:r>
              <a:rPr lang="en-US" sz="2600" baseline="-25000" dirty="0" err="1" smtClean="0">
                <a:cs typeface="Calibri" panose="020F0502020204030204" pitchFamily="34" charset="0"/>
              </a:rPr>
              <a:t>i</a:t>
            </a:r>
            <a:endParaRPr lang="en-US" sz="2600" baseline="-25000" dirty="0" smtClean="0">
              <a:cs typeface="Calibri" panose="020F0502020204030204" pitchFamily="34" charset="0"/>
            </a:endParaRPr>
          </a:p>
          <a:p>
            <a:pPr marL="571500" indent="-571500">
              <a:lnSpc>
                <a:spcPct val="120000"/>
              </a:lnSpc>
              <a:spcBef>
                <a:spcPts val="0"/>
              </a:spcBef>
              <a:buAutoNum type="romanLcParenBoth"/>
            </a:pPr>
            <a:r>
              <a:rPr lang="en-US" sz="2400" dirty="0" err="1" smtClean="0">
                <a:cs typeface="Calibri" panose="020F0502020204030204" pitchFamily="34" charset="0"/>
              </a:rPr>
              <a:t>ET</a:t>
            </a:r>
            <a:r>
              <a:rPr lang="en-US" sz="2400" baseline="-25000" dirty="0" err="1">
                <a:cs typeface="Calibri" panose="020F0502020204030204" pitchFamily="34" charset="0"/>
              </a:rPr>
              <a:t>j</a:t>
            </a:r>
            <a:r>
              <a:rPr lang="en-US" sz="2400" dirty="0" smtClean="0">
                <a:cs typeface="Calibri" panose="020F0502020204030204" pitchFamily="34" charset="0"/>
              </a:rPr>
              <a:t> </a:t>
            </a:r>
            <a:r>
              <a:rPr lang="en-US" sz="2400" dirty="0">
                <a:cs typeface="Calibri" panose="020F0502020204030204" pitchFamily="34" charset="0"/>
              </a:rPr>
              <a:t>= </a:t>
            </a:r>
            <a:r>
              <a:rPr lang="en-US" sz="2400" dirty="0" err="1" smtClean="0">
                <a:cs typeface="Calibri" panose="020F0502020204030204" pitchFamily="34" charset="0"/>
              </a:rPr>
              <a:t>LT</a:t>
            </a:r>
            <a:r>
              <a:rPr lang="en-US" sz="2400" baseline="-25000" dirty="0" err="1" smtClean="0">
                <a:cs typeface="Calibri" panose="020F0502020204030204" pitchFamily="34" charset="0"/>
              </a:rPr>
              <a:t>j</a:t>
            </a:r>
            <a:endParaRPr lang="en-US" sz="2400" baseline="-25000" dirty="0">
              <a:cs typeface="Calibri" panose="020F0502020204030204" pitchFamily="34" charset="0"/>
            </a:endParaRPr>
          </a:p>
          <a:p>
            <a:pPr marL="571500" indent="-571500">
              <a:lnSpc>
                <a:spcPct val="120000"/>
              </a:lnSpc>
              <a:spcBef>
                <a:spcPts val="0"/>
              </a:spcBef>
              <a:buAutoNum type="romanLcParenBoth"/>
            </a:pPr>
            <a:r>
              <a:rPr lang="en-US" sz="2400" dirty="0" err="1" smtClean="0">
                <a:cs typeface="Calibri" panose="020F0502020204030204" pitchFamily="34" charset="0"/>
              </a:rPr>
              <a:t>ET</a:t>
            </a:r>
            <a:r>
              <a:rPr lang="en-US" sz="2400" baseline="-25000" dirty="0" err="1">
                <a:cs typeface="Calibri" panose="020F0502020204030204" pitchFamily="34" charset="0"/>
              </a:rPr>
              <a:t>j</a:t>
            </a:r>
            <a:r>
              <a:rPr lang="en-US" sz="2400" dirty="0" smtClean="0">
                <a:cs typeface="Calibri" panose="020F0502020204030204" pitchFamily="34" charset="0"/>
              </a:rPr>
              <a:t> - </a:t>
            </a:r>
            <a:r>
              <a:rPr lang="en-US" sz="2400" dirty="0" err="1" smtClean="0">
                <a:cs typeface="Calibri" panose="020F0502020204030204" pitchFamily="34" charset="0"/>
              </a:rPr>
              <a:t>ET</a:t>
            </a:r>
            <a:r>
              <a:rPr lang="en-US" sz="2400" baseline="-25000" dirty="0" err="1" smtClean="0">
                <a:cs typeface="Calibri" panose="020F0502020204030204" pitchFamily="34" charset="0"/>
              </a:rPr>
              <a:t>i</a:t>
            </a:r>
            <a:r>
              <a:rPr lang="en-US" sz="2400" baseline="-25000" dirty="0" smtClean="0">
                <a:cs typeface="Calibri" panose="020F0502020204030204" pitchFamily="34" charset="0"/>
              </a:rPr>
              <a:t>  </a:t>
            </a:r>
            <a:r>
              <a:rPr lang="en-US" sz="2400" dirty="0" smtClean="0">
                <a:cs typeface="Calibri" panose="020F0502020204030204" pitchFamily="34" charset="0"/>
              </a:rPr>
              <a:t>= </a:t>
            </a:r>
            <a:r>
              <a:rPr lang="en-US" sz="2400" dirty="0" err="1" smtClean="0">
                <a:cs typeface="Calibri" panose="020F0502020204030204" pitchFamily="34" charset="0"/>
              </a:rPr>
              <a:t>LT</a:t>
            </a:r>
            <a:r>
              <a:rPr lang="en-US" sz="2400" baseline="-25000" dirty="0" err="1" smtClean="0">
                <a:cs typeface="Calibri" panose="020F0502020204030204" pitchFamily="34" charset="0"/>
              </a:rPr>
              <a:t>j</a:t>
            </a:r>
            <a:r>
              <a:rPr lang="en-US" sz="2400" dirty="0" smtClean="0">
                <a:cs typeface="Calibri" panose="020F0502020204030204" pitchFamily="34" charset="0"/>
              </a:rPr>
              <a:t>- </a:t>
            </a:r>
            <a:r>
              <a:rPr lang="en-US" sz="2400" dirty="0" err="1" smtClean="0">
                <a:cs typeface="Calibri" panose="020F0502020204030204" pitchFamily="34" charset="0"/>
              </a:rPr>
              <a:t>LT</a:t>
            </a:r>
            <a:r>
              <a:rPr lang="en-US" sz="2400" baseline="-25000" dirty="0" err="1" smtClean="0">
                <a:cs typeface="Calibri" panose="020F0502020204030204" pitchFamily="34" charset="0"/>
              </a:rPr>
              <a:t>i</a:t>
            </a:r>
            <a:r>
              <a:rPr lang="en-US" sz="2400" dirty="0" smtClean="0">
                <a:cs typeface="Calibri" panose="020F0502020204030204" pitchFamily="34" charset="0"/>
              </a:rPr>
              <a:t> = </a:t>
            </a:r>
            <a:r>
              <a:rPr lang="en-US" sz="2400" dirty="0" err="1" smtClean="0">
                <a:cs typeface="Calibri" panose="020F0502020204030204" pitchFamily="34" charset="0"/>
              </a:rPr>
              <a:t>D</a:t>
            </a:r>
            <a:r>
              <a:rPr lang="en-US" sz="2400" baseline="-25000" dirty="0" err="1" smtClean="0">
                <a:cs typeface="Calibri" panose="020F0502020204030204" pitchFamily="34" charset="0"/>
              </a:rPr>
              <a:t>ij</a:t>
            </a:r>
            <a:endParaRPr lang="en-US" sz="2400" baseline="-25000" dirty="0">
              <a:cs typeface="Calibri" panose="020F0502020204030204" pitchFamily="34" charset="0"/>
            </a:endParaRPr>
          </a:p>
          <a:p>
            <a:pPr marL="0" indent="0">
              <a:lnSpc>
                <a:spcPct val="100000"/>
              </a:lnSpc>
              <a:spcBef>
                <a:spcPts val="600"/>
              </a:spcBef>
              <a:buNone/>
            </a:pPr>
            <a:r>
              <a:rPr lang="en-US" sz="2400" dirty="0" smtClean="0">
                <a:cs typeface="Calibri" panose="020F0502020204030204" pitchFamily="34" charset="0"/>
              </a:rPr>
              <a:t>The three conditions state that the earliest and latest occurrence times of nodes </a:t>
            </a:r>
            <a:r>
              <a:rPr lang="en-US" sz="2400" dirty="0" err="1" smtClean="0">
                <a:cs typeface="Calibri" panose="020F0502020204030204" pitchFamily="34" charset="0"/>
              </a:rPr>
              <a:t>i</a:t>
            </a:r>
            <a:r>
              <a:rPr lang="en-US" sz="2400" dirty="0" smtClean="0">
                <a:cs typeface="Calibri" panose="020F0502020204030204" pitchFamily="34" charset="0"/>
              </a:rPr>
              <a:t> and j are equal, and the duration </a:t>
            </a:r>
            <a:r>
              <a:rPr lang="en-US" sz="2400" dirty="0" err="1" smtClean="0">
                <a:cs typeface="Calibri" panose="020F0502020204030204" pitchFamily="34" charset="0"/>
              </a:rPr>
              <a:t>D</a:t>
            </a:r>
            <a:r>
              <a:rPr lang="en-US" sz="2400" baseline="-25000" dirty="0" err="1" smtClean="0">
                <a:cs typeface="Calibri" panose="020F0502020204030204" pitchFamily="34" charset="0"/>
              </a:rPr>
              <a:t>ij</a:t>
            </a:r>
            <a:r>
              <a:rPr lang="en-US" sz="2400" dirty="0" smtClean="0">
                <a:cs typeface="Calibri" panose="020F0502020204030204" pitchFamily="34" charset="0"/>
              </a:rPr>
              <a:t> fits tightly in the specified time span.</a:t>
            </a:r>
            <a:endParaRPr lang="en-US" sz="2400" dirty="0">
              <a:cs typeface="Calibri" panose="020F0502020204030204" pitchFamily="34" charset="0"/>
            </a:endParaRPr>
          </a:p>
          <a:p>
            <a:pPr marL="0" indent="0">
              <a:lnSpc>
                <a:spcPct val="120000"/>
              </a:lnSpc>
              <a:spcBef>
                <a:spcPts val="600"/>
              </a:spcBef>
              <a:buNone/>
            </a:pPr>
            <a:endParaRPr lang="en-US" sz="2400" b="1" dirty="0" smtClean="0"/>
          </a:p>
          <a:p>
            <a:pPr marL="0" indent="0">
              <a:lnSpc>
                <a:spcPct val="120000"/>
              </a:lnSpc>
              <a:spcBef>
                <a:spcPts val="600"/>
              </a:spcBef>
              <a:buNone/>
            </a:pPr>
            <a:r>
              <a:rPr lang="en-US" sz="2400" b="1" dirty="0" smtClean="0"/>
              <a:t>Noncritical </a:t>
            </a:r>
            <a:r>
              <a:rPr lang="en-US" sz="2400" b="1" dirty="0"/>
              <a:t>Activity: </a:t>
            </a:r>
          </a:p>
          <a:p>
            <a:pPr marL="0" indent="0">
              <a:lnSpc>
                <a:spcPct val="120000"/>
              </a:lnSpc>
              <a:spcBef>
                <a:spcPts val="600"/>
              </a:spcBef>
              <a:buNone/>
            </a:pPr>
            <a:r>
              <a:rPr lang="en-US" sz="2400" dirty="0" smtClean="0">
                <a:cs typeface="Calibri" panose="020F0502020204030204" pitchFamily="34" charset="0"/>
              </a:rPr>
              <a:t>An activity that does not satisfy all three conditions given above is noncritical</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7843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33304" cy="796163"/>
          </a:xfrm>
        </p:spPr>
        <p:txBody>
          <a:bodyPr/>
          <a:lstStyle/>
          <a:p>
            <a:r>
              <a:rPr lang="en-US" dirty="0" smtClean="0"/>
              <a:t>CRITICAL PATH METHOD (Example)</a:t>
            </a:r>
            <a:endParaRPr lang="en-US" dirty="0"/>
          </a:p>
        </p:txBody>
      </p:sp>
      <p:sp>
        <p:nvSpPr>
          <p:cNvPr id="3" name="Content Placeholder 2"/>
          <p:cNvSpPr>
            <a:spLocks noGrp="1"/>
          </p:cNvSpPr>
          <p:nvPr>
            <p:ph idx="1"/>
          </p:nvPr>
        </p:nvSpPr>
        <p:spPr>
          <a:xfrm>
            <a:off x="398167" y="1441575"/>
            <a:ext cx="5413248" cy="4950079"/>
          </a:xfrm>
        </p:spPr>
        <p:txBody>
          <a:bodyPr>
            <a:normAutofit/>
          </a:bodyPr>
          <a:lstStyle/>
          <a:p>
            <a:pPr marL="0" indent="0">
              <a:spcBef>
                <a:spcPts val="600"/>
              </a:spcBef>
              <a:buNone/>
            </a:pPr>
            <a:r>
              <a:rPr lang="en-US" sz="2200" dirty="0" smtClean="0"/>
              <a:t>Determine the critical path for the project network. All durations are in days.</a:t>
            </a:r>
            <a:endParaRPr lang="en-US" sz="2200" dirty="0">
              <a:latin typeface="Calibri" panose="020F0502020204030204" pitchFamily="34" charset="0"/>
              <a:cs typeface="Calibri" panose="020F0502020204030204" pitchFamily="34" charset="0"/>
            </a:endParaRPr>
          </a:p>
        </p:txBody>
      </p:sp>
      <p:sp>
        <p:nvSpPr>
          <p:cNvPr id="4" name="Oval 3"/>
          <p:cNvSpPr/>
          <p:nvPr/>
        </p:nvSpPr>
        <p:spPr>
          <a:xfrm>
            <a:off x="1051560" y="3794760"/>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1825752" y="2831592"/>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 name="Oval 5"/>
          <p:cNvSpPr/>
          <p:nvPr/>
        </p:nvSpPr>
        <p:spPr>
          <a:xfrm>
            <a:off x="1825752" y="5099304"/>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Oval 6"/>
          <p:cNvSpPr/>
          <p:nvPr/>
        </p:nvSpPr>
        <p:spPr>
          <a:xfrm rot="10800000" flipV="1">
            <a:off x="2839212" y="4872228"/>
            <a:ext cx="432816" cy="423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272028" y="3916615"/>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9" name="Oval 8"/>
          <p:cNvSpPr/>
          <p:nvPr/>
        </p:nvSpPr>
        <p:spPr>
          <a:xfrm>
            <a:off x="4530090" y="3555427"/>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11" name="Straight Arrow Connector 10"/>
          <p:cNvCxnSpPr>
            <a:stCxn id="5" idx="6"/>
            <a:endCxn id="9" idx="1"/>
          </p:cNvCxnSpPr>
          <p:nvPr/>
        </p:nvCxnSpPr>
        <p:spPr>
          <a:xfrm>
            <a:off x="2182368" y="3028188"/>
            <a:ext cx="2399947" cy="584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6"/>
            <a:endCxn id="9" idx="3"/>
          </p:cNvCxnSpPr>
          <p:nvPr/>
        </p:nvCxnSpPr>
        <p:spPr>
          <a:xfrm flipV="1">
            <a:off x="3628644" y="3891037"/>
            <a:ext cx="953671" cy="222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9" idx="4"/>
          </p:cNvCxnSpPr>
          <p:nvPr/>
        </p:nvCxnSpPr>
        <p:spPr>
          <a:xfrm flipV="1">
            <a:off x="3272028" y="3948619"/>
            <a:ext cx="1436370" cy="113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7"/>
            <a:endCxn id="5" idx="3"/>
          </p:cNvCxnSpPr>
          <p:nvPr/>
        </p:nvCxnSpPr>
        <p:spPr>
          <a:xfrm flipV="1">
            <a:off x="1355951" y="3167202"/>
            <a:ext cx="522026" cy="68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5"/>
            <a:endCxn id="6" idx="1"/>
          </p:cNvCxnSpPr>
          <p:nvPr/>
        </p:nvCxnSpPr>
        <p:spPr>
          <a:xfrm>
            <a:off x="1355951" y="4130370"/>
            <a:ext cx="522026" cy="1026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004060" y="3193110"/>
            <a:ext cx="0" cy="1989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6"/>
            <a:endCxn id="7" idx="5"/>
          </p:cNvCxnSpPr>
          <p:nvPr/>
        </p:nvCxnSpPr>
        <p:spPr>
          <a:xfrm flipV="1">
            <a:off x="2182368" y="5233855"/>
            <a:ext cx="720228" cy="62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5"/>
          </p:cNvCxnSpPr>
          <p:nvPr/>
        </p:nvCxnSpPr>
        <p:spPr>
          <a:xfrm>
            <a:off x="2130143" y="3167202"/>
            <a:ext cx="1261528" cy="809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0"/>
            <a:endCxn id="8" idx="3"/>
          </p:cNvCxnSpPr>
          <p:nvPr/>
        </p:nvCxnSpPr>
        <p:spPr>
          <a:xfrm flipV="1">
            <a:off x="3055620" y="4252225"/>
            <a:ext cx="268633" cy="62000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8595394">
            <a:off x="1209005" y="3131987"/>
            <a:ext cx="578244" cy="369332"/>
          </a:xfrm>
          <a:prstGeom prst="rect">
            <a:avLst/>
          </a:prstGeom>
          <a:noFill/>
        </p:spPr>
        <p:txBody>
          <a:bodyPr wrap="square" rtlCol="0">
            <a:spAutoFit/>
          </a:bodyPr>
          <a:lstStyle/>
          <a:p>
            <a:r>
              <a:rPr lang="en-US" dirty="0" smtClean="0"/>
              <a:t>B-6</a:t>
            </a:r>
            <a:endParaRPr lang="en-US" dirty="0"/>
          </a:p>
        </p:txBody>
      </p:sp>
      <p:sp>
        <p:nvSpPr>
          <p:cNvPr id="29" name="TextBox 28"/>
          <p:cNvSpPr txBox="1"/>
          <p:nvPr/>
        </p:nvSpPr>
        <p:spPr>
          <a:xfrm rot="794183">
            <a:off x="2857951" y="2884573"/>
            <a:ext cx="668999" cy="369332"/>
          </a:xfrm>
          <a:prstGeom prst="rect">
            <a:avLst/>
          </a:prstGeom>
          <a:noFill/>
        </p:spPr>
        <p:txBody>
          <a:bodyPr wrap="square" rtlCol="0">
            <a:spAutoFit/>
          </a:bodyPr>
          <a:lstStyle/>
          <a:p>
            <a:r>
              <a:rPr lang="en-US" dirty="0" smtClean="0"/>
              <a:t>F-11</a:t>
            </a:r>
            <a:endParaRPr lang="en-US" dirty="0"/>
          </a:p>
        </p:txBody>
      </p:sp>
      <p:sp>
        <p:nvSpPr>
          <p:cNvPr id="30" name="TextBox 29"/>
          <p:cNvSpPr txBox="1"/>
          <p:nvPr/>
        </p:nvSpPr>
        <p:spPr>
          <a:xfrm rot="14674115" flipH="1" flipV="1">
            <a:off x="1104966" y="4441478"/>
            <a:ext cx="575540" cy="369332"/>
          </a:xfrm>
          <a:prstGeom prst="rect">
            <a:avLst/>
          </a:prstGeom>
          <a:noFill/>
        </p:spPr>
        <p:txBody>
          <a:bodyPr wrap="square" rtlCol="0">
            <a:spAutoFit/>
          </a:bodyPr>
          <a:lstStyle/>
          <a:p>
            <a:r>
              <a:rPr lang="en-US" dirty="0" smtClean="0"/>
              <a:t>A-5</a:t>
            </a:r>
            <a:endParaRPr lang="en-US" dirty="0"/>
          </a:p>
        </p:txBody>
      </p:sp>
      <p:sp>
        <p:nvSpPr>
          <p:cNvPr id="31" name="TextBox 30"/>
          <p:cNvSpPr txBox="1"/>
          <p:nvPr/>
        </p:nvSpPr>
        <p:spPr>
          <a:xfrm rot="16200000">
            <a:off x="1569776" y="3885497"/>
            <a:ext cx="578244" cy="369332"/>
          </a:xfrm>
          <a:prstGeom prst="rect">
            <a:avLst/>
          </a:prstGeom>
          <a:noFill/>
        </p:spPr>
        <p:txBody>
          <a:bodyPr wrap="square" rtlCol="0">
            <a:spAutoFit/>
          </a:bodyPr>
          <a:lstStyle/>
          <a:p>
            <a:r>
              <a:rPr lang="en-US" dirty="0" smtClean="0"/>
              <a:t>C-3</a:t>
            </a:r>
            <a:endParaRPr lang="en-US" dirty="0"/>
          </a:p>
        </p:txBody>
      </p:sp>
      <p:sp>
        <p:nvSpPr>
          <p:cNvPr id="32" name="TextBox 31"/>
          <p:cNvSpPr txBox="1"/>
          <p:nvPr/>
        </p:nvSpPr>
        <p:spPr>
          <a:xfrm rot="21225344">
            <a:off x="2253361" y="5260332"/>
            <a:ext cx="578244" cy="369332"/>
          </a:xfrm>
          <a:prstGeom prst="rect">
            <a:avLst/>
          </a:prstGeom>
          <a:noFill/>
        </p:spPr>
        <p:txBody>
          <a:bodyPr wrap="square" rtlCol="0">
            <a:spAutoFit/>
          </a:bodyPr>
          <a:lstStyle/>
          <a:p>
            <a:r>
              <a:rPr lang="en-US" dirty="0" smtClean="0"/>
              <a:t>D-8</a:t>
            </a:r>
            <a:endParaRPr lang="en-US" dirty="0"/>
          </a:p>
        </p:txBody>
      </p:sp>
      <p:sp>
        <p:nvSpPr>
          <p:cNvPr id="33" name="TextBox 32"/>
          <p:cNvSpPr txBox="1"/>
          <p:nvPr/>
        </p:nvSpPr>
        <p:spPr>
          <a:xfrm rot="2184625">
            <a:off x="2670526" y="3366855"/>
            <a:ext cx="578244" cy="369332"/>
          </a:xfrm>
          <a:prstGeom prst="rect">
            <a:avLst/>
          </a:prstGeom>
          <a:noFill/>
        </p:spPr>
        <p:txBody>
          <a:bodyPr wrap="square" rtlCol="0">
            <a:spAutoFit/>
          </a:bodyPr>
          <a:lstStyle/>
          <a:p>
            <a:r>
              <a:rPr lang="en-US" dirty="0" smtClean="0"/>
              <a:t>E-2</a:t>
            </a:r>
            <a:endParaRPr lang="en-US" dirty="0"/>
          </a:p>
        </p:txBody>
      </p:sp>
      <p:sp>
        <p:nvSpPr>
          <p:cNvPr id="34" name="TextBox 33"/>
          <p:cNvSpPr txBox="1"/>
          <p:nvPr/>
        </p:nvSpPr>
        <p:spPr>
          <a:xfrm rot="20737179">
            <a:off x="3695388" y="3706369"/>
            <a:ext cx="657434" cy="369332"/>
          </a:xfrm>
          <a:prstGeom prst="rect">
            <a:avLst/>
          </a:prstGeom>
          <a:noFill/>
        </p:spPr>
        <p:txBody>
          <a:bodyPr wrap="square" rtlCol="0">
            <a:spAutoFit/>
          </a:bodyPr>
          <a:lstStyle/>
          <a:p>
            <a:r>
              <a:rPr lang="en-US" dirty="0" smtClean="0"/>
              <a:t>H-12</a:t>
            </a:r>
            <a:endParaRPr lang="en-US" dirty="0"/>
          </a:p>
        </p:txBody>
      </p:sp>
      <p:sp>
        <p:nvSpPr>
          <p:cNvPr id="35" name="TextBox 34"/>
          <p:cNvSpPr txBox="1"/>
          <p:nvPr/>
        </p:nvSpPr>
        <p:spPr>
          <a:xfrm rot="17479485">
            <a:off x="2999812" y="4355165"/>
            <a:ext cx="732383" cy="369332"/>
          </a:xfrm>
          <a:prstGeom prst="rect">
            <a:avLst/>
          </a:prstGeom>
          <a:noFill/>
        </p:spPr>
        <p:txBody>
          <a:bodyPr wrap="square" rtlCol="0">
            <a:spAutoFit/>
          </a:bodyPr>
          <a:lstStyle/>
          <a:p>
            <a:r>
              <a:rPr lang="en-US" dirty="0" smtClean="0"/>
              <a:t>D</a:t>
            </a:r>
            <a:r>
              <a:rPr lang="en-US" baseline="-25000" dirty="0" smtClean="0"/>
              <a:t>1</a:t>
            </a:r>
            <a:r>
              <a:rPr lang="en-US" dirty="0" smtClean="0"/>
              <a:t>-0</a:t>
            </a:r>
            <a:endParaRPr lang="en-US" dirty="0"/>
          </a:p>
        </p:txBody>
      </p:sp>
      <p:sp>
        <p:nvSpPr>
          <p:cNvPr id="36" name="TextBox 35"/>
          <p:cNvSpPr txBox="1"/>
          <p:nvPr/>
        </p:nvSpPr>
        <p:spPr>
          <a:xfrm rot="19268636">
            <a:off x="3761177" y="4514859"/>
            <a:ext cx="578244" cy="369332"/>
          </a:xfrm>
          <a:prstGeom prst="rect">
            <a:avLst/>
          </a:prstGeom>
          <a:noFill/>
        </p:spPr>
        <p:txBody>
          <a:bodyPr wrap="square" rtlCol="0">
            <a:spAutoFit/>
          </a:bodyPr>
          <a:lstStyle/>
          <a:p>
            <a:r>
              <a:rPr lang="en-US" dirty="0" smtClean="0"/>
              <a:t>G-1</a:t>
            </a:r>
            <a:endParaRPr lang="en-US" dirty="0"/>
          </a:p>
        </p:txBody>
      </p:sp>
      <p:sp>
        <p:nvSpPr>
          <p:cNvPr id="37" name="TextBox 36"/>
          <p:cNvSpPr txBox="1"/>
          <p:nvPr/>
        </p:nvSpPr>
        <p:spPr>
          <a:xfrm>
            <a:off x="6391656" y="1600200"/>
            <a:ext cx="4879848" cy="3508653"/>
          </a:xfrm>
          <a:prstGeom prst="rect">
            <a:avLst/>
          </a:prstGeom>
          <a:noFill/>
        </p:spPr>
        <p:txBody>
          <a:bodyPr wrap="square" rtlCol="0">
            <a:spAutoFit/>
          </a:bodyPr>
          <a:lstStyle/>
          <a:p>
            <a:r>
              <a:rPr lang="en-US" sz="2000" b="1" dirty="0" smtClean="0"/>
              <a:t>Critical Path Calculations:</a:t>
            </a:r>
          </a:p>
          <a:p>
            <a:endParaRPr lang="en-US" sz="2000" b="1" dirty="0" smtClean="0"/>
          </a:p>
          <a:p>
            <a:r>
              <a:rPr lang="en-US" sz="2000" b="1" dirty="0" smtClean="0"/>
              <a:t>Forward Pass:</a:t>
            </a:r>
          </a:p>
          <a:p>
            <a:r>
              <a:rPr lang="en-US" dirty="0" smtClean="0"/>
              <a:t>Node 1: Set ET</a:t>
            </a:r>
            <a:r>
              <a:rPr lang="en-US" baseline="-25000" dirty="0" smtClean="0"/>
              <a:t>1</a:t>
            </a:r>
            <a:r>
              <a:rPr lang="en-US" dirty="0" smtClean="0"/>
              <a:t> = 0</a:t>
            </a:r>
          </a:p>
          <a:p>
            <a:r>
              <a:rPr lang="en-US" dirty="0" smtClean="0"/>
              <a:t>Node 2: ET</a:t>
            </a:r>
            <a:r>
              <a:rPr lang="en-US" baseline="-25000" dirty="0" smtClean="0"/>
              <a:t>2</a:t>
            </a:r>
            <a:r>
              <a:rPr lang="en-US" dirty="0" smtClean="0"/>
              <a:t> </a:t>
            </a:r>
            <a:r>
              <a:rPr lang="en-US" dirty="0"/>
              <a:t>= </a:t>
            </a:r>
            <a:r>
              <a:rPr lang="en-US" dirty="0" smtClean="0"/>
              <a:t>ET</a:t>
            </a:r>
            <a:r>
              <a:rPr lang="en-US" baseline="-25000" dirty="0" smtClean="0"/>
              <a:t>1</a:t>
            </a:r>
            <a:r>
              <a:rPr lang="en-US" dirty="0" smtClean="0"/>
              <a:t> + D</a:t>
            </a:r>
            <a:r>
              <a:rPr lang="en-US" baseline="-25000" dirty="0" smtClean="0"/>
              <a:t>12</a:t>
            </a:r>
            <a:r>
              <a:rPr lang="en-US" dirty="0" smtClean="0"/>
              <a:t> = 0 + 5 = 5</a:t>
            </a:r>
          </a:p>
          <a:p>
            <a:r>
              <a:rPr lang="en-US" dirty="0" smtClean="0"/>
              <a:t>Node 3: ET</a:t>
            </a:r>
            <a:r>
              <a:rPr lang="en-US" baseline="-25000" dirty="0" smtClean="0"/>
              <a:t>3</a:t>
            </a:r>
            <a:r>
              <a:rPr lang="en-US" dirty="0" smtClean="0"/>
              <a:t> = Max. (ET</a:t>
            </a:r>
            <a:r>
              <a:rPr lang="en-US" baseline="-25000" dirty="0" smtClean="0"/>
              <a:t>1</a:t>
            </a:r>
            <a:r>
              <a:rPr lang="en-US" dirty="0" smtClean="0"/>
              <a:t>+D</a:t>
            </a:r>
            <a:r>
              <a:rPr lang="en-US" baseline="-25000" dirty="0" smtClean="0"/>
              <a:t>13</a:t>
            </a:r>
            <a:r>
              <a:rPr lang="en-US" dirty="0" smtClean="0"/>
              <a:t>, ET</a:t>
            </a:r>
            <a:r>
              <a:rPr lang="en-US" baseline="-25000" dirty="0" smtClean="0"/>
              <a:t>2</a:t>
            </a:r>
            <a:r>
              <a:rPr lang="en-US" dirty="0" smtClean="0"/>
              <a:t>+D</a:t>
            </a:r>
            <a:r>
              <a:rPr lang="en-US" baseline="-25000" dirty="0" smtClean="0"/>
              <a:t>23</a:t>
            </a:r>
            <a:r>
              <a:rPr lang="en-US" dirty="0" smtClean="0"/>
              <a:t>) </a:t>
            </a:r>
          </a:p>
          <a:p>
            <a:r>
              <a:rPr lang="en-US" dirty="0" smtClean="0"/>
              <a:t>	     = Max. (0+6, 5+3) = 8</a:t>
            </a:r>
          </a:p>
          <a:p>
            <a:r>
              <a:rPr lang="en-US" dirty="0"/>
              <a:t>Node </a:t>
            </a:r>
            <a:r>
              <a:rPr lang="en-US" dirty="0" smtClean="0"/>
              <a:t>4: ET</a:t>
            </a:r>
            <a:r>
              <a:rPr lang="en-US" baseline="-25000" dirty="0" smtClean="0"/>
              <a:t>4</a:t>
            </a:r>
            <a:r>
              <a:rPr lang="en-US" dirty="0" smtClean="0"/>
              <a:t> </a:t>
            </a:r>
            <a:r>
              <a:rPr lang="en-US" dirty="0"/>
              <a:t>= </a:t>
            </a:r>
            <a:r>
              <a:rPr lang="en-US" dirty="0" smtClean="0"/>
              <a:t>ET</a:t>
            </a:r>
            <a:r>
              <a:rPr lang="en-US" baseline="-25000" dirty="0" smtClean="0"/>
              <a:t>2</a:t>
            </a:r>
            <a:r>
              <a:rPr lang="en-US" dirty="0" smtClean="0"/>
              <a:t> </a:t>
            </a:r>
            <a:r>
              <a:rPr lang="en-US" dirty="0"/>
              <a:t>+ </a:t>
            </a:r>
            <a:r>
              <a:rPr lang="en-US" dirty="0" smtClean="0"/>
              <a:t>D</a:t>
            </a:r>
            <a:r>
              <a:rPr lang="en-US" baseline="-25000" dirty="0" smtClean="0"/>
              <a:t>24</a:t>
            </a:r>
            <a:r>
              <a:rPr lang="en-US" dirty="0" smtClean="0"/>
              <a:t> </a:t>
            </a:r>
            <a:r>
              <a:rPr lang="en-US" dirty="0"/>
              <a:t>= </a:t>
            </a:r>
            <a:r>
              <a:rPr lang="en-US" dirty="0" smtClean="0"/>
              <a:t>5 </a:t>
            </a:r>
            <a:r>
              <a:rPr lang="en-US" dirty="0"/>
              <a:t>+ </a:t>
            </a:r>
            <a:r>
              <a:rPr lang="en-US" dirty="0" smtClean="0"/>
              <a:t>8 </a:t>
            </a:r>
            <a:r>
              <a:rPr lang="en-US" dirty="0"/>
              <a:t>= </a:t>
            </a:r>
            <a:r>
              <a:rPr lang="en-US" dirty="0" smtClean="0"/>
              <a:t>13</a:t>
            </a:r>
          </a:p>
          <a:p>
            <a:r>
              <a:rPr lang="en-US" dirty="0"/>
              <a:t>Node </a:t>
            </a:r>
            <a:r>
              <a:rPr lang="en-US" dirty="0" smtClean="0"/>
              <a:t>5: ET</a:t>
            </a:r>
            <a:r>
              <a:rPr lang="en-US" baseline="-25000" dirty="0" smtClean="0"/>
              <a:t>5</a:t>
            </a:r>
            <a:r>
              <a:rPr lang="en-US" dirty="0" smtClean="0"/>
              <a:t> </a:t>
            </a:r>
            <a:r>
              <a:rPr lang="en-US" dirty="0"/>
              <a:t>= Max. (</a:t>
            </a:r>
            <a:r>
              <a:rPr lang="en-US" dirty="0" smtClean="0"/>
              <a:t>ET</a:t>
            </a:r>
            <a:r>
              <a:rPr lang="en-US" baseline="-25000" dirty="0" smtClean="0"/>
              <a:t>3</a:t>
            </a:r>
            <a:r>
              <a:rPr lang="en-US" dirty="0" smtClean="0"/>
              <a:t>+D</a:t>
            </a:r>
            <a:r>
              <a:rPr lang="en-US" baseline="-25000" dirty="0" smtClean="0"/>
              <a:t>35</a:t>
            </a:r>
            <a:r>
              <a:rPr lang="en-US" dirty="0" smtClean="0"/>
              <a:t>, ET</a:t>
            </a:r>
            <a:r>
              <a:rPr lang="en-US" baseline="-25000" dirty="0" smtClean="0"/>
              <a:t>4</a:t>
            </a:r>
            <a:r>
              <a:rPr lang="en-US" dirty="0" smtClean="0"/>
              <a:t>+D</a:t>
            </a:r>
            <a:r>
              <a:rPr lang="en-US" baseline="-25000" dirty="0" smtClean="0"/>
              <a:t>45</a:t>
            </a:r>
            <a:r>
              <a:rPr lang="en-US" dirty="0" smtClean="0"/>
              <a:t>) </a:t>
            </a:r>
            <a:endParaRPr lang="en-US" dirty="0"/>
          </a:p>
          <a:p>
            <a:r>
              <a:rPr lang="en-US" dirty="0"/>
              <a:t>	     = Max. </a:t>
            </a:r>
            <a:r>
              <a:rPr lang="en-US" dirty="0" smtClean="0"/>
              <a:t>(8+2, 13+0) </a:t>
            </a:r>
            <a:r>
              <a:rPr lang="en-US" dirty="0"/>
              <a:t>= </a:t>
            </a:r>
            <a:r>
              <a:rPr lang="en-US" dirty="0" smtClean="0"/>
              <a:t>13</a:t>
            </a:r>
            <a:endParaRPr lang="en-US" dirty="0"/>
          </a:p>
          <a:p>
            <a:r>
              <a:rPr lang="en-US" dirty="0"/>
              <a:t>Node </a:t>
            </a:r>
            <a:r>
              <a:rPr lang="en-US" dirty="0" smtClean="0"/>
              <a:t>6: ET</a:t>
            </a:r>
            <a:r>
              <a:rPr lang="en-US" baseline="-25000" dirty="0" smtClean="0"/>
              <a:t>6</a:t>
            </a:r>
            <a:r>
              <a:rPr lang="en-US" dirty="0" smtClean="0"/>
              <a:t> </a:t>
            </a:r>
            <a:r>
              <a:rPr lang="en-US" dirty="0"/>
              <a:t>= Max. (</a:t>
            </a:r>
            <a:r>
              <a:rPr lang="en-US" dirty="0" smtClean="0"/>
              <a:t>ET</a:t>
            </a:r>
            <a:r>
              <a:rPr lang="en-US" baseline="-25000" dirty="0" smtClean="0"/>
              <a:t>3</a:t>
            </a:r>
            <a:r>
              <a:rPr lang="en-US" dirty="0" smtClean="0"/>
              <a:t>+D</a:t>
            </a:r>
            <a:r>
              <a:rPr lang="en-US" baseline="-25000" dirty="0" smtClean="0"/>
              <a:t>36</a:t>
            </a:r>
            <a:r>
              <a:rPr lang="en-US" dirty="0" smtClean="0"/>
              <a:t>, ET</a:t>
            </a:r>
            <a:r>
              <a:rPr lang="en-US" baseline="-25000" dirty="0" smtClean="0"/>
              <a:t>4</a:t>
            </a:r>
            <a:r>
              <a:rPr lang="en-US" dirty="0" smtClean="0"/>
              <a:t>+D</a:t>
            </a:r>
            <a:r>
              <a:rPr lang="en-US" baseline="-25000" dirty="0" smtClean="0"/>
              <a:t>46</a:t>
            </a:r>
            <a:r>
              <a:rPr lang="en-US" dirty="0" smtClean="0"/>
              <a:t>, ET</a:t>
            </a:r>
            <a:r>
              <a:rPr lang="en-US" baseline="-25000" dirty="0" smtClean="0"/>
              <a:t>5</a:t>
            </a:r>
            <a:r>
              <a:rPr lang="en-US" dirty="0" smtClean="0"/>
              <a:t>+D</a:t>
            </a:r>
            <a:r>
              <a:rPr lang="en-US" baseline="-25000" dirty="0" smtClean="0"/>
              <a:t>56</a:t>
            </a:r>
            <a:r>
              <a:rPr lang="en-US" dirty="0" smtClean="0"/>
              <a:t>) </a:t>
            </a:r>
            <a:endParaRPr lang="en-US" dirty="0"/>
          </a:p>
          <a:p>
            <a:r>
              <a:rPr lang="en-US" dirty="0"/>
              <a:t>	     = Max. (</a:t>
            </a:r>
            <a:r>
              <a:rPr lang="en-US" dirty="0" smtClean="0"/>
              <a:t>8+11, 13+1, 13+12) </a:t>
            </a:r>
            <a:r>
              <a:rPr lang="en-US" dirty="0"/>
              <a:t>= </a:t>
            </a:r>
            <a:r>
              <a:rPr lang="en-US" dirty="0" smtClean="0"/>
              <a:t>25 </a:t>
            </a:r>
            <a:endParaRPr lang="en-US" dirty="0"/>
          </a:p>
        </p:txBody>
      </p:sp>
      <p:graphicFrame>
        <p:nvGraphicFramePr>
          <p:cNvPr id="38" name="Table 37"/>
          <p:cNvGraphicFramePr>
            <a:graphicFrameLocks noGrp="1"/>
          </p:cNvGraphicFramePr>
          <p:nvPr>
            <p:extLst>
              <p:ext uri="{D42A27DB-BD31-4B8C-83A1-F6EECF244321}">
                <p14:modId xmlns:p14="http://schemas.microsoft.com/office/powerpoint/2010/main" val="1115534485"/>
              </p:ext>
            </p:extLst>
          </p:nvPr>
        </p:nvGraphicFramePr>
        <p:xfrm>
          <a:off x="4332904" y="2823497"/>
          <a:ext cx="898269" cy="670560"/>
        </p:xfrm>
        <a:graphic>
          <a:graphicData uri="http://schemas.openxmlformats.org/drawingml/2006/table">
            <a:tbl>
              <a:tblPr firstRow="1" bandRow="1">
                <a:tableStyleId>{5C22544A-7EE6-4342-B048-85BDC9FD1C3A}</a:tableStyleId>
              </a:tblPr>
              <a:tblGrid>
                <a:gridCol w="485984">
                  <a:extLst>
                    <a:ext uri="{9D8B030D-6E8A-4147-A177-3AD203B41FA5}">
                      <a16:colId xmlns:a16="http://schemas.microsoft.com/office/drawing/2014/main" val="3605721476"/>
                    </a:ext>
                  </a:extLst>
                </a:gridCol>
                <a:gridCol w="412285">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6</a:t>
                      </a:r>
                      <a:endParaRPr lang="en-US" sz="1600" baseline="-25000" dirty="0"/>
                    </a:p>
                  </a:txBody>
                  <a:tcPr/>
                </a:tc>
                <a:tc>
                  <a:txBody>
                    <a:bodyPr/>
                    <a:lstStyle/>
                    <a:p>
                      <a:r>
                        <a:rPr lang="en-US" sz="1600" dirty="0" smtClean="0"/>
                        <a:t>25</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6</a:t>
                      </a:r>
                      <a:endParaRPr lang="en-US" sz="1600" baseline="-25000" dirty="0"/>
                    </a:p>
                  </a:txBody>
                  <a:tcPr/>
                </a:tc>
                <a:tc>
                  <a:txBody>
                    <a:bodyPr/>
                    <a:lstStyle/>
                    <a:p>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611135159"/>
              </p:ext>
            </p:extLst>
          </p:nvPr>
        </p:nvGraphicFramePr>
        <p:xfrm>
          <a:off x="1594430" y="2107195"/>
          <a:ext cx="898269" cy="670560"/>
        </p:xfrm>
        <a:graphic>
          <a:graphicData uri="http://schemas.openxmlformats.org/drawingml/2006/table">
            <a:tbl>
              <a:tblPr firstRow="1" bandRow="1">
                <a:tableStyleId>{5C22544A-7EE6-4342-B048-85BDC9FD1C3A}</a:tableStyleId>
              </a:tblPr>
              <a:tblGrid>
                <a:gridCol w="472114">
                  <a:extLst>
                    <a:ext uri="{9D8B030D-6E8A-4147-A177-3AD203B41FA5}">
                      <a16:colId xmlns:a16="http://schemas.microsoft.com/office/drawing/2014/main" val="3605721476"/>
                    </a:ext>
                  </a:extLst>
                </a:gridCol>
                <a:gridCol w="426155">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3</a:t>
                      </a:r>
                      <a:endParaRPr lang="en-US" sz="1600" baseline="-25000" dirty="0"/>
                    </a:p>
                  </a:txBody>
                  <a:tcPr/>
                </a:tc>
                <a:tc>
                  <a:txBody>
                    <a:bodyPr/>
                    <a:lstStyle/>
                    <a:p>
                      <a:pPr algn="ctr"/>
                      <a:r>
                        <a:rPr lang="en-US" sz="1600" dirty="0" smtClean="0"/>
                        <a:t>8</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3</a:t>
                      </a:r>
                      <a:endParaRPr lang="en-US" sz="1600" baseline="-25000" dirty="0"/>
                    </a:p>
                  </a:txBody>
                  <a:tcPr/>
                </a:tc>
                <a:tc>
                  <a:txBody>
                    <a:bodyPr/>
                    <a:lstStyle/>
                    <a:p>
                      <a:pPr algn="ct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3306468898"/>
              </p:ext>
            </p:extLst>
          </p:nvPr>
        </p:nvGraphicFramePr>
        <p:xfrm>
          <a:off x="2902596" y="5430882"/>
          <a:ext cx="898269" cy="670560"/>
        </p:xfrm>
        <a:graphic>
          <a:graphicData uri="http://schemas.openxmlformats.org/drawingml/2006/table">
            <a:tbl>
              <a:tblPr firstRow="1" bandRow="1">
                <a:tableStyleId>{5C22544A-7EE6-4342-B048-85BDC9FD1C3A}</a:tableStyleId>
              </a:tblPr>
              <a:tblGrid>
                <a:gridCol w="462396">
                  <a:extLst>
                    <a:ext uri="{9D8B030D-6E8A-4147-A177-3AD203B41FA5}">
                      <a16:colId xmlns:a16="http://schemas.microsoft.com/office/drawing/2014/main" val="3605721476"/>
                    </a:ext>
                  </a:extLst>
                </a:gridCol>
                <a:gridCol w="435873">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4</a:t>
                      </a:r>
                      <a:endParaRPr lang="en-US" sz="1600" baseline="-25000" dirty="0"/>
                    </a:p>
                  </a:txBody>
                  <a:tcPr/>
                </a:tc>
                <a:tc>
                  <a:txBody>
                    <a:bodyPr/>
                    <a:lstStyle/>
                    <a:p>
                      <a:pPr algn="ctr"/>
                      <a:r>
                        <a:rPr lang="en-US" sz="1600" dirty="0" smtClean="0"/>
                        <a:t>13</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4</a:t>
                      </a:r>
                      <a:endParaRPr lang="en-US" sz="1600" baseline="-25000" dirty="0"/>
                    </a:p>
                  </a:txBody>
                  <a:tcPr/>
                </a:tc>
                <a:tc>
                  <a:txBody>
                    <a:bodyPr/>
                    <a:lstStyle/>
                    <a:p>
                      <a:pPr algn="ct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284329515"/>
              </p:ext>
            </p:extLst>
          </p:nvPr>
        </p:nvGraphicFramePr>
        <p:xfrm>
          <a:off x="439145" y="3021428"/>
          <a:ext cx="898269" cy="670560"/>
        </p:xfrm>
        <a:graphic>
          <a:graphicData uri="http://schemas.openxmlformats.org/drawingml/2006/table">
            <a:tbl>
              <a:tblPr firstRow="1" bandRow="1">
                <a:tableStyleId>{5C22544A-7EE6-4342-B048-85BDC9FD1C3A}</a:tableStyleId>
              </a:tblPr>
              <a:tblGrid>
                <a:gridCol w="475255">
                  <a:extLst>
                    <a:ext uri="{9D8B030D-6E8A-4147-A177-3AD203B41FA5}">
                      <a16:colId xmlns:a16="http://schemas.microsoft.com/office/drawing/2014/main" val="3605721476"/>
                    </a:ext>
                  </a:extLst>
                </a:gridCol>
                <a:gridCol w="423014">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1</a:t>
                      </a:r>
                      <a:endParaRPr lang="en-US" sz="1600" baseline="-25000" dirty="0"/>
                    </a:p>
                  </a:txBody>
                  <a:tcPr/>
                </a:tc>
                <a:tc>
                  <a:txBody>
                    <a:bodyPr/>
                    <a:lstStyle/>
                    <a:p>
                      <a:pPr algn="ctr"/>
                      <a:r>
                        <a:rPr lang="en-US" sz="1600" dirty="0" smtClean="0"/>
                        <a:t>0</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1</a:t>
                      </a:r>
                      <a:endParaRPr lang="en-US" sz="1600" baseline="-25000" dirty="0"/>
                    </a:p>
                  </a:txBody>
                  <a:tcPr/>
                </a:tc>
                <a:tc>
                  <a:txBody>
                    <a:bodyPr/>
                    <a:lstStyle/>
                    <a:p>
                      <a:pPr algn="ct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2944180016"/>
              </p:ext>
            </p:extLst>
          </p:nvPr>
        </p:nvGraphicFramePr>
        <p:xfrm>
          <a:off x="866524" y="5191730"/>
          <a:ext cx="898269" cy="670560"/>
        </p:xfrm>
        <a:graphic>
          <a:graphicData uri="http://schemas.openxmlformats.org/drawingml/2006/table">
            <a:tbl>
              <a:tblPr firstRow="1" bandRow="1">
                <a:tableStyleId>{5C22544A-7EE6-4342-B048-85BDC9FD1C3A}</a:tableStyleId>
              </a:tblPr>
              <a:tblGrid>
                <a:gridCol w="450212">
                  <a:extLst>
                    <a:ext uri="{9D8B030D-6E8A-4147-A177-3AD203B41FA5}">
                      <a16:colId xmlns:a16="http://schemas.microsoft.com/office/drawing/2014/main" val="3605721476"/>
                    </a:ext>
                  </a:extLst>
                </a:gridCol>
                <a:gridCol w="448057">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2</a:t>
                      </a:r>
                      <a:endParaRPr lang="en-US" sz="1600" baseline="-25000" dirty="0"/>
                    </a:p>
                  </a:txBody>
                  <a:tcPr/>
                </a:tc>
                <a:tc>
                  <a:txBody>
                    <a:bodyPr/>
                    <a:lstStyle/>
                    <a:p>
                      <a:pPr algn="ctr"/>
                      <a:r>
                        <a:rPr lang="en-US" sz="1600" dirty="0" smtClean="0"/>
                        <a:t>5</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2</a:t>
                      </a:r>
                      <a:endParaRPr lang="en-US" sz="1600" baseline="-25000" dirty="0"/>
                    </a:p>
                  </a:txBody>
                  <a:tcPr/>
                </a:tc>
                <a:tc>
                  <a:txBody>
                    <a:bodyPr/>
                    <a:lstStyle/>
                    <a:p>
                      <a:pPr algn="ct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862465990"/>
              </p:ext>
            </p:extLst>
          </p:nvPr>
        </p:nvGraphicFramePr>
        <p:xfrm>
          <a:off x="2241034" y="3883289"/>
          <a:ext cx="898269" cy="670560"/>
        </p:xfrm>
        <a:graphic>
          <a:graphicData uri="http://schemas.openxmlformats.org/drawingml/2006/table">
            <a:tbl>
              <a:tblPr firstRow="1" bandRow="1">
                <a:tableStyleId>{5C22544A-7EE6-4342-B048-85BDC9FD1C3A}</a:tableStyleId>
              </a:tblPr>
              <a:tblGrid>
                <a:gridCol w="483878">
                  <a:extLst>
                    <a:ext uri="{9D8B030D-6E8A-4147-A177-3AD203B41FA5}">
                      <a16:colId xmlns:a16="http://schemas.microsoft.com/office/drawing/2014/main" val="3605721476"/>
                    </a:ext>
                  </a:extLst>
                </a:gridCol>
                <a:gridCol w="414391">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5</a:t>
                      </a:r>
                      <a:endParaRPr lang="en-US" sz="1600" baseline="-25000" dirty="0"/>
                    </a:p>
                  </a:txBody>
                  <a:tcPr/>
                </a:tc>
                <a:tc>
                  <a:txBody>
                    <a:bodyPr/>
                    <a:lstStyle/>
                    <a:p>
                      <a:r>
                        <a:rPr lang="en-US" sz="1600" dirty="0" smtClean="0"/>
                        <a:t>13</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5</a:t>
                      </a:r>
                      <a:endParaRPr lang="en-US" sz="1600" baseline="-25000" dirty="0"/>
                    </a:p>
                  </a:txBody>
                  <a:tcPr/>
                </a:tc>
                <a:tc>
                  <a:txBody>
                    <a:bodyPr/>
                    <a:lstStyle/>
                    <a:p>
                      <a:endParaRPr lang="en-US" sz="1600" dirty="0"/>
                    </a:p>
                  </a:txBody>
                  <a:tcPr/>
                </a:tc>
                <a:extLst>
                  <a:ext uri="{0D108BD9-81ED-4DB2-BD59-A6C34878D82A}">
                    <a16:rowId xmlns:a16="http://schemas.microsoft.com/office/drawing/2014/main" val="2805424469"/>
                  </a:ext>
                </a:extLst>
              </a:tr>
            </a:tbl>
          </a:graphicData>
        </a:graphic>
      </p:graphicFrame>
    </p:spTree>
    <p:extLst>
      <p:ext uri="{BB962C8B-B14F-4D97-AF65-F5344CB8AC3E}">
        <p14:creationId xmlns:p14="http://schemas.microsoft.com/office/powerpoint/2010/main" val="18814581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33304" cy="796163"/>
          </a:xfrm>
        </p:spPr>
        <p:txBody>
          <a:bodyPr/>
          <a:lstStyle/>
          <a:p>
            <a:r>
              <a:rPr lang="en-US" dirty="0" smtClean="0"/>
              <a:t>CRITICAL PATH METHOD (Example)</a:t>
            </a:r>
            <a:endParaRPr lang="en-US" dirty="0"/>
          </a:p>
        </p:txBody>
      </p:sp>
      <p:sp>
        <p:nvSpPr>
          <p:cNvPr id="3" name="Content Placeholder 2"/>
          <p:cNvSpPr>
            <a:spLocks noGrp="1"/>
          </p:cNvSpPr>
          <p:nvPr>
            <p:ph idx="1"/>
          </p:nvPr>
        </p:nvSpPr>
        <p:spPr>
          <a:xfrm>
            <a:off x="398167" y="1441575"/>
            <a:ext cx="5413248" cy="4950079"/>
          </a:xfrm>
        </p:spPr>
        <p:txBody>
          <a:bodyPr>
            <a:normAutofit/>
          </a:bodyPr>
          <a:lstStyle/>
          <a:p>
            <a:pPr marL="0" indent="0">
              <a:spcBef>
                <a:spcPts val="600"/>
              </a:spcBef>
              <a:buNone/>
            </a:pPr>
            <a:r>
              <a:rPr lang="en-US" sz="2200" dirty="0" smtClean="0"/>
              <a:t>Determine the critical path for the project network. All durations are in days.</a:t>
            </a:r>
            <a:endParaRPr lang="en-US" sz="2200" dirty="0">
              <a:latin typeface="Calibri" panose="020F0502020204030204" pitchFamily="34" charset="0"/>
              <a:cs typeface="Calibri" panose="020F0502020204030204" pitchFamily="34" charset="0"/>
            </a:endParaRPr>
          </a:p>
        </p:txBody>
      </p:sp>
      <p:sp>
        <p:nvSpPr>
          <p:cNvPr id="4" name="Oval 3"/>
          <p:cNvSpPr/>
          <p:nvPr/>
        </p:nvSpPr>
        <p:spPr>
          <a:xfrm>
            <a:off x="1051560" y="3794760"/>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1825752" y="2831592"/>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 name="Oval 5"/>
          <p:cNvSpPr/>
          <p:nvPr/>
        </p:nvSpPr>
        <p:spPr>
          <a:xfrm>
            <a:off x="1825752" y="5099304"/>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Oval 6"/>
          <p:cNvSpPr/>
          <p:nvPr/>
        </p:nvSpPr>
        <p:spPr>
          <a:xfrm rot="10800000" flipV="1">
            <a:off x="2839212" y="4872228"/>
            <a:ext cx="432816" cy="423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272028" y="3916615"/>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9" name="Oval 8"/>
          <p:cNvSpPr/>
          <p:nvPr/>
        </p:nvSpPr>
        <p:spPr>
          <a:xfrm>
            <a:off x="4530090" y="3555427"/>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11" name="Straight Arrow Connector 10"/>
          <p:cNvCxnSpPr>
            <a:stCxn id="5" idx="6"/>
            <a:endCxn id="9" idx="1"/>
          </p:cNvCxnSpPr>
          <p:nvPr/>
        </p:nvCxnSpPr>
        <p:spPr>
          <a:xfrm>
            <a:off x="2182368" y="3028188"/>
            <a:ext cx="2399947" cy="584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6"/>
            <a:endCxn id="9" idx="3"/>
          </p:cNvCxnSpPr>
          <p:nvPr/>
        </p:nvCxnSpPr>
        <p:spPr>
          <a:xfrm flipV="1">
            <a:off x="3628644" y="3891037"/>
            <a:ext cx="953671" cy="222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9" idx="4"/>
          </p:cNvCxnSpPr>
          <p:nvPr/>
        </p:nvCxnSpPr>
        <p:spPr>
          <a:xfrm flipV="1">
            <a:off x="3272028" y="3948619"/>
            <a:ext cx="1436370" cy="113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7"/>
            <a:endCxn id="5" idx="3"/>
          </p:cNvCxnSpPr>
          <p:nvPr/>
        </p:nvCxnSpPr>
        <p:spPr>
          <a:xfrm flipV="1">
            <a:off x="1355951" y="3167202"/>
            <a:ext cx="522026" cy="68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5"/>
            <a:endCxn id="6" idx="1"/>
          </p:cNvCxnSpPr>
          <p:nvPr/>
        </p:nvCxnSpPr>
        <p:spPr>
          <a:xfrm>
            <a:off x="1355951" y="4130370"/>
            <a:ext cx="522026" cy="1026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004060" y="3193110"/>
            <a:ext cx="0" cy="1989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6"/>
            <a:endCxn id="7" idx="5"/>
          </p:cNvCxnSpPr>
          <p:nvPr/>
        </p:nvCxnSpPr>
        <p:spPr>
          <a:xfrm flipV="1">
            <a:off x="2182368" y="5233855"/>
            <a:ext cx="720228" cy="62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5"/>
          </p:cNvCxnSpPr>
          <p:nvPr/>
        </p:nvCxnSpPr>
        <p:spPr>
          <a:xfrm>
            <a:off x="2130143" y="3167202"/>
            <a:ext cx="1261528" cy="809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0"/>
            <a:endCxn id="8" idx="3"/>
          </p:cNvCxnSpPr>
          <p:nvPr/>
        </p:nvCxnSpPr>
        <p:spPr>
          <a:xfrm flipV="1">
            <a:off x="3055620" y="4252225"/>
            <a:ext cx="268633" cy="62000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8595394">
            <a:off x="1209005" y="3131987"/>
            <a:ext cx="578244" cy="369332"/>
          </a:xfrm>
          <a:prstGeom prst="rect">
            <a:avLst/>
          </a:prstGeom>
          <a:noFill/>
        </p:spPr>
        <p:txBody>
          <a:bodyPr wrap="square" rtlCol="0">
            <a:spAutoFit/>
          </a:bodyPr>
          <a:lstStyle/>
          <a:p>
            <a:r>
              <a:rPr lang="en-US" dirty="0" smtClean="0"/>
              <a:t>B-6</a:t>
            </a:r>
            <a:endParaRPr lang="en-US" dirty="0"/>
          </a:p>
        </p:txBody>
      </p:sp>
      <p:sp>
        <p:nvSpPr>
          <p:cNvPr id="29" name="TextBox 28"/>
          <p:cNvSpPr txBox="1"/>
          <p:nvPr/>
        </p:nvSpPr>
        <p:spPr>
          <a:xfrm rot="794183">
            <a:off x="2857951" y="2884573"/>
            <a:ext cx="668999" cy="369332"/>
          </a:xfrm>
          <a:prstGeom prst="rect">
            <a:avLst/>
          </a:prstGeom>
          <a:noFill/>
        </p:spPr>
        <p:txBody>
          <a:bodyPr wrap="square" rtlCol="0">
            <a:spAutoFit/>
          </a:bodyPr>
          <a:lstStyle/>
          <a:p>
            <a:r>
              <a:rPr lang="en-US" dirty="0" smtClean="0"/>
              <a:t>F-11</a:t>
            </a:r>
            <a:endParaRPr lang="en-US" dirty="0"/>
          </a:p>
        </p:txBody>
      </p:sp>
      <p:sp>
        <p:nvSpPr>
          <p:cNvPr id="30" name="TextBox 29"/>
          <p:cNvSpPr txBox="1"/>
          <p:nvPr/>
        </p:nvSpPr>
        <p:spPr>
          <a:xfrm rot="14674115" flipH="1" flipV="1">
            <a:off x="1104966" y="4441478"/>
            <a:ext cx="575540" cy="369332"/>
          </a:xfrm>
          <a:prstGeom prst="rect">
            <a:avLst/>
          </a:prstGeom>
          <a:noFill/>
        </p:spPr>
        <p:txBody>
          <a:bodyPr wrap="square" rtlCol="0">
            <a:spAutoFit/>
          </a:bodyPr>
          <a:lstStyle/>
          <a:p>
            <a:r>
              <a:rPr lang="en-US" dirty="0" smtClean="0"/>
              <a:t>A-5</a:t>
            </a:r>
            <a:endParaRPr lang="en-US" dirty="0"/>
          </a:p>
        </p:txBody>
      </p:sp>
      <p:sp>
        <p:nvSpPr>
          <p:cNvPr id="31" name="TextBox 30"/>
          <p:cNvSpPr txBox="1"/>
          <p:nvPr/>
        </p:nvSpPr>
        <p:spPr>
          <a:xfrm rot="16200000">
            <a:off x="1569776" y="3885497"/>
            <a:ext cx="578244" cy="369332"/>
          </a:xfrm>
          <a:prstGeom prst="rect">
            <a:avLst/>
          </a:prstGeom>
          <a:noFill/>
        </p:spPr>
        <p:txBody>
          <a:bodyPr wrap="square" rtlCol="0">
            <a:spAutoFit/>
          </a:bodyPr>
          <a:lstStyle/>
          <a:p>
            <a:r>
              <a:rPr lang="en-US" dirty="0" smtClean="0"/>
              <a:t>C-3</a:t>
            </a:r>
            <a:endParaRPr lang="en-US" dirty="0"/>
          </a:p>
        </p:txBody>
      </p:sp>
      <p:sp>
        <p:nvSpPr>
          <p:cNvPr id="32" name="TextBox 31"/>
          <p:cNvSpPr txBox="1"/>
          <p:nvPr/>
        </p:nvSpPr>
        <p:spPr>
          <a:xfrm rot="21225344">
            <a:off x="2253361" y="5260332"/>
            <a:ext cx="578244" cy="369332"/>
          </a:xfrm>
          <a:prstGeom prst="rect">
            <a:avLst/>
          </a:prstGeom>
          <a:noFill/>
        </p:spPr>
        <p:txBody>
          <a:bodyPr wrap="square" rtlCol="0">
            <a:spAutoFit/>
          </a:bodyPr>
          <a:lstStyle/>
          <a:p>
            <a:r>
              <a:rPr lang="en-US" dirty="0" smtClean="0"/>
              <a:t>D-8</a:t>
            </a:r>
            <a:endParaRPr lang="en-US" dirty="0"/>
          </a:p>
        </p:txBody>
      </p:sp>
      <p:sp>
        <p:nvSpPr>
          <p:cNvPr id="33" name="TextBox 32"/>
          <p:cNvSpPr txBox="1"/>
          <p:nvPr/>
        </p:nvSpPr>
        <p:spPr>
          <a:xfrm rot="2184625">
            <a:off x="2670526" y="3366855"/>
            <a:ext cx="578244" cy="369332"/>
          </a:xfrm>
          <a:prstGeom prst="rect">
            <a:avLst/>
          </a:prstGeom>
          <a:noFill/>
        </p:spPr>
        <p:txBody>
          <a:bodyPr wrap="square" rtlCol="0">
            <a:spAutoFit/>
          </a:bodyPr>
          <a:lstStyle/>
          <a:p>
            <a:r>
              <a:rPr lang="en-US" dirty="0" smtClean="0"/>
              <a:t>E-2</a:t>
            </a:r>
            <a:endParaRPr lang="en-US" dirty="0"/>
          </a:p>
        </p:txBody>
      </p:sp>
      <p:sp>
        <p:nvSpPr>
          <p:cNvPr id="34" name="TextBox 33"/>
          <p:cNvSpPr txBox="1"/>
          <p:nvPr/>
        </p:nvSpPr>
        <p:spPr>
          <a:xfrm rot="20737179">
            <a:off x="3695388" y="3706369"/>
            <a:ext cx="657434" cy="369332"/>
          </a:xfrm>
          <a:prstGeom prst="rect">
            <a:avLst/>
          </a:prstGeom>
          <a:noFill/>
        </p:spPr>
        <p:txBody>
          <a:bodyPr wrap="square" rtlCol="0">
            <a:spAutoFit/>
          </a:bodyPr>
          <a:lstStyle/>
          <a:p>
            <a:r>
              <a:rPr lang="en-US" dirty="0" smtClean="0"/>
              <a:t>H-12</a:t>
            </a:r>
            <a:endParaRPr lang="en-US" dirty="0"/>
          </a:p>
        </p:txBody>
      </p:sp>
      <p:sp>
        <p:nvSpPr>
          <p:cNvPr id="35" name="TextBox 34"/>
          <p:cNvSpPr txBox="1"/>
          <p:nvPr/>
        </p:nvSpPr>
        <p:spPr>
          <a:xfrm rot="17479485">
            <a:off x="2999812" y="4355165"/>
            <a:ext cx="732383" cy="369332"/>
          </a:xfrm>
          <a:prstGeom prst="rect">
            <a:avLst/>
          </a:prstGeom>
          <a:noFill/>
        </p:spPr>
        <p:txBody>
          <a:bodyPr wrap="square" rtlCol="0">
            <a:spAutoFit/>
          </a:bodyPr>
          <a:lstStyle/>
          <a:p>
            <a:r>
              <a:rPr lang="en-US" dirty="0" smtClean="0"/>
              <a:t>D</a:t>
            </a:r>
            <a:r>
              <a:rPr lang="en-US" baseline="-25000" dirty="0" smtClean="0"/>
              <a:t>1</a:t>
            </a:r>
            <a:r>
              <a:rPr lang="en-US" dirty="0" smtClean="0"/>
              <a:t>-0</a:t>
            </a:r>
            <a:endParaRPr lang="en-US" dirty="0"/>
          </a:p>
        </p:txBody>
      </p:sp>
      <p:sp>
        <p:nvSpPr>
          <p:cNvPr id="36" name="TextBox 35"/>
          <p:cNvSpPr txBox="1"/>
          <p:nvPr/>
        </p:nvSpPr>
        <p:spPr>
          <a:xfrm rot="19268636">
            <a:off x="3761177" y="4514859"/>
            <a:ext cx="578244" cy="369332"/>
          </a:xfrm>
          <a:prstGeom prst="rect">
            <a:avLst/>
          </a:prstGeom>
          <a:noFill/>
        </p:spPr>
        <p:txBody>
          <a:bodyPr wrap="square" rtlCol="0">
            <a:spAutoFit/>
          </a:bodyPr>
          <a:lstStyle/>
          <a:p>
            <a:r>
              <a:rPr lang="en-US" dirty="0" smtClean="0"/>
              <a:t>G-1</a:t>
            </a:r>
            <a:endParaRPr lang="en-US" dirty="0"/>
          </a:p>
        </p:txBody>
      </p:sp>
      <p:sp>
        <p:nvSpPr>
          <p:cNvPr id="37" name="TextBox 36"/>
          <p:cNvSpPr txBox="1"/>
          <p:nvPr/>
        </p:nvSpPr>
        <p:spPr>
          <a:xfrm>
            <a:off x="6391656" y="1600200"/>
            <a:ext cx="4879848" cy="4339650"/>
          </a:xfrm>
          <a:prstGeom prst="rect">
            <a:avLst/>
          </a:prstGeom>
          <a:noFill/>
        </p:spPr>
        <p:txBody>
          <a:bodyPr wrap="square" rtlCol="0">
            <a:spAutoFit/>
          </a:bodyPr>
          <a:lstStyle/>
          <a:p>
            <a:r>
              <a:rPr lang="en-US" sz="2000" b="1" dirty="0" smtClean="0"/>
              <a:t>Critical Path Calculations:</a:t>
            </a:r>
          </a:p>
          <a:p>
            <a:endParaRPr lang="en-US" sz="2000" b="1" dirty="0" smtClean="0"/>
          </a:p>
          <a:p>
            <a:r>
              <a:rPr lang="en-US" sz="2000" b="1" dirty="0" smtClean="0"/>
              <a:t>Backward Pass:</a:t>
            </a:r>
          </a:p>
          <a:p>
            <a:r>
              <a:rPr lang="en-US" dirty="0" smtClean="0"/>
              <a:t>Node 6: Set LT</a:t>
            </a:r>
            <a:r>
              <a:rPr lang="en-US" baseline="-25000" dirty="0" smtClean="0"/>
              <a:t>6</a:t>
            </a:r>
            <a:r>
              <a:rPr lang="en-US" dirty="0" smtClean="0"/>
              <a:t> = ET</a:t>
            </a:r>
            <a:r>
              <a:rPr lang="en-US" baseline="-25000" dirty="0"/>
              <a:t>6</a:t>
            </a:r>
            <a:r>
              <a:rPr lang="en-US" dirty="0" smtClean="0"/>
              <a:t> = 25</a:t>
            </a:r>
          </a:p>
          <a:p>
            <a:r>
              <a:rPr lang="en-US" dirty="0" smtClean="0"/>
              <a:t>Node 5: LT</a:t>
            </a:r>
            <a:r>
              <a:rPr lang="en-US" baseline="-25000" dirty="0"/>
              <a:t>5</a:t>
            </a:r>
            <a:r>
              <a:rPr lang="en-US" dirty="0" smtClean="0"/>
              <a:t> </a:t>
            </a:r>
            <a:r>
              <a:rPr lang="en-US" dirty="0"/>
              <a:t>= </a:t>
            </a:r>
            <a:r>
              <a:rPr lang="en-US" dirty="0" smtClean="0"/>
              <a:t>LT</a:t>
            </a:r>
            <a:r>
              <a:rPr lang="en-US" baseline="-25000" dirty="0"/>
              <a:t>6</a:t>
            </a:r>
            <a:r>
              <a:rPr lang="en-US" dirty="0" smtClean="0"/>
              <a:t> – D</a:t>
            </a:r>
            <a:r>
              <a:rPr lang="en-US" baseline="-25000" dirty="0" smtClean="0"/>
              <a:t>56</a:t>
            </a:r>
            <a:r>
              <a:rPr lang="en-US" dirty="0" smtClean="0"/>
              <a:t> = 25 - 12 = 13</a:t>
            </a:r>
          </a:p>
          <a:p>
            <a:r>
              <a:rPr lang="en-US" dirty="0" smtClean="0"/>
              <a:t>Node 4: LT</a:t>
            </a:r>
            <a:r>
              <a:rPr lang="en-US" baseline="-25000" dirty="0"/>
              <a:t>4</a:t>
            </a:r>
            <a:r>
              <a:rPr lang="en-US" dirty="0" smtClean="0"/>
              <a:t> = Min. (LT</a:t>
            </a:r>
            <a:r>
              <a:rPr lang="en-US" baseline="-25000" dirty="0" smtClean="0"/>
              <a:t>5</a:t>
            </a:r>
            <a:r>
              <a:rPr lang="en-US" dirty="0" smtClean="0"/>
              <a:t>-D</a:t>
            </a:r>
            <a:r>
              <a:rPr lang="en-US" baseline="-25000" dirty="0" smtClean="0"/>
              <a:t>45</a:t>
            </a:r>
            <a:r>
              <a:rPr lang="en-US" dirty="0" smtClean="0"/>
              <a:t>, LT</a:t>
            </a:r>
            <a:r>
              <a:rPr lang="en-US" baseline="-25000" dirty="0" smtClean="0"/>
              <a:t>6</a:t>
            </a:r>
            <a:r>
              <a:rPr lang="en-US" dirty="0" smtClean="0"/>
              <a:t>-D</a:t>
            </a:r>
            <a:r>
              <a:rPr lang="en-US" baseline="-25000" dirty="0" smtClean="0"/>
              <a:t>46</a:t>
            </a:r>
            <a:r>
              <a:rPr lang="en-US" dirty="0" smtClean="0"/>
              <a:t>) </a:t>
            </a:r>
          </a:p>
          <a:p>
            <a:r>
              <a:rPr lang="en-US" dirty="0" smtClean="0"/>
              <a:t>	     = Min. (13-0, 25-1) = 13</a:t>
            </a:r>
          </a:p>
          <a:p>
            <a:r>
              <a:rPr lang="en-US" dirty="0"/>
              <a:t>Node </a:t>
            </a:r>
            <a:r>
              <a:rPr lang="en-US" dirty="0" smtClean="0"/>
              <a:t>3: LT</a:t>
            </a:r>
            <a:r>
              <a:rPr lang="en-US" baseline="-25000" dirty="0" smtClean="0"/>
              <a:t>3</a:t>
            </a:r>
            <a:r>
              <a:rPr lang="en-US" dirty="0" smtClean="0"/>
              <a:t> </a:t>
            </a:r>
            <a:r>
              <a:rPr lang="en-US" dirty="0"/>
              <a:t>= Min. (</a:t>
            </a:r>
            <a:r>
              <a:rPr lang="en-US" dirty="0" smtClean="0"/>
              <a:t>LT</a:t>
            </a:r>
            <a:r>
              <a:rPr lang="en-US" baseline="-25000" dirty="0" smtClean="0"/>
              <a:t>5</a:t>
            </a:r>
            <a:r>
              <a:rPr lang="en-US" dirty="0" smtClean="0"/>
              <a:t>-D</a:t>
            </a:r>
            <a:r>
              <a:rPr lang="en-US" baseline="-25000" dirty="0" smtClean="0"/>
              <a:t>35</a:t>
            </a:r>
            <a:r>
              <a:rPr lang="en-US" dirty="0"/>
              <a:t>, </a:t>
            </a:r>
            <a:r>
              <a:rPr lang="en-US" dirty="0" smtClean="0"/>
              <a:t>LT</a:t>
            </a:r>
            <a:r>
              <a:rPr lang="en-US" baseline="-25000" dirty="0" smtClean="0"/>
              <a:t>6</a:t>
            </a:r>
            <a:r>
              <a:rPr lang="en-US" dirty="0" smtClean="0"/>
              <a:t>-D</a:t>
            </a:r>
            <a:r>
              <a:rPr lang="en-US" baseline="-25000" dirty="0" smtClean="0"/>
              <a:t>36</a:t>
            </a:r>
            <a:r>
              <a:rPr lang="en-US" dirty="0"/>
              <a:t>) </a:t>
            </a:r>
          </a:p>
          <a:p>
            <a:r>
              <a:rPr lang="en-US" dirty="0"/>
              <a:t>	     = </a:t>
            </a:r>
            <a:r>
              <a:rPr lang="en-US" dirty="0" smtClean="0"/>
              <a:t>Min. </a:t>
            </a:r>
            <a:r>
              <a:rPr lang="en-US" dirty="0"/>
              <a:t>(</a:t>
            </a:r>
            <a:r>
              <a:rPr lang="en-US" dirty="0" smtClean="0"/>
              <a:t>13-2, 25-11) </a:t>
            </a:r>
            <a:r>
              <a:rPr lang="en-US" dirty="0"/>
              <a:t>= </a:t>
            </a:r>
            <a:r>
              <a:rPr lang="en-US" dirty="0" smtClean="0"/>
              <a:t>11</a:t>
            </a:r>
          </a:p>
          <a:p>
            <a:r>
              <a:rPr lang="en-US" dirty="0"/>
              <a:t>Node </a:t>
            </a:r>
            <a:r>
              <a:rPr lang="en-US" dirty="0" smtClean="0"/>
              <a:t>2: LT</a:t>
            </a:r>
            <a:r>
              <a:rPr lang="en-US" baseline="-25000" dirty="0" smtClean="0"/>
              <a:t>2</a:t>
            </a:r>
            <a:r>
              <a:rPr lang="en-US" dirty="0" smtClean="0"/>
              <a:t> </a:t>
            </a:r>
            <a:r>
              <a:rPr lang="en-US" dirty="0"/>
              <a:t>= Min. (</a:t>
            </a:r>
            <a:r>
              <a:rPr lang="en-US" dirty="0" smtClean="0"/>
              <a:t>LT</a:t>
            </a:r>
            <a:r>
              <a:rPr lang="en-US" baseline="-25000" dirty="0" smtClean="0"/>
              <a:t>3</a:t>
            </a:r>
            <a:r>
              <a:rPr lang="en-US" dirty="0" smtClean="0"/>
              <a:t>-D</a:t>
            </a:r>
            <a:r>
              <a:rPr lang="en-US" baseline="-25000" dirty="0" smtClean="0"/>
              <a:t>23</a:t>
            </a:r>
            <a:r>
              <a:rPr lang="en-US" dirty="0" smtClean="0"/>
              <a:t>, LT</a:t>
            </a:r>
            <a:r>
              <a:rPr lang="en-US" baseline="-25000" dirty="0" smtClean="0"/>
              <a:t>4</a:t>
            </a:r>
            <a:r>
              <a:rPr lang="en-US" dirty="0" smtClean="0"/>
              <a:t>-D</a:t>
            </a:r>
            <a:r>
              <a:rPr lang="en-US" baseline="-25000" dirty="0" smtClean="0"/>
              <a:t>24</a:t>
            </a:r>
            <a:r>
              <a:rPr lang="en-US" dirty="0" smtClean="0"/>
              <a:t>) </a:t>
            </a:r>
            <a:endParaRPr lang="en-US" dirty="0"/>
          </a:p>
          <a:p>
            <a:r>
              <a:rPr lang="en-US" dirty="0"/>
              <a:t>	     = </a:t>
            </a:r>
            <a:r>
              <a:rPr lang="en-US" dirty="0" smtClean="0"/>
              <a:t>Min. </a:t>
            </a:r>
            <a:r>
              <a:rPr lang="en-US" dirty="0"/>
              <a:t>(</a:t>
            </a:r>
            <a:r>
              <a:rPr lang="en-US" dirty="0" smtClean="0"/>
              <a:t>11-3, 13-8) </a:t>
            </a:r>
            <a:r>
              <a:rPr lang="en-US" dirty="0"/>
              <a:t>= </a:t>
            </a:r>
            <a:r>
              <a:rPr lang="en-US" dirty="0" smtClean="0"/>
              <a:t>5</a:t>
            </a:r>
            <a:endParaRPr lang="en-US" dirty="0"/>
          </a:p>
          <a:p>
            <a:r>
              <a:rPr lang="en-US" dirty="0"/>
              <a:t>Node </a:t>
            </a:r>
            <a:r>
              <a:rPr lang="en-US" dirty="0" smtClean="0"/>
              <a:t>1: LT</a:t>
            </a:r>
            <a:r>
              <a:rPr lang="en-US" baseline="-25000" dirty="0" smtClean="0"/>
              <a:t>1</a:t>
            </a:r>
            <a:r>
              <a:rPr lang="en-US" dirty="0" smtClean="0"/>
              <a:t> </a:t>
            </a:r>
            <a:r>
              <a:rPr lang="en-US" dirty="0"/>
              <a:t>= Min. (</a:t>
            </a:r>
            <a:r>
              <a:rPr lang="en-US" dirty="0" smtClean="0"/>
              <a:t>LT</a:t>
            </a:r>
            <a:r>
              <a:rPr lang="en-US" baseline="-25000" dirty="0" smtClean="0"/>
              <a:t>2</a:t>
            </a:r>
            <a:r>
              <a:rPr lang="en-US" dirty="0" smtClean="0"/>
              <a:t>-D</a:t>
            </a:r>
            <a:r>
              <a:rPr lang="en-US" baseline="-25000" dirty="0" smtClean="0"/>
              <a:t>12</a:t>
            </a:r>
            <a:r>
              <a:rPr lang="en-US" dirty="0" smtClean="0"/>
              <a:t>, LT</a:t>
            </a:r>
            <a:r>
              <a:rPr lang="en-US" baseline="-25000" dirty="0" smtClean="0"/>
              <a:t>3</a:t>
            </a:r>
            <a:r>
              <a:rPr lang="en-US" dirty="0" smtClean="0"/>
              <a:t>-D</a:t>
            </a:r>
            <a:r>
              <a:rPr lang="en-US" baseline="-25000" dirty="0" smtClean="0"/>
              <a:t>13</a:t>
            </a:r>
            <a:r>
              <a:rPr lang="en-US" dirty="0" smtClean="0"/>
              <a:t>) </a:t>
            </a:r>
            <a:endParaRPr lang="en-US" dirty="0"/>
          </a:p>
          <a:p>
            <a:r>
              <a:rPr lang="en-US" dirty="0"/>
              <a:t>	     = </a:t>
            </a:r>
            <a:r>
              <a:rPr lang="en-US" dirty="0" smtClean="0"/>
              <a:t>Min. (5-5, 11-6) </a:t>
            </a:r>
            <a:r>
              <a:rPr lang="en-US" dirty="0"/>
              <a:t>= </a:t>
            </a:r>
            <a:r>
              <a:rPr lang="en-US" dirty="0" smtClean="0"/>
              <a:t>0</a:t>
            </a:r>
          </a:p>
          <a:p>
            <a:endParaRPr lang="en-US" dirty="0"/>
          </a:p>
          <a:p>
            <a:r>
              <a:rPr lang="en-US" dirty="0" smtClean="0"/>
              <a:t>Correct calculations will always end with LT</a:t>
            </a:r>
            <a:r>
              <a:rPr lang="en-US" baseline="-25000" dirty="0" smtClean="0"/>
              <a:t>1</a:t>
            </a:r>
            <a:r>
              <a:rPr lang="en-US" dirty="0" smtClean="0"/>
              <a:t> = 0 </a:t>
            </a:r>
            <a:endParaRPr lang="en-US" dirty="0"/>
          </a:p>
        </p:txBody>
      </p:sp>
      <p:graphicFrame>
        <p:nvGraphicFramePr>
          <p:cNvPr id="38" name="Table 37"/>
          <p:cNvGraphicFramePr>
            <a:graphicFrameLocks noGrp="1"/>
          </p:cNvGraphicFramePr>
          <p:nvPr>
            <p:extLst>
              <p:ext uri="{D42A27DB-BD31-4B8C-83A1-F6EECF244321}">
                <p14:modId xmlns:p14="http://schemas.microsoft.com/office/powerpoint/2010/main" val="2647135004"/>
              </p:ext>
            </p:extLst>
          </p:nvPr>
        </p:nvGraphicFramePr>
        <p:xfrm>
          <a:off x="4332904" y="2823497"/>
          <a:ext cx="898269" cy="670560"/>
        </p:xfrm>
        <a:graphic>
          <a:graphicData uri="http://schemas.openxmlformats.org/drawingml/2006/table">
            <a:tbl>
              <a:tblPr firstRow="1" bandRow="1">
                <a:tableStyleId>{5C22544A-7EE6-4342-B048-85BDC9FD1C3A}</a:tableStyleId>
              </a:tblPr>
              <a:tblGrid>
                <a:gridCol w="485984">
                  <a:extLst>
                    <a:ext uri="{9D8B030D-6E8A-4147-A177-3AD203B41FA5}">
                      <a16:colId xmlns:a16="http://schemas.microsoft.com/office/drawing/2014/main" val="3605721476"/>
                    </a:ext>
                  </a:extLst>
                </a:gridCol>
                <a:gridCol w="412285">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6</a:t>
                      </a:r>
                      <a:endParaRPr lang="en-US" sz="1600" baseline="-25000" dirty="0"/>
                    </a:p>
                  </a:txBody>
                  <a:tcPr/>
                </a:tc>
                <a:tc>
                  <a:txBody>
                    <a:bodyPr/>
                    <a:lstStyle/>
                    <a:p>
                      <a:r>
                        <a:rPr lang="en-US" sz="1600" dirty="0" smtClean="0"/>
                        <a:t>25</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6</a:t>
                      </a:r>
                      <a:endParaRPr lang="en-US" sz="1600" baseline="-25000" dirty="0"/>
                    </a:p>
                  </a:txBody>
                  <a:tcPr/>
                </a:tc>
                <a:tc>
                  <a:txBody>
                    <a:bodyPr/>
                    <a:lstStyle/>
                    <a:p>
                      <a:r>
                        <a:rPr lang="en-US" sz="1600" dirty="0" smtClean="0"/>
                        <a:t>25</a:t>
                      </a: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3004796001"/>
              </p:ext>
            </p:extLst>
          </p:nvPr>
        </p:nvGraphicFramePr>
        <p:xfrm>
          <a:off x="1594430" y="2107195"/>
          <a:ext cx="898269" cy="670560"/>
        </p:xfrm>
        <a:graphic>
          <a:graphicData uri="http://schemas.openxmlformats.org/drawingml/2006/table">
            <a:tbl>
              <a:tblPr firstRow="1" bandRow="1">
                <a:tableStyleId>{5C22544A-7EE6-4342-B048-85BDC9FD1C3A}</a:tableStyleId>
              </a:tblPr>
              <a:tblGrid>
                <a:gridCol w="472114">
                  <a:extLst>
                    <a:ext uri="{9D8B030D-6E8A-4147-A177-3AD203B41FA5}">
                      <a16:colId xmlns:a16="http://schemas.microsoft.com/office/drawing/2014/main" val="3605721476"/>
                    </a:ext>
                  </a:extLst>
                </a:gridCol>
                <a:gridCol w="426155">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3</a:t>
                      </a:r>
                      <a:endParaRPr lang="en-US" sz="1600" baseline="-25000" dirty="0"/>
                    </a:p>
                  </a:txBody>
                  <a:tcPr/>
                </a:tc>
                <a:tc>
                  <a:txBody>
                    <a:bodyPr/>
                    <a:lstStyle/>
                    <a:p>
                      <a:pPr algn="ctr"/>
                      <a:r>
                        <a:rPr lang="en-US" sz="1600" dirty="0" smtClean="0"/>
                        <a:t>8</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3</a:t>
                      </a:r>
                      <a:endParaRPr lang="en-US" sz="1600" baseline="-25000" dirty="0"/>
                    </a:p>
                  </a:txBody>
                  <a:tcPr/>
                </a:tc>
                <a:tc>
                  <a:txBody>
                    <a:bodyPr/>
                    <a:lstStyle/>
                    <a:p>
                      <a:pPr algn="ctr"/>
                      <a:r>
                        <a:rPr lang="en-US" sz="1600" dirty="0" smtClean="0"/>
                        <a:t>11</a:t>
                      </a: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4167869457"/>
              </p:ext>
            </p:extLst>
          </p:nvPr>
        </p:nvGraphicFramePr>
        <p:xfrm>
          <a:off x="2902596" y="5430882"/>
          <a:ext cx="898269" cy="670560"/>
        </p:xfrm>
        <a:graphic>
          <a:graphicData uri="http://schemas.openxmlformats.org/drawingml/2006/table">
            <a:tbl>
              <a:tblPr firstRow="1" bandRow="1">
                <a:tableStyleId>{5C22544A-7EE6-4342-B048-85BDC9FD1C3A}</a:tableStyleId>
              </a:tblPr>
              <a:tblGrid>
                <a:gridCol w="462396">
                  <a:extLst>
                    <a:ext uri="{9D8B030D-6E8A-4147-A177-3AD203B41FA5}">
                      <a16:colId xmlns:a16="http://schemas.microsoft.com/office/drawing/2014/main" val="3605721476"/>
                    </a:ext>
                  </a:extLst>
                </a:gridCol>
                <a:gridCol w="435873">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4</a:t>
                      </a:r>
                      <a:endParaRPr lang="en-US" sz="1600" baseline="-25000" dirty="0"/>
                    </a:p>
                  </a:txBody>
                  <a:tcPr/>
                </a:tc>
                <a:tc>
                  <a:txBody>
                    <a:bodyPr/>
                    <a:lstStyle/>
                    <a:p>
                      <a:pPr algn="ctr"/>
                      <a:r>
                        <a:rPr lang="en-US" sz="1600" dirty="0" smtClean="0"/>
                        <a:t>13</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4</a:t>
                      </a:r>
                      <a:endParaRPr lang="en-US" sz="1600" baseline="-25000" dirty="0"/>
                    </a:p>
                  </a:txBody>
                  <a:tcPr/>
                </a:tc>
                <a:tc>
                  <a:txBody>
                    <a:bodyPr/>
                    <a:lstStyle/>
                    <a:p>
                      <a:pPr algn="ctr"/>
                      <a:r>
                        <a:rPr lang="en-US" sz="1600" dirty="0" smtClean="0"/>
                        <a:t>13</a:t>
                      </a: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1465818951"/>
              </p:ext>
            </p:extLst>
          </p:nvPr>
        </p:nvGraphicFramePr>
        <p:xfrm>
          <a:off x="439145" y="3021428"/>
          <a:ext cx="898269" cy="670560"/>
        </p:xfrm>
        <a:graphic>
          <a:graphicData uri="http://schemas.openxmlformats.org/drawingml/2006/table">
            <a:tbl>
              <a:tblPr firstRow="1" bandRow="1">
                <a:tableStyleId>{5C22544A-7EE6-4342-B048-85BDC9FD1C3A}</a:tableStyleId>
              </a:tblPr>
              <a:tblGrid>
                <a:gridCol w="475255">
                  <a:extLst>
                    <a:ext uri="{9D8B030D-6E8A-4147-A177-3AD203B41FA5}">
                      <a16:colId xmlns:a16="http://schemas.microsoft.com/office/drawing/2014/main" val="3605721476"/>
                    </a:ext>
                  </a:extLst>
                </a:gridCol>
                <a:gridCol w="423014">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1</a:t>
                      </a:r>
                      <a:endParaRPr lang="en-US" sz="1600" baseline="-25000" dirty="0"/>
                    </a:p>
                  </a:txBody>
                  <a:tcPr/>
                </a:tc>
                <a:tc>
                  <a:txBody>
                    <a:bodyPr/>
                    <a:lstStyle/>
                    <a:p>
                      <a:pPr algn="ctr"/>
                      <a:r>
                        <a:rPr lang="en-US" sz="1600" dirty="0" smtClean="0"/>
                        <a:t>0</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1</a:t>
                      </a:r>
                      <a:endParaRPr lang="en-US" sz="1600" baseline="-25000" dirty="0"/>
                    </a:p>
                  </a:txBody>
                  <a:tcPr/>
                </a:tc>
                <a:tc>
                  <a:txBody>
                    <a:bodyPr/>
                    <a:lstStyle/>
                    <a:p>
                      <a:pPr algn="ctr"/>
                      <a:r>
                        <a:rPr lang="en-US" sz="1600" dirty="0" smtClean="0"/>
                        <a:t>0</a:t>
                      </a: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2128328276"/>
              </p:ext>
            </p:extLst>
          </p:nvPr>
        </p:nvGraphicFramePr>
        <p:xfrm>
          <a:off x="866524" y="5191730"/>
          <a:ext cx="898269" cy="670560"/>
        </p:xfrm>
        <a:graphic>
          <a:graphicData uri="http://schemas.openxmlformats.org/drawingml/2006/table">
            <a:tbl>
              <a:tblPr firstRow="1" bandRow="1">
                <a:tableStyleId>{5C22544A-7EE6-4342-B048-85BDC9FD1C3A}</a:tableStyleId>
              </a:tblPr>
              <a:tblGrid>
                <a:gridCol w="450212">
                  <a:extLst>
                    <a:ext uri="{9D8B030D-6E8A-4147-A177-3AD203B41FA5}">
                      <a16:colId xmlns:a16="http://schemas.microsoft.com/office/drawing/2014/main" val="3605721476"/>
                    </a:ext>
                  </a:extLst>
                </a:gridCol>
                <a:gridCol w="448057">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2</a:t>
                      </a:r>
                      <a:endParaRPr lang="en-US" sz="1600" baseline="-25000" dirty="0"/>
                    </a:p>
                  </a:txBody>
                  <a:tcPr/>
                </a:tc>
                <a:tc>
                  <a:txBody>
                    <a:bodyPr/>
                    <a:lstStyle/>
                    <a:p>
                      <a:pPr algn="ctr"/>
                      <a:r>
                        <a:rPr lang="en-US" sz="1600" dirty="0" smtClean="0"/>
                        <a:t>5</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2</a:t>
                      </a:r>
                      <a:endParaRPr lang="en-US" sz="1600" baseline="-25000" dirty="0"/>
                    </a:p>
                  </a:txBody>
                  <a:tcPr/>
                </a:tc>
                <a:tc>
                  <a:txBody>
                    <a:bodyPr/>
                    <a:lstStyle/>
                    <a:p>
                      <a:pPr algn="ctr"/>
                      <a:r>
                        <a:rPr lang="en-US" sz="1600" dirty="0" smtClean="0"/>
                        <a:t>5</a:t>
                      </a: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41971014"/>
              </p:ext>
            </p:extLst>
          </p:nvPr>
        </p:nvGraphicFramePr>
        <p:xfrm>
          <a:off x="2241034" y="3883289"/>
          <a:ext cx="898269" cy="670560"/>
        </p:xfrm>
        <a:graphic>
          <a:graphicData uri="http://schemas.openxmlformats.org/drawingml/2006/table">
            <a:tbl>
              <a:tblPr firstRow="1" bandRow="1">
                <a:tableStyleId>{5C22544A-7EE6-4342-B048-85BDC9FD1C3A}</a:tableStyleId>
              </a:tblPr>
              <a:tblGrid>
                <a:gridCol w="483878">
                  <a:extLst>
                    <a:ext uri="{9D8B030D-6E8A-4147-A177-3AD203B41FA5}">
                      <a16:colId xmlns:a16="http://schemas.microsoft.com/office/drawing/2014/main" val="3605721476"/>
                    </a:ext>
                  </a:extLst>
                </a:gridCol>
                <a:gridCol w="414391">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5</a:t>
                      </a:r>
                      <a:endParaRPr lang="en-US" sz="1600" baseline="-25000" dirty="0"/>
                    </a:p>
                  </a:txBody>
                  <a:tcPr/>
                </a:tc>
                <a:tc>
                  <a:txBody>
                    <a:bodyPr/>
                    <a:lstStyle/>
                    <a:p>
                      <a:r>
                        <a:rPr lang="en-US" sz="1600" dirty="0" smtClean="0"/>
                        <a:t>13</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5</a:t>
                      </a:r>
                      <a:endParaRPr lang="en-US" sz="1600" baseline="-25000" dirty="0"/>
                    </a:p>
                  </a:txBody>
                  <a:tcPr/>
                </a:tc>
                <a:tc>
                  <a:txBody>
                    <a:bodyPr/>
                    <a:lstStyle/>
                    <a:p>
                      <a:r>
                        <a:rPr lang="en-US" sz="1600" dirty="0" smtClean="0"/>
                        <a:t>13</a:t>
                      </a:r>
                      <a:endParaRPr lang="en-US" sz="1600" dirty="0"/>
                    </a:p>
                  </a:txBody>
                  <a:tcPr/>
                </a:tc>
                <a:extLst>
                  <a:ext uri="{0D108BD9-81ED-4DB2-BD59-A6C34878D82A}">
                    <a16:rowId xmlns:a16="http://schemas.microsoft.com/office/drawing/2014/main" val="2805424469"/>
                  </a:ext>
                </a:extLst>
              </a:tr>
            </a:tbl>
          </a:graphicData>
        </a:graphic>
      </p:graphicFrame>
    </p:spTree>
    <p:extLst>
      <p:ext uri="{BB962C8B-B14F-4D97-AF65-F5344CB8AC3E}">
        <p14:creationId xmlns:p14="http://schemas.microsoft.com/office/powerpoint/2010/main" val="19527198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33304" cy="796163"/>
          </a:xfrm>
        </p:spPr>
        <p:txBody>
          <a:bodyPr/>
          <a:lstStyle/>
          <a:p>
            <a:r>
              <a:rPr lang="en-US" dirty="0" smtClean="0"/>
              <a:t>CRITICAL PATH METHOD (Example)</a:t>
            </a:r>
            <a:endParaRPr lang="en-US" dirty="0"/>
          </a:p>
        </p:txBody>
      </p:sp>
      <p:sp>
        <p:nvSpPr>
          <p:cNvPr id="3" name="Content Placeholder 2"/>
          <p:cNvSpPr>
            <a:spLocks noGrp="1"/>
          </p:cNvSpPr>
          <p:nvPr>
            <p:ph idx="1"/>
          </p:nvPr>
        </p:nvSpPr>
        <p:spPr>
          <a:xfrm>
            <a:off x="398167" y="1441575"/>
            <a:ext cx="5413248" cy="4950079"/>
          </a:xfrm>
        </p:spPr>
        <p:txBody>
          <a:bodyPr>
            <a:normAutofit/>
          </a:bodyPr>
          <a:lstStyle/>
          <a:p>
            <a:pPr marL="0" indent="0">
              <a:spcBef>
                <a:spcPts val="600"/>
              </a:spcBef>
              <a:buNone/>
            </a:pPr>
            <a:r>
              <a:rPr lang="en-US" sz="2200" dirty="0" smtClean="0"/>
              <a:t>Determine the critical path for the project network. All durations are in days.</a:t>
            </a:r>
            <a:endParaRPr lang="en-US" sz="2200" dirty="0">
              <a:latin typeface="Calibri" panose="020F0502020204030204" pitchFamily="34" charset="0"/>
              <a:cs typeface="Calibri" panose="020F0502020204030204" pitchFamily="34" charset="0"/>
            </a:endParaRPr>
          </a:p>
        </p:txBody>
      </p:sp>
      <p:sp>
        <p:nvSpPr>
          <p:cNvPr id="4" name="Oval 3"/>
          <p:cNvSpPr/>
          <p:nvPr/>
        </p:nvSpPr>
        <p:spPr>
          <a:xfrm>
            <a:off x="1051560" y="3794760"/>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1825752" y="2831592"/>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 name="Oval 5"/>
          <p:cNvSpPr/>
          <p:nvPr/>
        </p:nvSpPr>
        <p:spPr>
          <a:xfrm>
            <a:off x="1825752" y="5099304"/>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Oval 6"/>
          <p:cNvSpPr/>
          <p:nvPr/>
        </p:nvSpPr>
        <p:spPr>
          <a:xfrm rot="10800000" flipV="1">
            <a:off x="2839212" y="4872228"/>
            <a:ext cx="432816" cy="423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272028" y="3916615"/>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9" name="Oval 8"/>
          <p:cNvSpPr/>
          <p:nvPr/>
        </p:nvSpPr>
        <p:spPr>
          <a:xfrm>
            <a:off x="4530090" y="3555427"/>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11" name="Straight Arrow Connector 10"/>
          <p:cNvCxnSpPr>
            <a:stCxn id="5" idx="6"/>
            <a:endCxn id="9" idx="1"/>
          </p:cNvCxnSpPr>
          <p:nvPr/>
        </p:nvCxnSpPr>
        <p:spPr>
          <a:xfrm>
            <a:off x="2182368" y="3028188"/>
            <a:ext cx="2399947" cy="584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6"/>
            <a:endCxn id="9" idx="3"/>
          </p:cNvCxnSpPr>
          <p:nvPr/>
        </p:nvCxnSpPr>
        <p:spPr>
          <a:xfrm flipV="1">
            <a:off x="3628644" y="3891037"/>
            <a:ext cx="953671" cy="2221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7" idx="2"/>
            <a:endCxn id="9" idx="4"/>
          </p:cNvCxnSpPr>
          <p:nvPr/>
        </p:nvCxnSpPr>
        <p:spPr>
          <a:xfrm flipV="1">
            <a:off x="3272028" y="3948619"/>
            <a:ext cx="1436370" cy="113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7"/>
            <a:endCxn id="5" idx="3"/>
          </p:cNvCxnSpPr>
          <p:nvPr/>
        </p:nvCxnSpPr>
        <p:spPr>
          <a:xfrm flipV="1">
            <a:off x="1355951" y="3167202"/>
            <a:ext cx="522026" cy="68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5"/>
            <a:endCxn id="6" idx="1"/>
          </p:cNvCxnSpPr>
          <p:nvPr/>
        </p:nvCxnSpPr>
        <p:spPr>
          <a:xfrm>
            <a:off x="1355951" y="4130370"/>
            <a:ext cx="522026" cy="10265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p:nvPr/>
        </p:nvCxnSpPr>
        <p:spPr>
          <a:xfrm flipV="1">
            <a:off x="2004060" y="3193110"/>
            <a:ext cx="0" cy="1989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6"/>
            <a:endCxn id="7" idx="5"/>
          </p:cNvCxnSpPr>
          <p:nvPr/>
        </p:nvCxnSpPr>
        <p:spPr>
          <a:xfrm flipV="1">
            <a:off x="2182368" y="5233855"/>
            <a:ext cx="720228" cy="6204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5" idx="5"/>
          </p:cNvCxnSpPr>
          <p:nvPr/>
        </p:nvCxnSpPr>
        <p:spPr>
          <a:xfrm>
            <a:off x="2130143" y="3167202"/>
            <a:ext cx="1261528" cy="809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0"/>
            <a:endCxn id="8" idx="3"/>
          </p:cNvCxnSpPr>
          <p:nvPr/>
        </p:nvCxnSpPr>
        <p:spPr>
          <a:xfrm flipV="1">
            <a:off x="3055620" y="4252225"/>
            <a:ext cx="268633" cy="620003"/>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28" name="TextBox 27"/>
          <p:cNvSpPr txBox="1"/>
          <p:nvPr/>
        </p:nvSpPr>
        <p:spPr>
          <a:xfrm rot="18595394">
            <a:off x="1209005" y="3131987"/>
            <a:ext cx="578244" cy="369332"/>
          </a:xfrm>
          <a:prstGeom prst="rect">
            <a:avLst/>
          </a:prstGeom>
          <a:noFill/>
        </p:spPr>
        <p:txBody>
          <a:bodyPr wrap="square" rtlCol="0">
            <a:spAutoFit/>
          </a:bodyPr>
          <a:lstStyle/>
          <a:p>
            <a:r>
              <a:rPr lang="en-US" dirty="0" smtClean="0"/>
              <a:t>B-6</a:t>
            </a:r>
            <a:endParaRPr lang="en-US" dirty="0"/>
          </a:p>
        </p:txBody>
      </p:sp>
      <p:sp>
        <p:nvSpPr>
          <p:cNvPr id="29" name="TextBox 28"/>
          <p:cNvSpPr txBox="1"/>
          <p:nvPr/>
        </p:nvSpPr>
        <p:spPr>
          <a:xfrm rot="794183">
            <a:off x="2857951" y="2884573"/>
            <a:ext cx="668999" cy="369332"/>
          </a:xfrm>
          <a:prstGeom prst="rect">
            <a:avLst/>
          </a:prstGeom>
          <a:noFill/>
        </p:spPr>
        <p:txBody>
          <a:bodyPr wrap="square" rtlCol="0">
            <a:spAutoFit/>
          </a:bodyPr>
          <a:lstStyle/>
          <a:p>
            <a:r>
              <a:rPr lang="en-US" dirty="0" smtClean="0"/>
              <a:t>F-11</a:t>
            </a:r>
            <a:endParaRPr lang="en-US" dirty="0"/>
          </a:p>
        </p:txBody>
      </p:sp>
      <p:sp>
        <p:nvSpPr>
          <p:cNvPr id="30" name="TextBox 29"/>
          <p:cNvSpPr txBox="1"/>
          <p:nvPr/>
        </p:nvSpPr>
        <p:spPr>
          <a:xfrm rot="14674115" flipH="1" flipV="1">
            <a:off x="1104966" y="4441478"/>
            <a:ext cx="575540" cy="369332"/>
          </a:xfrm>
          <a:prstGeom prst="rect">
            <a:avLst/>
          </a:prstGeom>
          <a:noFill/>
        </p:spPr>
        <p:txBody>
          <a:bodyPr wrap="square" rtlCol="0">
            <a:spAutoFit/>
          </a:bodyPr>
          <a:lstStyle/>
          <a:p>
            <a:r>
              <a:rPr lang="en-US" dirty="0" smtClean="0"/>
              <a:t>A-5</a:t>
            </a:r>
            <a:endParaRPr lang="en-US" dirty="0"/>
          </a:p>
        </p:txBody>
      </p:sp>
      <p:sp>
        <p:nvSpPr>
          <p:cNvPr id="31" name="TextBox 30"/>
          <p:cNvSpPr txBox="1"/>
          <p:nvPr/>
        </p:nvSpPr>
        <p:spPr>
          <a:xfrm rot="16200000">
            <a:off x="1569776" y="3885497"/>
            <a:ext cx="578244" cy="369332"/>
          </a:xfrm>
          <a:prstGeom prst="rect">
            <a:avLst/>
          </a:prstGeom>
          <a:noFill/>
        </p:spPr>
        <p:txBody>
          <a:bodyPr wrap="square" rtlCol="0">
            <a:spAutoFit/>
          </a:bodyPr>
          <a:lstStyle/>
          <a:p>
            <a:r>
              <a:rPr lang="en-US" dirty="0" smtClean="0"/>
              <a:t>C-3</a:t>
            </a:r>
            <a:endParaRPr lang="en-US" dirty="0"/>
          </a:p>
        </p:txBody>
      </p:sp>
      <p:sp>
        <p:nvSpPr>
          <p:cNvPr id="32" name="TextBox 31"/>
          <p:cNvSpPr txBox="1"/>
          <p:nvPr/>
        </p:nvSpPr>
        <p:spPr>
          <a:xfrm rot="21225344">
            <a:off x="2253361" y="5260332"/>
            <a:ext cx="578244" cy="369332"/>
          </a:xfrm>
          <a:prstGeom prst="rect">
            <a:avLst/>
          </a:prstGeom>
          <a:noFill/>
        </p:spPr>
        <p:txBody>
          <a:bodyPr wrap="square" rtlCol="0">
            <a:spAutoFit/>
          </a:bodyPr>
          <a:lstStyle/>
          <a:p>
            <a:r>
              <a:rPr lang="en-US" dirty="0" smtClean="0"/>
              <a:t>D-8</a:t>
            </a:r>
            <a:endParaRPr lang="en-US" dirty="0"/>
          </a:p>
        </p:txBody>
      </p:sp>
      <p:sp>
        <p:nvSpPr>
          <p:cNvPr id="33" name="TextBox 32"/>
          <p:cNvSpPr txBox="1"/>
          <p:nvPr/>
        </p:nvSpPr>
        <p:spPr>
          <a:xfrm rot="2184625">
            <a:off x="2670526" y="3366855"/>
            <a:ext cx="578244" cy="369332"/>
          </a:xfrm>
          <a:prstGeom prst="rect">
            <a:avLst/>
          </a:prstGeom>
          <a:noFill/>
        </p:spPr>
        <p:txBody>
          <a:bodyPr wrap="square" rtlCol="0">
            <a:spAutoFit/>
          </a:bodyPr>
          <a:lstStyle/>
          <a:p>
            <a:r>
              <a:rPr lang="en-US" dirty="0" smtClean="0"/>
              <a:t>E-2</a:t>
            </a:r>
            <a:endParaRPr lang="en-US" dirty="0"/>
          </a:p>
        </p:txBody>
      </p:sp>
      <p:sp>
        <p:nvSpPr>
          <p:cNvPr id="34" name="TextBox 33"/>
          <p:cNvSpPr txBox="1"/>
          <p:nvPr/>
        </p:nvSpPr>
        <p:spPr>
          <a:xfrm rot="20737179">
            <a:off x="3695388" y="3706369"/>
            <a:ext cx="657434" cy="369332"/>
          </a:xfrm>
          <a:prstGeom prst="rect">
            <a:avLst/>
          </a:prstGeom>
          <a:noFill/>
        </p:spPr>
        <p:txBody>
          <a:bodyPr wrap="square" rtlCol="0">
            <a:spAutoFit/>
          </a:bodyPr>
          <a:lstStyle/>
          <a:p>
            <a:r>
              <a:rPr lang="en-US" dirty="0" smtClean="0"/>
              <a:t>H-12</a:t>
            </a:r>
            <a:endParaRPr lang="en-US" dirty="0"/>
          </a:p>
        </p:txBody>
      </p:sp>
      <p:sp>
        <p:nvSpPr>
          <p:cNvPr id="35" name="TextBox 34"/>
          <p:cNvSpPr txBox="1"/>
          <p:nvPr/>
        </p:nvSpPr>
        <p:spPr>
          <a:xfrm rot="17479485">
            <a:off x="2999812" y="4355165"/>
            <a:ext cx="732383" cy="369332"/>
          </a:xfrm>
          <a:prstGeom prst="rect">
            <a:avLst/>
          </a:prstGeom>
          <a:noFill/>
        </p:spPr>
        <p:txBody>
          <a:bodyPr wrap="square" rtlCol="0">
            <a:spAutoFit/>
          </a:bodyPr>
          <a:lstStyle/>
          <a:p>
            <a:r>
              <a:rPr lang="en-US" dirty="0" smtClean="0"/>
              <a:t>D</a:t>
            </a:r>
            <a:r>
              <a:rPr lang="en-US" baseline="-25000" dirty="0" smtClean="0"/>
              <a:t>1</a:t>
            </a:r>
            <a:r>
              <a:rPr lang="en-US" dirty="0" smtClean="0"/>
              <a:t>-0</a:t>
            </a:r>
            <a:endParaRPr lang="en-US" dirty="0"/>
          </a:p>
        </p:txBody>
      </p:sp>
      <p:sp>
        <p:nvSpPr>
          <p:cNvPr id="36" name="TextBox 35"/>
          <p:cNvSpPr txBox="1"/>
          <p:nvPr/>
        </p:nvSpPr>
        <p:spPr>
          <a:xfrm rot="19268636">
            <a:off x="3761177" y="4514859"/>
            <a:ext cx="578244" cy="369332"/>
          </a:xfrm>
          <a:prstGeom prst="rect">
            <a:avLst/>
          </a:prstGeom>
          <a:noFill/>
        </p:spPr>
        <p:txBody>
          <a:bodyPr wrap="square" rtlCol="0">
            <a:spAutoFit/>
          </a:bodyPr>
          <a:lstStyle/>
          <a:p>
            <a:r>
              <a:rPr lang="en-US" dirty="0" smtClean="0"/>
              <a:t>G-1</a:t>
            </a:r>
            <a:endParaRPr lang="en-US" dirty="0"/>
          </a:p>
        </p:txBody>
      </p:sp>
      <p:sp>
        <p:nvSpPr>
          <p:cNvPr id="37" name="TextBox 36"/>
          <p:cNvSpPr txBox="1"/>
          <p:nvPr/>
        </p:nvSpPr>
        <p:spPr>
          <a:xfrm>
            <a:off x="6391656" y="1600200"/>
            <a:ext cx="4879848" cy="4647426"/>
          </a:xfrm>
          <a:prstGeom prst="rect">
            <a:avLst/>
          </a:prstGeom>
          <a:noFill/>
        </p:spPr>
        <p:txBody>
          <a:bodyPr wrap="square" rtlCol="0">
            <a:spAutoFit/>
          </a:bodyPr>
          <a:lstStyle/>
          <a:p>
            <a:r>
              <a:rPr lang="en-US" sz="2000" b="1" dirty="0" smtClean="0"/>
              <a:t>Critical Path Calculations:</a:t>
            </a:r>
          </a:p>
          <a:p>
            <a:r>
              <a:rPr lang="en-US" sz="2000" b="1" dirty="0" smtClean="0"/>
              <a:t>Critical Activities:</a:t>
            </a:r>
          </a:p>
          <a:p>
            <a:pPr algn="just"/>
            <a:r>
              <a:rPr lang="en-US" sz="2000" dirty="0" smtClean="0"/>
              <a:t>The following activities satisfy the given three conditions of critical activities:</a:t>
            </a:r>
          </a:p>
          <a:p>
            <a:pPr algn="just"/>
            <a:r>
              <a:rPr lang="en-US" sz="2000" dirty="0" smtClean="0">
                <a:solidFill>
                  <a:srgbClr val="FF0000"/>
                </a:solidFill>
              </a:rPr>
              <a:t>A, D, D</a:t>
            </a:r>
            <a:r>
              <a:rPr lang="en-US" sz="2000" baseline="-25000" dirty="0" smtClean="0">
                <a:solidFill>
                  <a:srgbClr val="FF0000"/>
                </a:solidFill>
              </a:rPr>
              <a:t>1</a:t>
            </a:r>
            <a:r>
              <a:rPr lang="en-US" sz="2000" dirty="0" smtClean="0">
                <a:solidFill>
                  <a:srgbClr val="FF0000"/>
                </a:solidFill>
              </a:rPr>
              <a:t>, H</a:t>
            </a:r>
          </a:p>
          <a:p>
            <a:pPr algn="just"/>
            <a:r>
              <a:rPr lang="en-US" sz="2000" b="1" dirty="0" smtClean="0"/>
              <a:t>Noncritical </a:t>
            </a:r>
            <a:r>
              <a:rPr lang="en-US" sz="2000" b="1" dirty="0"/>
              <a:t>Activities:</a:t>
            </a:r>
          </a:p>
          <a:p>
            <a:pPr algn="just"/>
            <a:r>
              <a:rPr lang="en-US" sz="2000" dirty="0" smtClean="0"/>
              <a:t>The other activities-</a:t>
            </a:r>
            <a:r>
              <a:rPr lang="en-US" sz="2000" dirty="0" smtClean="0">
                <a:solidFill>
                  <a:srgbClr val="00B050"/>
                </a:solidFill>
              </a:rPr>
              <a:t>B, C, E, F, G</a:t>
            </a:r>
            <a:r>
              <a:rPr lang="en-US" sz="2000" dirty="0" smtClean="0"/>
              <a:t> do not satisfy all three conditions. Hence, these activities are non-critical activities.</a:t>
            </a:r>
          </a:p>
          <a:p>
            <a:r>
              <a:rPr lang="en-US" sz="2000" b="1" dirty="0" smtClean="0"/>
              <a:t>Critical Path:</a:t>
            </a:r>
          </a:p>
          <a:p>
            <a:r>
              <a:rPr lang="en-US" sz="2000" b="1" dirty="0"/>
              <a:t> </a:t>
            </a:r>
            <a:r>
              <a:rPr lang="en-US" sz="2000" dirty="0" smtClean="0">
                <a:solidFill>
                  <a:srgbClr val="FF0000"/>
                </a:solidFill>
              </a:rPr>
              <a:t>1        2        4        5       6</a:t>
            </a:r>
          </a:p>
          <a:p>
            <a:r>
              <a:rPr lang="en-US" sz="2000" dirty="0" smtClean="0">
                <a:solidFill>
                  <a:srgbClr val="FF0000"/>
                </a:solidFill>
              </a:rPr>
              <a:t>Or A        D        D1       H</a:t>
            </a:r>
          </a:p>
          <a:p>
            <a:endParaRPr lang="en-US" sz="2000" dirty="0">
              <a:solidFill>
                <a:srgbClr val="FF0000"/>
              </a:solidFill>
            </a:endParaRPr>
          </a:p>
          <a:p>
            <a:r>
              <a:rPr lang="en-US" dirty="0" smtClean="0">
                <a:solidFill>
                  <a:srgbClr val="00B050"/>
                </a:solidFill>
              </a:rPr>
              <a:t>The sum of the durations of all critical activities equals the duration of the project = 25 days.</a:t>
            </a:r>
            <a:endParaRPr lang="en-US" dirty="0">
              <a:solidFill>
                <a:srgbClr val="00B050"/>
              </a:solidFill>
            </a:endParaRPr>
          </a:p>
        </p:txBody>
      </p:sp>
      <p:graphicFrame>
        <p:nvGraphicFramePr>
          <p:cNvPr id="38" name="Table 37"/>
          <p:cNvGraphicFramePr>
            <a:graphicFrameLocks noGrp="1"/>
          </p:cNvGraphicFramePr>
          <p:nvPr>
            <p:extLst>
              <p:ext uri="{D42A27DB-BD31-4B8C-83A1-F6EECF244321}">
                <p14:modId xmlns:p14="http://schemas.microsoft.com/office/powerpoint/2010/main" val="2647135004"/>
              </p:ext>
            </p:extLst>
          </p:nvPr>
        </p:nvGraphicFramePr>
        <p:xfrm>
          <a:off x="4332904" y="2823497"/>
          <a:ext cx="898269" cy="670560"/>
        </p:xfrm>
        <a:graphic>
          <a:graphicData uri="http://schemas.openxmlformats.org/drawingml/2006/table">
            <a:tbl>
              <a:tblPr firstRow="1" bandRow="1">
                <a:tableStyleId>{5C22544A-7EE6-4342-B048-85BDC9FD1C3A}</a:tableStyleId>
              </a:tblPr>
              <a:tblGrid>
                <a:gridCol w="485984">
                  <a:extLst>
                    <a:ext uri="{9D8B030D-6E8A-4147-A177-3AD203B41FA5}">
                      <a16:colId xmlns:a16="http://schemas.microsoft.com/office/drawing/2014/main" val="3605721476"/>
                    </a:ext>
                  </a:extLst>
                </a:gridCol>
                <a:gridCol w="412285">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6</a:t>
                      </a:r>
                      <a:endParaRPr lang="en-US" sz="1600" baseline="-25000" dirty="0"/>
                    </a:p>
                  </a:txBody>
                  <a:tcPr/>
                </a:tc>
                <a:tc>
                  <a:txBody>
                    <a:bodyPr/>
                    <a:lstStyle/>
                    <a:p>
                      <a:r>
                        <a:rPr lang="en-US" sz="1600" dirty="0" smtClean="0"/>
                        <a:t>25</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6</a:t>
                      </a:r>
                      <a:endParaRPr lang="en-US" sz="1600" baseline="-25000" dirty="0"/>
                    </a:p>
                  </a:txBody>
                  <a:tcPr/>
                </a:tc>
                <a:tc>
                  <a:txBody>
                    <a:bodyPr/>
                    <a:lstStyle/>
                    <a:p>
                      <a:r>
                        <a:rPr lang="en-US" sz="1600" dirty="0" smtClean="0"/>
                        <a:t>25</a:t>
                      </a: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3004796001"/>
              </p:ext>
            </p:extLst>
          </p:nvPr>
        </p:nvGraphicFramePr>
        <p:xfrm>
          <a:off x="1594430" y="2107195"/>
          <a:ext cx="898269" cy="670560"/>
        </p:xfrm>
        <a:graphic>
          <a:graphicData uri="http://schemas.openxmlformats.org/drawingml/2006/table">
            <a:tbl>
              <a:tblPr firstRow="1" bandRow="1">
                <a:tableStyleId>{5C22544A-7EE6-4342-B048-85BDC9FD1C3A}</a:tableStyleId>
              </a:tblPr>
              <a:tblGrid>
                <a:gridCol w="472114">
                  <a:extLst>
                    <a:ext uri="{9D8B030D-6E8A-4147-A177-3AD203B41FA5}">
                      <a16:colId xmlns:a16="http://schemas.microsoft.com/office/drawing/2014/main" val="3605721476"/>
                    </a:ext>
                  </a:extLst>
                </a:gridCol>
                <a:gridCol w="426155">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3</a:t>
                      </a:r>
                      <a:endParaRPr lang="en-US" sz="1600" baseline="-25000" dirty="0"/>
                    </a:p>
                  </a:txBody>
                  <a:tcPr/>
                </a:tc>
                <a:tc>
                  <a:txBody>
                    <a:bodyPr/>
                    <a:lstStyle/>
                    <a:p>
                      <a:pPr algn="ctr"/>
                      <a:r>
                        <a:rPr lang="en-US" sz="1600" dirty="0" smtClean="0"/>
                        <a:t>8</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3</a:t>
                      </a:r>
                      <a:endParaRPr lang="en-US" sz="1600" baseline="-25000" dirty="0"/>
                    </a:p>
                  </a:txBody>
                  <a:tcPr/>
                </a:tc>
                <a:tc>
                  <a:txBody>
                    <a:bodyPr/>
                    <a:lstStyle/>
                    <a:p>
                      <a:pPr algn="ctr"/>
                      <a:r>
                        <a:rPr lang="en-US" sz="1600" dirty="0" smtClean="0"/>
                        <a:t>11</a:t>
                      </a: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4167869457"/>
              </p:ext>
            </p:extLst>
          </p:nvPr>
        </p:nvGraphicFramePr>
        <p:xfrm>
          <a:off x="2902596" y="5430882"/>
          <a:ext cx="898269" cy="670560"/>
        </p:xfrm>
        <a:graphic>
          <a:graphicData uri="http://schemas.openxmlformats.org/drawingml/2006/table">
            <a:tbl>
              <a:tblPr firstRow="1" bandRow="1">
                <a:tableStyleId>{5C22544A-7EE6-4342-B048-85BDC9FD1C3A}</a:tableStyleId>
              </a:tblPr>
              <a:tblGrid>
                <a:gridCol w="462396">
                  <a:extLst>
                    <a:ext uri="{9D8B030D-6E8A-4147-A177-3AD203B41FA5}">
                      <a16:colId xmlns:a16="http://schemas.microsoft.com/office/drawing/2014/main" val="3605721476"/>
                    </a:ext>
                  </a:extLst>
                </a:gridCol>
                <a:gridCol w="435873">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4</a:t>
                      </a:r>
                      <a:endParaRPr lang="en-US" sz="1600" baseline="-25000" dirty="0"/>
                    </a:p>
                  </a:txBody>
                  <a:tcPr/>
                </a:tc>
                <a:tc>
                  <a:txBody>
                    <a:bodyPr/>
                    <a:lstStyle/>
                    <a:p>
                      <a:pPr algn="ctr"/>
                      <a:r>
                        <a:rPr lang="en-US" sz="1600" dirty="0" smtClean="0"/>
                        <a:t>13</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4</a:t>
                      </a:r>
                      <a:endParaRPr lang="en-US" sz="1600" baseline="-25000" dirty="0"/>
                    </a:p>
                  </a:txBody>
                  <a:tcPr/>
                </a:tc>
                <a:tc>
                  <a:txBody>
                    <a:bodyPr/>
                    <a:lstStyle/>
                    <a:p>
                      <a:pPr algn="ctr"/>
                      <a:r>
                        <a:rPr lang="en-US" sz="1600" dirty="0" smtClean="0"/>
                        <a:t>13</a:t>
                      </a: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1465818951"/>
              </p:ext>
            </p:extLst>
          </p:nvPr>
        </p:nvGraphicFramePr>
        <p:xfrm>
          <a:off x="439145" y="3021428"/>
          <a:ext cx="898269" cy="670560"/>
        </p:xfrm>
        <a:graphic>
          <a:graphicData uri="http://schemas.openxmlformats.org/drawingml/2006/table">
            <a:tbl>
              <a:tblPr firstRow="1" bandRow="1">
                <a:tableStyleId>{5C22544A-7EE6-4342-B048-85BDC9FD1C3A}</a:tableStyleId>
              </a:tblPr>
              <a:tblGrid>
                <a:gridCol w="475255">
                  <a:extLst>
                    <a:ext uri="{9D8B030D-6E8A-4147-A177-3AD203B41FA5}">
                      <a16:colId xmlns:a16="http://schemas.microsoft.com/office/drawing/2014/main" val="3605721476"/>
                    </a:ext>
                  </a:extLst>
                </a:gridCol>
                <a:gridCol w="423014">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1</a:t>
                      </a:r>
                      <a:endParaRPr lang="en-US" sz="1600" baseline="-25000" dirty="0"/>
                    </a:p>
                  </a:txBody>
                  <a:tcPr/>
                </a:tc>
                <a:tc>
                  <a:txBody>
                    <a:bodyPr/>
                    <a:lstStyle/>
                    <a:p>
                      <a:pPr algn="ctr"/>
                      <a:r>
                        <a:rPr lang="en-US" sz="1600" dirty="0" smtClean="0"/>
                        <a:t>0</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1</a:t>
                      </a:r>
                      <a:endParaRPr lang="en-US" sz="1600" baseline="-25000" dirty="0"/>
                    </a:p>
                  </a:txBody>
                  <a:tcPr/>
                </a:tc>
                <a:tc>
                  <a:txBody>
                    <a:bodyPr/>
                    <a:lstStyle/>
                    <a:p>
                      <a:pPr algn="ctr"/>
                      <a:r>
                        <a:rPr lang="en-US" sz="1600" dirty="0" smtClean="0"/>
                        <a:t>0</a:t>
                      </a: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2128328276"/>
              </p:ext>
            </p:extLst>
          </p:nvPr>
        </p:nvGraphicFramePr>
        <p:xfrm>
          <a:off x="866524" y="5191730"/>
          <a:ext cx="898269" cy="670560"/>
        </p:xfrm>
        <a:graphic>
          <a:graphicData uri="http://schemas.openxmlformats.org/drawingml/2006/table">
            <a:tbl>
              <a:tblPr firstRow="1" bandRow="1">
                <a:tableStyleId>{5C22544A-7EE6-4342-B048-85BDC9FD1C3A}</a:tableStyleId>
              </a:tblPr>
              <a:tblGrid>
                <a:gridCol w="450212">
                  <a:extLst>
                    <a:ext uri="{9D8B030D-6E8A-4147-A177-3AD203B41FA5}">
                      <a16:colId xmlns:a16="http://schemas.microsoft.com/office/drawing/2014/main" val="3605721476"/>
                    </a:ext>
                  </a:extLst>
                </a:gridCol>
                <a:gridCol w="448057">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2</a:t>
                      </a:r>
                      <a:endParaRPr lang="en-US" sz="1600" baseline="-25000" dirty="0"/>
                    </a:p>
                  </a:txBody>
                  <a:tcPr/>
                </a:tc>
                <a:tc>
                  <a:txBody>
                    <a:bodyPr/>
                    <a:lstStyle/>
                    <a:p>
                      <a:pPr algn="ctr"/>
                      <a:r>
                        <a:rPr lang="en-US" sz="1600" dirty="0" smtClean="0"/>
                        <a:t>5</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2</a:t>
                      </a:r>
                      <a:endParaRPr lang="en-US" sz="1600" baseline="-25000" dirty="0"/>
                    </a:p>
                  </a:txBody>
                  <a:tcPr/>
                </a:tc>
                <a:tc>
                  <a:txBody>
                    <a:bodyPr/>
                    <a:lstStyle/>
                    <a:p>
                      <a:pPr algn="ctr"/>
                      <a:r>
                        <a:rPr lang="en-US" sz="1600" dirty="0" smtClean="0"/>
                        <a:t>5</a:t>
                      </a: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41971014"/>
              </p:ext>
            </p:extLst>
          </p:nvPr>
        </p:nvGraphicFramePr>
        <p:xfrm>
          <a:off x="2241034" y="3883289"/>
          <a:ext cx="898269" cy="670560"/>
        </p:xfrm>
        <a:graphic>
          <a:graphicData uri="http://schemas.openxmlformats.org/drawingml/2006/table">
            <a:tbl>
              <a:tblPr firstRow="1" bandRow="1">
                <a:tableStyleId>{5C22544A-7EE6-4342-B048-85BDC9FD1C3A}</a:tableStyleId>
              </a:tblPr>
              <a:tblGrid>
                <a:gridCol w="483878">
                  <a:extLst>
                    <a:ext uri="{9D8B030D-6E8A-4147-A177-3AD203B41FA5}">
                      <a16:colId xmlns:a16="http://schemas.microsoft.com/office/drawing/2014/main" val="3605721476"/>
                    </a:ext>
                  </a:extLst>
                </a:gridCol>
                <a:gridCol w="414391">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5</a:t>
                      </a:r>
                      <a:endParaRPr lang="en-US" sz="1600" baseline="-25000" dirty="0"/>
                    </a:p>
                  </a:txBody>
                  <a:tcPr/>
                </a:tc>
                <a:tc>
                  <a:txBody>
                    <a:bodyPr/>
                    <a:lstStyle/>
                    <a:p>
                      <a:r>
                        <a:rPr lang="en-US" sz="1600" dirty="0" smtClean="0"/>
                        <a:t>13</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5</a:t>
                      </a:r>
                      <a:endParaRPr lang="en-US" sz="1600" baseline="-25000" dirty="0"/>
                    </a:p>
                  </a:txBody>
                  <a:tcPr/>
                </a:tc>
                <a:tc>
                  <a:txBody>
                    <a:bodyPr/>
                    <a:lstStyle/>
                    <a:p>
                      <a:r>
                        <a:rPr lang="en-US" sz="1600" dirty="0" smtClean="0"/>
                        <a:t>13</a:t>
                      </a:r>
                      <a:endParaRPr lang="en-US" sz="1600" dirty="0"/>
                    </a:p>
                  </a:txBody>
                  <a:tcPr/>
                </a:tc>
                <a:extLst>
                  <a:ext uri="{0D108BD9-81ED-4DB2-BD59-A6C34878D82A}">
                    <a16:rowId xmlns:a16="http://schemas.microsoft.com/office/drawing/2014/main" val="2805424469"/>
                  </a:ext>
                </a:extLst>
              </a:tr>
            </a:tbl>
          </a:graphicData>
        </a:graphic>
      </p:graphicFrame>
      <p:cxnSp>
        <p:nvCxnSpPr>
          <p:cNvPr id="14" name="Straight Arrow Connector 13"/>
          <p:cNvCxnSpPr/>
          <p:nvPr/>
        </p:nvCxnSpPr>
        <p:spPr>
          <a:xfrm>
            <a:off x="6736080" y="4844796"/>
            <a:ext cx="347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263384" y="4844796"/>
            <a:ext cx="347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869936" y="4844796"/>
            <a:ext cx="347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455152" y="4844796"/>
            <a:ext cx="347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992112" y="5172788"/>
            <a:ext cx="347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598664" y="5172788"/>
            <a:ext cx="347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281416" y="5147088"/>
            <a:ext cx="347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1795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17480" cy="713867"/>
          </a:xfrm>
        </p:spPr>
        <p:txBody>
          <a:bodyPr/>
          <a:lstStyle/>
          <a:p>
            <a:r>
              <a:rPr lang="en-US" dirty="0" smtClean="0"/>
              <a:t>Determination of the Floats:</a:t>
            </a:r>
            <a:endParaRPr lang="en-US" dirty="0"/>
          </a:p>
        </p:txBody>
      </p:sp>
      <p:sp>
        <p:nvSpPr>
          <p:cNvPr id="3" name="Content Placeholder 2"/>
          <p:cNvSpPr>
            <a:spLocks noGrp="1"/>
          </p:cNvSpPr>
          <p:nvPr>
            <p:ph idx="1"/>
          </p:nvPr>
        </p:nvSpPr>
        <p:spPr>
          <a:xfrm>
            <a:off x="838200" y="1487297"/>
            <a:ext cx="10515600" cy="4351338"/>
          </a:xfrm>
        </p:spPr>
        <p:txBody>
          <a:bodyPr>
            <a:normAutofit fontScale="92500" lnSpcReduction="10000"/>
          </a:bodyPr>
          <a:lstStyle/>
          <a:p>
            <a:pPr marL="0" indent="0">
              <a:buNone/>
            </a:pPr>
            <a:r>
              <a:rPr lang="en-US" sz="2400" dirty="0" smtClean="0"/>
              <a:t>Floats are the slack times available within the allotted span of the noncritical activity. Two most common floats are – total float and free float.</a:t>
            </a:r>
          </a:p>
          <a:p>
            <a:pPr marL="0" indent="0">
              <a:buNone/>
            </a:pPr>
            <a:r>
              <a:rPr lang="en-US" sz="2200" b="1" dirty="0" smtClean="0"/>
              <a:t>Total Float: </a:t>
            </a:r>
          </a:p>
          <a:p>
            <a:pPr marL="457200" lvl="1" indent="0">
              <a:buNone/>
            </a:pPr>
            <a:r>
              <a:rPr lang="en-US" sz="2000" dirty="0" smtClean="0"/>
              <a:t>The Total </a:t>
            </a:r>
            <a:r>
              <a:rPr lang="en-US" sz="2000" dirty="0"/>
              <a:t>F</a:t>
            </a:r>
            <a:r>
              <a:rPr lang="en-US" sz="2000" dirty="0" smtClean="0"/>
              <a:t>loat of the activity (</a:t>
            </a:r>
            <a:r>
              <a:rPr lang="en-US" sz="2000" dirty="0" err="1" smtClean="0"/>
              <a:t>i,j</a:t>
            </a:r>
            <a:r>
              <a:rPr lang="en-US" sz="2000" dirty="0" smtClean="0"/>
              <a:t>) is the excess of the time span defined from the earliest occurrence of event </a:t>
            </a:r>
            <a:r>
              <a:rPr lang="en-US" sz="2000" dirty="0" err="1" smtClean="0"/>
              <a:t>i</a:t>
            </a:r>
            <a:r>
              <a:rPr lang="en-US" sz="2000" dirty="0" smtClean="0"/>
              <a:t> to the latest occurrence of event j over the duration of the activity (</a:t>
            </a:r>
            <a:r>
              <a:rPr lang="en-US" sz="2000" dirty="0" err="1" smtClean="0"/>
              <a:t>i,j</a:t>
            </a:r>
            <a:r>
              <a:rPr lang="en-US" sz="2000" dirty="0" smtClean="0"/>
              <a:t>).  </a:t>
            </a:r>
          </a:p>
          <a:p>
            <a:pPr marL="457200" lvl="1" indent="0">
              <a:buNone/>
            </a:pPr>
            <a:r>
              <a:rPr lang="en-US" sz="2000" dirty="0"/>
              <a:t> </a:t>
            </a:r>
            <a:r>
              <a:rPr lang="en-US" sz="2000" dirty="0" smtClean="0"/>
              <a:t>      </a:t>
            </a:r>
            <a:r>
              <a:rPr lang="en-US" sz="2000" dirty="0" err="1" smtClean="0">
                <a:solidFill>
                  <a:srgbClr val="FF0000"/>
                </a:solidFill>
              </a:rPr>
              <a:t>TF</a:t>
            </a:r>
            <a:r>
              <a:rPr lang="en-US" sz="2000" baseline="-25000" dirty="0" err="1" smtClean="0">
                <a:solidFill>
                  <a:srgbClr val="FF0000"/>
                </a:solidFill>
              </a:rPr>
              <a:t>ij</a:t>
            </a:r>
            <a:r>
              <a:rPr lang="en-US" sz="2000" dirty="0" smtClean="0">
                <a:solidFill>
                  <a:srgbClr val="FF0000"/>
                </a:solidFill>
              </a:rPr>
              <a:t> = </a:t>
            </a:r>
            <a:r>
              <a:rPr lang="en-US" sz="2000" dirty="0" err="1" smtClean="0">
                <a:solidFill>
                  <a:srgbClr val="FF0000"/>
                </a:solidFill>
              </a:rPr>
              <a:t>LT</a:t>
            </a:r>
            <a:r>
              <a:rPr lang="en-US" sz="2000" baseline="-25000" dirty="0" err="1" smtClean="0">
                <a:solidFill>
                  <a:srgbClr val="FF0000"/>
                </a:solidFill>
              </a:rPr>
              <a:t>j</a:t>
            </a:r>
            <a:r>
              <a:rPr lang="en-US" sz="2000" dirty="0" smtClean="0">
                <a:solidFill>
                  <a:srgbClr val="FF0000"/>
                </a:solidFill>
              </a:rPr>
              <a:t> – </a:t>
            </a:r>
            <a:r>
              <a:rPr lang="en-US" sz="2000" dirty="0" err="1" smtClean="0">
                <a:solidFill>
                  <a:srgbClr val="FF0000"/>
                </a:solidFill>
              </a:rPr>
              <a:t>ET</a:t>
            </a:r>
            <a:r>
              <a:rPr lang="en-US" sz="2000" baseline="-25000" dirty="0" err="1" smtClean="0">
                <a:solidFill>
                  <a:srgbClr val="FF0000"/>
                </a:solidFill>
              </a:rPr>
              <a:t>i</a:t>
            </a:r>
            <a:r>
              <a:rPr lang="en-US" sz="2000" dirty="0" smtClean="0">
                <a:solidFill>
                  <a:srgbClr val="FF0000"/>
                </a:solidFill>
              </a:rPr>
              <a:t> – </a:t>
            </a:r>
            <a:r>
              <a:rPr lang="en-US" sz="2000" dirty="0" err="1" smtClean="0">
                <a:solidFill>
                  <a:srgbClr val="FF0000"/>
                </a:solidFill>
              </a:rPr>
              <a:t>D</a:t>
            </a:r>
            <a:r>
              <a:rPr lang="en-US" sz="2000" baseline="-25000" dirty="0" err="1" smtClean="0">
                <a:solidFill>
                  <a:srgbClr val="FF0000"/>
                </a:solidFill>
              </a:rPr>
              <a:t>ij</a:t>
            </a:r>
          </a:p>
          <a:p>
            <a:pPr marL="0" indent="0">
              <a:buNone/>
            </a:pPr>
            <a:r>
              <a:rPr lang="en-US" sz="2200" b="1" dirty="0" smtClean="0"/>
              <a:t>Free </a:t>
            </a:r>
            <a:r>
              <a:rPr lang="en-US" sz="2200" b="1" dirty="0"/>
              <a:t>Float: </a:t>
            </a:r>
          </a:p>
          <a:p>
            <a:pPr marL="457200" lvl="1" indent="0">
              <a:buNone/>
            </a:pPr>
            <a:r>
              <a:rPr lang="en-US" sz="2000" dirty="0"/>
              <a:t>The </a:t>
            </a:r>
            <a:r>
              <a:rPr lang="en-US" sz="2000" dirty="0" smtClean="0"/>
              <a:t>Free Float </a:t>
            </a:r>
            <a:r>
              <a:rPr lang="en-US" sz="2000" dirty="0"/>
              <a:t>of the activity (</a:t>
            </a:r>
            <a:r>
              <a:rPr lang="en-US" sz="2000" dirty="0" err="1"/>
              <a:t>i,j</a:t>
            </a:r>
            <a:r>
              <a:rPr lang="en-US" sz="2000" dirty="0"/>
              <a:t>) is </a:t>
            </a:r>
            <a:r>
              <a:rPr lang="en-US" sz="2000" dirty="0" smtClean="0"/>
              <a:t>the </a:t>
            </a:r>
            <a:r>
              <a:rPr lang="en-US" sz="2000" dirty="0"/>
              <a:t>excess of the time span defined from the earliest occurrence of event </a:t>
            </a:r>
            <a:r>
              <a:rPr lang="en-US" sz="2000" dirty="0" err="1"/>
              <a:t>i</a:t>
            </a:r>
            <a:r>
              <a:rPr lang="en-US" sz="2000" dirty="0"/>
              <a:t> to the </a:t>
            </a:r>
            <a:r>
              <a:rPr lang="en-US" sz="2000" dirty="0" smtClean="0"/>
              <a:t>earliest occurrence </a:t>
            </a:r>
            <a:r>
              <a:rPr lang="en-US" sz="2000" dirty="0"/>
              <a:t>of event j over the duration of the activity (</a:t>
            </a:r>
            <a:r>
              <a:rPr lang="en-US" sz="2000" dirty="0" err="1"/>
              <a:t>i,j</a:t>
            </a:r>
            <a:r>
              <a:rPr lang="en-US" sz="2000" dirty="0"/>
              <a:t>).  </a:t>
            </a:r>
          </a:p>
          <a:p>
            <a:pPr marL="457200" lvl="1" indent="0">
              <a:buNone/>
            </a:pPr>
            <a:r>
              <a:rPr lang="en-US" sz="2000" dirty="0"/>
              <a:t>       </a:t>
            </a:r>
            <a:r>
              <a:rPr lang="en-US" sz="2000" dirty="0" err="1" smtClean="0">
                <a:solidFill>
                  <a:srgbClr val="FF0000"/>
                </a:solidFill>
              </a:rPr>
              <a:t>FF</a:t>
            </a:r>
            <a:r>
              <a:rPr lang="en-US" sz="2000" baseline="-25000" dirty="0" err="1" smtClean="0">
                <a:solidFill>
                  <a:srgbClr val="FF0000"/>
                </a:solidFill>
              </a:rPr>
              <a:t>ij</a:t>
            </a:r>
            <a:r>
              <a:rPr lang="en-US" sz="2000" dirty="0" smtClean="0">
                <a:solidFill>
                  <a:srgbClr val="FF0000"/>
                </a:solidFill>
              </a:rPr>
              <a:t> </a:t>
            </a:r>
            <a:r>
              <a:rPr lang="en-US" sz="2000" dirty="0">
                <a:solidFill>
                  <a:srgbClr val="FF0000"/>
                </a:solidFill>
              </a:rPr>
              <a:t>= </a:t>
            </a:r>
            <a:r>
              <a:rPr lang="en-US" sz="2000" dirty="0" err="1" smtClean="0">
                <a:solidFill>
                  <a:srgbClr val="FF0000"/>
                </a:solidFill>
              </a:rPr>
              <a:t>ET</a:t>
            </a:r>
            <a:r>
              <a:rPr lang="en-US" sz="2000" baseline="-25000" dirty="0" err="1" smtClean="0">
                <a:solidFill>
                  <a:srgbClr val="FF0000"/>
                </a:solidFill>
              </a:rPr>
              <a:t>j</a:t>
            </a:r>
            <a:r>
              <a:rPr lang="en-US" sz="2000" dirty="0" smtClean="0">
                <a:solidFill>
                  <a:srgbClr val="FF0000"/>
                </a:solidFill>
              </a:rPr>
              <a:t> </a:t>
            </a:r>
            <a:r>
              <a:rPr lang="en-US" sz="2000" dirty="0">
                <a:solidFill>
                  <a:srgbClr val="FF0000"/>
                </a:solidFill>
              </a:rPr>
              <a:t>– </a:t>
            </a:r>
            <a:r>
              <a:rPr lang="en-US" sz="2000" dirty="0" err="1">
                <a:solidFill>
                  <a:srgbClr val="FF0000"/>
                </a:solidFill>
              </a:rPr>
              <a:t>ET</a:t>
            </a:r>
            <a:r>
              <a:rPr lang="en-US" sz="2000" baseline="-25000" dirty="0" err="1">
                <a:solidFill>
                  <a:srgbClr val="FF0000"/>
                </a:solidFill>
              </a:rPr>
              <a:t>i</a:t>
            </a:r>
            <a:r>
              <a:rPr lang="en-US" sz="2000" dirty="0">
                <a:solidFill>
                  <a:srgbClr val="FF0000"/>
                </a:solidFill>
              </a:rPr>
              <a:t> – </a:t>
            </a:r>
            <a:r>
              <a:rPr lang="en-US" sz="2000" dirty="0" err="1" smtClean="0">
                <a:solidFill>
                  <a:srgbClr val="FF0000"/>
                </a:solidFill>
              </a:rPr>
              <a:t>D</a:t>
            </a:r>
            <a:r>
              <a:rPr lang="en-US" sz="2000" baseline="-25000" dirty="0" err="1" smtClean="0">
                <a:solidFill>
                  <a:srgbClr val="FF0000"/>
                </a:solidFill>
              </a:rPr>
              <a:t>ij</a:t>
            </a:r>
            <a:endParaRPr lang="en-US" sz="2000" dirty="0" smtClean="0">
              <a:solidFill>
                <a:srgbClr val="FF0000"/>
              </a:solidFill>
            </a:endParaRPr>
          </a:p>
          <a:p>
            <a:pPr marL="0" indent="0">
              <a:buNone/>
            </a:pPr>
            <a:r>
              <a:rPr lang="en-US" sz="2400" dirty="0" smtClean="0"/>
              <a:t>By definition, </a:t>
            </a:r>
            <a:r>
              <a:rPr lang="en-US" sz="2400" dirty="0" err="1" smtClean="0">
                <a:solidFill>
                  <a:srgbClr val="FF0000"/>
                </a:solidFill>
              </a:rPr>
              <a:t>FF</a:t>
            </a:r>
            <a:r>
              <a:rPr lang="en-US" sz="2400" baseline="-25000" dirty="0" err="1" smtClean="0">
                <a:solidFill>
                  <a:srgbClr val="FF0000"/>
                </a:solidFill>
              </a:rPr>
              <a:t>ij</a:t>
            </a:r>
            <a:r>
              <a:rPr lang="en-US" sz="2400" dirty="0" smtClean="0">
                <a:solidFill>
                  <a:srgbClr val="FF0000"/>
                </a:solidFill>
              </a:rPr>
              <a:t> ≤ </a:t>
            </a:r>
            <a:r>
              <a:rPr lang="en-US" sz="2400" dirty="0" err="1" smtClean="0">
                <a:solidFill>
                  <a:srgbClr val="FF0000"/>
                </a:solidFill>
              </a:rPr>
              <a:t>TF</a:t>
            </a:r>
            <a:r>
              <a:rPr lang="en-US" sz="2400" baseline="-25000" dirty="0" err="1" smtClean="0">
                <a:solidFill>
                  <a:srgbClr val="FF0000"/>
                </a:solidFill>
              </a:rPr>
              <a:t>ij</a:t>
            </a:r>
            <a:endParaRPr lang="en-US" sz="2400" baseline="-25000" dirty="0" smtClean="0">
              <a:solidFill>
                <a:srgbClr val="FF0000"/>
              </a:solidFill>
            </a:endParaRPr>
          </a:p>
          <a:p>
            <a:pPr marL="0" indent="0">
              <a:buNone/>
            </a:pPr>
            <a:endParaRPr lang="en-US" sz="2400" dirty="0" smtClean="0"/>
          </a:p>
          <a:p>
            <a:pPr marL="0" indent="0">
              <a:buNone/>
            </a:pPr>
            <a:r>
              <a:rPr lang="en-US" sz="2400" dirty="0" smtClean="0"/>
              <a:t>For any critical activity </a:t>
            </a:r>
            <a:r>
              <a:rPr lang="en-US" sz="2400" dirty="0" err="1" smtClean="0">
                <a:solidFill>
                  <a:srgbClr val="FF0000"/>
                </a:solidFill>
              </a:rPr>
              <a:t>FF</a:t>
            </a:r>
            <a:r>
              <a:rPr lang="en-US" sz="2400" baseline="-25000" dirty="0" err="1" smtClean="0">
                <a:solidFill>
                  <a:srgbClr val="FF0000"/>
                </a:solidFill>
              </a:rPr>
              <a:t>ij</a:t>
            </a:r>
            <a:r>
              <a:rPr lang="en-US" sz="2400" dirty="0" smtClean="0">
                <a:solidFill>
                  <a:srgbClr val="FF0000"/>
                </a:solidFill>
              </a:rPr>
              <a:t> = </a:t>
            </a:r>
            <a:r>
              <a:rPr lang="en-US" sz="2400" dirty="0" err="1" smtClean="0">
                <a:solidFill>
                  <a:srgbClr val="FF0000"/>
                </a:solidFill>
              </a:rPr>
              <a:t>TF</a:t>
            </a:r>
            <a:r>
              <a:rPr lang="en-US" sz="2400" baseline="-25000" dirty="0" err="1" smtClean="0">
                <a:solidFill>
                  <a:srgbClr val="FF0000"/>
                </a:solidFill>
              </a:rPr>
              <a:t>ij</a:t>
            </a:r>
            <a:r>
              <a:rPr lang="en-US" sz="2400" baseline="-25000" dirty="0" smtClean="0">
                <a:solidFill>
                  <a:srgbClr val="FF0000"/>
                </a:solidFill>
              </a:rPr>
              <a:t> </a:t>
            </a:r>
            <a:r>
              <a:rPr lang="en-US" sz="2400" dirty="0" smtClean="0">
                <a:solidFill>
                  <a:srgbClr val="FF0000"/>
                </a:solidFill>
              </a:rPr>
              <a:t> = 0</a:t>
            </a:r>
            <a:endParaRPr lang="en-US" sz="2400" baseline="-25000" dirty="0">
              <a:solidFill>
                <a:srgbClr val="FF0000"/>
              </a:solidFill>
            </a:endParaRPr>
          </a:p>
          <a:p>
            <a:pPr marL="0" indent="0">
              <a:buNone/>
            </a:pPr>
            <a:endParaRPr lang="en-US" sz="2400" dirty="0"/>
          </a:p>
        </p:txBody>
      </p:sp>
    </p:spTree>
    <p:extLst>
      <p:ext uri="{BB962C8B-B14F-4D97-AF65-F5344CB8AC3E}">
        <p14:creationId xmlns:p14="http://schemas.microsoft.com/office/powerpoint/2010/main" val="4115254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33304" cy="796163"/>
          </a:xfrm>
        </p:spPr>
        <p:txBody>
          <a:bodyPr/>
          <a:lstStyle/>
          <a:p>
            <a:r>
              <a:rPr lang="en-US" dirty="0"/>
              <a:t>Determination of the Floats: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801442542"/>
              </p:ext>
            </p:extLst>
          </p:nvPr>
        </p:nvGraphicFramePr>
        <p:xfrm>
          <a:off x="5948691" y="2286265"/>
          <a:ext cx="5322813" cy="3931920"/>
        </p:xfrm>
        <a:graphic>
          <a:graphicData uri="http://schemas.openxmlformats.org/drawingml/2006/table">
            <a:tbl>
              <a:tblPr firstRow="1" bandRow="1">
                <a:tableStyleId>{5C22544A-7EE6-4342-B048-85BDC9FD1C3A}</a:tableStyleId>
              </a:tblPr>
              <a:tblGrid>
                <a:gridCol w="933693">
                  <a:extLst>
                    <a:ext uri="{9D8B030D-6E8A-4147-A177-3AD203B41FA5}">
                      <a16:colId xmlns:a16="http://schemas.microsoft.com/office/drawing/2014/main" val="3791370606"/>
                    </a:ext>
                  </a:extLst>
                </a:gridCol>
                <a:gridCol w="1828800">
                  <a:extLst>
                    <a:ext uri="{9D8B030D-6E8A-4147-A177-3AD203B41FA5}">
                      <a16:colId xmlns:a16="http://schemas.microsoft.com/office/drawing/2014/main" val="2316995731"/>
                    </a:ext>
                  </a:extLst>
                </a:gridCol>
                <a:gridCol w="1024128">
                  <a:extLst>
                    <a:ext uri="{9D8B030D-6E8A-4147-A177-3AD203B41FA5}">
                      <a16:colId xmlns:a16="http://schemas.microsoft.com/office/drawing/2014/main" val="2860101085"/>
                    </a:ext>
                  </a:extLst>
                </a:gridCol>
                <a:gridCol w="731520">
                  <a:extLst>
                    <a:ext uri="{9D8B030D-6E8A-4147-A177-3AD203B41FA5}">
                      <a16:colId xmlns:a16="http://schemas.microsoft.com/office/drawing/2014/main" val="2822035810"/>
                    </a:ext>
                  </a:extLst>
                </a:gridCol>
                <a:gridCol w="804672">
                  <a:extLst>
                    <a:ext uri="{9D8B030D-6E8A-4147-A177-3AD203B41FA5}">
                      <a16:colId xmlns:a16="http://schemas.microsoft.com/office/drawing/2014/main" val="2309297801"/>
                    </a:ext>
                  </a:extLst>
                </a:gridCol>
              </a:tblGrid>
              <a:tr h="593355">
                <a:tc>
                  <a:txBody>
                    <a:bodyPr/>
                    <a:lstStyle/>
                    <a:p>
                      <a:pPr algn="ctr"/>
                      <a:r>
                        <a:rPr lang="en-US" dirty="0" smtClean="0"/>
                        <a:t>Activity</a:t>
                      </a:r>
                      <a:endParaRPr lang="en-US" dirty="0"/>
                    </a:p>
                  </a:txBody>
                  <a:tcPr/>
                </a:tc>
                <a:tc>
                  <a:txBody>
                    <a:bodyPr/>
                    <a:lstStyle/>
                    <a:p>
                      <a:pPr algn="ctr"/>
                      <a:r>
                        <a:rPr lang="en-US" dirty="0" smtClean="0"/>
                        <a:t>Status</a:t>
                      </a:r>
                      <a:endParaRPr lang="en-US" dirty="0"/>
                    </a:p>
                  </a:txBody>
                  <a:tcPr/>
                </a:tc>
                <a:tc>
                  <a:txBody>
                    <a:bodyPr/>
                    <a:lstStyle/>
                    <a:p>
                      <a:pPr algn="ctr"/>
                      <a:r>
                        <a:rPr lang="en-US" dirty="0" smtClean="0"/>
                        <a:t>Duration (Days)</a:t>
                      </a:r>
                      <a:endParaRPr lang="en-US" dirty="0"/>
                    </a:p>
                  </a:txBody>
                  <a:tcPr/>
                </a:tc>
                <a:tc>
                  <a:txBody>
                    <a:bodyPr/>
                    <a:lstStyle/>
                    <a:p>
                      <a:pPr algn="ctr"/>
                      <a:r>
                        <a:rPr lang="en-US" dirty="0" smtClean="0"/>
                        <a:t>Total Float</a:t>
                      </a:r>
                      <a:endParaRPr lang="en-US" dirty="0"/>
                    </a:p>
                  </a:txBody>
                  <a:tcPr/>
                </a:tc>
                <a:tc>
                  <a:txBody>
                    <a:bodyPr/>
                    <a:lstStyle/>
                    <a:p>
                      <a:pPr algn="ctr"/>
                      <a:r>
                        <a:rPr lang="en-US" dirty="0" smtClean="0"/>
                        <a:t>Free Float</a:t>
                      </a:r>
                      <a:endParaRPr lang="en-US" dirty="0"/>
                    </a:p>
                  </a:txBody>
                  <a:tcPr/>
                </a:tc>
                <a:extLst>
                  <a:ext uri="{0D108BD9-81ED-4DB2-BD59-A6C34878D82A}">
                    <a16:rowId xmlns:a16="http://schemas.microsoft.com/office/drawing/2014/main" val="2446983412"/>
                  </a:ext>
                </a:extLst>
              </a:tr>
              <a:tr h="352547">
                <a:tc>
                  <a:txBody>
                    <a:bodyPr/>
                    <a:lstStyle/>
                    <a:p>
                      <a:r>
                        <a:rPr lang="en-US" dirty="0" smtClean="0">
                          <a:solidFill>
                            <a:srgbClr val="FF0000"/>
                          </a:solidFill>
                        </a:rPr>
                        <a:t>A (1,2)</a:t>
                      </a:r>
                      <a:endParaRPr lang="en-US" dirty="0">
                        <a:solidFill>
                          <a:srgbClr val="FF0000"/>
                        </a:solidFill>
                      </a:endParaRPr>
                    </a:p>
                  </a:txBody>
                  <a:tcPr/>
                </a:tc>
                <a:tc>
                  <a:txBody>
                    <a:bodyPr/>
                    <a:lstStyle/>
                    <a:p>
                      <a:r>
                        <a:rPr lang="en-US" dirty="0" smtClean="0">
                          <a:solidFill>
                            <a:srgbClr val="FF0000"/>
                          </a:solidFill>
                        </a:rPr>
                        <a:t>Critical</a:t>
                      </a:r>
                      <a:endParaRPr lang="en-US" dirty="0">
                        <a:solidFill>
                          <a:srgbClr val="FF0000"/>
                        </a:solidFill>
                      </a:endParaRPr>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0</a:t>
                      </a:r>
                      <a:endParaRPr lang="en-US" dirty="0">
                        <a:solidFill>
                          <a:srgbClr val="FF0000"/>
                        </a:solidFill>
                      </a:endParaRPr>
                    </a:p>
                  </a:txBody>
                  <a:tcPr/>
                </a:tc>
                <a:tc>
                  <a:txBody>
                    <a:bodyPr/>
                    <a:lstStyle/>
                    <a:p>
                      <a:pPr algn="ctr"/>
                      <a:r>
                        <a:rPr lang="en-US" dirty="0" smtClean="0">
                          <a:solidFill>
                            <a:srgbClr val="FF0000"/>
                          </a:solidFill>
                        </a:rPr>
                        <a:t>0</a:t>
                      </a:r>
                      <a:endParaRPr lang="en-US" dirty="0">
                        <a:solidFill>
                          <a:srgbClr val="FF0000"/>
                        </a:solidFill>
                      </a:endParaRPr>
                    </a:p>
                  </a:txBody>
                  <a:tcPr/>
                </a:tc>
                <a:extLst>
                  <a:ext uri="{0D108BD9-81ED-4DB2-BD59-A6C34878D82A}">
                    <a16:rowId xmlns:a16="http://schemas.microsoft.com/office/drawing/2014/main" val="2353580529"/>
                  </a:ext>
                </a:extLst>
              </a:tr>
              <a:tr h="352547">
                <a:tc>
                  <a:txBody>
                    <a:bodyPr/>
                    <a:lstStyle/>
                    <a:p>
                      <a:r>
                        <a:rPr lang="en-US" dirty="0" smtClean="0"/>
                        <a:t>B (1,3)</a:t>
                      </a:r>
                      <a:endParaRPr lang="en-US" dirty="0"/>
                    </a:p>
                  </a:txBody>
                  <a:tcPr/>
                </a:tc>
                <a:tc>
                  <a:txBody>
                    <a:bodyPr/>
                    <a:lstStyle/>
                    <a:p>
                      <a:r>
                        <a:rPr lang="en-US" dirty="0" smtClean="0"/>
                        <a:t>Noncritical</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41351307"/>
                  </a:ext>
                </a:extLst>
              </a:tr>
              <a:tr h="352547">
                <a:tc>
                  <a:txBody>
                    <a:bodyPr/>
                    <a:lstStyle/>
                    <a:p>
                      <a:r>
                        <a:rPr lang="en-US" dirty="0" smtClean="0"/>
                        <a:t>C (2,3)</a:t>
                      </a:r>
                      <a:endParaRPr lang="en-US" dirty="0"/>
                    </a:p>
                  </a:txBody>
                  <a:tcPr/>
                </a:tc>
                <a:tc>
                  <a:txBody>
                    <a:bodyPr/>
                    <a:lstStyle/>
                    <a:p>
                      <a:r>
                        <a:rPr lang="en-US" dirty="0" smtClean="0"/>
                        <a:t>Noncritical</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014370048"/>
                  </a:ext>
                </a:extLst>
              </a:tr>
              <a:tr h="352547">
                <a:tc>
                  <a:txBody>
                    <a:bodyPr/>
                    <a:lstStyle/>
                    <a:p>
                      <a:r>
                        <a:rPr lang="en-US" dirty="0" smtClean="0">
                          <a:solidFill>
                            <a:srgbClr val="FF0000"/>
                          </a:solidFill>
                        </a:rPr>
                        <a:t>D (2,4)</a:t>
                      </a:r>
                      <a:endParaRPr lang="en-US" dirty="0">
                        <a:solidFill>
                          <a:srgbClr val="FF0000"/>
                        </a:solidFill>
                      </a:endParaRPr>
                    </a:p>
                  </a:txBody>
                  <a:tcPr/>
                </a:tc>
                <a:tc>
                  <a:txBody>
                    <a:bodyPr/>
                    <a:lstStyle/>
                    <a:p>
                      <a:r>
                        <a:rPr lang="en-US" dirty="0" smtClean="0">
                          <a:solidFill>
                            <a:srgbClr val="FF0000"/>
                          </a:solidFill>
                        </a:rPr>
                        <a:t>Critical</a:t>
                      </a:r>
                      <a:endParaRPr lang="en-US" dirty="0">
                        <a:solidFill>
                          <a:srgbClr val="FF0000"/>
                        </a:solidFill>
                      </a:endParaRPr>
                    </a:p>
                  </a:txBody>
                  <a:tcPr/>
                </a:tc>
                <a:tc>
                  <a:txBody>
                    <a:bodyPr/>
                    <a:lstStyle/>
                    <a:p>
                      <a:pPr algn="ctr"/>
                      <a:r>
                        <a:rPr lang="en-US" dirty="0" smtClean="0">
                          <a:solidFill>
                            <a:srgbClr val="FF0000"/>
                          </a:solidFill>
                        </a:rPr>
                        <a:t>8</a:t>
                      </a:r>
                      <a:endParaRPr lang="en-US" dirty="0">
                        <a:solidFill>
                          <a:srgbClr val="FF0000"/>
                        </a:solidFill>
                      </a:endParaRPr>
                    </a:p>
                  </a:txBody>
                  <a:tcPr/>
                </a:tc>
                <a:tc>
                  <a:txBody>
                    <a:bodyPr/>
                    <a:lstStyle/>
                    <a:p>
                      <a:pPr algn="ctr"/>
                      <a:r>
                        <a:rPr lang="en-US" dirty="0" smtClean="0">
                          <a:solidFill>
                            <a:srgbClr val="FF0000"/>
                          </a:solidFill>
                        </a:rPr>
                        <a:t>0</a:t>
                      </a:r>
                      <a:endParaRPr lang="en-US" dirty="0">
                        <a:solidFill>
                          <a:srgbClr val="FF0000"/>
                        </a:solidFill>
                      </a:endParaRPr>
                    </a:p>
                  </a:txBody>
                  <a:tcPr/>
                </a:tc>
                <a:tc>
                  <a:txBody>
                    <a:bodyPr/>
                    <a:lstStyle/>
                    <a:p>
                      <a:pPr algn="ctr"/>
                      <a:r>
                        <a:rPr lang="en-US" dirty="0" smtClean="0">
                          <a:solidFill>
                            <a:srgbClr val="FF0000"/>
                          </a:solidFill>
                        </a:rPr>
                        <a:t>0</a:t>
                      </a:r>
                      <a:endParaRPr lang="en-US" dirty="0">
                        <a:solidFill>
                          <a:srgbClr val="FF0000"/>
                        </a:solidFill>
                      </a:endParaRPr>
                    </a:p>
                  </a:txBody>
                  <a:tcPr/>
                </a:tc>
                <a:extLst>
                  <a:ext uri="{0D108BD9-81ED-4DB2-BD59-A6C34878D82A}">
                    <a16:rowId xmlns:a16="http://schemas.microsoft.com/office/drawing/2014/main" val="2637966470"/>
                  </a:ext>
                </a:extLst>
              </a:tr>
              <a:tr h="352547">
                <a:tc>
                  <a:txBody>
                    <a:bodyPr/>
                    <a:lstStyle/>
                    <a:p>
                      <a:r>
                        <a:rPr lang="en-US" dirty="0" smtClean="0">
                          <a:solidFill>
                            <a:srgbClr val="FF0000"/>
                          </a:solidFill>
                        </a:rPr>
                        <a:t>D1 (4,5)</a:t>
                      </a:r>
                      <a:endParaRPr lang="en-US" dirty="0">
                        <a:solidFill>
                          <a:srgbClr val="FF0000"/>
                        </a:solidFill>
                      </a:endParaRPr>
                    </a:p>
                  </a:txBody>
                  <a:tcPr/>
                </a:tc>
                <a:tc>
                  <a:txBody>
                    <a:bodyPr/>
                    <a:lstStyle/>
                    <a:p>
                      <a:r>
                        <a:rPr lang="en-US" dirty="0" smtClean="0">
                          <a:solidFill>
                            <a:srgbClr val="FF0000"/>
                          </a:solidFill>
                        </a:rPr>
                        <a:t>Dummy-Critical</a:t>
                      </a:r>
                      <a:endParaRPr lang="en-US" dirty="0">
                        <a:solidFill>
                          <a:srgbClr val="FF0000"/>
                        </a:solidFill>
                      </a:endParaRPr>
                    </a:p>
                  </a:txBody>
                  <a:tcPr/>
                </a:tc>
                <a:tc>
                  <a:txBody>
                    <a:bodyPr/>
                    <a:lstStyle/>
                    <a:p>
                      <a:pPr algn="ctr"/>
                      <a:r>
                        <a:rPr lang="en-US" dirty="0" smtClean="0">
                          <a:solidFill>
                            <a:srgbClr val="FF0000"/>
                          </a:solidFill>
                        </a:rPr>
                        <a:t>0</a:t>
                      </a:r>
                      <a:endParaRPr lang="en-US" dirty="0">
                        <a:solidFill>
                          <a:srgbClr val="FF0000"/>
                        </a:solidFill>
                      </a:endParaRPr>
                    </a:p>
                  </a:txBody>
                  <a:tcPr/>
                </a:tc>
                <a:tc>
                  <a:txBody>
                    <a:bodyPr/>
                    <a:lstStyle/>
                    <a:p>
                      <a:pPr algn="ctr"/>
                      <a:r>
                        <a:rPr lang="en-US" dirty="0" smtClean="0">
                          <a:solidFill>
                            <a:srgbClr val="FF0000"/>
                          </a:solidFill>
                        </a:rPr>
                        <a:t>0</a:t>
                      </a:r>
                      <a:endParaRPr lang="en-US" dirty="0">
                        <a:solidFill>
                          <a:srgbClr val="FF0000"/>
                        </a:solidFill>
                      </a:endParaRPr>
                    </a:p>
                  </a:txBody>
                  <a:tcPr/>
                </a:tc>
                <a:tc>
                  <a:txBody>
                    <a:bodyPr/>
                    <a:lstStyle/>
                    <a:p>
                      <a:pPr algn="ctr"/>
                      <a:r>
                        <a:rPr lang="en-US" dirty="0" smtClean="0">
                          <a:solidFill>
                            <a:srgbClr val="FF0000"/>
                          </a:solidFill>
                        </a:rPr>
                        <a:t>0</a:t>
                      </a:r>
                      <a:endParaRPr lang="en-US" dirty="0">
                        <a:solidFill>
                          <a:srgbClr val="FF0000"/>
                        </a:solidFill>
                      </a:endParaRPr>
                    </a:p>
                  </a:txBody>
                  <a:tcPr/>
                </a:tc>
                <a:extLst>
                  <a:ext uri="{0D108BD9-81ED-4DB2-BD59-A6C34878D82A}">
                    <a16:rowId xmlns:a16="http://schemas.microsoft.com/office/drawing/2014/main" val="1967970553"/>
                  </a:ext>
                </a:extLst>
              </a:tr>
              <a:tr h="352547">
                <a:tc>
                  <a:txBody>
                    <a:bodyPr/>
                    <a:lstStyle/>
                    <a:p>
                      <a:r>
                        <a:rPr lang="en-US" dirty="0" smtClean="0"/>
                        <a:t>E (3,5)</a:t>
                      </a:r>
                      <a:endParaRPr lang="en-US" dirty="0"/>
                    </a:p>
                  </a:txBody>
                  <a:tcPr/>
                </a:tc>
                <a:tc>
                  <a:txBody>
                    <a:bodyPr/>
                    <a:lstStyle/>
                    <a:p>
                      <a:r>
                        <a:rPr lang="en-US" dirty="0" smtClean="0"/>
                        <a:t>Noncritical</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3705560112"/>
                  </a:ext>
                </a:extLst>
              </a:tr>
              <a:tr h="352547">
                <a:tc>
                  <a:txBody>
                    <a:bodyPr/>
                    <a:lstStyle/>
                    <a:p>
                      <a:r>
                        <a:rPr lang="en-US" dirty="0" smtClean="0"/>
                        <a:t>F (3,6)</a:t>
                      </a:r>
                      <a:endParaRPr lang="en-US" dirty="0"/>
                    </a:p>
                  </a:txBody>
                  <a:tcPr/>
                </a:tc>
                <a:tc>
                  <a:txBody>
                    <a:bodyPr/>
                    <a:lstStyle/>
                    <a:p>
                      <a:r>
                        <a:rPr lang="en-US" dirty="0" smtClean="0"/>
                        <a:t>Noncritical</a:t>
                      </a:r>
                      <a:endParaRPr lang="en-US" dirty="0"/>
                    </a:p>
                  </a:txBody>
                  <a:tcPr/>
                </a:tc>
                <a:tc>
                  <a:txBody>
                    <a:bodyPr/>
                    <a:lstStyle/>
                    <a:p>
                      <a:pPr algn="ctr"/>
                      <a:r>
                        <a:rPr lang="en-US" dirty="0" smtClean="0"/>
                        <a:t>11</a:t>
                      </a:r>
                      <a:endParaRPr lang="en-US" dirty="0"/>
                    </a:p>
                  </a:txBody>
                  <a:tcPr/>
                </a:tc>
                <a:tc>
                  <a:txBody>
                    <a:bodyPr/>
                    <a:lstStyle/>
                    <a:p>
                      <a:pPr algn="ctr"/>
                      <a:r>
                        <a:rPr lang="en-US" dirty="0" smtClean="0"/>
                        <a:t>6</a:t>
                      </a:r>
                      <a:endParaRPr lang="en-US" dirty="0"/>
                    </a:p>
                  </a:txBody>
                  <a:tcPr/>
                </a:tc>
                <a:tc>
                  <a:txBody>
                    <a:bodyPr/>
                    <a:lstStyle/>
                    <a:p>
                      <a:pPr algn="ctr"/>
                      <a:r>
                        <a:rPr lang="en-US" dirty="0" smtClean="0"/>
                        <a:t>6</a:t>
                      </a:r>
                      <a:endParaRPr lang="en-US" dirty="0"/>
                    </a:p>
                  </a:txBody>
                  <a:tcPr/>
                </a:tc>
                <a:extLst>
                  <a:ext uri="{0D108BD9-81ED-4DB2-BD59-A6C34878D82A}">
                    <a16:rowId xmlns:a16="http://schemas.microsoft.com/office/drawing/2014/main" val="3280404307"/>
                  </a:ext>
                </a:extLst>
              </a:tr>
              <a:tr h="352547">
                <a:tc>
                  <a:txBody>
                    <a:bodyPr/>
                    <a:lstStyle/>
                    <a:p>
                      <a:r>
                        <a:rPr lang="en-US" dirty="0" smtClean="0"/>
                        <a:t>G (4,6)</a:t>
                      </a:r>
                      <a:endParaRPr lang="en-US" dirty="0"/>
                    </a:p>
                  </a:txBody>
                  <a:tcPr/>
                </a:tc>
                <a:tc>
                  <a:txBody>
                    <a:bodyPr/>
                    <a:lstStyle/>
                    <a:p>
                      <a:r>
                        <a:rPr lang="en-US" dirty="0" smtClean="0"/>
                        <a:t>Noncritical</a:t>
                      </a:r>
                      <a:endParaRPr lang="en-US" dirty="0"/>
                    </a:p>
                  </a:txBody>
                  <a:tcPr/>
                </a:tc>
                <a:tc>
                  <a:txBody>
                    <a:bodyPr/>
                    <a:lstStyle/>
                    <a:p>
                      <a:pPr algn="ctr"/>
                      <a:r>
                        <a:rPr lang="en-US" dirty="0" smtClean="0"/>
                        <a:t>1</a:t>
                      </a:r>
                      <a:endParaRPr lang="en-US" dirty="0"/>
                    </a:p>
                  </a:txBody>
                  <a:tcPr/>
                </a:tc>
                <a:tc>
                  <a:txBody>
                    <a:bodyPr/>
                    <a:lstStyle/>
                    <a:p>
                      <a:pPr algn="ctr"/>
                      <a:r>
                        <a:rPr lang="en-US" dirty="0" smtClean="0"/>
                        <a:t>11</a:t>
                      </a:r>
                      <a:endParaRPr lang="en-US" dirty="0"/>
                    </a:p>
                  </a:txBody>
                  <a:tcPr/>
                </a:tc>
                <a:tc>
                  <a:txBody>
                    <a:bodyPr/>
                    <a:lstStyle/>
                    <a:p>
                      <a:pPr algn="ctr"/>
                      <a:r>
                        <a:rPr lang="en-US" dirty="0" smtClean="0"/>
                        <a:t>11</a:t>
                      </a:r>
                      <a:endParaRPr lang="en-US" dirty="0"/>
                    </a:p>
                  </a:txBody>
                  <a:tcPr/>
                </a:tc>
                <a:extLst>
                  <a:ext uri="{0D108BD9-81ED-4DB2-BD59-A6C34878D82A}">
                    <a16:rowId xmlns:a16="http://schemas.microsoft.com/office/drawing/2014/main" val="3253354660"/>
                  </a:ext>
                </a:extLst>
              </a:tr>
              <a:tr h="352547">
                <a:tc>
                  <a:txBody>
                    <a:bodyPr/>
                    <a:lstStyle/>
                    <a:p>
                      <a:r>
                        <a:rPr lang="en-US" dirty="0" smtClean="0">
                          <a:solidFill>
                            <a:srgbClr val="FF0000"/>
                          </a:solidFill>
                        </a:rPr>
                        <a:t>H (5,6)</a:t>
                      </a:r>
                      <a:endParaRPr lang="en-US" dirty="0">
                        <a:solidFill>
                          <a:srgbClr val="FF0000"/>
                        </a:solidFill>
                      </a:endParaRPr>
                    </a:p>
                  </a:txBody>
                  <a:tcPr/>
                </a:tc>
                <a:tc>
                  <a:txBody>
                    <a:bodyPr/>
                    <a:lstStyle/>
                    <a:p>
                      <a:r>
                        <a:rPr lang="en-US" dirty="0" smtClean="0">
                          <a:solidFill>
                            <a:srgbClr val="FF0000"/>
                          </a:solidFill>
                        </a:rPr>
                        <a:t>Critical</a:t>
                      </a:r>
                      <a:endParaRPr lang="en-US" dirty="0">
                        <a:solidFill>
                          <a:srgbClr val="FF0000"/>
                        </a:solidFill>
                      </a:endParaRPr>
                    </a:p>
                  </a:txBody>
                  <a:tcPr/>
                </a:tc>
                <a:tc>
                  <a:txBody>
                    <a:bodyPr/>
                    <a:lstStyle/>
                    <a:p>
                      <a:pPr algn="ctr"/>
                      <a:r>
                        <a:rPr lang="en-US" dirty="0" smtClean="0">
                          <a:solidFill>
                            <a:srgbClr val="FF0000"/>
                          </a:solidFill>
                        </a:rPr>
                        <a:t>12</a:t>
                      </a:r>
                      <a:endParaRPr lang="en-US" dirty="0">
                        <a:solidFill>
                          <a:srgbClr val="FF0000"/>
                        </a:solidFill>
                      </a:endParaRPr>
                    </a:p>
                  </a:txBody>
                  <a:tcPr/>
                </a:tc>
                <a:tc>
                  <a:txBody>
                    <a:bodyPr/>
                    <a:lstStyle/>
                    <a:p>
                      <a:pPr algn="ctr"/>
                      <a:r>
                        <a:rPr lang="en-US" dirty="0" smtClean="0">
                          <a:solidFill>
                            <a:srgbClr val="FF0000"/>
                          </a:solidFill>
                        </a:rPr>
                        <a:t>0</a:t>
                      </a:r>
                      <a:endParaRPr lang="en-US" dirty="0">
                        <a:solidFill>
                          <a:srgbClr val="FF0000"/>
                        </a:solidFill>
                      </a:endParaRPr>
                    </a:p>
                  </a:txBody>
                  <a:tcPr/>
                </a:tc>
                <a:tc>
                  <a:txBody>
                    <a:bodyPr/>
                    <a:lstStyle/>
                    <a:p>
                      <a:pPr algn="ctr"/>
                      <a:r>
                        <a:rPr lang="en-US" dirty="0" smtClean="0">
                          <a:solidFill>
                            <a:srgbClr val="FF0000"/>
                          </a:solidFill>
                        </a:rPr>
                        <a:t>0</a:t>
                      </a:r>
                      <a:endParaRPr lang="en-US" dirty="0">
                        <a:solidFill>
                          <a:srgbClr val="FF0000"/>
                        </a:solidFill>
                      </a:endParaRPr>
                    </a:p>
                  </a:txBody>
                  <a:tcPr/>
                </a:tc>
                <a:extLst>
                  <a:ext uri="{0D108BD9-81ED-4DB2-BD59-A6C34878D82A}">
                    <a16:rowId xmlns:a16="http://schemas.microsoft.com/office/drawing/2014/main" val="426453257"/>
                  </a:ext>
                </a:extLst>
              </a:tr>
            </a:tbl>
          </a:graphicData>
        </a:graphic>
      </p:graphicFrame>
      <p:sp>
        <p:nvSpPr>
          <p:cNvPr id="4" name="Oval 3"/>
          <p:cNvSpPr/>
          <p:nvPr/>
        </p:nvSpPr>
        <p:spPr>
          <a:xfrm>
            <a:off x="1051560" y="3794760"/>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1825752" y="2831592"/>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 name="Oval 5"/>
          <p:cNvSpPr/>
          <p:nvPr/>
        </p:nvSpPr>
        <p:spPr>
          <a:xfrm>
            <a:off x="1825752" y="5099304"/>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Oval 6"/>
          <p:cNvSpPr/>
          <p:nvPr/>
        </p:nvSpPr>
        <p:spPr>
          <a:xfrm rot="10800000" flipV="1">
            <a:off x="2839212" y="4872228"/>
            <a:ext cx="432816" cy="423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272028" y="3916615"/>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9" name="Oval 8"/>
          <p:cNvSpPr/>
          <p:nvPr/>
        </p:nvSpPr>
        <p:spPr>
          <a:xfrm>
            <a:off x="4530090" y="3555427"/>
            <a:ext cx="356616" cy="393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11" name="Straight Arrow Connector 10"/>
          <p:cNvCxnSpPr>
            <a:stCxn id="5" idx="6"/>
            <a:endCxn id="9" idx="1"/>
          </p:cNvCxnSpPr>
          <p:nvPr/>
        </p:nvCxnSpPr>
        <p:spPr>
          <a:xfrm>
            <a:off x="2182368" y="3028188"/>
            <a:ext cx="2399947" cy="584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6"/>
            <a:endCxn id="9" idx="3"/>
          </p:cNvCxnSpPr>
          <p:nvPr/>
        </p:nvCxnSpPr>
        <p:spPr>
          <a:xfrm flipV="1">
            <a:off x="3628644" y="3891037"/>
            <a:ext cx="953671" cy="2221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V="1">
            <a:off x="3270676" y="3948619"/>
            <a:ext cx="1436370" cy="113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7"/>
            <a:endCxn id="5" idx="3"/>
          </p:cNvCxnSpPr>
          <p:nvPr/>
        </p:nvCxnSpPr>
        <p:spPr>
          <a:xfrm flipV="1">
            <a:off x="1355951" y="3167202"/>
            <a:ext cx="522026" cy="68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5"/>
            <a:endCxn id="6" idx="1"/>
          </p:cNvCxnSpPr>
          <p:nvPr/>
        </p:nvCxnSpPr>
        <p:spPr>
          <a:xfrm>
            <a:off x="1355951" y="4130370"/>
            <a:ext cx="522026" cy="10265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p:nvPr/>
        </p:nvCxnSpPr>
        <p:spPr>
          <a:xfrm flipV="1">
            <a:off x="2004060" y="3193110"/>
            <a:ext cx="0" cy="1989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6"/>
            <a:endCxn id="7" idx="5"/>
          </p:cNvCxnSpPr>
          <p:nvPr/>
        </p:nvCxnSpPr>
        <p:spPr>
          <a:xfrm flipV="1">
            <a:off x="2182368" y="5233855"/>
            <a:ext cx="720228" cy="6204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5" idx="5"/>
          </p:cNvCxnSpPr>
          <p:nvPr/>
        </p:nvCxnSpPr>
        <p:spPr>
          <a:xfrm>
            <a:off x="2130143" y="3167202"/>
            <a:ext cx="1261528" cy="809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0"/>
            <a:endCxn id="8" idx="3"/>
          </p:cNvCxnSpPr>
          <p:nvPr/>
        </p:nvCxnSpPr>
        <p:spPr>
          <a:xfrm flipV="1">
            <a:off x="3055620" y="4252225"/>
            <a:ext cx="268633" cy="620003"/>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28" name="TextBox 27"/>
          <p:cNvSpPr txBox="1"/>
          <p:nvPr/>
        </p:nvSpPr>
        <p:spPr>
          <a:xfrm rot="18595394">
            <a:off x="1209005" y="3131987"/>
            <a:ext cx="578244" cy="369332"/>
          </a:xfrm>
          <a:prstGeom prst="rect">
            <a:avLst/>
          </a:prstGeom>
          <a:noFill/>
        </p:spPr>
        <p:txBody>
          <a:bodyPr wrap="square" rtlCol="0">
            <a:spAutoFit/>
          </a:bodyPr>
          <a:lstStyle/>
          <a:p>
            <a:r>
              <a:rPr lang="en-US" dirty="0" smtClean="0"/>
              <a:t>B-6</a:t>
            </a:r>
            <a:endParaRPr lang="en-US" dirty="0"/>
          </a:p>
        </p:txBody>
      </p:sp>
      <p:sp>
        <p:nvSpPr>
          <p:cNvPr id="29" name="TextBox 28"/>
          <p:cNvSpPr txBox="1"/>
          <p:nvPr/>
        </p:nvSpPr>
        <p:spPr>
          <a:xfrm rot="794183">
            <a:off x="2857951" y="2884573"/>
            <a:ext cx="668999" cy="369332"/>
          </a:xfrm>
          <a:prstGeom prst="rect">
            <a:avLst/>
          </a:prstGeom>
          <a:noFill/>
        </p:spPr>
        <p:txBody>
          <a:bodyPr wrap="square" rtlCol="0">
            <a:spAutoFit/>
          </a:bodyPr>
          <a:lstStyle/>
          <a:p>
            <a:r>
              <a:rPr lang="en-US" dirty="0" smtClean="0"/>
              <a:t>F-11</a:t>
            </a:r>
            <a:endParaRPr lang="en-US" dirty="0"/>
          </a:p>
        </p:txBody>
      </p:sp>
      <p:sp>
        <p:nvSpPr>
          <p:cNvPr id="30" name="TextBox 29"/>
          <p:cNvSpPr txBox="1"/>
          <p:nvPr/>
        </p:nvSpPr>
        <p:spPr>
          <a:xfrm rot="14674115" flipH="1" flipV="1">
            <a:off x="1104966" y="4441478"/>
            <a:ext cx="575540" cy="369332"/>
          </a:xfrm>
          <a:prstGeom prst="rect">
            <a:avLst/>
          </a:prstGeom>
          <a:noFill/>
        </p:spPr>
        <p:txBody>
          <a:bodyPr wrap="square" rtlCol="0">
            <a:spAutoFit/>
          </a:bodyPr>
          <a:lstStyle/>
          <a:p>
            <a:r>
              <a:rPr lang="en-US" dirty="0" smtClean="0"/>
              <a:t>A-5</a:t>
            </a:r>
            <a:endParaRPr lang="en-US" dirty="0"/>
          </a:p>
        </p:txBody>
      </p:sp>
      <p:sp>
        <p:nvSpPr>
          <p:cNvPr id="31" name="TextBox 30"/>
          <p:cNvSpPr txBox="1"/>
          <p:nvPr/>
        </p:nvSpPr>
        <p:spPr>
          <a:xfrm rot="16200000">
            <a:off x="1569776" y="3885497"/>
            <a:ext cx="578244" cy="369332"/>
          </a:xfrm>
          <a:prstGeom prst="rect">
            <a:avLst/>
          </a:prstGeom>
          <a:noFill/>
        </p:spPr>
        <p:txBody>
          <a:bodyPr wrap="square" rtlCol="0">
            <a:spAutoFit/>
          </a:bodyPr>
          <a:lstStyle/>
          <a:p>
            <a:r>
              <a:rPr lang="en-US" dirty="0" smtClean="0"/>
              <a:t>C-3</a:t>
            </a:r>
            <a:endParaRPr lang="en-US" dirty="0"/>
          </a:p>
        </p:txBody>
      </p:sp>
      <p:sp>
        <p:nvSpPr>
          <p:cNvPr id="32" name="TextBox 31"/>
          <p:cNvSpPr txBox="1"/>
          <p:nvPr/>
        </p:nvSpPr>
        <p:spPr>
          <a:xfrm rot="21225344">
            <a:off x="2253361" y="5260332"/>
            <a:ext cx="578244" cy="369332"/>
          </a:xfrm>
          <a:prstGeom prst="rect">
            <a:avLst/>
          </a:prstGeom>
          <a:noFill/>
        </p:spPr>
        <p:txBody>
          <a:bodyPr wrap="square" rtlCol="0">
            <a:spAutoFit/>
          </a:bodyPr>
          <a:lstStyle/>
          <a:p>
            <a:r>
              <a:rPr lang="en-US" dirty="0" smtClean="0"/>
              <a:t>D-8</a:t>
            </a:r>
            <a:endParaRPr lang="en-US" dirty="0"/>
          </a:p>
        </p:txBody>
      </p:sp>
      <p:sp>
        <p:nvSpPr>
          <p:cNvPr id="33" name="TextBox 32"/>
          <p:cNvSpPr txBox="1"/>
          <p:nvPr/>
        </p:nvSpPr>
        <p:spPr>
          <a:xfrm rot="2184625">
            <a:off x="2670526" y="3366855"/>
            <a:ext cx="578244" cy="369332"/>
          </a:xfrm>
          <a:prstGeom prst="rect">
            <a:avLst/>
          </a:prstGeom>
          <a:noFill/>
        </p:spPr>
        <p:txBody>
          <a:bodyPr wrap="square" rtlCol="0">
            <a:spAutoFit/>
          </a:bodyPr>
          <a:lstStyle/>
          <a:p>
            <a:r>
              <a:rPr lang="en-US" dirty="0" smtClean="0"/>
              <a:t>E-2</a:t>
            </a:r>
            <a:endParaRPr lang="en-US" dirty="0"/>
          </a:p>
        </p:txBody>
      </p:sp>
      <p:sp>
        <p:nvSpPr>
          <p:cNvPr id="34" name="TextBox 33"/>
          <p:cNvSpPr txBox="1"/>
          <p:nvPr/>
        </p:nvSpPr>
        <p:spPr>
          <a:xfrm rot="20737179">
            <a:off x="3695388" y="3706369"/>
            <a:ext cx="657434" cy="369332"/>
          </a:xfrm>
          <a:prstGeom prst="rect">
            <a:avLst/>
          </a:prstGeom>
          <a:noFill/>
        </p:spPr>
        <p:txBody>
          <a:bodyPr wrap="square" rtlCol="0">
            <a:spAutoFit/>
          </a:bodyPr>
          <a:lstStyle/>
          <a:p>
            <a:r>
              <a:rPr lang="en-US" dirty="0" smtClean="0"/>
              <a:t>H-12</a:t>
            </a:r>
            <a:endParaRPr lang="en-US" dirty="0"/>
          </a:p>
        </p:txBody>
      </p:sp>
      <p:sp>
        <p:nvSpPr>
          <p:cNvPr id="35" name="TextBox 34"/>
          <p:cNvSpPr txBox="1"/>
          <p:nvPr/>
        </p:nvSpPr>
        <p:spPr>
          <a:xfrm rot="17479485">
            <a:off x="2999812" y="4355165"/>
            <a:ext cx="732383" cy="369332"/>
          </a:xfrm>
          <a:prstGeom prst="rect">
            <a:avLst/>
          </a:prstGeom>
          <a:noFill/>
        </p:spPr>
        <p:txBody>
          <a:bodyPr wrap="square" rtlCol="0">
            <a:spAutoFit/>
          </a:bodyPr>
          <a:lstStyle/>
          <a:p>
            <a:r>
              <a:rPr lang="en-US" dirty="0" smtClean="0"/>
              <a:t>D</a:t>
            </a:r>
            <a:r>
              <a:rPr lang="en-US" baseline="-25000" dirty="0" smtClean="0"/>
              <a:t>1</a:t>
            </a:r>
            <a:r>
              <a:rPr lang="en-US" dirty="0" smtClean="0"/>
              <a:t>-0</a:t>
            </a:r>
            <a:endParaRPr lang="en-US" dirty="0"/>
          </a:p>
        </p:txBody>
      </p:sp>
      <p:sp>
        <p:nvSpPr>
          <p:cNvPr id="36" name="TextBox 35"/>
          <p:cNvSpPr txBox="1"/>
          <p:nvPr/>
        </p:nvSpPr>
        <p:spPr>
          <a:xfrm rot="19268636">
            <a:off x="3761177" y="4514859"/>
            <a:ext cx="578244" cy="369332"/>
          </a:xfrm>
          <a:prstGeom prst="rect">
            <a:avLst/>
          </a:prstGeom>
          <a:noFill/>
        </p:spPr>
        <p:txBody>
          <a:bodyPr wrap="square" rtlCol="0">
            <a:spAutoFit/>
          </a:bodyPr>
          <a:lstStyle/>
          <a:p>
            <a:r>
              <a:rPr lang="en-US" dirty="0" smtClean="0"/>
              <a:t>G-1</a:t>
            </a:r>
            <a:endParaRPr lang="en-US" dirty="0"/>
          </a:p>
        </p:txBody>
      </p:sp>
      <p:graphicFrame>
        <p:nvGraphicFramePr>
          <p:cNvPr id="38" name="Table 37"/>
          <p:cNvGraphicFramePr>
            <a:graphicFrameLocks noGrp="1"/>
          </p:cNvGraphicFramePr>
          <p:nvPr>
            <p:extLst>
              <p:ext uri="{D42A27DB-BD31-4B8C-83A1-F6EECF244321}">
                <p14:modId xmlns:p14="http://schemas.microsoft.com/office/powerpoint/2010/main" val="2647135004"/>
              </p:ext>
            </p:extLst>
          </p:nvPr>
        </p:nvGraphicFramePr>
        <p:xfrm>
          <a:off x="4332904" y="2823497"/>
          <a:ext cx="898269" cy="670560"/>
        </p:xfrm>
        <a:graphic>
          <a:graphicData uri="http://schemas.openxmlformats.org/drawingml/2006/table">
            <a:tbl>
              <a:tblPr firstRow="1" bandRow="1">
                <a:tableStyleId>{5C22544A-7EE6-4342-B048-85BDC9FD1C3A}</a:tableStyleId>
              </a:tblPr>
              <a:tblGrid>
                <a:gridCol w="485984">
                  <a:extLst>
                    <a:ext uri="{9D8B030D-6E8A-4147-A177-3AD203B41FA5}">
                      <a16:colId xmlns:a16="http://schemas.microsoft.com/office/drawing/2014/main" val="3605721476"/>
                    </a:ext>
                  </a:extLst>
                </a:gridCol>
                <a:gridCol w="412285">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6</a:t>
                      </a:r>
                      <a:endParaRPr lang="en-US" sz="1600" baseline="-25000" dirty="0"/>
                    </a:p>
                  </a:txBody>
                  <a:tcPr/>
                </a:tc>
                <a:tc>
                  <a:txBody>
                    <a:bodyPr/>
                    <a:lstStyle/>
                    <a:p>
                      <a:r>
                        <a:rPr lang="en-US" sz="1600" dirty="0" smtClean="0"/>
                        <a:t>25</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6</a:t>
                      </a:r>
                      <a:endParaRPr lang="en-US" sz="1600" baseline="-25000" dirty="0"/>
                    </a:p>
                  </a:txBody>
                  <a:tcPr/>
                </a:tc>
                <a:tc>
                  <a:txBody>
                    <a:bodyPr/>
                    <a:lstStyle/>
                    <a:p>
                      <a:r>
                        <a:rPr lang="en-US" sz="1600" dirty="0" smtClean="0"/>
                        <a:t>25</a:t>
                      </a: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3004796001"/>
              </p:ext>
            </p:extLst>
          </p:nvPr>
        </p:nvGraphicFramePr>
        <p:xfrm>
          <a:off x="1594430" y="2107195"/>
          <a:ext cx="898269" cy="670560"/>
        </p:xfrm>
        <a:graphic>
          <a:graphicData uri="http://schemas.openxmlformats.org/drawingml/2006/table">
            <a:tbl>
              <a:tblPr firstRow="1" bandRow="1">
                <a:tableStyleId>{5C22544A-7EE6-4342-B048-85BDC9FD1C3A}</a:tableStyleId>
              </a:tblPr>
              <a:tblGrid>
                <a:gridCol w="472114">
                  <a:extLst>
                    <a:ext uri="{9D8B030D-6E8A-4147-A177-3AD203B41FA5}">
                      <a16:colId xmlns:a16="http://schemas.microsoft.com/office/drawing/2014/main" val="3605721476"/>
                    </a:ext>
                  </a:extLst>
                </a:gridCol>
                <a:gridCol w="426155">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3</a:t>
                      </a:r>
                      <a:endParaRPr lang="en-US" sz="1600" baseline="-25000" dirty="0"/>
                    </a:p>
                  </a:txBody>
                  <a:tcPr/>
                </a:tc>
                <a:tc>
                  <a:txBody>
                    <a:bodyPr/>
                    <a:lstStyle/>
                    <a:p>
                      <a:pPr algn="ctr"/>
                      <a:r>
                        <a:rPr lang="en-US" sz="1600" dirty="0" smtClean="0"/>
                        <a:t>8</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3</a:t>
                      </a:r>
                      <a:endParaRPr lang="en-US" sz="1600" baseline="-25000" dirty="0"/>
                    </a:p>
                  </a:txBody>
                  <a:tcPr/>
                </a:tc>
                <a:tc>
                  <a:txBody>
                    <a:bodyPr/>
                    <a:lstStyle/>
                    <a:p>
                      <a:pPr algn="ctr"/>
                      <a:r>
                        <a:rPr lang="en-US" sz="1600" dirty="0" smtClean="0"/>
                        <a:t>11</a:t>
                      </a: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4167869457"/>
              </p:ext>
            </p:extLst>
          </p:nvPr>
        </p:nvGraphicFramePr>
        <p:xfrm>
          <a:off x="2902596" y="5430882"/>
          <a:ext cx="898269" cy="670560"/>
        </p:xfrm>
        <a:graphic>
          <a:graphicData uri="http://schemas.openxmlformats.org/drawingml/2006/table">
            <a:tbl>
              <a:tblPr firstRow="1" bandRow="1">
                <a:tableStyleId>{5C22544A-7EE6-4342-B048-85BDC9FD1C3A}</a:tableStyleId>
              </a:tblPr>
              <a:tblGrid>
                <a:gridCol w="462396">
                  <a:extLst>
                    <a:ext uri="{9D8B030D-6E8A-4147-A177-3AD203B41FA5}">
                      <a16:colId xmlns:a16="http://schemas.microsoft.com/office/drawing/2014/main" val="3605721476"/>
                    </a:ext>
                  </a:extLst>
                </a:gridCol>
                <a:gridCol w="435873">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4</a:t>
                      </a:r>
                      <a:endParaRPr lang="en-US" sz="1600" baseline="-25000" dirty="0"/>
                    </a:p>
                  </a:txBody>
                  <a:tcPr/>
                </a:tc>
                <a:tc>
                  <a:txBody>
                    <a:bodyPr/>
                    <a:lstStyle/>
                    <a:p>
                      <a:pPr algn="ctr"/>
                      <a:r>
                        <a:rPr lang="en-US" sz="1600" dirty="0" smtClean="0"/>
                        <a:t>13</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4</a:t>
                      </a:r>
                      <a:endParaRPr lang="en-US" sz="1600" baseline="-25000" dirty="0"/>
                    </a:p>
                  </a:txBody>
                  <a:tcPr/>
                </a:tc>
                <a:tc>
                  <a:txBody>
                    <a:bodyPr/>
                    <a:lstStyle/>
                    <a:p>
                      <a:pPr algn="ctr"/>
                      <a:r>
                        <a:rPr lang="en-US" sz="1600" dirty="0" smtClean="0"/>
                        <a:t>13</a:t>
                      </a: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1465818951"/>
              </p:ext>
            </p:extLst>
          </p:nvPr>
        </p:nvGraphicFramePr>
        <p:xfrm>
          <a:off x="439145" y="3021428"/>
          <a:ext cx="898269" cy="670560"/>
        </p:xfrm>
        <a:graphic>
          <a:graphicData uri="http://schemas.openxmlformats.org/drawingml/2006/table">
            <a:tbl>
              <a:tblPr firstRow="1" bandRow="1">
                <a:tableStyleId>{5C22544A-7EE6-4342-B048-85BDC9FD1C3A}</a:tableStyleId>
              </a:tblPr>
              <a:tblGrid>
                <a:gridCol w="475255">
                  <a:extLst>
                    <a:ext uri="{9D8B030D-6E8A-4147-A177-3AD203B41FA5}">
                      <a16:colId xmlns:a16="http://schemas.microsoft.com/office/drawing/2014/main" val="3605721476"/>
                    </a:ext>
                  </a:extLst>
                </a:gridCol>
                <a:gridCol w="423014">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1</a:t>
                      </a:r>
                      <a:endParaRPr lang="en-US" sz="1600" baseline="-25000" dirty="0"/>
                    </a:p>
                  </a:txBody>
                  <a:tcPr/>
                </a:tc>
                <a:tc>
                  <a:txBody>
                    <a:bodyPr/>
                    <a:lstStyle/>
                    <a:p>
                      <a:pPr algn="ctr"/>
                      <a:r>
                        <a:rPr lang="en-US" sz="1600" dirty="0" smtClean="0"/>
                        <a:t>0</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1</a:t>
                      </a:r>
                      <a:endParaRPr lang="en-US" sz="1600" baseline="-25000" dirty="0"/>
                    </a:p>
                  </a:txBody>
                  <a:tcPr/>
                </a:tc>
                <a:tc>
                  <a:txBody>
                    <a:bodyPr/>
                    <a:lstStyle/>
                    <a:p>
                      <a:pPr algn="ctr"/>
                      <a:r>
                        <a:rPr lang="en-US" sz="1600" dirty="0" smtClean="0"/>
                        <a:t>0</a:t>
                      </a: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2128328276"/>
              </p:ext>
            </p:extLst>
          </p:nvPr>
        </p:nvGraphicFramePr>
        <p:xfrm>
          <a:off x="866524" y="5191730"/>
          <a:ext cx="898269" cy="670560"/>
        </p:xfrm>
        <a:graphic>
          <a:graphicData uri="http://schemas.openxmlformats.org/drawingml/2006/table">
            <a:tbl>
              <a:tblPr firstRow="1" bandRow="1">
                <a:tableStyleId>{5C22544A-7EE6-4342-B048-85BDC9FD1C3A}</a:tableStyleId>
              </a:tblPr>
              <a:tblGrid>
                <a:gridCol w="450212">
                  <a:extLst>
                    <a:ext uri="{9D8B030D-6E8A-4147-A177-3AD203B41FA5}">
                      <a16:colId xmlns:a16="http://schemas.microsoft.com/office/drawing/2014/main" val="3605721476"/>
                    </a:ext>
                  </a:extLst>
                </a:gridCol>
                <a:gridCol w="448057">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2</a:t>
                      </a:r>
                      <a:endParaRPr lang="en-US" sz="1600" baseline="-25000" dirty="0"/>
                    </a:p>
                  </a:txBody>
                  <a:tcPr/>
                </a:tc>
                <a:tc>
                  <a:txBody>
                    <a:bodyPr/>
                    <a:lstStyle/>
                    <a:p>
                      <a:pPr algn="ctr"/>
                      <a:r>
                        <a:rPr lang="en-US" sz="1600" dirty="0" smtClean="0"/>
                        <a:t>5</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2</a:t>
                      </a:r>
                      <a:endParaRPr lang="en-US" sz="1600" baseline="-25000" dirty="0"/>
                    </a:p>
                  </a:txBody>
                  <a:tcPr/>
                </a:tc>
                <a:tc>
                  <a:txBody>
                    <a:bodyPr/>
                    <a:lstStyle/>
                    <a:p>
                      <a:pPr algn="ctr"/>
                      <a:r>
                        <a:rPr lang="en-US" sz="1600" dirty="0" smtClean="0"/>
                        <a:t>5</a:t>
                      </a:r>
                      <a:endParaRPr lang="en-US" sz="1600" dirty="0"/>
                    </a:p>
                  </a:txBody>
                  <a:tcPr/>
                </a:tc>
                <a:extLst>
                  <a:ext uri="{0D108BD9-81ED-4DB2-BD59-A6C34878D82A}">
                    <a16:rowId xmlns:a16="http://schemas.microsoft.com/office/drawing/2014/main" val="2805424469"/>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41971014"/>
              </p:ext>
            </p:extLst>
          </p:nvPr>
        </p:nvGraphicFramePr>
        <p:xfrm>
          <a:off x="2241034" y="3883289"/>
          <a:ext cx="898269" cy="670560"/>
        </p:xfrm>
        <a:graphic>
          <a:graphicData uri="http://schemas.openxmlformats.org/drawingml/2006/table">
            <a:tbl>
              <a:tblPr firstRow="1" bandRow="1">
                <a:tableStyleId>{5C22544A-7EE6-4342-B048-85BDC9FD1C3A}</a:tableStyleId>
              </a:tblPr>
              <a:tblGrid>
                <a:gridCol w="483878">
                  <a:extLst>
                    <a:ext uri="{9D8B030D-6E8A-4147-A177-3AD203B41FA5}">
                      <a16:colId xmlns:a16="http://schemas.microsoft.com/office/drawing/2014/main" val="3605721476"/>
                    </a:ext>
                  </a:extLst>
                </a:gridCol>
                <a:gridCol w="414391">
                  <a:extLst>
                    <a:ext uri="{9D8B030D-6E8A-4147-A177-3AD203B41FA5}">
                      <a16:colId xmlns:a16="http://schemas.microsoft.com/office/drawing/2014/main" val="238224733"/>
                    </a:ext>
                  </a:extLst>
                </a:gridCol>
              </a:tblGrid>
              <a:tr h="273918">
                <a:tc>
                  <a:txBody>
                    <a:bodyPr/>
                    <a:lstStyle/>
                    <a:p>
                      <a:r>
                        <a:rPr lang="en-US" sz="1600" dirty="0" smtClean="0"/>
                        <a:t>ET</a:t>
                      </a:r>
                      <a:r>
                        <a:rPr lang="en-US" sz="1600" baseline="-25000" dirty="0" smtClean="0"/>
                        <a:t>5</a:t>
                      </a:r>
                      <a:endParaRPr lang="en-US" sz="1600" baseline="-25000" dirty="0"/>
                    </a:p>
                  </a:txBody>
                  <a:tcPr/>
                </a:tc>
                <a:tc>
                  <a:txBody>
                    <a:bodyPr/>
                    <a:lstStyle/>
                    <a:p>
                      <a:r>
                        <a:rPr lang="en-US" sz="1600" dirty="0" smtClean="0"/>
                        <a:t>13</a:t>
                      </a:r>
                      <a:endParaRPr lang="en-US" sz="1600" dirty="0"/>
                    </a:p>
                  </a:txBody>
                  <a:tcPr/>
                </a:tc>
                <a:extLst>
                  <a:ext uri="{0D108BD9-81ED-4DB2-BD59-A6C34878D82A}">
                    <a16:rowId xmlns:a16="http://schemas.microsoft.com/office/drawing/2014/main" val="3123086902"/>
                  </a:ext>
                </a:extLst>
              </a:tr>
              <a:tr h="273918">
                <a:tc>
                  <a:txBody>
                    <a:bodyPr/>
                    <a:lstStyle/>
                    <a:p>
                      <a:r>
                        <a:rPr lang="en-US" sz="1600" dirty="0" smtClean="0"/>
                        <a:t>LT</a:t>
                      </a:r>
                      <a:r>
                        <a:rPr lang="en-US" sz="1600" baseline="-25000" dirty="0" smtClean="0"/>
                        <a:t>5</a:t>
                      </a:r>
                      <a:endParaRPr lang="en-US" sz="1600" baseline="-25000" dirty="0"/>
                    </a:p>
                  </a:txBody>
                  <a:tcPr/>
                </a:tc>
                <a:tc>
                  <a:txBody>
                    <a:bodyPr/>
                    <a:lstStyle/>
                    <a:p>
                      <a:r>
                        <a:rPr lang="en-US" sz="1600" dirty="0" smtClean="0"/>
                        <a:t>13</a:t>
                      </a:r>
                      <a:endParaRPr lang="en-US" sz="1600" dirty="0"/>
                    </a:p>
                  </a:txBody>
                  <a:tcPr/>
                </a:tc>
                <a:extLst>
                  <a:ext uri="{0D108BD9-81ED-4DB2-BD59-A6C34878D82A}">
                    <a16:rowId xmlns:a16="http://schemas.microsoft.com/office/drawing/2014/main" val="2805424469"/>
                  </a:ext>
                </a:extLst>
              </a:tr>
            </a:tbl>
          </a:graphicData>
        </a:graphic>
      </p:graphicFrame>
      <p:sp>
        <p:nvSpPr>
          <p:cNvPr id="12" name="TextBox 11"/>
          <p:cNvSpPr txBox="1"/>
          <p:nvPr/>
        </p:nvSpPr>
        <p:spPr>
          <a:xfrm>
            <a:off x="7654999" y="1460864"/>
            <a:ext cx="2099172" cy="646331"/>
          </a:xfrm>
          <a:prstGeom prst="rect">
            <a:avLst/>
          </a:prstGeom>
          <a:noFill/>
        </p:spPr>
        <p:txBody>
          <a:bodyPr wrap="square" rtlCol="0">
            <a:spAutoFit/>
          </a:bodyPr>
          <a:lstStyle/>
          <a:p>
            <a:r>
              <a:rPr lang="en-US" dirty="0"/>
              <a:t> </a:t>
            </a:r>
            <a:r>
              <a:rPr lang="en-US" dirty="0" err="1">
                <a:solidFill>
                  <a:srgbClr val="FF0000"/>
                </a:solidFill>
              </a:rPr>
              <a:t>TF</a:t>
            </a:r>
            <a:r>
              <a:rPr lang="en-US" baseline="-25000" dirty="0" err="1">
                <a:solidFill>
                  <a:srgbClr val="FF0000"/>
                </a:solidFill>
              </a:rPr>
              <a:t>ij</a:t>
            </a:r>
            <a:r>
              <a:rPr lang="en-US" dirty="0">
                <a:solidFill>
                  <a:srgbClr val="FF0000"/>
                </a:solidFill>
              </a:rPr>
              <a:t> = </a:t>
            </a:r>
            <a:r>
              <a:rPr lang="en-US" dirty="0" err="1">
                <a:solidFill>
                  <a:srgbClr val="FF0000"/>
                </a:solidFill>
              </a:rPr>
              <a:t>LT</a:t>
            </a:r>
            <a:r>
              <a:rPr lang="en-US" baseline="-25000" dirty="0" err="1">
                <a:solidFill>
                  <a:srgbClr val="FF0000"/>
                </a:solidFill>
              </a:rPr>
              <a:t>j</a:t>
            </a:r>
            <a:r>
              <a:rPr lang="en-US" dirty="0">
                <a:solidFill>
                  <a:srgbClr val="FF0000"/>
                </a:solidFill>
              </a:rPr>
              <a:t> – </a:t>
            </a:r>
            <a:r>
              <a:rPr lang="en-US" dirty="0" err="1">
                <a:solidFill>
                  <a:srgbClr val="FF0000"/>
                </a:solidFill>
              </a:rPr>
              <a:t>ET</a:t>
            </a:r>
            <a:r>
              <a:rPr lang="en-US" baseline="-25000" dirty="0" err="1">
                <a:solidFill>
                  <a:srgbClr val="FF0000"/>
                </a:solidFill>
              </a:rPr>
              <a:t>i</a:t>
            </a:r>
            <a:r>
              <a:rPr lang="en-US" dirty="0">
                <a:solidFill>
                  <a:srgbClr val="FF0000"/>
                </a:solidFill>
              </a:rPr>
              <a:t> – </a:t>
            </a:r>
            <a:r>
              <a:rPr lang="en-US" dirty="0" err="1" smtClean="0">
                <a:solidFill>
                  <a:srgbClr val="FF0000"/>
                </a:solidFill>
              </a:rPr>
              <a:t>D</a:t>
            </a:r>
            <a:r>
              <a:rPr lang="en-US" baseline="-25000" dirty="0" err="1" smtClean="0">
                <a:solidFill>
                  <a:srgbClr val="FF0000"/>
                </a:solidFill>
              </a:rPr>
              <a:t>ij</a:t>
            </a:r>
            <a:endParaRPr lang="en-US" baseline="-25000" dirty="0" smtClean="0">
              <a:solidFill>
                <a:srgbClr val="FF0000"/>
              </a:solidFill>
            </a:endParaRPr>
          </a:p>
          <a:p>
            <a:r>
              <a:rPr lang="en-US" dirty="0"/>
              <a:t> </a:t>
            </a:r>
            <a:r>
              <a:rPr lang="en-US" dirty="0" err="1" smtClean="0">
                <a:solidFill>
                  <a:srgbClr val="FF0000"/>
                </a:solidFill>
              </a:rPr>
              <a:t>FF</a:t>
            </a:r>
            <a:r>
              <a:rPr lang="en-US" baseline="-25000" dirty="0" err="1" smtClean="0">
                <a:solidFill>
                  <a:srgbClr val="FF0000"/>
                </a:solidFill>
              </a:rPr>
              <a:t>ij</a:t>
            </a:r>
            <a:r>
              <a:rPr lang="en-US" dirty="0" smtClean="0">
                <a:solidFill>
                  <a:srgbClr val="FF0000"/>
                </a:solidFill>
              </a:rPr>
              <a:t> </a:t>
            </a:r>
            <a:r>
              <a:rPr lang="en-US" dirty="0">
                <a:solidFill>
                  <a:srgbClr val="FF0000"/>
                </a:solidFill>
              </a:rPr>
              <a:t>= </a:t>
            </a:r>
            <a:r>
              <a:rPr lang="en-US" dirty="0" err="1" smtClean="0">
                <a:solidFill>
                  <a:srgbClr val="FF0000"/>
                </a:solidFill>
              </a:rPr>
              <a:t>ET</a:t>
            </a:r>
            <a:r>
              <a:rPr lang="en-US" baseline="-25000" dirty="0" err="1" smtClean="0">
                <a:solidFill>
                  <a:srgbClr val="FF0000"/>
                </a:solidFill>
              </a:rPr>
              <a:t>j</a:t>
            </a:r>
            <a:r>
              <a:rPr lang="en-US" dirty="0" smtClean="0">
                <a:solidFill>
                  <a:srgbClr val="FF0000"/>
                </a:solidFill>
              </a:rPr>
              <a:t> </a:t>
            </a:r>
            <a:r>
              <a:rPr lang="en-US" dirty="0">
                <a:solidFill>
                  <a:srgbClr val="FF0000"/>
                </a:solidFill>
              </a:rPr>
              <a:t>– </a:t>
            </a:r>
            <a:r>
              <a:rPr lang="en-US" dirty="0" err="1">
                <a:solidFill>
                  <a:srgbClr val="FF0000"/>
                </a:solidFill>
              </a:rPr>
              <a:t>ET</a:t>
            </a:r>
            <a:r>
              <a:rPr lang="en-US" baseline="-25000" dirty="0" err="1">
                <a:solidFill>
                  <a:srgbClr val="FF0000"/>
                </a:solidFill>
              </a:rPr>
              <a:t>i</a:t>
            </a:r>
            <a:r>
              <a:rPr lang="en-US" dirty="0">
                <a:solidFill>
                  <a:srgbClr val="FF0000"/>
                </a:solidFill>
              </a:rPr>
              <a:t> – </a:t>
            </a:r>
            <a:r>
              <a:rPr lang="en-US" dirty="0" err="1">
                <a:solidFill>
                  <a:srgbClr val="FF0000"/>
                </a:solidFill>
              </a:rPr>
              <a:t>D</a:t>
            </a:r>
            <a:r>
              <a:rPr lang="en-US" baseline="-25000" dirty="0" err="1">
                <a:solidFill>
                  <a:srgbClr val="FF0000"/>
                </a:solidFill>
              </a:rPr>
              <a:t>ij</a:t>
            </a:r>
            <a:endParaRPr lang="en-US" dirty="0"/>
          </a:p>
        </p:txBody>
      </p:sp>
    </p:spTree>
    <p:extLst>
      <p:ext uri="{BB962C8B-B14F-4D97-AF65-F5344CB8AC3E}">
        <p14:creationId xmlns:p14="http://schemas.microsoft.com/office/powerpoint/2010/main" val="4113517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70250" y="4493259"/>
            <a:ext cx="306070" cy="302260"/>
          </a:xfrm>
          <a:custGeom>
            <a:avLst/>
            <a:gdLst/>
            <a:ahLst/>
            <a:cxnLst/>
            <a:rect l="l" t="t" r="r" b="b"/>
            <a:pathLst>
              <a:path w="306069" h="302260">
                <a:moveTo>
                  <a:pt x="152400" y="0"/>
                </a:moveTo>
                <a:lnTo>
                  <a:pt x="202031" y="7548"/>
                </a:lnTo>
                <a:lnTo>
                  <a:pt x="244348" y="28691"/>
                </a:lnTo>
                <a:lnTo>
                  <a:pt x="277215" y="61173"/>
                </a:lnTo>
                <a:lnTo>
                  <a:pt x="298500" y="102737"/>
                </a:lnTo>
                <a:lnTo>
                  <a:pt x="306069" y="151129"/>
                </a:lnTo>
                <a:lnTo>
                  <a:pt x="298500" y="199522"/>
                </a:lnTo>
                <a:lnTo>
                  <a:pt x="277215" y="241086"/>
                </a:lnTo>
                <a:lnTo>
                  <a:pt x="244348" y="273568"/>
                </a:lnTo>
                <a:lnTo>
                  <a:pt x="202031" y="294711"/>
                </a:lnTo>
                <a:lnTo>
                  <a:pt x="152400" y="302259"/>
                </a:lnTo>
                <a:lnTo>
                  <a:pt x="103388" y="294711"/>
                </a:lnTo>
                <a:lnTo>
                  <a:pt x="61447" y="273568"/>
                </a:lnTo>
                <a:lnTo>
                  <a:pt x="28773" y="241086"/>
                </a:lnTo>
                <a:lnTo>
                  <a:pt x="7559" y="199522"/>
                </a:lnTo>
                <a:lnTo>
                  <a:pt x="0" y="151129"/>
                </a:lnTo>
                <a:lnTo>
                  <a:pt x="7559" y="102737"/>
                </a:lnTo>
                <a:lnTo>
                  <a:pt x="28773" y="61173"/>
                </a:lnTo>
                <a:lnTo>
                  <a:pt x="61447" y="28691"/>
                </a:lnTo>
                <a:lnTo>
                  <a:pt x="103388" y="7548"/>
                </a:lnTo>
                <a:lnTo>
                  <a:pt x="152400" y="0"/>
                </a:lnTo>
                <a:close/>
              </a:path>
            </a:pathLst>
          </a:custGeom>
          <a:ln w="15813">
            <a:solidFill>
              <a:srgbClr val="000000"/>
            </a:solidFill>
          </a:ln>
        </p:spPr>
        <p:txBody>
          <a:bodyPr wrap="square" lIns="0" tIns="0" rIns="0" bIns="0" rtlCol="0"/>
          <a:lstStyle/>
          <a:p>
            <a:endParaRPr dirty="0"/>
          </a:p>
        </p:txBody>
      </p:sp>
      <p:sp>
        <p:nvSpPr>
          <p:cNvPr id="3" name="object 3"/>
          <p:cNvSpPr/>
          <p:nvPr/>
        </p:nvSpPr>
        <p:spPr>
          <a:xfrm>
            <a:off x="3270250" y="4493259"/>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4" name="object 4"/>
          <p:cNvSpPr/>
          <p:nvPr/>
        </p:nvSpPr>
        <p:spPr>
          <a:xfrm>
            <a:off x="3576320" y="47967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5" name="object 5"/>
          <p:cNvSpPr/>
          <p:nvPr/>
        </p:nvSpPr>
        <p:spPr>
          <a:xfrm>
            <a:off x="3270250" y="5177790"/>
            <a:ext cx="304800" cy="304800"/>
          </a:xfrm>
          <a:custGeom>
            <a:avLst/>
            <a:gdLst/>
            <a:ahLst/>
            <a:cxnLst/>
            <a:rect l="l" t="t" r="r" b="b"/>
            <a:pathLst>
              <a:path w="304800" h="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Lst>
          </a:custGeom>
          <a:ln w="15813">
            <a:solidFill>
              <a:srgbClr val="000000"/>
            </a:solidFill>
          </a:ln>
        </p:spPr>
        <p:txBody>
          <a:bodyPr wrap="square" lIns="0" tIns="0" rIns="0" bIns="0" rtlCol="0"/>
          <a:lstStyle/>
          <a:p>
            <a:endParaRPr dirty="0"/>
          </a:p>
        </p:txBody>
      </p:sp>
      <p:sp>
        <p:nvSpPr>
          <p:cNvPr id="6" name="object 6"/>
          <p:cNvSpPr/>
          <p:nvPr/>
        </p:nvSpPr>
        <p:spPr>
          <a:xfrm>
            <a:off x="3270250" y="51777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7" name="object 7"/>
          <p:cNvSpPr/>
          <p:nvPr/>
        </p:nvSpPr>
        <p:spPr>
          <a:xfrm>
            <a:off x="3575050" y="5483859"/>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8" name="object 8"/>
          <p:cNvSpPr/>
          <p:nvPr/>
        </p:nvSpPr>
        <p:spPr>
          <a:xfrm>
            <a:off x="4108450" y="5177790"/>
            <a:ext cx="304800" cy="304800"/>
          </a:xfrm>
          <a:custGeom>
            <a:avLst/>
            <a:gdLst/>
            <a:ahLst/>
            <a:cxnLst/>
            <a:rect l="l" t="t" r="r" b="b"/>
            <a:pathLst>
              <a:path w="304800" h="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Lst>
          </a:custGeom>
          <a:ln w="15813">
            <a:solidFill>
              <a:srgbClr val="000000"/>
            </a:solidFill>
          </a:ln>
        </p:spPr>
        <p:txBody>
          <a:bodyPr wrap="square" lIns="0" tIns="0" rIns="0" bIns="0" rtlCol="0"/>
          <a:lstStyle/>
          <a:p>
            <a:endParaRPr dirty="0"/>
          </a:p>
        </p:txBody>
      </p:sp>
      <p:sp>
        <p:nvSpPr>
          <p:cNvPr id="9" name="object 9"/>
          <p:cNvSpPr/>
          <p:nvPr/>
        </p:nvSpPr>
        <p:spPr>
          <a:xfrm>
            <a:off x="4108450" y="51777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10" name="object 10"/>
          <p:cNvSpPr/>
          <p:nvPr/>
        </p:nvSpPr>
        <p:spPr>
          <a:xfrm>
            <a:off x="4413250" y="5483859"/>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11" name="object 11"/>
          <p:cNvSpPr/>
          <p:nvPr/>
        </p:nvSpPr>
        <p:spPr>
          <a:xfrm>
            <a:off x="4108450" y="4491990"/>
            <a:ext cx="304800" cy="304800"/>
          </a:xfrm>
          <a:custGeom>
            <a:avLst/>
            <a:gdLst/>
            <a:ahLst/>
            <a:cxnLst/>
            <a:rect l="l" t="t" r="r" b="b"/>
            <a:pathLst>
              <a:path w="304800" h="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Lst>
          </a:custGeom>
          <a:ln w="15813">
            <a:solidFill>
              <a:srgbClr val="000000"/>
            </a:solidFill>
          </a:ln>
        </p:spPr>
        <p:txBody>
          <a:bodyPr wrap="square" lIns="0" tIns="0" rIns="0" bIns="0" rtlCol="0"/>
          <a:lstStyle/>
          <a:p>
            <a:endParaRPr dirty="0"/>
          </a:p>
        </p:txBody>
      </p:sp>
      <p:sp>
        <p:nvSpPr>
          <p:cNvPr id="12" name="object 12"/>
          <p:cNvSpPr/>
          <p:nvPr/>
        </p:nvSpPr>
        <p:spPr>
          <a:xfrm>
            <a:off x="4108450" y="44919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13" name="object 13"/>
          <p:cNvSpPr/>
          <p:nvPr/>
        </p:nvSpPr>
        <p:spPr>
          <a:xfrm>
            <a:off x="4413250" y="4798059"/>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14" name="object 14"/>
          <p:cNvSpPr/>
          <p:nvPr/>
        </p:nvSpPr>
        <p:spPr>
          <a:xfrm>
            <a:off x="3422650" y="4798059"/>
            <a:ext cx="0" cy="381000"/>
          </a:xfrm>
          <a:custGeom>
            <a:avLst/>
            <a:gdLst/>
            <a:ahLst/>
            <a:cxnLst/>
            <a:rect l="l" t="t" r="r" b="b"/>
            <a:pathLst>
              <a:path h="381000">
                <a:moveTo>
                  <a:pt x="0" y="0"/>
                </a:moveTo>
                <a:lnTo>
                  <a:pt x="0" y="381000"/>
                </a:lnTo>
              </a:path>
            </a:pathLst>
          </a:custGeom>
          <a:ln w="15813">
            <a:solidFill>
              <a:srgbClr val="000000"/>
            </a:solidFill>
          </a:ln>
        </p:spPr>
        <p:txBody>
          <a:bodyPr wrap="square" lIns="0" tIns="0" rIns="0" bIns="0" rtlCol="0"/>
          <a:lstStyle/>
          <a:p>
            <a:endParaRPr dirty="0"/>
          </a:p>
        </p:txBody>
      </p:sp>
      <p:sp>
        <p:nvSpPr>
          <p:cNvPr id="15" name="object 15"/>
          <p:cNvSpPr/>
          <p:nvPr/>
        </p:nvSpPr>
        <p:spPr>
          <a:xfrm>
            <a:off x="4260850" y="4798059"/>
            <a:ext cx="0" cy="381000"/>
          </a:xfrm>
          <a:custGeom>
            <a:avLst/>
            <a:gdLst/>
            <a:ahLst/>
            <a:cxnLst/>
            <a:rect l="l" t="t" r="r" b="b"/>
            <a:pathLst>
              <a:path h="381000">
                <a:moveTo>
                  <a:pt x="0" y="0"/>
                </a:moveTo>
                <a:lnTo>
                  <a:pt x="0" y="381000"/>
                </a:lnTo>
              </a:path>
            </a:pathLst>
          </a:custGeom>
          <a:ln w="15813">
            <a:solidFill>
              <a:srgbClr val="000000"/>
            </a:solidFill>
          </a:ln>
        </p:spPr>
        <p:txBody>
          <a:bodyPr wrap="square" lIns="0" tIns="0" rIns="0" bIns="0" rtlCol="0"/>
          <a:lstStyle/>
          <a:p>
            <a:endParaRPr dirty="0"/>
          </a:p>
        </p:txBody>
      </p:sp>
      <p:sp>
        <p:nvSpPr>
          <p:cNvPr id="16" name="object 16"/>
          <p:cNvSpPr/>
          <p:nvPr/>
        </p:nvSpPr>
        <p:spPr>
          <a:xfrm>
            <a:off x="3575050" y="4645659"/>
            <a:ext cx="533400" cy="0"/>
          </a:xfrm>
          <a:custGeom>
            <a:avLst/>
            <a:gdLst/>
            <a:ahLst/>
            <a:cxnLst/>
            <a:rect l="l" t="t" r="r" b="b"/>
            <a:pathLst>
              <a:path w="533400">
                <a:moveTo>
                  <a:pt x="0" y="0"/>
                </a:moveTo>
                <a:lnTo>
                  <a:pt x="533400" y="0"/>
                </a:lnTo>
              </a:path>
            </a:pathLst>
          </a:custGeom>
          <a:ln w="15813">
            <a:solidFill>
              <a:srgbClr val="000000"/>
            </a:solidFill>
          </a:ln>
        </p:spPr>
        <p:txBody>
          <a:bodyPr wrap="square" lIns="0" tIns="0" rIns="0" bIns="0" rtlCol="0"/>
          <a:lstStyle/>
          <a:p>
            <a:endParaRPr dirty="0"/>
          </a:p>
        </p:txBody>
      </p:sp>
      <p:sp>
        <p:nvSpPr>
          <p:cNvPr id="17" name="object 17"/>
          <p:cNvSpPr/>
          <p:nvPr/>
        </p:nvSpPr>
        <p:spPr>
          <a:xfrm>
            <a:off x="3575050" y="5331459"/>
            <a:ext cx="533400" cy="0"/>
          </a:xfrm>
          <a:custGeom>
            <a:avLst/>
            <a:gdLst/>
            <a:ahLst/>
            <a:cxnLst/>
            <a:rect l="l" t="t" r="r" b="b"/>
            <a:pathLst>
              <a:path w="533400">
                <a:moveTo>
                  <a:pt x="0" y="0"/>
                </a:moveTo>
                <a:lnTo>
                  <a:pt x="533400" y="0"/>
                </a:lnTo>
              </a:path>
            </a:pathLst>
          </a:custGeom>
          <a:ln w="15813">
            <a:solidFill>
              <a:srgbClr val="000000"/>
            </a:solidFill>
          </a:ln>
        </p:spPr>
        <p:txBody>
          <a:bodyPr wrap="square" lIns="0" tIns="0" rIns="0" bIns="0" rtlCol="0"/>
          <a:lstStyle/>
          <a:p>
            <a:endParaRPr dirty="0"/>
          </a:p>
        </p:txBody>
      </p:sp>
      <p:sp>
        <p:nvSpPr>
          <p:cNvPr id="18" name="object 18"/>
          <p:cNvSpPr/>
          <p:nvPr/>
        </p:nvSpPr>
        <p:spPr>
          <a:xfrm>
            <a:off x="3498850" y="4721859"/>
            <a:ext cx="609600" cy="457200"/>
          </a:xfrm>
          <a:custGeom>
            <a:avLst/>
            <a:gdLst/>
            <a:ahLst/>
            <a:cxnLst/>
            <a:rect l="l" t="t" r="r" b="b"/>
            <a:pathLst>
              <a:path w="609600" h="457200">
                <a:moveTo>
                  <a:pt x="0" y="457200"/>
                </a:moveTo>
                <a:lnTo>
                  <a:pt x="609600" y="0"/>
                </a:lnTo>
              </a:path>
            </a:pathLst>
          </a:custGeom>
          <a:ln w="15813">
            <a:solidFill>
              <a:srgbClr val="000000"/>
            </a:solidFill>
          </a:ln>
        </p:spPr>
        <p:txBody>
          <a:bodyPr wrap="square" lIns="0" tIns="0" rIns="0" bIns="0" rtlCol="0"/>
          <a:lstStyle/>
          <a:p>
            <a:endParaRPr dirty="0"/>
          </a:p>
        </p:txBody>
      </p:sp>
      <p:sp>
        <p:nvSpPr>
          <p:cNvPr id="19" name="object 19"/>
          <p:cNvSpPr/>
          <p:nvPr/>
        </p:nvSpPr>
        <p:spPr>
          <a:xfrm>
            <a:off x="3575050" y="4721859"/>
            <a:ext cx="609600" cy="457200"/>
          </a:xfrm>
          <a:custGeom>
            <a:avLst/>
            <a:gdLst/>
            <a:ahLst/>
            <a:cxnLst/>
            <a:rect l="l" t="t" r="r" b="b"/>
            <a:pathLst>
              <a:path w="609600" h="457200">
                <a:moveTo>
                  <a:pt x="0" y="0"/>
                </a:moveTo>
                <a:lnTo>
                  <a:pt x="609600" y="457200"/>
                </a:lnTo>
              </a:path>
            </a:pathLst>
          </a:custGeom>
          <a:ln w="15813">
            <a:solidFill>
              <a:srgbClr val="000000"/>
            </a:solidFill>
          </a:ln>
        </p:spPr>
        <p:txBody>
          <a:bodyPr wrap="square" lIns="0" tIns="0" rIns="0" bIns="0" rtlCol="0"/>
          <a:lstStyle/>
          <a:p>
            <a:endParaRPr dirty="0"/>
          </a:p>
        </p:txBody>
      </p:sp>
      <p:sp>
        <p:nvSpPr>
          <p:cNvPr id="20" name="object 20"/>
          <p:cNvSpPr txBox="1"/>
          <p:nvPr/>
        </p:nvSpPr>
        <p:spPr>
          <a:xfrm>
            <a:off x="3086101" y="5594350"/>
            <a:ext cx="1510665" cy="939800"/>
          </a:xfrm>
          <a:prstGeom prst="rect">
            <a:avLst/>
          </a:prstGeom>
        </p:spPr>
        <p:txBody>
          <a:bodyPr vert="horz" wrap="square" lIns="0" tIns="12700" rIns="0" bIns="0" rtlCol="0">
            <a:spAutoFit/>
          </a:bodyPr>
          <a:lstStyle/>
          <a:p>
            <a:pPr marL="12065" marR="5080" algn="ctr">
              <a:spcBef>
                <a:spcPts val="100"/>
              </a:spcBef>
            </a:pPr>
            <a:r>
              <a:rPr sz="2000" dirty="0">
                <a:latin typeface="Arial"/>
                <a:cs typeface="Arial"/>
              </a:rPr>
              <a:t>A</a:t>
            </a:r>
            <a:r>
              <a:rPr sz="2000" spc="-100" dirty="0">
                <a:latin typeface="Arial"/>
                <a:cs typeface="Arial"/>
              </a:rPr>
              <a:t> </a:t>
            </a:r>
            <a:r>
              <a:rPr sz="2000" dirty="0">
                <a:latin typeface="Arial"/>
                <a:cs typeface="Arial"/>
              </a:rPr>
              <a:t>connected,  undirected  graph</a:t>
            </a:r>
          </a:p>
        </p:txBody>
      </p:sp>
      <p:sp>
        <p:nvSpPr>
          <p:cNvPr id="21" name="object 21"/>
          <p:cNvSpPr/>
          <p:nvPr/>
        </p:nvSpPr>
        <p:spPr>
          <a:xfrm>
            <a:off x="4719320" y="4491990"/>
            <a:ext cx="306070" cy="302260"/>
          </a:xfrm>
          <a:custGeom>
            <a:avLst/>
            <a:gdLst/>
            <a:ahLst/>
            <a:cxnLst/>
            <a:rect l="l" t="t" r="r" b="b"/>
            <a:pathLst>
              <a:path w="306070" h="302260">
                <a:moveTo>
                  <a:pt x="153669" y="0"/>
                </a:moveTo>
                <a:lnTo>
                  <a:pt x="202681" y="7548"/>
                </a:lnTo>
                <a:lnTo>
                  <a:pt x="244622" y="28691"/>
                </a:lnTo>
                <a:lnTo>
                  <a:pt x="277296" y="61173"/>
                </a:lnTo>
                <a:lnTo>
                  <a:pt x="298510" y="102737"/>
                </a:lnTo>
                <a:lnTo>
                  <a:pt x="306069" y="151130"/>
                </a:lnTo>
                <a:lnTo>
                  <a:pt x="298510" y="200009"/>
                </a:lnTo>
                <a:lnTo>
                  <a:pt x="277296" y="241635"/>
                </a:lnTo>
                <a:lnTo>
                  <a:pt x="244622" y="273933"/>
                </a:lnTo>
                <a:lnTo>
                  <a:pt x="202681" y="294833"/>
                </a:lnTo>
                <a:lnTo>
                  <a:pt x="153669" y="302260"/>
                </a:lnTo>
                <a:lnTo>
                  <a:pt x="104038" y="294833"/>
                </a:lnTo>
                <a:lnTo>
                  <a:pt x="61721" y="273933"/>
                </a:lnTo>
                <a:lnTo>
                  <a:pt x="28854" y="241635"/>
                </a:lnTo>
                <a:lnTo>
                  <a:pt x="7569" y="200009"/>
                </a:lnTo>
                <a:lnTo>
                  <a:pt x="0" y="151130"/>
                </a:lnTo>
                <a:lnTo>
                  <a:pt x="7569" y="102737"/>
                </a:lnTo>
                <a:lnTo>
                  <a:pt x="28854" y="61173"/>
                </a:lnTo>
                <a:lnTo>
                  <a:pt x="61722" y="28691"/>
                </a:lnTo>
                <a:lnTo>
                  <a:pt x="104038" y="7548"/>
                </a:lnTo>
                <a:lnTo>
                  <a:pt x="153669" y="0"/>
                </a:lnTo>
                <a:close/>
              </a:path>
            </a:pathLst>
          </a:custGeom>
          <a:ln w="15813">
            <a:solidFill>
              <a:srgbClr val="000000"/>
            </a:solidFill>
          </a:ln>
        </p:spPr>
        <p:txBody>
          <a:bodyPr wrap="square" lIns="0" tIns="0" rIns="0" bIns="0" rtlCol="0"/>
          <a:lstStyle/>
          <a:p>
            <a:endParaRPr dirty="0"/>
          </a:p>
        </p:txBody>
      </p:sp>
      <p:sp>
        <p:nvSpPr>
          <p:cNvPr id="22" name="object 22"/>
          <p:cNvSpPr/>
          <p:nvPr/>
        </p:nvSpPr>
        <p:spPr>
          <a:xfrm>
            <a:off x="4719320" y="44919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23" name="object 23"/>
          <p:cNvSpPr/>
          <p:nvPr/>
        </p:nvSpPr>
        <p:spPr>
          <a:xfrm>
            <a:off x="5026659" y="479552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24" name="object 24"/>
          <p:cNvSpPr/>
          <p:nvPr/>
        </p:nvSpPr>
        <p:spPr>
          <a:xfrm>
            <a:off x="4719320" y="5177790"/>
            <a:ext cx="304800" cy="304800"/>
          </a:xfrm>
          <a:custGeom>
            <a:avLst/>
            <a:gdLst/>
            <a:ahLst/>
            <a:cxnLst/>
            <a:rect l="l" t="t" r="r" b="b"/>
            <a:pathLst>
              <a:path w="304800" h="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Lst>
          </a:custGeom>
          <a:ln w="15813">
            <a:solidFill>
              <a:srgbClr val="000000"/>
            </a:solidFill>
          </a:ln>
        </p:spPr>
        <p:txBody>
          <a:bodyPr wrap="square" lIns="0" tIns="0" rIns="0" bIns="0" rtlCol="0"/>
          <a:lstStyle/>
          <a:p>
            <a:endParaRPr dirty="0"/>
          </a:p>
        </p:txBody>
      </p:sp>
      <p:sp>
        <p:nvSpPr>
          <p:cNvPr id="25" name="object 25"/>
          <p:cNvSpPr/>
          <p:nvPr/>
        </p:nvSpPr>
        <p:spPr>
          <a:xfrm>
            <a:off x="4719320" y="51777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26" name="object 26"/>
          <p:cNvSpPr/>
          <p:nvPr/>
        </p:nvSpPr>
        <p:spPr>
          <a:xfrm>
            <a:off x="5024120" y="54825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27" name="object 27"/>
          <p:cNvSpPr/>
          <p:nvPr/>
        </p:nvSpPr>
        <p:spPr>
          <a:xfrm>
            <a:off x="5557520" y="5177790"/>
            <a:ext cx="304800" cy="304800"/>
          </a:xfrm>
          <a:custGeom>
            <a:avLst/>
            <a:gdLst/>
            <a:ahLst/>
            <a:cxnLst/>
            <a:rect l="l" t="t" r="r" b="b"/>
            <a:pathLst>
              <a:path w="304800" h="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Lst>
          </a:custGeom>
          <a:ln w="15813">
            <a:solidFill>
              <a:srgbClr val="000000"/>
            </a:solidFill>
          </a:ln>
        </p:spPr>
        <p:txBody>
          <a:bodyPr wrap="square" lIns="0" tIns="0" rIns="0" bIns="0" rtlCol="0"/>
          <a:lstStyle/>
          <a:p>
            <a:endParaRPr dirty="0"/>
          </a:p>
        </p:txBody>
      </p:sp>
      <p:sp>
        <p:nvSpPr>
          <p:cNvPr id="28" name="object 28"/>
          <p:cNvSpPr/>
          <p:nvPr/>
        </p:nvSpPr>
        <p:spPr>
          <a:xfrm>
            <a:off x="5557520" y="51777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29" name="object 29"/>
          <p:cNvSpPr/>
          <p:nvPr/>
        </p:nvSpPr>
        <p:spPr>
          <a:xfrm>
            <a:off x="5862320" y="54825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30" name="object 30"/>
          <p:cNvSpPr/>
          <p:nvPr/>
        </p:nvSpPr>
        <p:spPr>
          <a:xfrm>
            <a:off x="5557520" y="4493259"/>
            <a:ext cx="304800" cy="303530"/>
          </a:xfrm>
          <a:custGeom>
            <a:avLst/>
            <a:gdLst/>
            <a:ahLst/>
            <a:cxnLst/>
            <a:rect l="l" t="t" r="r" b="b"/>
            <a:pathLst>
              <a:path w="304800" h="303529">
                <a:moveTo>
                  <a:pt x="152400" y="0"/>
                </a:moveTo>
                <a:lnTo>
                  <a:pt x="201411" y="7559"/>
                </a:lnTo>
                <a:lnTo>
                  <a:pt x="243352" y="28773"/>
                </a:lnTo>
                <a:lnTo>
                  <a:pt x="276026" y="61447"/>
                </a:lnTo>
                <a:lnTo>
                  <a:pt x="297240" y="103388"/>
                </a:lnTo>
                <a:lnTo>
                  <a:pt x="304800" y="152400"/>
                </a:lnTo>
                <a:lnTo>
                  <a:pt x="297240" y="201279"/>
                </a:lnTo>
                <a:lnTo>
                  <a:pt x="276026" y="242905"/>
                </a:lnTo>
                <a:lnTo>
                  <a:pt x="243352" y="275203"/>
                </a:lnTo>
                <a:lnTo>
                  <a:pt x="201411" y="296103"/>
                </a:lnTo>
                <a:lnTo>
                  <a:pt x="152400" y="303529"/>
                </a:lnTo>
                <a:lnTo>
                  <a:pt x="103388" y="296103"/>
                </a:lnTo>
                <a:lnTo>
                  <a:pt x="61447" y="275203"/>
                </a:lnTo>
                <a:lnTo>
                  <a:pt x="28773" y="242905"/>
                </a:lnTo>
                <a:lnTo>
                  <a:pt x="7559" y="201279"/>
                </a:lnTo>
                <a:lnTo>
                  <a:pt x="0" y="152400"/>
                </a:lnTo>
                <a:lnTo>
                  <a:pt x="7559" y="103388"/>
                </a:lnTo>
                <a:lnTo>
                  <a:pt x="28773" y="61447"/>
                </a:lnTo>
                <a:lnTo>
                  <a:pt x="61447" y="28773"/>
                </a:lnTo>
                <a:lnTo>
                  <a:pt x="103388" y="7559"/>
                </a:lnTo>
                <a:lnTo>
                  <a:pt x="152400" y="0"/>
                </a:lnTo>
                <a:close/>
              </a:path>
            </a:pathLst>
          </a:custGeom>
          <a:ln w="15813">
            <a:solidFill>
              <a:srgbClr val="000000"/>
            </a:solidFill>
          </a:ln>
        </p:spPr>
        <p:txBody>
          <a:bodyPr wrap="square" lIns="0" tIns="0" rIns="0" bIns="0" rtlCol="0"/>
          <a:lstStyle/>
          <a:p>
            <a:endParaRPr dirty="0"/>
          </a:p>
        </p:txBody>
      </p:sp>
      <p:sp>
        <p:nvSpPr>
          <p:cNvPr id="31" name="object 31"/>
          <p:cNvSpPr/>
          <p:nvPr/>
        </p:nvSpPr>
        <p:spPr>
          <a:xfrm>
            <a:off x="5557520" y="4493259"/>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32" name="object 32"/>
          <p:cNvSpPr/>
          <p:nvPr/>
        </p:nvSpPr>
        <p:spPr>
          <a:xfrm>
            <a:off x="5862320" y="4798059"/>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33" name="object 33"/>
          <p:cNvSpPr/>
          <p:nvPr/>
        </p:nvSpPr>
        <p:spPr>
          <a:xfrm>
            <a:off x="4871720" y="4796790"/>
            <a:ext cx="0" cy="381000"/>
          </a:xfrm>
          <a:custGeom>
            <a:avLst/>
            <a:gdLst/>
            <a:ahLst/>
            <a:cxnLst/>
            <a:rect l="l" t="t" r="r" b="b"/>
            <a:pathLst>
              <a:path h="381000">
                <a:moveTo>
                  <a:pt x="0" y="0"/>
                </a:moveTo>
                <a:lnTo>
                  <a:pt x="0" y="381000"/>
                </a:lnTo>
              </a:path>
            </a:pathLst>
          </a:custGeom>
          <a:ln w="15813">
            <a:solidFill>
              <a:srgbClr val="000000"/>
            </a:solidFill>
          </a:ln>
        </p:spPr>
        <p:txBody>
          <a:bodyPr wrap="square" lIns="0" tIns="0" rIns="0" bIns="0" rtlCol="0"/>
          <a:lstStyle/>
          <a:p>
            <a:endParaRPr dirty="0"/>
          </a:p>
        </p:txBody>
      </p:sp>
      <p:sp>
        <p:nvSpPr>
          <p:cNvPr id="34" name="object 34"/>
          <p:cNvSpPr/>
          <p:nvPr/>
        </p:nvSpPr>
        <p:spPr>
          <a:xfrm>
            <a:off x="5709920" y="4796790"/>
            <a:ext cx="0" cy="381000"/>
          </a:xfrm>
          <a:custGeom>
            <a:avLst/>
            <a:gdLst/>
            <a:ahLst/>
            <a:cxnLst/>
            <a:rect l="l" t="t" r="r" b="b"/>
            <a:pathLst>
              <a:path h="381000">
                <a:moveTo>
                  <a:pt x="0" y="0"/>
                </a:moveTo>
                <a:lnTo>
                  <a:pt x="0" y="381000"/>
                </a:lnTo>
              </a:path>
            </a:pathLst>
          </a:custGeom>
          <a:ln w="15813">
            <a:solidFill>
              <a:srgbClr val="000000"/>
            </a:solidFill>
          </a:ln>
        </p:spPr>
        <p:txBody>
          <a:bodyPr wrap="square" lIns="0" tIns="0" rIns="0" bIns="0" rtlCol="0"/>
          <a:lstStyle/>
          <a:p>
            <a:endParaRPr dirty="0"/>
          </a:p>
        </p:txBody>
      </p:sp>
      <p:sp>
        <p:nvSpPr>
          <p:cNvPr id="35" name="object 35"/>
          <p:cNvSpPr/>
          <p:nvPr/>
        </p:nvSpPr>
        <p:spPr>
          <a:xfrm>
            <a:off x="5024120" y="4644390"/>
            <a:ext cx="533400" cy="0"/>
          </a:xfrm>
          <a:custGeom>
            <a:avLst/>
            <a:gdLst/>
            <a:ahLst/>
            <a:cxnLst/>
            <a:rect l="l" t="t" r="r" b="b"/>
            <a:pathLst>
              <a:path w="533400">
                <a:moveTo>
                  <a:pt x="0" y="0"/>
                </a:moveTo>
                <a:lnTo>
                  <a:pt x="533400" y="0"/>
                </a:lnTo>
              </a:path>
            </a:pathLst>
          </a:custGeom>
          <a:ln w="15813">
            <a:solidFill>
              <a:srgbClr val="000000"/>
            </a:solidFill>
          </a:ln>
        </p:spPr>
        <p:txBody>
          <a:bodyPr wrap="square" lIns="0" tIns="0" rIns="0" bIns="0" rtlCol="0"/>
          <a:lstStyle/>
          <a:p>
            <a:endParaRPr dirty="0"/>
          </a:p>
        </p:txBody>
      </p:sp>
      <p:sp>
        <p:nvSpPr>
          <p:cNvPr id="36" name="object 36"/>
          <p:cNvSpPr/>
          <p:nvPr/>
        </p:nvSpPr>
        <p:spPr>
          <a:xfrm>
            <a:off x="6243320" y="4491990"/>
            <a:ext cx="306070" cy="302260"/>
          </a:xfrm>
          <a:custGeom>
            <a:avLst/>
            <a:gdLst/>
            <a:ahLst/>
            <a:cxnLst/>
            <a:rect l="l" t="t" r="r" b="b"/>
            <a:pathLst>
              <a:path w="306070" h="302260">
                <a:moveTo>
                  <a:pt x="152400" y="0"/>
                </a:moveTo>
                <a:lnTo>
                  <a:pt x="202031" y="7548"/>
                </a:lnTo>
                <a:lnTo>
                  <a:pt x="244348" y="28691"/>
                </a:lnTo>
                <a:lnTo>
                  <a:pt x="277215" y="61173"/>
                </a:lnTo>
                <a:lnTo>
                  <a:pt x="298500" y="102737"/>
                </a:lnTo>
                <a:lnTo>
                  <a:pt x="306069" y="151130"/>
                </a:lnTo>
                <a:lnTo>
                  <a:pt x="298500" y="200009"/>
                </a:lnTo>
                <a:lnTo>
                  <a:pt x="277215" y="241635"/>
                </a:lnTo>
                <a:lnTo>
                  <a:pt x="244348" y="273933"/>
                </a:lnTo>
                <a:lnTo>
                  <a:pt x="202031" y="294833"/>
                </a:lnTo>
                <a:lnTo>
                  <a:pt x="152400" y="302260"/>
                </a:lnTo>
                <a:lnTo>
                  <a:pt x="103388" y="294833"/>
                </a:lnTo>
                <a:lnTo>
                  <a:pt x="61447" y="273933"/>
                </a:lnTo>
                <a:lnTo>
                  <a:pt x="28773" y="241635"/>
                </a:lnTo>
                <a:lnTo>
                  <a:pt x="7559" y="200009"/>
                </a:lnTo>
                <a:lnTo>
                  <a:pt x="0" y="151130"/>
                </a:lnTo>
                <a:lnTo>
                  <a:pt x="7559" y="102737"/>
                </a:lnTo>
                <a:lnTo>
                  <a:pt x="28773" y="61173"/>
                </a:lnTo>
                <a:lnTo>
                  <a:pt x="61447" y="28691"/>
                </a:lnTo>
                <a:lnTo>
                  <a:pt x="103388" y="7548"/>
                </a:lnTo>
                <a:lnTo>
                  <a:pt x="152400" y="0"/>
                </a:lnTo>
                <a:close/>
              </a:path>
            </a:pathLst>
          </a:custGeom>
          <a:ln w="15813">
            <a:solidFill>
              <a:srgbClr val="000000"/>
            </a:solidFill>
          </a:ln>
        </p:spPr>
        <p:txBody>
          <a:bodyPr wrap="square" lIns="0" tIns="0" rIns="0" bIns="0" rtlCol="0"/>
          <a:lstStyle/>
          <a:p>
            <a:endParaRPr dirty="0"/>
          </a:p>
        </p:txBody>
      </p:sp>
      <p:sp>
        <p:nvSpPr>
          <p:cNvPr id="37" name="object 37"/>
          <p:cNvSpPr/>
          <p:nvPr/>
        </p:nvSpPr>
        <p:spPr>
          <a:xfrm>
            <a:off x="6243320" y="44919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38" name="object 38"/>
          <p:cNvSpPr/>
          <p:nvPr/>
        </p:nvSpPr>
        <p:spPr>
          <a:xfrm>
            <a:off x="6549390" y="479552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39" name="object 39"/>
          <p:cNvSpPr/>
          <p:nvPr/>
        </p:nvSpPr>
        <p:spPr>
          <a:xfrm>
            <a:off x="6243320" y="5177790"/>
            <a:ext cx="304800" cy="304800"/>
          </a:xfrm>
          <a:custGeom>
            <a:avLst/>
            <a:gdLst/>
            <a:ahLst/>
            <a:cxnLst/>
            <a:rect l="l" t="t" r="r" b="b"/>
            <a:pathLst>
              <a:path w="304800" h="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Lst>
          </a:custGeom>
          <a:ln w="15813">
            <a:solidFill>
              <a:srgbClr val="000000"/>
            </a:solidFill>
          </a:ln>
        </p:spPr>
        <p:txBody>
          <a:bodyPr wrap="square" lIns="0" tIns="0" rIns="0" bIns="0" rtlCol="0"/>
          <a:lstStyle/>
          <a:p>
            <a:endParaRPr dirty="0"/>
          </a:p>
        </p:txBody>
      </p:sp>
      <p:sp>
        <p:nvSpPr>
          <p:cNvPr id="40" name="object 40"/>
          <p:cNvSpPr/>
          <p:nvPr/>
        </p:nvSpPr>
        <p:spPr>
          <a:xfrm>
            <a:off x="6243320" y="51777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41" name="object 41"/>
          <p:cNvSpPr/>
          <p:nvPr/>
        </p:nvSpPr>
        <p:spPr>
          <a:xfrm>
            <a:off x="6548120" y="54825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42" name="object 42"/>
          <p:cNvSpPr/>
          <p:nvPr/>
        </p:nvSpPr>
        <p:spPr>
          <a:xfrm>
            <a:off x="7081520" y="5177790"/>
            <a:ext cx="303530" cy="304800"/>
          </a:xfrm>
          <a:custGeom>
            <a:avLst/>
            <a:gdLst/>
            <a:ahLst/>
            <a:cxnLst/>
            <a:rect l="l" t="t" r="r" b="b"/>
            <a:pathLst>
              <a:path w="303529" h="304800">
                <a:moveTo>
                  <a:pt x="151129" y="0"/>
                </a:moveTo>
                <a:lnTo>
                  <a:pt x="200141" y="7559"/>
                </a:lnTo>
                <a:lnTo>
                  <a:pt x="242082" y="28773"/>
                </a:lnTo>
                <a:lnTo>
                  <a:pt x="274756" y="61447"/>
                </a:lnTo>
                <a:lnTo>
                  <a:pt x="295970" y="103388"/>
                </a:lnTo>
                <a:lnTo>
                  <a:pt x="303529" y="152400"/>
                </a:lnTo>
                <a:lnTo>
                  <a:pt x="295970" y="201411"/>
                </a:lnTo>
                <a:lnTo>
                  <a:pt x="274756" y="243352"/>
                </a:lnTo>
                <a:lnTo>
                  <a:pt x="242082" y="276026"/>
                </a:lnTo>
                <a:lnTo>
                  <a:pt x="200141" y="297240"/>
                </a:lnTo>
                <a:lnTo>
                  <a:pt x="151129" y="304800"/>
                </a:lnTo>
                <a:lnTo>
                  <a:pt x="102737" y="297240"/>
                </a:lnTo>
                <a:lnTo>
                  <a:pt x="61173" y="276026"/>
                </a:lnTo>
                <a:lnTo>
                  <a:pt x="28691" y="243352"/>
                </a:lnTo>
                <a:lnTo>
                  <a:pt x="7548" y="201411"/>
                </a:lnTo>
                <a:lnTo>
                  <a:pt x="0" y="152400"/>
                </a:lnTo>
                <a:lnTo>
                  <a:pt x="7548" y="103388"/>
                </a:lnTo>
                <a:lnTo>
                  <a:pt x="28691" y="61447"/>
                </a:lnTo>
                <a:lnTo>
                  <a:pt x="61173" y="28773"/>
                </a:lnTo>
                <a:lnTo>
                  <a:pt x="102737" y="7559"/>
                </a:lnTo>
                <a:lnTo>
                  <a:pt x="151129" y="0"/>
                </a:lnTo>
                <a:close/>
              </a:path>
            </a:pathLst>
          </a:custGeom>
          <a:ln w="15813">
            <a:solidFill>
              <a:srgbClr val="000000"/>
            </a:solidFill>
          </a:ln>
        </p:spPr>
        <p:txBody>
          <a:bodyPr wrap="square" lIns="0" tIns="0" rIns="0" bIns="0" rtlCol="0"/>
          <a:lstStyle/>
          <a:p>
            <a:endParaRPr dirty="0"/>
          </a:p>
        </p:txBody>
      </p:sp>
      <p:sp>
        <p:nvSpPr>
          <p:cNvPr id="43" name="object 43"/>
          <p:cNvSpPr/>
          <p:nvPr/>
        </p:nvSpPr>
        <p:spPr>
          <a:xfrm>
            <a:off x="7081520" y="51777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44" name="object 44"/>
          <p:cNvSpPr/>
          <p:nvPr/>
        </p:nvSpPr>
        <p:spPr>
          <a:xfrm>
            <a:off x="7386320" y="54825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45" name="object 45"/>
          <p:cNvSpPr/>
          <p:nvPr/>
        </p:nvSpPr>
        <p:spPr>
          <a:xfrm>
            <a:off x="7081520" y="4493259"/>
            <a:ext cx="303530" cy="303530"/>
          </a:xfrm>
          <a:custGeom>
            <a:avLst/>
            <a:gdLst/>
            <a:ahLst/>
            <a:cxnLst/>
            <a:rect l="l" t="t" r="r" b="b"/>
            <a:pathLst>
              <a:path w="303529" h="303529">
                <a:moveTo>
                  <a:pt x="151129" y="0"/>
                </a:moveTo>
                <a:lnTo>
                  <a:pt x="200141" y="7559"/>
                </a:lnTo>
                <a:lnTo>
                  <a:pt x="242082" y="28773"/>
                </a:lnTo>
                <a:lnTo>
                  <a:pt x="274756" y="61447"/>
                </a:lnTo>
                <a:lnTo>
                  <a:pt x="295970" y="103388"/>
                </a:lnTo>
                <a:lnTo>
                  <a:pt x="303529" y="152400"/>
                </a:lnTo>
                <a:lnTo>
                  <a:pt x="295970" y="201279"/>
                </a:lnTo>
                <a:lnTo>
                  <a:pt x="274756" y="242905"/>
                </a:lnTo>
                <a:lnTo>
                  <a:pt x="242082" y="275203"/>
                </a:lnTo>
                <a:lnTo>
                  <a:pt x="200141" y="296103"/>
                </a:lnTo>
                <a:lnTo>
                  <a:pt x="151129" y="303529"/>
                </a:lnTo>
                <a:lnTo>
                  <a:pt x="102737" y="296103"/>
                </a:lnTo>
                <a:lnTo>
                  <a:pt x="61173" y="275203"/>
                </a:lnTo>
                <a:lnTo>
                  <a:pt x="28691" y="242905"/>
                </a:lnTo>
                <a:lnTo>
                  <a:pt x="7548" y="201279"/>
                </a:lnTo>
                <a:lnTo>
                  <a:pt x="0" y="152400"/>
                </a:lnTo>
                <a:lnTo>
                  <a:pt x="7548" y="103388"/>
                </a:lnTo>
                <a:lnTo>
                  <a:pt x="28691" y="61447"/>
                </a:lnTo>
                <a:lnTo>
                  <a:pt x="61173" y="28773"/>
                </a:lnTo>
                <a:lnTo>
                  <a:pt x="102737" y="7559"/>
                </a:lnTo>
                <a:lnTo>
                  <a:pt x="151129" y="0"/>
                </a:lnTo>
                <a:close/>
              </a:path>
            </a:pathLst>
          </a:custGeom>
          <a:ln w="15813">
            <a:solidFill>
              <a:srgbClr val="000000"/>
            </a:solidFill>
          </a:ln>
        </p:spPr>
        <p:txBody>
          <a:bodyPr wrap="square" lIns="0" tIns="0" rIns="0" bIns="0" rtlCol="0"/>
          <a:lstStyle/>
          <a:p>
            <a:endParaRPr dirty="0"/>
          </a:p>
        </p:txBody>
      </p:sp>
      <p:sp>
        <p:nvSpPr>
          <p:cNvPr id="46" name="object 46"/>
          <p:cNvSpPr/>
          <p:nvPr/>
        </p:nvSpPr>
        <p:spPr>
          <a:xfrm>
            <a:off x="7081520" y="4493259"/>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47" name="object 47"/>
          <p:cNvSpPr/>
          <p:nvPr/>
        </p:nvSpPr>
        <p:spPr>
          <a:xfrm>
            <a:off x="7386320" y="4798059"/>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48" name="object 48"/>
          <p:cNvSpPr/>
          <p:nvPr/>
        </p:nvSpPr>
        <p:spPr>
          <a:xfrm>
            <a:off x="6395720" y="4796790"/>
            <a:ext cx="0" cy="381000"/>
          </a:xfrm>
          <a:custGeom>
            <a:avLst/>
            <a:gdLst/>
            <a:ahLst/>
            <a:cxnLst/>
            <a:rect l="l" t="t" r="r" b="b"/>
            <a:pathLst>
              <a:path h="381000">
                <a:moveTo>
                  <a:pt x="0" y="0"/>
                </a:moveTo>
                <a:lnTo>
                  <a:pt x="0" y="381000"/>
                </a:lnTo>
              </a:path>
            </a:pathLst>
          </a:custGeom>
          <a:ln w="15813">
            <a:solidFill>
              <a:srgbClr val="000000"/>
            </a:solidFill>
          </a:ln>
        </p:spPr>
        <p:txBody>
          <a:bodyPr wrap="square" lIns="0" tIns="0" rIns="0" bIns="0" rtlCol="0"/>
          <a:lstStyle/>
          <a:p>
            <a:endParaRPr dirty="0"/>
          </a:p>
        </p:txBody>
      </p:sp>
      <p:sp>
        <p:nvSpPr>
          <p:cNvPr id="49" name="object 49"/>
          <p:cNvSpPr/>
          <p:nvPr/>
        </p:nvSpPr>
        <p:spPr>
          <a:xfrm>
            <a:off x="6548120" y="5330190"/>
            <a:ext cx="533400" cy="0"/>
          </a:xfrm>
          <a:custGeom>
            <a:avLst/>
            <a:gdLst/>
            <a:ahLst/>
            <a:cxnLst/>
            <a:rect l="l" t="t" r="r" b="b"/>
            <a:pathLst>
              <a:path w="533400">
                <a:moveTo>
                  <a:pt x="0" y="0"/>
                </a:moveTo>
                <a:lnTo>
                  <a:pt x="533400" y="0"/>
                </a:lnTo>
              </a:path>
            </a:pathLst>
          </a:custGeom>
          <a:ln w="15813">
            <a:solidFill>
              <a:srgbClr val="000000"/>
            </a:solidFill>
          </a:ln>
        </p:spPr>
        <p:txBody>
          <a:bodyPr wrap="square" lIns="0" tIns="0" rIns="0" bIns="0" rtlCol="0"/>
          <a:lstStyle/>
          <a:p>
            <a:endParaRPr dirty="0"/>
          </a:p>
        </p:txBody>
      </p:sp>
      <p:sp>
        <p:nvSpPr>
          <p:cNvPr id="50" name="object 50"/>
          <p:cNvSpPr/>
          <p:nvPr/>
        </p:nvSpPr>
        <p:spPr>
          <a:xfrm>
            <a:off x="6471920" y="4720590"/>
            <a:ext cx="609600" cy="457200"/>
          </a:xfrm>
          <a:custGeom>
            <a:avLst/>
            <a:gdLst/>
            <a:ahLst/>
            <a:cxnLst/>
            <a:rect l="l" t="t" r="r" b="b"/>
            <a:pathLst>
              <a:path w="609600" h="457200">
                <a:moveTo>
                  <a:pt x="0" y="457200"/>
                </a:moveTo>
                <a:lnTo>
                  <a:pt x="609600" y="0"/>
                </a:lnTo>
              </a:path>
            </a:pathLst>
          </a:custGeom>
          <a:ln w="15813">
            <a:solidFill>
              <a:srgbClr val="000000"/>
            </a:solidFill>
          </a:ln>
        </p:spPr>
        <p:txBody>
          <a:bodyPr wrap="square" lIns="0" tIns="0" rIns="0" bIns="0" rtlCol="0"/>
          <a:lstStyle/>
          <a:p>
            <a:endParaRPr dirty="0"/>
          </a:p>
        </p:txBody>
      </p:sp>
      <p:sp>
        <p:nvSpPr>
          <p:cNvPr id="51" name="object 51"/>
          <p:cNvSpPr/>
          <p:nvPr/>
        </p:nvSpPr>
        <p:spPr>
          <a:xfrm>
            <a:off x="7691120" y="4491990"/>
            <a:ext cx="306070" cy="302260"/>
          </a:xfrm>
          <a:custGeom>
            <a:avLst/>
            <a:gdLst/>
            <a:ahLst/>
            <a:cxnLst/>
            <a:rect l="l" t="t" r="r" b="b"/>
            <a:pathLst>
              <a:path w="306070" h="302260">
                <a:moveTo>
                  <a:pt x="153669" y="0"/>
                </a:moveTo>
                <a:lnTo>
                  <a:pt x="202681" y="7548"/>
                </a:lnTo>
                <a:lnTo>
                  <a:pt x="244622" y="28691"/>
                </a:lnTo>
                <a:lnTo>
                  <a:pt x="277296" y="61173"/>
                </a:lnTo>
                <a:lnTo>
                  <a:pt x="298510" y="102737"/>
                </a:lnTo>
                <a:lnTo>
                  <a:pt x="306069" y="151130"/>
                </a:lnTo>
                <a:lnTo>
                  <a:pt x="298510" y="200009"/>
                </a:lnTo>
                <a:lnTo>
                  <a:pt x="277296" y="241635"/>
                </a:lnTo>
                <a:lnTo>
                  <a:pt x="244622" y="273933"/>
                </a:lnTo>
                <a:lnTo>
                  <a:pt x="202681" y="294833"/>
                </a:lnTo>
                <a:lnTo>
                  <a:pt x="153669" y="302260"/>
                </a:lnTo>
                <a:lnTo>
                  <a:pt x="104038" y="294833"/>
                </a:lnTo>
                <a:lnTo>
                  <a:pt x="61721" y="273933"/>
                </a:lnTo>
                <a:lnTo>
                  <a:pt x="28854" y="241635"/>
                </a:lnTo>
                <a:lnTo>
                  <a:pt x="7569" y="200009"/>
                </a:lnTo>
                <a:lnTo>
                  <a:pt x="0" y="151130"/>
                </a:lnTo>
                <a:lnTo>
                  <a:pt x="7569" y="102737"/>
                </a:lnTo>
                <a:lnTo>
                  <a:pt x="28854" y="61173"/>
                </a:lnTo>
                <a:lnTo>
                  <a:pt x="61721" y="28691"/>
                </a:lnTo>
                <a:lnTo>
                  <a:pt x="104038" y="7548"/>
                </a:lnTo>
                <a:lnTo>
                  <a:pt x="153669" y="0"/>
                </a:lnTo>
                <a:close/>
              </a:path>
            </a:pathLst>
          </a:custGeom>
          <a:ln w="15813">
            <a:solidFill>
              <a:srgbClr val="000000"/>
            </a:solidFill>
          </a:ln>
        </p:spPr>
        <p:txBody>
          <a:bodyPr wrap="square" lIns="0" tIns="0" rIns="0" bIns="0" rtlCol="0"/>
          <a:lstStyle/>
          <a:p>
            <a:endParaRPr dirty="0"/>
          </a:p>
        </p:txBody>
      </p:sp>
      <p:sp>
        <p:nvSpPr>
          <p:cNvPr id="52" name="object 52"/>
          <p:cNvSpPr/>
          <p:nvPr/>
        </p:nvSpPr>
        <p:spPr>
          <a:xfrm>
            <a:off x="7691120" y="44919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53" name="object 53"/>
          <p:cNvSpPr/>
          <p:nvPr/>
        </p:nvSpPr>
        <p:spPr>
          <a:xfrm>
            <a:off x="7997190" y="479552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54" name="object 54"/>
          <p:cNvSpPr/>
          <p:nvPr/>
        </p:nvSpPr>
        <p:spPr>
          <a:xfrm>
            <a:off x="7691120" y="5177790"/>
            <a:ext cx="304800" cy="304800"/>
          </a:xfrm>
          <a:custGeom>
            <a:avLst/>
            <a:gdLst/>
            <a:ahLst/>
            <a:cxnLst/>
            <a:rect l="l" t="t" r="r" b="b"/>
            <a:pathLst>
              <a:path w="304800" h="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Lst>
          </a:custGeom>
          <a:ln w="15813">
            <a:solidFill>
              <a:srgbClr val="000000"/>
            </a:solidFill>
          </a:ln>
        </p:spPr>
        <p:txBody>
          <a:bodyPr wrap="square" lIns="0" tIns="0" rIns="0" bIns="0" rtlCol="0"/>
          <a:lstStyle/>
          <a:p>
            <a:endParaRPr dirty="0"/>
          </a:p>
        </p:txBody>
      </p:sp>
      <p:sp>
        <p:nvSpPr>
          <p:cNvPr id="55" name="object 55"/>
          <p:cNvSpPr/>
          <p:nvPr/>
        </p:nvSpPr>
        <p:spPr>
          <a:xfrm>
            <a:off x="7691120" y="51777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56" name="object 56"/>
          <p:cNvSpPr/>
          <p:nvPr/>
        </p:nvSpPr>
        <p:spPr>
          <a:xfrm>
            <a:off x="7995920" y="54825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57" name="object 57"/>
          <p:cNvSpPr/>
          <p:nvPr/>
        </p:nvSpPr>
        <p:spPr>
          <a:xfrm>
            <a:off x="8529319" y="5177790"/>
            <a:ext cx="304800" cy="304800"/>
          </a:xfrm>
          <a:custGeom>
            <a:avLst/>
            <a:gdLst/>
            <a:ahLst/>
            <a:cxnLst/>
            <a:rect l="l" t="t" r="r" b="b"/>
            <a:pathLst>
              <a:path w="304800" h="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Lst>
          </a:custGeom>
          <a:ln w="15813">
            <a:solidFill>
              <a:srgbClr val="000000"/>
            </a:solidFill>
          </a:ln>
        </p:spPr>
        <p:txBody>
          <a:bodyPr wrap="square" lIns="0" tIns="0" rIns="0" bIns="0" rtlCol="0"/>
          <a:lstStyle/>
          <a:p>
            <a:endParaRPr dirty="0"/>
          </a:p>
        </p:txBody>
      </p:sp>
      <p:sp>
        <p:nvSpPr>
          <p:cNvPr id="58" name="object 58"/>
          <p:cNvSpPr/>
          <p:nvPr/>
        </p:nvSpPr>
        <p:spPr>
          <a:xfrm>
            <a:off x="8529319" y="51777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59" name="object 59"/>
          <p:cNvSpPr/>
          <p:nvPr/>
        </p:nvSpPr>
        <p:spPr>
          <a:xfrm>
            <a:off x="8834119" y="54825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60" name="object 60"/>
          <p:cNvSpPr/>
          <p:nvPr/>
        </p:nvSpPr>
        <p:spPr>
          <a:xfrm>
            <a:off x="8529319" y="4493259"/>
            <a:ext cx="304800" cy="303530"/>
          </a:xfrm>
          <a:custGeom>
            <a:avLst/>
            <a:gdLst/>
            <a:ahLst/>
            <a:cxnLst/>
            <a:rect l="l" t="t" r="r" b="b"/>
            <a:pathLst>
              <a:path w="304800" h="303529">
                <a:moveTo>
                  <a:pt x="152400" y="0"/>
                </a:moveTo>
                <a:lnTo>
                  <a:pt x="201411" y="7559"/>
                </a:lnTo>
                <a:lnTo>
                  <a:pt x="243352" y="28773"/>
                </a:lnTo>
                <a:lnTo>
                  <a:pt x="276026" y="61447"/>
                </a:lnTo>
                <a:lnTo>
                  <a:pt x="297240" y="103388"/>
                </a:lnTo>
                <a:lnTo>
                  <a:pt x="304800" y="152400"/>
                </a:lnTo>
                <a:lnTo>
                  <a:pt x="297240" y="201279"/>
                </a:lnTo>
                <a:lnTo>
                  <a:pt x="276026" y="242905"/>
                </a:lnTo>
                <a:lnTo>
                  <a:pt x="243352" y="275203"/>
                </a:lnTo>
                <a:lnTo>
                  <a:pt x="201411" y="296103"/>
                </a:lnTo>
                <a:lnTo>
                  <a:pt x="152400" y="303529"/>
                </a:lnTo>
                <a:lnTo>
                  <a:pt x="103388" y="296103"/>
                </a:lnTo>
                <a:lnTo>
                  <a:pt x="61447" y="275203"/>
                </a:lnTo>
                <a:lnTo>
                  <a:pt x="28773" y="242905"/>
                </a:lnTo>
                <a:lnTo>
                  <a:pt x="7559" y="201279"/>
                </a:lnTo>
                <a:lnTo>
                  <a:pt x="0" y="152400"/>
                </a:lnTo>
                <a:lnTo>
                  <a:pt x="7559" y="103388"/>
                </a:lnTo>
                <a:lnTo>
                  <a:pt x="28773" y="61447"/>
                </a:lnTo>
                <a:lnTo>
                  <a:pt x="61447" y="28773"/>
                </a:lnTo>
                <a:lnTo>
                  <a:pt x="103388" y="7559"/>
                </a:lnTo>
                <a:lnTo>
                  <a:pt x="152400" y="0"/>
                </a:lnTo>
                <a:close/>
              </a:path>
            </a:pathLst>
          </a:custGeom>
          <a:ln w="15813">
            <a:solidFill>
              <a:srgbClr val="000000"/>
            </a:solidFill>
          </a:ln>
        </p:spPr>
        <p:txBody>
          <a:bodyPr wrap="square" lIns="0" tIns="0" rIns="0" bIns="0" rtlCol="0"/>
          <a:lstStyle/>
          <a:p>
            <a:endParaRPr dirty="0"/>
          </a:p>
        </p:txBody>
      </p:sp>
      <p:sp>
        <p:nvSpPr>
          <p:cNvPr id="61" name="object 61"/>
          <p:cNvSpPr/>
          <p:nvPr/>
        </p:nvSpPr>
        <p:spPr>
          <a:xfrm>
            <a:off x="8529319" y="4493259"/>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62" name="object 62"/>
          <p:cNvSpPr/>
          <p:nvPr/>
        </p:nvSpPr>
        <p:spPr>
          <a:xfrm>
            <a:off x="8834119" y="4798059"/>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63" name="object 63"/>
          <p:cNvSpPr/>
          <p:nvPr/>
        </p:nvSpPr>
        <p:spPr>
          <a:xfrm>
            <a:off x="7843520" y="4796790"/>
            <a:ext cx="0" cy="381000"/>
          </a:xfrm>
          <a:custGeom>
            <a:avLst/>
            <a:gdLst/>
            <a:ahLst/>
            <a:cxnLst/>
            <a:rect l="l" t="t" r="r" b="b"/>
            <a:pathLst>
              <a:path h="381000">
                <a:moveTo>
                  <a:pt x="0" y="0"/>
                </a:moveTo>
                <a:lnTo>
                  <a:pt x="0" y="381000"/>
                </a:lnTo>
              </a:path>
            </a:pathLst>
          </a:custGeom>
          <a:ln w="15813">
            <a:solidFill>
              <a:srgbClr val="000000"/>
            </a:solidFill>
          </a:ln>
        </p:spPr>
        <p:txBody>
          <a:bodyPr wrap="square" lIns="0" tIns="0" rIns="0" bIns="0" rtlCol="0"/>
          <a:lstStyle/>
          <a:p>
            <a:endParaRPr dirty="0"/>
          </a:p>
        </p:txBody>
      </p:sp>
      <p:sp>
        <p:nvSpPr>
          <p:cNvPr id="64" name="object 64"/>
          <p:cNvSpPr/>
          <p:nvPr/>
        </p:nvSpPr>
        <p:spPr>
          <a:xfrm>
            <a:off x="8681719" y="4796790"/>
            <a:ext cx="0" cy="381000"/>
          </a:xfrm>
          <a:custGeom>
            <a:avLst/>
            <a:gdLst/>
            <a:ahLst/>
            <a:cxnLst/>
            <a:rect l="l" t="t" r="r" b="b"/>
            <a:pathLst>
              <a:path h="381000">
                <a:moveTo>
                  <a:pt x="0" y="0"/>
                </a:moveTo>
                <a:lnTo>
                  <a:pt x="0" y="381000"/>
                </a:lnTo>
              </a:path>
            </a:pathLst>
          </a:custGeom>
          <a:ln w="15813">
            <a:solidFill>
              <a:srgbClr val="000000"/>
            </a:solidFill>
          </a:ln>
        </p:spPr>
        <p:txBody>
          <a:bodyPr wrap="square" lIns="0" tIns="0" rIns="0" bIns="0" rtlCol="0"/>
          <a:lstStyle/>
          <a:p>
            <a:endParaRPr dirty="0"/>
          </a:p>
        </p:txBody>
      </p:sp>
      <p:sp>
        <p:nvSpPr>
          <p:cNvPr id="65" name="object 65"/>
          <p:cNvSpPr/>
          <p:nvPr/>
        </p:nvSpPr>
        <p:spPr>
          <a:xfrm>
            <a:off x="7995920" y="4720590"/>
            <a:ext cx="609600" cy="457200"/>
          </a:xfrm>
          <a:custGeom>
            <a:avLst/>
            <a:gdLst/>
            <a:ahLst/>
            <a:cxnLst/>
            <a:rect l="l" t="t" r="r" b="b"/>
            <a:pathLst>
              <a:path w="609600" h="457200">
                <a:moveTo>
                  <a:pt x="0" y="0"/>
                </a:moveTo>
                <a:lnTo>
                  <a:pt x="609600" y="457200"/>
                </a:lnTo>
              </a:path>
            </a:pathLst>
          </a:custGeom>
          <a:ln w="15813">
            <a:solidFill>
              <a:srgbClr val="000000"/>
            </a:solidFill>
          </a:ln>
        </p:spPr>
        <p:txBody>
          <a:bodyPr wrap="square" lIns="0" tIns="0" rIns="0" bIns="0" rtlCol="0"/>
          <a:lstStyle/>
          <a:p>
            <a:endParaRPr dirty="0"/>
          </a:p>
        </p:txBody>
      </p:sp>
      <p:sp>
        <p:nvSpPr>
          <p:cNvPr id="66" name="object 66"/>
          <p:cNvSpPr/>
          <p:nvPr/>
        </p:nvSpPr>
        <p:spPr>
          <a:xfrm>
            <a:off x="9138919" y="4491990"/>
            <a:ext cx="306070" cy="302260"/>
          </a:xfrm>
          <a:custGeom>
            <a:avLst/>
            <a:gdLst/>
            <a:ahLst/>
            <a:cxnLst/>
            <a:rect l="l" t="t" r="r" b="b"/>
            <a:pathLst>
              <a:path w="306070" h="302260">
                <a:moveTo>
                  <a:pt x="153670" y="0"/>
                </a:moveTo>
                <a:lnTo>
                  <a:pt x="202681" y="7548"/>
                </a:lnTo>
                <a:lnTo>
                  <a:pt x="244622" y="28691"/>
                </a:lnTo>
                <a:lnTo>
                  <a:pt x="277296" y="61173"/>
                </a:lnTo>
                <a:lnTo>
                  <a:pt x="298510" y="102737"/>
                </a:lnTo>
                <a:lnTo>
                  <a:pt x="306070" y="151130"/>
                </a:lnTo>
                <a:lnTo>
                  <a:pt x="298510" y="200009"/>
                </a:lnTo>
                <a:lnTo>
                  <a:pt x="277296" y="241635"/>
                </a:lnTo>
                <a:lnTo>
                  <a:pt x="244622" y="273933"/>
                </a:lnTo>
                <a:lnTo>
                  <a:pt x="202681" y="294833"/>
                </a:lnTo>
                <a:lnTo>
                  <a:pt x="153670" y="302260"/>
                </a:lnTo>
                <a:lnTo>
                  <a:pt x="104038" y="294833"/>
                </a:lnTo>
                <a:lnTo>
                  <a:pt x="61722" y="273933"/>
                </a:lnTo>
                <a:lnTo>
                  <a:pt x="28854" y="241635"/>
                </a:lnTo>
                <a:lnTo>
                  <a:pt x="7569" y="200009"/>
                </a:lnTo>
                <a:lnTo>
                  <a:pt x="0" y="151130"/>
                </a:lnTo>
                <a:lnTo>
                  <a:pt x="7569" y="102737"/>
                </a:lnTo>
                <a:lnTo>
                  <a:pt x="28854" y="61173"/>
                </a:lnTo>
                <a:lnTo>
                  <a:pt x="61722" y="28691"/>
                </a:lnTo>
                <a:lnTo>
                  <a:pt x="104038" y="7548"/>
                </a:lnTo>
                <a:lnTo>
                  <a:pt x="153670" y="0"/>
                </a:lnTo>
                <a:close/>
              </a:path>
            </a:pathLst>
          </a:custGeom>
          <a:ln w="15813">
            <a:solidFill>
              <a:srgbClr val="000000"/>
            </a:solidFill>
          </a:ln>
        </p:spPr>
        <p:txBody>
          <a:bodyPr wrap="square" lIns="0" tIns="0" rIns="0" bIns="0" rtlCol="0"/>
          <a:lstStyle/>
          <a:p>
            <a:endParaRPr dirty="0"/>
          </a:p>
        </p:txBody>
      </p:sp>
      <p:sp>
        <p:nvSpPr>
          <p:cNvPr id="67" name="object 67"/>
          <p:cNvSpPr/>
          <p:nvPr/>
        </p:nvSpPr>
        <p:spPr>
          <a:xfrm>
            <a:off x="9138919" y="44919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68" name="object 68"/>
          <p:cNvSpPr/>
          <p:nvPr/>
        </p:nvSpPr>
        <p:spPr>
          <a:xfrm>
            <a:off x="9444990" y="479552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69" name="object 69"/>
          <p:cNvSpPr/>
          <p:nvPr/>
        </p:nvSpPr>
        <p:spPr>
          <a:xfrm>
            <a:off x="9138919" y="5177790"/>
            <a:ext cx="303530" cy="304800"/>
          </a:xfrm>
          <a:custGeom>
            <a:avLst/>
            <a:gdLst/>
            <a:ahLst/>
            <a:cxnLst/>
            <a:rect l="l" t="t" r="r" b="b"/>
            <a:pathLst>
              <a:path w="303529" h="304800">
                <a:moveTo>
                  <a:pt x="151129" y="0"/>
                </a:moveTo>
                <a:lnTo>
                  <a:pt x="200141" y="7559"/>
                </a:lnTo>
                <a:lnTo>
                  <a:pt x="242082" y="28773"/>
                </a:lnTo>
                <a:lnTo>
                  <a:pt x="274756" y="61447"/>
                </a:lnTo>
                <a:lnTo>
                  <a:pt x="295970" y="103388"/>
                </a:lnTo>
                <a:lnTo>
                  <a:pt x="303529" y="152400"/>
                </a:lnTo>
                <a:lnTo>
                  <a:pt x="295970" y="201411"/>
                </a:lnTo>
                <a:lnTo>
                  <a:pt x="274756" y="243352"/>
                </a:lnTo>
                <a:lnTo>
                  <a:pt x="242082" y="276026"/>
                </a:lnTo>
                <a:lnTo>
                  <a:pt x="200141" y="297240"/>
                </a:lnTo>
                <a:lnTo>
                  <a:pt x="151129" y="304800"/>
                </a:lnTo>
                <a:lnTo>
                  <a:pt x="102737" y="297240"/>
                </a:lnTo>
                <a:lnTo>
                  <a:pt x="61173" y="276026"/>
                </a:lnTo>
                <a:lnTo>
                  <a:pt x="28691" y="243352"/>
                </a:lnTo>
                <a:lnTo>
                  <a:pt x="7548" y="201411"/>
                </a:lnTo>
                <a:lnTo>
                  <a:pt x="0" y="152400"/>
                </a:lnTo>
                <a:lnTo>
                  <a:pt x="7548" y="103388"/>
                </a:lnTo>
                <a:lnTo>
                  <a:pt x="28691" y="61447"/>
                </a:lnTo>
                <a:lnTo>
                  <a:pt x="61173" y="28773"/>
                </a:lnTo>
                <a:lnTo>
                  <a:pt x="102737" y="7559"/>
                </a:lnTo>
                <a:lnTo>
                  <a:pt x="151129" y="0"/>
                </a:lnTo>
                <a:close/>
              </a:path>
            </a:pathLst>
          </a:custGeom>
          <a:ln w="15813">
            <a:solidFill>
              <a:srgbClr val="000000"/>
            </a:solidFill>
          </a:ln>
        </p:spPr>
        <p:txBody>
          <a:bodyPr wrap="square" lIns="0" tIns="0" rIns="0" bIns="0" rtlCol="0"/>
          <a:lstStyle/>
          <a:p>
            <a:endParaRPr dirty="0"/>
          </a:p>
        </p:txBody>
      </p:sp>
      <p:sp>
        <p:nvSpPr>
          <p:cNvPr id="70" name="object 70"/>
          <p:cNvSpPr/>
          <p:nvPr/>
        </p:nvSpPr>
        <p:spPr>
          <a:xfrm>
            <a:off x="9138919" y="51777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71" name="object 71"/>
          <p:cNvSpPr/>
          <p:nvPr/>
        </p:nvSpPr>
        <p:spPr>
          <a:xfrm>
            <a:off x="9443719" y="54825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72" name="object 72"/>
          <p:cNvSpPr/>
          <p:nvPr/>
        </p:nvSpPr>
        <p:spPr>
          <a:xfrm>
            <a:off x="9977119" y="5177790"/>
            <a:ext cx="304800" cy="304800"/>
          </a:xfrm>
          <a:custGeom>
            <a:avLst/>
            <a:gdLst/>
            <a:ahLst/>
            <a:cxnLst/>
            <a:rect l="l" t="t" r="r" b="b"/>
            <a:pathLst>
              <a:path w="304800" h="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Lst>
          </a:custGeom>
          <a:ln w="15813">
            <a:solidFill>
              <a:srgbClr val="000000"/>
            </a:solidFill>
          </a:ln>
        </p:spPr>
        <p:txBody>
          <a:bodyPr wrap="square" lIns="0" tIns="0" rIns="0" bIns="0" rtlCol="0"/>
          <a:lstStyle/>
          <a:p>
            <a:endParaRPr dirty="0"/>
          </a:p>
        </p:txBody>
      </p:sp>
      <p:sp>
        <p:nvSpPr>
          <p:cNvPr id="73" name="object 73"/>
          <p:cNvSpPr/>
          <p:nvPr/>
        </p:nvSpPr>
        <p:spPr>
          <a:xfrm>
            <a:off x="9977119" y="51777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74" name="object 74"/>
          <p:cNvSpPr/>
          <p:nvPr/>
        </p:nvSpPr>
        <p:spPr>
          <a:xfrm>
            <a:off x="10281919" y="5482590"/>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75" name="object 75"/>
          <p:cNvSpPr/>
          <p:nvPr/>
        </p:nvSpPr>
        <p:spPr>
          <a:xfrm>
            <a:off x="9977119" y="4493259"/>
            <a:ext cx="304800" cy="303530"/>
          </a:xfrm>
          <a:custGeom>
            <a:avLst/>
            <a:gdLst/>
            <a:ahLst/>
            <a:cxnLst/>
            <a:rect l="l" t="t" r="r" b="b"/>
            <a:pathLst>
              <a:path w="304800" h="303529">
                <a:moveTo>
                  <a:pt x="152400" y="0"/>
                </a:moveTo>
                <a:lnTo>
                  <a:pt x="201411" y="7559"/>
                </a:lnTo>
                <a:lnTo>
                  <a:pt x="243352" y="28773"/>
                </a:lnTo>
                <a:lnTo>
                  <a:pt x="276026" y="61447"/>
                </a:lnTo>
                <a:lnTo>
                  <a:pt x="297240" y="103388"/>
                </a:lnTo>
                <a:lnTo>
                  <a:pt x="304800" y="152400"/>
                </a:lnTo>
                <a:lnTo>
                  <a:pt x="297240" y="201279"/>
                </a:lnTo>
                <a:lnTo>
                  <a:pt x="276026" y="242905"/>
                </a:lnTo>
                <a:lnTo>
                  <a:pt x="243352" y="275203"/>
                </a:lnTo>
                <a:lnTo>
                  <a:pt x="201411" y="296103"/>
                </a:lnTo>
                <a:lnTo>
                  <a:pt x="152400" y="303529"/>
                </a:lnTo>
                <a:lnTo>
                  <a:pt x="103388" y="296103"/>
                </a:lnTo>
                <a:lnTo>
                  <a:pt x="61447" y="275203"/>
                </a:lnTo>
                <a:lnTo>
                  <a:pt x="28773" y="242905"/>
                </a:lnTo>
                <a:lnTo>
                  <a:pt x="7559" y="201279"/>
                </a:lnTo>
                <a:lnTo>
                  <a:pt x="0" y="152400"/>
                </a:lnTo>
                <a:lnTo>
                  <a:pt x="7559" y="103388"/>
                </a:lnTo>
                <a:lnTo>
                  <a:pt x="28773" y="61447"/>
                </a:lnTo>
                <a:lnTo>
                  <a:pt x="61447" y="28773"/>
                </a:lnTo>
                <a:lnTo>
                  <a:pt x="103388" y="7559"/>
                </a:lnTo>
                <a:lnTo>
                  <a:pt x="152400" y="0"/>
                </a:lnTo>
                <a:close/>
              </a:path>
            </a:pathLst>
          </a:custGeom>
          <a:ln w="15813">
            <a:solidFill>
              <a:srgbClr val="000000"/>
            </a:solidFill>
          </a:ln>
        </p:spPr>
        <p:txBody>
          <a:bodyPr wrap="square" lIns="0" tIns="0" rIns="0" bIns="0" rtlCol="0"/>
          <a:lstStyle/>
          <a:p>
            <a:endParaRPr dirty="0"/>
          </a:p>
        </p:txBody>
      </p:sp>
      <p:sp>
        <p:nvSpPr>
          <p:cNvPr id="76" name="object 76"/>
          <p:cNvSpPr/>
          <p:nvPr/>
        </p:nvSpPr>
        <p:spPr>
          <a:xfrm>
            <a:off x="9977119" y="4493259"/>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77" name="object 77"/>
          <p:cNvSpPr/>
          <p:nvPr/>
        </p:nvSpPr>
        <p:spPr>
          <a:xfrm>
            <a:off x="10281919" y="4798059"/>
            <a:ext cx="0" cy="0"/>
          </a:xfrm>
          <a:custGeom>
            <a:avLst/>
            <a:gdLst/>
            <a:ahLst/>
            <a:cxnLst/>
            <a:rect l="l" t="t" r="r" b="b"/>
            <a:pathLst>
              <a:path>
                <a:moveTo>
                  <a:pt x="0" y="0"/>
                </a:moveTo>
                <a:lnTo>
                  <a:pt x="0" y="0"/>
                </a:lnTo>
              </a:path>
            </a:pathLst>
          </a:custGeom>
          <a:ln w="15813">
            <a:solidFill>
              <a:srgbClr val="000000"/>
            </a:solidFill>
          </a:ln>
        </p:spPr>
        <p:txBody>
          <a:bodyPr wrap="square" lIns="0" tIns="0" rIns="0" bIns="0" rtlCol="0"/>
          <a:lstStyle/>
          <a:p>
            <a:endParaRPr dirty="0"/>
          </a:p>
        </p:txBody>
      </p:sp>
      <p:sp>
        <p:nvSpPr>
          <p:cNvPr id="78" name="object 78"/>
          <p:cNvSpPr/>
          <p:nvPr/>
        </p:nvSpPr>
        <p:spPr>
          <a:xfrm>
            <a:off x="10129519" y="4796790"/>
            <a:ext cx="0" cy="381000"/>
          </a:xfrm>
          <a:custGeom>
            <a:avLst/>
            <a:gdLst/>
            <a:ahLst/>
            <a:cxnLst/>
            <a:rect l="l" t="t" r="r" b="b"/>
            <a:pathLst>
              <a:path h="381000">
                <a:moveTo>
                  <a:pt x="0" y="0"/>
                </a:moveTo>
                <a:lnTo>
                  <a:pt x="0" y="381000"/>
                </a:lnTo>
              </a:path>
            </a:pathLst>
          </a:custGeom>
          <a:ln w="15813">
            <a:solidFill>
              <a:srgbClr val="000000"/>
            </a:solidFill>
          </a:ln>
        </p:spPr>
        <p:txBody>
          <a:bodyPr wrap="square" lIns="0" tIns="0" rIns="0" bIns="0" rtlCol="0"/>
          <a:lstStyle/>
          <a:p>
            <a:endParaRPr dirty="0"/>
          </a:p>
        </p:txBody>
      </p:sp>
      <p:sp>
        <p:nvSpPr>
          <p:cNvPr id="79" name="object 79"/>
          <p:cNvSpPr/>
          <p:nvPr/>
        </p:nvSpPr>
        <p:spPr>
          <a:xfrm>
            <a:off x="9443719" y="4644390"/>
            <a:ext cx="533400" cy="0"/>
          </a:xfrm>
          <a:custGeom>
            <a:avLst/>
            <a:gdLst/>
            <a:ahLst/>
            <a:cxnLst/>
            <a:rect l="l" t="t" r="r" b="b"/>
            <a:pathLst>
              <a:path w="533400">
                <a:moveTo>
                  <a:pt x="0" y="0"/>
                </a:moveTo>
                <a:lnTo>
                  <a:pt x="533400" y="0"/>
                </a:lnTo>
              </a:path>
            </a:pathLst>
          </a:custGeom>
          <a:ln w="15813">
            <a:solidFill>
              <a:srgbClr val="000000"/>
            </a:solidFill>
          </a:ln>
        </p:spPr>
        <p:txBody>
          <a:bodyPr wrap="square" lIns="0" tIns="0" rIns="0" bIns="0" rtlCol="0"/>
          <a:lstStyle/>
          <a:p>
            <a:endParaRPr dirty="0"/>
          </a:p>
        </p:txBody>
      </p:sp>
      <p:sp>
        <p:nvSpPr>
          <p:cNvPr id="80" name="object 80"/>
          <p:cNvSpPr/>
          <p:nvPr/>
        </p:nvSpPr>
        <p:spPr>
          <a:xfrm>
            <a:off x="9443719" y="5330190"/>
            <a:ext cx="533400" cy="0"/>
          </a:xfrm>
          <a:custGeom>
            <a:avLst/>
            <a:gdLst/>
            <a:ahLst/>
            <a:cxnLst/>
            <a:rect l="l" t="t" r="r" b="b"/>
            <a:pathLst>
              <a:path w="533400">
                <a:moveTo>
                  <a:pt x="0" y="0"/>
                </a:moveTo>
                <a:lnTo>
                  <a:pt x="533400" y="0"/>
                </a:lnTo>
              </a:path>
            </a:pathLst>
          </a:custGeom>
          <a:ln w="15813">
            <a:solidFill>
              <a:srgbClr val="000000"/>
            </a:solidFill>
          </a:ln>
        </p:spPr>
        <p:txBody>
          <a:bodyPr wrap="square" lIns="0" tIns="0" rIns="0" bIns="0" rtlCol="0"/>
          <a:lstStyle/>
          <a:p>
            <a:endParaRPr dirty="0"/>
          </a:p>
        </p:txBody>
      </p:sp>
      <p:sp>
        <p:nvSpPr>
          <p:cNvPr id="81" name="object 81"/>
          <p:cNvSpPr txBox="1"/>
          <p:nvPr/>
        </p:nvSpPr>
        <p:spPr>
          <a:xfrm>
            <a:off x="5059680" y="5593079"/>
            <a:ext cx="4420235" cy="330200"/>
          </a:xfrm>
          <a:prstGeom prst="rect">
            <a:avLst/>
          </a:prstGeom>
        </p:spPr>
        <p:txBody>
          <a:bodyPr vert="horz" wrap="square" lIns="0" tIns="12700" rIns="0" bIns="0" rtlCol="0">
            <a:spAutoFit/>
          </a:bodyPr>
          <a:lstStyle/>
          <a:p>
            <a:pPr marL="12700">
              <a:spcBef>
                <a:spcPts val="100"/>
              </a:spcBef>
            </a:pPr>
            <a:r>
              <a:rPr sz="2000" spc="-5" dirty="0">
                <a:latin typeface="Arial"/>
                <a:cs typeface="Arial"/>
              </a:rPr>
              <a:t>Four </a:t>
            </a:r>
            <a:r>
              <a:rPr sz="2000" dirty="0">
                <a:latin typeface="Arial"/>
                <a:cs typeface="Arial"/>
              </a:rPr>
              <a:t>of </a:t>
            </a:r>
            <a:r>
              <a:rPr sz="2000" spc="-5" dirty="0">
                <a:latin typeface="Arial"/>
                <a:cs typeface="Arial"/>
              </a:rPr>
              <a:t>the </a:t>
            </a:r>
            <a:r>
              <a:rPr sz="2000" dirty="0">
                <a:latin typeface="Arial"/>
                <a:cs typeface="Arial"/>
              </a:rPr>
              <a:t>spanning trees of </a:t>
            </a:r>
            <a:r>
              <a:rPr sz="2000" spc="-5" dirty="0">
                <a:latin typeface="Arial"/>
                <a:cs typeface="Arial"/>
              </a:rPr>
              <a:t>the</a:t>
            </a:r>
            <a:r>
              <a:rPr sz="2000" spc="-75" dirty="0">
                <a:latin typeface="Arial"/>
                <a:cs typeface="Arial"/>
              </a:rPr>
              <a:t> </a:t>
            </a:r>
            <a:r>
              <a:rPr sz="2000" dirty="0">
                <a:latin typeface="Arial"/>
                <a:cs typeface="Arial"/>
              </a:rPr>
              <a:t>graph</a:t>
            </a:r>
          </a:p>
        </p:txBody>
      </p:sp>
      <p:sp>
        <p:nvSpPr>
          <p:cNvPr id="83" name="object 83"/>
          <p:cNvSpPr txBox="1"/>
          <p:nvPr/>
        </p:nvSpPr>
        <p:spPr>
          <a:xfrm>
            <a:off x="1362456" y="3628742"/>
            <a:ext cx="10049256" cy="751488"/>
          </a:xfrm>
          <a:prstGeom prst="rect">
            <a:avLst/>
          </a:prstGeom>
        </p:spPr>
        <p:txBody>
          <a:bodyPr vert="horz" wrap="square" lIns="0" tIns="12700" rIns="0" bIns="0" rtlCol="0">
            <a:spAutoFit/>
          </a:bodyPr>
          <a:lstStyle/>
          <a:p>
            <a:pPr marL="25400">
              <a:spcBef>
                <a:spcPts val="100"/>
              </a:spcBef>
            </a:pPr>
            <a:r>
              <a:rPr lang="en-US" sz="2400" b="1" dirty="0" smtClean="0"/>
              <a:t>Spanning Tree: </a:t>
            </a:r>
            <a:r>
              <a:rPr lang="en-US" sz="2400" dirty="0" smtClean="0"/>
              <a:t>Spanning </a:t>
            </a:r>
            <a:r>
              <a:rPr lang="en-US" sz="2400" dirty="0"/>
              <a:t>tree is a tree that </a:t>
            </a:r>
            <a:r>
              <a:rPr lang="en-US" sz="2400" dirty="0" smtClean="0"/>
              <a:t>connect </a:t>
            </a:r>
            <a:r>
              <a:rPr lang="en-US" sz="2400" dirty="0"/>
              <a:t>all the nodes of the network, also with no cycles allowed</a:t>
            </a:r>
            <a:r>
              <a:rPr lang="en-US" sz="2400" dirty="0" smtClean="0"/>
              <a:t>.</a:t>
            </a:r>
            <a:endParaRPr lang="en-US" sz="2400" dirty="0"/>
          </a:p>
        </p:txBody>
      </p:sp>
      <p:sp>
        <p:nvSpPr>
          <p:cNvPr id="85" name="object 39"/>
          <p:cNvSpPr txBox="1"/>
          <p:nvPr/>
        </p:nvSpPr>
        <p:spPr>
          <a:xfrm>
            <a:off x="1289304" y="1351569"/>
            <a:ext cx="10040112" cy="1897955"/>
          </a:xfrm>
          <a:prstGeom prst="rect">
            <a:avLst/>
          </a:prstGeom>
        </p:spPr>
        <p:txBody>
          <a:bodyPr vert="horz" wrap="square" lIns="0" tIns="12700" rIns="0" bIns="0" rtlCol="0">
            <a:spAutoFit/>
          </a:bodyPr>
          <a:lstStyle/>
          <a:p>
            <a:pPr marL="38100" algn="just">
              <a:spcBef>
                <a:spcPts val="100"/>
              </a:spcBef>
            </a:pPr>
            <a:r>
              <a:rPr lang="en-US" sz="2400" b="1" dirty="0" smtClean="0"/>
              <a:t>Tree: </a:t>
            </a:r>
            <a:r>
              <a:rPr lang="en-US" sz="2400" dirty="0" smtClean="0"/>
              <a:t>A </a:t>
            </a:r>
            <a:r>
              <a:rPr lang="en-US" sz="2400" dirty="0"/>
              <a:t>tree is a connected network that may involve only a subset of all the nodes of the network without cycles</a:t>
            </a:r>
            <a:r>
              <a:rPr lang="en-US" sz="2400" dirty="0" smtClean="0"/>
              <a:t>.  </a:t>
            </a:r>
          </a:p>
          <a:p>
            <a:pPr marL="38100" algn="just">
              <a:spcBef>
                <a:spcPts val="100"/>
              </a:spcBef>
            </a:pPr>
            <a:r>
              <a:rPr sz="2400" spc="210" dirty="0" smtClean="0">
                <a:cs typeface="Comic Sans MS"/>
              </a:rPr>
              <a:t>Tree </a:t>
            </a:r>
            <a:r>
              <a:rPr sz="2400" spc="-10" dirty="0">
                <a:cs typeface="Comic Sans MS"/>
              </a:rPr>
              <a:t>with </a:t>
            </a:r>
            <a:r>
              <a:rPr sz="2400" dirty="0">
                <a:solidFill>
                  <a:srgbClr val="FF0000"/>
                </a:solidFill>
                <a:cs typeface="Comic Sans MS"/>
              </a:rPr>
              <a:t>n</a:t>
            </a:r>
            <a:r>
              <a:rPr sz="2400" dirty="0">
                <a:cs typeface="Comic Sans MS"/>
              </a:rPr>
              <a:t> </a:t>
            </a:r>
            <a:r>
              <a:rPr sz="2400" spc="-5" dirty="0">
                <a:cs typeface="Comic Sans MS"/>
              </a:rPr>
              <a:t>nodes</a:t>
            </a:r>
            <a:r>
              <a:rPr sz="2400" spc="-240" dirty="0">
                <a:cs typeface="Comic Sans MS"/>
              </a:rPr>
              <a:t> </a:t>
            </a:r>
            <a:r>
              <a:rPr sz="2400" spc="-5" dirty="0">
                <a:cs typeface="Comic Sans MS"/>
              </a:rPr>
              <a:t>contains  exactly </a:t>
            </a:r>
            <a:r>
              <a:rPr sz="2400" spc="-5" dirty="0">
                <a:solidFill>
                  <a:srgbClr val="FF0000"/>
                </a:solidFill>
                <a:cs typeface="Comic Sans MS"/>
              </a:rPr>
              <a:t>n-1</a:t>
            </a:r>
            <a:r>
              <a:rPr sz="2400" spc="-15" dirty="0">
                <a:cs typeface="Comic Sans MS"/>
              </a:rPr>
              <a:t> </a:t>
            </a:r>
            <a:r>
              <a:rPr lang="en-US" sz="2400" spc="-5" dirty="0" smtClean="0">
                <a:cs typeface="Comic Sans MS"/>
              </a:rPr>
              <a:t>arcs</a:t>
            </a:r>
            <a:r>
              <a:rPr sz="2400" spc="-5" dirty="0" smtClean="0">
                <a:cs typeface="Comic Sans MS"/>
              </a:rPr>
              <a:t>.</a:t>
            </a:r>
            <a:endParaRPr lang="en-US" sz="2400" spc="-5" dirty="0" smtClean="0">
              <a:cs typeface="Comic Sans MS"/>
            </a:endParaRPr>
          </a:p>
          <a:p>
            <a:pPr marL="38100" algn="just">
              <a:spcBef>
                <a:spcPts val="100"/>
              </a:spcBef>
            </a:pPr>
            <a:endParaRPr lang="en-US" sz="2400" spc="-5" dirty="0">
              <a:cs typeface="Comic Sans MS"/>
            </a:endParaRPr>
          </a:p>
          <a:p>
            <a:pPr marL="38100" algn="just">
              <a:spcBef>
                <a:spcPts val="100"/>
              </a:spcBef>
            </a:pPr>
            <a:endParaRPr lang="en-US" sz="2400" spc="-5" dirty="0" smtClean="0">
              <a:cs typeface="Comic Sans MS"/>
            </a:endParaRPr>
          </a:p>
        </p:txBody>
      </p:sp>
      <p:sp>
        <p:nvSpPr>
          <p:cNvPr id="86" name="Title 85"/>
          <p:cNvSpPr>
            <a:spLocks noGrp="1"/>
          </p:cNvSpPr>
          <p:nvPr>
            <p:ph type="title"/>
          </p:nvPr>
        </p:nvSpPr>
        <p:spPr>
          <a:xfrm>
            <a:off x="838200" y="365125"/>
            <a:ext cx="10573512" cy="721015"/>
          </a:xfrm>
        </p:spPr>
        <p:txBody>
          <a:bodyPr/>
          <a:lstStyle/>
          <a:p>
            <a:r>
              <a:rPr lang="en-US" dirty="0"/>
              <a:t>Network Definitions</a:t>
            </a:r>
          </a:p>
        </p:txBody>
      </p:sp>
      <p:sp>
        <p:nvSpPr>
          <p:cNvPr id="87" name="Oval 86"/>
          <p:cNvSpPr/>
          <p:nvPr/>
        </p:nvSpPr>
        <p:spPr>
          <a:xfrm>
            <a:off x="8834119" y="1771939"/>
            <a:ext cx="483617" cy="349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88" name="Oval 87"/>
          <p:cNvSpPr/>
          <p:nvPr/>
        </p:nvSpPr>
        <p:spPr>
          <a:xfrm>
            <a:off x="8193024" y="2258568"/>
            <a:ext cx="336295" cy="3749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9" name="Oval 88"/>
          <p:cNvSpPr/>
          <p:nvPr/>
        </p:nvSpPr>
        <p:spPr>
          <a:xfrm>
            <a:off x="9573768" y="2295144"/>
            <a:ext cx="403351" cy="38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0" name="Oval 89"/>
          <p:cNvSpPr/>
          <p:nvPr/>
        </p:nvSpPr>
        <p:spPr>
          <a:xfrm>
            <a:off x="8119872" y="2907792"/>
            <a:ext cx="409447" cy="338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91" name="Oval 90"/>
          <p:cNvSpPr/>
          <p:nvPr/>
        </p:nvSpPr>
        <p:spPr>
          <a:xfrm>
            <a:off x="8933688" y="2898648"/>
            <a:ext cx="384048" cy="38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92" name="Oval 91"/>
          <p:cNvSpPr/>
          <p:nvPr/>
        </p:nvSpPr>
        <p:spPr>
          <a:xfrm>
            <a:off x="9977119" y="2907792"/>
            <a:ext cx="373889" cy="338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94" name="Straight Connector 93"/>
          <p:cNvCxnSpPr>
            <a:stCxn id="87" idx="3"/>
            <a:endCxn id="88" idx="7"/>
          </p:cNvCxnSpPr>
          <p:nvPr/>
        </p:nvCxnSpPr>
        <p:spPr>
          <a:xfrm flipH="1">
            <a:off x="8480070" y="2070229"/>
            <a:ext cx="424873" cy="24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7" idx="5"/>
          </p:cNvCxnSpPr>
          <p:nvPr/>
        </p:nvCxnSpPr>
        <p:spPr>
          <a:xfrm>
            <a:off x="9246912" y="2070229"/>
            <a:ext cx="610320" cy="398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8" idx="4"/>
            <a:endCxn id="90" idx="0"/>
          </p:cNvCxnSpPr>
          <p:nvPr/>
        </p:nvCxnSpPr>
        <p:spPr>
          <a:xfrm flipH="1">
            <a:off x="8324596" y="2633472"/>
            <a:ext cx="36576" cy="2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88" idx="6"/>
            <a:endCxn id="91" idx="0"/>
          </p:cNvCxnSpPr>
          <p:nvPr/>
        </p:nvCxnSpPr>
        <p:spPr>
          <a:xfrm>
            <a:off x="8529319" y="2446020"/>
            <a:ext cx="596393" cy="452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89" idx="5"/>
            <a:endCxn id="92" idx="1"/>
          </p:cNvCxnSpPr>
          <p:nvPr/>
        </p:nvCxnSpPr>
        <p:spPr>
          <a:xfrm>
            <a:off x="9918050" y="2622949"/>
            <a:ext cx="113824" cy="3343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063053"/>
      </p:ext>
    </p:extLst>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88296" cy="704723"/>
          </a:xfrm>
        </p:spPr>
        <p:txBody>
          <a:bodyPr/>
          <a:lstStyle/>
          <a:p>
            <a:r>
              <a:rPr lang="en-US" dirty="0" smtClean="0"/>
              <a:t>Construction of Time Schedule</a:t>
            </a:r>
            <a:endParaRPr lang="en-US" dirty="0"/>
          </a:p>
        </p:txBody>
      </p:sp>
      <p:sp>
        <p:nvSpPr>
          <p:cNvPr id="3" name="Content Placeholder 2"/>
          <p:cNvSpPr>
            <a:spLocks noGrp="1"/>
          </p:cNvSpPr>
          <p:nvPr>
            <p:ph idx="1"/>
          </p:nvPr>
        </p:nvSpPr>
        <p:spPr>
          <a:xfrm>
            <a:off x="670560" y="1286128"/>
            <a:ext cx="10515600" cy="5059807"/>
          </a:xfrm>
        </p:spPr>
        <p:txBody>
          <a:bodyPr>
            <a:normAutofit/>
          </a:bodyPr>
          <a:lstStyle/>
          <a:p>
            <a:pPr marL="0" indent="0" algn="just">
              <a:lnSpc>
                <a:spcPct val="100000"/>
              </a:lnSpc>
              <a:buNone/>
            </a:pPr>
            <a:r>
              <a:rPr lang="en-US" sz="2000" dirty="0" smtClean="0"/>
              <a:t>For an activity (</a:t>
            </a:r>
            <a:r>
              <a:rPr lang="en-US" sz="2000" dirty="0" err="1" smtClean="0"/>
              <a:t>i,j</a:t>
            </a:r>
            <a:r>
              <a:rPr lang="en-US" sz="2000" dirty="0" smtClean="0"/>
              <a:t>), </a:t>
            </a:r>
            <a:r>
              <a:rPr lang="en-US" sz="2000" dirty="0" err="1" smtClean="0"/>
              <a:t>ET</a:t>
            </a:r>
            <a:r>
              <a:rPr lang="en-US" sz="2000" baseline="-25000" dirty="0" err="1" smtClean="0"/>
              <a:t>i</a:t>
            </a:r>
            <a:r>
              <a:rPr lang="en-US" sz="2000" dirty="0" smtClean="0"/>
              <a:t> represents the earliest start time and </a:t>
            </a:r>
            <a:r>
              <a:rPr lang="en-US" sz="2000" dirty="0" err="1" smtClean="0"/>
              <a:t>LT</a:t>
            </a:r>
            <a:r>
              <a:rPr lang="en-US" sz="2000" baseline="-25000" dirty="0" err="1" smtClean="0"/>
              <a:t>j</a:t>
            </a:r>
            <a:r>
              <a:rPr lang="en-US" sz="2000" dirty="0" smtClean="0"/>
              <a:t> represents latest completion time. It means that (</a:t>
            </a:r>
            <a:r>
              <a:rPr lang="en-US" sz="2000" dirty="0" err="1" smtClean="0"/>
              <a:t>ET</a:t>
            </a:r>
            <a:r>
              <a:rPr lang="en-US" sz="2000" baseline="-25000" dirty="0" err="1" smtClean="0"/>
              <a:t>i</a:t>
            </a:r>
            <a:r>
              <a:rPr lang="en-US" sz="2000" dirty="0" smtClean="0"/>
              <a:t>, </a:t>
            </a:r>
            <a:r>
              <a:rPr lang="en-US" sz="2000" dirty="0" err="1" smtClean="0"/>
              <a:t>LT</a:t>
            </a:r>
            <a:r>
              <a:rPr lang="en-US" sz="2000" baseline="-25000" dirty="0" err="1" smtClean="0"/>
              <a:t>j</a:t>
            </a:r>
            <a:r>
              <a:rPr lang="en-US" sz="2000" dirty="0" smtClean="0"/>
              <a:t>) delineates the maximum time span during which activity (</a:t>
            </a:r>
            <a:r>
              <a:rPr lang="en-US" sz="2000" dirty="0" err="1" smtClean="0"/>
              <a:t>i,j</a:t>
            </a:r>
            <a:r>
              <a:rPr lang="en-US" sz="2000" dirty="0" smtClean="0"/>
              <a:t>) may be scheduled.</a:t>
            </a:r>
          </a:p>
          <a:p>
            <a:pPr marL="0" indent="0" algn="just">
              <a:lnSpc>
                <a:spcPct val="100000"/>
              </a:lnSpc>
              <a:buNone/>
            </a:pPr>
            <a:r>
              <a:rPr lang="en-US" sz="2000" dirty="0" smtClean="0"/>
              <a:t>Rules:</a:t>
            </a:r>
          </a:p>
          <a:p>
            <a:pPr marL="457200" indent="-457200" algn="just">
              <a:lnSpc>
                <a:spcPct val="100000"/>
              </a:lnSpc>
              <a:buAutoNum type="arabicPeriod"/>
            </a:pPr>
            <a:r>
              <a:rPr lang="en-US" sz="2000" dirty="0" smtClean="0"/>
              <a:t>The critical activities must be scheduled one after another to ensure that the project is completed within its specified duration.</a:t>
            </a:r>
          </a:p>
          <a:p>
            <a:pPr marL="457200" indent="-457200" algn="just">
              <a:lnSpc>
                <a:spcPct val="100000"/>
              </a:lnSpc>
              <a:buAutoNum type="arabicPeriod"/>
            </a:pPr>
            <a:r>
              <a:rPr lang="en-US" sz="2000" dirty="0" smtClean="0"/>
              <a:t>The noncritical activities have larger time spans than their respective durations, thus allowing slack (leeway) in scheduling them within their allotted spans.</a:t>
            </a:r>
          </a:p>
          <a:p>
            <a:pPr marL="457200" indent="-457200" algn="just">
              <a:lnSpc>
                <a:spcPct val="100000"/>
              </a:lnSpc>
              <a:buFont typeface="Arial" panose="020B0604020202020204" pitchFamily="34" charset="0"/>
              <a:buAutoNum type="arabicPeriod"/>
            </a:pPr>
            <a:r>
              <a:rPr lang="en-US" sz="2000" dirty="0">
                <a:solidFill>
                  <a:srgbClr val="FF0000"/>
                </a:solidFill>
              </a:rPr>
              <a:t>Red-Flagging </a:t>
            </a:r>
            <a:r>
              <a:rPr lang="en-US" sz="2000" dirty="0" smtClean="0">
                <a:solidFill>
                  <a:srgbClr val="FF0000"/>
                </a:solidFill>
              </a:rPr>
              <a:t>Rule: </a:t>
            </a:r>
            <a:r>
              <a:rPr lang="en-US" sz="2000" dirty="0" smtClean="0"/>
              <a:t>For a noncritical activity (</a:t>
            </a:r>
            <a:r>
              <a:rPr lang="en-US" sz="2000" dirty="0" err="1" smtClean="0"/>
              <a:t>i,j</a:t>
            </a:r>
            <a:r>
              <a:rPr lang="en-US" sz="2000" dirty="0" smtClean="0"/>
              <a:t>)- </a:t>
            </a:r>
          </a:p>
          <a:p>
            <a:pPr marL="457200" lvl="1" indent="0" algn="just">
              <a:lnSpc>
                <a:spcPct val="100000"/>
              </a:lnSpc>
              <a:buNone/>
            </a:pPr>
            <a:r>
              <a:rPr lang="en-US" sz="1800" dirty="0" smtClean="0"/>
              <a:t>(a) If </a:t>
            </a:r>
            <a:r>
              <a:rPr lang="en-US" sz="1800" dirty="0" err="1" smtClean="0"/>
              <a:t>FF</a:t>
            </a:r>
            <a:r>
              <a:rPr lang="en-US" sz="1800" baseline="-25000" dirty="0" err="1" smtClean="0"/>
              <a:t>ij</a:t>
            </a:r>
            <a:r>
              <a:rPr lang="en-US" sz="1800" dirty="0" smtClean="0"/>
              <a:t> = </a:t>
            </a:r>
            <a:r>
              <a:rPr lang="en-US" sz="1800" dirty="0" err="1" smtClean="0"/>
              <a:t>TF</a:t>
            </a:r>
            <a:r>
              <a:rPr lang="en-US" sz="1800" baseline="-25000" dirty="0" err="1" smtClean="0"/>
              <a:t>ij</a:t>
            </a:r>
            <a:r>
              <a:rPr lang="en-US" sz="1800" dirty="0" smtClean="0"/>
              <a:t>, then the activity can be scheduled anywhere within its (</a:t>
            </a:r>
            <a:r>
              <a:rPr lang="en-US" sz="1800" dirty="0" err="1"/>
              <a:t>ET</a:t>
            </a:r>
            <a:r>
              <a:rPr lang="en-US" sz="1800" baseline="-25000" dirty="0" err="1"/>
              <a:t>i</a:t>
            </a:r>
            <a:r>
              <a:rPr lang="en-US" sz="1800" dirty="0"/>
              <a:t>, </a:t>
            </a:r>
            <a:r>
              <a:rPr lang="en-US" sz="1800" dirty="0" err="1"/>
              <a:t>LT</a:t>
            </a:r>
            <a:r>
              <a:rPr lang="en-US" sz="1800" baseline="-25000" dirty="0" err="1"/>
              <a:t>j</a:t>
            </a:r>
            <a:r>
              <a:rPr lang="en-US" sz="1800" dirty="0"/>
              <a:t>) </a:t>
            </a:r>
            <a:r>
              <a:rPr lang="en-US" sz="1800" dirty="0" smtClean="0"/>
              <a:t>span without causing schedule conflict.</a:t>
            </a:r>
          </a:p>
          <a:p>
            <a:pPr marL="457200" lvl="1" indent="0" algn="just">
              <a:lnSpc>
                <a:spcPct val="100000"/>
              </a:lnSpc>
              <a:buNone/>
            </a:pPr>
            <a:r>
              <a:rPr lang="en-US" sz="1800" dirty="0" smtClean="0"/>
              <a:t>(b) If </a:t>
            </a:r>
            <a:r>
              <a:rPr lang="en-US" sz="1800" dirty="0" err="1"/>
              <a:t>FF</a:t>
            </a:r>
            <a:r>
              <a:rPr lang="en-US" sz="1800" baseline="-25000" dirty="0" err="1"/>
              <a:t>ij</a:t>
            </a:r>
            <a:r>
              <a:rPr lang="en-US" sz="1800" dirty="0"/>
              <a:t> </a:t>
            </a:r>
            <a:r>
              <a:rPr lang="en-US" sz="1800" dirty="0" smtClean="0"/>
              <a:t>&lt; </a:t>
            </a:r>
            <a:r>
              <a:rPr lang="en-US" sz="1800" dirty="0" err="1"/>
              <a:t>TF</a:t>
            </a:r>
            <a:r>
              <a:rPr lang="en-US" sz="1800" baseline="-25000" dirty="0" err="1"/>
              <a:t>ij</a:t>
            </a:r>
            <a:r>
              <a:rPr lang="en-US" sz="1800" dirty="0"/>
              <a:t>, then </a:t>
            </a:r>
            <a:r>
              <a:rPr lang="en-US" sz="1800" dirty="0" smtClean="0"/>
              <a:t>the activity will be </a:t>
            </a:r>
            <a:r>
              <a:rPr lang="en-US" sz="1800" dirty="0" smtClean="0">
                <a:solidFill>
                  <a:srgbClr val="FF0000"/>
                </a:solidFill>
              </a:rPr>
              <a:t>red flagged </a:t>
            </a:r>
            <a:r>
              <a:rPr lang="en-US" sz="1800" dirty="0" smtClean="0"/>
              <a:t>and the start of activity (</a:t>
            </a:r>
            <a:r>
              <a:rPr lang="en-US" sz="1800" dirty="0" err="1" smtClean="0"/>
              <a:t>i,j</a:t>
            </a:r>
            <a:r>
              <a:rPr lang="en-US" sz="1800" dirty="0" smtClean="0"/>
              <a:t>) can be delayed by at most </a:t>
            </a:r>
            <a:r>
              <a:rPr lang="en-US" sz="1800" dirty="0" err="1" smtClean="0"/>
              <a:t>FF</a:t>
            </a:r>
            <a:r>
              <a:rPr lang="en-US" sz="1800" baseline="-25000" dirty="0" err="1" smtClean="0"/>
              <a:t>ij</a:t>
            </a:r>
            <a:r>
              <a:rPr lang="en-US" sz="1800" dirty="0" smtClean="0"/>
              <a:t> relative to its earliest start time (</a:t>
            </a:r>
            <a:r>
              <a:rPr lang="en-US" sz="1800" dirty="0" err="1" smtClean="0"/>
              <a:t>ET</a:t>
            </a:r>
            <a:r>
              <a:rPr lang="en-US" sz="1800" baseline="-25000" dirty="0" err="1" smtClean="0"/>
              <a:t>i</a:t>
            </a:r>
            <a:r>
              <a:rPr lang="en-US" sz="1800" dirty="0" smtClean="0"/>
              <a:t>) </a:t>
            </a:r>
            <a:r>
              <a:rPr lang="en-US" sz="1800" dirty="0"/>
              <a:t>without causing schedule conflict</a:t>
            </a:r>
            <a:r>
              <a:rPr lang="en-US" sz="1800" dirty="0" smtClean="0"/>
              <a:t>. Any delay larger than </a:t>
            </a:r>
            <a:r>
              <a:rPr lang="en-US" sz="1800" dirty="0" err="1" smtClean="0"/>
              <a:t>FF</a:t>
            </a:r>
            <a:r>
              <a:rPr lang="en-US" sz="1800" baseline="-25000" dirty="0" err="1" smtClean="0"/>
              <a:t>ij</a:t>
            </a:r>
            <a:r>
              <a:rPr lang="en-US" sz="1800" dirty="0" smtClean="0"/>
              <a:t> (but not more than </a:t>
            </a:r>
            <a:r>
              <a:rPr lang="en-US" sz="1800" dirty="0" err="1" smtClean="0"/>
              <a:t>TF</a:t>
            </a:r>
            <a:r>
              <a:rPr lang="en-US" sz="1800" baseline="-25000" dirty="0" err="1" smtClean="0"/>
              <a:t>ij</a:t>
            </a:r>
            <a:r>
              <a:rPr lang="en-US" sz="1800" dirty="0" smtClean="0"/>
              <a:t>) must be accompanied by an equal delay relative to </a:t>
            </a:r>
            <a:r>
              <a:rPr lang="en-US" sz="1800" dirty="0" err="1" smtClean="0"/>
              <a:t>ET</a:t>
            </a:r>
            <a:r>
              <a:rPr lang="en-US" sz="1800" baseline="-25000" dirty="0" err="1" smtClean="0"/>
              <a:t>j</a:t>
            </a:r>
            <a:r>
              <a:rPr lang="en-US" sz="1800" dirty="0" smtClean="0"/>
              <a:t> in the start time of all the activities leaving node j.  </a:t>
            </a:r>
            <a:endParaRPr lang="en-US" sz="1800" dirty="0"/>
          </a:p>
        </p:txBody>
      </p:sp>
    </p:spTree>
    <p:extLst>
      <p:ext uri="{BB962C8B-B14F-4D97-AF65-F5344CB8AC3E}">
        <p14:creationId xmlns:p14="http://schemas.microsoft.com/office/powerpoint/2010/main" val="14682265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Time Schedule</a:t>
            </a:r>
          </a:p>
        </p:txBody>
      </p:sp>
      <p:graphicFrame>
        <p:nvGraphicFramePr>
          <p:cNvPr id="21" name="Content Placeholder 20"/>
          <p:cNvGraphicFramePr>
            <a:graphicFrameLocks noGrp="1"/>
          </p:cNvGraphicFramePr>
          <p:nvPr>
            <p:ph idx="1"/>
            <p:extLst>
              <p:ext uri="{D42A27DB-BD31-4B8C-83A1-F6EECF244321}">
                <p14:modId xmlns:p14="http://schemas.microsoft.com/office/powerpoint/2010/main" val="4079761464"/>
              </p:ext>
            </p:extLst>
          </p:nvPr>
        </p:nvGraphicFramePr>
        <p:xfrm>
          <a:off x="3808181" y="1823261"/>
          <a:ext cx="4575638" cy="4356066"/>
        </p:xfrm>
        <a:graphic>
          <a:graphicData uri="http://schemas.openxmlformats.org/drawingml/2006/table">
            <a:tbl>
              <a:tblPr>
                <a:tableStyleId>{5C22544A-7EE6-4342-B048-85BDC9FD1C3A}</a:tableStyleId>
              </a:tblPr>
              <a:tblGrid>
                <a:gridCol w="189375">
                  <a:extLst>
                    <a:ext uri="{9D8B030D-6E8A-4147-A177-3AD203B41FA5}">
                      <a16:colId xmlns:a16="http://schemas.microsoft.com/office/drawing/2014/main" val="3971694692"/>
                    </a:ext>
                  </a:extLst>
                </a:gridCol>
                <a:gridCol w="189375">
                  <a:extLst>
                    <a:ext uri="{9D8B030D-6E8A-4147-A177-3AD203B41FA5}">
                      <a16:colId xmlns:a16="http://schemas.microsoft.com/office/drawing/2014/main" val="3119917211"/>
                    </a:ext>
                  </a:extLst>
                </a:gridCol>
                <a:gridCol w="189375">
                  <a:extLst>
                    <a:ext uri="{9D8B030D-6E8A-4147-A177-3AD203B41FA5}">
                      <a16:colId xmlns:a16="http://schemas.microsoft.com/office/drawing/2014/main" val="2290135984"/>
                    </a:ext>
                  </a:extLst>
                </a:gridCol>
                <a:gridCol w="167096">
                  <a:extLst>
                    <a:ext uri="{9D8B030D-6E8A-4147-A177-3AD203B41FA5}">
                      <a16:colId xmlns:a16="http://schemas.microsoft.com/office/drawing/2014/main" val="3501034771"/>
                    </a:ext>
                  </a:extLst>
                </a:gridCol>
                <a:gridCol w="178235">
                  <a:extLst>
                    <a:ext uri="{9D8B030D-6E8A-4147-A177-3AD203B41FA5}">
                      <a16:colId xmlns:a16="http://schemas.microsoft.com/office/drawing/2014/main" val="225826255"/>
                    </a:ext>
                  </a:extLst>
                </a:gridCol>
                <a:gridCol w="167096">
                  <a:extLst>
                    <a:ext uri="{9D8B030D-6E8A-4147-A177-3AD203B41FA5}">
                      <a16:colId xmlns:a16="http://schemas.microsoft.com/office/drawing/2014/main" val="4032186062"/>
                    </a:ext>
                  </a:extLst>
                </a:gridCol>
                <a:gridCol w="189375">
                  <a:extLst>
                    <a:ext uri="{9D8B030D-6E8A-4147-A177-3AD203B41FA5}">
                      <a16:colId xmlns:a16="http://schemas.microsoft.com/office/drawing/2014/main" val="1578756169"/>
                    </a:ext>
                  </a:extLst>
                </a:gridCol>
                <a:gridCol w="192161">
                  <a:extLst>
                    <a:ext uri="{9D8B030D-6E8A-4147-A177-3AD203B41FA5}">
                      <a16:colId xmlns:a16="http://schemas.microsoft.com/office/drawing/2014/main" val="1606562396"/>
                    </a:ext>
                  </a:extLst>
                </a:gridCol>
                <a:gridCol w="200515">
                  <a:extLst>
                    <a:ext uri="{9D8B030D-6E8A-4147-A177-3AD203B41FA5}">
                      <a16:colId xmlns:a16="http://schemas.microsoft.com/office/drawing/2014/main" val="1805271155"/>
                    </a:ext>
                  </a:extLst>
                </a:gridCol>
                <a:gridCol w="178235">
                  <a:extLst>
                    <a:ext uri="{9D8B030D-6E8A-4147-A177-3AD203B41FA5}">
                      <a16:colId xmlns:a16="http://schemas.microsoft.com/office/drawing/2014/main" val="959195771"/>
                    </a:ext>
                  </a:extLst>
                </a:gridCol>
                <a:gridCol w="178235">
                  <a:extLst>
                    <a:ext uri="{9D8B030D-6E8A-4147-A177-3AD203B41FA5}">
                      <a16:colId xmlns:a16="http://schemas.microsoft.com/office/drawing/2014/main" val="170384768"/>
                    </a:ext>
                  </a:extLst>
                </a:gridCol>
                <a:gridCol w="189375">
                  <a:extLst>
                    <a:ext uri="{9D8B030D-6E8A-4147-A177-3AD203B41FA5}">
                      <a16:colId xmlns:a16="http://schemas.microsoft.com/office/drawing/2014/main" val="3610505281"/>
                    </a:ext>
                  </a:extLst>
                </a:gridCol>
                <a:gridCol w="189375">
                  <a:extLst>
                    <a:ext uri="{9D8B030D-6E8A-4147-A177-3AD203B41FA5}">
                      <a16:colId xmlns:a16="http://schemas.microsoft.com/office/drawing/2014/main" val="1967466462"/>
                    </a:ext>
                  </a:extLst>
                </a:gridCol>
                <a:gridCol w="158741">
                  <a:extLst>
                    <a:ext uri="{9D8B030D-6E8A-4147-A177-3AD203B41FA5}">
                      <a16:colId xmlns:a16="http://schemas.microsoft.com/office/drawing/2014/main" val="3620050974"/>
                    </a:ext>
                  </a:extLst>
                </a:gridCol>
                <a:gridCol w="158741">
                  <a:extLst>
                    <a:ext uri="{9D8B030D-6E8A-4147-A177-3AD203B41FA5}">
                      <a16:colId xmlns:a16="http://schemas.microsoft.com/office/drawing/2014/main" val="2052325042"/>
                    </a:ext>
                  </a:extLst>
                </a:gridCol>
                <a:gridCol w="189375">
                  <a:extLst>
                    <a:ext uri="{9D8B030D-6E8A-4147-A177-3AD203B41FA5}">
                      <a16:colId xmlns:a16="http://schemas.microsoft.com/office/drawing/2014/main" val="3662094829"/>
                    </a:ext>
                  </a:extLst>
                </a:gridCol>
                <a:gridCol w="167096">
                  <a:extLst>
                    <a:ext uri="{9D8B030D-6E8A-4147-A177-3AD203B41FA5}">
                      <a16:colId xmlns:a16="http://schemas.microsoft.com/office/drawing/2014/main" val="2524958383"/>
                    </a:ext>
                  </a:extLst>
                </a:gridCol>
                <a:gridCol w="158741">
                  <a:extLst>
                    <a:ext uri="{9D8B030D-6E8A-4147-A177-3AD203B41FA5}">
                      <a16:colId xmlns:a16="http://schemas.microsoft.com/office/drawing/2014/main" val="4275439494"/>
                    </a:ext>
                  </a:extLst>
                </a:gridCol>
                <a:gridCol w="167096">
                  <a:extLst>
                    <a:ext uri="{9D8B030D-6E8A-4147-A177-3AD203B41FA5}">
                      <a16:colId xmlns:a16="http://schemas.microsoft.com/office/drawing/2014/main" val="2817588554"/>
                    </a:ext>
                  </a:extLst>
                </a:gridCol>
                <a:gridCol w="178235">
                  <a:extLst>
                    <a:ext uri="{9D8B030D-6E8A-4147-A177-3AD203B41FA5}">
                      <a16:colId xmlns:a16="http://schemas.microsoft.com/office/drawing/2014/main" val="4285958526"/>
                    </a:ext>
                  </a:extLst>
                </a:gridCol>
                <a:gridCol w="189375">
                  <a:extLst>
                    <a:ext uri="{9D8B030D-6E8A-4147-A177-3AD203B41FA5}">
                      <a16:colId xmlns:a16="http://schemas.microsoft.com/office/drawing/2014/main" val="3076805953"/>
                    </a:ext>
                  </a:extLst>
                </a:gridCol>
                <a:gridCol w="158741">
                  <a:extLst>
                    <a:ext uri="{9D8B030D-6E8A-4147-A177-3AD203B41FA5}">
                      <a16:colId xmlns:a16="http://schemas.microsoft.com/office/drawing/2014/main" val="3677383545"/>
                    </a:ext>
                  </a:extLst>
                </a:gridCol>
                <a:gridCol w="158741">
                  <a:extLst>
                    <a:ext uri="{9D8B030D-6E8A-4147-A177-3AD203B41FA5}">
                      <a16:colId xmlns:a16="http://schemas.microsoft.com/office/drawing/2014/main" val="1533086983"/>
                    </a:ext>
                  </a:extLst>
                </a:gridCol>
                <a:gridCol w="158741">
                  <a:extLst>
                    <a:ext uri="{9D8B030D-6E8A-4147-A177-3AD203B41FA5}">
                      <a16:colId xmlns:a16="http://schemas.microsoft.com/office/drawing/2014/main" val="3924531733"/>
                    </a:ext>
                  </a:extLst>
                </a:gridCol>
                <a:gridCol w="167096">
                  <a:extLst>
                    <a:ext uri="{9D8B030D-6E8A-4147-A177-3AD203B41FA5}">
                      <a16:colId xmlns:a16="http://schemas.microsoft.com/office/drawing/2014/main" val="3528251768"/>
                    </a:ext>
                  </a:extLst>
                </a:gridCol>
                <a:gridCol w="167096">
                  <a:extLst>
                    <a:ext uri="{9D8B030D-6E8A-4147-A177-3AD203B41FA5}">
                      <a16:colId xmlns:a16="http://schemas.microsoft.com/office/drawing/2014/main" val="220997164"/>
                    </a:ext>
                  </a:extLst>
                </a:gridCol>
              </a:tblGrid>
              <a:tr h="167811">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4029709541"/>
                  </a:ext>
                </a:extLst>
              </a:tr>
              <a:tr h="167811">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3549375350"/>
                  </a:ext>
                </a:extLst>
              </a:tr>
              <a:tr h="167811">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516567946"/>
                  </a:ext>
                </a:extLst>
              </a:tr>
              <a:tr h="167811">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gridSpan="2">
                  <a:txBody>
                    <a:bodyPr/>
                    <a:lstStyle/>
                    <a:p>
                      <a:pPr algn="l" fontAlgn="b"/>
                      <a:r>
                        <a:rPr lang="en-US" sz="1000" u="none" strike="noStrike">
                          <a:effectLst/>
                        </a:rPr>
                        <a:t>A-5</a:t>
                      </a:r>
                      <a:endParaRPr lang="en-US" sz="1000" b="0" i="0" u="none" strike="noStrike">
                        <a:solidFill>
                          <a:srgbClr val="000000"/>
                        </a:solidFill>
                        <a:effectLst/>
                        <a:latin typeface="Calibri" panose="020F0502020204030204" pitchFamily="34" charset="0"/>
                      </a:endParaRPr>
                    </a:p>
                  </a:txBody>
                  <a:tcPr marL="8391" marR="8391" marT="8391" marB="0" anchor="b"/>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3585836154"/>
                  </a:ext>
                </a:extLst>
              </a:tr>
              <a:tr h="156064">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r>
                        <a:rPr lang="en-US" sz="1000" u="none" strike="noStrike" dirty="0">
                          <a:effectLst/>
                        </a:rPr>
                        <a:t> </a:t>
                      </a:r>
                      <a:endParaRPr lang="en-US" sz="1000" b="0" i="0" u="none" strike="noStrike" dirty="0">
                        <a:solidFill>
                          <a:srgbClr val="FF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1581652329"/>
                  </a:ext>
                </a:extLst>
              </a:tr>
              <a:tr h="167811">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gridSpan="2">
                  <a:txBody>
                    <a:bodyPr/>
                    <a:lstStyle/>
                    <a:p>
                      <a:pPr algn="l" fontAlgn="b"/>
                      <a:r>
                        <a:rPr lang="en-US" sz="1000" u="none" strike="noStrike">
                          <a:effectLst/>
                        </a:rPr>
                        <a:t>D-8</a:t>
                      </a:r>
                      <a:endParaRPr lang="en-US" sz="1000" b="0" i="0" u="none" strike="noStrike">
                        <a:solidFill>
                          <a:srgbClr val="000000"/>
                        </a:solidFill>
                        <a:effectLst/>
                        <a:latin typeface="Calibri" panose="020F0502020204030204" pitchFamily="34" charset="0"/>
                      </a:endParaRPr>
                    </a:p>
                  </a:txBody>
                  <a:tcPr marL="8391" marR="8391" marT="8391" marB="0" anchor="b"/>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1584181631"/>
                  </a:ext>
                </a:extLst>
              </a:tr>
              <a:tr h="1678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2122972724"/>
                  </a:ext>
                </a:extLst>
              </a:tr>
              <a:tr h="1678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gridSpan="2">
                  <a:txBody>
                    <a:bodyPr/>
                    <a:lstStyle/>
                    <a:p>
                      <a:pPr algn="l" fontAlgn="b"/>
                      <a:r>
                        <a:rPr lang="en-US" sz="1000" u="none" strike="noStrike">
                          <a:effectLst/>
                        </a:rPr>
                        <a:t>H-12</a:t>
                      </a:r>
                      <a:endParaRPr lang="en-US" sz="1000" b="0" i="0" u="none" strike="noStrike">
                        <a:solidFill>
                          <a:srgbClr val="000000"/>
                        </a:solidFill>
                        <a:effectLst/>
                        <a:latin typeface="Calibri" panose="020F0502020204030204" pitchFamily="34" charset="0"/>
                      </a:endParaRPr>
                    </a:p>
                  </a:txBody>
                  <a:tcPr marL="8391" marR="8391" marT="8391" marB="0" anchor="b"/>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2568892571"/>
                  </a:ext>
                </a:extLst>
              </a:tr>
              <a:tr h="1678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smtClean="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extLst>
                  <a:ext uri="{0D108BD9-81ED-4DB2-BD59-A6C34878D82A}">
                    <a16:rowId xmlns:a16="http://schemas.microsoft.com/office/drawing/2014/main" val="2824358772"/>
                  </a:ext>
                </a:extLst>
              </a:tr>
              <a:tr h="1678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tc>
                <a:tc gridSpan="2">
                  <a:txBody>
                    <a:bodyPr/>
                    <a:lstStyle/>
                    <a:p>
                      <a:pPr algn="l" fontAlgn="b"/>
                      <a:r>
                        <a:rPr lang="en-US" sz="1000" u="none" strike="noStrike">
                          <a:effectLst/>
                        </a:rPr>
                        <a:t>B-6</a:t>
                      </a:r>
                      <a:endParaRPr lang="en-US" sz="1000" b="0" i="0" u="none" strike="noStrike">
                        <a:solidFill>
                          <a:srgbClr val="000000"/>
                        </a:solidFill>
                        <a:effectLst/>
                        <a:latin typeface="Calibri" panose="020F0502020204030204" pitchFamily="34" charset="0"/>
                      </a:endParaRPr>
                    </a:p>
                  </a:txBody>
                  <a:tcPr marL="8391" marR="8391" marT="8391" marB="0" anchor="b"/>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1238490795"/>
                  </a:ext>
                </a:extLst>
              </a:tr>
              <a:tr h="16781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229784761"/>
                  </a:ext>
                </a:extLst>
              </a:tr>
              <a:tr h="167811">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gridSpan="2">
                  <a:txBody>
                    <a:bodyPr/>
                    <a:lstStyle/>
                    <a:p>
                      <a:pPr algn="l" fontAlgn="b"/>
                      <a:r>
                        <a:rPr lang="en-US" sz="1000" u="none" strike="noStrike">
                          <a:effectLst/>
                        </a:rPr>
                        <a:t>C-3</a:t>
                      </a:r>
                      <a:endParaRPr lang="en-US" sz="1000" b="0" i="0" u="none" strike="noStrike">
                        <a:solidFill>
                          <a:srgbClr val="000000"/>
                        </a:solidFill>
                        <a:effectLst/>
                        <a:latin typeface="Calibri" panose="020F0502020204030204" pitchFamily="34" charset="0"/>
                      </a:endParaRPr>
                    </a:p>
                  </a:txBody>
                  <a:tcPr marL="8391" marR="8391" marT="8391" marB="0" anchor="b"/>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1867881428"/>
                  </a:ext>
                </a:extLst>
              </a:tr>
              <a:tr h="167811">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2208828617"/>
                  </a:ext>
                </a:extLst>
              </a:tr>
              <a:tr h="167811">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gridSpan="2">
                  <a:txBody>
                    <a:bodyPr/>
                    <a:lstStyle/>
                    <a:p>
                      <a:pPr algn="l" fontAlgn="b"/>
                      <a:r>
                        <a:rPr lang="en-US" sz="1000" u="none" strike="noStrike">
                          <a:effectLst/>
                        </a:rPr>
                        <a:t>E-2</a:t>
                      </a:r>
                      <a:endParaRPr lang="en-US" sz="1000" b="0" i="0" u="none" strike="noStrike">
                        <a:solidFill>
                          <a:srgbClr val="000000"/>
                        </a:solidFill>
                        <a:effectLst/>
                        <a:latin typeface="Calibri" panose="020F0502020204030204" pitchFamily="34" charset="0"/>
                      </a:endParaRPr>
                    </a:p>
                  </a:txBody>
                  <a:tcPr marL="8391" marR="8391" marT="8391" marB="0" anchor="b"/>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479083262"/>
                  </a:ext>
                </a:extLst>
              </a:tr>
              <a:tr h="167811">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3259531364"/>
                  </a:ext>
                </a:extLst>
              </a:tr>
              <a:tr h="167811">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gridSpan="2">
                  <a:txBody>
                    <a:bodyPr/>
                    <a:lstStyle/>
                    <a:p>
                      <a:pPr algn="l" fontAlgn="b"/>
                      <a:r>
                        <a:rPr lang="en-US" sz="1000" u="none" strike="noStrike">
                          <a:effectLst/>
                        </a:rPr>
                        <a:t>F-11</a:t>
                      </a:r>
                      <a:endParaRPr lang="en-US" sz="1000" b="0" i="0" u="none" strike="noStrike">
                        <a:solidFill>
                          <a:srgbClr val="000000"/>
                        </a:solidFill>
                        <a:effectLst/>
                        <a:latin typeface="Calibri" panose="020F0502020204030204" pitchFamily="34" charset="0"/>
                      </a:endParaRPr>
                    </a:p>
                  </a:txBody>
                  <a:tcPr marL="8391" marR="8391" marT="8391" marB="0" anchor="b"/>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1811401911"/>
                  </a:ext>
                </a:extLst>
              </a:tr>
              <a:tr h="167811">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extLst>
                  <a:ext uri="{0D108BD9-81ED-4DB2-BD59-A6C34878D82A}">
                    <a16:rowId xmlns:a16="http://schemas.microsoft.com/office/drawing/2014/main" val="3613916233"/>
                  </a:ext>
                </a:extLst>
              </a:tr>
              <a:tr h="167811">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gridSpan="2">
                  <a:txBody>
                    <a:bodyPr/>
                    <a:lstStyle/>
                    <a:p>
                      <a:pPr algn="l" fontAlgn="b"/>
                      <a:r>
                        <a:rPr lang="en-US" sz="1000" u="none" strike="noStrike">
                          <a:effectLst/>
                        </a:rPr>
                        <a:t>G-1</a:t>
                      </a:r>
                      <a:endParaRPr lang="en-US" sz="1000" b="0" i="0" u="none" strike="noStrike">
                        <a:solidFill>
                          <a:srgbClr val="000000"/>
                        </a:solidFill>
                        <a:effectLst/>
                        <a:latin typeface="Calibri" panose="020F0502020204030204" pitchFamily="34" charset="0"/>
                      </a:endParaRPr>
                    </a:p>
                  </a:txBody>
                  <a:tcPr marL="8391" marR="8391" marT="8391" marB="0" anchor="b"/>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229936599"/>
                  </a:ext>
                </a:extLst>
              </a:tr>
              <a:tr h="167811">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extLst>
                  <a:ext uri="{0D108BD9-81ED-4DB2-BD59-A6C34878D82A}">
                    <a16:rowId xmlns:a16="http://schemas.microsoft.com/office/drawing/2014/main" val="3816422819"/>
                  </a:ext>
                </a:extLst>
              </a:tr>
              <a:tr h="167811">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3066665590"/>
                  </a:ext>
                </a:extLst>
              </a:tr>
              <a:tr h="167811">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777587428"/>
                  </a:ext>
                </a:extLst>
              </a:tr>
              <a:tr h="167811">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tx1"/>
                    </a:solidFill>
                  </a:tcPr>
                </a:tc>
                <a:extLst>
                  <a:ext uri="{0D108BD9-81ED-4DB2-BD59-A6C34878D82A}">
                    <a16:rowId xmlns:a16="http://schemas.microsoft.com/office/drawing/2014/main" val="1086737813"/>
                  </a:ext>
                </a:extLst>
              </a:tr>
              <a:tr h="167811">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8391" marR="8391" marT="8391" marB="0" anchor="b">
                    <a:noFill/>
                  </a:tcPr>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12</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13</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14</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17</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18</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19</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21</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22</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23</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24</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1065919623"/>
                  </a:ext>
                </a:extLst>
              </a:tr>
              <a:tr h="167811">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gridSpan="2">
                  <a:txBody>
                    <a:bodyPr/>
                    <a:lstStyle/>
                    <a:p>
                      <a:pPr algn="l" fontAlgn="b"/>
                      <a:r>
                        <a:rPr lang="en-US" sz="1000" u="none" strike="noStrike">
                          <a:effectLst/>
                        </a:rPr>
                        <a:t>Days</a:t>
                      </a:r>
                      <a:endParaRPr lang="en-US" sz="1000" b="0" i="0" u="none" strike="noStrike">
                        <a:solidFill>
                          <a:srgbClr val="000000"/>
                        </a:solidFill>
                        <a:effectLst/>
                        <a:latin typeface="Calibri" panose="020F0502020204030204" pitchFamily="34" charset="0"/>
                      </a:endParaRPr>
                    </a:p>
                  </a:txBody>
                  <a:tcPr marL="8391" marR="8391" marT="8391" marB="0" anchor="b"/>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2254627886"/>
                  </a:ext>
                </a:extLst>
              </a:tr>
              <a:tr h="167811">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1595158543"/>
                  </a:ext>
                </a:extLst>
              </a:tr>
              <a:tr h="167811">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rgbClr val="FF0000"/>
                    </a:solidFill>
                  </a:tcPr>
                </a:tc>
                <a:tc gridSpan="3">
                  <a:txBody>
                    <a:bodyPr/>
                    <a:lstStyle/>
                    <a:p>
                      <a:pPr algn="l" fontAlgn="b"/>
                      <a:r>
                        <a:rPr lang="en-US" sz="1000" u="none" strike="noStrike" dirty="0">
                          <a:effectLst/>
                        </a:rPr>
                        <a:t>Critical</a:t>
                      </a:r>
                      <a:endParaRPr lang="en-US" sz="1000" b="0" i="0" u="none" strike="noStrike" dirty="0">
                        <a:solidFill>
                          <a:srgbClr val="000000"/>
                        </a:solidFill>
                        <a:effectLst/>
                        <a:latin typeface="Calibri" panose="020F0502020204030204" pitchFamily="34" charset="0"/>
                      </a:endParaRPr>
                    </a:p>
                  </a:txBody>
                  <a:tcPr marL="8391" marR="8391" marT="8391" marB="0" anchor="b"/>
                </a:tc>
                <a:tc hMerge="1">
                  <a:txBody>
                    <a:bodyPr/>
                    <a:lstStyle/>
                    <a:p>
                      <a:endParaRPr lang="en-US"/>
                    </a:p>
                  </a:txBody>
                  <a:tcPr/>
                </a:tc>
                <a:tc hMerge="1">
                  <a:txBody>
                    <a:bodyPr/>
                    <a:lstStyle/>
                    <a:p>
                      <a:endParaRPr lang="en-US"/>
                    </a:p>
                  </a:txBody>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391" marR="8391" marT="8391" marB="0" anchor="b">
                    <a:solidFill>
                      <a:schemeClr val="accent1">
                        <a:lumMod val="75000"/>
                      </a:schemeClr>
                    </a:solidFill>
                  </a:tcPr>
                </a:tc>
                <a:tc gridSpan="4">
                  <a:txBody>
                    <a:bodyPr/>
                    <a:lstStyle/>
                    <a:p>
                      <a:pPr algn="l" fontAlgn="b"/>
                      <a:r>
                        <a:rPr lang="en-US" sz="1000" u="none" strike="noStrike">
                          <a:effectLst/>
                        </a:rPr>
                        <a:t>Noncritical</a:t>
                      </a:r>
                      <a:endParaRPr lang="en-US" sz="1000" b="0" i="0" u="none" strike="noStrike">
                        <a:solidFill>
                          <a:srgbClr val="000000"/>
                        </a:solidFill>
                        <a:effectLst/>
                        <a:latin typeface="Calibri" panose="020F0502020204030204" pitchFamily="34" charset="0"/>
                      </a:endParaRPr>
                    </a:p>
                  </a:txBody>
                  <a:tcPr marL="8391" marR="8391" marT="8391"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91" marR="8391" marT="8391"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91" marR="8391" marT="8391" marB="0" anchor="b"/>
                </a:tc>
                <a:extLst>
                  <a:ext uri="{0D108BD9-81ED-4DB2-BD59-A6C34878D82A}">
                    <a16:rowId xmlns:a16="http://schemas.microsoft.com/office/drawing/2014/main" val="1159727939"/>
                  </a:ext>
                </a:extLst>
              </a:tr>
            </a:tbl>
          </a:graphicData>
        </a:graphic>
      </p:graphicFrame>
    </p:spTree>
    <p:extLst>
      <p:ext uri="{BB962C8B-B14F-4D97-AF65-F5344CB8AC3E}">
        <p14:creationId xmlns:p14="http://schemas.microsoft.com/office/powerpoint/2010/main" val="1949211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269"/>
            <a:ext cx="10515600" cy="604139"/>
          </a:xfrm>
        </p:spPr>
        <p:txBody>
          <a:bodyPr>
            <a:normAutofit/>
          </a:bodyPr>
          <a:lstStyle/>
          <a:p>
            <a:r>
              <a:rPr lang="en-US" sz="3400" b="1" dirty="0" smtClean="0"/>
              <a:t>PROGRAM EVALUATION AND REVIEW TECHNIQUE (PERT)</a:t>
            </a:r>
            <a:endParaRPr lang="en-US" sz="3400" b="1" dirty="0"/>
          </a:p>
        </p:txBody>
      </p:sp>
      <p:sp>
        <p:nvSpPr>
          <p:cNvPr id="3" name="Content Placeholder 2"/>
          <p:cNvSpPr>
            <a:spLocks noGrp="1"/>
          </p:cNvSpPr>
          <p:nvPr>
            <p:ph idx="1"/>
          </p:nvPr>
        </p:nvSpPr>
        <p:spPr>
          <a:xfrm>
            <a:off x="838200" y="1280160"/>
            <a:ext cx="10515600" cy="4896803"/>
          </a:xfrm>
        </p:spPr>
        <p:txBody>
          <a:bodyPr>
            <a:normAutofit/>
          </a:bodyPr>
          <a:lstStyle/>
          <a:p>
            <a:pPr marL="0" indent="0" algn="just">
              <a:buNone/>
            </a:pPr>
            <a:r>
              <a:rPr lang="en-US" dirty="0" smtClean="0"/>
              <a:t>There are several situations in which single time estimate of the project activities is not appropriate and probabilistic time estimates are taken. PERT is used in such situation where three time estimates are taken instead of one:</a:t>
            </a:r>
          </a:p>
          <a:p>
            <a:pPr marL="971550" lvl="1" indent="-514350">
              <a:buAutoNum type="arabicPeriod"/>
            </a:pPr>
            <a:r>
              <a:rPr lang="en-US" dirty="0" smtClean="0"/>
              <a:t>Optimistic time: The length of time required under best (optimistic) conditions. It is represented by the letter a.</a:t>
            </a:r>
          </a:p>
          <a:p>
            <a:pPr marL="971550" lvl="1" indent="-514350">
              <a:buFont typeface="Arial" panose="020B0604020202020204" pitchFamily="34" charset="0"/>
              <a:buAutoNum type="arabicPeriod"/>
            </a:pPr>
            <a:r>
              <a:rPr lang="en-US" dirty="0" smtClean="0"/>
              <a:t>Pessimistic time</a:t>
            </a:r>
            <a:r>
              <a:rPr lang="en-US" dirty="0"/>
              <a:t>: The length of time required under </a:t>
            </a:r>
            <a:r>
              <a:rPr lang="en-US" dirty="0" smtClean="0"/>
              <a:t>worst  </a:t>
            </a:r>
            <a:r>
              <a:rPr lang="en-US" dirty="0"/>
              <a:t>conditions. It is represented by the letter </a:t>
            </a:r>
            <a:r>
              <a:rPr lang="en-US" dirty="0" smtClean="0"/>
              <a:t>b.</a:t>
            </a:r>
            <a:endParaRPr lang="en-US" dirty="0"/>
          </a:p>
          <a:p>
            <a:pPr marL="971550" lvl="1" indent="-514350">
              <a:buFont typeface="Arial" panose="020B0604020202020204" pitchFamily="34" charset="0"/>
              <a:buAutoNum type="arabicPeriod"/>
            </a:pPr>
            <a:r>
              <a:rPr lang="en-US" dirty="0" smtClean="0"/>
              <a:t>Most-likely time</a:t>
            </a:r>
            <a:r>
              <a:rPr lang="en-US" dirty="0"/>
              <a:t>: The </a:t>
            </a:r>
            <a:r>
              <a:rPr lang="en-US" dirty="0" smtClean="0"/>
              <a:t>most probable amount of </a:t>
            </a:r>
            <a:r>
              <a:rPr lang="en-US" dirty="0"/>
              <a:t>time required under </a:t>
            </a:r>
            <a:r>
              <a:rPr lang="en-US" dirty="0" smtClean="0"/>
              <a:t>normal conditions</a:t>
            </a:r>
            <a:r>
              <a:rPr lang="en-US" dirty="0"/>
              <a:t>. It is represented by the letter </a:t>
            </a:r>
            <a:r>
              <a:rPr lang="en-US" dirty="0" smtClean="0"/>
              <a:t>m.</a:t>
            </a:r>
          </a:p>
          <a:p>
            <a:pPr marL="0" indent="0">
              <a:buNone/>
            </a:pPr>
            <a:r>
              <a:rPr lang="en-US" dirty="0" smtClean="0"/>
              <a:t>The beta distribution is commonly used to describe the inherent variability in time estimates.</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554010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269"/>
            <a:ext cx="10515600" cy="604139"/>
          </a:xfrm>
        </p:spPr>
        <p:txBody>
          <a:bodyPr>
            <a:normAutofit/>
          </a:bodyPr>
          <a:lstStyle/>
          <a:p>
            <a:r>
              <a:rPr lang="en-US" sz="3400" b="1" dirty="0" smtClean="0"/>
              <a:t>PROGRAM EVALUATION AND REVIEW TECHNIQUE (PERT)</a:t>
            </a:r>
            <a:endParaRPr lang="en-US" sz="34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80160"/>
                <a:ext cx="10515600" cy="4896803"/>
              </a:xfrm>
            </p:spPr>
            <p:txBody>
              <a:bodyPr>
                <a:normAutofit lnSpcReduction="10000"/>
              </a:bodyPr>
              <a:lstStyle/>
              <a:p>
                <a:pPr marL="365760" indent="-457200">
                  <a:buNone/>
                </a:pPr>
                <a:r>
                  <a:rPr lang="en-US" dirty="0" smtClean="0"/>
                  <a:t>1. The expected time of each activity is calculated as a weighted average of the three time estimates:</a:t>
                </a:r>
              </a:p>
              <a:p>
                <a:pPr marL="365760" indent="-457200" algn="ctr">
                  <a:buNone/>
                </a:pP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𝑡𝑒</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+4</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𝑏</m:t>
                        </m:r>
                      </m:num>
                      <m:den>
                        <m:r>
                          <a:rPr lang="en-US" b="0" i="1" smtClean="0">
                            <a:latin typeface="Cambria Math" panose="02040503050406030204" pitchFamily="18" charset="0"/>
                          </a:rPr>
                          <m:t>6</m:t>
                        </m:r>
                      </m:den>
                    </m:f>
                  </m:oMath>
                </a14:m>
                <a:r>
                  <a:rPr lang="en-US" dirty="0" smtClean="0"/>
                  <a:t> </a:t>
                </a:r>
                <a:endParaRPr lang="en-US" dirty="0"/>
              </a:p>
              <a:p>
                <a:pPr marL="365760" indent="-457200">
                  <a:buNone/>
                </a:pPr>
                <a:r>
                  <a:rPr lang="en-US" dirty="0" smtClean="0"/>
                  <a:t>2. The standard deviation of each activity’s time is estimated as:</a:t>
                </a:r>
              </a:p>
              <a:p>
                <a:pPr marL="365760" indent="-457200" algn="ctr">
                  <a:buNone/>
                </a:pPr>
                <a14:m>
                  <m:oMath xmlns:m="http://schemas.openxmlformats.org/officeDocument/2006/math">
                    <m:r>
                      <m:rPr>
                        <m:sty m:val="p"/>
                      </m:rPr>
                      <a:rPr lang="el-GR" sz="2400" i="1" smtClean="0">
                        <a:latin typeface="Cambria Math" panose="02040503050406030204" pitchFamily="18" charset="0"/>
                      </a:rPr>
                      <m:t>σ</m:t>
                    </m:r>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𝑎</m:t>
                        </m:r>
                      </m:num>
                      <m:den>
                        <m:r>
                          <a:rPr lang="en-US" sz="2400" b="0" i="1" smtClean="0">
                            <a:latin typeface="Cambria Math" panose="02040503050406030204" pitchFamily="18" charset="0"/>
                          </a:rPr>
                          <m:t>6</m:t>
                        </m:r>
                      </m:den>
                    </m:f>
                  </m:oMath>
                </a14:m>
                <a:r>
                  <a:rPr lang="en-US" sz="2400" dirty="0" smtClean="0"/>
                  <a:t> </a:t>
                </a:r>
              </a:p>
              <a:p>
                <a:pPr marL="822960" lvl="1" indent="-457200" algn="just">
                  <a:buNone/>
                </a:pPr>
                <a:r>
                  <a:rPr lang="en-US" dirty="0" smtClean="0"/>
                  <a:t>     The variance is found by squaring the standard deviation. The value of the variance reflects the degree of uncertainty associated with the activity’s time.</a:t>
                </a:r>
              </a:p>
              <a:p>
                <a:pPr marL="365760" indent="-457200">
                  <a:buNone/>
                </a:pPr>
                <a:r>
                  <a:rPr lang="en-US" dirty="0" smtClean="0"/>
                  <a:t>3. Standard deviation of the expected time for each path is calculated as:</a:t>
                </a:r>
              </a:p>
              <a:p>
                <a:pPr marL="0" indent="0">
                  <a:buNone/>
                </a:pPr>
                <a14:m>
                  <m:oMathPara xmlns:m="http://schemas.openxmlformats.org/officeDocument/2006/math">
                    <m:oMathParaPr>
                      <m:jc m:val="centerGroup"/>
                    </m:oMathParaPr>
                    <m:oMath xmlns:m="http://schemas.openxmlformats.org/officeDocument/2006/math">
                      <m:r>
                        <m:rPr>
                          <m:sty m:val="p"/>
                        </m:rPr>
                        <a:rPr lang="el-GR" sz="2400" i="1">
                          <a:latin typeface="Cambria Math" panose="02040503050406030204" pitchFamily="18" charset="0"/>
                        </a:rPr>
                        <m:t>σ</m:t>
                      </m:r>
                      <m:r>
                        <a:rPr lang="en-US" sz="2400" b="0" i="1" baseline="-25000" smtClean="0">
                          <a:latin typeface="Cambria Math" panose="02040503050406030204" pitchFamily="18" charset="0"/>
                        </a:rPr>
                        <m:t>𝑝𝑎𝑡h</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𝑣𝑎𝑟𝑖𝑎𝑛𝑐𝑒𝑠</m:t>
                          </m:r>
                          <m:r>
                            <a:rPr lang="en-US" sz="2400" i="1" dirty="0">
                              <a:latin typeface="Cambria Math" panose="02040503050406030204" pitchFamily="18" charset="0"/>
                              <a:ea typeface="Cambria Math" panose="02040503050406030204" pitchFamily="18" charset="0"/>
                            </a:rPr>
                            <m:t> </m:t>
                          </m:r>
                          <m:r>
                            <a:rPr lang="en-US" sz="2400" i="1" dirty="0">
                              <a:latin typeface="Cambria Math" panose="02040503050406030204" pitchFamily="18" charset="0"/>
                              <a:ea typeface="Cambria Math" panose="02040503050406030204" pitchFamily="18" charset="0"/>
                            </a:rPr>
                            <m:t>𝑜𝑓</m:t>
                          </m:r>
                          <m:r>
                            <a:rPr lang="en-US" sz="2400" i="1" dirty="0">
                              <a:latin typeface="Cambria Math" panose="02040503050406030204" pitchFamily="18" charset="0"/>
                              <a:ea typeface="Cambria Math" panose="02040503050406030204" pitchFamily="18" charset="0"/>
                            </a:rPr>
                            <m:t> </m:t>
                          </m:r>
                          <m:r>
                            <a:rPr lang="en-US" sz="2400" i="1" dirty="0">
                              <a:latin typeface="Cambria Math" panose="02040503050406030204" pitchFamily="18" charset="0"/>
                              <a:ea typeface="Cambria Math" panose="02040503050406030204" pitchFamily="18" charset="0"/>
                            </a:rPr>
                            <m:t>𝑡h𝑒</m:t>
                          </m:r>
                          <m:r>
                            <a:rPr lang="en-US" sz="2400" i="1" dirty="0">
                              <a:latin typeface="Cambria Math" panose="02040503050406030204" pitchFamily="18" charset="0"/>
                              <a:ea typeface="Cambria Math" panose="02040503050406030204" pitchFamily="18" charset="0"/>
                            </a:rPr>
                            <m:t> </m:t>
                          </m:r>
                          <m:r>
                            <a:rPr lang="en-US" sz="2400" i="1" dirty="0">
                              <a:latin typeface="Cambria Math" panose="02040503050406030204" pitchFamily="18" charset="0"/>
                              <a:ea typeface="Cambria Math" panose="02040503050406030204" pitchFamily="18" charset="0"/>
                            </a:rPr>
                            <m:t>𝑎𝑐𝑡𝑖𝑣𝑖𝑡𝑖𝑒𝑠</m:t>
                          </m:r>
                          <m:r>
                            <a:rPr lang="en-US" sz="2400" i="1" dirty="0">
                              <a:latin typeface="Cambria Math" panose="02040503050406030204" pitchFamily="18" charset="0"/>
                              <a:ea typeface="Cambria Math" panose="02040503050406030204" pitchFamily="18" charset="0"/>
                            </a:rPr>
                            <m:t> </m:t>
                          </m:r>
                          <m:r>
                            <a:rPr lang="en-US" sz="2400" i="1" dirty="0">
                              <a:latin typeface="Cambria Math" panose="02040503050406030204" pitchFamily="18" charset="0"/>
                              <a:ea typeface="Cambria Math" panose="02040503050406030204" pitchFamily="18" charset="0"/>
                            </a:rPr>
                            <m:t>𝑜𝑛</m:t>
                          </m:r>
                          <m:r>
                            <a:rPr lang="en-US" sz="2400" i="1" dirty="0">
                              <a:latin typeface="Cambria Math" panose="02040503050406030204" pitchFamily="18" charset="0"/>
                              <a:ea typeface="Cambria Math" panose="02040503050406030204" pitchFamily="18" charset="0"/>
                            </a:rPr>
                            <m:t> </m:t>
                          </m:r>
                          <m:r>
                            <a:rPr lang="en-US" sz="2400" i="1" dirty="0">
                              <a:latin typeface="Cambria Math" panose="02040503050406030204" pitchFamily="18" charset="0"/>
                              <a:ea typeface="Cambria Math" panose="02040503050406030204" pitchFamily="18" charset="0"/>
                            </a:rPr>
                            <m:t>𝑡h𝑒</m:t>
                          </m:r>
                          <m:r>
                            <a:rPr lang="en-US" sz="2400" i="1" dirty="0">
                              <a:latin typeface="Cambria Math" panose="02040503050406030204" pitchFamily="18" charset="0"/>
                              <a:ea typeface="Cambria Math" panose="02040503050406030204" pitchFamily="18" charset="0"/>
                            </a:rPr>
                            <m:t> </m:t>
                          </m:r>
                          <m:r>
                            <a:rPr lang="en-US" sz="2400" i="1" dirty="0">
                              <a:latin typeface="Cambria Math" panose="02040503050406030204" pitchFamily="18" charset="0"/>
                              <a:ea typeface="Cambria Math" panose="02040503050406030204" pitchFamily="18" charset="0"/>
                            </a:rPr>
                            <m:t>𝑝𝑎𝑡h</m:t>
                          </m:r>
                          <m:r>
                            <a:rPr lang="en-US" sz="2400" i="1" dirty="0">
                              <a:latin typeface="Cambria Math" panose="02040503050406030204" pitchFamily="18" charset="0"/>
                              <a:ea typeface="Cambria Math" panose="02040503050406030204" pitchFamily="18" charset="0"/>
                            </a:rPr>
                            <m:t>)</m:t>
                          </m:r>
                        </m:e>
                      </m:rad>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80160"/>
                <a:ext cx="10515600" cy="4896803"/>
              </a:xfrm>
              <a:blipFill>
                <a:blip r:embed="rId2"/>
                <a:stretch>
                  <a:fillRect l="-1217" t="-2740" r="-870"/>
                </a:stretch>
              </a:blipFill>
            </p:spPr>
            <p:txBody>
              <a:bodyPr/>
              <a:lstStyle/>
              <a:p>
                <a:r>
                  <a:rPr lang="en-US">
                    <a:noFill/>
                  </a:rPr>
                  <a:t> </a:t>
                </a:r>
              </a:p>
            </p:txBody>
          </p:sp>
        </mc:Fallback>
      </mc:AlternateContent>
    </p:spTree>
    <p:extLst>
      <p:ext uri="{BB962C8B-B14F-4D97-AF65-F5344CB8AC3E}">
        <p14:creationId xmlns:p14="http://schemas.microsoft.com/office/powerpoint/2010/main" val="1461312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269"/>
            <a:ext cx="10515600" cy="604139"/>
          </a:xfrm>
        </p:spPr>
        <p:txBody>
          <a:bodyPr>
            <a:normAutofit/>
          </a:bodyPr>
          <a:lstStyle/>
          <a:p>
            <a:r>
              <a:rPr lang="en-US" sz="3400" b="1" dirty="0" smtClean="0"/>
              <a:t>PROGRAM EVALUATION AND REVIEW TECHNIQUE (PERT)</a:t>
            </a:r>
            <a:endParaRPr lang="en-US" sz="34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80160"/>
                <a:ext cx="10515600" cy="4896803"/>
              </a:xfrm>
            </p:spPr>
            <p:txBody>
              <a:bodyPr>
                <a:normAutofit/>
              </a:bodyPr>
              <a:lstStyle/>
              <a:p>
                <a:pPr marL="365760" indent="-457200">
                  <a:buNone/>
                </a:pPr>
                <a:r>
                  <a:rPr lang="en-US" dirty="0" smtClean="0"/>
                  <a:t>4. Estimation of Project Completion Time:</a:t>
                </a:r>
              </a:p>
              <a:p>
                <a:pPr marL="0" indent="-457200" algn="just">
                  <a:lnSpc>
                    <a:spcPct val="110000"/>
                  </a:lnSpc>
                  <a:spcBef>
                    <a:spcPts val="600"/>
                  </a:spcBef>
                  <a:buNone/>
                </a:pPr>
                <a:r>
                  <a:rPr lang="en-US" sz="2200" dirty="0" smtClean="0"/>
                  <a:t>Due to variation in activity time, there are chances of variation in the scheduled completion time of the project. Thus, decision-maker needs to understand the probability of actually meeting the scheduled time. The probability of completing the project on the scheduled (desired) time, </a:t>
                </a:r>
                <a:r>
                  <a:rPr lang="en-US" sz="2200" dirty="0" err="1" smtClean="0"/>
                  <a:t>T</a:t>
                </a:r>
                <a:r>
                  <a:rPr lang="en-US" sz="2200" baseline="-25000" dirty="0" err="1" smtClean="0"/>
                  <a:t>s</a:t>
                </a:r>
                <a:r>
                  <a:rPr lang="en-US" sz="2200" dirty="0" smtClean="0"/>
                  <a:t>, is given by:</a:t>
                </a:r>
              </a:p>
              <a:p>
                <a:pPr marL="365760" indent="-457200" algn="ctr">
                  <a:buNone/>
                </a:pPr>
                <a:r>
                  <a:rPr lang="en-US" sz="2200" dirty="0" err="1" smtClean="0"/>
                  <a:t>Prob</a:t>
                </a:r>
                <a:r>
                  <a:rPr lang="en-US" sz="2200" dirty="0" smtClean="0"/>
                  <a:t> </a:t>
                </a:r>
                <a:r>
                  <a:rPr lang="en-US" sz="2200" dirty="0"/>
                  <a:t>[</a:t>
                </a:r>
                <a:r>
                  <a:rPr lang="en-US" sz="2200" dirty="0" smtClean="0"/>
                  <a:t>Z</a:t>
                </a:r>
                <a14:m>
                  <m:oMath xmlns:m="http://schemas.openxmlformats.org/officeDocument/2006/math">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𝑇</m:t>
                        </m:r>
                        <m:r>
                          <a:rPr lang="en-US" sz="2200" i="1" baseline="-25000">
                            <a:latin typeface="Cambria Math" panose="02040503050406030204" pitchFamily="18" charset="0"/>
                          </a:rPr>
                          <m:t>𝑠</m:t>
                        </m:r>
                        <m:r>
                          <a:rPr lang="en-US" sz="2200" i="1">
                            <a:latin typeface="Cambria Math" panose="02040503050406030204" pitchFamily="18" charset="0"/>
                          </a:rPr>
                          <m:t>−</m:t>
                        </m:r>
                        <m:r>
                          <a:rPr lang="en-US" sz="2200" i="1">
                            <a:latin typeface="Cambria Math" panose="02040503050406030204" pitchFamily="18" charset="0"/>
                          </a:rPr>
                          <m:t>𝑇𝑒</m:t>
                        </m:r>
                      </m:num>
                      <m:den>
                        <m:r>
                          <m:rPr>
                            <m:sty m:val="p"/>
                          </m:rPr>
                          <a:rPr lang="en-US" sz="2200">
                            <a:latin typeface="Cambria Math" panose="02040503050406030204" pitchFamily="18" charset="0"/>
                          </a:rPr>
                          <m:t>path</m:t>
                        </m:r>
                        <m:r>
                          <a:rPr lang="en-US" sz="2200">
                            <a:latin typeface="Cambria Math" panose="02040503050406030204" pitchFamily="18" charset="0"/>
                          </a:rPr>
                          <m:t> </m:t>
                        </m:r>
                        <m:r>
                          <m:rPr>
                            <m:sty m:val="p"/>
                          </m:rPr>
                          <a:rPr lang="en-US" sz="2200">
                            <a:latin typeface="Cambria Math" panose="02040503050406030204" pitchFamily="18" charset="0"/>
                          </a:rPr>
                          <m:t>standard</m:t>
                        </m:r>
                        <m:r>
                          <a:rPr lang="en-US" sz="2200">
                            <a:latin typeface="Cambria Math" panose="02040503050406030204" pitchFamily="18" charset="0"/>
                          </a:rPr>
                          <m:t> </m:t>
                        </m:r>
                        <m:r>
                          <m:rPr>
                            <m:sty m:val="p"/>
                          </m:rPr>
                          <a:rPr lang="en-US" sz="2200">
                            <a:latin typeface="Cambria Math" panose="02040503050406030204" pitchFamily="18" charset="0"/>
                          </a:rPr>
                          <m:t>deviation</m:t>
                        </m:r>
                      </m:den>
                    </m:f>
                  </m:oMath>
                </a14:m>
                <a:r>
                  <a:rPr lang="en-US" sz="2200" dirty="0"/>
                  <a:t>]</a:t>
                </a:r>
              </a:p>
              <a:p>
                <a:pPr marL="822960" lvl="1" indent="-457200">
                  <a:buNone/>
                </a:pPr>
                <a:r>
                  <a:rPr lang="en-US" sz="1800" dirty="0" smtClean="0"/>
                  <a:t>Where, </a:t>
                </a:r>
              </a:p>
              <a:p>
                <a:pPr marL="822960" lvl="1" indent="-457200">
                  <a:buNone/>
                </a:pPr>
                <a:r>
                  <a:rPr lang="en-US" sz="1800" dirty="0" err="1" smtClean="0"/>
                  <a:t>T</a:t>
                </a:r>
                <a:r>
                  <a:rPr lang="en-US" sz="1800" baseline="-25000" dirty="0" err="1" smtClean="0"/>
                  <a:t>e</a:t>
                </a:r>
                <a:r>
                  <a:rPr lang="en-US" sz="1800" dirty="0" smtClean="0"/>
                  <a:t> = expected completion time of the project is calculated by adding the expected time of each critical activity.</a:t>
                </a:r>
              </a:p>
              <a:p>
                <a:pPr marL="822960" lvl="1" indent="-457200">
                  <a:buNone/>
                </a:pPr>
                <a:r>
                  <a:rPr lang="en-US" sz="1800" dirty="0" smtClean="0"/>
                  <a:t>Z = number of standard deviations, the scheduled completion time is away from the expected (mean) time.</a:t>
                </a:r>
              </a:p>
              <a:p>
                <a:pPr marL="0" indent="-457200">
                  <a:buNone/>
                </a:pPr>
                <a:r>
                  <a:rPr lang="en-US" sz="2200" dirty="0" smtClean="0"/>
                  <a:t>Revised scheduled time of the project can be calculated as </a:t>
                </a:r>
                <a:r>
                  <a:rPr lang="en-US" sz="2200" dirty="0" err="1" smtClean="0"/>
                  <a:t>T</a:t>
                </a:r>
                <a:r>
                  <a:rPr lang="en-US" sz="2200" baseline="-25000" dirty="0" err="1" smtClean="0"/>
                  <a:t>s</a:t>
                </a:r>
                <a:r>
                  <a:rPr lang="en-US" sz="2200" dirty="0" smtClean="0"/>
                  <a:t> = Z</a:t>
                </a:r>
                <a14:m>
                  <m:oMath xmlns:m="http://schemas.openxmlformats.org/officeDocument/2006/math">
                    <m:r>
                      <m:rPr>
                        <m:sty m:val="p"/>
                      </m:rPr>
                      <a:rPr lang="el-GR" sz="2200" i="1">
                        <a:latin typeface="Cambria Math" panose="02040503050406030204" pitchFamily="18" charset="0"/>
                      </a:rPr>
                      <m:t>σ</m:t>
                    </m:r>
                    <m:r>
                      <a:rPr lang="en-US" sz="2200" i="1" baseline="-25000">
                        <a:latin typeface="Cambria Math" panose="02040503050406030204" pitchFamily="18" charset="0"/>
                      </a:rPr>
                      <m:t>𝑝𝑎𝑡h</m:t>
                    </m:r>
                  </m:oMath>
                </a14:m>
                <a:r>
                  <a:rPr lang="en-US" sz="2200" dirty="0" smtClean="0"/>
                  <a:t> + </a:t>
                </a:r>
                <a:r>
                  <a:rPr lang="en-US" sz="2200" dirty="0" err="1" smtClean="0"/>
                  <a:t>T</a:t>
                </a:r>
                <a:r>
                  <a:rPr lang="en-US" sz="2200" baseline="-25000" dirty="0" err="1" smtClean="0"/>
                  <a:t>e</a:t>
                </a:r>
                <a:r>
                  <a:rPr lang="en-US" sz="2200" dirty="0" smtClean="0"/>
                  <a:t>, where value of Z corresponds to the probability of project completion time. </a:t>
                </a:r>
              </a:p>
              <a:p>
                <a:pPr marL="365760" indent="-457200">
                  <a:buNone/>
                </a:pPr>
                <a:endParaRPr lang="en-US" dirty="0"/>
              </a:p>
              <a:p>
                <a:pPr marL="365760" indent="-457200">
                  <a:buNone/>
                </a:pPr>
                <a:endParaRPr lang="en-US" dirty="0" smtClean="0"/>
              </a:p>
              <a:p>
                <a:pPr marL="365760" indent="-45720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80160"/>
                <a:ext cx="10515600" cy="4896803"/>
              </a:xfrm>
              <a:blipFill>
                <a:blip r:embed="rId2"/>
                <a:stretch>
                  <a:fillRect l="-1217" t="-1993" r="-812"/>
                </a:stretch>
              </a:blipFill>
            </p:spPr>
            <p:txBody>
              <a:bodyPr/>
              <a:lstStyle/>
              <a:p>
                <a:r>
                  <a:rPr lang="en-US">
                    <a:noFill/>
                  </a:rPr>
                  <a:t> </a:t>
                </a:r>
              </a:p>
            </p:txBody>
          </p:sp>
        </mc:Fallback>
      </mc:AlternateContent>
    </p:spTree>
    <p:extLst>
      <p:ext uri="{BB962C8B-B14F-4D97-AF65-F5344CB8AC3E}">
        <p14:creationId xmlns:p14="http://schemas.microsoft.com/office/powerpoint/2010/main" val="3334772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269"/>
            <a:ext cx="10515600" cy="604139"/>
          </a:xfrm>
        </p:spPr>
        <p:txBody>
          <a:bodyPr>
            <a:normAutofit/>
          </a:bodyPr>
          <a:lstStyle/>
          <a:p>
            <a:r>
              <a:rPr lang="en-US" sz="3400" b="1" dirty="0" smtClean="0"/>
              <a:t>PERT (Example)</a:t>
            </a:r>
            <a:endParaRPr lang="en-US" sz="3400" b="1" dirty="0"/>
          </a:p>
        </p:txBody>
      </p:sp>
      <p:sp>
        <p:nvSpPr>
          <p:cNvPr id="3" name="Content Placeholder 2"/>
          <p:cNvSpPr>
            <a:spLocks noGrp="1"/>
          </p:cNvSpPr>
          <p:nvPr>
            <p:ph idx="1"/>
          </p:nvPr>
        </p:nvSpPr>
        <p:spPr>
          <a:xfrm>
            <a:off x="838200" y="1280160"/>
            <a:ext cx="4684776" cy="4896803"/>
          </a:xfrm>
        </p:spPr>
        <p:txBody>
          <a:bodyPr>
            <a:normAutofit/>
          </a:bodyPr>
          <a:lstStyle/>
          <a:p>
            <a:pPr marL="365760" indent="-457200">
              <a:buNone/>
            </a:pPr>
            <a:r>
              <a:rPr lang="en-US" sz="1800" dirty="0" smtClean="0"/>
              <a:t>Consider the following project:</a:t>
            </a:r>
          </a:p>
          <a:p>
            <a:pPr marL="365760" indent="-457200">
              <a:buNone/>
            </a:pPr>
            <a:endParaRPr lang="en-US" sz="2000" dirty="0" smtClean="0"/>
          </a:p>
          <a:p>
            <a:pPr marL="365760" indent="-457200">
              <a:buNone/>
            </a:pPr>
            <a:endParaRPr lang="en-US" sz="2000" dirty="0"/>
          </a:p>
          <a:p>
            <a:pPr marL="365760" indent="-457200">
              <a:buNone/>
            </a:pPr>
            <a:endParaRPr lang="en-US" sz="2000" dirty="0" smtClean="0"/>
          </a:p>
          <a:p>
            <a:pPr marL="365760" indent="-457200">
              <a:buNone/>
            </a:pPr>
            <a:endParaRPr lang="en-US" sz="2000" dirty="0"/>
          </a:p>
          <a:p>
            <a:pPr marL="365760" indent="-457200">
              <a:buNone/>
            </a:pPr>
            <a:endParaRPr lang="en-US" sz="2000" dirty="0" smtClean="0"/>
          </a:p>
          <a:p>
            <a:pPr marL="365760" indent="-457200">
              <a:buNone/>
            </a:pPr>
            <a:endParaRPr lang="en-US" sz="2000" dirty="0"/>
          </a:p>
          <a:p>
            <a:pPr marL="365760" indent="-457200">
              <a:buNone/>
            </a:pPr>
            <a:endParaRPr lang="en-US" sz="2000" dirty="0" smtClean="0"/>
          </a:p>
          <a:p>
            <a:pPr marL="365760" indent="-457200">
              <a:buNone/>
            </a:pPr>
            <a:endParaRPr lang="en-US" sz="2000" dirty="0"/>
          </a:p>
          <a:p>
            <a:pPr marL="365760" indent="-457200">
              <a:buNone/>
            </a:pPr>
            <a:endParaRPr lang="en-US" sz="2000" dirty="0" smtClean="0"/>
          </a:p>
          <a:p>
            <a:pPr marL="365760" indent="-457200">
              <a:buNone/>
            </a:pPr>
            <a:endParaRPr lang="en-US" sz="2000" dirty="0"/>
          </a:p>
          <a:p>
            <a:pPr marL="365760" indent="-457200">
              <a:buNone/>
            </a:pPr>
            <a:endParaRPr lang="en-US" sz="2000" dirty="0"/>
          </a:p>
          <a:p>
            <a:pPr marL="365760" indent="-457200">
              <a:buNone/>
            </a:pPr>
            <a:endParaRPr lang="en-US" sz="2000" dirty="0" smtClean="0"/>
          </a:p>
          <a:p>
            <a:pPr marL="365760" indent="-457200">
              <a:buNone/>
            </a:pPr>
            <a:endParaRPr lang="en-US"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2290918718"/>
              </p:ext>
            </p:extLst>
          </p:nvPr>
        </p:nvGraphicFramePr>
        <p:xfrm>
          <a:off x="989585" y="1917532"/>
          <a:ext cx="4414520" cy="4259430"/>
        </p:xfrm>
        <a:graphic>
          <a:graphicData uri="http://schemas.openxmlformats.org/drawingml/2006/table">
            <a:tbl>
              <a:tblPr firstRow="1" bandRow="1">
                <a:tableStyleId>{5C22544A-7EE6-4342-B048-85BDC9FD1C3A}</a:tableStyleId>
              </a:tblPr>
              <a:tblGrid>
                <a:gridCol w="949745">
                  <a:extLst>
                    <a:ext uri="{9D8B030D-6E8A-4147-A177-3AD203B41FA5}">
                      <a16:colId xmlns:a16="http://schemas.microsoft.com/office/drawing/2014/main" val="1289813461"/>
                    </a:ext>
                  </a:extLst>
                </a:gridCol>
                <a:gridCol w="816063">
                  <a:extLst>
                    <a:ext uri="{9D8B030D-6E8A-4147-A177-3AD203B41FA5}">
                      <a16:colId xmlns:a16="http://schemas.microsoft.com/office/drawing/2014/main" val="2891624658"/>
                    </a:ext>
                  </a:extLst>
                </a:gridCol>
                <a:gridCol w="882904">
                  <a:extLst>
                    <a:ext uri="{9D8B030D-6E8A-4147-A177-3AD203B41FA5}">
                      <a16:colId xmlns:a16="http://schemas.microsoft.com/office/drawing/2014/main" val="1273245471"/>
                    </a:ext>
                  </a:extLst>
                </a:gridCol>
                <a:gridCol w="882904">
                  <a:extLst>
                    <a:ext uri="{9D8B030D-6E8A-4147-A177-3AD203B41FA5}">
                      <a16:colId xmlns:a16="http://schemas.microsoft.com/office/drawing/2014/main" val="3475517559"/>
                    </a:ext>
                  </a:extLst>
                </a:gridCol>
                <a:gridCol w="882904">
                  <a:extLst>
                    <a:ext uri="{9D8B030D-6E8A-4147-A177-3AD203B41FA5}">
                      <a16:colId xmlns:a16="http://schemas.microsoft.com/office/drawing/2014/main" val="3249657369"/>
                    </a:ext>
                  </a:extLst>
                </a:gridCol>
              </a:tblGrid>
              <a:tr h="425943">
                <a:tc rowSpan="2">
                  <a:txBody>
                    <a:bodyPr/>
                    <a:lstStyle/>
                    <a:p>
                      <a:r>
                        <a:rPr lang="en-US" sz="1600" dirty="0" smtClean="0"/>
                        <a:t>Activity</a:t>
                      </a:r>
                      <a:endParaRPr lang="en-US" sz="1600" dirty="0"/>
                    </a:p>
                  </a:txBody>
                  <a:tcPr/>
                </a:tc>
                <a:tc rowSpan="2">
                  <a:txBody>
                    <a:bodyPr/>
                    <a:lstStyle/>
                    <a:p>
                      <a:r>
                        <a:rPr lang="en-US" sz="1600" dirty="0" err="1" smtClean="0"/>
                        <a:t>i</a:t>
                      </a:r>
                      <a:r>
                        <a:rPr lang="en-US" sz="1600" dirty="0" smtClean="0"/>
                        <a:t>-j</a:t>
                      </a:r>
                      <a:endParaRPr lang="en-US" sz="1600" dirty="0"/>
                    </a:p>
                  </a:txBody>
                  <a:tcPr/>
                </a:tc>
                <a:tc gridSpan="3">
                  <a:txBody>
                    <a:bodyPr/>
                    <a:lstStyle/>
                    <a:p>
                      <a:pPr algn="ctr"/>
                      <a:r>
                        <a:rPr lang="en-US" sz="1600" dirty="0" smtClean="0"/>
                        <a:t>Time Estimates (Days)</a:t>
                      </a:r>
                      <a:endParaRPr lang="en-US" sz="1600"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11547404"/>
                  </a:ext>
                </a:extLst>
              </a:tr>
              <a:tr h="425943">
                <a:tc vMerge="1">
                  <a:txBody>
                    <a:bodyPr/>
                    <a:lstStyle/>
                    <a:p>
                      <a:endParaRPr lang="en-US" dirty="0"/>
                    </a:p>
                  </a:txBody>
                  <a:tcPr/>
                </a:tc>
                <a:tc vMerge="1">
                  <a:txBody>
                    <a:bodyPr/>
                    <a:lstStyle/>
                    <a:p>
                      <a:endParaRPr lang="en-US" dirty="0"/>
                    </a:p>
                  </a:txBody>
                  <a:tcPr/>
                </a:tc>
                <a:tc>
                  <a:txBody>
                    <a:bodyPr/>
                    <a:lstStyle/>
                    <a:p>
                      <a:pPr algn="ctr"/>
                      <a:r>
                        <a:rPr lang="en-US" sz="1600" dirty="0" smtClean="0"/>
                        <a:t>a</a:t>
                      </a:r>
                      <a:endParaRPr lang="en-US" sz="1600" dirty="0"/>
                    </a:p>
                  </a:txBody>
                  <a:tcPr/>
                </a:tc>
                <a:tc>
                  <a:txBody>
                    <a:bodyPr/>
                    <a:lstStyle/>
                    <a:p>
                      <a:pPr algn="ctr"/>
                      <a:r>
                        <a:rPr lang="en-US" sz="1600" dirty="0" smtClean="0"/>
                        <a:t>m</a:t>
                      </a:r>
                      <a:endParaRPr lang="en-US" sz="1600" dirty="0"/>
                    </a:p>
                  </a:txBody>
                  <a:tcPr/>
                </a:tc>
                <a:tc>
                  <a:txBody>
                    <a:bodyPr/>
                    <a:lstStyle/>
                    <a:p>
                      <a:pPr algn="ctr"/>
                      <a:r>
                        <a:rPr lang="en-US" sz="1600" dirty="0" smtClean="0"/>
                        <a:t>b</a:t>
                      </a:r>
                      <a:endParaRPr lang="en-US" sz="1600" dirty="0"/>
                    </a:p>
                  </a:txBody>
                  <a:tcPr/>
                </a:tc>
                <a:extLst>
                  <a:ext uri="{0D108BD9-81ED-4DB2-BD59-A6C34878D82A}">
                    <a16:rowId xmlns:a16="http://schemas.microsoft.com/office/drawing/2014/main" val="2726509695"/>
                  </a:ext>
                </a:extLst>
              </a:tr>
              <a:tr h="425943">
                <a:tc>
                  <a:txBody>
                    <a:bodyPr/>
                    <a:lstStyle/>
                    <a:p>
                      <a:pPr algn="ctr"/>
                      <a:r>
                        <a:rPr lang="en-US" sz="1600" dirty="0" smtClean="0"/>
                        <a:t>A</a:t>
                      </a:r>
                      <a:endParaRPr lang="en-US" sz="1600" dirty="0"/>
                    </a:p>
                  </a:txBody>
                  <a:tcPr/>
                </a:tc>
                <a:tc>
                  <a:txBody>
                    <a:bodyPr/>
                    <a:lstStyle/>
                    <a:p>
                      <a:pPr algn="ctr"/>
                      <a:r>
                        <a:rPr lang="en-US" sz="1600" dirty="0" smtClean="0"/>
                        <a:t>1-2</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5</a:t>
                      </a:r>
                      <a:endParaRPr lang="en-US" sz="1600" dirty="0"/>
                    </a:p>
                  </a:txBody>
                  <a:tcPr/>
                </a:tc>
                <a:tc>
                  <a:txBody>
                    <a:bodyPr/>
                    <a:lstStyle/>
                    <a:p>
                      <a:pPr algn="ctr"/>
                      <a:r>
                        <a:rPr lang="en-US" sz="1600" dirty="0" smtClean="0"/>
                        <a:t>7</a:t>
                      </a:r>
                      <a:endParaRPr lang="en-US" sz="1600" dirty="0"/>
                    </a:p>
                  </a:txBody>
                  <a:tcPr/>
                </a:tc>
                <a:extLst>
                  <a:ext uri="{0D108BD9-81ED-4DB2-BD59-A6C34878D82A}">
                    <a16:rowId xmlns:a16="http://schemas.microsoft.com/office/drawing/2014/main" val="4174997551"/>
                  </a:ext>
                </a:extLst>
              </a:tr>
              <a:tr h="425943">
                <a:tc>
                  <a:txBody>
                    <a:bodyPr/>
                    <a:lstStyle/>
                    <a:p>
                      <a:pPr algn="ctr"/>
                      <a:r>
                        <a:rPr lang="en-US" sz="1600" dirty="0" smtClean="0"/>
                        <a:t>B</a:t>
                      </a:r>
                      <a:endParaRPr lang="en-US" sz="1600" dirty="0"/>
                    </a:p>
                  </a:txBody>
                  <a:tcPr/>
                </a:tc>
                <a:tc>
                  <a:txBody>
                    <a:bodyPr/>
                    <a:lstStyle/>
                    <a:p>
                      <a:pPr algn="ctr"/>
                      <a:r>
                        <a:rPr lang="en-US" sz="1600" dirty="0" smtClean="0"/>
                        <a:t>1-3</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8</a:t>
                      </a:r>
                      <a:endParaRPr lang="en-US" sz="1600" dirty="0"/>
                    </a:p>
                  </a:txBody>
                  <a:tcPr/>
                </a:tc>
                <a:extLst>
                  <a:ext uri="{0D108BD9-81ED-4DB2-BD59-A6C34878D82A}">
                    <a16:rowId xmlns:a16="http://schemas.microsoft.com/office/drawing/2014/main" val="2306612831"/>
                  </a:ext>
                </a:extLst>
              </a:tr>
              <a:tr h="425943">
                <a:tc>
                  <a:txBody>
                    <a:bodyPr/>
                    <a:lstStyle/>
                    <a:p>
                      <a:pPr algn="ctr"/>
                      <a:r>
                        <a:rPr lang="en-US" sz="1600" dirty="0" smtClean="0"/>
                        <a:t>C</a:t>
                      </a:r>
                      <a:endParaRPr lang="en-US" sz="1600" dirty="0"/>
                    </a:p>
                  </a:txBody>
                  <a:tcPr/>
                </a:tc>
                <a:tc>
                  <a:txBody>
                    <a:bodyPr/>
                    <a:lstStyle/>
                    <a:p>
                      <a:pPr algn="ctr"/>
                      <a:r>
                        <a:rPr lang="en-US" sz="1600" dirty="0" smtClean="0"/>
                        <a:t>2-3</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5</a:t>
                      </a:r>
                      <a:endParaRPr lang="en-US" sz="1600" dirty="0"/>
                    </a:p>
                  </a:txBody>
                  <a:tcPr/>
                </a:tc>
                <a:extLst>
                  <a:ext uri="{0D108BD9-81ED-4DB2-BD59-A6C34878D82A}">
                    <a16:rowId xmlns:a16="http://schemas.microsoft.com/office/drawing/2014/main" val="1075138865"/>
                  </a:ext>
                </a:extLst>
              </a:tr>
              <a:tr h="425943">
                <a:tc>
                  <a:txBody>
                    <a:bodyPr/>
                    <a:lstStyle/>
                    <a:p>
                      <a:pPr algn="ctr"/>
                      <a:r>
                        <a:rPr lang="en-US" sz="1600" dirty="0" smtClean="0"/>
                        <a:t>D</a:t>
                      </a:r>
                      <a:endParaRPr lang="en-US" sz="1600" dirty="0"/>
                    </a:p>
                  </a:txBody>
                  <a:tcPr/>
                </a:tc>
                <a:tc>
                  <a:txBody>
                    <a:bodyPr/>
                    <a:lstStyle/>
                    <a:p>
                      <a:pPr algn="ctr"/>
                      <a:r>
                        <a:rPr lang="en-US" sz="1600" dirty="0" smtClean="0"/>
                        <a:t>2-4</a:t>
                      </a:r>
                      <a:endParaRPr lang="en-US" sz="1600" dirty="0"/>
                    </a:p>
                  </a:txBody>
                  <a:tcPr/>
                </a:tc>
                <a:tc>
                  <a:txBody>
                    <a:bodyPr/>
                    <a:lstStyle/>
                    <a:p>
                      <a:pPr algn="ctr"/>
                      <a:r>
                        <a:rPr lang="en-US" sz="1600" dirty="0" smtClean="0"/>
                        <a:t>5</a:t>
                      </a:r>
                      <a:endParaRPr lang="en-US" sz="1600" dirty="0"/>
                    </a:p>
                  </a:txBody>
                  <a:tcPr/>
                </a:tc>
                <a:tc>
                  <a:txBody>
                    <a:bodyPr/>
                    <a:lstStyle/>
                    <a:p>
                      <a:pPr algn="ctr"/>
                      <a:r>
                        <a:rPr lang="en-US" sz="1600" dirty="0" smtClean="0"/>
                        <a:t>8</a:t>
                      </a:r>
                      <a:endParaRPr lang="en-US" sz="1600" dirty="0"/>
                    </a:p>
                  </a:txBody>
                  <a:tcPr/>
                </a:tc>
                <a:tc>
                  <a:txBody>
                    <a:bodyPr/>
                    <a:lstStyle/>
                    <a:p>
                      <a:pPr algn="ctr"/>
                      <a:r>
                        <a:rPr lang="en-US" sz="1600" dirty="0" smtClean="0"/>
                        <a:t>11</a:t>
                      </a:r>
                      <a:endParaRPr lang="en-US" sz="1600" dirty="0"/>
                    </a:p>
                  </a:txBody>
                  <a:tcPr/>
                </a:tc>
                <a:extLst>
                  <a:ext uri="{0D108BD9-81ED-4DB2-BD59-A6C34878D82A}">
                    <a16:rowId xmlns:a16="http://schemas.microsoft.com/office/drawing/2014/main" val="1006221178"/>
                  </a:ext>
                </a:extLst>
              </a:tr>
              <a:tr h="425943">
                <a:tc>
                  <a:txBody>
                    <a:bodyPr/>
                    <a:lstStyle/>
                    <a:p>
                      <a:pPr algn="ctr"/>
                      <a:r>
                        <a:rPr lang="en-US" sz="1600" dirty="0" smtClean="0"/>
                        <a:t>E</a:t>
                      </a:r>
                      <a:endParaRPr lang="en-US" sz="1600" dirty="0"/>
                    </a:p>
                  </a:txBody>
                  <a:tcPr/>
                </a:tc>
                <a:tc>
                  <a:txBody>
                    <a:bodyPr/>
                    <a:lstStyle/>
                    <a:p>
                      <a:pPr algn="ctr"/>
                      <a:r>
                        <a:rPr lang="en-US" sz="1600" dirty="0" smtClean="0"/>
                        <a:t>3-5</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3</a:t>
                      </a:r>
                      <a:endParaRPr lang="en-US" sz="1600" dirty="0"/>
                    </a:p>
                  </a:txBody>
                  <a:tcPr/>
                </a:tc>
                <a:extLst>
                  <a:ext uri="{0D108BD9-81ED-4DB2-BD59-A6C34878D82A}">
                    <a16:rowId xmlns:a16="http://schemas.microsoft.com/office/drawing/2014/main" val="4279466805"/>
                  </a:ext>
                </a:extLst>
              </a:tr>
              <a:tr h="425943">
                <a:tc>
                  <a:txBody>
                    <a:bodyPr/>
                    <a:lstStyle/>
                    <a:p>
                      <a:pPr algn="ctr"/>
                      <a:r>
                        <a:rPr lang="en-US" sz="1600" dirty="0" smtClean="0"/>
                        <a:t>F</a:t>
                      </a:r>
                      <a:endParaRPr lang="en-US" sz="1600" dirty="0"/>
                    </a:p>
                  </a:txBody>
                  <a:tcPr/>
                </a:tc>
                <a:tc>
                  <a:txBody>
                    <a:bodyPr/>
                    <a:lstStyle/>
                    <a:p>
                      <a:pPr algn="ctr"/>
                      <a:r>
                        <a:rPr lang="en-US" sz="1600" dirty="0" smtClean="0"/>
                        <a:t>3-6</a:t>
                      </a:r>
                      <a:endParaRPr lang="en-US" sz="1600" dirty="0"/>
                    </a:p>
                  </a:txBody>
                  <a:tcPr/>
                </a:tc>
                <a:tc>
                  <a:txBody>
                    <a:bodyPr/>
                    <a:lstStyle/>
                    <a:p>
                      <a:pPr algn="ctr"/>
                      <a:r>
                        <a:rPr lang="en-US" sz="1600" dirty="0" smtClean="0"/>
                        <a:t>9</a:t>
                      </a:r>
                      <a:endParaRPr lang="en-US" sz="1600" dirty="0"/>
                    </a:p>
                  </a:txBody>
                  <a:tcPr/>
                </a:tc>
                <a:tc>
                  <a:txBody>
                    <a:bodyPr/>
                    <a:lstStyle/>
                    <a:p>
                      <a:pPr algn="ctr"/>
                      <a:r>
                        <a:rPr lang="en-US" sz="1600" dirty="0" smtClean="0"/>
                        <a:t>11</a:t>
                      </a:r>
                      <a:endParaRPr lang="en-US" sz="1600" dirty="0"/>
                    </a:p>
                  </a:txBody>
                  <a:tcPr/>
                </a:tc>
                <a:tc>
                  <a:txBody>
                    <a:bodyPr/>
                    <a:lstStyle/>
                    <a:p>
                      <a:pPr algn="ctr"/>
                      <a:r>
                        <a:rPr lang="en-US" sz="1600" dirty="0" smtClean="0"/>
                        <a:t>13</a:t>
                      </a:r>
                      <a:endParaRPr lang="en-US" sz="1600" dirty="0"/>
                    </a:p>
                  </a:txBody>
                  <a:tcPr/>
                </a:tc>
                <a:extLst>
                  <a:ext uri="{0D108BD9-81ED-4DB2-BD59-A6C34878D82A}">
                    <a16:rowId xmlns:a16="http://schemas.microsoft.com/office/drawing/2014/main" val="1225085820"/>
                  </a:ext>
                </a:extLst>
              </a:tr>
              <a:tr h="425943">
                <a:tc>
                  <a:txBody>
                    <a:bodyPr/>
                    <a:lstStyle/>
                    <a:p>
                      <a:pPr algn="ctr"/>
                      <a:r>
                        <a:rPr lang="en-US" sz="1600" dirty="0" smtClean="0"/>
                        <a:t>G</a:t>
                      </a:r>
                      <a:endParaRPr lang="en-US" sz="1600" dirty="0"/>
                    </a:p>
                  </a:txBody>
                  <a:tcPr/>
                </a:tc>
                <a:tc>
                  <a:txBody>
                    <a:bodyPr/>
                    <a:lstStyle/>
                    <a:p>
                      <a:pPr algn="ctr"/>
                      <a:r>
                        <a:rPr lang="en-US" sz="1600" dirty="0" smtClean="0"/>
                        <a:t>4-6</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1</a:t>
                      </a:r>
                      <a:endParaRPr lang="en-US" sz="1600" dirty="0"/>
                    </a:p>
                  </a:txBody>
                  <a:tcPr/>
                </a:tc>
                <a:extLst>
                  <a:ext uri="{0D108BD9-81ED-4DB2-BD59-A6C34878D82A}">
                    <a16:rowId xmlns:a16="http://schemas.microsoft.com/office/drawing/2014/main" val="3719433609"/>
                  </a:ext>
                </a:extLst>
              </a:tr>
              <a:tr h="425943">
                <a:tc>
                  <a:txBody>
                    <a:bodyPr/>
                    <a:lstStyle/>
                    <a:p>
                      <a:pPr algn="ctr"/>
                      <a:r>
                        <a:rPr lang="en-US" sz="1600" dirty="0" smtClean="0"/>
                        <a:t>H</a:t>
                      </a:r>
                      <a:endParaRPr lang="en-US" sz="1600" dirty="0"/>
                    </a:p>
                  </a:txBody>
                  <a:tcPr/>
                </a:tc>
                <a:tc>
                  <a:txBody>
                    <a:bodyPr/>
                    <a:lstStyle/>
                    <a:p>
                      <a:pPr algn="ctr"/>
                      <a:r>
                        <a:rPr lang="en-US" sz="1600" dirty="0" smtClean="0"/>
                        <a:t>5-6</a:t>
                      </a:r>
                      <a:endParaRPr lang="en-US" sz="1600" dirty="0"/>
                    </a:p>
                  </a:txBody>
                  <a:tcPr/>
                </a:tc>
                <a:tc>
                  <a:txBody>
                    <a:bodyPr/>
                    <a:lstStyle/>
                    <a:p>
                      <a:pPr algn="ctr"/>
                      <a:r>
                        <a:rPr lang="en-US" sz="1600" dirty="0" smtClean="0"/>
                        <a:t>10</a:t>
                      </a:r>
                      <a:endParaRPr lang="en-US" sz="1600" dirty="0"/>
                    </a:p>
                  </a:txBody>
                  <a:tcPr/>
                </a:tc>
                <a:tc>
                  <a:txBody>
                    <a:bodyPr/>
                    <a:lstStyle/>
                    <a:p>
                      <a:pPr algn="ctr"/>
                      <a:r>
                        <a:rPr lang="en-US" sz="1600" dirty="0" smtClean="0"/>
                        <a:t>12</a:t>
                      </a:r>
                      <a:endParaRPr lang="en-US" sz="1600" dirty="0"/>
                    </a:p>
                  </a:txBody>
                  <a:tcPr/>
                </a:tc>
                <a:tc>
                  <a:txBody>
                    <a:bodyPr/>
                    <a:lstStyle/>
                    <a:p>
                      <a:pPr algn="ctr"/>
                      <a:r>
                        <a:rPr lang="en-US" sz="1600" dirty="0" smtClean="0"/>
                        <a:t>14</a:t>
                      </a:r>
                      <a:endParaRPr lang="en-US" sz="1600" dirty="0"/>
                    </a:p>
                  </a:txBody>
                  <a:tcPr/>
                </a:tc>
                <a:extLst>
                  <a:ext uri="{0D108BD9-81ED-4DB2-BD59-A6C34878D82A}">
                    <a16:rowId xmlns:a16="http://schemas.microsoft.com/office/drawing/2014/main" val="3347345422"/>
                  </a:ext>
                </a:extLst>
              </a:tr>
            </a:tbl>
          </a:graphicData>
        </a:graphic>
      </p:graphicFrame>
      <p:sp>
        <p:nvSpPr>
          <p:cNvPr id="6" name="TextBox 5"/>
          <p:cNvSpPr txBox="1"/>
          <p:nvPr/>
        </p:nvSpPr>
        <p:spPr>
          <a:xfrm>
            <a:off x="6309360" y="1499616"/>
            <a:ext cx="5044440" cy="3416320"/>
          </a:xfrm>
          <a:prstGeom prst="rect">
            <a:avLst/>
          </a:prstGeom>
          <a:noFill/>
        </p:spPr>
        <p:txBody>
          <a:bodyPr wrap="square" rtlCol="0">
            <a:spAutoFit/>
          </a:bodyPr>
          <a:lstStyle/>
          <a:p>
            <a:r>
              <a:rPr lang="en-US" b="1" dirty="0" smtClean="0"/>
              <a:t>Determine the followings:</a:t>
            </a:r>
          </a:p>
          <a:p>
            <a:pPr marL="400050" indent="-400050">
              <a:buAutoNum type="romanLcPeriod"/>
            </a:pPr>
            <a:r>
              <a:rPr lang="en-US" dirty="0" smtClean="0"/>
              <a:t>Expected completion time and variance of each activity</a:t>
            </a:r>
          </a:p>
          <a:p>
            <a:pPr marL="400050" indent="-400050">
              <a:buAutoNum type="romanLcPeriod"/>
            </a:pPr>
            <a:r>
              <a:rPr lang="en-US" dirty="0" smtClean="0"/>
              <a:t>The critical path</a:t>
            </a:r>
          </a:p>
          <a:p>
            <a:pPr marL="400050" indent="-400050">
              <a:buAutoNum type="romanLcPeriod"/>
            </a:pPr>
            <a:r>
              <a:rPr lang="en-US" dirty="0" smtClean="0"/>
              <a:t>The probability to complete the project within 28 days of its start.</a:t>
            </a:r>
          </a:p>
          <a:p>
            <a:pPr marL="400050" indent="-400050">
              <a:buFontTx/>
              <a:buAutoNum type="romanLcPeriod"/>
            </a:pPr>
            <a:r>
              <a:rPr lang="en-US" dirty="0" smtClean="0"/>
              <a:t> </a:t>
            </a:r>
            <a:r>
              <a:rPr lang="en-US" dirty="0"/>
              <a:t>The probability to complete the project within </a:t>
            </a:r>
            <a:r>
              <a:rPr lang="en-US" dirty="0" smtClean="0"/>
              <a:t>23 </a:t>
            </a:r>
            <a:r>
              <a:rPr lang="en-US" dirty="0"/>
              <a:t>days </a:t>
            </a:r>
            <a:r>
              <a:rPr lang="en-US" dirty="0" smtClean="0"/>
              <a:t>of </a:t>
            </a:r>
            <a:r>
              <a:rPr lang="en-US" dirty="0"/>
              <a:t>its start</a:t>
            </a:r>
            <a:r>
              <a:rPr lang="en-US" dirty="0" smtClean="0"/>
              <a:t>.</a:t>
            </a:r>
          </a:p>
          <a:p>
            <a:pPr marL="400050" indent="-400050">
              <a:buFontTx/>
              <a:buAutoNum type="romanLcPeriod"/>
            </a:pPr>
            <a:r>
              <a:rPr lang="en-US" dirty="0"/>
              <a:t>The probability </a:t>
            </a:r>
            <a:r>
              <a:rPr lang="en-US" dirty="0" smtClean="0"/>
              <a:t>not to </a:t>
            </a:r>
            <a:r>
              <a:rPr lang="en-US" dirty="0"/>
              <a:t>complete the project within 23 days of its start</a:t>
            </a:r>
            <a:r>
              <a:rPr lang="en-US" dirty="0" smtClean="0"/>
              <a:t>.</a:t>
            </a:r>
          </a:p>
          <a:p>
            <a:pPr marL="400050" indent="-400050">
              <a:buFontTx/>
              <a:buAutoNum type="romanLcPeriod"/>
            </a:pPr>
            <a:r>
              <a:rPr lang="en-US" dirty="0" smtClean="0"/>
              <a:t>The duration of the project that will have 95% chance of being completed.</a:t>
            </a:r>
            <a:endParaRPr lang="en-US" dirty="0"/>
          </a:p>
        </p:txBody>
      </p:sp>
    </p:spTree>
    <p:extLst>
      <p:ext uri="{BB962C8B-B14F-4D97-AF65-F5344CB8AC3E}">
        <p14:creationId xmlns:p14="http://schemas.microsoft.com/office/powerpoint/2010/main" val="4114090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269"/>
            <a:ext cx="10515600" cy="604139"/>
          </a:xfrm>
        </p:spPr>
        <p:txBody>
          <a:bodyPr>
            <a:normAutofit/>
          </a:bodyPr>
          <a:lstStyle/>
          <a:p>
            <a:r>
              <a:rPr lang="en-US" sz="3400" b="1" dirty="0" smtClean="0"/>
              <a:t>PERT (Example)</a:t>
            </a:r>
            <a:endParaRPr lang="en-US" sz="3400" b="1" dirty="0"/>
          </a:p>
        </p:txBody>
      </p:sp>
      <p:sp>
        <p:nvSpPr>
          <p:cNvPr id="3" name="Content Placeholder 2"/>
          <p:cNvSpPr>
            <a:spLocks noGrp="1"/>
          </p:cNvSpPr>
          <p:nvPr>
            <p:ph idx="1"/>
          </p:nvPr>
        </p:nvSpPr>
        <p:spPr>
          <a:xfrm>
            <a:off x="838200" y="1280160"/>
            <a:ext cx="10591800" cy="5227475"/>
          </a:xfrm>
        </p:spPr>
        <p:txBody>
          <a:bodyPr>
            <a:normAutofit/>
          </a:bodyPr>
          <a:lstStyle/>
          <a:p>
            <a:pPr marL="365760" indent="-457200">
              <a:buNone/>
            </a:pPr>
            <a:r>
              <a:rPr lang="en-US" sz="1800" dirty="0" smtClean="0"/>
              <a:t>Solution:</a:t>
            </a:r>
          </a:p>
          <a:p>
            <a:pPr marL="365760" indent="-457200">
              <a:buNone/>
            </a:pPr>
            <a:r>
              <a:rPr lang="en-US" sz="2000" dirty="0" smtClean="0"/>
              <a:t>(</a:t>
            </a:r>
            <a:r>
              <a:rPr lang="en-US" sz="2000" dirty="0" err="1" smtClean="0"/>
              <a:t>i</a:t>
            </a:r>
            <a:r>
              <a:rPr lang="en-US" sz="2000" dirty="0" smtClean="0"/>
              <a:t>)</a:t>
            </a:r>
          </a:p>
          <a:p>
            <a:pPr marL="365760" indent="-457200">
              <a:buNone/>
            </a:pPr>
            <a:endParaRPr lang="en-US" sz="2000" dirty="0" smtClean="0"/>
          </a:p>
          <a:p>
            <a:pPr marL="365760" indent="-457200">
              <a:buNone/>
            </a:pPr>
            <a:endParaRPr lang="en-US" sz="2000" dirty="0" smtClean="0"/>
          </a:p>
          <a:p>
            <a:pPr marL="365760" indent="-457200">
              <a:buNone/>
            </a:pPr>
            <a:endParaRPr lang="en-US" sz="2000" dirty="0" smtClean="0"/>
          </a:p>
          <a:p>
            <a:pPr marL="365760" indent="-457200">
              <a:buNone/>
            </a:pPr>
            <a:endParaRPr lang="en-US" sz="2000" dirty="0" smtClean="0"/>
          </a:p>
          <a:p>
            <a:pPr marL="365760" indent="-457200">
              <a:buNone/>
            </a:pPr>
            <a:endParaRPr lang="en-US" sz="2000" dirty="0" smtClean="0"/>
          </a:p>
          <a:p>
            <a:pPr marL="365760" indent="-457200">
              <a:buNone/>
            </a:pPr>
            <a:endParaRPr lang="en-US" sz="2000" dirty="0" smtClean="0"/>
          </a:p>
          <a:p>
            <a:pPr marL="365760" indent="-457200">
              <a:buNone/>
            </a:pPr>
            <a:endParaRPr lang="en-US" sz="2000" dirty="0" smtClean="0"/>
          </a:p>
          <a:p>
            <a:pPr marL="365760" indent="-457200">
              <a:buNone/>
            </a:pPr>
            <a:endParaRPr lang="en-US" sz="2000" dirty="0" smtClean="0"/>
          </a:p>
          <a:p>
            <a:pPr marL="365760" indent="-457200">
              <a:buNone/>
            </a:pPr>
            <a:endParaRPr lang="en-US" sz="2000" dirty="0" smtClean="0"/>
          </a:p>
          <a:p>
            <a:pPr marL="365760" indent="-457200">
              <a:buNone/>
            </a:pPr>
            <a:endParaRPr lang="en-US" sz="2000" dirty="0" smtClean="0"/>
          </a:p>
          <a:p>
            <a:pPr marL="365760" indent="-457200">
              <a:buNone/>
            </a:pPr>
            <a:endParaRPr lang="en-US" sz="2000" dirty="0" smtClean="0"/>
          </a:p>
          <a:p>
            <a:pPr marL="365760" indent="-457200">
              <a:buNone/>
            </a:pPr>
            <a:endParaRPr lang="en-US" sz="2000" dirty="0" smtClean="0"/>
          </a:p>
        </p:txBody>
      </p:sp>
      <p:graphicFrame>
        <p:nvGraphicFramePr>
          <p:cNvPr id="5" name="Table 4"/>
          <p:cNvGraphicFramePr>
            <a:graphicFrameLocks noGrp="1"/>
          </p:cNvGraphicFramePr>
          <p:nvPr>
            <p:extLst>
              <p:ext uri="{D42A27DB-BD31-4B8C-83A1-F6EECF244321}">
                <p14:modId xmlns:p14="http://schemas.microsoft.com/office/powerpoint/2010/main" val="1170232717"/>
              </p:ext>
            </p:extLst>
          </p:nvPr>
        </p:nvGraphicFramePr>
        <p:xfrm>
          <a:off x="934720" y="1981538"/>
          <a:ext cx="5270881" cy="3596640"/>
        </p:xfrm>
        <a:graphic>
          <a:graphicData uri="http://schemas.openxmlformats.org/drawingml/2006/table">
            <a:tbl>
              <a:tblPr firstRow="1" bandRow="1">
                <a:tableStyleId>{5C22544A-7EE6-4342-B048-85BDC9FD1C3A}</a:tableStyleId>
              </a:tblPr>
              <a:tblGrid>
                <a:gridCol w="903224">
                  <a:extLst>
                    <a:ext uri="{9D8B030D-6E8A-4147-A177-3AD203B41FA5}">
                      <a16:colId xmlns:a16="http://schemas.microsoft.com/office/drawing/2014/main" val="3486600113"/>
                    </a:ext>
                  </a:extLst>
                </a:gridCol>
                <a:gridCol w="602742">
                  <a:extLst>
                    <a:ext uri="{9D8B030D-6E8A-4147-A177-3AD203B41FA5}">
                      <a16:colId xmlns:a16="http://schemas.microsoft.com/office/drawing/2014/main" val="3705863396"/>
                    </a:ext>
                  </a:extLst>
                </a:gridCol>
                <a:gridCol w="752983">
                  <a:extLst>
                    <a:ext uri="{9D8B030D-6E8A-4147-A177-3AD203B41FA5}">
                      <a16:colId xmlns:a16="http://schemas.microsoft.com/office/drawing/2014/main" val="488397704"/>
                    </a:ext>
                  </a:extLst>
                </a:gridCol>
                <a:gridCol w="752983">
                  <a:extLst>
                    <a:ext uri="{9D8B030D-6E8A-4147-A177-3AD203B41FA5}">
                      <a16:colId xmlns:a16="http://schemas.microsoft.com/office/drawing/2014/main" val="2167281760"/>
                    </a:ext>
                  </a:extLst>
                </a:gridCol>
                <a:gridCol w="752983">
                  <a:extLst>
                    <a:ext uri="{9D8B030D-6E8A-4147-A177-3AD203B41FA5}">
                      <a16:colId xmlns:a16="http://schemas.microsoft.com/office/drawing/2014/main" val="4017795510"/>
                    </a:ext>
                  </a:extLst>
                </a:gridCol>
                <a:gridCol w="752983">
                  <a:extLst>
                    <a:ext uri="{9D8B030D-6E8A-4147-A177-3AD203B41FA5}">
                      <a16:colId xmlns:a16="http://schemas.microsoft.com/office/drawing/2014/main" val="3482904750"/>
                    </a:ext>
                  </a:extLst>
                </a:gridCol>
                <a:gridCol w="752983">
                  <a:extLst>
                    <a:ext uri="{9D8B030D-6E8A-4147-A177-3AD203B41FA5}">
                      <a16:colId xmlns:a16="http://schemas.microsoft.com/office/drawing/2014/main" val="2789809173"/>
                    </a:ext>
                  </a:extLst>
                </a:gridCol>
              </a:tblGrid>
              <a:tr h="331894">
                <a:tc rowSpan="2">
                  <a:txBody>
                    <a:bodyPr/>
                    <a:lstStyle/>
                    <a:p>
                      <a:r>
                        <a:rPr lang="en-US" sz="1600" dirty="0" smtClean="0"/>
                        <a:t>Activity</a:t>
                      </a:r>
                      <a:endParaRPr lang="en-US" sz="1600" dirty="0"/>
                    </a:p>
                  </a:txBody>
                  <a:tcPr/>
                </a:tc>
                <a:tc rowSpan="2">
                  <a:txBody>
                    <a:bodyPr/>
                    <a:lstStyle/>
                    <a:p>
                      <a:r>
                        <a:rPr lang="en-US" sz="1600" dirty="0" err="1" smtClean="0"/>
                        <a:t>i</a:t>
                      </a:r>
                      <a:r>
                        <a:rPr lang="en-US" sz="1600" dirty="0" smtClean="0"/>
                        <a:t>-j</a:t>
                      </a:r>
                      <a:endParaRPr lang="en-US" sz="1600" dirty="0"/>
                    </a:p>
                  </a:txBody>
                  <a:tcPr/>
                </a:tc>
                <a:tc gridSpan="3">
                  <a:txBody>
                    <a:bodyPr/>
                    <a:lstStyle/>
                    <a:p>
                      <a:pPr algn="ctr"/>
                      <a:r>
                        <a:rPr lang="en-US" sz="1600" dirty="0" smtClean="0"/>
                        <a:t>Time Estimates (Days)</a:t>
                      </a:r>
                      <a:endParaRPr lang="en-US" sz="1600"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dirty="0" err="1" smtClean="0"/>
                        <a:t>t</a:t>
                      </a:r>
                      <a:r>
                        <a:rPr lang="en-US" baseline="-25000" dirty="0" err="1" smtClean="0"/>
                        <a:t>e</a:t>
                      </a:r>
                      <a:endParaRPr lang="en-US" baseline="-25000" dirty="0"/>
                    </a:p>
                  </a:txBody>
                  <a:tcPr/>
                </a:tc>
                <a:tc rowSpan="2">
                  <a:txBody>
                    <a:bodyPr/>
                    <a:lstStyle/>
                    <a:p>
                      <a:pPr algn="ctr"/>
                      <a:r>
                        <a:rPr lang="el-GR" dirty="0" smtClean="0"/>
                        <a:t>σ</a:t>
                      </a:r>
                      <a:r>
                        <a:rPr lang="en-US" baseline="30000" dirty="0" smtClean="0"/>
                        <a:t>2</a:t>
                      </a:r>
                      <a:endParaRPr lang="en-US" baseline="30000" dirty="0"/>
                    </a:p>
                  </a:txBody>
                  <a:tcPr/>
                </a:tc>
                <a:extLst>
                  <a:ext uri="{0D108BD9-81ED-4DB2-BD59-A6C34878D82A}">
                    <a16:rowId xmlns:a16="http://schemas.microsoft.com/office/drawing/2014/main" val="1088235555"/>
                  </a:ext>
                </a:extLst>
              </a:tr>
              <a:tr h="331894">
                <a:tc vMerge="1">
                  <a:txBody>
                    <a:bodyPr/>
                    <a:lstStyle/>
                    <a:p>
                      <a:endParaRPr lang="en-US" dirty="0"/>
                    </a:p>
                  </a:txBody>
                  <a:tcPr/>
                </a:tc>
                <a:tc vMerge="1">
                  <a:txBody>
                    <a:bodyPr/>
                    <a:lstStyle/>
                    <a:p>
                      <a:endParaRPr lang="en-US" dirty="0"/>
                    </a:p>
                  </a:txBody>
                  <a:tcPr/>
                </a:tc>
                <a:tc>
                  <a:txBody>
                    <a:bodyPr/>
                    <a:lstStyle/>
                    <a:p>
                      <a:pPr algn="ctr"/>
                      <a:r>
                        <a:rPr lang="en-US" sz="1600" dirty="0" smtClean="0"/>
                        <a:t>a</a:t>
                      </a:r>
                      <a:endParaRPr lang="en-US" sz="1600" dirty="0"/>
                    </a:p>
                  </a:txBody>
                  <a:tcPr/>
                </a:tc>
                <a:tc>
                  <a:txBody>
                    <a:bodyPr/>
                    <a:lstStyle/>
                    <a:p>
                      <a:pPr algn="ctr"/>
                      <a:r>
                        <a:rPr lang="en-US" sz="1600" dirty="0" smtClean="0"/>
                        <a:t>m</a:t>
                      </a:r>
                      <a:endParaRPr lang="en-US" sz="1600" dirty="0"/>
                    </a:p>
                  </a:txBody>
                  <a:tcPr/>
                </a:tc>
                <a:tc>
                  <a:txBody>
                    <a:bodyPr/>
                    <a:lstStyle/>
                    <a:p>
                      <a:pPr algn="ctr"/>
                      <a:r>
                        <a:rPr lang="en-US" sz="1600" dirty="0" smtClean="0"/>
                        <a:t>b</a:t>
                      </a:r>
                      <a:endParaRPr lang="en-US" sz="1600"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2685138044"/>
                  </a:ext>
                </a:extLst>
              </a:tr>
              <a:tr h="331894">
                <a:tc>
                  <a:txBody>
                    <a:bodyPr/>
                    <a:lstStyle/>
                    <a:p>
                      <a:pPr algn="ctr"/>
                      <a:r>
                        <a:rPr lang="en-US" sz="1600" dirty="0" smtClean="0"/>
                        <a:t>A</a:t>
                      </a:r>
                      <a:endParaRPr lang="en-US" sz="1600" dirty="0"/>
                    </a:p>
                  </a:txBody>
                  <a:tcPr>
                    <a:solidFill>
                      <a:srgbClr val="FF0000"/>
                    </a:solidFill>
                  </a:tcPr>
                </a:tc>
                <a:tc>
                  <a:txBody>
                    <a:bodyPr/>
                    <a:lstStyle/>
                    <a:p>
                      <a:pPr algn="ctr"/>
                      <a:r>
                        <a:rPr lang="en-US" sz="1600" dirty="0" smtClean="0"/>
                        <a:t>1-2</a:t>
                      </a:r>
                      <a:endParaRPr lang="en-US" sz="1600" dirty="0"/>
                    </a:p>
                  </a:txBody>
                  <a:tcPr>
                    <a:solidFill>
                      <a:srgbClr val="FF0000"/>
                    </a:solidFill>
                  </a:tcPr>
                </a:tc>
                <a:tc>
                  <a:txBody>
                    <a:bodyPr/>
                    <a:lstStyle/>
                    <a:p>
                      <a:pPr algn="ctr"/>
                      <a:r>
                        <a:rPr lang="en-US" sz="1600" dirty="0" smtClean="0"/>
                        <a:t>3</a:t>
                      </a:r>
                      <a:endParaRPr lang="en-US" sz="1600" dirty="0"/>
                    </a:p>
                  </a:txBody>
                  <a:tcPr>
                    <a:solidFill>
                      <a:srgbClr val="FF0000"/>
                    </a:solidFill>
                  </a:tcPr>
                </a:tc>
                <a:tc>
                  <a:txBody>
                    <a:bodyPr/>
                    <a:lstStyle/>
                    <a:p>
                      <a:pPr algn="ctr"/>
                      <a:r>
                        <a:rPr lang="en-US" sz="1600" dirty="0" smtClean="0"/>
                        <a:t>5</a:t>
                      </a:r>
                      <a:endParaRPr lang="en-US" sz="1600" dirty="0"/>
                    </a:p>
                  </a:txBody>
                  <a:tcPr>
                    <a:solidFill>
                      <a:srgbClr val="FF0000"/>
                    </a:solidFill>
                  </a:tcPr>
                </a:tc>
                <a:tc>
                  <a:txBody>
                    <a:bodyPr/>
                    <a:lstStyle/>
                    <a:p>
                      <a:pPr algn="ctr"/>
                      <a:r>
                        <a:rPr lang="en-US" sz="1600" dirty="0" smtClean="0"/>
                        <a:t>7</a:t>
                      </a:r>
                      <a:endParaRPr lang="en-US" sz="1600" dirty="0"/>
                    </a:p>
                  </a:txBody>
                  <a:tcPr>
                    <a:solidFill>
                      <a:srgbClr val="FF0000"/>
                    </a:solidFill>
                  </a:tcPr>
                </a:tc>
                <a:tc>
                  <a:txBody>
                    <a:bodyPr/>
                    <a:lstStyle/>
                    <a:p>
                      <a:pPr algn="ctr"/>
                      <a:r>
                        <a:rPr lang="en-US" dirty="0" smtClean="0"/>
                        <a:t>5</a:t>
                      </a:r>
                      <a:endParaRPr lang="en-US" dirty="0"/>
                    </a:p>
                  </a:txBody>
                  <a:tcPr>
                    <a:solidFill>
                      <a:srgbClr val="FF0000"/>
                    </a:solidFill>
                  </a:tcPr>
                </a:tc>
                <a:tc>
                  <a:txBody>
                    <a:bodyPr/>
                    <a:lstStyle/>
                    <a:p>
                      <a:pPr algn="ctr"/>
                      <a:r>
                        <a:rPr lang="en-US" dirty="0" smtClean="0"/>
                        <a:t>0.444</a:t>
                      </a:r>
                      <a:endParaRPr lang="en-US" dirty="0"/>
                    </a:p>
                  </a:txBody>
                  <a:tcPr>
                    <a:solidFill>
                      <a:srgbClr val="FF0000"/>
                    </a:solidFill>
                  </a:tcPr>
                </a:tc>
                <a:extLst>
                  <a:ext uri="{0D108BD9-81ED-4DB2-BD59-A6C34878D82A}">
                    <a16:rowId xmlns:a16="http://schemas.microsoft.com/office/drawing/2014/main" val="354772700"/>
                  </a:ext>
                </a:extLst>
              </a:tr>
              <a:tr h="331894">
                <a:tc>
                  <a:txBody>
                    <a:bodyPr/>
                    <a:lstStyle/>
                    <a:p>
                      <a:pPr algn="ctr"/>
                      <a:r>
                        <a:rPr lang="en-US" sz="1600" dirty="0" smtClean="0"/>
                        <a:t>B</a:t>
                      </a:r>
                      <a:endParaRPr lang="en-US" sz="1600" dirty="0"/>
                    </a:p>
                  </a:txBody>
                  <a:tcPr/>
                </a:tc>
                <a:tc>
                  <a:txBody>
                    <a:bodyPr/>
                    <a:lstStyle/>
                    <a:p>
                      <a:pPr algn="ctr"/>
                      <a:r>
                        <a:rPr lang="en-US" sz="1600" dirty="0" smtClean="0"/>
                        <a:t>1-3</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8</a:t>
                      </a:r>
                      <a:endParaRPr lang="en-US" sz="1600" dirty="0"/>
                    </a:p>
                  </a:txBody>
                  <a:tcPr/>
                </a:tc>
                <a:tc>
                  <a:txBody>
                    <a:bodyPr/>
                    <a:lstStyle/>
                    <a:p>
                      <a:pPr algn="ctr"/>
                      <a:r>
                        <a:rPr lang="en-US" dirty="0" smtClean="0"/>
                        <a:t>6</a:t>
                      </a:r>
                      <a:endParaRPr lang="en-US" dirty="0"/>
                    </a:p>
                  </a:txBody>
                  <a:tcPr/>
                </a:tc>
                <a:tc>
                  <a:txBody>
                    <a:bodyPr/>
                    <a:lstStyle/>
                    <a:p>
                      <a:pPr algn="ctr"/>
                      <a:r>
                        <a:rPr lang="en-US" dirty="0" smtClean="0"/>
                        <a:t>0.444</a:t>
                      </a:r>
                      <a:endParaRPr lang="en-US" dirty="0"/>
                    </a:p>
                  </a:txBody>
                  <a:tcPr/>
                </a:tc>
                <a:extLst>
                  <a:ext uri="{0D108BD9-81ED-4DB2-BD59-A6C34878D82A}">
                    <a16:rowId xmlns:a16="http://schemas.microsoft.com/office/drawing/2014/main" val="2662720971"/>
                  </a:ext>
                </a:extLst>
              </a:tr>
              <a:tr h="331894">
                <a:tc>
                  <a:txBody>
                    <a:bodyPr/>
                    <a:lstStyle/>
                    <a:p>
                      <a:pPr algn="ctr"/>
                      <a:r>
                        <a:rPr lang="en-US" sz="1600" dirty="0" smtClean="0"/>
                        <a:t>C</a:t>
                      </a:r>
                      <a:endParaRPr lang="en-US" sz="1600" dirty="0"/>
                    </a:p>
                  </a:txBody>
                  <a:tcPr/>
                </a:tc>
                <a:tc>
                  <a:txBody>
                    <a:bodyPr/>
                    <a:lstStyle/>
                    <a:p>
                      <a:pPr algn="ctr"/>
                      <a:r>
                        <a:rPr lang="en-US" sz="1600" dirty="0" smtClean="0"/>
                        <a:t>2-3</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5</a:t>
                      </a:r>
                      <a:endParaRPr lang="en-US" sz="1600" dirty="0"/>
                    </a:p>
                  </a:txBody>
                  <a:tcPr/>
                </a:tc>
                <a:tc>
                  <a:txBody>
                    <a:bodyPr/>
                    <a:lstStyle/>
                    <a:p>
                      <a:pPr algn="ctr"/>
                      <a:r>
                        <a:rPr lang="en-US" dirty="0" smtClean="0"/>
                        <a:t>3</a:t>
                      </a:r>
                      <a:endParaRPr lang="en-US" dirty="0"/>
                    </a:p>
                  </a:txBody>
                  <a:tcPr/>
                </a:tc>
                <a:tc>
                  <a:txBody>
                    <a:bodyPr/>
                    <a:lstStyle/>
                    <a:p>
                      <a:pPr algn="ctr"/>
                      <a:r>
                        <a:rPr lang="en-US" dirty="0" smtClean="0"/>
                        <a:t>0.444</a:t>
                      </a:r>
                      <a:endParaRPr lang="en-US" dirty="0"/>
                    </a:p>
                  </a:txBody>
                  <a:tcPr/>
                </a:tc>
                <a:extLst>
                  <a:ext uri="{0D108BD9-81ED-4DB2-BD59-A6C34878D82A}">
                    <a16:rowId xmlns:a16="http://schemas.microsoft.com/office/drawing/2014/main" val="376894025"/>
                  </a:ext>
                </a:extLst>
              </a:tr>
              <a:tr h="331894">
                <a:tc>
                  <a:txBody>
                    <a:bodyPr/>
                    <a:lstStyle/>
                    <a:p>
                      <a:pPr algn="ctr"/>
                      <a:r>
                        <a:rPr lang="en-US" sz="1600" dirty="0" smtClean="0"/>
                        <a:t>D</a:t>
                      </a:r>
                      <a:endParaRPr lang="en-US" sz="1600" dirty="0"/>
                    </a:p>
                  </a:txBody>
                  <a:tcPr>
                    <a:solidFill>
                      <a:srgbClr val="FF0000"/>
                    </a:solidFill>
                  </a:tcPr>
                </a:tc>
                <a:tc>
                  <a:txBody>
                    <a:bodyPr/>
                    <a:lstStyle/>
                    <a:p>
                      <a:pPr algn="ctr"/>
                      <a:r>
                        <a:rPr lang="en-US" sz="1600" dirty="0" smtClean="0"/>
                        <a:t>2-4</a:t>
                      </a:r>
                      <a:endParaRPr lang="en-US" sz="1600" dirty="0"/>
                    </a:p>
                  </a:txBody>
                  <a:tcPr>
                    <a:solidFill>
                      <a:srgbClr val="FF0000"/>
                    </a:solidFill>
                  </a:tcPr>
                </a:tc>
                <a:tc>
                  <a:txBody>
                    <a:bodyPr/>
                    <a:lstStyle/>
                    <a:p>
                      <a:pPr algn="ctr"/>
                      <a:r>
                        <a:rPr lang="en-US" sz="1600" dirty="0" smtClean="0"/>
                        <a:t>5</a:t>
                      </a:r>
                      <a:endParaRPr lang="en-US" sz="1600" dirty="0"/>
                    </a:p>
                  </a:txBody>
                  <a:tcPr>
                    <a:solidFill>
                      <a:srgbClr val="FF0000"/>
                    </a:solidFill>
                  </a:tcPr>
                </a:tc>
                <a:tc>
                  <a:txBody>
                    <a:bodyPr/>
                    <a:lstStyle/>
                    <a:p>
                      <a:pPr algn="ctr"/>
                      <a:r>
                        <a:rPr lang="en-US" sz="1600" dirty="0" smtClean="0"/>
                        <a:t>8</a:t>
                      </a:r>
                      <a:endParaRPr lang="en-US" sz="1600" dirty="0"/>
                    </a:p>
                  </a:txBody>
                  <a:tcPr>
                    <a:solidFill>
                      <a:srgbClr val="FF0000"/>
                    </a:solidFill>
                  </a:tcPr>
                </a:tc>
                <a:tc>
                  <a:txBody>
                    <a:bodyPr/>
                    <a:lstStyle/>
                    <a:p>
                      <a:pPr algn="ctr"/>
                      <a:r>
                        <a:rPr lang="en-US" sz="1600" dirty="0" smtClean="0"/>
                        <a:t>11</a:t>
                      </a:r>
                      <a:endParaRPr lang="en-US" sz="1600" dirty="0"/>
                    </a:p>
                  </a:txBody>
                  <a:tcPr>
                    <a:solidFill>
                      <a:srgbClr val="FF0000"/>
                    </a:solidFill>
                  </a:tcPr>
                </a:tc>
                <a:tc>
                  <a:txBody>
                    <a:bodyPr/>
                    <a:lstStyle/>
                    <a:p>
                      <a:pPr algn="ctr"/>
                      <a:r>
                        <a:rPr lang="en-US" dirty="0" smtClean="0"/>
                        <a:t>8</a:t>
                      </a:r>
                      <a:endParaRPr lang="en-US" dirty="0"/>
                    </a:p>
                  </a:txBody>
                  <a:tcPr>
                    <a:solidFill>
                      <a:srgbClr val="FF0000"/>
                    </a:solidFill>
                  </a:tcPr>
                </a:tc>
                <a:tc>
                  <a:txBody>
                    <a:bodyPr/>
                    <a:lstStyle/>
                    <a:p>
                      <a:pPr algn="ctr"/>
                      <a:r>
                        <a:rPr lang="en-US" dirty="0" smtClean="0"/>
                        <a:t>1.000</a:t>
                      </a:r>
                      <a:endParaRPr lang="en-US" dirty="0"/>
                    </a:p>
                  </a:txBody>
                  <a:tcPr>
                    <a:solidFill>
                      <a:srgbClr val="FF0000"/>
                    </a:solidFill>
                  </a:tcPr>
                </a:tc>
                <a:extLst>
                  <a:ext uri="{0D108BD9-81ED-4DB2-BD59-A6C34878D82A}">
                    <a16:rowId xmlns:a16="http://schemas.microsoft.com/office/drawing/2014/main" val="3282917943"/>
                  </a:ext>
                </a:extLst>
              </a:tr>
              <a:tr h="331894">
                <a:tc>
                  <a:txBody>
                    <a:bodyPr/>
                    <a:lstStyle/>
                    <a:p>
                      <a:pPr algn="ctr"/>
                      <a:r>
                        <a:rPr lang="en-US" sz="1600" dirty="0" smtClean="0"/>
                        <a:t>E</a:t>
                      </a:r>
                      <a:endParaRPr lang="en-US" sz="1600" dirty="0"/>
                    </a:p>
                  </a:txBody>
                  <a:tcPr/>
                </a:tc>
                <a:tc>
                  <a:txBody>
                    <a:bodyPr/>
                    <a:lstStyle/>
                    <a:p>
                      <a:pPr algn="ctr"/>
                      <a:r>
                        <a:rPr lang="en-US" sz="1600" dirty="0" smtClean="0"/>
                        <a:t>3-5</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3</a:t>
                      </a:r>
                      <a:endParaRPr lang="en-US" sz="1600" dirty="0"/>
                    </a:p>
                  </a:txBody>
                  <a:tcPr/>
                </a:tc>
                <a:tc>
                  <a:txBody>
                    <a:bodyPr/>
                    <a:lstStyle/>
                    <a:p>
                      <a:pPr algn="ctr"/>
                      <a:r>
                        <a:rPr lang="en-US" dirty="0" smtClean="0"/>
                        <a:t>2</a:t>
                      </a:r>
                      <a:endParaRPr lang="en-US" dirty="0"/>
                    </a:p>
                  </a:txBody>
                  <a:tcPr/>
                </a:tc>
                <a:tc>
                  <a:txBody>
                    <a:bodyPr/>
                    <a:lstStyle/>
                    <a:p>
                      <a:pPr algn="ctr"/>
                      <a:r>
                        <a:rPr lang="en-US" dirty="0" smtClean="0"/>
                        <a:t>0.111</a:t>
                      </a:r>
                      <a:endParaRPr lang="en-US" dirty="0"/>
                    </a:p>
                  </a:txBody>
                  <a:tcPr/>
                </a:tc>
                <a:extLst>
                  <a:ext uri="{0D108BD9-81ED-4DB2-BD59-A6C34878D82A}">
                    <a16:rowId xmlns:a16="http://schemas.microsoft.com/office/drawing/2014/main" val="675633086"/>
                  </a:ext>
                </a:extLst>
              </a:tr>
              <a:tr h="331894">
                <a:tc>
                  <a:txBody>
                    <a:bodyPr/>
                    <a:lstStyle/>
                    <a:p>
                      <a:pPr algn="ctr"/>
                      <a:r>
                        <a:rPr lang="en-US" sz="1600" dirty="0" smtClean="0"/>
                        <a:t>F</a:t>
                      </a:r>
                      <a:endParaRPr lang="en-US" sz="1600" dirty="0"/>
                    </a:p>
                  </a:txBody>
                  <a:tcPr/>
                </a:tc>
                <a:tc>
                  <a:txBody>
                    <a:bodyPr/>
                    <a:lstStyle/>
                    <a:p>
                      <a:pPr algn="ctr"/>
                      <a:r>
                        <a:rPr lang="en-US" sz="1600" dirty="0" smtClean="0"/>
                        <a:t>3-6</a:t>
                      </a:r>
                      <a:endParaRPr lang="en-US" sz="1600" dirty="0"/>
                    </a:p>
                  </a:txBody>
                  <a:tcPr/>
                </a:tc>
                <a:tc>
                  <a:txBody>
                    <a:bodyPr/>
                    <a:lstStyle/>
                    <a:p>
                      <a:pPr algn="ctr"/>
                      <a:r>
                        <a:rPr lang="en-US" sz="1600" dirty="0" smtClean="0"/>
                        <a:t>9</a:t>
                      </a:r>
                      <a:endParaRPr lang="en-US" sz="1600" dirty="0"/>
                    </a:p>
                  </a:txBody>
                  <a:tcPr/>
                </a:tc>
                <a:tc>
                  <a:txBody>
                    <a:bodyPr/>
                    <a:lstStyle/>
                    <a:p>
                      <a:pPr algn="ctr"/>
                      <a:r>
                        <a:rPr lang="en-US" sz="1600" dirty="0" smtClean="0"/>
                        <a:t>11</a:t>
                      </a:r>
                      <a:endParaRPr lang="en-US" sz="1600" dirty="0"/>
                    </a:p>
                  </a:txBody>
                  <a:tcPr/>
                </a:tc>
                <a:tc>
                  <a:txBody>
                    <a:bodyPr/>
                    <a:lstStyle/>
                    <a:p>
                      <a:pPr algn="ctr"/>
                      <a:r>
                        <a:rPr lang="en-US" sz="1600" dirty="0" smtClean="0"/>
                        <a:t>13</a:t>
                      </a:r>
                      <a:endParaRPr lang="en-US" sz="1600" dirty="0"/>
                    </a:p>
                  </a:txBody>
                  <a:tcPr/>
                </a:tc>
                <a:tc>
                  <a:txBody>
                    <a:bodyPr/>
                    <a:lstStyle/>
                    <a:p>
                      <a:pPr algn="ctr"/>
                      <a:r>
                        <a:rPr lang="en-US" dirty="0" smtClean="0"/>
                        <a:t>11</a:t>
                      </a:r>
                      <a:endParaRPr lang="en-US" dirty="0"/>
                    </a:p>
                  </a:txBody>
                  <a:tcPr/>
                </a:tc>
                <a:tc>
                  <a:txBody>
                    <a:bodyPr/>
                    <a:lstStyle/>
                    <a:p>
                      <a:pPr algn="ctr"/>
                      <a:r>
                        <a:rPr lang="en-US" dirty="0" smtClean="0"/>
                        <a:t>0.444</a:t>
                      </a:r>
                      <a:endParaRPr lang="en-US" dirty="0"/>
                    </a:p>
                  </a:txBody>
                  <a:tcPr/>
                </a:tc>
                <a:extLst>
                  <a:ext uri="{0D108BD9-81ED-4DB2-BD59-A6C34878D82A}">
                    <a16:rowId xmlns:a16="http://schemas.microsoft.com/office/drawing/2014/main" val="2400417280"/>
                  </a:ext>
                </a:extLst>
              </a:tr>
              <a:tr h="331894">
                <a:tc>
                  <a:txBody>
                    <a:bodyPr/>
                    <a:lstStyle/>
                    <a:p>
                      <a:pPr algn="ctr"/>
                      <a:r>
                        <a:rPr lang="en-US" sz="1600" dirty="0" smtClean="0"/>
                        <a:t>G</a:t>
                      </a:r>
                      <a:endParaRPr lang="en-US" sz="1600" dirty="0"/>
                    </a:p>
                  </a:txBody>
                  <a:tcPr/>
                </a:tc>
                <a:tc>
                  <a:txBody>
                    <a:bodyPr/>
                    <a:lstStyle/>
                    <a:p>
                      <a:pPr algn="ctr"/>
                      <a:r>
                        <a:rPr lang="en-US" sz="1600" dirty="0" smtClean="0"/>
                        <a:t>4-6</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1</a:t>
                      </a:r>
                      <a:endParaRPr lang="en-US" sz="1600" dirty="0"/>
                    </a:p>
                  </a:txBody>
                  <a:tcPr/>
                </a:tc>
                <a:tc>
                  <a:txBody>
                    <a:bodyPr/>
                    <a:lstStyle/>
                    <a:p>
                      <a:pPr algn="ctr"/>
                      <a:r>
                        <a:rPr lang="en-US" dirty="0" smtClean="0"/>
                        <a:t>1</a:t>
                      </a:r>
                      <a:endParaRPr lang="en-US" dirty="0"/>
                    </a:p>
                  </a:txBody>
                  <a:tcPr/>
                </a:tc>
                <a:tc>
                  <a:txBody>
                    <a:bodyPr/>
                    <a:lstStyle/>
                    <a:p>
                      <a:pPr algn="ctr"/>
                      <a:r>
                        <a:rPr lang="en-US" dirty="0" smtClean="0"/>
                        <a:t>0.000</a:t>
                      </a:r>
                      <a:endParaRPr lang="en-US" dirty="0"/>
                    </a:p>
                  </a:txBody>
                  <a:tcPr/>
                </a:tc>
                <a:extLst>
                  <a:ext uri="{0D108BD9-81ED-4DB2-BD59-A6C34878D82A}">
                    <a16:rowId xmlns:a16="http://schemas.microsoft.com/office/drawing/2014/main" val="15585323"/>
                  </a:ext>
                </a:extLst>
              </a:tr>
              <a:tr h="331894">
                <a:tc>
                  <a:txBody>
                    <a:bodyPr/>
                    <a:lstStyle/>
                    <a:p>
                      <a:pPr algn="ctr"/>
                      <a:r>
                        <a:rPr lang="en-US" sz="1600" dirty="0" smtClean="0"/>
                        <a:t>H</a:t>
                      </a:r>
                      <a:endParaRPr lang="en-US" sz="1600" dirty="0"/>
                    </a:p>
                  </a:txBody>
                  <a:tcPr>
                    <a:solidFill>
                      <a:srgbClr val="FF0000"/>
                    </a:solidFill>
                  </a:tcPr>
                </a:tc>
                <a:tc>
                  <a:txBody>
                    <a:bodyPr/>
                    <a:lstStyle/>
                    <a:p>
                      <a:pPr algn="ctr"/>
                      <a:r>
                        <a:rPr lang="en-US" sz="1600" dirty="0" smtClean="0"/>
                        <a:t>5-6</a:t>
                      </a:r>
                      <a:endParaRPr lang="en-US" sz="1600" dirty="0"/>
                    </a:p>
                  </a:txBody>
                  <a:tcPr>
                    <a:solidFill>
                      <a:srgbClr val="FF0000"/>
                    </a:solidFill>
                  </a:tcPr>
                </a:tc>
                <a:tc>
                  <a:txBody>
                    <a:bodyPr/>
                    <a:lstStyle/>
                    <a:p>
                      <a:pPr algn="ctr"/>
                      <a:r>
                        <a:rPr lang="en-US" sz="1600" dirty="0" smtClean="0"/>
                        <a:t>10</a:t>
                      </a:r>
                      <a:endParaRPr lang="en-US" sz="1600" dirty="0"/>
                    </a:p>
                  </a:txBody>
                  <a:tcPr>
                    <a:solidFill>
                      <a:srgbClr val="FF0000"/>
                    </a:solidFill>
                  </a:tcPr>
                </a:tc>
                <a:tc>
                  <a:txBody>
                    <a:bodyPr/>
                    <a:lstStyle/>
                    <a:p>
                      <a:pPr algn="ctr"/>
                      <a:r>
                        <a:rPr lang="en-US" sz="1600" dirty="0" smtClean="0"/>
                        <a:t>12</a:t>
                      </a:r>
                      <a:endParaRPr lang="en-US" sz="1600" dirty="0"/>
                    </a:p>
                  </a:txBody>
                  <a:tcPr>
                    <a:solidFill>
                      <a:srgbClr val="FF0000"/>
                    </a:solidFill>
                  </a:tcPr>
                </a:tc>
                <a:tc>
                  <a:txBody>
                    <a:bodyPr/>
                    <a:lstStyle/>
                    <a:p>
                      <a:pPr algn="ctr"/>
                      <a:r>
                        <a:rPr lang="en-US" sz="1600" dirty="0" smtClean="0"/>
                        <a:t>14</a:t>
                      </a:r>
                      <a:endParaRPr lang="en-US" sz="1600" dirty="0"/>
                    </a:p>
                  </a:txBody>
                  <a:tcPr>
                    <a:solidFill>
                      <a:srgbClr val="FF0000"/>
                    </a:solidFill>
                  </a:tcPr>
                </a:tc>
                <a:tc>
                  <a:txBody>
                    <a:bodyPr/>
                    <a:lstStyle/>
                    <a:p>
                      <a:pPr algn="ctr"/>
                      <a:r>
                        <a:rPr lang="en-US" dirty="0" smtClean="0"/>
                        <a:t>12</a:t>
                      </a:r>
                      <a:endParaRPr lang="en-US" dirty="0"/>
                    </a:p>
                  </a:txBody>
                  <a:tcPr>
                    <a:solidFill>
                      <a:srgbClr val="FF0000"/>
                    </a:solidFill>
                  </a:tcPr>
                </a:tc>
                <a:tc>
                  <a:txBody>
                    <a:bodyPr/>
                    <a:lstStyle/>
                    <a:p>
                      <a:pPr algn="ctr"/>
                      <a:r>
                        <a:rPr lang="en-US" dirty="0" smtClean="0"/>
                        <a:t>0.444</a:t>
                      </a:r>
                      <a:endParaRPr lang="en-US" dirty="0"/>
                    </a:p>
                  </a:txBody>
                  <a:tcPr>
                    <a:solidFill>
                      <a:srgbClr val="FF0000"/>
                    </a:solidFill>
                  </a:tcPr>
                </a:tc>
                <a:extLst>
                  <a:ext uri="{0D108BD9-81ED-4DB2-BD59-A6C34878D82A}">
                    <a16:rowId xmlns:a16="http://schemas.microsoft.com/office/drawing/2014/main" val="2406699458"/>
                  </a:ext>
                </a:extLst>
              </a:tr>
            </a:tbl>
          </a:graphicData>
        </a:graphic>
      </p:graphicFrame>
      <p:sp>
        <p:nvSpPr>
          <p:cNvPr id="7" name="TextBox 6"/>
          <p:cNvSpPr txBox="1"/>
          <p:nvPr/>
        </p:nvSpPr>
        <p:spPr>
          <a:xfrm>
            <a:off x="1243584" y="5861304"/>
            <a:ext cx="4764024" cy="646331"/>
          </a:xfrm>
          <a:prstGeom prst="rect">
            <a:avLst/>
          </a:prstGeom>
          <a:noFill/>
        </p:spPr>
        <p:txBody>
          <a:bodyPr wrap="square" rtlCol="0">
            <a:spAutoFit/>
          </a:bodyPr>
          <a:lstStyle/>
          <a:p>
            <a:r>
              <a:rPr lang="en-US" dirty="0" smtClean="0"/>
              <a:t>Note that for a dummy activity (</a:t>
            </a:r>
            <a:r>
              <a:rPr lang="en-US" dirty="0" err="1" smtClean="0"/>
              <a:t>a,m,b</a:t>
            </a:r>
            <a:r>
              <a:rPr lang="en-US" dirty="0" smtClean="0"/>
              <a:t>)=(0,0,0), hence its expected time and variance also zero.</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6610985" y="1981538"/>
                <a:ext cx="4681728" cy="5104346"/>
              </a:xfrm>
              <a:prstGeom prst="rect">
                <a:avLst/>
              </a:prstGeom>
              <a:noFill/>
            </p:spPr>
            <p:txBody>
              <a:bodyPr wrap="square" rtlCol="0">
                <a:spAutoFit/>
              </a:bodyPr>
              <a:lstStyle/>
              <a:p>
                <a:r>
                  <a:rPr lang="en-US" dirty="0" smtClean="0"/>
                  <a:t>(ii). Critical Path</a:t>
                </a:r>
              </a:p>
              <a:p>
                <a:r>
                  <a:rPr lang="en-US" dirty="0" smtClean="0"/>
                  <a:t>See the (</a:t>
                </a:r>
                <a:r>
                  <a:rPr lang="en-US" dirty="0" err="1" smtClean="0"/>
                  <a:t>i</a:t>
                </a:r>
                <a:r>
                  <a:rPr lang="en-US" dirty="0" smtClean="0"/>
                  <a:t>-j) relation and </a:t>
                </a:r>
                <a:r>
                  <a:rPr lang="en-US" dirty="0" err="1" smtClean="0"/>
                  <a:t>t</a:t>
                </a:r>
                <a:r>
                  <a:rPr lang="en-US" baseline="-25000" dirty="0" err="1" smtClean="0"/>
                  <a:t>e</a:t>
                </a:r>
                <a:r>
                  <a:rPr lang="en-US" dirty="0" smtClean="0"/>
                  <a:t> (</a:t>
                </a:r>
                <a:r>
                  <a:rPr lang="en-US" dirty="0" err="1" smtClean="0"/>
                  <a:t>D</a:t>
                </a:r>
                <a:r>
                  <a:rPr lang="en-US" baseline="-25000" dirty="0" err="1" smtClean="0"/>
                  <a:t>ij</a:t>
                </a:r>
                <a:r>
                  <a:rPr lang="en-US" dirty="0" smtClean="0"/>
                  <a:t>) of each activity are same as of the example taken in CPM.</a:t>
                </a:r>
              </a:p>
              <a:p>
                <a:endParaRPr lang="en-US" dirty="0"/>
              </a:p>
              <a:p>
                <a:r>
                  <a:rPr lang="en-US" dirty="0" smtClean="0"/>
                  <a:t>Hence, critical path will be same as under CPM.</a:t>
                </a:r>
              </a:p>
              <a:p>
                <a:endParaRPr lang="en-US" dirty="0"/>
              </a:p>
              <a:p>
                <a:r>
                  <a:rPr lang="en-US" dirty="0" smtClean="0"/>
                  <a:t>(iii).      </a:t>
                </a:r>
                <a:r>
                  <a:rPr lang="en-US" dirty="0" err="1" smtClean="0"/>
                  <a:t>T</a:t>
                </a:r>
                <a:r>
                  <a:rPr lang="en-US" baseline="-25000" dirty="0" err="1" smtClean="0"/>
                  <a:t>s</a:t>
                </a:r>
                <a:r>
                  <a:rPr lang="en-US" dirty="0" smtClean="0"/>
                  <a:t> = 28 days,    </a:t>
                </a:r>
                <a:r>
                  <a:rPr lang="en-US" dirty="0" err="1" smtClean="0"/>
                  <a:t>T</a:t>
                </a:r>
                <a:r>
                  <a:rPr lang="en-US" baseline="-25000" dirty="0" err="1" smtClean="0"/>
                  <a:t>e</a:t>
                </a:r>
                <a:r>
                  <a:rPr lang="en-US" dirty="0" smtClean="0"/>
                  <a:t> = 25 days</a:t>
                </a:r>
              </a:p>
              <a:p>
                <a:pPr/>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rPr>
                        <m:t>σ</m:t>
                      </m:r>
                      <m:r>
                        <a:rPr lang="en-US" b="0" i="1" baseline="-25000" smtClean="0">
                          <a:latin typeface="Cambria Math" panose="02040503050406030204" pitchFamily="18" charset="0"/>
                        </a:rPr>
                        <m:t>𝑐𝑟𝑖𝑡𝑖𝑐𝑎𝑙</m:t>
                      </m:r>
                      <m:r>
                        <a:rPr lang="en-US" b="0" i="1" baseline="-25000" smtClean="0">
                          <a:latin typeface="Cambria Math" panose="02040503050406030204" pitchFamily="18" charset="0"/>
                        </a:rPr>
                        <m:t> </m:t>
                      </m:r>
                      <m:r>
                        <a:rPr lang="en-US" b="0" i="1" baseline="-25000" smtClean="0">
                          <a:latin typeface="Cambria Math" panose="02040503050406030204" pitchFamily="18" charset="0"/>
                        </a:rPr>
                        <m:t>𝑝𝑎𝑡h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b="0" i="1" smtClean="0">
                              <a:latin typeface="Cambria Math" panose="02040503050406030204" pitchFamily="18" charset="0"/>
                            </a:rPr>
                            <m:t>0.444+1+0.444</m:t>
                          </m:r>
                        </m:e>
                      </m:rad>
                    </m:oMath>
                  </m:oMathPara>
                </a14:m>
                <a:endParaRPr lang="en-US" dirty="0" smtClean="0"/>
              </a:p>
              <a:p>
                <a:r>
                  <a:rPr lang="en-US" dirty="0" smtClean="0"/>
                  <a:t>		= 1.3740</a:t>
                </a:r>
              </a:p>
              <a:p>
                <a:pPr marL="365760" indent="-457200" algn="ctr">
                  <a:buNone/>
                </a:pPr>
                <a:r>
                  <a:rPr lang="en-US" dirty="0" err="1" smtClean="0"/>
                  <a:t>Prob</a:t>
                </a:r>
                <a:r>
                  <a:rPr lang="en-US" dirty="0" smtClean="0"/>
                  <a:t> </a:t>
                </a:r>
                <a:r>
                  <a:rPr lang="en-US" dirty="0"/>
                  <a:t>[Z</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𝑇</m:t>
                        </m:r>
                        <m:r>
                          <a:rPr lang="en-US" i="1" baseline="-25000">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𝑇𝑒</m:t>
                        </m:r>
                      </m:num>
                      <m:den>
                        <m:r>
                          <m:rPr>
                            <m:sty m:val="p"/>
                          </m:rPr>
                          <a:rPr lang="en-US">
                            <a:latin typeface="Cambria Math" panose="02040503050406030204" pitchFamily="18" charset="0"/>
                          </a:rPr>
                          <m:t>path</m:t>
                        </m:r>
                        <m:r>
                          <a:rPr lang="en-US">
                            <a:latin typeface="Cambria Math" panose="02040503050406030204" pitchFamily="18" charset="0"/>
                          </a:rPr>
                          <m:t> </m:t>
                        </m:r>
                        <m:r>
                          <m:rPr>
                            <m:sty m:val="p"/>
                          </m:rPr>
                          <a:rPr lang="en-US">
                            <a:latin typeface="Cambria Math" panose="02040503050406030204" pitchFamily="18" charset="0"/>
                          </a:rPr>
                          <m:t>standard</m:t>
                        </m:r>
                        <m:r>
                          <a:rPr lang="en-US">
                            <a:latin typeface="Cambria Math" panose="02040503050406030204" pitchFamily="18" charset="0"/>
                          </a:rPr>
                          <m:t> </m:t>
                        </m:r>
                        <m:r>
                          <m:rPr>
                            <m:sty m:val="p"/>
                          </m:rPr>
                          <a:rPr lang="en-US">
                            <a:latin typeface="Cambria Math" panose="02040503050406030204" pitchFamily="18" charset="0"/>
                          </a:rPr>
                          <m:t>deviation</m:t>
                        </m:r>
                      </m:den>
                    </m:f>
                  </m:oMath>
                </a14:m>
                <a:r>
                  <a:rPr lang="en-US" dirty="0" smtClean="0"/>
                  <a:t>]</a:t>
                </a:r>
              </a:p>
              <a:p>
                <a:pPr marL="365760" indent="-457200" algn="ctr">
                  <a:buNone/>
                </a:pPr>
                <a:r>
                  <a:rPr lang="en-US" dirty="0" err="1" smtClean="0"/>
                  <a:t>Prob</a:t>
                </a:r>
                <a:r>
                  <a:rPr lang="en-US" dirty="0" smtClean="0"/>
                  <a:t> </a:t>
                </a:r>
                <a:r>
                  <a:rPr lang="en-US" dirty="0"/>
                  <a:t>[Z</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28</m:t>
                        </m:r>
                        <m:r>
                          <a:rPr lang="en-US" i="1">
                            <a:latin typeface="Cambria Math" panose="02040503050406030204" pitchFamily="18" charset="0"/>
                          </a:rPr>
                          <m:t>−</m:t>
                        </m:r>
                        <m:r>
                          <a:rPr lang="en-US" b="0" i="1" smtClean="0">
                            <a:latin typeface="Cambria Math" panose="02040503050406030204" pitchFamily="18" charset="0"/>
                          </a:rPr>
                          <m:t>25</m:t>
                        </m:r>
                      </m:num>
                      <m:den>
                        <m:r>
                          <a:rPr lang="en-US" b="0" i="0" smtClean="0">
                            <a:latin typeface="Cambria Math" panose="02040503050406030204" pitchFamily="18" charset="0"/>
                          </a:rPr>
                          <m:t>1.3740</m:t>
                        </m:r>
                      </m:den>
                    </m:f>
                  </m:oMath>
                </a14:m>
                <a:r>
                  <a:rPr lang="en-US" dirty="0" smtClean="0"/>
                  <a:t>] = P{Z ≥ 2.18} = 0.5+0.4854</a:t>
                </a:r>
              </a:p>
              <a:p>
                <a:pPr marL="365760" indent="-457200">
                  <a:buNone/>
                </a:pPr>
                <a:endParaRPr lang="en-US" dirty="0"/>
              </a:p>
              <a:p>
                <a:pPr indent="-457200"/>
                <a:r>
                  <a:rPr lang="en-US" dirty="0"/>
                  <a:t>The probability to complete the project within 28 days of its </a:t>
                </a:r>
                <a:r>
                  <a:rPr lang="en-US" dirty="0" smtClean="0"/>
                  <a:t>start = 0.9854 = 98.54%</a:t>
                </a:r>
                <a:endParaRPr lang="en-US" dirty="0"/>
              </a:p>
              <a:p>
                <a:pPr indent="-457200">
                  <a:buNone/>
                </a:pPr>
                <a:endParaRPr lang="en-US" dirty="0"/>
              </a:p>
              <a:p>
                <a:pPr marL="365760" indent="-457200" algn="ctr">
                  <a:buNone/>
                </a:pPr>
                <a:endParaRPr lang="en-US" dirty="0"/>
              </a:p>
              <a:p>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610985" y="1981538"/>
                <a:ext cx="4681728" cy="5104346"/>
              </a:xfrm>
              <a:prstGeom prst="rect">
                <a:avLst/>
              </a:prstGeom>
              <a:blipFill>
                <a:blip r:embed="rId2"/>
                <a:stretch>
                  <a:fillRect l="-1042" t="-597"/>
                </a:stretch>
              </a:blipFill>
            </p:spPr>
            <p:txBody>
              <a:bodyPr/>
              <a:lstStyle/>
              <a:p>
                <a:r>
                  <a:rPr lang="en-US">
                    <a:noFill/>
                  </a:rPr>
                  <a:t> </a:t>
                </a:r>
              </a:p>
            </p:txBody>
          </p:sp>
        </mc:Fallback>
      </mc:AlternateContent>
    </p:spTree>
    <p:extLst>
      <p:ext uri="{BB962C8B-B14F-4D97-AF65-F5344CB8AC3E}">
        <p14:creationId xmlns:p14="http://schemas.microsoft.com/office/powerpoint/2010/main" val="882039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269"/>
            <a:ext cx="10515600" cy="604139"/>
          </a:xfrm>
        </p:spPr>
        <p:txBody>
          <a:bodyPr>
            <a:normAutofit/>
          </a:bodyPr>
          <a:lstStyle/>
          <a:p>
            <a:r>
              <a:rPr lang="en-US" sz="3400" b="1" dirty="0" smtClean="0"/>
              <a:t>PERT (Example)</a:t>
            </a:r>
            <a:endParaRPr lang="en-US" sz="34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80160"/>
                <a:ext cx="4895088" cy="5227475"/>
              </a:xfrm>
            </p:spPr>
            <p:txBody>
              <a:bodyPr>
                <a:normAutofit/>
              </a:bodyPr>
              <a:lstStyle/>
              <a:p>
                <a:pPr marL="365760" indent="-457200">
                  <a:buNone/>
                </a:pPr>
                <a:r>
                  <a:rPr lang="en-US" sz="1800" dirty="0" smtClean="0"/>
                  <a:t>Solution:</a:t>
                </a:r>
              </a:p>
              <a:p>
                <a:pPr marL="0" indent="0">
                  <a:buNone/>
                </a:pPr>
                <a:r>
                  <a:rPr lang="en-US" sz="2000" dirty="0" smtClean="0"/>
                  <a:t>(iv) </a:t>
                </a:r>
                <a:r>
                  <a:rPr lang="en-US" sz="2000" dirty="0" err="1"/>
                  <a:t>T</a:t>
                </a:r>
                <a:r>
                  <a:rPr lang="en-US" sz="2000" baseline="-25000" dirty="0" err="1"/>
                  <a:t>s</a:t>
                </a:r>
                <a:r>
                  <a:rPr lang="en-US" sz="2000" dirty="0"/>
                  <a:t> = 23 days,    </a:t>
                </a:r>
                <a:r>
                  <a:rPr lang="en-US" sz="2000" dirty="0" err="1"/>
                  <a:t>T</a:t>
                </a:r>
                <a:r>
                  <a:rPr lang="en-US" sz="2000" baseline="-25000" dirty="0" err="1"/>
                  <a:t>e</a:t>
                </a:r>
                <a:r>
                  <a:rPr lang="en-US" sz="2000" dirty="0"/>
                  <a:t> = 25 </a:t>
                </a:r>
                <a:r>
                  <a:rPr lang="en-US" sz="2000" dirty="0" smtClean="0"/>
                  <a:t>days</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m:rPr>
                          <m:sty m:val="p"/>
                        </m:rPr>
                        <a:rPr lang="el-GR" sz="2000" i="1">
                          <a:latin typeface="Cambria Math" panose="02040503050406030204" pitchFamily="18" charset="0"/>
                        </a:rPr>
                        <m:t>σ</m:t>
                      </m:r>
                      <m:r>
                        <a:rPr lang="en-US" sz="2000" i="1" baseline="-25000">
                          <a:latin typeface="Cambria Math" panose="02040503050406030204" pitchFamily="18" charset="0"/>
                        </a:rPr>
                        <m:t>𝑐𝑟𝑖𝑡𝑖𝑐𝑎𝑙</m:t>
                      </m:r>
                      <m:r>
                        <a:rPr lang="en-US" sz="2000" i="1" baseline="-25000">
                          <a:latin typeface="Cambria Math" panose="02040503050406030204" pitchFamily="18" charset="0"/>
                        </a:rPr>
                        <m:t> </m:t>
                      </m:r>
                      <m:r>
                        <a:rPr lang="en-US" sz="2000" i="1" baseline="-25000">
                          <a:latin typeface="Cambria Math" panose="02040503050406030204" pitchFamily="18" charset="0"/>
                        </a:rPr>
                        <m:t>𝑝𝑎𝑡h</m:t>
                      </m:r>
                      <m:r>
                        <a:rPr lang="en-US" sz="2000" i="1">
                          <a:latin typeface="Cambria Math" panose="02040503050406030204" pitchFamily="18" charset="0"/>
                        </a:rPr>
                        <m:t>=</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0.444+1+0.444</m:t>
                          </m:r>
                        </m:e>
                      </m:rad>
                    </m:oMath>
                  </m:oMathPara>
                </a14:m>
                <a:endParaRPr lang="en-US" sz="2000" dirty="0"/>
              </a:p>
              <a:p>
                <a:pPr marL="0" indent="0">
                  <a:buNone/>
                </a:pPr>
                <a:r>
                  <a:rPr lang="en-US" sz="2000" dirty="0"/>
                  <a:t>		= 1.3740</a:t>
                </a:r>
              </a:p>
              <a:p>
                <a:pPr marL="365760" indent="-457200" algn="ctr">
                  <a:buNone/>
                </a:pPr>
                <a:r>
                  <a:rPr lang="en-US" sz="2000" dirty="0" err="1"/>
                  <a:t>Prob</a:t>
                </a:r>
                <a:r>
                  <a:rPr lang="en-US" sz="2000" dirty="0"/>
                  <a:t> [Z</a:t>
                </a:r>
                <a14:m>
                  <m:oMath xmlns:m="http://schemas.openxmlformats.org/officeDocument/2006/math">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𝑇</m:t>
                        </m:r>
                        <m:r>
                          <a:rPr lang="en-US" sz="2000" i="1" baseline="-25000">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𝑇𝑒</m:t>
                        </m:r>
                      </m:num>
                      <m:den>
                        <m:r>
                          <m:rPr>
                            <m:sty m:val="p"/>
                          </m:rPr>
                          <a:rPr lang="en-US" sz="2000">
                            <a:latin typeface="Cambria Math" panose="02040503050406030204" pitchFamily="18" charset="0"/>
                          </a:rPr>
                          <m:t>path</m:t>
                        </m:r>
                        <m:r>
                          <a:rPr lang="en-US" sz="2000">
                            <a:latin typeface="Cambria Math" panose="02040503050406030204" pitchFamily="18" charset="0"/>
                          </a:rPr>
                          <m:t> </m:t>
                        </m:r>
                        <m:r>
                          <m:rPr>
                            <m:sty m:val="p"/>
                          </m:rPr>
                          <a:rPr lang="en-US" sz="2000">
                            <a:latin typeface="Cambria Math" panose="02040503050406030204" pitchFamily="18" charset="0"/>
                          </a:rPr>
                          <m:t>standard</m:t>
                        </m:r>
                        <m:r>
                          <a:rPr lang="en-US" sz="2000">
                            <a:latin typeface="Cambria Math" panose="02040503050406030204" pitchFamily="18" charset="0"/>
                          </a:rPr>
                          <m:t> </m:t>
                        </m:r>
                        <m:r>
                          <m:rPr>
                            <m:sty m:val="p"/>
                          </m:rPr>
                          <a:rPr lang="en-US" sz="2000">
                            <a:latin typeface="Cambria Math" panose="02040503050406030204" pitchFamily="18" charset="0"/>
                          </a:rPr>
                          <m:t>deviation</m:t>
                        </m:r>
                      </m:den>
                    </m:f>
                  </m:oMath>
                </a14:m>
                <a:r>
                  <a:rPr lang="en-US" sz="2000" dirty="0"/>
                  <a:t>]</a:t>
                </a:r>
              </a:p>
              <a:p>
                <a:pPr marL="365760" indent="-457200" algn="ctr">
                  <a:buNone/>
                </a:pPr>
                <a:r>
                  <a:rPr lang="en-US" sz="2000" dirty="0" err="1"/>
                  <a:t>Prob</a:t>
                </a:r>
                <a:r>
                  <a:rPr lang="en-US" sz="2000" dirty="0"/>
                  <a:t> [Z</a:t>
                </a:r>
                <a14:m>
                  <m:oMath xmlns:m="http://schemas.openxmlformats.org/officeDocument/2006/math">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23−25</m:t>
                        </m:r>
                      </m:num>
                      <m:den>
                        <m:r>
                          <a:rPr lang="en-US" sz="2000">
                            <a:latin typeface="Cambria Math" panose="02040503050406030204" pitchFamily="18" charset="0"/>
                          </a:rPr>
                          <m:t>1.3740</m:t>
                        </m:r>
                      </m:den>
                    </m:f>
                  </m:oMath>
                </a14:m>
                <a:r>
                  <a:rPr lang="en-US" sz="2000" dirty="0"/>
                  <a:t>] = P{Z ≤ -1.46} = </a:t>
                </a:r>
                <a:r>
                  <a:rPr lang="en-US" sz="2000" dirty="0" smtClean="0"/>
                  <a:t>0.5-0.4279</a:t>
                </a:r>
                <a:endParaRPr lang="en-US" sz="2000" dirty="0"/>
              </a:p>
              <a:p>
                <a:pPr marL="0" indent="0">
                  <a:buNone/>
                </a:pPr>
                <a:r>
                  <a:rPr lang="en-US" sz="2000" dirty="0"/>
                  <a:t>The probability to complete the project within 23 days of its start = 0.0721 = 7.21%</a:t>
                </a:r>
              </a:p>
              <a:p>
                <a:pPr marL="365760" indent="-457200">
                  <a:buNone/>
                </a:pPr>
                <a:endParaRPr lang="en-US" sz="2000" dirty="0" smtClean="0"/>
              </a:p>
              <a:p>
                <a:pPr marL="365760" indent="-457200">
                  <a:buNone/>
                </a:pPr>
                <a:r>
                  <a:rPr lang="en-US" sz="2000" dirty="0" smtClean="0"/>
                  <a:t>(v) </a:t>
                </a:r>
                <a:r>
                  <a:rPr lang="en-US" sz="2000" dirty="0"/>
                  <a:t>The probability </a:t>
                </a:r>
                <a:r>
                  <a:rPr lang="en-US" sz="2000" dirty="0" smtClean="0"/>
                  <a:t>not to </a:t>
                </a:r>
                <a:r>
                  <a:rPr lang="en-US" sz="2000" dirty="0"/>
                  <a:t>complete the project within 23 days of its </a:t>
                </a:r>
                <a:r>
                  <a:rPr lang="en-US" sz="2000" dirty="0" smtClean="0"/>
                  <a:t>start</a:t>
                </a:r>
              </a:p>
              <a:p>
                <a:pPr marL="365760" indent="-457200">
                  <a:buNone/>
                </a:pPr>
                <a:r>
                  <a:rPr lang="en-US" sz="2000" dirty="0"/>
                  <a:t> </a:t>
                </a:r>
                <a:r>
                  <a:rPr lang="en-US" sz="2000" dirty="0" smtClean="0"/>
                  <a:t>      = 1-0.0721 = 0.9279 = 92.79%</a:t>
                </a:r>
              </a:p>
              <a:p>
                <a:pPr marL="365760" indent="-457200">
                  <a:buNone/>
                </a:pPr>
                <a:endParaRPr lang="en-US" sz="2000" dirty="0" smtClean="0"/>
              </a:p>
              <a:p>
                <a:pPr marL="365760" indent="-457200">
                  <a:buNone/>
                </a:pPr>
                <a:endParaRPr lang="en-US" sz="2000" dirty="0" smtClean="0"/>
              </a:p>
              <a:p>
                <a:pPr marL="365760" indent="-457200">
                  <a:buNone/>
                </a:pPr>
                <a:endParaRPr lang="en-US" sz="2000" dirty="0" smtClean="0"/>
              </a:p>
              <a:p>
                <a:pPr marL="365760" indent="-457200">
                  <a:buNone/>
                </a:pPr>
                <a:endParaRPr lang="en-US" sz="2000" dirty="0" smtClean="0"/>
              </a:p>
              <a:p>
                <a:pPr marL="365760" indent="-457200">
                  <a:buNone/>
                </a:pPr>
                <a:endParaRPr lang="en-US" sz="2000" dirty="0" smtClean="0"/>
              </a:p>
              <a:p>
                <a:pPr marL="365760" indent="-457200">
                  <a:buNone/>
                </a:pPr>
                <a:endParaRPr lang="en-US" sz="2000" dirty="0" smtClean="0"/>
              </a:p>
              <a:p>
                <a:pPr marL="365760" indent="-457200">
                  <a:buNone/>
                </a:pPr>
                <a:endParaRPr lang="en-US" sz="2000" dirty="0" smtClean="0"/>
              </a:p>
              <a:p>
                <a:pPr marL="365760" indent="-457200">
                  <a:buNone/>
                </a:pPr>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80160"/>
                <a:ext cx="4895088" cy="5227475"/>
              </a:xfrm>
              <a:blipFill>
                <a:blip r:embed="rId2"/>
                <a:stretch>
                  <a:fillRect l="-1370" t="-1049"/>
                </a:stretch>
              </a:blipFill>
            </p:spPr>
            <p:txBody>
              <a:bodyPr/>
              <a:lstStyle/>
              <a:p>
                <a:r>
                  <a:rPr lang="en-US">
                    <a:noFill/>
                  </a:rPr>
                  <a:t> </a:t>
                </a:r>
              </a:p>
            </p:txBody>
          </p:sp>
        </mc:Fallback>
      </mc:AlternateContent>
      <p:sp>
        <p:nvSpPr>
          <p:cNvPr id="8" name="TextBox 7"/>
          <p:cNvSpPr txBox="1"/>
          <p:nvPr/>
        </p:nvSpPr>
        <p:spPr>
          <a:xfrm>
            <a:off x="6821297" y="1506050"/>
            <a:ext cx="4681728" cy="1200329"/>
          </a:xfrm>
          <a:prstGeom prst="rect">
            <a:avLst/>
          </a:prstGeom>
          <a:noFill/>
        </p:spPr>
        <p:txBody>
          <a:bodyPr wrap="square" rtlCol="0">
            <a:spAutoFit/>
          </a:bodyPr>
          <a:lstStyle/>
          <a:p>
            <a:pPr indent="-457200"/>
            <a:endParaRPr lang="en-US" dirty="0"/>
          </a:p>
          <a:p>
            <a:pPr indent="-457200">
              <a:buNone/>
            </a:pPr>
            <a:endParaRPr lang="en-US" dirty="0"/>
          </a:p>
          <a:p>
            <a:pPr marL="365760" indent="-457200" algn="ctr">
              <a:buNone/>
            </a:pPr>
            <a:endParaRPr lang="en-US" dirty="0"/>
          </a:p>
          <a:p>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6583553" y="1280160"/>
                <a:ext cx="4343400" cy="2585323"/>
              </a:xfrm>
              <a:prstGeom prst="rect">
                <a:avLst/>
              </a:prstGeom>
              <a:noFill/>
            </p:spPr>
            <p:txBody>
              <a:bodyPr wrap="square" rtlCol="0">
                <a:spAutoFit/>
              </a:bodyPr>
              <a:lstStyle/>
              <a:p>
                <a:r>
                  <a:rPr lang="en-US" dirty="0" smtClean="0"/>
                  <a:t>(vi) </a:t>
                </a:r>
                <a:r>
                  <a:rPr lang="en-US" dirty="0"/>
                  <a:t>The duration of the project that will have 95% chance of being </a:t>
                </a:r>
                <a:r>
                  <a:rPr lang="en-US" dirty="0" smtClean="0"/>
                  <a:t>completed</a:t>
                </a:r>
              </a:p>
              <a:p>
                <a:endParaRPr lang="en-US" dirty="0" smtClean="0"/>
              </a:p>
              <a:p>
                <a:r>
                  <a:rPr lang="en-US" dirty="0" err="1" smtClean="0"/>
                  <a:t>T</a:t>
                </a:r>
                <a:r>
                  <a:rPr lang="en-US" baseline="-25000" dirty="0" err="1" smtClean="0"/>
                  <a:t>s</a:t>
                </a:r>
                <a:r>
                  <a:rPr lang="en-US" dirty="0" smtClean="0"/>
                  <a:t> </a:t>
                </a:r>
                <a:r>
                  <a:rPr lang="en-US" dirty="0"/>
                  <a:t>= Z</a:t>
                </a:r>
                <a14:m>
                  <m:oMath xmlns:m="http://schemas.openxmlformats.org/officeDocument/2006/math">
                    <m:r>
                      <m:rPr>
                        <m:sty m:val="p"/>
                      </m:rPr>
                      <a:rPr lang="el-GR" i="1">
                        <a:latin typeface="Cambria Math" panose="02040503050406030204" pitchFamily="18" charset="0"/>
                      </a:rPr>
                      <m:t>σ</m:t>
                    </m:r>
                    <m:r>
                      <a:rPr lang="en-US" i="1" baseline="-25000">
                        <a:latin typeface="Cambria Math" panose="02040503050406030204" pitchFamily="18" charset="0"/>
                      </a:rPr>
                      <m:t>𝑝𝑎𝑡h</m:t>
                    </m:r>
                  </m:oMath>
                </a14:m>
                <a:r>
                  <a:rPr lang="en-US" dirty="0"/>
                  <a:t> + </a:t>
                </a:r>
                <a:r>
                  <a:rPr lang="en-US" dirty="0" err="1" smtClean="0"/>
                  <a:t>T</a:t>
                </a:r>
                <a:r>
                  <a:rPr lang="en-US" baseline="-25000" dirty="0" err="1" smtClean="0"/>
                  <a:t>e</a:t>
                </a:r>
                <a:endParaRPr lang="en-US" dirty="0"/>
              </a:p>
              <a:p>
                <a:endParaRPr lang="en-US" dirty="0" smtClean="0"/>
              </a:p>
              <a:p>
                <a:r>
                  <a:rPr lang="en-US" dirty="0" smtClean="0"/>
                  <a:t>Value of Z at probability 95% = 1.65 (z table)</a:t>
                </a:r>
              </a:p>
              <a:p>
                <a:endParaRPr lang="en-US" dirty="0"/>
              </a:p>
              <a:p>
                <a:r>
                  <a:rPr lang="en-US" dirty="0" err="1" smtClean="0"/>
                  <a:t>T</a:t>
                </a:r>
                <a:r>
                  <a:rPr lang="en-US" baseline="-25000" dirty="0" err="1" smtClean="0"/>
                  <a:t>s</a:t>
                </a:r>
                <a:r>
                  <a:rPr lang="en-US" dirty="0" smtClean="0"/>
                  <a:t> = 1.65x1.3740 + 25 = 27.2671 = 27 days</a:t>
                </a: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6583553" y="1280160"/>
                <a:ext cx="4343400" cy="2585323"/>
              </a:xfrm>
              <a:prstGeom prst="rect">
                <a:avLst/>
              </a:prstGeom>
              <a:blipFill>
                <a:blip r:embed="rId3"/>
                <a:stretch>
                  <a:fillRect l="-1264" t="-1179" r="-2247"/>
                </a:stretch>
              </a:blipFill>
            </p:spPr>
            <p:txBody>
              <a:bodyPr/>
              <a:lstStyle/>
              <a:p>
                <a:r>
                  <a:rPr lang="en-US">
                    <a:noFill/>
                  </a:rPr>
                  <a:t> </a:t>
                </a:r>
              </a:p>
            </p:txBody>
          </p:sp>
        </mc:Fallback>
      </mc:AlternateContent>
    </p:spTree>
    <p:extLst>
      <p:ext uri="{BB962C8B-B14F-4D97-AF65-F5344CB8AC3E}">
        <p14:creationId xmlns:p14="http://schemas.microsoft.com/office/powerpoint/2010/main" val="6443832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LIMITATIONS</a:t>
            </a:r>
            <a:endParaRPr lang="en-US" dirty="0"/>
          </a:p>
        </p:txBody>
      </p:sp>
      <p:sp>
        <p:nvSpPr>
          <p:cNvPr id="3" name="Content Placeholder 2"/>
          <p:cNvSpPr>
            <a:spLocks noGrp="1"/>
          </p:cNvSpPr>
          <p:nvPr>
            <p:ph idx="1"/>
          </p:nvPr>
        </p:nvSpPr>
        <p:spPr/>
        <p:txBody>
          <a:bodyPr/>
          <a:lstStyle/>
          <a:p>
            <a:pPr marL="0" indent="0">
              <a:buNone/>
            </a:pPr>
            <a:r>
              <a:rPr lang="en-US" dirty="0" smtClean="0"/>
              <a:t>ADVANTAGES:</a:t>
            </a:r>
          </a:p>
          <a:p>
            <a:pPr lvl="1" algn="just">
              <a:buFont typeface="Wingdings" panose="05000000000000000000" pitchFamily="2" charset="2"/>
              <a:buChar char="Ø"/>
            </a:pPr>
            <a:r>
              <a:rPr lang="en-US" dirty="0" smtClean="0"/>
              <a:t>The techniques provide a graphical display of the project and its activities.</a:t>
            </a:r>
          </a:p>
          <a:p>
            <a:pPr lvl="1" algn="just">
              <a:buFont typeface="Wingdings" panose="05000000000000000000" pitchFamily="2" charset="2"/>
              <a:buChar char="Ø"/>
            </a:pPr>
            <a:r>
              <a:rPr lang="en-US" dirty="0" smtClean="0"/>
              <a:t>Use of these techniques forces the manager to organize and quantify available information and to recognize where additional information is needed.</a:t>
            </a:r>
          </a:p>
          <a:p>
            <a:pPr lvl="1" algn="just">
              <a:buFont typeface="Wingdings" panose="05000000000000000000" pitchFamily="2" charset="2"/>
              <a:buChar char="Ø"/>
            </a:pPr>
            <a:r>
              <a:rPr lang="en-US" dirty="0" smtClean="0"/>
              <a:t>The techniques identify (a) critical activities that should be closely watched because of the potential for delaying the entire project and (b) noncritical activities that have slack and, therefore, can be delayed without affecting project completion time. This raises the possibility of reallocating resources in order to shorten the project.</a:t>
            </a:r>
            <a:endParaRPr lang="en-US" dirty="0"/>
          </a:p>
        </p:txBody>
      </p:sp>
    </p:spTree>
    <p:extLst>
      <p:ext uri="{BB962C8B-B14F-4D97-AF65-F5344CB8AC3E}">
        <p14:creationId xmlns:p14="http://schemas.microsoft.com/office/powerpoint/2010/main" val="215234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LIMITATIONS</a:t>
            </a:r>
            <a:endParaRPr lang="en-US" dirty="0"/>
          </a:p>
        </p:txBody>
      </p:sp>
      <p:sp>
        <p:nvSpPr>
          <p:cNvPr id="3" name="Content Placeholder 2"/>
          <p:cNvSpPr>
            <a:spLocks noGrp="1"/>
          </p:cNvSpPr>
          <p:nvPr>
            <p:ph idx="1"/>
          </p:nvPr>
        </p:nvSpPr>
        <p:spPr/>
        <p:txBody>
          <a:bodyPr/>
          <a:lstStyle/>
          <a:p>
            <a:pPr marL="0" indent="0">
              <a:buNone/>
            </a:pPr>
            <a:r>
              <a:rPr lang="en-US" dirty="0" smtClean="0"/>
              <a:t>LIMITATIONS:</a:t>
            </a:r>
          </a:p>
          <a:p>
            <a:pPr lvl="1" algn="just">
              <a:buFont typeface="Wingdings" panose="05000000000000000000" pitchFamily="2" charset="2"/>
              <a:buChar char="Ø"/>
            </a:pPr>
            <a:r>
              <a:rPr lang="en-US" dirty="0" smtClean="0"/>
              <a:t>In developing the project network, one or more important activities may be omitted. </a:t>
            </a:r>
          </a:p>
          <a:p>
            <a:pPr lvl="1" algn="just">
              <a:buFont typeface="Wingdings" panose="05000000000000000000" pitchFamily="2" charset="2"/>
              <a:buChar char="Ø"/>
            </a:pPr>
            <a:r>
              <a:rPr lang="en-US" dirty="0" smtClean="0"/>
              <a:t>Precedence relationships may not all be correct as shown.</a:t>
            </a:r>
          </a:p>
          <a:p>
            <a:pPr lvl="1" algn="just">
              <a:buFont typeface="Wingdings" panose="05000000000000000000" pitchFamily="2" charset="2"/>
              <a:buChar char="Ø"/>
            </a:pPr>
            <a:r>
              <a:rPr lang="en-US" dirty="0" smtClean="0"/>
              <a:t>Time estimates usually include a fudge factor: Managers feel uncomfortable about making time estimates because they appear to commit themselves to completion within a certain time period.</a:t>
            </a:r>
          </a:p>
          <a:p>
            <a:pPr lvl="1" algn="just">
              <a:buFont typeface="Wingdings" panose="05000000000000000000" pitchFamily="2" charset="2"/>
              <a:buChar char="Ø"/>
            </a:pPr>
            <a:r>
              <a:rPr lang="en-US" dirty="0" smtClean="0"/>
              <a:t>The use of computer is essential for large projects.</a:t>
            </a:r>
            <a:endParaRPr lang="en-US" dirty="0"/>
          </a:p>
        </p:txBody>
      </p:sp>
    </p:spTree>
    <p:extLst>
      <p:ext uri="{BB962C8B-B14F-4D97-AF65-F5344CB8AC3E}">
        <p14:creationId xmlns:p14="http://schemas.microsoft.com/office/powerpoint/2010/main" val="25337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SPANNING TREE </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spc="-5" dirty="0">
                <a:cs typeface="Calibri"/>
              </a:rPr>
              <a:t>A </a:t>
            </a:r>
            <a:r>
              <a:rPr lang="en-US" spc="-15" dirty="0">
                <a:cs typeface="Calibri"/>
              </a:rPr>
              <a:t>network problem </a:t>
            </a:r>
            <a:r>
              <a:rPr lang="en-US" spc="-5" dirty="0">
                <a:cs typeface="Calibri"/>
              </a:rPr>
              <a:t>with the </a:t>
            </a:r>
            <a:r>
              <a:rPr lang="en-US" spc="-10" dirty="0">
                <a:cs typeface="Calibri"/>
              </a:rPr>
              <a:t>objective of  connecting </a:t>
            </a:r>
            <a:r>
              <a:rPr lang="en-US" spc="-5" dirty="0">
                <a:cs typeface="Calibri"/>
              </a:rPr>
              <a:t>all the </a:t>
            </a:r>
            <a:r>
              <a:rPr lang="en-US" spc="-10" dirty="0">
                <a:cs typeface="Calibri"/>
              </a:rPr>
              <a:t>nodes </a:t>
            </a:r>
            <a:r>
              <a:rPr lang="en-US" spc="-5" dirty="0">
                <a:cs typeface="Calibri"/>
              </a:rPr>
              <a:t>in the </a:t>
            </a:r>
            <a:r>
              <a:rPr lang="en-US" spc="-10" dirty="0">
                <a:cs typeface="Calibri"/>
              </a:rPr>
              <a:t>network </a:t>
            </a:r>
            <a:r>
              <a:rPr lang="en-US" spc="-5" dirty="0">
                <a:cs typeface="Calibri"/>
              </a:rPr>
              <a:t>while  </a:t>
            </a:r>
            <a:r>
              <a:rPr lang="en-US" spc="-10" dirty="0">
                <a:cs typeface="Calibri"/>
              </a:rPr>
              <a:t>minimizing </a:t>
            </a:r>
            <a:r>
              <a:rPr lang="en-US" spc="-5" dirty="0">
                <a:cs typeface="Calibri"/>
              </a:rPr>
              <a:t>the </a:t>
            </a:r>
            <a:r>
              <a:rPr lang="en-US" spc="-20" dirty="0">
                <a:cs typeface="Calibri"/>
              </a:rPr>
              <a:t>total </a:t>
            </a:r>
            <a:r>
              <a:rPr lang="en-US" spc="-15" dirty="0" smtClean="0">
                <a:cs typeface="Calibri"/>
              </a:rPr>
              <a:t>length </a:t>
            </a:r>
            <a:r>
              <a:rPr lang="en-US" spc="-15" dirty="0">
                <a:cs typeface="Calibri"/>
              </a:rPr>
              <a:t>required </a:t>
            </a:r>
            <a:r>
              <a:rPr lang="en-US" spc="-20" dirty="0">
                <a:cs typeface="Calibri"/>
              </a:rPr>
              <a:t>to </a:t>
            </a:r>
            <a:r>
              <a:rPr lang="en-US" spc="-5" dirty="0">
                <a:cs typeface="Calibri"/>
              </a:rPr>
              <a:t>do</a:t>
            </a:r>
            <a:r>
              <a:rPr lang="en-US" spc="175" dirty="0">
                <a:cs typeface="Calibri"/>
              </a:rPr>
              <a:t> </a:t>
            </a:r>
            <a:r>
              <a:rPr lang="en-US" spc="-10" dirty="0" smtClean="0">
                <a:cs typeface="Calibri"/>
              </a:rPr>
              <a:t>so.</a:t>
            </a:r>
          </a:p>
          <a:p>
            <a:pPr marL="0" indent="0" algn="just">
              <a:buNone/>
            </a:pPr>
            <a:endParaRPr lang="en-US" spc="-10" dirty="0" smtClean="0">
              <a:cs typeface="Calibri"/>
            </a:endParaRPr>
          </a:p>
          <a:p>
            <a:pPr marL="0" indent="0" algn="just">
              <a:buNone/>
            </a:pPr>
            <a:r>
              <a:rPr lang="en-US" spc="-10" dirty="0" smtClean="0">
                <a:cs typeface="Calibri"/>
              </a:rPr>
              <a:t>Examples: Construction of road network with minimum length and connecting several towns. Connecting several houses with most economical cable network.</a:t>
            </a:r>
          </a:p>
          <a:p>
            <a:pPr marL="0" indent="0" algn="just">
              <a:buNone/>
            </a:pPr>
            <a:endParaRPr lang="en-US" spc="-10" dirty="0">
              <a:cs typeface="Calibri"/>
            </a:endParaRPr>
          </a:p>
          <a:p>
            <a:pPr marL="0" indent="0" algn="just">
              <a:buNone/>
            </a:pPr>
            <a:r>
              <a:rPr lang="en-US" b="1" spc="-10" dirty="0" smtClean="0">
                <a:cs typeface="Calibri"/>
              </a:rPr>
              <a:t>Minimizing the Cost:</a:t>
            </a:r>
          </a:p>
          <a:p>
            <a:pPr marL="0" marR="705485" indent="0">
              <a:spcBef>
                <a:spcPts val="100"/>
              </a:spcBef>
              <a:buNone/>
            </a:pPr>
            <a:r>
              <a:rPr lang="en-US" spc="-5" dirty="0">
                <a:latin typeface="Calibri" panose="020F0502020204030204" pitchFamily="34" charset="0"/>
                <a:cs typeface="Calibri" panose="020F0502020204030204" pitchFamily="34" charset="0"/>
              </a:rPr>
              <a:t>Suppose you want </a:t>
            </a:r>
            <a:r>
              <a:rPr lang="en-US" spc="-10" dirty="0">
                <a:latin typeface="Calibri" panose="020F0502020204030204" pitchFamily="34" charset="0"/>
                <a:cs typeface="Calibri" panose="020F0502020204030204" pitchFamily="34" charset="0"/>
              </a:rPr>
              <a:t>to </a:t>
            </a:r>
            <a:r>
              <a:rPr lang="en-US" spc="-5" dirty="0">
                <a:latin typeface="Calibri" panose="020F0502020204030204" pitchFamily="34" charset="0"/>
                <a:cs typeface="Calibri" panose="020F0502020204030204" pitchFamily="34" charset="0"/>
              </a:rPr>
              <a:t>supply </a:t>
            </a:r>
            <a:r>
              <a:rPr lang="en-US" dirty="0">
                <a:latin typeface="Calibri" panose="020F0502020204030204" pitchFamily="34" charset="0"/>
                <a:cs typeface="Calibri" panose="020F0502020204030204" pitchFamily="34" charset="0"/>
              </a:rPr>
              <a:t>a </a:t>
            </a:r>
            <a:r>
              <a:rPr lang="en-US" spc="-5" dirty="0">
                <a:latin typeface="Calibri" panose="020F0502020204030204" pitchFamily="34" charset="0"/>
                <a:cs typeface="Calibri" panose="020F0502020204030204" pitchFamily="34" charset="0"/>
              </a:rPr>
              <a:t>set of houses </a:t>
            </a:r>
            <a:r>
              <a:rPr lang="en-US" spc="-10" dirty="0">
                <a:latin typeface="Calibri" panose="020F0502020204030204" pitchFamily="34" charset="0"/>
                <a:cs typeface="Calibri" panose="020F0502020204030204" pitchFamily="34" charset="0"/>
              </a:rPr>
              <a:t>(say, </a:t>
            </a:r>
            <a:r>
              <a:rPr lang="en-US" dirty="0">
                <a:latin typeface="Calibri" panose="020F0502020204030204" pitchFamily="34" charset="0"/>
                <a:cs typeface="Calibri" panose="020F0502020204030204" pitchFamily="34" charset="0"/>
              </a:rPr>
              <a:t>in a new  </a:t>
            </a:r>
            <a:r>
              <a:rPr lang="en-US" spc="-5" dirty="0">
                <a:latin typeface="Calibri" panose="020F0502020204030204" pitchFamily="34" charset="0"/>
                <a:cs typeface="Calibri" panose="020F0502020204030204" pitchFamily="34" charset="0"/>
              </a:rPr>
              <a:t>subdivision)</a:t>
            </a:r>
            <a:r>
              <a:rPr lang="en-US" spc="-15" dirty="0">
                <a:latin typeface="Calibri" panose="020F0502020204030204" pitchFamily="34" charset="0"/>
                <a:cs typeface="Calibri" panose="020F0502020204030204" pitchFamily="34" charset="0"/>
              </a:rPr>
              <a:t> w</a:t>
            </a:r>
            <a:r>
              <a:rPr lang="en-US" spc="-5" dirty="0">
                <a:latin typeface="Calibri" panose="020F0502020204030204" pitchFamily="34" charset="0"/>
                <a:cs typeface="Calibri" panose="020F0502020204030204" pitchFamily="34" charset="0"/>
              </a:rPr>
              <a:t>ith</a:t>
            </a:r>
            <a:r>
              <a:rPr lang="en-US" spc="-5" dirty="0" smtClean="0">
                <a:latin typeface="Calibri" panose="020F0502020204030204" pitchFamily="34" charset="0"/>
                <a:cs typeface="Calibri" panose="020F0502020204030204" pitchFamily="34" charset="0"/>
              </a:rPr>
              <a:t>: </a:t>
            </a:r>
            <a:r>
              <a:rPr lang="en-US" spc="114" dirty="0" smtClean="0">
                <a:latin typeface="Calibri" panose="020F0502020204030204" pitchFamily="34" charset="0"/>
                <a:cs typeface="Calibri" panose="020F0502020204030204" pitchFamily="34" charset="0"/>
              </a:rPr>
              <a:t>electric</a:t>
            </a:r>
            <a:r>
              <a:rPr lang="en-US" spc="-10" dirty="0" smtClean="0">
                <a:latin typeface="Calibri" panose="020F0502020204030204" pitchFamily="34" charset="0"/>
                <a:cs typeface="Calibri" panose="020F0502020204030204" pitchFamily="34" charset="0"/>
              </a:rPr>
              <a:t> </a:t>
            </a:r>
            <a:r>
              <a:rPr lang="en-US" spc="-5" dirty="0" smtClean="0">
                <a:latin typeface="Calibri" panose="020F0502020204030204" pitchFamily="34" charset="0"/>
                <a:cs typeface="Calibri" panose="020F0502020204030204" pitchFamily="34" charset="0"/>
              </a:rPr>
              <a:t>power, </a:t>
            </a:r>
            <a:r>
              <a:rPr lang="en-US" spc="175" dirty="0" smtClean="0">
                <a:latin typeface="Calibri" panose="020F0502020204030204" pitchFamily="34" charset="0"/>
                <a:cs typeface="Calibri" panose="020F0502020204030204" pitchFamily="34" charset="0"/>
              </a:rPr>
              <a:t>water, </a:t>
            </a:r>
            <a:r>
              <a:rPr lang="en-US" spc="150" dirty="0" smtClean="0">
                <a:latin typeface="Calibri" panose="020F0502020204030204" pitchFamily="34" charset="0"/>
                <a:cs typeface="Calibri" panose="020F0502020204030204" pitchFamily="34" charset="0"/>
              </a:rPr>
              <a:t>sewage</a:t>
            </a:r>
            <a:r>
              <a:rPr lang="en-US" spc="-5" dirty="0" smtClean="0">
                <a:latin typeface="Calibri" panose="020F0502020204030204" pitchFamily="34" charset="0"/>
                <a:cs typeface="Calibri" panose="020F0502020204030204" pitchFamily="34" charset="0"/>
              </a:rPr>
              <a:t> lines, </a:t>
            </a:r>
            <a:r>
              <a:rPr lang="en-US" spc="105" dirty="0" smtClean="0">
                <a:latin typeface="Calibri" panose="020F0502020204030204" pitchFamily="34" charset="0"/>
                <a:cs typeface="Calibri" panose="020F0502020204030204" pitchFamily="34" charset="0"/>
              </a:rPr>
              <a:t>telephone</a:t>
            </a:r>
            <a:r>
              <a:rPr lang="en-US" spc="-5" dirty="0" smtClean="0">
                <a:latin typeface="Calibri" panose="020F0502020204030204" pitchFamily="34" charset="0"/>
                <a:cs typeface="Calibri" panose="020F0502020204030204" pitchFamily="34" charset="0"/>
              </a:rPr>
              <a:t> lines, etc.</a:t>
            </a:r>
            <a:endParaRPr lang="en-US" dirty="0">
              <a:latin typeface="Calibri" panose="020F0502020204030204" pitchFamily="34" charset="0"/>
              <a:cs typeface="Calibri" panose="020F0502020204030204" pitchFamily="34" charset="0"/>
            </a:endParaRPr>
          </a:p>
          <a:p>
            <a:pPr marL="0" marR="184785" indent="0" algn="just">
              <a:spcBef>
                <a:spcPts val="2880"/>
              </a:spcBef>
              <a:buNone/>
            </a:pPr>
            <a:r>
              <a:rPr lang="en-US" spc="265" dirty="0">
                <a:latin typeface="Calibri" panose="020F0502020204030204" pitchFamily="34" charset="0"/>
                <a:cs typeface="Calibri" panose="020F0502020204030204" pitchFamily="34" charset="0"/>
              </a:rPr>
              <a:t>To </a:t>
            </a:r>
            <a:r>
              <a:rPr lang="en-US" dirty="0">
                <a:latin typeface="Calibri" panose="020F0502020204030204" pitchFamily="34" charset="0"/>
                <a:cs typeface="Calibri" panose="020F0502020204030204" pitchFamily="34" charset="0"/>
              </a:rPr>
              <a:t>keep </a:t>
            </a:r>
            <a:r>
              <a:rPr lang="en-US" spc="-5" dirty="0">
                <a:latin typeface="Calibri" panose="020F0502020204030204" pitchFamily="34" charset="0"/>
                <a:cs typeface="Calibri" panose="020F0502020204030204" pitchFamily="34" charset="0"/>
              </a:rPr>
              <a:t>costs down, you could </a:t>
            </a:r>
            <a:r>
              <a:rPr lang="en-US" dirty="0">
                <a:latin typeface="Calibri" panose="020F0502020204030204" pitchFamily="34" charset="0"/>
                <a:cs typeface="Calibri" panose="020F0502020204030204" pitchFamily="34" charset="0"/>
              </a:rPr>
              <a:t>connect </a:t>
            </a:r>
            <a:r>
              <a:rPr lang="en-US" spc="-5" dirty="0">
                <a:latin typeface="Calibri" panose="020F0502020204030204" pitchFamily="34" charset="0"/>
                <a:cs typeface="Calibri" panose="020F0502020204030204" pitchFamily="34" charset="0"/>
              </a:rPr>
              <a:t>these houses with</a:t>
            </a:r>
            <a:r>
              <a:rPr lang="en-US" spc="-33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  </a:t>
            </a:r>
            <a:r>
              <a:rPr lang="en-US" spc="-5" dirty="0">
                <a:latin typeface="Calibri" panose="020F0502020204030204" pitchFamily="34" charset="0"/>
                <a:cs typeface="Calibri" panose="020F0502020204030204" pitchFamily="34" charset="0"/>
              </a:rPr>
              <a:t>spanning tree (of, for example, power lines). </a:t>
            </a:r>
            <a:r>
              <a:rPr lang="en-US" spc="85" dirty="0">
                <a:latin typeface="Calibri" panose="020F0502020204030204" pitchFamily="34" charset="0"/>
                <a:cs typeface="Calibri" panose="020F0502020204030204" pitchFamily="34" charset="0"/>
              </a:rPr>
              <a:t>However, </a:t>
            </a:r>
            <a:r>
              <a:rPr lang="en-US" spc="-5" dirty="0">
                <a:latin typeface="Calibri" panose="020F0502020204030204" pitchFamily="34" charset="0"/>
                <a:cs typeface="Calibri" panose="020F0502020204030204" pitchFamily="34" charset="0"/>
              </a:rPr>
              <a:t>the houses are not all equal distances</a:t>
            </a:r>
            <a:r>
              <a:rPr lang="en-US" spc="-9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apart. </a:t>
            </a:r>
            <a:r>
              <a:rPr lang="en-US" spc="265" dirty="0">
                <a:latin typeface="Calibri" panose="020F0502020204030204" pitchFamily="34" charset="0"/>
                <a:cs typeface="Calibri" panose="020F0502020204030204" pitchFamily="34" charset="0"/>
              </a:rPr>
              <a:t>To </a:t>
            </a:r>
            <a:r>
              <a:rPr lang="en-US" spc="-5" dirty="0">
                <a:latin typeface="Calibri" panose="020F0502020204030204" pitchFamily="34" charset="0"/>
                <a:cs typeface="Calibri" panose="020F0502020204030204" pitchFamily="34" charset="0"/>
              </a:rPr>
              <a:t>reduce costs </a:t>
            </a:r>
            <a:r>
              <a:rPr lang="en-US" dirty="0">
                <a:latin typeface="Calibri" panose="020F0502020204030204" pitchFamily="34" charset="0"/>
                <a:cs typeface="Calibri" panose="020F0502020204030204" pitchFamily="34" charset="0"/>
              </a:rPr>
              <a:t>even </a:t>
            </a:r>
            <a:r>
              <a:rPr lang="en-US" spc="-5" dirty="0">
                <a:latin typeface="Calibri" panose="020F0502020204030204" pitchFamily="34" charset="0"/>
                <a:cs typeface="Calibri" panose="020F0502020204030204" pitchFamily="34" charset="0"/>
              </a:rPr>
              <a:t>further, you could connect the</a:t>
            </a:r>
            <a:r>
              <a:rPr lang="en-US" spc="-26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houses  </a:t>
            </a:r>
            <a:r>
              <a:rPr lang="en-US" spc="-10" dirty="0">
                <a:latin typeface="Calibri" panose="020F0502020204030204" pitchFamily="34" charset="0"/>
                <a:cs typeface="Calibri" panose="020F0502020204030204" pitchFamily="34" charset="0"/>
              </a:rPr>
              <a:t>with </a:t>
            </a:r>
            <a:r>
              <a:rPr lang="en-US" dirty="0">
                <a:latin typeface="Calibri" panose="020F0502020204030204" pitchFamily="34" charset="0"/>
                <a:cs typeface="Calibri" panose="020F0502020204030204" pitchFamily="34" charset="0"/>
              </a:rPr>
              <a:t>a </a:t>
            </a:r>
            <a:r>
              <a:rPr lang="en-US" b="1" spc="-30" dirty="0">
                <a:latin typeface="Calibri" panose="020F0502020204030204" pitchFamily="34" charset="0"/>
                <a:cs typeface="Calibri" panose="020F0502020204030204" pitchFamily="34" charset="0"/>
              </a:rPr>
              <a:t>minimum-cost </a:t>
            </a:r>
            <a:r>
              <a:rPr lang="en-US" b="1" spc="-5" dirty="0">
                <a:latin typeface="Calibri" panose="020F0502020204030204" pitchFamily="34" charset="0"/>
                <a:cs typeface="Calibri" panose="020F0502020204030204" pitchFamily="34" charset="0"/>
              </a:rPr>
              <a:t>spanning</a:t>
            </a:r>
            <a:r>
              <a:rPr lang="en-US" b="1" spc="25" dirty="0">
                <a:latin typeface="Calibri" panose="020F0502020204030204" pitchFamily="34" charset="0"/>
                <a:cs typeface="Calibri" panose="020F0502020204030204" pitchFamily="34" charset="0"/>
              </a:rPr>
              <a:t> </a:t>
            </a:r>
            <a:r>
              <a:rPr lang="en-US" b="1" spc="-5" dirty="0">
                <a:latin typeface="Calibri" panose="020F0502020204030204" pitchFamily="34" charset="0"/>
                <a:cs typeface="Calibri" panose="020F0502020204030204" pitchFamily="34" charset="0"/>
              </a:rPr>
              <a:t>tree.</a:t>
            </a:r>
            <a:endParaRPr lang="en-US" b="1" dirty="0">
              <a:latin typeface="Calibri" panose="020F0502020204030204" pitchFamily="34" charset="0"/>
              <a:cs typeface="Calibri" panose="020F0502020204030204" pitchFamily="34" charset="0"/>
            </a:endParaRPr>
          </a:p>
          <a:p>
            <a:pPr marL="0" indent="0" algn="just">
              <a:buNone/>
            </a:pPr>
            <a:endParaRPr lang="en-US" spc="-10" dirty="0" smtClean="0">
              <a:cs typeface="Calibri"/>
            </a:endParaRPr>
          </a:p>
          <a:p>
            <a:pPr marL="0" indent="0" algn="just">
              <a:buNone/>
            </a:pPr>
            <a:endParaRPr lang="en-US" spc="-10" dirty="0" smtClean="0">
              <a:cs typeface="Calibri"/>
            </a:endParaRPr>
          </a:p>
          <a:p>
            <a:pPr marL="12065" indent="0">
              <a:lnSpc>
                <a:spcPct val="100000"/>
              </a:lnSpc>
              <a:spcBef>
                <a:spcPts val="175"/>
              </a:spcBef>
              <a:buClr>
                <a:srgbClr val="2CA1BE"/>
              </a:buClr>
              <a:buSzPct val="104166"/>
              <a:buNone/>
              <a:tabLst>
                <a:tab pos="380365" algn="l"/>
              </a:tabLst>
            </a:pPr>
            <a:endParaRPr lang="en-US" spc="-5" dirty="0" smtClean="0">
              <a:latin typeface="Lucida Sans Unicode"/>
              <a:cs typeface="Lucida Sans Unicode"/>
            </a:endParaRPr>
          </a:p>
          <a:p>
            <a:pPr algn="just"/>
            <a:endParaRPr lang="en-US" dirty="0" smtClean="0"/>
          </a:p>
        </p:txBody>
      </p:sp>
    </p:spTree>
    <p:extLst>
      <p:ext uri="{BB962C8B-B14F-4D97-AF65-F5344CB8AC3E}">
        <p14:creationId xmlns:p14="http://schemas.microsoft.com/office/powerpoint/2010/main" val="34644066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87128" cy="677291"/>
          </a:xfrm>
        </p:spPr>
        <p:txBody>
          <a:bodyPr>
            <a:noAutofit/>
          </a:bodyPr>
          <a:lstStyle/>
          <a:p>
            <a:r>
              <a:rPr lang="en-US" b="1" dirty="0"/>
              <a:t>PROJECT TIME-COST TRADE-OFF</a:t>
            </a:r>
          </a:p>
        </p:txBody>
      </p:sp>
      <p:sp>
        <p:nvSpPr>
          <p:cNvPr id="3" name="Content Placeholder 2"/>
          <p:cNvSpPr>
            <a:spLocks noGrp="1"/>
          </p:cNvSpPr>
          <p:nvPr>
            <p:ph idx="1"/>
          </p:nvPr>
        </p:nvSpPr>
        <p:spPr>
          <a:xfrm>
            <a:off x="838200" y="1197864"/>
            <a:ext cx="10515600" cy="4979099"/>
          </a:xfrm>
        </p:spPr>
        <p:txBody>
          <a:bodyPr/>
          <a:lstStyle/>
          <a:p>
            <a:r>
              <a:rPr lang="en-US" dirty="0" smtClean="0"/>
              <a:t>The project completion time can be reduced by reducing (crashing) the duration of the critical activities.</a:t>
            </a:r>
          </a:p>
          <a:p>
            <a:pPr marL="0" indent="0">
              <a:buNone/>
            </a:pPr>
            <a:r>
              <a:rPr lang="en-US" dirty="0" smtClean="0"/>
              <a:t> </a:t>
            </a:r>
            <a:endParaRPr lang="en-US" dirty="0"/>
          </a:p>
        </p:txBody>
      </p:sp>
      <p:cxnSp>
        <p:nvCxnSpPr>
          <p:cNvPr id="8" name="Straight Arrow Connector 7"/>
          <p:cNvCxnSpPr/>
          <p:nvPr/>
        </p:nvCxnSpPr>
        <p:spPr>
          <a:xfrm flipH="1" flipV="1">
            <a:off x="7443216" y="2002536"/>
            <a:ext cx="82296" cy="2825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525512" y="4736592"/>
            <a:ext cx="3236976" cy="9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211312" y="3108960"/>
            <a:ext cx="64008" cy="1719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642348" y="4073652"/>
            <a:ext cx="13716" cy="708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525512" y="4073652"/>
            <a:ext cx="2116836" cy="45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484364" y="3108960"/>
            <a:ext cx="7269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973568" y="2953512"/>
            <a:ext cx="1892808" cy="1261872"/>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052560" y="2834640"/>
            <a:ext cx="2194560" cy="553998"/>
          </a:xfrm>
          <a:prstGeom prst="rect">
            <a:avLst/>
          </a:prstGeom>
          <a:noFill/>
        </p:spPr>
        <p:txBody>
          <a:bodyPr wrap="square" rtlCol="0">
            <a:spAutoFit/>
          </a:bodyPr>
          <a:lstStyle/>
          <a:p>
            <a:r>
              <a:rPr lang="en-US" sz="1500" dirty="0" smtClean="0"/>
              <a:t>Assumed Linear cost-time relationship</a:t>
            </a:r>
            <a:endParaRPr lang="en-US" sz="1500" dirty="0"/>
          </a:p>
        </p:txBody>
      </p:sp>
      <p:cxnSp>
        <p:nvCxnSpPr>
          <p:cNvPr id="34" name="Straight Arrow Connector 33"/>
          <p:cNvCxnSpPr>
            <a:stCxn id="32" idx="1"/>
          </p:cNvCxnSpPr>
          <p:nvPr/>
        </p:nvCxnSpPr>
        <p:spPr>
          <a:xfrm flipH="1">
            <a:off x="8915400" y="3111639"/>
            <a:ext cx="137160" cy="39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040112" y="3730752"/>
            <a:ext cx="877824" cy="553998"/>
          </a:xfrm>
          <a:prstGeom prst="rect">
            <a:avLst/>
          </a:prstGeom>
          <a:noFill/>
        </p:spPr>
        <p:txBody>
          <a:bodyPr wrap="square" rtlCol="0">
            <a:spAutoFit/>
          </a:bodyPr>
          <a:lstStyle/>
          <a:p>
            <a:r>
              <a:rPr lang="en-US" sz="1500" dirty="0" smtClean="0"/>
              <a:t>Normal Point</a:t>
            </a:r>
            <a:endParaRPr lang="en-US" sz="1500" dirty="0"/>
          </a:p>
        </p:txBody>
      </p:sp>
      <p:cxnSp>
        <p:nvCxnSpPr>
          <p:cNvPr id="37" name="Straight Arrow Connector 36"/>
          <p:cNvCxnSpPr>
            <a:stCxn id="35" idx="1"/>
          </p:cNvCxnSpPr>
          <p:nvPr/>
        </p:nvCxnSpPr>
        <p:spPr>
          <a:xfrm flipH="1">
            <a:off x="9729216" y="4007751"/>
            <a:ext cx="310896" cy="65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211312" y="2542032"/>
            <a:ext cx="1431036" cy="369332"/>
          </a:xfrm>
          <a:prstGeom prst="rect">
            <a:avLst/>
          </a:prstGeom>
          <a:noFill/>
        </p:spPr>
        <p:txBody>
          <a:bodyPr wrap="square" rtlCol="0">
            <a:spAutoFit/>
          </a:bodyPr>
          <a:lstStyle/>
          <a:p>
            <a:r>
              <a:rPr lang="en-US" dirty="0" smtClean="0"/>
              <a:t>Crash Point</a:t>
            </a:r>
            <a:endParaRPr lang="en-US" dirty="0"/>
          </a:p>
        </p:txBody>
      </p:sp>
      <p:cxnSp>
        <p:nvCxnSpPr>
          <p:cNvPr id="40" name="Straight Arrow Connector 39"/>
          <p:cNvCxnSpPr/>
          <p:nvPr/>
        </p:nvCxnSpPr>
        <p:spPr>
          <a:xfrm flipH="1">
            <a:off x="8211312" y="2834640"/>
            <a:ext cx="128016"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104120" y="4919472"/>
            <a:ext cx="813816" cy="323165"/>
          </a:xfrm>
          <a:prstGeom prst="rect">
            <a:avLst/>
          </a:prstGeom>
          <a:noFill/>
        </p:spPr>
        <p:txBody>
          <a:bodyPr wrap="square" rtlCol="0">
            <a:spAutoFit/>
          </a:bodyPr>
          <a:lstStyle/>
          <a:p>
            <a:r>
              <a:rPr lang="en-US" sz="1500" dirty="0" smtClean="0"/>
              <a:t>Time</a:t>
            </a:r>
            <a:endParaRPr lang="en-US" sz="1500" dirty="0"/>
          </a:p>
        </p:txBody>
      </p:sp>
      <p:cxnSp>
        <p:nvCxnSpPr>
          <p:cNvPr id="43" name="Straight Arrow Connector 42"/>
          <p:cNvCxnSpPr>
            <a:endCxn id="41" idx="3"/>
          </p:cNvCxnSpPr>
          <p:nvPr/>
        </p:nvCxnSpPr>
        <p:spPr>
          <a:xfrm flipV="1">
            <a:off x="10625328" y="5081055"/>
            <a:ext cx="292608" cy="12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6200000">
            <a:off x="6478420" y="2292238"/>
            <a:ext cx="1198078" cy="307777"/>
          </a:xfrm>
          <a:prstGeom prst="rect">
            <a:avLst/>
          </a:prstGeom>
          <a:noFill/>
        </p:spPr>
        <p:txBody>
          <a:bodyPr wrap="square" rtlCol="0">
            <a:spAutoFit/>
          </a:bodyPr>
          <a:lstStyle/>
          <a:p>
            <a:r>
              <a:rPr lang="en-US" sz="1400" dirty="0" smtClean="0"/>
              <a:t>Direct Cost</a:t>
            </a:r>
            <a:endParaRPr lang="en-US" sz="1400" dirty="0"/>
          </a:p>
        </p:txBody>
      </p:sp>
      <p:sp>
        <p:nvSpPr>
          <p:cNvPr id="51" name="TextBox 50"/>
          <p:cNvSpPr txBox="1"/>
          <p:nvPr/>
        </p:nvSpPr>
        <p:spPr>
          <a:xfrm>
            <a:off x="6151626" y="2971800"/>
            <a:ext cx="1303020" cy="307777"/>
          </a:xfrm>
          <a:prstGeom prst="rect">
            <a:avLst/>
          </a:prstGeom>
          <a:noFill/>
        </p:spPr>
        <p:txBody>
          <a:bodyPr wrap="square" rtlCol="0">
            <a:spAutoFit/>
          </a:bodyPr>
          <a:lstStyle/>
          <a:p>
            <a:r>
              <a:rPr lang="en-US" sz="1400" dirty="0" smtClean="0"/>
              <a:t>Crash Cost (C</a:t>
            </a:r>
            <a:r>
              <a:rPr lang="en-US" sz="1400" baseline="-25000" dirty="0" smtClean="0"/>
              <a:t>c</a:t>
            </a:r>
            <a:r>
              <a:rPr lang="en-US" sz="1400" dirty="0" smtClean="0"/>
              <a:t>)</a:t>
            </a:r>
            <a:endParaRPr lang="en-US" sz="1400" dirty="0"/>
          </a:p>
        </p:txBody>
      </p:sp>
      <p:sp>
        <p:nvSpPr>
          <p:cNvPr id="52" name="TextBox 51"/>
          <p:cNvSpPr txBox="1"/>
          <p:nvPr/>
        </p:nvSpPr>
        <p:spPr>
          <a:xfrm rot="16200000">
            <a:off x="8866357" y="5243378"/>
            <a:ext cx="1579413" cy="307777"/>
          </a:xfrm>
          <a:prstGeom prst="rect">
            <a:avLst/>
          </a:prstGeom>
          <a:noFill/>
        </p:spPr>
        <p:txBody>
          <a:bodyPr wrap="square" rtlCol="0">
            <a:spAutoFit/>
          </a:bodyPr>
          <a:lstStyle/>
          <a:p>
            <a:r>
              <a:rPr lang="en-US" sz="1400" dirty="0" smtClean="0"/>
              <a:t>Normal Time (D</a:t>
            </a:r>
            <a:r>
              <a:rPr lang="en-US" sz="1400" baseline="-25000" dirty="0" smtClean="0"/>
              <a:t>N</a:t>
            </a:r>
            <a:r>
              <a:rPr lang="en-US" sz="1400" dirty="0" smtClean="0"/>
              <a:t>)</a:t>
            </a:r>
            <a:endParaRPr lang="en-US" sz="1400" dirty="0"/>
          </a:p>
        </p:txBody>
      </p:sp>
      <p:cxnSp>
        <p:nvCxnSpPr>
          <p:cNvPr id="55" name="Straight Arrow Connector 54"/>
          <p:cNvCxnSpPr/>
          <p:nvPr/>
        </p:nvCxnSpPr>
        <p:spPr>
          <a:xfrm flipV="1">
            <a:off x="7086600" y="2002536"/>
            <a:ext cx="0" cy="10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3216" y="4878538"/>
            <a:ext cx="82296" cy="307777"/>
          </a:xfrm>
          <a:prstGeom prst="rect">
            <a:avLst/>
          </a:prstGeom>
          <a:noFill/>
        </p:spPr>
        <p:txBody>
          <a:bodyPr wrap="square" rtlCol="0">
            <a:spAutoFit/>
          </a:bodyPr>
          <a:lstStyle/>
          <a:p>
            <a:r>
              <a:rPr lang="en-US" sz="1400" dirty="0" smtClean="0"/>
              <a:t>0</a:t>
            </a:r>
            <a:endParaRPr lang="en-US" sz="1400" dirty="0"/>
          </a:p>
        </p:txBody>
      </p:sp>
      <p:sp>
        <p:nvSpPr>
          <p:cNvPr id="57" name="TextBox 56"/>
          <p:cNvSpPr txBox="1"/>
          <p:nvPr/>
        </p:nvSpPr>
        <p:spPr>
          <a:xfrm>
            <a:off x="6269736" y="4139393"/>
            <a:ext cx="1401318" cy="307777"/>
          </a:xfrm>
          <a:prstGeom prst="rect">
            <a:avLst/>
          </a:prstGeom>
          <a:noFill/>
        </p:spPr>
        <p:txBody>
          <a:bodyPr wrap="square" rtlCol="0">
            <a:spAutoFit/>
          </a:bodyPr>
          <a:lstStyle/>
          <a:p>
            <a:r>
              <a:rPr lang="en-US" sz="1400" dirty="0" smtClean="0"/>
              <a:t>Normal Cost (C</a:t>
            </a:r>
            <a:r>
              <a:rPr lang="en-US" sz="1400" baseline="-25000" dirty="0" smtClean="0"/>
              <a:t>N</a:t>
            </a:r>
            <a:r>
              <a:rPr lang="en-US" sz="1400" dirty="0" smtClean="0"/>
              <a:t>)</a:t>
            </a:r>
            <a:endParaRPr lang="en-US" sz="1400" dirty="0"/>
          </a:p>
        </p:txBody>
      </p:sp>
      <p:sp>
        <p:nvSpPr>
          <p:cNvPr id="58" name="TextBox 57"/>
          <p:cNvSpPr txBox="1"/>
          <p:nvPr/>
        </p:nvSpPr>
        <p:spPr>
          <a:xfrm rot="16200000">
            <a:off x="7620586" y="5291363"/>
            <a:ext cx="1341507" cy="307777"/>
          </a:xfrm>
          <a:prstGeom prst="rect">
            <a:avLst/>
          </a:prstGeom>
          <a:noFill/>
        </p:spPr>
        <p:txBody>
          <a:bodyPr wrap="square" rtlCol="0">
            <a:spAutoFit/>
          </a:bodyPr>
          <a:lstStyle/>
          <a:p>
            <a:r>
              <a:rPr lang="en-US" sz="1400" dirty="0" smtClean="0"/>
              <a:t>Crash Time (D</a:t>
            </a:r>
            <a:r>
              <a:rPr lang="en-US" sz="1400" baseline="-25000" dirty="0"/>
              <a:t>c</a:t>
            </a:r>
            <a:r>
              <a:rPr lang="en-US" sz="1400" dirty="0" smtClean="0"/>
              <a:t>)</a:t>
            </a:r>
            <a:endParaRPr lang="en-US" sz="1400" dirty="0"/>
          </a:p>
        </p:txBody>
      </p:sp>
      <p:sp>
        <p:nvSpPr>
          <p:cNvPr id="59" name="TextBox 58"/>
          <p:cNvSpPr txBox="1"/>
          <p:nvPr/>
        </p:nvSpPr>
        <p:spPr>
          <a:xfrm>
            <a:off x="1234388" y="2152614"/>
            <a:ext cx="4521050" cy="3631763"/>
          </a:xfrm>
          <a:prstGeom prst="rect">
            <a:avLst/>
          </a:prstGeom>
          <a:noFill/>
        </p:spPr>
        <p:txBody>
          <a:bodyPr wrap="square" rtlCol="0">
            <a:spAutoFit/>
          </a:bodyPr>
          <a:lstStyle/>
          <a:p>
            <a:pPr algn="just"/>
            <a:r>
              <a:rPr lang="en-US" dirty="0" smtClean="0"/>
              <a:t>Crashing of duration of critical activities to reduce the project completion time would certainly require additional resources (cost). </a:t>
            </a:r>
          </a:p>
          <a:p>
            <a:pPr algn="just"/>
            <a:endParaRPr lang="en-US" dirty="0" smtClean="0"/>
          </a:p>
          <a:p>
            <a:pPr algn="just"/>
            <a:r>
              <a:rPr lang="en-US" dirty="0" smtClean="0"/>
              <a:t>Time-Cost relationship is shown in the Figure.</a:t>
            </a:r>
          </a:p>
          <a:p>
            <a:pPr algn="just"/>
            <a:endParaRPr lang="en-US" dirty="0" smtClean="0"/>
          </a:p>
          <a:p>
            <a:pPr algn="just"/>
            <a:r>
              <a:rPr lang="en-US" dirty="0" smtClean="0"/>
              <a:t>Duration of the activity cannot be reduced beyond Crash Point.</a:t>
            </a:r>
          </a:p>
          <a:p>
            <a:pPr algn="just"/>
            <a:endParaRPr lang="en-US" dirty="0" smtClean="0"/>
          </a:p>
          <a:p>
            <a:pPr algn="just"/>
            <a:r>
              <a:rPr lang="en-US" dirty="0" smtClean="0"/>
              <a:t>The decision maker may be interested to reduce the project completion time at minimum additional cost.</a:t>
            </a:r>
          </a:p>
          <a:p>
            <a:endParaRPr lang="en-US" sz="1400" dirty="0"/>
          </a:p>
        </p:txBody>
      </p:sp>
    </p:spTree>
    <p:extLst>
      <p:ext uri="{BB962C8B-B14F-4D97-AF65-F5344CB8AC3E}">
        <p14:creationId xmlns:p14="http://schemas.microsoft.com/office/powerpoint/2010/main" val="26063587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35184" cy="713867"/>
          </a:xfrm>
        </p:spPr>
        <p:txBody>
          <a:bodyPr/>
          <a:lstStyle/>
          <a:p>
            <a:r>
              <a:rPr lang="en-US" b="1" dirty="0"/>
              <a:t>PROJECT TIME-COST TRADE-OFF</a:t>
            </a:r>
            <a:endParaRPr lang="en-US" dirty="0"/>
          </a:p>
        </p:txBody>
      </p:sp>
      <p:sp>
        <p:nvSpPr>
          <p:cNvPr id="3" name="Content Placeholder 2"/>
          <p:cNvSpPr>
            <a:spLocks noGrp="1"/>
          </p:cNvSpPr>
          <p:nvPr>
            <p:ph idx="1"/>
          </p:nvPr>
        </p:nvSpPr>
        <p:spPr>
          <a:xfrm>
            <a:off x="838200" y="1170432"/>
            <a:ext cx="10515600" cy="5687568"/>
          </a:xfrm>
        </p:spPr>
        <p:txBody>
          <a:bodyPr>
            <a:normAutofit fontScale="85000" lnSpcReduction="20000"/>
          </a:bodyPr>
          <a:lstStyle/>
          <a:p>
            <a:pPr algn="just">
              <a:buFont typeface="Wingdings" panose="05000000000000000000" pitchFamily="2" charset="2"/>
              <a:buChar char="Ø"/>
            </a:pPr>
            <a:r>
              <a:rPr lang="en-US" sz="2200" dirty="0" smtClean="0"/>
              <a:t>Activities on the critical path are potential candidates for crashing because shortening noncritical activities would not have an impact on total project duration.</a:t>
            </a:r>
          </a:p>
          <a:p>
            <a:pPr algn="just">
              <a:buFont typeface="Wingdings" panose="05000000000000000000" pitchFamily="2" charset="2"/>
              <a:buChar char="Ø"/>
            </a:pPr>
            <a:r>
              <a:rPr lang="en-US" sz="2200" dirty="0" smtClean="0"/>
              <a:t>From economic standpoint the critical activities having lowest cost slope should be crashed first. Crashing should continue as long as the cost to crash is less than the possible benefits from crashing (e.g. incentives for early completion of the project, savings in indirect costs, or both).</a:t>
            </a:r>
          </a:p>
          <a:p>
            <a:pPr marL="0" indent="0">
              <a:buNone/>
            </a:pPr>
            <a:r>
              <a:rPr lang="en-US" sz="2200" b="1" dirty="0" smtClean="0"/>
              <a:t>The general procedure of crashing:</a:t>
            </a:r>
          </a:p>
          <a:p>
            <a:pPr marL="0" indent="0">
              <a:buNone/>
            </a:pPr>
            <a:r>
              <a:rPr lang="en-US" sz="2200" b="1" dirty="0" smtClean="0"/>
              <a:t>Step 1: </a:t>
            </a:r>
            <a:r>
              <a:rPr lang="en-US" sz="2200" dirty="0" smtClean="0"/>
              <a:t>Determine the normal project duration and associated critical path.</a:t>
            </a:r>
          </a:p>
          <a:p>
            <a:pPr marL="0" indent="0">
              <a:buNone/>
            </a:pPr>
            <a:r>
              <a:rPr lang="en-US" sz="2200" b="1" dirty="0" smtClean="0"/>
              <a:t>Step 2: </a:t>
            </a:r>
            <a:r>
              <a:rPr lang="en-US" sz="2200" dirty="0" smtClean="0"/>
              <a:t>Calculate cost slope for each critical activity using the relationship</a:t>
            </a:r>
          </a:p>
          <a:p>
            <a:pPr marL="0" indent="0">
              <a:buNone/>
            </a:pPr>
            <a:r>
              <a:rPr lang="en-US" sz="2200" dirty="0" smtClean="0">
                <a:solidFill>
                  <a:srgbClr val="FF0000"/>
                </a:solidFill>
              </a:rPr>
              <a:t>             Cost slope = (Crash Cost – Normal Cost) / (Normal Time – Crash Time)</a:t>
            </a:r>
          </a:p>
          <a:p>
            <a:pPr marL="0" indent="0">
              <a:buNone/>
            </a:pPr>
            <a:r>
              <a:rPr lang="en-US" sz="2200" b="1" dirty="0" smtClean="0"/>
              <a:t>Step 3: </a:t>
            </a:r>
            <a:r>
              <a:rPr lang="en-US" sz="2200" dirty="0" smtClean="0"/>
              <a:t>Crashing of critical activities will be carried out in order of increasing costs as long as crashing costs do not exceed benefits. </a:t>
            </a:r>
            <a:r>
              <a:rPr lang="en-US" sz="2200" dirty="0"/>
              <a:t>Start crashing the critical activity having </a:t>
            </a:r>
            <a:r>
              <a:rPr lang="en-US" sz="2200" dirty="0" smtClean="0"/>
              <a:t>lowest </a:t>
            </a:r>
            <a:r>
              <a:rPr lang="en-US" sz="2200" dirty="0"/>
              <a:t>cost slope among critical </a:t>
            </a:r>
            <a:r>
              <a:rPr lang="en-US" sz="2200" dirty="0" smtClean="0"/>
              <a:t>activities. </a:t>
            </a:r>
          </a:p>
          <a:p>
            <a:pPr marL="0" indent="0" algn="just">
              <a:buNone/>
            </a:pPr>
            <a:r>
              <a:rPr lang="en-US" sz="2200" dirty="0" smtClean="0"/>
              <a:t>As the original critical path becomes shorter, two or more paths may become critical. In such cases further reduction in duration will require simultaneous shortening of all critical paths by same duration. In some cases it may be economical to shorten a common critical activity on two or more of the critical paths, if crashing cost for a common activity is less than the sum of crashing costs of crashing activities on each separate critical path. </a:t>
            </a:r>
          </a:p>
          <a:p>
            <a:pPr marL="0" indent="0" algn="just">
              <a:buNone/>
            </a:pPr>
            <a:r>
              <a:rPr lang="en-US" sz="2200" b="1" dirty="0" smtClean="0"/>
              <a:t>Step 4: </a:t>
            </a:r>
            <a:r>
              <a:rPr lang="en-US" sz="2200" dirty="0" smtClean="0"/>
              <a:t>Determine total project cost corresponding to each crashing activity.</a:t>
            </a:r>
          </a:p>
          <a:p>
            <a:pPr marL="0" indent="0" algn="just">
              <a:buNone/>
            </a:pPr>
            <a:r>
              <a:rPr lang="en-US" sz="2200" b="1" dirty="0" smtClean="0"/>
              <a:t>Step 5: </a:t>
            </a:r>
            <a:r>
              <a:rPr lang="en-US" sz="2200" dirty="0" smtClean="0"/>
              <a:t>Terminate the procedure when the project completion duration reaches to its desired level or each critical activity has been crashed to its crash time. </a:t>
            </a:r>
            <a:endParaRPr lang="en-US" sz="2200" dirty="0"/>
          </a:p>
        </p:txBody>
      </p:sp>
    </p:spTree>
    <p:extLst>
      <p:ext uri="{BB962C8B-B14F-4D97-AF65-F5344CB8AC3E}">
        <p14:creationId xmlns:p14="http://schemas.microsoft.com/office/powerpoint/2010/main" val="4233174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TIME-COST </a:t>
            </a:r>
            <a:r>
              <a:rPr lang="en-US" b="1" dirty="0" smtClean="0"/>
              <a:t>TRADE-OFF (Example)</a:t>
            </a:r>
            <a:endParaRPr lang="en-US" dirty="0"/>
          </a:p>
        </p:txBody>
      </p:sp>
      <p:sp>
        <p:nvSpPr>
          <p:cNvPr id="3" name="Content Placeholder 2"/>
          <p:cNvSpPr>
            <a:spLocks noGrp="1"/>
          </p:cNvSpPr>
          <p:nvPr>
            <p:ph idx="1"/>
          </p:nvPr>
        </p:nvSpPr>
        <p:spPr>
          <a:xfrm>
            <a:off x="838200" y="1825624"/>
            <a:ext cx="5736336" cy="4913503"/>
          </a:xfrm>
        </p:spPr>
        <p:txBody>
          <a:bodyPr>
            <a:normAutofit fontScale="55000" lnSpcReduction="20000"/>
          </a:bodyPr>
          <a:lstStyle/>
          <a:p>
            <a:pPr marL="0" indent="0">
              <a:buNone/>
            </a:pPr>
            <a:r>
              <a:rPr lang="en-US" dirty="0" smtClean="0"/>
              <a:t>The data on time and cost of a project’s activities are shown below:</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The indirect cost is </a:t>
            </a:r>
            <a:r>
              <a:rPr lang="en-US" dirty="0" err="1" smtClean="0">
                <a:solidFill>
                  <a:srgbClr val="FF0000"/>
                </a:solidFill>
              </a:rPr>
              <a:t>Rs</a:t>
            </a:r>
            <a:r>
              <a:rPr lang="en-US" dirty="0" smtClean="0">
                <a:solidFill>
                  <a:srgbClr val="FF0000"/>
                </a:solidFill>
              </a:rPr>
              <a:t>. 400 per day</a:t>
            </a:r>
            <a:r>
              <a:rPr lang="en-US" dirty="0" smtClean="0"/>
              <a:t>. Find the optimum duration and the associated minimum project cost.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59975357"/>
              </p:ext>
            </p:extLst>
          </p:nvPr>
        </p:nvGraphicFramePr>
        <p:xfrm>
          <a:off x="1026160" y="2411306"/>
          <a:ext cx="5383782" cy="3291840"/>
        </p:xfrm>
        <a:graphic>
          <a:graphicData uri="http://schemas.openxmlformats.org/drawingml/2006/table">
            <a:tbl>
              <a:tblPr firstRow="1" bandRow="1">
                <a:tableStyleId>{5C22544A-7EE6-4342-B048-85BDC9FD1C3A}</a:tableStyleId>
              </a:tblPr>
              <a:tblGrid>
                <a:gridCol w="784352">
                  <a:extLst>
                    <a:ext uri="{9D8B030D-6E8A-4147-A177-3AD203B41FA5}">
                      <a16:colId xmlns:a16="http://schemas.microsoft.com/office/drawing/2014/main" val="1270160652"/>
                    </a:ext>
                  </a:extLst>
                </a:gridCol>
                <a:gridCol w="1106424">
                  <a:extLst>
                    <a:ext uri="{9D8B030D-6E8A-4147-A177-3AD203B41FA5}">
                      <a16:colId xmlns:a16="http://schemas.microsoft.com/office/drawing/2014/main" val="3351436255"/>
                    </a:ext>
                  </a:extLst>
                </a:gridCol>
                <a:gridCol w="950976">
                  <a:extLst>
                    <a:ext uri="{9D8B030D-6E8A-4147-A177-3AD203B41FA5}">
                      <a16:colId xmlns:a16="http://schemas.microsoft.com/office/drawing/2014/main" val="1098384756"/>
                    </a:ext>
                  </a:extLst>
                </a:gridCol>
                <a:gridCol w="822960">
                  <a:extLst>
                    <a:ext uri="{9D8B030D-6E8A-4147-A177-3AD203B41FA5}">
                      <a16:colId xmlns:a16="http://schemas.microsoft.com/office/drawing/2014/main" val="2310913762"/>
                    </a:ext>
                  </a:extLst>
                </a:gridCol>
                <a:gridCol w="821773">
                  <a:extLst>
                    <a:ext uri="{9D8B030D-6E8A-4147-A177-3AD203B41FA5}">
                      <a16:colId xmlns:a16="http://schemas.microsoft.com/office/drawing/2014/main" val="1468249377"/>
                    </a:ext>
                  </a:extLst>
                </a:gridCol>
                <a:gridCol w="897297">
                  <a:extLst>
                    <a:ext uri="{9D8B030D-6E8A-4147-A177-3AD203B41FA5}">
                      <a16:colId xmlns:a16="http://schemas.microsoft.com/office/drawing/2014/main" val="1379577255"/>
                    </a:ext>
                  </a:extLst>
                </a:gridCol>
              </a:tblGrid>
              <a:tr h="296038">
                <a:tc rowSpan="2">
                  <a:txBody>
                    <a:bodyPr/>
                    <a:lstStyle/>
                    <a:p>
                      <a:r>
                        <a:rPr lang="en-US" sz="1400" dirty="0" smtClean="0"/>
                        <a:t>Activity</a:t>
                      </a:r>
                      <a:endParaRPr lang="en-US" sz="1400" dirty="0"/>
                    </a:p>
                  </a:txBody>
                  <a:tcPr/>
                </a:tc>
                <a:tc rowSpan="2">
                  <a:txBody>
                    <a:bodyPr/>
                    <a:lstStyle/>
                    <a:p>
                      <a:pPr algn="ctr"/>
                      <a:r>
                        <a:rPr lang="en-US" sz="1400" dirty="0" smtClean="0"/>
                        <a:t>Immediate Predecessor</a:t>
                      </a:r>
                      <a:endParaRPr lang="en-US" sz="1400" dirty="0"/>
                    </a:p>
                  </a:txBody>
                  <a:tcPr/>
                </a:tc>
                <a:tc gridSpan="2">
                  <a:txBody>
                    <a:bodyPr/>
                    <a:lstStyle/>
                    <a:p>
                      <a:pPr algn="ctr"/>
                      <a:r>
                        <a:rPr lang="en-US" sz="1400" dirty="0" smtClean="0"/>
                        <a:t>Normal</a:t>
                      </a:r>
                      <a:endParaRPr lang="en-US" sz="1400" dirty="0"/>
                    </a:p>
                  </a:txBody>
                  <a:tcPr/>
                </a:tc>
                <a:tc hMerge="1">
                  <a:txBody>
                    <a:bodyPr/>
                    <a:lstStyle/>
                    <a:p>
                      <a:endParaRPr lang="en-US" dirty="0"/>
                    </a:p>
                  </a:txBody>
                  <a:tcPr/>
                </a:tc>
                <a:tc gridSpan="2">
                  <a:txBody>
                    <a:bodyPr/>
                    <a:lstStyle/>
                    <a:p>
                      <a:pPr algn="ctr"/>
                      <a:r>
                        <a:rPr lang="en-US" sz="1400" dirty="0" smtClean="0"/>
                        <a:t>Crash</a:t>
                      </a:r>
                      <a:endParaRPr lang="en-US" sz="1400" dirty="0"/>
                    </a:p>
                  </a:txBody>
                  <a:tcPr/>
                </a:tc>
                <a:tc hMerge="1">
                  <a:txBody>
                    <a:bodyPr/>
                    <a:lstStyle/>
                    <a:p>
                      <a:endParaRPr lang="en-US" dirty="0"/>
                    </a:p>
                  </a:txBody>
                  <a:tcPr/>
                </a:tc>
                <a:extLst>
                  <a:ext uri="{0D108BD9-81ED-4DB2-BD59-A6C34878D82A}">
                    <a16:rowId xmlns:a16="http://schemas.microsoft.com/office/drawing/2014/main" val="1107742552"/>
                  </a:ext>
                </a:extLst>
              </a:tr>
              <a:tr h="511338">
                <a:tc vMerge="1">
                  <a:txBody>
                    <a:bodyPr/>
                    <a:lstStyle/>
                    <a:p>
                      <a:endParaRPr lang="en-US" dirty="0"/>
                    </a:p>
                  </a:txBody>
                  <a:tcPr/>
                </a:tc>
                <a:tc vMerge="1">
                  <a:txBody>
                    <a:bodyPr/>
                    <a:lstStyle/>
                    <a:p>
                      <a:endParaRPr lang="en-US" dirty="0"/>
                    </a:p>
                  </a:txBody>
                  <a:tcPr/>
                </a:tc>
                <a:tc>
                  <a:txBody>
                    <a:bodyPr/>
                    <a:lstStyle/>
                    <a:p>
                      <a:pPr algn="ctr"/>
                      <a:r>
                        <a:rPr lang="en-US" sz="1400" dirty="0" smtClean="0"/>
                        <a:t>Duration (Weeks)</a:t>
                      </a:r>
                      <a:endParaRPr lang="en-US" sz="1400" dirty="0"/>
                    </a:p>
                  </a:txBody>
                  <a:tcPr/>
                </a:tc>
                <a:tc>
                  <a:txBody>
                    <a:bodyPr/>
                    <a:lstStyle/>
                    <a:p>
                      <a:pPr algn="r"/>
                      <a:r>
                        <a:rPr lang="en-US" sz="1400" dirty="0" smtClean="0"/>
                        <a:t>Cost (Rs.,000)</a:t>
                      </a:r>
                      <a:endParaRPr lang="en-US" sz="1400" dirty="0"/>
                    </a:p>
                  </a:txBody>
                  <a:tcPr/>
                </a:tc>
                <a:tc>
                  <a:txBody>
                    <a:bodyPr/>
                    <a:lstStyle/>
                    <a:p>
                      <a:pPr algn="ctr"/>
                      <a:r>
                        <a:rPr lang="en-US" sz="1400" dirty="0" smtClean="0"/>
                        <a:t>Duration (Weeks)</a:t>
                      </a:r>
                      <a:endParaRPr lang="en-US" sz="1400" dirty="0"/>
                    </a:p>
                  </a:txBody>
                  <a:tcPr/>
                </a:tc>
                <a:tc>
                  <a:txBody>
                    <a:bodyPr/>
                    <a:lstStyle/>
                    <a:p>
                      <a:pPr algn="r"/>
                      <a:r>
                        <a:rPr lang="en-US" sz="1400" dirty="0" smtClean="0"/>
                        <a:t>Cost (Rs.,000)</a:t>
                      </a:r>
                      <a:endParaRPr lang="en-US" sz="1400" dirty="0"/>
                    </a:p>
                  </a:txBody>
                  <a:tcPr/>
                </a:tc>
                <a:extLst>
                  <a:ext uri="{0D108BD9-81ED-4DB2-BD59-A6C34878D82A}">
                    <a16:rowId xmlns:a16="http://schemas.microsoft.com/office/drawing/2014/main" val="1059896984"/>
                  </a:ext>
                </a:extLst>
              </a:tr>
              <a:tr h="296038">
                <a:tc>
                  <a:txBody>
                    <a:bodyPr/>
                    <a:lstStyle/>
                    <a:p>
                      <a:pPr algn="ctr"/>
                      <a:r>
                        <a:rPr lang="en-US" sz="1400" dirty="0" smtClean="0"/>
                        <a:t>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10</a:t>
                      </a:r>
                      <a:endParaRPr lang="en-US" sz="1400" dirty="0"/>
                    </a:p>
                  </a:txBody>
                  <a:tcPr/>
                </a:tc>
                <a:tc>
                  <a:txBody>
                    <a:bodyPr/>
                    <a:lstStyle/>
                    <a:p>
                      <a:pPr algn="r"/>
                      <a:r>
                        <a:rPr lang="en-US" sz="1400" dirty="0" smtClean="0"/>
                        <a:t>20</a:t>
                      </a:r>
                      <a:endParaRPr lang="en-US" sz="1400" dirty="0"/>
                    </a:p>
                  </a:txBody>
                  <a:tcPr/>
                </a:tc>
                <a:tc>
                  <a:txBody>
                    <a:bodyPr/>
                    <a:lstStyle/>
                    <a:p>
                      <a:pPr algn="ctr"/>
                      <a:r>
                        <a:rPr lang="en-US" sz="1400" dirty="0" smtClean="0"/>
                        <a:t>7</a:t>
                      </a:r>
                      <a:endParaRPr lang="en-US" sz="1400" dirty="0"/>
                    </a:p>
                  </a:txBody>
                  <a:tcPr/>
                </a:tc>
                <a:tc>
                  <a:txBody>
                    <a:bodyPr/>
                    <a:lstStyle/>
                    <a:p>
                      <a:pPr algn="r"/>
                      <a:r>
                        <a:rPr lang="en-US" sz="1400" dirty="0" smtClean="0"/>
                        <a:t>30</a:t>
                      </a:r>
                      <a:endParaRPr lang="en-US" sz="1400" dirty="0"/>
                    </a:p>
                  </a:txBody>
                  <a:tcPr/>
                </a:tc>
                <a:extLst>
                  <a:ext uri="{0D108BD9-81ED-4DB2-BD59-A6C34878D82A}">
                    <a16:rowId xmlns:a16="http://schemas.microsoft.com/office/drawing/2014/main" val="459419599"/>
                  </a:ext>
                </a:extLst>
              </a:tr>
              <a:tr h="296038">
                <a:tc>
                  <a:txBody>
                    <a:bodyPr/>
                    <a:lstStyle/>
                    <a:p>
                      <a:pPr algn="ctr"/>
                      <a:r>
                        <a:rPr lang="en-US" sz="1400" dirty="0" smtClean="0"/>
                        <a:t>B</a:t>
                      </a:r>
                      <a:endParaRPr lang="en-US" sz="1400" dirty="0"/>
                    </a:p>
                  </a:txBody>
                  <a:tcPr>
                    <a:solidFill>
                      <a:schemeClr val="accent2">
                        <a:lumMod val="60000"/>
                        <a:lumOff val="40000"/>
                      </a:schemeClr>
                    </a:solidFill>
                  </a:tcPr>
                </a:tc>
                <a:tc>
                  <a:txBody>
                    <a:bodyPr/>
                    <a:lstStyle/>
                    <a:p>
                      <a:pPr algn="ctr"/>
                      <a:r>
                        <a:rPr lang="en-US" sz="1400" dirty="0" smtClean="0"/>
                        <a:t>-</a:t>
                      </a:r>
                      <a:endParaRPr lang="en-US" sz="1400" dirty="0"/>
                    </a:p>
                  </a:txBody>
                  <a:tcPr>
                    <a:solidFill>
                      <a:schemeClr val="accent2">
                        <a:lumMod val="60000"/>
                        <a:lumOff val="40000"/>
                      </a:schemeClr>
                    </a:solidFill>
                  </a:tcPr>
                </a:tc>
                <a:tc>
                  <a:txBody>
                    <a:bodyPr/>
                    <a:lstStyle/>
                    <a:p>
                      <a:pPr algn="ctr"/>
                      <a:r>
                        <a:rPr lang="en-US" sz="1400" dirty="0" smtClean="0"/>
                        <a:t>8</a:t>
                      </a:r>
                      <a:endParaRPr lang="en-US" sz="1400" dirty="0"/>
                    </a:p>
                  </a:txBody>
                  <a:tcPr>
                    <a:solidFill>
                      <a:schemeClr val="accent2">
                        <a:lumMod val="60000"/>
                        <a:lumOff val="40000"/>
                      </a:schemeClr>
                    </a:solidFill>
                  </a:tcPr>
                </a:tc>
                <a:tc>
                  <a:txBody>
                    <a:bodyPr/>
                    <a:lstStyle/>
                    <a:p>
                      <a:pPr algn="r"/>
                      <a:r>
                        <a:rPr lang="en-US" sz="1400" dirty="0" smtClean="0"/>
                        <a:t>15</a:t>
                      </a:r>
                      <a:endParaRPr lang="en-US" sz="1400" dirty="0"/>
                    </a:p>
                  </a:txBody>
                  <a:tcPr>
                    <a:solidFill>
                      <a:schemeClr val="accent2">
                        <a:lumMod val="60000"/>
                        <a:lumOff val="40000"/>
                      </a:schemeClr>
                    </a:solidFill>
                  </a:tcPr>
                </a:tc>
                <a:tc>
                  <a:txBody>
                    <a:bodyPr/>
                    <a:lstStyle/>
                    <a:p>
                      <a:pPr algn="ctr"/>
                      <a:r>
                        <a:rPr lang="en-US" sz="1400" dirty="0" smtClean="0"/>
                        <a:t>6</a:t>
                      </a:r>
                      <a:endParaRPr lang="en-US" sz="1400" dirty="0"/>
                    </a:p>
                  </a:txBody>
                  <a:tcPr>
                    <a:solidFill>
                      <a:schemeClr val="accent2">
                        <a:lumMod val="60000"/>
                        <a:lumOff val="40000"/>
                      </a:schemeClr>
                    </a:solidFill>
                  </a:tcPr>
                </a:tc>
                <a:tc>
                  <a:txBody>
                    <a:bodyPr/>
                    <a:lstStyle/>
                    <a:p>
                      <a:pPr algn="r"/>
                      <a:r>
                        <a:rPr lang="en-US" sz="1400" dirty="0" smtClean="0"/>
                        <a:t>20</a:t>
                      </a:r>
                      <a:endParaRPr lang="en-US" sz="1400" dirty="0"/>
                    </a:p>
                  </a:txBody>
                  <a:tcPr>
                    <a:solidFill>
                      <a:schemeClr val="accent2">
                        <a:lumMod val="60000"/>
                        <a:lumOff val="40000"/>
                      </a:schemeClr>
                    </a:solidFill>
                  </a:tcPr>
                </a:tc>
                <a:extLst>
                  <a:ext uri="{0D108BD9-81ED-4DB2-BD59-A6C34878D82A}">
                    <a16:rowId xmlns:a16="http://schemas.microsoft.com/office/drawing/2014/main" val="40579715"/>
                  </a:ext>
                </a:extLst>
              </a:tr>
              <a:tr h="296038">
                <a:tc>
                  <a:txBody>
                    <a:bodyPr/>
                    <a:lstStyle/>
                    <a:p>
                      <a:pPr algn="ctr"/>
                      <a:r>
                        <a:rPr lang="en-US" sz="1400" dirty="0" smtClean="0"/>
                        <a:t>C</a:t>
                      </a:r>
                      <a:endParaRPr lang="en-US" sz="1400" dirty="0"/>
                    </a:p>
                  </a:txBody>
                  <a:tcPr/>
                </a:tc>
                <a:tc>
                  <a:txBody>
                    <a:bodyPr/>
                    <a:lstStyle/>
                    <a:p>
                      <a:pPr algn="ctr"/>
                      <a:r>
                        <a:rPr lang="en-US" sz="1400" dirty="0" smtClean="0"/>
                        <a:t>B</a:t>
                      </a:r>
                      <a:endParaRPr lang="en-US" sz="1400" dirty="0"/>
                    </a:p>
                  </a:txBody>
                  <a:tcPr/>
                </a:tc>
                <a:tc>
                  <a:txBody>
                    <a:bodyPr/>
                    <a:lstStyle/>
                    <a:p>
                      <a:pPr algn="ctr"/>
                      <a:r>
                        <a:rPr lang="en-US" sz="1400" dirty="0" smtClean="0"/>
                        <a:t>5</a:t>
                      </a:r>
                      <a:endParaRPr lang="en-US" sz="1400" dirty="0"/>
                    </a:p>
                  </a:txBody>
                  <a:tcPr/>
                </a:tc>
                <a:tc>
                  <a:txBody>
                    <a:bodyPr/>
                    <a:lstStyle/>
                    <a:p>
                      <a:pPr algn="r"/>
                      <a:r>
                        <a:rPr lang="en-US" sz="1400" dirty="0" smtClean="0"/>
                        <a:t>10</a:t>
                      </a:r>
                      <a:endParaRPr lang="en-US" sz="1400" dirty="0"/>
                    </a:p>
                  </a:txBody>
                  <a:tcPr/>
                </a:tc>
                <a:tc>
                  <a:txBody>
                    <a:bodyPr/>
                    <a:lstStyle/>
                    <a:p>
                      <a:pPr algn="ctr"/>
                      <a:r>
                        <a:rPr lang="en-US" sz="1400" dirty="0" smtClean="0"/>
                        <a:t>4</a:t>
                      </a:r>
                      <a:endParaRPr lang="en-US" sz="1400" dirty="0"/>
                    </a:p>
                  </a:txBody>
                  <a:tcPr/>
                </a:tc>
                <a:tc>
                  <a:txBody>
                    <a:bodyPr/>
                    <a:lstStyle/>
                    <a:p>
                      <a:pPr algn="r"/>
                      <a:r>
                        <a:rPr lang="en-US" sz="1400" dirty="0" smtClean="0"/>
                        <a:t>14</a:t>
                      </a:r>
                      <a:endParaRPr lang="en-US" sz="1400" dirty="0"/>
                    </a:p>
                  </a:txBody>
                  <a:tcPr/>
                </a:tc>
                <a:extLst>
                  <a:ext uri="{0D108BD9-81ED-4DB2-BD59-A6C34878D82A}">
                    <a16:rowId xmlns:a16="http://schemas.microsoft.com/office/drawing/2014/main" val="4026778638"/>
                  </a:ext>
                </a:extLst>
              </a:tr>
              <a:tr h="296038">
                <a:tc>
                  <a:txBody>
                    <a:bodyPr/>
                    <a:lstStyle/>
                    <a:p>
                      <a:pPr algn="ctr"/>
                      <a:r>
                        <a:rPr lang="en-US" sz="1400" dirty="0" smtClean="0"/>
                        <a:t>D</a:t>
                      </a:r>
                      <a:endParaRPr lang="en-US" sz="1400" dirty="0"/>
                    </a:p>
                  </a:txBody>
                  <a:tcPr>
                    <a:solidFill>
                      <a:schemeClr val="accent2">
                        <a:lumMod val="60000"/>
                        <a:lumOff val="40000"/>
                      </a:schemeClr>
                    </a:solidFill>
                  </a:tcPr>
                </a:tc>
                <a:tc>
                  <a:txBody>
                    <a:bodyPr/>
                    <a:lstStyle/>
                    <a:p>
                      <a:pPr algn="ctr"/>
                      <a:r>
                        <a:rPr lang="en-US" sz="1400" dirty="0" smtClean="0"/>
                        <a:t>B</a:t>
                      </a:r>
                      <a:endParaRPr lang="en-US" sz="1400" dirty="0"/>
                    </a:p>
                  </a:txBody>
                  <a:tcPr>
                    <a:solidFill>
                      <a:schemeClr val="accent2">
                        <a:lumMod val="60000"/>
                        <a:lumOff val="40000"/>
                      </a:schemeClr>
                    </a:solidFill>
                  </a:tcPr>
                </a:tc>
                <a:tc>
                  <a:txBody>
                    <a:bodyPr/>
                    <a:lstStyle/>
                    <a:p>
                      <a:pPr algn="ctr"/>
                      <a:r>
                        <a:rPr lang="en-US" sz="1400" dirty="0" smtClean="0"/>
                        <a:t>6</a:t>
                      </a:r>
                      <a:endParaRPr lang="en-US" sz="1400" dirty="0"/>
                    </a:p>
                  </a:txBody>
                  <a:tcPr>
                    <a:solidFill>
                      <a:schemeClr val="accent2">
                        <a:lumMod val="60000"/>
                        <a:lumOff val="40000"/>
                      </a:schemeClr>
                    </a:solidFill>
                  </a:tcPr>
                </a:tc>
                <a:tc>
                  <a:txBody>
                    <a:bodyPr/>
                    <a:lstStyle/>
                    <a:p>
                      <a:pPr algn="r"/>
                      <a:r>
                        <a:rPr lang="en-US" sz="1400" dirty="0" smtClean="0"/>
                        <a:t>11</a:t>
                      </a:r>
                      <a:endParaRPr lang="en-US" sz="1400" dirty="0"/>
                    </a:p>
                  </a:txBody>
                  <a:tcPr>
                    <a:solidFill>
                      <a:schemeClr val="accent2">
                        <a:lumMod val="60000"/>
                        <a:lumOff val="40000"/>
                      </a:schemeClr>
                    </a:solidFill>
                  </a:tcPr>
                </a:tc>
                <a:tc>
                  <a:txBody>
                    <a:bodyPr/>
                    <a:lstStyle/>
                    <a:p>
                      <a:pPr algn="ctr"/>
                      <a:r>
                        <a:rPr lang="en-US" sz="1400" dirty="0" smtClean="0"/>
                        <a:t>4</a:t>
                      </a:r>
                      <a:endParaRPr lang="en-US" sz="1400" dirty="0"/>
                    </a:p>
                  </a:txBody>
                  <a:tcPr>
                    <a:solidFill>
                      <a:schemeClr val="accent2">
                        <a:lumMod val="60000"/>
                        <a:lumOff val="40000"/>
                      </a:schemeClr>
                    </a:solidFill>
                  </a:tcPr>
                </a:tc>
                <a:tc>
                  <a:txBody>
                    <a:bodyPr/>
                    <a:lstStyle/>
                    <a:p>
                      <a:pPr algn="r"/>
                      <a:r>
                        <a:rPr lang="en-US" sz="1400" dirty="0" smtClean="0"/>
                        <a:t>15</a:t>
                      </a:r>
                      <a:endParaRPr lang="en-US" sz="1400" dirty="0"/>
                    </a:p>
                  </a:txBody>
                  <a:tcPr>
                    <a:solidFill>
                      <a:schemeClr val="accent2">
                        <a:lumMod val="60000"/>
                        <a:lumOff val="40000"/>
                      </a:schemeClr>
                    </a:solidFill>
                  </a:tcPr>
                </a:tc>
                <a:extLst>
                  <a:ext uri="{0D108BD9-81ED-4DB2-BD59-A6C34878D82A}">
                    <a16:rowId xmlns:a16="http://schemas.microsoft.com/office/drawing/2014/main" val="570731970"/>
                  </a:ext>
                </a:extLst>
              </a:tr>
              <a:tr h="296038">
                <a:tc>
                  <a:txBody>
                    <a:bodyPr/>
                    <a:lstStyle/>
                    <a:p>
                      <a:pPr algn="ctr"/>
                      <a:r>
                        <a:rPr lang="en-US" sz="1400" dirty="0" smtClean="0"/>
                        <a:t>E</a:t>
                      </a:r>
                      <a:endParaRPr lang="en-US" sz="1400" dirty="0"/>
                    </a:p>
                  </a:txBody>
                  <a:tcPr/>
                </a:tc>
                <a:tc>
                  <a:txBody>
                    <a:bodyPr/>
                    <a:lstStyle/>
                    <a:p>
                      <a:pPr algn="ctr"/>
                      <a:r>
                        <a:rPr lang="en-US" sz="1400" dirty="0" smtClean="0"/>
                        <a:t>B</a:t>
                      </a:r>
                      <a:endParaRPr lang="en-US" sz="1400" dirty="0"/>
                    </a:p>
                  </a:txBody>
                  <a:tcPr/>
                </a:tc>
                <a:tc>
                  <a:txBody>
                    <a:bodyPr/>
                    <a:lstStyle/>
                    <a:p>
                      <a:pPr algn="ctr"/>
                      <a:r>
                        <a:rPr lang="en-US" sz="1400" dirty="0" smtClean="0"/>
                        <a:t>8</a:t>
                      </a:r>
                      <a:endParaRPr lang="en-US" sz="1400" dirty="0"/>
                    </a:p>
                  </a:txBody>
                  <a:tcPr/>
                </a:tc>
                <a:tc>
                  <a:txBody>
                    <a:bodyPr/>
                    <a:lstStyle/>
                    <a:p>
                      <a:pPr algn="r"/>
                      <a:r>
                        <a:rPr lang="en-US" sz="1400" dirty="0" smtClean="0"/>
                        <a:t>9</a:t>
                      </a:r>
                      <a:endParaRPr lang="en-US" sz="1400" dirty="0"/>
                    </a:p>
                  </a:txBody>
                  <a:tcPr/>
                </a:tc>
                <a:tc>
                  <a:txBody>
                    <a:bodyPr/>
                    <a:lstStyle/>
                    <a:p>
                      <a:pPr algn="ctr"/>
                      <a:r>
                        <a:rPr lang="en-US" sz="1400" dirty="0" smtClean="0"/>
                        <a:t>5</a:t>
                      </a:r>
                      <a:endParaRPr lang="en-US" sz="1400" dirty="0"/>
                    </a:p>
                  </a:txBody>
                  <a:tcPr/>
                </a:tc>
                <a:tc>
                  <a:txBody>
                    <a:bodyPr/>
                    <a:lstStyle/>
                    <a:p>
                      <a:pPr algn="r"/>
                      <a:r>
                        <a:rPr lang="en-US" sz="1400" dirty="0" smtClean="0"/>
                        <a:t>15</a:t>
                      </a:r>
                      <a:endParaRPr lang="en-US" sz="1400" dirty="0"/>
                    </a:p>
                  </a:txBody>
                  <a:tcPr/>
                </a:tc>
                <a:extLst>
                  <a:ext uri="{0D108BD9-81ED-4DB2-BD59-A6C34878D82A}">
                    <a16:rowId xmlns:a16="http://schemas.microsoft.com/office/drawing/2014/main" val="1577513671"/>
                  </a:ext>
                </a:extLst>
              </a:tr>
              <a:tr h="296038">
                <a:tc>
                  <a:txBody>
                    <a:bodyPr/>
                    <a:lstStyle/>
                    <a:p>
                      <a:pPr algn="ctr"/>
                      <a:r>
                        <a:rPr lang="en-US" sz="1400" dirty="0" smtClean="0"/>
                        <a:t>F</a:t>
                      </a:r>
                      <a:endParaRPr lang="en-US" sz="1400" dirty="0"/>
                    </a:p>
                  </a:txBody>
                  <a:tcPr/>
                </a:tc>
                <a:tc>
                  <a:txBody>
                    <a:bodyPr/>
                    <a:lstStyle/>
                    <a:p>
                      <a:pPr algn="ctr"/>
                      <a:r>
                        <a:rPr lang="en-US" sz="1400" dirty="0" smtClean="0"/>
                        <a:t>E</a:t>
                      </a:r>
                      <a:endParaRPr lang="en-US" sz="1400" dirty="0"/>
                    </a:p>
                  </a:txBody>
                  <a:tcPr/>
                </a:tc>
                <a:tc>
                  <a:txBody>
                    <a:bodyPr/>
                    <a:lstStyle/>
                    <a:p>
                      <a:pPr algn="ctr"/>
                      <a:r>
                        <a:rPr lang="en-US" sz="1400" dirty="0" smtClean="0"/>
                        <a:t>5</a:t>
                      </a:r>
                      <a:endParaRPr lang="en-US" sz="1400" dirty="0"/>
                    </a:p>
                  </a:txBody>
                  <a:tcPr/>
                </a:tc>
                <a:tc>
                  <a:txBody>
                    <a:bodyPr/>
                    <a:lstStyle/>
                    <a:p>
                      <a:pPr algn="r"/>
                      <a:r>
                        <a:rPr lang="en-US" sz="1400" dirty="0" smtClean="0"/>
                        <a:t>5</a:t>
                      </a:r>
                      <a:endParaRPr lang="en-US" sz="1400" dirty="0"/>
                    </a:p>
                  </a:txBody>
                  <a:tcPr/>
                </a:tc>
                <a:tc>
                  <a:txBody>
                    <a:bodyPr/>
                    <a:lstStyle/>
                    <a:p>
                      <a:pPr algn="ctr"/>
                      <a:r>
                        <a:rPr lang="en-US" sz="1400" dirty="0" smtClean="0"/>
                        <a:t>4</a:t>
                      </a:r>
                      <a:endParaRPr lang="en-US" sz="1400" dirty="0"/>
                    </a:p>
                  </a:txBody>
                  <a:tcPr/>
                </a:tc>
                <a:tc>
                  <a:txBody>
                    <a:bodyPr/>
                    <a:lstStyle/>
                    <a:p>
                      <a:pPr algn="r"/>
                      <a:r>
                        <a:rPr lang="en-US" sz="1400" dirty="0" smtClean="0"/>
                        <a:t>8</a:t>
                      </a:r>
                      <a:endParaRPr lang="en-US" sz="1400" dirty="0"/>
                    </a:p>
                  </a:txBody>
                  <a:tcPr/>
                </a:tc>
                <a:extLst>
                  <a:ext uri="{0D108BD9-81ED-4DB2-BD59-A6C34878D82A}">
                    <a16:rowId xmlns:a16="http://schemas.microsoft.com/office/drawing/2014/main" val="1362073216"/>
                  </a:ext>
                </a:extLst>
              </a:tr>
              <a:tr h="296038">
                <a:tc>
                  <a:txBody>
                    <a:bodyPr/>
                    <a:lstStyle/>
                    <a:p>
                      <a:pPr algn="ctr"/>
                      <a:r>
                        <a:rPr lang="en-US" sz="1400" dirty="0" smtClean="0"/>
                        <a:t>G</a:t>
                      </a:r>
                      <a:endParaRPr lang="en-US" sz="1400" dirty="0"/>
                    </a:p>
                  </a:txBody>
                  <a:tcPr>
                    <a:solidFill>
                      <a:schemeClr val="accent2">
                        <a:lumMod val="60000"/>
                        <a:lumOff val="40000"/>
                      </a:schemeClr>
                    </a:solidFill>
                  </a:tcPr>
                </a:tc>
                <a:tc>
                  <a:txBody>
                    <a:bodyPr/>
                    <a:lstStyle/>
                    <a:p>
                      <a:pPr algn="ctr"/>
                      <a:r>
                        <a:rPr lang="en-US" sz="1400" dirty="0" smtClean="0"/>
                        <a:t>A,D,C</a:t>
                      </a:r>
                      <a:endParaRPr lang="en-US" sz="1400" dirty="0"/>
                    </a:p>
                  </a:txBody>
                  <a:tcPr>
                    <a:solidFill>
                      <a:schemeClr val="accent2">
                        <a:lumMod val="60000"/>
                        <a:lumOff val="40000"/>
                      </a:schemeClr>
                    </a:solidFill>
                  </a:tcPr>
                </a:tc>
                <a:tc>
                  <a:txBody>
                    <a:bodyPr/>
                    <a:lstStyle/>
                    <a:p>
                      <a:pPr algn="ctr"/>
                      <a:r>
                        <a:rPr lang="en-US" sz="1400" dirty="0" smtClean="0"/>
                        <a:t>12</a:t>
                      </a:r>
                      <a:endParaRPr lang="en-US" sz="1400" dirty="0"/>
                    </a:p>
                  </a:txBody>
                  <a:tcPr>
                    <a:solidFill>
                      <a:schemeClr val="accent2">
                        <a:lumMod val="60000"/>
                        <a:lumOff val="40000"/>
                      </a:schemeClr>
                    </a:solidFill>
                  </a:tcPr>
                </a:tc>
                <a:tc>
                  <a:txBody>
                    <a:bodyPr/>
                    <a:lstStyle/>
                    <a:p>
                      <a:pPr algn="r"/>
                      <a:r>
                        <a:rPr lang="en-US" sz="1400" dirty="0" smtClean="0"/>
                        <a:t>3</a:t>
                      </a:r>
                      <a:endParaRPr lang="en-US" sz="1400" dirty="0"/>
                    </a:p>
                  </a:txBody>
                  <a:tcPr>
                    <a:solidFill>
                      <a:schemeClr val="accent2">
                        <a:lumMod val="60000"/>
                        <a:lumOff val="40000"/>
                      </a:schemeClr>
                    </a:solidFill>
                  </a:tcPr>
                </a:tc>
                <a:tc>
                  <a:txBody>
                    <a:bodyPr/>
                    <a:lstStyle/>
                    <a:p>
                      <a:pPr algn="ctr"/>
                      <a:r>
                        <a:rPr lang="en-US" sz="1400" dirty="0" smtClean="0"/>
                        <a:t>8</a:t>
                      </a:r>
                      <a:endParaRPr lang="en-US" sz="1400" dirty="0"/>
                    </a:p>
                  </a:txBody>
                  <a:tcPr>
                    <a:solidFill>
                      <a:schemeClr val="accent2">
                        <a:lumMod val="60000"/>
                        <a:lumOff val="40000"/>
                      </a:schemeClr>
                    </a:solidFill>
                  </a:tcPr>
                </a:tc>
                <a:tc>
                  <a:txBody>
                    <a:bodyPr/>
                    <a:lstStyle/>
                    <a:p>
                      <a:pPr algn="r"/>
                      <a:r>
                        <a:rPr lang="en-US" sz="1400" dirty="0" smtClean="0"/>
                        <a:t>4</a:t>
                      </a:r>
                      <a:endParaRPr lang="en-US" sz="1400" dirty="0"/>
                    </a:p>
                  </a:txBody>
                  <a:tcPr>
                    <a:solidFill>
                      <a:schemeClr val="accent2">
                        <a:lumMod val="60000"/>
                        <a:lumOff val="40000"/>
                      </a:schemeClr>
                    </a:solidFill>
                  </a:tcPr>
                </a:tc>
                <a:extLst>
                  <a:ext uri="{0D108BD9-81ED-4DB2-BD59-A6C34878D82A}">
                    <a16:rowId xmlns:a16="http://schemas.microsoft.com/office/drawing/2014/main" val="3796911734"/>
                  </a:ext>
                </a:extLst>
              </a:tr>
              <a:tr h="296038">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r"/>
                      <a:r>
                        <a:rPr lang="en-US" sz="1600" dirty="0" smtClean="0"/>
                        <a:t>73000</a:t>
                      </a:r>
                      <a:endParaRPr lang="en-US" sz="1600" dirty="0"/>
                    </a:p>
                  </a:txBody>
                  <a:tcPr/>
                </a:tc>
                <a:tc>
                  <a:txBody>
                    <a:bodyPr/>
                    <a:lstStyle/>
                    <a:p>
                      <a:pPr algn="ctr"/>
                      <a:endParaRPr lang="en-US" sz="1600" dirty="0"/>
                    </a:p>
                  </a:txBody>
                  <a:tcPr/>
                </a:tc>
                <a:tc>
                  <a:txBody>
                    <a:bodyPr/>
                    <a:lstStyle/>
                    <a:p>
                      <a:pPr algn="r"/>
                      <a:endParaRPr lang="en-US" sz="1600" dirty="0"/>
                    </a:p>
                  </a:txBody>
                  <a:tcPr/>
                </a:tc>
                <a:extLst>
                  <a:ext uri="{0D108BD9-81ED-4DB2-BD59-A6C34878D82A}">
                    <a16:rowId xmlns:a16="http://schemas.microsoft.com/office/drawing/2014/main" val="3174121460"/>
                  </a:ext>
                </a:extLst>
              </a:tr>
            </a:tbl>
          </a:graphicData>
        </a:graphic>
      </p:graphicFrame>
      <p:sp>
        <p:nvSpPr>
          <p:cNvPr id="5" name="TextBox 4"/>
          <p:cNvSpPr txBox="1"/>
          <p:nvPr/>
        </p:nvSpPr>
        <p:spPr>
          <a:xfrm>
            <a:off x="6762496" y="1825624"/>
            <a:ext cx="4813428" cy="4801314"/>
          </a:xfrm>
          <a:prstGeom prst="rect">
            <a:avLst/>
          </a:prstGeom>
          <a:noFill/>
        </p:spPr>
        <p:txBody>
          <a:bodyPr wrap="square" rtlCol="0">
            <a:spAutoFit/>
          </a:bodyPr>
          <a:lstStyle/>
          <a:p>
            <a:r>
              <a:rPr lang="en-US" dirty="0" smtClean="0"/>
              <a:t>Network Diagram with Normal Time:</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6" name="Oval 5"/>
          <p:cNvSpPr/>
          <p:nvPr/>
        </p:nvSpPr>
        <p:spPr>
          <a:xfrm>
            <a:off x="7141464" y="4032504"/>
            <a:ext cx="320040" cy="310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970520" y="4907280"/>
            <a:ext cx="320040" cy="310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8534400" y="3182112"/>
            <a:ext cx="32004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p:cNvCxnSpPr>
            <a:stCxn id="6" idx="5"/>
            <a:endCxn id="7" idx="1"/>
          </p:cNvCxnSpPr>
          <p:nvPr/>
        </p:nvCxnSpPr>
        <p:spPr>
          <a:xfrm>
            <a:off x="7414635" y="4297870"/>
            <a:ext cx="602754" cy="654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stCxn id="7" idx="0"/>
            <a:endCxn id="8" idx="3"/>
          </p:cNvCxnSpPr>
          <p:nvPr/>
        </p:nvCxnSpPr>
        <p:spPr>
          <a:xfrm flipV="1">
            <a:off x="8130540" y="3442275"/>
            <a:ext cx="450729" cy="14650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stCxn id="6" idx="7"/>
            <a:endCxn id="8" idx="2"/>
          </p:cNvCxnSpPr>
          <p:nvPr/>
        </p:nvCxnSpPr>
        <p:spPr>
          <a:xfrm flipV="1">
            <a:off x="7414635" y="3334512"/>
            <a:ext cx="1119765" cy="7435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Oval 15"/>
          <p:cNvSpPr/>
          <p:nvPr/>
        </p:nvSpPr>
        <p:spPr>
          <a:xfrm>
            <a:off x="8695568" y="3816392"/>
            <a:ext cx="301752" cy="327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8" name="Straight Arrow Connector 17"/>
          <p:cNvCxnSpPr>
            <a:stCxn id="7" idx="7"/>
            <a:endCxn id="16" idx="3"/>
          </p:cNvCxnSpPr>
          <p:nvPr/>
        </p:nvCxnSpPr>
        <p:spPr>
          <a:xfrm flipV="1">
            <a:off x="8243691" y="4095905"/>
            <a:ext cx="496068" cy="8569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stCxn id="16" idx="0"/>
          </p:cNvCxnSpPr>
          <p:nvPr/>
        </p:nvCxnSpPr>
        <p:spPr>
          <a:xfrm flipH="1" flipV="1">
            <a:off x="8732805" y="3437023"/>
            <a:ext cx="113639" cy="379369"/>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23" name="Oval 22"/>
          <p:cNvSpPr/>
          <p:nvPr/>
        </p:nvSpPr>
        <p:spPr>
          <a:xfrm>
            <a:off x="10232136" y="4389722"/>
            <a:ext cx="329184" cy="410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25" name="Straight Arrow Connector 24"/>
          <p:cNvCxnSpPr/>
          <p:nvPr/>
        </p:nvCxnSpPr>
        <p:spPr>
          <a:xfrm>
            <a:off x="8184301" y="5062277"/>
            <a:ext cx="898648" cy="1476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endCxn id="23" idx="1"/>
          </p:cNvCxnSpPr>
          <p:nvPr/>
        </p:nvCxnSpPr>
        <p:spPr>
          <a:xfrm>
            <a:off x="8854440" y="3334512"/>
            <a:ext cx="1425904" cy="11153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rot="19584094">
            <a:off x="7550920" y="3436059"/>
            <a:ext cx="589004" cy="307777"/>
          </a:xfrm>
          <a:prstGeom prst="rect">
            <a:avLst/>
          </a:prstGeom>
          <a:noFill/>
        </p:spPr>
        <p:txBody>
          <a:bodyPr wrap="square" rtlCol="0">
            <a:spAutoFit/>
          </a:bodyPr>
          <a:lstStyle/>
          <a:p>
            <a:r>
              <a:rPr lang="en-US" sz="1400" dirty="0" smtClean="0"/>
              <a:t>A-10</a:t>
            </a:r>
            <a:endParaRPr lang="en-US" sz="1400" dirty="0"/>
          </a:p>
        </p:txBody>
      </p:sp>
      <p:sp>
        <p:nvSpPr>
          <p:cNvPr id="30" name="TextBox 29"/>
          <p:cNvSpPr txBox="1"/>
          <p:nvPr/>
        </p:nvSpPr>
        <p:spPr>
          <a:xfrm rot="2874250">
            <a:off x="7264837" y="4616151"/>
            <a:ext cx="589004" cy="307777"/>
          </a:xfrm>
          <a:prstGeom prst="rect">
            <a:avLst/>
          </a:prstGeom>
          <a:noFill/>
        </p:spPr>
        <p:txBody>
          <a:bodyPr wrap="square" rtlCol="0">
            <a:spAutoFit/>
          </a:bodyPr>
          <a:lstStyle/>
          <a:p>
            <a:r>
              <a:rPr lang="en-US" sz="1400" dirty="0" smtClean="0"/>
              <a:t>B-8</a:t>
            </a:r>
            <a:endParaRPr lang="en-US" sz="1400" dirty="0"/>
          </a:p>
        </p:txBody>
      </p:sp>
      <p:sp>
        <p:nvSpPr>
          <p:cNvPr id="31" name="TextBox 30"/>
          <p:cNvSpPr txBox="1"/>
          <p:nvPr/>
        </p:nvSpPr>
        <p:spPr>
          <a:xfrm rot="17364246">
            <a:off x="7859472" y="4084014"/>
            <a:ext cx="589004" cy="307777"/>
          </a:xfrm>
          <a:prstGeom prst="rect">
            <a:avLst/>
          </a:prstGeom>
          <a:noFill/>
        </p:spPr>
        <p:txBody>
          <a:bodyPr wrap="square" rtlCol="0">
            <a:spAutoFit/>
          </a:bodyPr>
          <a:lstStyle/>
          <a:p>
            <a:r>
              <a:rPr lang="en-US" sz="1400" dirty="0" smtClean="0"/>
              <a:t>C-5</a:t>
            </a:r>
            <a:endParaRPr lang="en-US" sz="1400" dirty="0"/>
          </a:p>
        </p:txBody>
      </p:sp>
      <p:sp>
        <p:nvSpPr>
          <p:cNvPr id="32" name="TextBox 31"/>
          <p:cNvSpPr txBox="1"/>
          <p:nvPr/>
        </p:nvSpPr>
        <p:spPr>
          <a:xfrm rot="18119357">
            <a:off x="8366011" y="4291759"/>
            <a:ext cx="589004" cy="307777"/>
          </a:xfrm>
          <a:prstGeom prst="rect">
            <a:avLst/>
          </a:prstGeom>
          <a:noFill/>
        </p:spPr>
        <p:txBody>
          <a:bodyPr wrap="square" rtlCol="0">
            <a:spAutoFit/>
          </a:bodyPr>
          <a:lstStyle/>
          <a:p>
            <a:r>
              <a:rPr lang="en-US" sz="1400" dirty="0" smtClean="0"/>
              <a:t>D-6</a:t>
            </a:r>
            <a:endParaRPr lang="en-US" sz="1400" dirty="0"/>
          </a:p>
        </p:txBody>
      </p:sp>
      <p:sp>
        <p:nvSpPr>
          <p:cNvPr id="35" name="TextBox 34"/>
          <p:cNvSpPr txBox="1"/>
          <p:nvPr/>
        </p:nvSpPr>
        <p:spPr>
          <a:xfrm rot="490596">
            <a:off x="8528107" y="4902672"/>
            <a:ext cx="589004" cy="307777"/>
          </a:xfrm>
          <a:prstGeom prst="rect">
            <a:avLst/>
          </a:prstGeom>
          <a:noFill/>
        </p:spPr>
        <p:txBody>
          <a:bodyPr wrap="square" rtlCol="0">
            <a:spAutoFit/>
          </a:bodyPr>
          <a:lstStyle/>
          <a:p>
            <a:r>
              <a:rPr lang="en-US" sz="1400" dirty="0" smtClean="0"/>
              <a:t>E-8</a:t>
            </a:r>
            <a:endParaRPr lang="en-US" sz="1400" dirty="0"/>
          </a:p>
        </p:txBody>
      </p:sp>
      <p:sp>
        <p:nvSpPr>
          <p:cNvPr id="37" name="Oval 36"/>
          <p:cNvSpPr/>
          <p:nvPr/>
        </p:nvSpPr>
        <p:spPr>
          <a:xfrm>
            <a:off x="9082950" y="4952811"/>
            <a:ext cx="326226" cy="43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39" name="Straight Arrow Connector 38"/>
          <p:cNvCxnSpPr>
            <a:stCxn id="37" idx="6"/>
            <a:endCxn id="23" idx="3"/>
          </p:cNvCxnSpPr>
          <p:nvPr/>
        </p:nvCxnSpPr>
        <p:spPr>
          <a:xfrm flipV="1">
            <a:off x="9409176" y="4740428"/>
            <a:ext cx="871168" cy="4288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p:cNvSpPr txBox="1"/>
          <p:nvPr/>
        </p:nvSpPr>
        <p:spPr>
          <a:xfrm rot="2313835">
            <a:off x="9235895" y="3446715"/>
            <a:ext cx="589004" cy="307777"/>
          </a:xfrm>
          <a:prstGeom prst="rect">
            <a:avLst/>
          </a:prstGeom>
          <a:noFill/>
        </p:spPr>
        <p:txBody>
          <a:bodyPr wrap="square" rtlCol="0">
            <a:spAutoFit/>
          </a:bodyPr>
          <a:lstStyle/>
          <a:p>
            <a:r>
              <a:rPr lang="en-US" sz="1400" dirty="0" smtClean="0"/>
              <a:t>G-12</a:t>
            </a:r>
            <a:endParaRPr lang="en-US" sz="1400" dirty="0"/>
          </a:p>
        </p:txBody>
      </p:sp>
      <p:sp>
        <p:nvSpPr>
          <p:cNvPr id="50" name="TextBox 49"/>
          <p:cNvSpPr txBox="1"/>
          <p:nvPr/>
        </p:nvSpPr>
        <p:spPr>
          <a:xfrm rot="19584094">
            <a:off x="9446561" y="4704062"/>
            <a:ext cx="589004" cy="307777"/>
          </a:xfrm>
          <a:prstGeom prst="rect">
            <a:avLst/>
          </a:prstGeom>
          <a:noFill/>
        </p:spPr>
        <p:txBody>
          <a:bodyPr wrap="square" rtlCol="0">
            <a:spAutoFit/>
          </a:bodyPr>
          <a:lstStyle/>
          <a:p>
            <a:r>
              <a:rPr lang="en-US" sz="1400" dirty="0" smtClean="0"/>
              <a:t>F-5</a:t>
            </a:r>
            <a:endParaRPr lang="en-US" sz="1400" dirty="0"/>
          </a:p>
        </p:txBody>
      </p:sp>
      <p:sp>
        <p:nvSpPr>
          <p:cNvPr id="51" name="TextBox 50"/>
          <p:cNvSpPr txBox="1"/>
          <p:nvPr/>
        </p:nvSpPr>
        <p:spPr>
          <a:xfrm rot="20170610">
            <a:off x="8774049" y="3556914"/>
            <a:ext cx="225075" cy="307777"/>
          </a:xfrm>
          <a:prstGeom prst="rect">
            <a:avLst/>
          </a:prstGeom>
          <a:noFill/>
        </p:spPr>
        <p:txBody>
          <a:bodyPr wrap="square" rtlCol="0">
            <a:spAutoFit/>
          </a:bodyPr>
          <a:lstStyle/>
          <a:p>
            <a:r>
              <a:rPr lang="en-US" sz="1400" dirty="0" smtClean="0"/>
              <a:t>0</a:t>
            </a:r>
            <a:endParaRPr lang="en-US" sz="1400" dirty="0"/>
          </a:p>
        </p:txBody>
      </p:sp>
      <p:graphicFrame>
        <p:nvGraphicFramePr>
          <p:cNvPr id="52" name="Table 51"/>
          <p:cNvGraphicFramePr>
            <a:graphicFrameLocks noGrp="1"/>
          </p:cNvGraphicFramePr>
          <p:nvPr>
            <p:extLst>
              <p:ext uri="{D42A27DB-BD31-4B8C-83A1-F6EECF244321}">
                <p14:modId xmlns:p14="http://schemas.microsoft.com/office/powerpoint/2010/main" val="1221448802"/>
              </p:ext>
            </p:extLst>
          </p:nvPr>
        </p:nvGraphicFramePr>
        <p:xfrm>
          <a:off x="8707760" y="2467302"/>
          <a:ext cx="875152" cy="676380"/>
        </p:xfrm>
        <a:graphic>
          <a:graphicData uri="http://schemas.openxmlformats.org/drawingml/2006/table">
            <a:tbl>
              <a:tblPr firstRow="1" bandRow="1">
                <a:tableStyleId>{5C22544A-7EE6-4342-B048-85BDC9FD1C3A}</a:tableStyleId>
              </a:tblPr>
              <a:tblGrid>
                <a:gridCol w="505756">
                  <a:extLst>
                    <a:ext uri="{9D8B030D-6E8A-4147-A177-3AD203B41FA5}">
                      <a16:colId xmlns:a16="http://schemas.microsoft.com/office/drawing/2014/main" val="115243184"/>
                    </a:ext>
                  </a:extLst>
                </a:gridCol>
                <a:gridCol w="369396">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4</a:t>
                      </a:r>
                      <a:endParaRPr lang="en-US" sz="1400" baseline="-25000" dirty="0"/>
                    </a:p>
                  </a:txBody>
                  <a:tcPr/>
                </a:tc>
                <a:tc>
                  <a:txBody>
                    <a:bodyPr/>
                    <a:lstStyle/>
                    <a:p>
                      <a:r>
                        <a:rPr lang="en-US" sz="1400" dirty="0" smtClean="0"/>
                        <a:t>14</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4</a:t>
                      </a:r>
                      <a:endParaRPr lang="en-US" sz="1400" baseline="-25000" dirty="0"/>
                    </a:p>
                  </a:txBody>
                  <a:tcPr/>
                </a:tc>
                <a:tc>
                  <a:txBody>
                    <a:bodyPr/>
                    <a:lstStyle/>
                    <a:p>
                      <a:r>
                        <a:rPr lang="en-US" sz="1400" dirty="0" smtClean="0"/>
                        <a:t>14</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1606805436"/>
              </p:ext>
            </p:extLst>
          </p:nvPr>
        </p:nvGraphicFramePr>
        <p:xfrm>
          <a:off x="8986989" y="4100573"/>
          <a:ext cx="868835" cy="676380"/>
        </p:xfrm>
        <a:graphic>
          <a:graphicData uri="http://schemas.openxmlformats.org/drawingml/2006/table">
            <a:tbl>
              <a:tblPr firstRow="1" bandRow="1">
                <a:tableStyleId>{5C22544A-7EE6-4342-B048-85BDC9FD1C3A}</a:tableStyleId>
              </a:tblPr>
              <a:tblGrid>
                <a:gridCol w="440475">
                  <a:extLst>
                    <a:ext uri="{9D8B030D-6E8A-4147-A177-3AD203B41FA5}">
                      <a16:colId xmlns:a16="http://schemas.microsoft.com/office/drawing/2014/main" val="115243184"/>
                    </a:ext>
                  </a:extLst>
                </a:gridCol>
                <a:gridCol w="428360">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3</a:t>
                      </a:r>
                      <a:endParaRPr lang="en-US" sz="1400" baseline="-25000" dirty="0"/>
                    </a:p>
                  </a:txBody>
                  <a:tcPr/>
                </a:tc>
                <a:tc>
                  <a:txBody>
                    <a:bodyPr/>
                    <a:lstStyle/>
                    <a:p>
                      <a:r>
                        <a:rPr lang="en-US" sz="1400" dirty="0" smtClean="0"/>
                        <a:t>14</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3</a:t>
                      </a:r>
                      <a:endParaRPr lang="en-US" sz="1400" baseline="-25000" dirty="0"/>
                    </a:p>
                  </a:txBody>
                  <a:tcPr/>
                </a:tc>
                <a:tc>
                  <a:txBody>
                    <a:bodyPr/>
                    <a:lstStyle/>
                    <a:p>
                      <a:r>
                        <a:rPr lang="en-US" sz="1400" dirty="0" smtClean="0"/>
                        <a:t>14</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426034020"/>
              </p:ext>
            </p:extLst>
          </p:nvPr>
        </p:nvGraphicFramePr>
        <p:xfrm>
          <a:off x="10191800" y="3605614"/>
          <a:ext cx="845008" cy="676380"/>
        </p:xfrm>
        <a:graphic>
          <a:graphicData uri="http://schemas.openxmlformats.org/drawingml/2006/table">
            <a:tbl>
              <a:tblPr firstRow="1" bandRow="1">
                <a:tableStyleId>{5C22544A-7EE6-4342-B048-85BDC9FD1C3A}</a:tableStyleId>
              </a:tblPr>
              <a:tblGrid>
                <a:gridCol w="480332">
                  <a:extLst>
                    <a:ext uri="{9D8B030D-6E8A-4147-A177-3AD203B41FA5}">
                      <a16:colId xmlns:a16="http://schemas.microsoft.com/office/drawing/2014/main" val="115243184"/>
                    </a:ext>
                  </a:extLst>
                </a:gridCol>
                <a:gridCol w="364676">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6</a:t>
                      </a:r>
                      <a:endParaRPr lang="en-US" sz="1400" baseline="-25000" dirty="0"/>
                    </a:p>
                  </a:txBody>
                  <a:tcPr/>
                </a:tc>
                <a:tc>
                  <a:txBody>
                    <a:bodyPr/>
                    <a:lstStyle/>
                    <a:p>
                      <a:r>
                        <a:rPr lang="en-US" sz="1400" dirty="0" smtClean="0"/>
                        <a:t>26</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6</a:t>
                      </a:r>
                      <a:endParaRPr lang="en-US" sz="1400" baseline="-25000" dirty="0"/>
                    </a:p>
                  </a:txBody>
                  <a:tcPr/>
                </a:tc>
                <a:tc>
                  <a:txBody>
                    <a:bodyPr/>
                    <a:lstStyle/>
                    <a:p>
                      <a:r>
                        <a:rPr lang="en-US" sz="1400" dirty="0" smtClean="0"/>
                        <a:t>26</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4275250938"/>
              </p:ext>
            </p:extLst>
          </p:nvPr>
        </p:nvGraphicFramePr>
        <p:xfrm>
          <a:off x="9116784" y="5459848"/>
          <a:ext cx="914648" cy="676380"/>
        </p:xfrm>
        <a:graphic>
          <a:graphicData uri="http://schemas.openxmlformats.org/drawingml/2006/table">
            <a:tbl>
              <a:tblPr firstRow="1" bandRow="1">
                <a:tableStyleId>{5C22544A-7EE6-4342-B048-85BDC9FD1C3A}</a:tableStyleId>
              </a:tblPr>
              <a:tblGrid>
                <a:gridCol w="519917">
                  <a:extLst>
                    <a:ext uri="{9D8B030D-6E8A-4147-A177-3AD203B41FA5}">
                      <a16:colId xmlns:a16="http://schemas.microsoft.com/office/drawing/2014/main" val="115243184"/>
                    </a:ext>
                  </a:extLst>
                </a:gridCol>
                <a:gridCol w="394731">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5</a:t>
                      </a:r>
                      <a:endParaRPr lang="en-US" sz="1400" baseline="-25000" dirty="0"/>
                    </a:p>
                  </a:txBody>
                  <a:tcPr/>
                </a:tc>
                <a:tc>
                  <a:txBody>
                    <a:bodyPr/>
                    <a:lstStyle/>
                    <a:p>
                      <a:r>
                        <a:rPr lang="en-US" sz="1400" dirty="0" smtClean="0"/>
                        <a:t>16</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5</a:t>
                      </a:r>
                      <a:endParaRPr lang="en-US" sz="1400" baseline="-25000" dirty="0"/>
                    </a:p>
                  </a:txBody>
                  <a:tcPr/>
                </a:tc>
                <a:tc>
                  <a:txBody>
                    <a:bodyPr/>
                    <a:lstStyle/>
                    <a:p>
                      <a:r>
                        <a:rPr lang="en-US" sz="1400" dirty="0" smtClean="0"/>
                        <a:t>21</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643491633"/>
              </p:ext>
            </p:extLst>
          </p:nvPr>
        </p:nvGraphicFramePr>
        <p:xfrm>
          <a:off x="8027444" y="5312998"/>
          <a:ext cx="739040" cy="676380"/>
        </p:xfrm>
        <a:graphic>
          <a:graphicData uri="http://schemas.openxmlformats.org/drawingml/2006/table">
            <a:tbl>
              <a:tblPr firstRow="1" bandRow="1">
                <a:tableStyleId>{5C22544A-7EE6-4342-B048-85BDC9FD1C3A}</a:tableStyleId>
              </a:tblPr>
              <a:tblGrid>
                <a:gridCol w="420096">
                  <a:extLst>
                    <a:ext uri="{9D8B030D-6E8A-4147-A177-3AD203B41FA5}">
                      <a16:colId xmlns:a16="http://schemas.microsoft.com/office/drawing/2014/main" val="115243184"/>
                    </a:ext>
                  </a:extLst>
                </a:gridCol>
                <a:gridCol w="318944">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2</a:t>
                      </a:r>
                      <a:endParaRPr lang="en-US" sz="1400" baseline="-25000" dirty="0"/>
                    </a:p>
                  </a:txBody>
                  <a:tcPr/>
                </a:tc>
                <a:tc>
                  <a:txBody>
                    <a:bodyPr/>
                    <a:lstStyle/>
                    <a:p>
                      <a:r>
                        <a:rPr lang="en-US" sz="1400" dirty="0" smtClean="0"/>
                        <a:t>8</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2</a:t>
                      </a:r>
                      <a:endParaRPr lang="en-US" sz="1400" baseline="-25000" dirty="0"/>
                    </a:p>
                  </a:txBody>
                  <a:tcPr/>
                </a:tc>
                <a:tc>
                  <a:txBody>
                    <a:bodyPr/>
                    <a:lstStyle/>
                    <a:p>
                      <a:r>
                        <a:rPr lang="en-US" sz="1400" dirty="0" smtClean="0"/>
                        <a:t>8</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2679715671"/>
              </p:ext>
            </p:extLst>
          </p:nvPr>
        </p:nvGraphicFramePr>
        <p:xfrm>
          <a:off x="6842721" y="3228140"/>
          <a:ext cx="739040" cy="676380"/>
        </p:xfrm>
        <a:graphic>
          <a:graphicData uri="http://schemas.openxmlformats.org/drawingml/2006/table">
            <a:tbl>
              <a:tblPr firstRow="1" bandRow="1">
                <a:tableStyleId>{5C22544A-7EE6-4342-B048-85BDC9FD1C3A}</a:tableStyleId>
              </a:tblPr>
              <a:tblGrid>
                <a:gridCol w="420096">
                  <a:extLst>
                    <a:ext uri="{9D8B030D-6E8A-4147-A177-3AD203B41FA5}">
                      <a16:colId xmlns:a16="http://schemas.microsoft.com/office/drawing/2014/main" val="115243184"/>
                    </a:ext>
                  </a:extLst>
                </a:gridCol>
                <a:gridCol w="318944">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1</a:t>
                      </a:r>
                      <a:endParaRPr lang="en-US" sz="1400" baseline="-25000" dirty="0"/>
                    </a:p>
                  </a:txBody>
                  <a:tcPr/>
                </a:tc>
                <a:tc>
                  <a:txBody>
                    <a:bodyPr/>
                    <a:lstStyle/>
                    <a:p>
                      <a:r>
                        <a:rPr lang="en-US" sz="1400" dirty="0" smtClean="0"/>
                        <a:t>0</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1</a:t>
                      </a:r>
                      <a:endParaRPr lang="en-US" sz="1400" baseline="-25000" dirty="0"/>
                    </a:p>
                  </a:txBody>
                  <a:tcPr/>
                </a:tc>
                <a:tc>
                  <a:txBody>
                    <a:bodyPr/>
                    <a:lstStyle/>
                    <a:p>
                      <a:r>
                        <a:rPr lang="en-US" sz="1400" dirty="0" smtClean="0"/>
                        <a:t>0</a:t>
                      </a:r>
                      <a:endParaRPr lang="en-US" sz="1400" dirty="0"/>
                    </a:p>
                  </a:txBody>
                  <a:tcPr/>
                </a:tc>
                <a:extLst>
                  <a:ext uri="{0D108BD9-81ED-4DB2-BD59-A6C34878D82A}">
                    <a16:rowId xmlns:a16="http://schemas.microsoft.com/office/drawing/2014/main" val="3784290020"/>
                  </a:ext>
                </a:extLst>
              </a:tr>
            </a:tbl>
          </a:graphicData>
        </a:graphic>
      </p:graphicFrame>
      <p:sp>
        <p:nvSpPr>
          <p:cNvPr id="58" name="TextBox 57"/>
          <p:cNvSpPr txBox="1"/>
          <p:nvPr/>
        </p:nvSpPr>
        <p:spPr>
          <a:xfrm>
            <a:off x="7581761" y="6136228"/>
            <a:ext cx="3772039" cy="369332"/>
          </a:xfrm>
          <a:prstGeom prst="rect">
            <a:avLst/>
          </a:prstGeom>
          <a:noFill/>
        </p:spPr>
        <p:txBody>
          <a:bodyPr wrap="square" rtlCol="0">
            <a:spAutoFit/>
          </a:bodyPr>
          <a:lstStyle/>
          <a:p>
            <a:r>
              <a:rPr lang="en-US" dirty="0" smtClean="0"/>
              <a:t>Critical Path: 1-2-3-4-6</a:t>
            </a:r>
            <a:endParaRPr lang="en-US" dirty="0"/>
          </a:p>
        </p:txBody>
      </p:sp>
    </p:spTree>
    <p:extLst>
      <p:ext uri="{BB962C8B-B14F-4D97-AF65-F5344CB8AC3E}">
        <p14:creationId xmlns:p14="http://schemas.microsoft.com/office/powerpoint/2010/main" val="2454502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TIME-COST </a:t>
            </a:r>
            <a:r>
              <a:rPr lang="en-US" b="1" dirty="0" smtClean="0"/>
              <a:t>TRADE-OFF (Example)</a:t>
            </a:r>
            <a:endParaRPr lang="en-US" dirty="0"/>
          </a:p>
        </p:txBody>
      </p:sp>
      <p:sp>
        <p:nvSpPr>
          <p:cNvPr id="3" name="Content Placeholder 2"/>
          <p:cNvSpPr>
            <a:spLocks noGrp="1"/>
          </p:cNvSpPr>
          <p:nvPr>
            <p:ph idx="1"/>
          </p:nvPr>
        </p:nvSpPr>
        <p:spPr>
          <a:xfrm>
            <a:off x="838200" y="1825624"/>
            <a:ext cx="5736336" cy="4913503"/>
          </a:xfrm>
        </p:spPr>
        <p:txBody>
          <a:bodyPr>
            <a:normAutofit/>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
        <p:nvSpPr>
          <p:cNvPr id="5" name="TextBox 4"/>
          <p:cNvSpPr txBox="1"/>
          <p:nvPr/>
        </p:nvSpPr>
        <p:spPr>
          <a:xfrm>
            <a:off x="6762496" y="1825624"/>
            <a:ext cx="4813428" cy="4801314"/>
          </a:xfrm>
          <a:prstGeom prst="rect">
            <a:avLst/>
          </a:prstGeom>
          <a:noFill/>
        </p:spPr>
        <p:txBody>
          <a:bodyPr wrap="square" rtlCol="0">
            <a:spAutoFit/>
          </a:bodyPr>
          <a:lstStyle/>
          <a:p>
            <a:r>
              <a:rPr lang="en-US" dirty="0" smtClean="0"/>
              <a:t>Network Diagram with Normal Time:</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6" name="Oval 5"/>
          <p:cNvSpPr/>
          <p:nvPr/>
        </p:nvSpPr>
        <p:spPr>
          <a:xfrm>
            <a:off x="7141464" y="4032504"/>
            <a:ext cx="320040" cy="310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970520" y="4907280"/>
            <a:ext cx="320040" cy="310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8534400" y="3182112"/>
            <a:ext cx="32004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p:cNvCxnSpPr>
            <a:stCxn id="6" idx="5"/>
            <a:endCxn id="7" idx="1"/>
          </p:cNvCxnSpPr>
          <p:nvPr/>
        </p:nvCxnSpPr>
        <p:spPr>
          <a:xfrm>
            <a:off x="7414635" y="4297870"/>
            <a:ext cx="602754" cy="654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stCxn id="7" idx="0"/>
            <a:endCxn id="8" idx="3"/>
          </p:cNvCxnSpPr>
          <p:nvPr/>
        </p:nvCxnSpPr>
        <p:spPr>
          <a:xfrm flipV="1">
            <a:off x="8130540" y="3442275"/>
            <a:ext cx="450729" cy="14650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stCxn id="6" idx="7"/>
            <a:endCxn id="8" idx="2"/>
          </p:cNvCxnSpPr>
          <p:nvPr/>
        </p:nvCxnSpPr>
        <p:spPr>
          <a:xfrm flipV="1">
            <a:off x="7414635" y="3334512"/>
            <a:ext cx="1119765" cy="7435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Oval 15"/>
          <p:cNvSpPr/>
          <p:nvPr/>
        </p:nvSpPr>
        <p:spPr>
          <a:xfrm>
            <a:off x="8695568" y="3816392"/>
            <a:ext cx="301752" cy="327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8" name="Straight Arrow Connector 17"/>
          <p:cNvCxnSpPr>
            <a:stCxn id="7" idx="7"/>
            <a:endCxn id="16" idx="3"/>
          </p:cNvCxnSpPr>
          <p:nvPr/>
        </p:nvCxnSpPr>
        <p:spPr>
          <a:xfrm flipV="1">
            <a:off x="8243691" y="4095905"/>
            <a:ext cx="496068" cy="8569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stCxn id="16" idx="0"/>
          </p:cNvCxnSpPr>
          <p:nvPr/>
        </p:nvCxnSpPr>
        <p:spPr>
          <a:xfrm flipH="1" flipV="1">
            <a:off x="8732805" y="3437023"/>
            <a:ext cx="113639" cy="379369"/>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23" name="Oval 22"/>
          <p:cNvSpPr/>
          <p:nvPr/>
        </p:nvSpPr>
        <p:spPr>
          <a:xfrm>
            <a:off x="10232136" y="4389722"/>
            <a:ext cx="329184" cy="410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25" name="Straight Arrow Connector 24"/>
          <p:cNvCxnSpPr/>
          <p:nvPr/>
        </p:nvCxnSpPr>
        <p:spPr>
          <a:xfrm>
            <a:off x="8184301" y="5062277"/>
            <a:ext cx="898648" cy="1476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endCxn id="23" idx="1"/>
          </p:cNvCxnSpPr>
          <p:nvPr/>
        </p:nvCxnSpPr>
        <p:spPr>
          <a:xfrm>
            <a:off x="8854440" y="3334512"/>
            <a:ext cx="1425904" cy="11153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rot="19584094">
            <a:off x="7550920" y="3436059"/>
            <a:ext cx="589004" cy="307777"/>
          </a:xfrm>
          <a:prstGeom prst="rect">
            <a:avLst/>
          </a:prstGeom>
          <a:noFill/>
        </p:spPr>
        <p:txBody>
          <a:bodyPr wrap="square" rtlCol="0">
            <a:spAutoFit/>
          </a:bodyPr>
          <a:lstStyle/>
          <a:p>
            <a:r>
              <a:rPr lang="en-US" sz="1400" dirty="0" smtClean="0"/>
              <a:t>A-10</a:t>
            </a:r>
            <a:endParaRPr lang="en-US" sz="1400" dirty="0"/>
          </a:p>
        </p:txBody>
      </p:sp>
      <p:sp>
        <p:nvSpPr>
          <p:cNvPr id="30" name="TextBox 29"/>
          <p:cNvSpPr txBox="1"/>
          <p:nvPr/>
        </p:nvSpPr>
        <p:spPr>
          <a:xfrm rot="2874250">
            <a:off x="7264837" y="4616151"/>
            <a:ext cx="589004" cy="307777"/>
          </a:xfrm>
          <a:prstGeom prst="rect">
            <a:avLst/>
          </a:prstGeom>
          <a:noFill/>
        </p:spPr>
        <p:txBody>
          <a:bodyPr wrap="square" rtlCol="0">
            <a:spAutoFit/>
          </a:bodyPr>
          <a:lstStyle/>
          <a:p>
            <a:r>
              <a:rPr lang="en-US" sz="1400" dirty="0" smtClean="0"/>
              <a:t>B-8</a:t>
            </a:r>
            <a:endParaRPr lang="en-US" sz="1400" dirty="0"/>
          </a:p>
        </p:txBody>
      </p:sp>
      <p:sp>
        <p:nvSpPr>
          <p:cNvPr id="31" name="TextBox 30"/>
          <p:cNvSpPr txBox="1"/>
          <p:nvPr/>
        </p:nvSpPr>
        <p:spPr>
          <a:xfrm rot="17364246">
            <a:off x="7859472" y="4084014"/>
            <a:ext cx="589004" cy="307777"/>
          </a:xfrm>
          <a:prstGeom prst="rect">
            <a:avLst/>
          </a:prstGeom>
          <a:noFill/>
        </p:spPr>
        <p:txBody>
          <a:bodyPr wrap="square" rtlCol="0">
            <a:spAutoFit/>
          </a:bodyPr>
          <a:lstStyle/>
          <a:p>
            <a:r>
              <a:rPr lang="en-US" sz="1400" dirty="0" smtClean="0"/>
              <a:t>C-5</a:t>
            </a:r>
            <a:endParaRPr lang="en-US" sz="1400" dirty="0"/>
          </a:p>
        </p:txBody>
      </p:sp>
      <p:sp>
        <p:nvSpPr>
          <p:cNvPr id="32" name="TextBox 31"/>
          <p:cNvSpPr txBox="1"/>
          <p:nvPr/>
        </p:nvSpPr>
        <p:spPr>
          <a:xfrm rot="18119357">
            <a:off x="8366011" y="4291759"/>
            <a:ext cx="589004" cy="307777"/>
          </a:xfrm>
          <a:prstGeom prst="rect">
            <a:avLst/>
          </a:prstGeom>
          <a:noFill/>
        </p:spPr>
        <p:txBody>
          <a:bodyPr wrap="square" rtlCol="0">
            <a:spAutoFit/>
          </a:bodyPr>
          <a:lstStyle/>
          <a:p>
            <a:r>
              <a:rPr lang="en-US" sz="1400" dirty="0" smtClean="0"/>
              <a:t>D-6</a:t>
            </a:r>
            <a:endParaRPr lang="en-US" sz="1400" dirty="0"/>
          </a:p>
        </p:txBody>
      </p:sp>
      <p:sp>
        <p:nvSpPr>
          <p:cNvPr id="35" name="TextBox 34"/>
          <p:cNvSpPr txBox="1"/>
          <p:nvPr/>
        </p:nvSpPr>
        <p:spPr>
          <a:xfrm rot="490596">
            <a:off x="8528107" y="4902672"/>
            <a:ext cx="589004" cy="307777"/>
          </a:xfrm>
          <a:prstGeom prst="rect">
            <a:avLst/>
          </a:prstGeom>
          <a:noFill/>
        </p:spPr>
        <p:txBody>
          <a:bodyPr wrap="square" rtlCol="0">
            <a:spAutoFit/>
          </a:bodyPr>
          <a:lstStyle/>
          <a:p>
            <a:r>
              <a:rPr lang="en-US" sz="1400" dirty="0" smtClean="0"/>
              <a:t>E-8</a:t>
            </a:r>
            <a:endParaRPr lang="en-US" sz="1400" dirty="0"/>
          </a:p>
        </p:txBody>
      </p:sp>
      <p:sp>
        <p:nvSpPr>
          <p:cNvPr id="37" name="Oval 36"/>
          <p:cNvSpPr/>
          <p:nvPr/>
        </p:nvSpPr>
        <p:spPr>
          <a:xfrm>
            <a:off x="9082950" y="4952811"/>
            <a:ext cx="326226" cy="43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39" name="Straight Arrow Connector 38"/>
          <p:cNvCxnSpPr>
            <a:stCxn id="37" idx="6"/>
            <a:endCxn id="23" idx="3"/>
          </p:cNvCxnSpPr>
          <p:nvPr/>
        </p:nvCxnSpPr>
        <p:spPr>
          <a:xfrm flipV="1">
            <a:off x="9409176" y="4740428"/>
            <a:ext cx="871168" cy="4288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p:cNvSpPr txBox="1"/>
          <p:nvPr/>
        </p:nvSpPr>
        <p:spPr>
          <a:xfrm rot="2313835">
            <a:off x="9235895" y="3446715"/>
            <a:ext cx="589004" cy="307777"/>
          </a:xfrm>
          <a:prstGeom prst="rect">
            <a:avLst/>
          </a:prstGeom>
          <a:noFill/>
        </p:spPr>
        <p:txBody>
          <a:bodyPr wrap="square" rtlCol="0">
            <a:spAutoFit/>
          </a:bodyPr>
          <a:lstStyle/>
          <a:p>
            <a:r>
              <a:rPr lang="en-US" sz="1400" dirty="0" smtClean="0"/>
              <a:t>G-12</a:t>
            </a:r>
            <a:endParaRPr lang="en-US" sz="1400" dirty="0"/>
          </a:p>
        </p:txBody>
      </p:sp>
      <p:sp>
        <p:nvSpPr>
          <p:cNvPr id="50" name="TextBox 49"/>
          <p:cNvSpPr txBox="1"/>
          <p:nvPr/>
        </p:nvSpPr>
        <p:spPr>
          <a:xfrm rot="19584094">
            <a:off x="9446561" y="4704062"/>
            <a:ext cx="589004" cy="307777"/>
          </a:xfrm>
          <a:prstGeom prst="rect">
            <a:avLst/>
          </a:prstGeom>
          <a:noFill/>
        </p:spPr>
        <p:txBody>
          <a:bodyPr wrap="square" rtlCol="0">
            <a:spAutoFit/>
          </a:bodyPr>
          <a:lstStyle/>
          <a:p>
            <a:r>
              <a:rPr lang="en-US" sz="1400" dirty="0" smtClean="0"/>
              <a:t>F-5</a:t>
            </a:r>
            <a:endParaRPr lang="en-US" sz="1400" dirty="0"/>
          </a:p>
        </p:txBody>
      </p:sp>
      <p:sp>
        <p:nvSpPr>
          <p:cNvPr id="51" name="TextBox 50"/>
          <p:cNvSpPr txBox="1"/>
          <p:nvPr/>
        </p:nvSpPr>
        <p:spPr>
          <a:xfrm rot="20170610">
            <a:off x="8774049" y="3556914"/>
            <a:ext cx="225075" cy="307777"/>
          </a:xfrm>
          <a:prstGeom prst="rect">
            <a:avLst/>
          </a:prstGeom>
          <a:noFill/>
        </p:spPr>
        <p:txBody>
          <a:bodyPr wrap="square" rtlCol="0">
            <a:spAutoFit/>
          </a:bodyPr>
          <a:lstStyle/>
          <a:p>
            <a:r>
              <a:rPr lang="en-US" sz="1400" dirty="0" smtClean="0"/>
              <a:t>0</a:t>
            </a:r>
            <a:endParaRPr lang="en-US" sz="1400" dirty="0"/>
          </a:p>
        </p:txBody>
      </p:sp>
      <p:graphicFrame>
        <p:nvGraphicFramePr>
          <p:cNvPr id="52" name="Table 51"/>
          <p:cNvGraphicFramePr>
            <a:graphicFrameLocks noGrp="1"/>
          </p:cNvGraphicFramePr>
          <p:nvPr>
            <p:extLst>
              <p:ext uri="{D42A27DB-BD31-4B8C-83A1-F6EECF244321}">
                <p14:modId xmlns:p14="http://schemas.microsoft.com/office/powerpoint/2010/main" val="1221448802"/>
              </p:ext>
            </p:extLst>
          </p:nvPr>
        </p:nvGraphicFramePr>
        <p:xfrm>
          <a:off x="8707760" y="2467302"/>
          <a:ext cx="875152" cy="676380"/>
        </p:xfrm>
        <a:graphic>
          <a:graphicData uri="http://schemas.openxmlformats.org/drawingml/2006/table">
            <a:tbl>
              <a:tblPr firstRow="1" bandRow="1">
                <a:tableStyleId>{5C22544A-7EE6-4342-B048-85BDC9FD1C3A}</a:tableStyleId>
              </a:tblPr>
              <a:tblGrid>
                <a:gridCol w="505756">
                  <a:extLst>
                    <a:ext uri="{9D8B030D-6E8A-4147-A177-3AD203B41FA5}">
                      <a16:colId xmlns:a16="http://schemas.microsoft.com/office/drawing/2014/main" val="115243184"/>
                    </a:ext>
                  </a:extLst>
                </a:gridCol>
                <a:gridCol w="369396">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4</a:t>
                      </a:r>
                      <a:endParaRPr lang="en-US" sz="1400" baseline="-25000" dirty="0"/>
                    </a:p>
                  </a:txBody>
                  <a:tcPr/>
                </a:tc>
                <a:tc>
                  <a:txBody>
                    <a:bodyPr/>
                    <a:lstStyle/>
                    <a:p>
                      <a:r>
                        <a:rPr lang="en-US" sz="1400" dirty="0" smtClean="0"/>
                        <a:t>14</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4</a:t>
                      </a:r>
                      <a:endParaRPr lang="en-US" sz="1400" baseline="-25000" dirty="0"/>
                    </a:p>
                  </a:txBody>
                  <a:tcPr/>
                </a:tc>
                <a:tc>
                  <a:txBody>
                    <a:bodyPr/>
                    <a:lstStyle/>
                    <a:p>
                      <a:r>
                        <a:rPr lang="en-US" sz="1400" dirty="0" smtClean="0"/>
                        <a:t>14</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1606805436"/>
              </p:ext>
            </p:extLst>
          </p:nvPr>
        </p:nvGraphicFramePr>
        <p:xfrm>
          <a:off x="8986989" y="4100573"/>
          <a:ext cx="868835" cy="676380"/>
        </p:xfrm>
        <a:graphic>
          <a:graphicData uri="http://schemas.openxmlformats.org/drawingml/2006/table">
            <a:tbl>
              <a:tblPr firstRow="1" bandRow="1">
                <a:tableStyleId>{5C22544A-7EE6-4342-B048-85BDC9FD1C3A}</a:tableStyleId>
              </a:tblPr>
              <a:tblGrid>
                <a:gridCol w="440475">
                  <a:extLst>
                    <a:ext uri="{9D8B030D-6E8A-4147-A177-3AD203B41FA5}">
                      <a16:colId xmlns:a16="http://schemas.microsoft.com/office/drawing/2014/main" val="115243184"/>
                    </a:ext>
                  </a:extLst>
                </a:gridCol>
                <a:gridCol w="428360">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3</a:t>
                      </a:r>
                      <a:endParaRPr lang="en-US" sz="1400" baseline="-25000" dirty="0"/>
                    </a:p>
                  </a:txBody>
                  <a:tcPr/>
                </a:tc>
                <a:tc>
                  <a:txBody>
                    <a:bodyPr/>
                    <a:lstStyle/>
                    <a:p>
                      <a:r>
                        <a:rPr lang="en-US" sz="1400" dirty="0" smtClean="0"/>
                        <a:t>14</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3</a:t>
                      </a:r>
                      <a:endParaRPr lang="en-US" sz="1400" baseline="-25000" dirty="0"/>
                    </a:p>
                  </a:txBody>
                  <a:tcPr/>
                </a:tc>
                <a:tc>
                  <a:txBody>
                    <a:bodyPr/>
                    <a:lstStyle/>
                    <a:p>
                      <a:r>
                        <a:rPr lang="en-US" sz="1400" dirty="0" smtClean="0"/>
                        <a:t>14</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426034020"/>
              </p:ext>
            </p:extLst>
          </p:nvPr>
        </p:nvGraphicFramePr>
        <p:xfrm>
          <a:off x="10191800" y="3605614"/>
          <a:ext cx="845008" cy="676380"/>
        </p:xfrm>
        <a:graphic>
          <a:graphicData uri="http://schemas.openxmlformats.org/drawingml/2006/table">
            <a:tbl>
              <a:tblPr firstRow="1" bandRow="1">
                <a:tableStyleId>{5C22544A-7EE6-4342-B048-85BDC9FD1C3A}</a:tableStyleId>
              </a:tblPr>
              <a:tblGrid>
                <a:gridCol w="480332">
                  <a:extLst>
                    <a:ext uri="{9D8B030D-6E8A-4147-A177-3AD203B41FA5}">
                      <a16:colId xmlns:a16="http://schemas.microsoft.com/office/drawing/2014/main" val="115243184"/>
                    </a:ext>
                  </a:extLst>
                </a:gridCol>
                <a:gridCol w="364676">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6</a:t>
                      </a:r>
                      <a:endParaRPr lang="en-US" sz="1400" baseline="-25000" dirty="0"/>
                    </a:p>
                  </a:txBody>
                  <a:tcPr/>
                </a:tc>
                <a:tc>
                  <a:txBody>
                    <a:bodyPr/>
                    <a:lstStyle/>
                    <a:p>
                      <a:r>
                        <a:rPr lang="en-US" sz="1400" dirty="0" smtClean="0"/>
                        <a:t>26</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6</a:t>
                      </a:r>
                      <a:endParaRPr lang="en-US" sz="1400" baseline="-25000" dirty="0"/>
                    </a:p>
                  </a:txBody>
                  <a:tcPr/>
                </a:tc>
                <a:tc>
                  <a:txBody>
                    <a:bodyPr/>
                    <a:lstStyle/>
                    <a:p>
                      <a:r>
                        <a:rPr lang="en-US" sz="1400" dirty="0" smtClean="0"/>
                        <a:t>26</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4275250938"/>
              </p:ext>
            </p:extLst>
          </p:nvPr>
        </p:nvGraphicFramePr>
        <p:xfrm>
          <a:off x="9116784" y="5459848"/>
          <a:ext cx="914648" cy="676380"/>
        </p:xfrm>
        <a:graphic>
          <a:graphicData uri="http://schemas.openxmlformats.org/drawingml/2006/table">
            <a:tbl>
              <a:tblPr firstRow="1" bandRow="1">
                <a:tableStyleId>{5C22544A-7EE6-4342-B048-85BDC9FD1C3A}</a:tableStyleId>
              </a:tblPr>
              <a:tblGrid>
                <a:gridCol w="519917">
                  <a:extLst>
                    <a:ext uri="{9D8B030D-6E8A-4147-A177-3AD203B41FA5}">
                      <a16:colId xmlns:a16="http://schemas.microsoft.com/office/drawing/2014/main" val="115243184"/>
                    </a:ext>
                  </a:extLst>
                </a:gridCol>
                <a:gridCol w="394731">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5</a:t>
                      </a:r>
                      <a:endParaRPr lang="en-US" sz="1400" baseline="-25000" dirty="0"/>
                    </a:p>
                  </a:txBody>
                  <a:tcPr/>
                </a:tc>
                <a:tc>
                  <a:txBody>
                    <a:bodyPr/>
                    <a:lstStyle/>
                    <a:p>
                      <a:r>
                        <a:rPr lang="en-US" sz="1400" dirty="0" smtClean="0"/>
                        <a:t>16</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5</a:t>
                      </a:r>
                      <a:endParaRPr lang="en-US" sz="1400" baseline="-25000" dirty="0"/>
                    </a:p>
                  </a:txBody>
                  <a:tcPr/>
                </a:tc>
                <a:tc>
                  <a:txBody>
                    <a:bodyPr/>
                    <a:lstStyle/>
                    <a:p>
                      <a:r>
                        <a:rPr lang="en-US" sz="1400" dirty="0" smtClean="0"/>
                        <a:t>21</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643491633"/>
              </p:ext>
            </p:extLst>
          </p:nvPr>
        </p:nvGraphicFramePr>
        <p:xfrm>
          <a:off x="8027444" y="5312998"/>
          <a:ext cx="739040" cy="676380"/>
        </p:xfrm>
        <a:graphic>
          <a:graphicData uri="http://schemas.openxmlformats.org/drawingml/2006/table">
            <a:tbl>
              <a:tblPr firstRow="1" bandRow="1">
                <a:tableStyleId>{5C22544A-7EE6-4342-B048-85BDC9FD1C3A}</a:tableStyleId>
              </a:tblPr>
              <a:tblGrid>
                <a:gridCol w="420096">
                  <a:extLst>
                    <a:ext uri="{9D8B030D-6E8A-4147-A177-3AD203B41FA5}">
                      <a16:colId xmlns:a16="http://schemas.microsoft.com/office/drawing/2014/main" val="115243184"/>
                    </a:ext>
                  </a:extLst>
                </a:gridCol>
                <a:gridCol w="318944">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2</a:t>
                      </a:r>
                      <a:endParaRPr lang="en-US" sz="1400" baseline="-25000" dirty="0"/>
                    </a:p>
                  </a:txBody>
                  <a:tcPr/>
                </a:tc>
                <a:tc>
                  <a:txBody>
                    <a:bodyPr/>
                    <a:lstStyle/>
                    <a:p>
                      <a:r>
                        <a:rPr lang="en-US" sz="1400" dirty="0" smtClean="0"/>
                        <a:t>8</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2</a:t>
                      </a:r>
                      <a:endParaRPr lang="en-US" sz="1400" baseline="-25000" dirty="0"/>
                    </a:p>
                  </a:txBody>
                  <a:tcPr/>
                </a:tc>
                <a:tc>
                  <a:txBody>
                    <a:bodyPr/>
                    <a:lstStyle/>
                    <a:p>
                      <a:r>
                        <a:rPr lang="en-US" sz="1400" dirty="0" smtClean="0"/>
                        <a:t>8</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2679715671"/>
              </p:ext>
            </p:extLst>
          </p:nvPr>
        </p:nvGraphicFramePr>
        <p:xfrm>
          <a:off x="6842721" y="3228140"/>
          <a:ext cx="739040" cy="676380"/>
        </p:xfrm>
        <a:graphic>
          <a:graphicData uri="http://schemas.openxmlformats.org/drawingml/2006/table">
            <a:tbl>
              <a:tblPr firstRow="1" bandRow="1">
                <a:tableStyleId>{5C22544A-7EE6-4342-B048-85BDC9FD1C3A}</a:tableStyleId>
              </a:tblPr>
              <a:tblGrid>
                <a:gridCol w="420096">
                  <a:extLst>
                    <a:ext uri="{9D8B030D-6E8A-4147-A177-3AD203B41FA5}">
                      <a16:colId xmlns:a16="http://schemas.microsoft.com/office/drawing/2014/main" val="115243184"/>
                    </a:ext>
                  </a:extLst>
                </a:gridCol>
                <a:gridCol w="318944">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1</a:t>
                      </a:r>
                      <a:endParaRPr lang="en-US" sz="1400" baseline="-25000" dirty="0"/>
                    </a:p>
                  </a:txBody>
                  <a:tcPr/>
                </a:tc>
                <a:tc>
                  <a:txBody>
                    <a:bodyPr/>
                    <a:lstStyle/>
                    <a:p>
                      <a:r>
                        <a:rPr lang="en-US" sz="1400" dirty="0" smtClean="0"/>
                        <a:t>0</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1</a:t>
                      </a:r>
                      <a:endParaRPr lang="en-US" sz="1400" baseline="-25000" dirty="0"/>
                    </a:p>
                  </a:txBody>
                  <a:tcPr/>
                </a:tc>
                <a:tc>
                  <a:txBody>
                    <a:bodyPr/>
                    <a:lstStyle/>
                    <a:p>
                      <a:r>
                        <a:rPr lang="en-US" sz="1400" dirty="0" smtClean="0"/>
                        <a:t>0</a:t>
                      </a:r>
                      <a:endParaRPr lang="en-US" sz="1400" dirty="0"/>
                    </a:p>
                  </a:txBody>
                  <a:tcPr/>
                </a:tc>
                <a:extLst>
                  <a:ext uri="{0D108BD9-81ED-4DB2-BD59-A6C34878D82A}">
                    <a16:rowId xmlns:a16="http://schemas.microsoft.com/office/drawing/2014/main" val="3784290020"/>
                  </a:ext>
                </a:extLst>
              </a:tr>
            </a:tbl>
          </a:graphicData>
        </a:graphic>
      </p:graphicFrame>
      <p:sp>
        <p:nvSpPr>
          <p:cNvPr id="58" name="TextBox 57"/>
          <p:cNvSpPr txBox="1"/>
          <p:nvPr/>
        </p:nvSpPr>
        <p:spPr>
          <a:xfrm>
            <a:off x="7581761" y="6136228"/>
            <a:ext cx="3772039" cy="369332"/>
          </a:xfrm>
          <a:prstGeom prst="rect">
            <a:avLst/>
          </a:prstGeom>
          <a:noFill/>
        </p:spPr>
        <p:txBody>
          <a:bodyPr wrap="square" rtlCol="0">
            <a:spAutoFit/>
          </a:bodyPr>
          <a:lstStyle/>
          <a:p>
            <a:r>
              <a:rPr lang="en-US" dirty="0" smtClean="0"/>
              <a:t>Critical Path: 1-2-3-4-6</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46434302"/>
              </p:ext>
            </p:extLst>
          </p:nvPr>
        </p:nvGraphicFramePr>
        <p:xfrm>
          <a:off x="1022915" y="1825624"/>
          <a:ext cx="4957524" cy="3514513"/>
        </p:xfrm>
        <a:graphic>
          <a:graphicData uri="http://schemas.openxmlformats.org/drawingml/2006/table">
            <a:tbl>
              <a:tblPr firstRow="1" bandRow="1">
                <a:tableStyleId>{5C22544A-7EE6-4342-B048-85BDC9FD1C3A}</a:tableStyleId>
              </a:tblPr>
              <a:tblGrid>
                <a:gridCol w="826254">
                  <a:extLst>
                    <a:ext uri="{9D8B030D-6E8A-4147-A177-3AD203B41FA5}">
                      <a16:colId xmlns:a16="http://schemas.microsoft.com/office/drawing/2014/main" val="3196680274"/>
                    </a:ext>
                  </a:extLst>
                </a:gridCol>
                <a:gridCol w="826254">
                  <a:extLst>
                    <a:ext uri="{9D8B030D-6E8A-4147-A177-3AD203B41FA5}">
                      <a16:colId xmlns:a16="http://schemas.microsoft.com/office/drawing/2014/main" val="3286102245"/>
                    </a:ext>
                  </a:extLst>
                </a:gridCol>
                <a:gridCol w="826254">
                  <a:extLst>
                    <a:ext uri="{9D8B030D-6E8A-4147-A177-3AD203B41FA5}">
                      <a16:colId xmlns:a16="http://schemas.microsoft.com/office/drawing/2014/main" val="1404396048"/>
                    </a:ext>
                  </a:extLst>
                </a:gridCol>
                <a:gridCol w="826254">
                  <a:extLst>
                    <a:ext uri="{9D8B030D-6E8A-4147-A177-3AD203B41FA5}">
                      <a16:colId xmlns:a16="http://schemas.microsoft.com/office/drawing/2014/main" val="2137551832"/>
                    </a:ext>
                  </a:extLst>
                </a:gridCol>
                <a:gridCol w="826254">
                  <a:extLst>
                    <a:ext uri="{9D8B030D-6E8A-4147-A177-3AD203B41FA5}">
                      <a16:colId xmlns:a16="http://schemas.microsoft.com/office/drawing/2014/main" val="425650629"/>
                    </a:ext>
                  </a:extLst>
                </a:gridCol>
                <a:gridCol w="826254">
                  <a:extLst>
                    <a:ext uri="{9D8B030D-6E8A-4147-A177-3AD203B41FA5}">
                      <a16:colId xmlns:a16="http://schemas.microsoft.com/office/drawing/2014/main" val="141124465"/>
                    </a:ext>
                  </a:extLst>
                </a:gridCol>
              </a:tblGrid>
              <a:tr h="447904">
                <a:tc rowSpan="2">
                  <a:txBody>
                    <a:bodyPr/>
                    <a:lstStyle/>
                    <a:p>
                      <a:r>
                        <a:rPr lang="en-US" sz="1400" dirty="0" smtClean="0"/>
                        <a:t>Activity</a:t>
                      </a:r>
                      <a:endParaRPr lang="en-US" sz="1400" dirty="0"/>
                    </a:p>
                  </a:txBody>
                  <a:tcPr/>
                </a:tc>
                <a:tc gridSpan="2">
                  <a:txBody>
                    <a:bodyPr/>
                    <a:lstStyle/>
                    <a:p>
                      <a:pPr algn="ctr"/>
                      <a:r>
                        <a:rPr lang="en-US" sz="1400" dirty="0" smtClean="0"/>
                        <a:t>Normal</a:t>
                      </a:r>
                      <a:endParaRPr lang="en-US" sz="1400" dirty="0"/>
                    </a:p>
                  </a:txBody>
                  <a:tcPr/>
                </a:tc>
                <a:tc hMerge="1">
                  <a:txBody>
                    <a:bodyPr/>
                    <a:lstStyle/>
                    <a:p>
                      <a:endParaRPr lang="en-US" dirty="0"/>
                    </a:p>
                  </a:txBody>
                  <a:tcPr/>
                </a:tc>
                <a:tc gridSpan="2">
                  <a:txBody>
                    <a:bodyPr/>
                    <a:lstStyle/>
                    <a:p>
                      <a:pPr algn="ctr"/>
                      <a:r>
                        <a:rPr lang="en-US" sz="1400" dirty="0" smtClean="0"/>
                        <a:t>Crash</a:t>
                      </a:r>
                      <a:endParaRPr lang="en-US" sz="1400" dirty="0"/>
                    </a:p>
                  </a:txBody>
                  <a:tcPr/>
                </a:tc>
                <a:tc hMerge="1">
                  <a:txBody>
                    <a:bodyPr/>
                    <a:lstStyle/>
                    <a:p>
                      <a:endParaRPr lang="en-US" dirty="0"/>
                    </a:p>
                  </a:txBody>
                  <a:tcPr/>
                </a:tc>
                <a:tc rowSpan="2">
                  <a:txBody>
                    <a:bodyPr/>
                    <a:lstStyle/>
                    <a:p>
                      <a:r>
                        <a:rPr lang="en-US" sz="1400" dirty="0" smtClean="0"/>
                        <a:t>Cost Slope </a:t>
                      </a:r>
                    </a:p>
                    <a:p>
                      <a:r>
                        <a:rPr lang="en-US" sz="1400" dirty="0" smtClean="0"/>
                        <a:t>(Rs.,000 /week)</a:t>
                      </a:r>
                      <a:endParaRPr lang="en-US" sz="1400" dirty="0"/>
                    </a:p>
                  </a:txBody>
                  <a:tcPr/>
                </a:tc>
                <a:extLst>
                  <a:ext uri="{0D108BD9-81ED-4DB2-BD59-A6C34878D82A}">
                    <a16:rowId xmlns:a16="http://schemas.microsoft.com/office/drawing/2014/main" val="1733876699"/>
                  </a:ext>
                </a:extLst>
              </a:tr>
              <a:tr h="447904">
                <a:tc vMerge="1">
                  <a:txBody>
                    <a:bodyPr/>
                    <a:lstStyle/>
                    <a:p>
                      <a:endParaRPr lang="en-US" sz="1400" dirty="0"/>
                    </a:p>
                  </a:txBody>
                  <a:tcPr/>
                </a:tc>
                <a:tc>
                  <a:txBody>
                    <a:bodyPr/>
                    <a:lstStyle/>
                    <a:p>
                      <a:pPr algn="ctr"/>
                      <a:r>
                        <a:rPr lang="en-US" sz="1400" dirty="0" smtClean="0"/>
                        <a:t>Duration (Weeks)</a:t>
                      </a:r>
                      <a:endParaRPr lang="en-US" sz="1400" dirty="0"/>
                    </a:p>
                  </a:txBody>
                  <a:tcPr/>
                </a:tc>
                <a:tc>
                  <a:txBody>
                    <a:bodyPr/>
                    <a:lstStyle/>
                    <a:p>
                      <a:pPr algn="r"/>
                      <a:r>
                        <a:rPr lang="en-US" sz="1400" dirty="0" smtClean="0"/>
                        <a:t>Cost (Rs.,000)</a:t>
                      </a:r>
                      <a:endParaRPr lang="en-US" sz="1400" dirty="0"/>
                    </a:p>
                  </a:txBody>
                  <a:tcPr/>
                </a:tc>
                <a:tc>
                  <a:txBody>
                    <a:bodyPr/>
                    <a:lstStyle/>
                    <a:p>
                      <a:pPr algn="ctr"/>
                      <a:r>
                        <a:rPr lang="en-US" sz="1400" dirty="0" smtClean="0"/>
                        <a:t>Duration (Weeks)</a:t>
                      </a:r>
                      <a:endParaRPr lang="en-US" sz="1400" dirty="0"/>
                    </a:p>
                  </a:txBody>
                  <a:tcPr/>
                </a:tc>
                <a:tc>
                  <a:txBody>
                    <a:bodyPr/>
                    <a:lstStyle/>
                    <a:p>
                      <a:pPr algn="r"/>
                      <a:r>
                        <a:rPr lang="en-US" sz="1400" dirty="0" smtClean="0"/>
                        <a:t>Cost (Rs.,000)</a:t>
                      </a:r>
                      <a:endParaRPr lang="en-US" sz="1400" dirty="0"/>
                    </a:p>
                  </a:txBody>
                  <a:tcPr/>
                </a:tc>
                <a:tc vMerge="1">
                  <a:txBody>
                    <a:bodyPr/>
                    <a:lstStyle/>
                    <a:p>
                      <a:endParaRPr lang="en-US" sz="1400" dirty="0"/>
                    </a:p>
                  </a:txBody>
                  <a:tcPr/>
                </a:tc>
                <a:extLst>
                  <a:ext uri="{0D108BD9-81ED-4DB2-BD59-A6C34878D82A}">
                    <a16:rowId xmlns:a16="http://schemas.microsoft.com/office/drawing/2014/main" val="361008349"/>
                  </a:ext>
                </a:extLst>
              </a:tr>
              <a:tr h="316167">
                <a:tc>
                  <a:txBody>
                    <a:bodyPr/>
                    <a:lstStyle/>
                    <a:p>
                      <a:pPr algn="ctr"/>
                      <a:r>
                        <a:rPr lang="en-US" sz="1400" dirty="0" smtClean="0"/>
                        <a:t>A</a:t>
                      </a:r>
                      <a:endParaRPr lang="en-US" sz="1400" dirty="0"/>
                    </a:p>
                  </a:txBody>
                  <a:tcPr/>
                </a:tc>
                <a:tc>
                  <a:txBody>
                    <a:bodyPr/>
                    <a:lstStyle/>
                    <a:p>
                      <a:pPr algn="ctr"/>
                      <a:r>
                        <a:rPr lang="en-US" sz="1400" dirty="0" smtClean="0"/>
                        <a:t>10</a:t>
                      </a:r>
                      <a:endParaRPr lang="en-US" sz="1400" dirty="0"/>
                    </a:p>
                  </a:txBody>
                  <a:tcPr/>
                </a:tc>
                <a:tc>
                  <a:txBody>
                    <a:bodyPr/>
                    <a:lstStyle/>
                    <a:p>
                      <a:pPr algn="r"/>
                      <a:r>
                        <a:rPr lang="en-US" sz="1400" dirty="0" smtClean="0"/>
                        <a:t>20</a:t>
                      </a:r>
                      <a:endParaRPr lang="en-US" sz="1400" dirty="0"/>
                    </a:p>
                  </a:txBody>
                  <a:tcPr/>
                </a:tc>
                <a:tc>
                  <a:txBody>
                    <a:bodyPr/>
                    <a:lstStyle/>
                    <a:p>
                      <a:pPr algn="ctr"/>
                      <a:r>
                        <a:rPr lang="en-US" sz="1400" dirty="0" smtClean="0"/>
                        <a:t>7</a:t>
                      </a:r>
                      <a:endParaRPr lang="en-US" sz="1400" dirty="0"/>
                    </a:p>
                  </a:txBody>
                  <a:tcPr/>
                </a:tc>
                <a:tc>
                  <a:txBody>
                    <a:bodyPr/>
                    <a:lstStyle/>
                    <a:p>
                      <a:pPr algn="r"/>
                      <a:r>
                        <a:rPr lang="en-US" sz="1400" dirty="0" smtClean="0"/>
                        <a:t>30</a:t>
                      </a:r>
                      <a:endParaRPr lang="en-US" sz="1400" dirty="0"/>
                    </a:p>
                  </a:txBody>
                  <a:tcPr/>
                </a:tc>
                <a:tc>
                  <a:txBody>
                    <a:bodyPr/>
                    <a:lstStyle/>
                    <a:p>
                      <a:pPr algn="ctr"/>
                      <a:r>
                        <a:rPr lang="en-US" sz="1400" dirty="0" smtClean="0"/>
                        <a:t>3.33</a:t>
                      </a:r>
                      <a:endParaRPr lang="en-US" sz="1400" dirty="0"/>
                    </a:p>
                  </a:txBody>
                  <a:tcPr/>
                </a:tc>
                <a:extLst>
                  <a:ext uri="{0D108BD9-81ED-4DB2-BD59-A6C34878D82A}">
                    <a16:rowId xmlns:a16="http://schemas.microsoft.com/office/drawing/2014/main" val="219559528"/>
                  </a:ext>
                </a:extLst>
              </a:tr>
              <a:tr h="316167">
                <a:tc>
                  <a:txBody>
                    <a:bodyPr/>
                    <a:lstStyle/>
                    <a:p>
                      <a:pPr algn="ctr"/>
                      <a:r>
                        <a:rPr lang="en-US" sz="1400" dirty="0" smtClean="0"/>
                        <a:t>B</a:t>
                      </a:r>
                      <a:endParaRPr lang="en-US" sz="1400" dirty="0"/>
                    </a:p>
                  </a:txBody>
                  <a:tcPr>
                    <a:solidFill>
                      <a:schemeClr val="accent2">
                        <a:lumMod val="60000"/>
                        <a:lumOff val="40000"/>
                      </a:schemeClr>
                    </a:solidFill>
                  </a:tcPr>
                </a:tc>
                <a:tc>
                  <a:txBody>
                    <a:bodyPr/>
                    <a:lstStyle/>
                    <a:p>
                      <a:pPr algn="ctr"/>
                      <a:r>
                        <a:rPr lang="en-US" sz="1400" dirty="0" smtClean="0"/>
                        <a:t>8</a:t>
                      </a:r>
                      <a:endParaRPr lang="en-US" sz="1400" dirty="0"/>
                    </a:p>
                  </a:txBody>
                  <a:tcPr>
                    <a:solidFill>
                      <a:schemeClr val="accent2">
                        <a:lumMod val="60000"/>
                        <a:lumOff val="40000"/>
                      </a:schemeClr>
                    </a:solidFill>
                  </a:tcPr>
                </a:tc>
                <a:tc>
                  <a:txBody>
                    <a:bodyPr/>
                    <a:lstStyle/>
                    <a:p>
                      <a:pPr algn="r"/>
                      <a:r>
                        <a:rPr lang="en-US" sz="1400" dirty="0" smtClean="0"/>
                        <a:t>15</a:t>
                      </a:r>
                      <a:endParaRPr lang="en-US" sz="1400" dirty="0"/>
                    </a:p>
                  </a:txBody>
                  <a:tcPr>
                    <a:solidFill>
                      <a:schemeClr val="accent2">
                        <a:lumMod val="60000"/>
                        <a:lumOff val="40000"/>
                      </a:schemeClr>
                    </a:solidFill>
                  </a:tcPr>
                </a:tc>
                <a:tc>
                  <a:txBody>
                    <a:bodyPr/>
                    <a:lstStyle/>
                    <a:p>
                      <a:pPr algn="ctr"/>
                      <a:r>
                        <a:rPr lang="en-US" sz="1400" dirty="0" smtClean="0"/>
                        <a:t>6</a:t>
                      </a:r>
                      <a:endParaRPr lang="en-US" sz="1400" dirty="0"/>
                    </a:p>
                  </a:txBody>
                  <a:tcPr>
                    <a:solidFill>
                      <a:schemeClr val="accent2">
                        <a:lumMod val="60000"/>
                        <a:lumOff val="40000"/>
                      </a:schemeClr>
                    </a:solidFill>
                  </a:tcPr>
                </a:tc>
                <a:tc>
                  <a:txBody>
                    <a:bodyPr/>
                    <a:lstStyle/>
                    <a:p>
                      <a:pPr algn="r"/>
                      <a:r>
                        <a:rPr lang="en-US" sz="1400" dirty="0" smtClean="0"/>
                        <a:t>20</a:t>
                      </a:r>
                      <a:endParaRPr lang="en-US" sz="1400" dirty="0"/>
                    </a:p>
                  </a:txBody>
                  <a:tcPr>
                    <a:solidFill>
                      <a:schemeClr val="accent2">
                        <a:lumMod val="60000"/>
                        <a:lumOff val="40000"/>
                      </a:schemeClr>
                    </a:solidFill>
                  </a:tcPr>
                </a:tc>
                <a:tc>
                  <a:txBody>
                    <a:bodyPr/>
                    <a:lstStyle/>
                    <a:p>
                      <a:pPr algn="ctr"/>
                      <a:r>
                        <a:rPr lang="en-US" sz="1400" dirty="0" smtClean="0"/>
                        <a:t>2.5</a:t>
                      </a:r>
                      <a:endParaRPr lang="en-US" sz="1400" dirty="0"/>
                    </a:p>
                  </a:txBody>
                  <a:tcPr>
                    <a:solidFill>
                      <a:schemeClr val="accent2">
                        <a:lumMod val="60000"/>
                        <a:lumOff val="40000"/>
                      </a:schemeClr>
                    </a:solidFill>
                  </a:tcPr>
                </a:tc>
                <a:extLst>
                  <a:ext uri="{0D108BD9-81ED-4DB2-BD59-A6C34878D82A}">
                    <a16:rowId xmlns:a16="http://schemas.microsoft.com/office/drawing/2014/main" val="2122030697"/>
                  </a:ext>
                </a:extLst>
              </a:tr>
              <a:tr h="316167">
                <a:tc>
                  <a:txBody>
                    <a:bodyPr/>
                    <a:lstStyle/>
                    <a:p>
                      <a:pPr algn="ctr"/>
                      <a:r>
                        <a:rPr lang="en-US" sz="1400" dirty="0" smtClean="0"/>
                        <a:t>C</a:t>
                      </a:r>
                      <a:endParaRPr lang="en-US" sz="1400" dirty="0"/>
                    </a:p>
                  </a:txBody>
                  <a:tcPr/>
                </a:tc>
                <a:tc>
                  <a:txBody>
                    <a:bodyPr/>
                    <a:lstStyle/>
                    <a:p>
                      <a:pPr algn="ctr"/>
                      <a:r>
                        <a:rPr lang="en-US" sz="1400" dirty="0" smtClean="0"/>
                        <a:t>5</a:t>
                      </a:r>
                      <a:endParaRPr lang="en-US" sz="1400" dirty="0"/>
                    </a:p>
                  </a:txBody>
                  <a:tcPr/>
                </a:tc>
                <a:tc>
                  <a:txBody>
                    <a:bodyPr/>
                    <a:lstStyle/>
                    <a:p>
                      <a:pPr algn="r"/>
                      <a:r>
                        <a:rPr lang="en-US" sz="1400" dirty="0" smtClean="0"/>
                        <a:t>10</a:t>
                      </a:r>
                      <a:endParaRPr lang="en-US" sz="1400" dirty="0"/>
                    </a:p>
                  </a:txBody>
                  <a:tcPr/>
                </a:tc>
                <a:tc>
                  <a:txBody>
                    <a:bodyPr/>
                    <a:lstStyle/>
                    <a:p>
                      <a:pPr algn="ctr"/>
                      <a:r>
                        <a:rPr lang="en-US" sz="1400" dirty="0" smtClean="0"/>
                        <a:t>4</a:t>
                      </a:r>
                      <a:endParaRPr lang="en-US" sz="1400" dirty="0"/>
                    </a:p>
                  </a:txBody>
                  <a:tcPr/>
                </a:tc>
                <a:tc>
                  <a:txBody>
                    <a:bodyPr/>
                    <a:lstStyle/>
                    <a:p>
                      <a:pPr algn="r"/>
                      <a:r>
                        <a:rPr lang="en-US" sz="1400" dirty="0" smtClean="0"/>
                        <a:t>14</a:t>
                      </a:r>
                      <a:endParaRPr lang="en-US" sz="1400" dirty="0"/>
                    </a:p>
                  </a:txBody>
                  <a:tcPr/>
                </a:tc>
                <a:tc>
                  <a:txBody>
                    <a:bodyPr/>
                    <a:lstStyle/>
                    <a:p>
                      <a:pPr algn="ctr"/>
                      <a:r>
                        <a:rPr lang="en-US" sz="1400" dirty="0" smtClean="0"/>
                        <a:t>4</a:t>
                      </a:r>
                      <a:endParaRPr lang="en-US" sz="1400" dirty="0"/>
                    </a:p>
                  </a:txBody>
                  <a:tcPr/>
                </a:tc>
                <a:extLst>
                  <a:ext uri="{0D108BD9-81ED-4DB2-BD59-A6C34878D82A}">
                    <a16:rowId xmlns:a16="http://schemas.microsoft.com/office/drawing/2014/main" val="721277722"/>
                  </a:ext>
                </a:extLst>
              </a:tr>
              <a:tr h="316167">
                <a:tc>
                  <a:txBody>
                    <a:bodyPr/>
                    <a:lstStyle/>
                    <a:p>
                      <a:pPr algn="ctr"/>
                      <a:r>
                        <a:rPr lang="en-US" sz="1400" dirty="0" smtClean="0"/>
                        <a:t>D</a:t>
                      </a:r>
                      <a:endParaRPr lang="en-US" sz="1400" dirty="0"/>
                    </a:p>
                  </a:txBody>
                  <a:tcPr>
                    <a:solidFill>
                      <a:schemeClr val="accent2">
                        <a:lumMod val="60000"/>
                        <a:lumOff val="40000"/>
                      </a:schemeClr>
                    </a:solidFill>
                  </a:tcPr>
                </a:tc>
                <a:tc>
                  <a:txBody>
                    <a:bodyPr/>
                    <a:lstStyle/>
                    <a:p>
                      <a:pPr algn="ctr"/>
                      <a:r>
                        <a:rPr lang="en-US" sz="1400" dirty="0" smtClean="0"/>
                        <a:t>6</a:t>
                      </a:r>
                      <a:endParaRPr lang="en-US" sz="1400" dirty="0"/>
                    </a:p>
                  </a:txBody>
                  <a:tcPr>
                    <a:solidFill>
                      <a:schemeClr val="accent2">
                        <a:lumMod val="60000"/>
                        <a:lumOff val="40000"/>
                      </a:schemeClr>
                    </a:solidFill>
                  </a:tcPr>
                </a:tc>
                <a:tc>
                  <a:txBody>
                    <a:bodyPr/>
                    <a:lstStyle/>
                    <a:p>
                      <a:pPr algn="r"/>
                      <a:r>
                        <a:rPr lang="en-US" sz="1400" dirty="0" smtClean="0"/>
                        <a:t>11</a:t>
                      </a:r>
                      <a:endParaRPr lang="en-US" sz="1400" dirty="0"/>
                    </a:p>
                  </a:txBody>
                  <a:tcPr>
                    <a:solidFill>
                      <a:schemeClr val="accent2">
                        <a:lumMod val="60000"/>
                        <a:lumOff val="40000"/>
                      </a:schemeClr>
                    </a:solidFill>
                  </a:tcPr>
                </a:tc>
                <a:tc>
                  <a:txBody>
                    <a:bodyPr/>
                    <a:lstStyle/>
                    <a:p>
                      <a:pPr algn="ctr"/>
                      <a:r>
                        <a:rPr lang="en-US" sz="1400" dirty="0" smtClean="0"/>
                        <a:t>4</a:t>
                      </a:r>
                      <a:endParaRPr lang="en-US" sz="1400" dirty="0"/>
                    </a:p>
                  </a:txBody>
                  <a:tcPr>
                    <a:solidFill>
                      <a:schemeClr val="accent2">
                        <a:lumMod val="60000"/>
                        <a:lumOff val="40000"/>
                      </a:schemeClr>
                    </a:solidFill>
                  </a:tcPr>
                </a:tc>
                <a:tc>
                  <a:txBody>
                    <a:bodyPr/>
                    <a:lstStyle/>
                    <a:p>
                      <a:pPr algn="r"/>
                      <a:r>
                        <a:rPr lang="en-US" sz="1400" dirty="0" smtClean="0"/>
                        <a:t>15</a:t>
                      </a:r>
                      <a:endParaRPr lang="en-US" sz="1400" dirty="0"/>
                    </a:p>
                  </a:txBody>
                  <a:tcPr>
                    <a:solidFill>
                      <a:schemeClr val="accent2">
                        <a:lumMod val="60000"/>
                        <a:lumOff val="40000"/>
                      </a:schemeClr>
                    </a:solidFill>
                  </a:tcPr>
                </a:tc>
                <a:tc>
                  <a:txBody>
                    <a:bodyPr/>
                    <a:lstStyle/>
                    <a:p>
                      <a:pPr algn="ctr"/>
                      <a:r>
                        <a:rPr lang="en-US" sz="1400" dirty="0" smtClean="0"/>
                        <a:t>2</a:t>
                      </a:r>
                      <a:endParaRPr lang="en-US" sz="1400" dirty="0"/>
                    </a:p>
                  </a:txBody>
                  <a:tcPr>
                    <a:solidFill>
                      <a:schemeClr val="accent2">
                        <a:lumMod val="60000"/>
                        <a:lumOff val="40000"/>
                      </a:schemeClr>
                    </a:solidFill>
                  </a:tcPr>
                </a:tc>
                <a:extLst>
                  <a:ext uri="{0D108BD9-81ED-4DB2-BD59-A6C34878D82A}">
                    <a16:rowId xmlns:a16="http://schemas.microsoft.com/office/drawing/2014/main" val="2249997177"/>
                  </a:ext>
                </a:extLst>
              </a:tr>
              <a:tr h="316167">
                <a:tc>
                  <a:txBody>
                    <a:bodyPr/>
                    <a:lstStyle/>
                    <a:p>
                      <a:pPr algn="ctr"/>
                      <a:r>
                        <a:rPr lang="en-US" sz="1400" dirty="0" smtClean="0"/>
                        <a:t>E</a:t>
                      </a:r>
                      <a:endParaRPr lang="en-US" sz="1400" dirty="0"/>
                    </a:p>
                  </a:txBody>
                  <a:tcPr/>
                </a:tc>
                <a:tc>
                  <a:txBody>
                    <a:bodyPr/>
                    <a:lstStyle/>
                    <a:p>
                      <a:pPr algn="ctr"/>
                      <a:r>
                        <a:rPr lang="en-US" sz="1400" dirty="0" smtClean="0"/>
                        <a:t>8</a:t>
                      </a:r>
                      <a:endParaRPr lang="en-US" sz="1400" dirty="0"/>
                    </a:p>
                  </a:txBody>
                  <a:tcPr/>
                </a:tc>
                <a:tc>
                  <a:txBody>
                    <a:bodyPr/>
                    <a:lstStyle/>
                    <a:p>
                      <a:pPr algn="r"/>
                      <a:r>
                        <a:rPr lang="en-US" sz="1400" dirty="0" smtClean="0"/>
                        <a:t>9</a:t>
                      </a:r>
                      <a:endParaRPr lang="en-US" sz="1400" dirty="0"/>
                    </a:p>
                  </a:txBody>
                  <a:tcPr/>
                </a:tc>
                <a:tc>
                  <a:txBody>
                    <a:bodyPr/>
                    <a:lstStyle/>
                    <a:p>
                      <a:pPr algn="ctr"/>
                      <a:r>
                        <a:rPr lang="en-US" sz="1400" dirty="0" smtClean="0"/>
                        <a:t>5</a:t>
                      </a:r>
                      <a:endParaRPr lang="en-US" sz="1400" dirty="0"/>
                    </a:p>
                  </a:txBody>
                  <a:tcPr/>
                </a:tc>
                <a:tc>
                  <a:txBody>
                    <a:bodyPr/>
                    <a:lstStyle/>
                    <a:p>
                      <a:pPr algn="r"/>
                      <a:r>
                        <a:rPr lang="en-US" sz="1400" dirty="0" smtClean="0"/>
                        <a:t>15</a:t>
                      </a:r>
                      <a:endParaRPr lang="en-US" sz="1400" dirty="0"/>
                    </a:p>
                  </a:txBody>
                  <a:tcPr/>
                </a:tc>
                <a:tc>
                  <a:txBody>
                    <a:bodyPr/>
                    <a:lstStyle/>
                    <a:p>
                      <a:pPr algn="ctr"/>
                      <a:r>
                        <a:rPr lang="en-US" sz="1400" dirty="0" smtClean="0"/>
                        <a:t>2</a:t>
                      </a:r>
                      <a:endParaRPr lang="en-US" sz="1400" dirty="0"/>
                    </a:p>
                  </a:txBody>
                  <a:tcPr/>
                </a:tc>
                <a:extLst>
                  <a:ext uri="{0D108BD9-81ED-4DB2-BD59-A6C34878D82A}">
                    <a16:rowId xmlns:a16="http://schemas.microsoft.com/office/drawing/2014/main" val="1562462950"/>
                  </a:ext>
                </a:extLst>
              </a:tr>
              <a:tr h="316167">
                <a:tc>
                  <a:txBody>
                    <a:bodyPr/>
                    <a:lstStyle/>
                    <a:p>
                      <a:pPr algn="ctr"/>
                      <a:r>
                        <a:rPr lang="en-US" sz="1400" dirty="0" smtClean="0"/>
                        <a:t>F</a:t>
                      </a:r>
                      <a:endParaRPr lang="en-US" sz="1400" dirty="0"/>
                    </a:p>
                  </a:txBody>
                  <a:tcPr/>
                </a:tc>
                <a:tc>
                  <a:txBody>
                    <a:bodyPr/>
                    <a:lstStyle/>
                    <a:p>
                      <a:pPr algn="ctr"/>
                      <a:r>
                        <a:rPr lang="en-US" sz="1400" dirty="0" smtClean="0"/>
                        <a:t>5</a:t>
                      </a:r>
                      <a:endParaRPr lang="en-US" sz="1400" dirty="0"/>
                    </a:p>
                  </a:txBody>
                  <a:tcPr/>
                </a:tc>
                <a:tc>
                  <a:txBody>
                    <a:bodyPr/>
                    <a:lstStyle/>
                    <a:p>
                      <a:pPr algn="r"/>
                      <a:r>
                        <a:rPr lang="en-US" sz="1400" dirty="0" smtClean="0"/>
                        <a:t>5</a:t>
                      </a:r>
                      <a:endParaRPr lang="en-US" sz="1400" dirty="0"/>
                    </a:p>
                  </a:txBody>
                  <a:tcPr/>
                </a:tc>
                <a:tc>
                  <a:txBody>
                    <a:bodyPr/>
                    <a:lstStyle/>
                    <a:p>
                      <a:pPr algn="ctr"/>
                      <a:r>
                        <a:rPr lang="en-US" sz="1400" dirty="0" smtClean="0"/>
                        <a:t>4</a:t>
                      </a:r>
                      <a:endParaRPr lang="en-US" sz="1400" dirty="0"/>
                    </a:p>
                  </a:txBody>
                  <a:tcPr/>
                </a:tc>
                <a:tc>
                  <a:txBody>
                    <a:bodyPr/>
                    <a:lstStyle/>
                    <a:p>
                      <a:pPr algn="r"/>
                      <a:r>
                        <a:rPr lang="en-US" sz="1400" dirty="0" smtClean="0"/>
                        <a:t>8</a:t>
                      </a:r>
                      <a:endParaRPr lang="en-US" sz="1400" dirty="0"/>
                    </a:p>
                  </a:txBody>
                  <a:tcPr/>
                </a:tc>
                <a:tc>
                  <a:txBody>
                    <a:bodyPr/>
                    <a:lstStyle/>
                    <a:p>
                      <a:pPr algn="ctr"/>
                      <a:r>
                        <a:rPr lang="en-US" sz="1400" dirty="0" smtClean="0"/>
                        <a:t>3</a:t>
                      </a:r>
                      <a:endParaRPr lang="en-US" sz="1400" dirty="0"/>
                    </a:p>
                  </a:txBody>
                  <a:tcPr/>
                </a:tc>
                <a:extLst>
                  <a:ext uri="{0D108BD9-81ED-4DB2-BD59-A6C34878D82A}">
                    <a16:rowId xmlns:a16="http://schemas.microsoft.com/office/drawing/2014/main" val="717533928"/>
                  </a:ext>
                </a:extLst>
              </a:tr>
              <a:tr h="316167">
                <a:tc>
                  <a:txBody>
                    <a:bodyPr/>
                    <a:lstStyle/>
                    <a:p>
                      <a:pPr algn="ctr"/>
                      <a:r>
                        <a:rPr lang="en-US" sz="1400" dirty="0" smtClean="0"/>
                        <a:t>G</a:t>
                      </a:r>
                      <a:endParaRPr lang="en-US" sz="1400" dirty="0"/>
                    </a:p>
                  </a:txBody>
                  <a:tcPr>
                    <a:solidFill>
                      <a:schemeClr val="accent2">
                        <a:lumMod val="60000"/>
                        <a:lumOff val="40000"/>
                      </a:schemeClr>
                    </a:solidFill>
                  </a:tcPr>
                </a:tc>
                <a:tc>
                  <a:txBody>
                    <a:bodyPr/>
                    <a:lstStyle/>
                    <a:p>
                      <a:pPr algn="ctr"/>
                      <a:r>
                        <a:rPr lang="en-US" sz="1400" dirty="0" smtClean="0"/>
                        <a:t>12</a:t>
                      </a:r>
                      <a:endParaRPr lang="en-US" sz="1400" dirty="0"/>
                    </a:p>
                  </a:txBody>
                  <a:tcPr>
                    <a:solidFill>
                      <a:schemeClr val="accent2">
                        <a:lumMod val="60000"/>
                        <a:lumOff val="40000"/>
                      </a:schemeClr>
                    </a:solidFill>
                  </a:tcPr>
                </a:tc>
                <a:tc>
                  <a:txBody>
                    <a:bodyPr/>
                    <a:lstStyle/>
                    <a:p>
                      <a:pPr algn="r"/>
                      <a:r>
                        <a:rPr lang="en-US" sz="1400" dirty="0" smtClean="0"/>
                        <a:t>3</a:t>
                      </a:r>
                      <a:endParaRPr lang="en-US" sz="1400" dirty="0"/>
                    </a:p>
                  </a:txBody>
                  <a:tcPr>
                    <a:solidFill>
                      <a:schemeClr val="accent2">
                        <a:lumMod val="60000"/>
                        <a:lumOff val="40000"/>
                      </a:schemeClr>
                    </a:solidFill>
                  </a:tcPr>
                </a:tc>
                <a:tc>
                  <a:txBody>
                    <a:bodyPr/>
                    <a:lstStyle/>
                    <a:p>
                      <a:pPr algn="ctr"/>
                      <a:r>
                        <a:rPr lang="en-US" sz="1400" dirty="0" smtClean="0"/>
                        <a:t>8</a:t>
                      </a:r>
                      <a:endParaRPr lang="en-US" sz="1400" dirty="0"/>
                    </a:p>
                  </a:txBody>
                  <a:tcPr>
                    <a:solidFill>
                      <a:schemeClr val="accent2">
                        <a:lumMod val="60000"/>
                        <a:lumOff val="40000"/>
                      </a:schemeClr>
                    </a:solidFill>
                  </a:tcPr>
                </a:tc>
                <a:tc>
                  <a:txBody>
                    <a:bodyPr/>
                    <a:lstStyle/>
                    <a:p>
                      <a:pPr algn="r"/>
                      <a:r>
                        <a:rPr lang="en-US" sz="1400" dirty="0" smtClean="0"/>
                        <a:t>4</a:t>
                      </a:r>
                      <a:endParaRPr lang="en-US" sz="1400" dirty="0"/>
                    </a:p>
                  </a:txBody>
                  <a:tcPr>
                    <a:solidFill>
                      <a:schemeClr val="accent2">
                        <a:lumMod val="60000"/>
                        <a:lumOff val="40000"/>
                      </a:schemeClr>
                    </a:solidFill>
                  </a:tcPr>
                </a:tc>
                <a:tc>
                  <a:txBody>
                    <a:bodyPr/>
                    <a:lstStyle/>
                    <a:p>
                      <a:pPr algn="ctr"/>
                      <a:r>
                        <a:rPr lang="en-US" sz="1400" dirty="0" smtClean="0"/>
                        <a:t>0.25</a:t>
                      </a:r>
                      <a:endParaRPr lang="en-US" sz="1400" dirty="0"/>
                    </a:p>
                  </a:txBody>
                  <a:tcPr>
                    <a:solidFill>
                      <a:schemeClr val="accent2">
                        <a:lumMod val="60000"/>
                        <a:lumOff val="40000"/>
                      </a:schemeClr>
                    </a:solidFill>
                  </a:tcPr>
                </a:tc>
                <a:extLst>
                  <a:ext uri="{0D108BD9-81ED-4DB2-BD59-A6C34878D82A}">
                    <a16:rowId xmlns:a16="http://schemas.microsoft.com/office/drawing/2014/main" val="3102545103"/>
                  </a:ext>
                </a:extLst>
              </a:tr>
              <a:tr h="316167">
                <a:tc>
                  <a:txBody>
                    <a:bodyPr/>
                    <a:lstStyle/>
                    <a:p>
                      <a:pPr algn="ctr"/>
                      <a:endParaRPr lang="en-US" sz="1600" dirty="0"/>
                    </a:p>
                  </a:txBody>
                  <a:tcPr/>
                </a:tc>
                <a:tc>
                  <a:txBody>
                    <a:bodyPr/>
                    <a:lstStyle/>
                    <a:p>
                      <a:pPr algn="ctr"/>
                      <a:endParaRPr lang="en-US" sz="1600" dirty="0"/>
                    </a:p>
                  </a:txBody>
                  <a:tcPr/>
                </a:tc>
                <a:tc>
                  <a:txBody>
                    <a:bodyPr/>
                    <a:lstStyle/>
                    <a:p>
                      <a:pPr algn="r"/>
                      <a:r>
                        <a:rPr lang="en-US" sz="1400" dirty="0" smtClean="0"/>
                        <a:t>73000</a:t>
                      </a:r>
                      <a:endParaRPr lang="en-US" sz="1400" dirty="0"/>
                    </a:p>
                  </a:txBody>
                  <a:tcPr/>
                </a:tc>
                <a:tc>
                  <a:txBody>
                    <a:bodyPr/>
                    <a:lstStyle/>
                    <a:p>
                      <a:pPr algn="ctr"/>
                      <a:endParaRPr lang="en-US" sz="1600" dirty="0"/>
                    </a:p>
                  </a:txBody>
                  <a:tcPr/>
                </a:tc>
                <a:tc>
                  <a:txBody>
                    <a:bodyPr/>
                    <a:lstStyle/>
                    <a:p>
                      <a:pPr algn="r"/>
                      <a:endParaRPr lang="en-US" sz="1600" dirty="0"/>
                    </a:p>
                  </a:txBody>
                  <a:tcPr/>
                </a:tc>
                <a:tc>
                  <a:txBody>
                    <a:bodyPr/>
                    <a:lstStyle/>
                    <a:p>
                      <a:endParaRPr lang="en-US" sz="1400" dirty="0"/>
                    </a:p>
                  </a:txBody>
                  <a:tcPr/>
                </a:tc>
                <a:extLst>
                  <a:ext uri="{0D108BD9-81ED-4DB2-BD59-A6C34878D82A}">
                    <a16:rowId xmlns:a16="http://schemas.microsoft.com/office/drawing/2014/main" val="3065786384"/>
                  </a:ext>
                </a:extLst>
              </a:tr>
            </a:tbl>
          </a:graphicData>
        </a:graphic>
      </p:graphicFrame>
      <p:sp>
        <p:nvSpPr>
          <p:cNvPr id="11" name="TextBox 10"/>
          <p:cNvSpPr txBox="1"/>
          <p:nvPr/>
        </p:nvSpPr>
        <p:spPr>
          <a:xfrm>
            <a:off x="1088136" y="5586984"/>
            <a:ext cx="5074920" cy="861774"/>
          </a:xfrm>
          <a:prstGeom prst="rect">
            <a:avLst/>
          </a:prstGeom>
          <a:noFill/>
        </p:spPr>
        <p:txBody>
          <a:bodyPr wrap="square" rtlCol="0">
            <a:spAutoFit/>
          </a:bodyPr>
          <a:lstStyle/>
          <a:p>
            <a:r>
              <a:rPr lang="en-US" dirty="0" smtClean="0"/>
              <a:t>Project Duration = </a:t>
            </a:r>
            <a:r>
              <a:rPr lang="en-US" dirty="0" smtClean="0">
                <a:solidFill>
                  <a:srgbClr val="FF0000"/>
                </a:solidFill>
              </a:rPr>
              <a:t>26 weeks</a:t>
            </a:r>
          </a:p>
          <a:p>
            <a:r>
              <a:rPr lang="en-US" sz="1600" dirty="0" smtClean="0"/>
              <a:t>Project Cost = Direct Cost + Indirect Cost for 26 weeks</a:t>
            </a:r>
          </a:p>
          <a:p>
            <a:r>
              <a:rPr lang="en-US" sz="1600" dirty="0"/>
              <a:t>	</a:t>
            </a:r>
            <a:r>
              <a:rPr lang="en-US" sz="1600" dirty="0" smtClean="0"/>
              <a:t>  = 73000 + 26x7x400 = </a:t>
            </a:r>
            <a:r>
              <a:rPr lang="en-US" sz="1600" dirty="0" err="1" smtClean="0">
                <a:solidFill>
                  <a:srgbClr val="FF0000"/>
                </a:solidFill>
              </a:rPr>
              <a:t>Rs</a:t>
            </a:r>
            <a:r>
              <a:rPr lang="en-US" sz="1600" dirty="0" smtClean="0">
                <a:solidFill>
                  <a:srgbClr val="FF0000"/>
                </a:solidFill>
              </a:rPr>
              <a:t>. 145800</a:t>
            </a:r>
            <a:endParaRPr lang="en-US" sz="1600" dirty="0">
              <a:solidFill>
                <a:srgbClr val="FF0000"/>
              </a:solidFill>
            </a:endParaRPr>
          </a:p>
        </p:txBody>
      </p:sp>
    </p:spTree>
    <p:extLst>
      <p:ext uri="{BB962C8B-B14F-4D97-AF65-F5344CB8AC3E}">
        <p14:creationId xmlns:p14="http://schemas.microsoft.com/office/powerpoint/2010/main" val="3643881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TIME-COST </a:t>
            </a:r>
            <a:r>
              <a:rPr lang="en-US" b="1" dirty="0" smtClean="0"/>
              <a:t>TRADE-OFF (Example)</a:t>
            </a:r>
            <a:endParaRPr lang="en-US" dirty="0"/>
          </a:p>
        </p:txBody>
      </p:sp>
      <p:sp>
        <p:nvSpPr>
          <p:cNvPr id="3" name="Content Placeholder 2"/>
          <p:cNvSpPr>
            <a:spLocks noGrp="1"/>
          </p:cNvSpPr>
          <p:nvPr>
            <p:ph idx="1"/>
          </p:nvPr>
        </p:nvSpPr>
        <p:spPr>
          <a:xfrm>
            <a:off x="830691" y="1621283"/>
            <a:ext cx="5737702" cy="4368096"/>
          </a:xfrm>
        </p:spPr>
        <p:txBody>
          <a:bodyPr>
            <a:normAutofit/>
          </a:bodyPr>
          <a:lstStyle/>
          <a:p>
            <a:pPr marL="0" indent="0">
              <a:spcBef>
                <a:spcPts val="0"/>
              </a:spcBef>
              <a:buNone/>
            </a:pPr>
            <a:r>
              <a:rPr lang="en-US" sz="1800" b="1" dirty="0" smtClean="0"/>
              <a:t>Iteration 0: </a:t>
            </a:r>
            <a:r>
              <a:rPr lang="en-US" sz="1800" dirty="0" smtClean="0"/>
              <a:t>Critical </a:t>
            </a:r>
            <a:r>
              <a:rPr lang="en-US" sz="1800" dirty="0"/>
              <a:t>Path = </a:t>
            </a:r>
            <a:r>
              <a:rPr lang="en-US" sz="1800" dirty="0" smtClean="0"/>
              <a:t>1-2-3-4-6;    </a:t>
            </a:r>
          </a:p>
          <a:p>
            <a:pPr marL="0" indent="0">
              <a:spcBef>
                <a:spcPts val="0"/>
              </a:spcBef>
              <a:buNone/>
            </a:pPr>
            <a:r>
              <a:rPr lang="en-US" sz="1800" dirty="0" smtClean="0"/>
              <a:t>Project </a:t>
            </a:r>
            <a:r>
              <a:rPr lang="en-US" sz="1800" dirty="0"/>
              <a:t>Duration = </a:t>
            </a:r>
            <a:r>
              <a:rPr lang="en-US" sz="1800" dirty="0">
                <a:solidFill>
                  <a:srgbClr val="FF0000"/>
                </a:solidFill>
              </a:rPr>
              <a:t>26 weeks</a:t>
            </a:r>
          </a:p>
          <a:p>
            <a:pPr marL="0" indent="0">
              <a:spcBef>
                <a:spcPts val="0"/>
              </a:spcBef>
              <a:buNone/>
            </a:pPr>
            <a:r>
              <a:rPr lang="en-US" sz="1800" dirty="0" smtClean="0"/>
              <a:t>Project </a:t>
            </a:r>
            <a:r>
              <a:rPr lang="en-US" sz="1800" dirty="0"/>
              <a:t>Cost = Direct Cost + Indirect Cost for 26 weeks</a:t>
            </a:r>
          </a:p>
          <a:p>
            <a:pPr marL="0" indent="0">
              <a:spcBef>
                <a:spcPts val="0"/>
              </a:spcBef>
              <a:buNone/>
            </a:pPr>
            <a:r>
              <a:rPr lang="en-US" sz="1800" dirty="0"/>
              <a:t>	</a:t>
            </a:r>
            <a:r>
              <a:rPr lang="en-US" sz="1800" dirty="0" smtClean="0"/>
              <a:t>   </a:t>
            </a:r>
            <a:r>
              <a:rPr lang="en-US" sz="1800" dirty="0"/>
              <a:t>= 73000 + 26x7x400 = </a:t>
            </a:r>
            <a:r>
              <a:rPr lang="en-US" sz="1800" dirty="0" err="1">
                <a:solidFill>
                  <a:srgbClr val="FF0000"/>
                </a:solidFill>
              </a:rPr>
              <a:t>Rs</a:t>
            </a:r>
            <a:r>
              <a:rPr lang="en-US" sz="1800" dirty="0">
                <a:solidFill>
                  <a:srgbClr val="FF0000"/>
                </a:solidFill>
              </a:rPr>
              <a:t>. 145800</a:t>
            </a:r>
          </a:p>
          <a:p>
            <a:pPr marL="0" indent="0">
              <a:spcBef>
                <a:spcPts val="0"/>
              </a:spcBef>
              <a:buNone/>
            </a:pPr>
            <a:endParaRPr lang="en-US" sz="1800" dirty="0" smtClean="0"/>
          </a:p>
          <a:p>
            <a:pPr marL="0" indent="0">
              <a:spcBef>
                <a:spcPts val="0"/>
              </a:spcBef>
              <a:buNone/>
            </a:pPr>
            <a:endParaRPr lang="en-US" sz="1800" dirty="0"/>
          </a:p>
          <a:p>
            <a:pPr marL="0" indent="0">
              <a:spcBef>
                <a:spcPts val="0"/>
              </a:spcBef>
              <a:buNone/>
            </a:pPr>
            <a:endParaRPr lang="en-US" sz="1800" dirty="0" smtClean="0"/>
          </a:p>
          <a:p>
            <a:pPr marL="0" indent="0">
              <a:spcBef>
                <a:spcPts val="0"/>
              </a:spcBef>
              <a:buNone/>
            </a:pPr>
            <a:endParaRPr lang="en-US" sz="1800" dirty="0" smtClean="0"/>
          </a:p>
          <a:p>
            <a:pPr marL="0" indent="0">
              <a:spcBef>
                <a:spcPts val="0"/>
              </a:spcBef>
              <a:buNone/>
            </a:pPr>
            <a:r>
              <a:rPr lang="en-US" sz="1800" b="1" dirty="0" smtClean="0"/>
              <a:t>Iteration 1: </a:t>
            </a:r>
            <a:r>
              <a:rPr lang="en-US" sz="1800" dirty="0" smtClean="0"/>
              <a:t>The cost slope of critical activity G is lowest i.e. </a:t>
            </a:r>
            <a:r>
              <a:rPr lang="en-US" sz="1800" dirty="0" err="1" smtClean="0"/>
              <a:t>Rs</a:t>
            </a:r>
            <a:r>
              <a:rPr lang="en-US" sz="1800" dirty="0" smtClean="0"/>
              <a:t>. 0.25*1000 </a:t>
            </a:r>
          </a:p>
          <a:p>
            <a:pPr marL="0" indent="0">
              <a:spcBef>
                <a:spcPts val="0"/>
              </a:spcBef>
              <a:buNone/>
            </a:pPr>
            <a:r>
              <a:rPr lang="en-US" sz="1800" dirty="0" smtClean="0"/>
              <a:t>= </a:t>
            </a:r>
            <a:r>
              <a:rPr lang="en-US" sz="1800" dirty="0" err="1" smtClean="0"/>
              <a:t>Rs</a:t>
            </a:r>
            <a:r>
              <a:rPr lang="en-US" sz="1800" dirty="0" smtClean="0"/>
              <a:t>. 250 per week. </a:t>
            </a:r>
          </a:p>
          <a:p>
            <a:pPr marL="0" indent="0">
              <a:spcBef>
                <a:spcPts val="0"/>
              </a:spcBef>
              <a:buNone/>
            </a:pPr>
            <a:r>
              <a:rPr lang="en-US" sz="1800" dirty="0" smtClean="0"/>
              <a:t>It can be crashed by 4 weeks. Crash it by 4 weeks. </a:t>
            </a:r>
          </a:p>
          <a:p>
            <a:pPr marL="0" indent="0">
              <a:spcBef>
                <a:spcPts val="0"/>
              </a:spcBef>
              <a:buNone/>
            </a:pPr>
            <a:r>
              <a:rPr lang="en-US" sz="1800" dirty="0"/>
              <a:t>Critical Path = 1-2-3-4-6;    Project Duration = </a:t>
            </a:r>
            <a:r>
              <a:rPr lang="en-US" sz="1800" dirty="0" smtClean="0">
                <a:solidFill>
                  <a:srgbClr val="FF0000"/>
                </a:solidFill>
              </a:rPr>
              <a:t>22 </a:t>
            </a:r>
            <a:r>
              <a:rPr lang="en-US" sz="1800" dirty="0">
                <a:solidFill>
                  <a:srgbClr val="FF0000"/>
                </a:solidFill>
              </a:rPr>
              <a:t>weeks</a:t>
            </a:r>
          </a:p>
          <a:p>
            <a:pPr marL="0" indent="0">
              <a:spcBef>
                <a:spcPts val="0"/>
              </a:spcBef>
              <a:buNone/>
            </a:pPr>
            <a:r>
              <a:rPr lang="en-US" sz="1800" dirty="0"/>
              <a:t>Project Cost = Direct Cost + </a:t>
            </a:r>
            <a:r>
              <a:rPr lang="en-US" sz="1800" dirty="0" smtClean="0"/>
              <a:t>Increase in cost due to crashing + Indirect </a:t>
            </a:r>
            <a:r>
              <a:rPr lang="en-US" sz="1800" dirty="0"/>
              <a:t>Cost for </a:t>
            </a:r>
            <a:r>
              <a:rPr lang="en-US" sz="1800" dirty="0" smtClean="0"/>
              <a:t>22 </a:t>
            </a:r>
            <a:r>
              <a:rPr lang="en-US" sz="1800" dirty="0"/>
              <a:t>weeks</a:t>
            </a:r>
          </a:p>
          <a:p>
            <a:pPr marL="0" indent="0">
              <a:spcBef>
                <a:spcPts val="0"/>
              </a:spcBef>
              <a:buNone/>
            </a:pPr>
            <a:r>
              <a:rPr lang="en-US" sz="1800" dirty="0"/>
              <a:t>	   = 73000 + </a:t>
            </a:r>
            <a:r>
              <a:rPr lang="en-US" sz="1800" dirty="0" smtClean="0"/>
              <a:t>[250*4] + 22x7x400 </a:t>
            </a:r>
            <a:r>
              <a:rPr lang="en-US" sz="1800" dirty="0"/>
              <a:t>= </a:t>
            </a:r>
            <a:r>
              <a:rPr lang="en-US" sz="1800" dirty="0" err="1">
                <a:solidFill>
                  <a:srgbClr val="FF0000"/>
                </a:solidFill>
              </a:rPr>
              <a:t>Rs</a:t>
            </a:r>
            <a:r>
              <a:rPr lang="en-US" sz="1800" dirty="0">
                <a:solidFill>
                  <a:srgbClr val="FF0000"/>
                </a:solidFill>
              </a:rPr>
              <a:t>. </a:t>
            </a:r>
            <a:r>
              <a:rPr lang="en-US" sz="1800" dirty="0" smtClean="0">
                <a:solidFill>
                  <a:srgbClr val="FF0000"/>
                </a:solidFill>
              </a:rPr>
              <a:t>135600</a:t>
            </a:r>
            <a:endParaRPr lang="en-US" sz="1800" dirty="0" smtClean="0"/>
          </a:p>
          <a:p>
            <a:pPr marL="0" indent="0">
              <a:spcBef>
                <a:spcPts val="0"/>
              </a:spcBef>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a:p>
        </p:txBody>
      </p:sp>
      <p:sp>
        <p:nvSpPr>
          <p:cNvPr id="5" name="TextBox 4"/>
          <p:cNvSpPr txBox="1"/>
          <p:nvPr/>
        </p:nvSpPr>
        <p:spPr>
          <a:xfrm>
            <a:off x="6738622" y="1825624"/>
            <a:ext cx="4813428" cy="4801314"/>
          </a:xfrm>
          <a:prstGeom prst="rect">
            <a:avLst/>
          </a:prstGeom>
          <a:noFill/>
        </p:spPr>
        <p:txBody>
          <a:bodyPr wrap="square" rtlCol="0">
            <a:spAutoFit/>
          </a:bodyPr>
          <a:lstStyle/>
          <a:p>
            <a:r>
              <a:rPr lang="en-US" dirty="0" smtClean="0"/>
              <a:t>Network Diagram (Iteration 1):</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6" name="Oval 5"/>
          <p:cNvSpPr/>
          <p:nvPr/>
        </p:nvSpPr>
        <p:spPr>
          <a:xfrm>
            <a:off x="7141464" y="4032504"/>
            <a:ext cx="320040" cy="310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970520" y="4907280"/>
            <a:ext cx="320040" cy="310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8534400" y="3182112"/>
            <a:ext cx="32004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p:cNvCxnSpPr>
            <a:stCxn id="6" idx="5"/>
            <a:endCxn id="7" idx="1"/>
          </p:cNvCxnSpPr>
          <p:nvPr/>
        </p:nvCxnSpPr>
        <p:spPr>
          <a:xfrm>
            <a:off x="7414635" y="4297870"/>
            <a:ext cx="602754" cy="654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stCxn id="7" idx="0"/>
            <a:endCxn id="8" idx="3"/>
          </p:cNvCxnSpPr>
          <p:nvPr/>
        </p:nvCxnSpPr>
        <p:spPr>
          <a:xfrm flipV="1">
            <a:off x="8130540" y="3442275"/>
            <a:ext cx="450729" cy="1465005"/>
          </a:xfrm>
          <a:prstGeom prst="straightConnector1">
            <a:avLst/>
          </a:prstGeom>
          <a:ln>
            <a:solidFill>
              <a:schemeClr val="accent1"/>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6" idx="7"/>
            <a:endCxn id="8" idx="2"/>
          </p:cNvCxnSpPr>
          <p:nvPr/>
        </p:nvCxnSpPr>
        <p:spPr>
          <a:xfrm flipV="1">
            <a:off x="7414635" y="3334512"/>
            <a:ext cx="1119765" cy="7435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Oval 15"/>
          <p:cNvSpPr/>
          <p:nvPr/>
        </p:nvSpPr>
        <p:spPr>
          <a:xfrm>
            <a:off x="8695568" y="3816392"/>
            <a:ext cx="301752" cy="327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8" name="Straight Arrow Connector 17"/>
          <p:cNvCxnSpPr>
            <a:stCxn id="7" idx="7"/>
            <a:endCxn id="16" idx="3"/>
          </p:cNvCxnSpPr>
          <p:nvPr/>
        </p:nvCxnSpPr>
        <p:spPr>
          <a:xfrm flipV="1">
            <a:off x="8243691" y="4095905"/>
            <a:ext cx="496068" cy="8569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stCxn id="16" idx="0"/>
          </p:cNvCxnSpPr>
          <p:nvPr/>
        </p:nvCxnSpPr>
        <p:spPr>
          <a:xfrm flipH="1" flipV="1">
            <a:off x="8732805" y="3437023"/>
            <a:ext cx="113639" cy="379369"/>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23" name="Oval 22"/>
          <p:cNvSpPr/>
          <p:nvPr/>
        </p:nvSpPr>
        <p:spPr>
          <a:xfrm>
            <a:off x="10232136" y="4389722"/>
            <a:ext cx="329184" cy="410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25" name="Straight Arrow Connector 24"/>
          <p:cNvCxnSpPr>
            <a:stCxn id="7" idx="6"/>
          </p:cNvCxnSpPr>
          <p:nvPr/>
        </p:nvCxnSpPr>
        <p:spPr>
          <a:xfrm>
            <a:off x="8290560" y="5062728"/>
            <a:ext cx="792389" cy="147237"/>
          </a:xfrm>
          <a:prstGeom prst="straightConnector1">
            <a:avLst/>
          </a:prstGeom>
          <a:ln>
            <a:solidFill>
              <a:schemeClr val="accent1"/>
            </a:solidFill>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endCxn id="23" idx="1"/>
          </p:cNvCxnSpPr>
          <p:nvPr/>
        </p:nvCxnSpPr>
        <p:spPr>
          <a:xfrm>
            <a:off x="8854440" y="3334512"/>
            <a:ext cx="1425904" cy="11153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rot="19584094">
            <a:off x="7550920" y="3436059"/>
            <a:ext cx="589004" cy="307777"/>
          </a:xfrm>
          <a:prstGeom prst="rect">
            <a:avLst/>
          </a:prstGeom>
          <a:noFill/>
        </p:spPr>
        <p:txBody>
          <a:bodyPr wrap="square" rtlCol="0">
            <a:spAutoFit/>
          </a:bodyPr>
          <a:lstStyle/>
          <a:p>
            <a:r>
              <a:rPr lang="en-US" sz="1400" dirty="0" smtClean="0"/>
              <a:t>A-10</a:t>
            </a:r>
            <a:endParaRPr lang="en-US" sz="1400" dirty="0"/>
          </a:p>
        </p:txBody>
      </p:sp>
      <p:sp>
        <p:nvSpPr>
          <p:cNvPr id="30" name="TextBox 29"/>
          <p:cNvSpPr txBox="1"/>
          <p:nvPr/>
        </p:nvSpPr>
        <p:spPr>
          <a:xfrm rot="2874250">
            <a:off x="7264837" y="4616151"/>
            <a:ext cx="589004" cy="307777"/>
          </a:xfrm>
          <a:prstGeom prst="rect">
            <a:avLst/>
          </a:prstGeom>
          <a:noFill/>
        </p:spPr>
        <p:txBody>
          <a:bodyPr wrap="square" rtlCol="0">
            <a:spAutoFit/>
          </a:bodyPr>
          <a:lstStyle/>
          <a:p>
            <a:r>
              <a:rPr lang="en-US" sz="1400" dirty="0" smtClean="0"/>
              <a:t>B-8</a:t>
            </a:r>
            <a:endParaRPr lang="en-US" sz="1400" dirty="0"/>
          </a:p>
        </p:txBody>
      </p:sp>
      <p:sp>
        <p:nvSpPr>
          <p:cNvPr id="31" name="TextBox 30"/>
          <p:cNvSpPr txBox="1"/>
          <p:nvPr/>
        </p:nvSpPr>
        <p:spPr>
          <a:xfrm rot="17364246">
            <a:off x="7859472" y="4084014"/>
            <a:ext cx="589004" cy="307777"/>
          </a:xfrm>
          <a:prstGeom prst="rect">
            <a:avLst/>
          </a:prstGeom>
          <a:noFill/>
        </p:spPr>
        <p:txBody>
          <a:bodyPr wrap="square" rtlCol="0">
            <a:spAutoFit/>
          </a:bodyPr>
          <a:lstStyle/>
          <a:p>
            <a:r>
              <a:rPr lang="en-US" sz="1400" dirty="0" smtClean="0"/>
              <a:t>C-5</a:t>
            </a:r>
            <a:endParaRPr lang="en-US" sz="1400" dirty="0"/>
          </a:p>
        </p:txBody>
      </p:sp>
      <p:sp>
        <p:nvSpPr>
          <p:cNvPr id="32" name="TextBox 31"/>
          <p:cNvSpPr txBox="1"/>
          <p:nvPr/>
        </p:nvSpPr>
        <p:spPr>
          <a:xfrm rot="18119357">
            <a:off x="8336257" y="4238095"/>
            <a:ext cx="715549" cy="307777"/>
          </a:xfrm>
          <a:prstGeom prst="rect">
            <a:avLst/>
          </a:prstGeom>
          <a:noFill/>
        </p:spPr>
        <p:txBody>
          <a:bodyPr wrap="square" rtlCol="0">
            <a:spAutoFit/>
          </a:bodyPr>
          <a:lstStyle/>
          <a:p>
            <a:r>
              <a:rPr lang="en-US" sz="1400" dirty="0" smtClean="0"/>
              <a:t>D-6 </a:t>
            </a:r>
            <a:endParaRPr lang="en-US" sz="1400" dirty="0"/>
          </a:p>
        </p:txBody>
      </p:sp>
      <p:sp>
        <p:nvSpPr>
          <p:cNvPr id="35" name="TextBox 34"/>
          <p:cNvSpPr txBox="1"/>
          <p:nvPr/>
        </p:nvSpPr>
        <p:spPr>
          <a:xfrm rot="490596">
            <a:off x="8528107" y="4902672"/>
            <a:ext cx="589004" cy="307777"/>
          </a:xfrm>
          <a:prstGeom prst="rect">
            <a:avLst/>
          </a:prstGeom>
          <a:noFill/>
        </p:spPr>
        <p:txBody>
          <a:bodyPr wrap="square" rtlCol="0">
            <a:spAutoFit/>
          </a:bodyPr>
          <a:lstStyle/>
          <a:p>
            <a:r>
              <a:rPr lang="en-US" sz="1400" dirty="0" smtClean="0"/>
              <a:t>E-8</a:t>
            </a:r>
            <a:endParaRPr lang="en-US" sz="1400" dirty="0"/>
          </a:p>
        </p:txBody>
      </p:sp>
      <p:sp>
        <p:nvSpPr>
          <p:cNvPr id="37" name="Oval 36"/>
          <p:cNvSpPr/>
          <p:nvPr/>
        </p:nvSpPr>
        <p:spPr>
          <a:xfrm>
            <a:off x="9082950" y="4952811"/>
            <a:ext cx="326226" cy="43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39" name="Straight Arrow Connector 38"/>
          <p:cNvCxnSpPr>
            <a:stCxn id="37" idx="6"/>
            <a:endCxn id="23" idx="3"/>
          </p:cNvCxnSpPr>
          <p:nvPr/>
        </p:nvCxnSpPr>
        <p:spPr>
          <a:xfrm flipV="1">
            <a:off x="9409176" y="4740428"/>
            <a:ext cx="871168" cy="428886"/>
          </a:xfrm>
          <a:prstGeom prst="straightConnector1">
            <a:avLst/>
          </a:prstGeom>
          <a:ln>
            <a:solidFill>
              <a:schemeClr val="accent1"/>
            </a:solidFill>
            <a:tailEnd type="triangle"/>
          </a:ln>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rot="2313835">
            <a:off x="9258112" y="3451217"/>
            <a:ext cx="774050" cy="307777"/>
          </a:xfrm>
          <a:prstGeom prst="rect">
            <a:avLst/>
          </a:prstGeom>
          <a:noFill/>
        </p:spPr>
        <p:txBody>
          <a:bodyPr wrap="square" rtlCol="0">
            <a:spAutoFit/>
          </a:bodyPr>
          <a:lstStyle/>
          <a:p>
            <a:r>
              <a:rPr lang="en-US" sz="1400" dirty="0" smtClean="0"/>
              <a:t>G- </a:t>
            </a:r>
            <a:r>
              <a:rPr lang="en-US" sz="1400" strike="sngStrike" dirty="0" smtClean="0"/>
              <a:t>12</a:t>
            </a:r>
            <a:r>
              <a:rPr lang="en-US" sz="1400" dirty="0" smtClean="0"/>
              <a:t> 8</a:t>
            </a:r>
            <a:endParaRPr lang="en-US" sz="1400" dirty="0"/>
          </a:p>
        </p:txBody>
      </p:sp>
      <p:sp>
        <p:nvSpPr>
          <p:cNvPr id="50" name="TextBox 49"/>
          <p:cNvSpPr txBox="1"/>
          <p:nvPr/>
        </p:nvSpPr>
        <p:spPr>
          <a:xfrm rot="19584094">
            <a:off x="9446561" y="4704062"/>
            <a:ext cx="589004" cy="307777"/>
          </a:xfrm>
          <a:prstGeom prst="rect">
            <a:avLst/>
          </a:prstGeom>
          <a:noFill/>
        </p:spPr>
        <p:txBody>
          <a:bodyPr wrap="square" rtlCol="0">
            <a:spAutoFit/>
          </a:bodyPr>
          <a:lstStyle/>
          <a:p>
            <a:r>
              <a:rPr lang="en-US" sz="1400" dirty="0" smtClean="0"/>
              <a:t>F-5</a:t>
            </a:r>
            <a:endParaRPr lang="en-US" sz="1400" dirty="0"/>
          </a:p>
        </p:txBody>
      </p:sp>
      <p:sp>
        <p:nvSpPr>
          <p:cNvPr id="51" name="TextBox 50"/>
          <p:cNvSpPr txBox="1"/>
          <p:nvPr/>
        </p:nvSpPr>
        <p:spPr>
          <a:xfrm rot="20170610">
            <a:off x="8774049" y="3556914"/>
            <a:ext cx="225075" cy="307777"/>
          </a:xfrm>
          <a:prstGeom prst="rect">
            <a:avLst/>
          </a:prstGeom>
          <a:noFill/>
        </p:spPr>
        <p:txBody>
          <a:bodyPr wrap="square" rtlCol="0">
            <a:spAutoFit/>
          </a:bodyPr>
          <a:lstStyle/>
          <a:p>
            <a:r>
              <a:rPr lang="en-US" sz="1400" dirty="0" smtClean="0"/>
              <a:t>0</a:t>
            </a:r>
            <a:endParaRPr lang="en-US" sz="1400" dirty="0"/>
          </a:p>
        </p:txBody>
      </p:sp>
      <p:graphicFrame>
        <p:nvGraphicFramePr>
          <p:cNvPr id="52" name="Table 51"/>
          <p:cNvGraphicFramePr>
            <a:graphicFrameLocks noGrp="1"/>
          </p:cNvGraphicFramePr>
          <p:nvPr>
            <p:extLst>
              <p:ext uri="{D42A27DB-BD31-4B8C-83A1-F6EECF244321}">
                <p14:modId xmlns:p14="http://schemas.microsoft.com/office/powerpoint/2010/main" val="628334149"/>
              </p:ext>
            </p:extLst>
          </p:nvPr>
        </p:nvGraphicFramePr>
        <p:xfrm>
          <a:off x="8707760" y="2467302"/>
          <a:ext cx="875152" cy="676380"/>
        </p:xfrm>
        <a:graphic>
          <a:graphicData uri="http://schemas.openxmlformats.org/drawingml/2006/table">
            <a:tbl>
              <a:tblPr firstRow="1" bandRow="1">
                <a:tableStyleId>{5C22544A-7EE6-4342-B048-85BDC9FD1C3A}</a:tableStyleId>
              </a:tblPr>
              <a:tblGrid>
                <a:gridCol w="505756">
                  <a:extLst>
                    <a:ext uri="{9D8B030D-6E8A-4147-A177-3AD203B41FA5}">
                      <a16:colId xmlns:a16="http://schemas.microsoft.com/office/drawing/2014/main" val="115243184"/>
                    </a:ext>
                  </a:extLst>
                </a:gridCol>
                <a:gridCol w="369396">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4</a:t>
                      </a:r>
                      <a:endParaRPr lang="en-US" sz="1400" baseline="-25000" dirty="0"/>
                    </a:p>
                  </a:txBody>
                  <a:tcPr/>
                </a:tc>
                <a:tc>
                  <a:txBody>
                    <a:bodyPr/>
                    <a:lstStyle/>
                    <a:p>
                      <a:r>
                        <a:rPr lang="en-US" sz="1400" dirty="0" smtClean="0"/>
                        <a:t>14</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4</a:t>
                      </a:r>
                      <a:endParaRPr lang="en-US" sz="1400" baseline="-25000" dirty="0"/>
                    </a:p>
                  </a:txBody>
                  <a:tcPr/>
                </a:tc>
                <a:tc>
                  <a:txBody>
                    <a:bodyPr/>
                    <a:lstStyle/>
                    <a:p>
                      <a:r>
                        <a:rPr lang="en-US" sz="1400" dirty="0" smtClean="0"/>
                        <a:t>14</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520707165"/>
              </p:ext>
            </p:extLst>
          </p:nvPr>
        </p:nvGraphicFramePr>
        <p:xfrm>
          <a:off x="8986989" y="4100573"/>
          <a:ext cx="868835" cy="676380"/>
        </p:xfrm>
        <a:graphic>
          <a:graphicData uri="http://schemas.openxmlformats.org/drawingml/2006/table">
            <a:tbl>
              <a:tblPr firstRow="1" bandRow="1">
                <a:tableStyleId>{5C22544A-7EE6-4342-B048-85BDC9FD1C3A}</a:tableStyleId>
              </a:tblPr>
              <a:tblGrid>
                <a:gridCol w="440475">
                  <a:extLst>
                    <a:ext uri="{9D8B030D-6E8A-4147-A177-3AD203B41FA5}">
                      <a16:colId xmlns:a16="http://schemas.microsoft.com/office/drawing/2014/main" val="115243184"/>
                    </a:ext>
                  </a:extLst>
                </a:gridCol>
                <a:gridCol w="428360">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3</a:t>
                      </a:r>
                      <a:endParaRPr lang="en-US" sz="1400" baseline="-25000" dirty="0"/>
                    </a:p>
                  </a:txBody>
                  <a:tcPr/>
                </a:tc>
                <a:tc>
                  <a:txBody>
                    <a:bodyPr/>
                    <a:lstStyle/>
                    <a:p>
                      <a:r>
                        <a:rPr lang="en-US" sz="1400" dirty="0" smtClean="0"/>
                        <a:t>14</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3</a:t>
                      </a:r>
                      <a:endParaRPr lang="en-US" sz="1400" baseline="-25000" dirty="0"/>
                    </a:p>
                  </a:txBody>
                  <a:tcPr/>
                </a:tc>
                <a:tc>
                  <a:txBody>
                    <a:bodyPr/>
                    <a:lstStyle/>
                    <a:p>
                      <a:r>
                        <a:rPr lang="en-US" sz="1400" dirty="0" smtClean="0"/>
                        <a:t>14</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377229715"/>
              </p:ext>
            </p:extLst>
          </p:nvPr>
        </p:nvGraphicFramePr>
        <p:xfrm>
          <a:off x="10191800" y="3605614"/>
          <a:ext cx="845008" cy="676380"/>
        </p:xfrm>
        <a:graphic>
          <a:graphicData uri="http://schemas.openxmlformats.org/drawingml/2006/table">
            <a:tbl>
              <a:tblPr firstRow="1" bandRow="1">
                <a:tableStyleId>{5C22544A-7EE6-4342-B048-85BDC9FD1C3A}</a:tableStyleId>
              </a:tblPr>
              <a:tblGrid>
                <a:gridCol w="480332">
                  <a:extLst>
                    <a:ext uri="{9D8B030D-6E8A-4147-A177-3AD203B41FA5}">
                      <a16:colId xmlns:a16="http://schemas.microsoft.com/office/drawing/2014/main" val="115243184"/>
                    </a:ext>
                  </a:extLst>
                </a:gridCol>
                <a:gridCol w="364676">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6</a:t>
                      </a:r>
                      <a:endParaRPr lang="en-US" sz="1400" baseline="-25000" dirty="0"/>
                    </a:p>
                  </a:txBody>
                  <a:tcPr/>
                </a:tc>
                <a:tc>
                  <a:txBody>
                    <a:bodyPr/>
                    <a:lstStyle/>
                    <a:p>
                      <a:r>
                        <a:rPr lang="en-US" sz="1400" dirty="0" smtClean="0"/>
                        <a:t>22</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6</a:t>
                      </a:r>
                      <a:endParaRPr lang="en-US" sz="1400" baseline="-25000" dirty="0"/>
                    </a:p>
                  </a:txBody>
                  <a:tcPr/>
                </a:tc>
                <a:tc>
                  <a:txBody>
                    <a:bodyPr/>
                    <a:lstStyle/>
                    <a:p>
                      <a:r>
                        <a:rPr lang="en-US" sz="1400" dirty="0" smtClean="0"/>
                        <a:t>22</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122402355"/>
              </p:ext>
            </p:extLst>
          </p:nvPr>
        </p:nvGraphicFramePr>
        <p:xfrm>
          <a:off x="9116784" y="5459848"/>
          <a:ext cx="914648" cy="676380"/>
        </p:xfrm>
        <a:graphic>
          <a:graphicData uri="http://schemas.openxmlformats.org/drawingml/2006/table">
            <a:tbl>
              <a:tblPr firstRow="1" bandRow="1">
                <a:tableStyleId>{5C22544A-7EE6-4342-B048-85BDC9FD1C3A}</a:tableStyleId>
              </a:tblPr>
              <a:tblGrid>
                <a:gridCol w="519917">
                  <a:extLst>
                    <a:ext uri="{9D8B030D-6E8A-4147-A177-3AD203B41FA5}">
                      <a16:colId xmlns:a16="http://schemas.microsoft.com/office/drawing/2014/main" val="115243184"/>
                    </a:ext>
                  </a:extLst>
                </a:gridCol>
                <a:gridCol w="394731">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5</a:t>
                      </a:r>
                      <a:endParaRPr lang="en-US" sz="1400" baseline="-25000" dirty="0"/>
                    </a:p>
                  </a:txBody>
                  <a:tcPr/>
                </a:tc>
                <a:tc>
                  <a:txBody>
                    <a:bodyPr/>
                    <a:lstStyle/>
                    <a:p>
                      <a:r>
                        <a:rPr lang="en-US" sz="1400" dirty="0" smtClean="0"/>
                        <a:t>16</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5</a:t>
                      </a:r>
                      <a:endParaRPr lang="en-US" sz="1400" baseline="-25000" dirty="0"/>
                    </a:p>
                  </a:txBody>
                  <a:tcPr/>
                </a:tc>
                <a:tc>
                  <a:txBody>
                    <a:bodyPr/>
                    <a:lstStyle/>
                    <a:p>
                      <a:r>
                        <a:rPr lang="en-US" sz="1400" dirty="0" smtClean="0"/>
                        <a:t>17</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643491633"/>
              </p:ext>
            </p:extLst>
          </p:nvPr>
        </p:nvGraphicFramePr>
        <p:xfrm>
          <a:off x="8027444" y="5312998"/>
          <a:ext cx="739040" cy="676380"/>
        </p:xfrm>
        <a:graphic>
          <a:graphicData uri="http://schemas.openxmlformats.org/drawingml/2006/table">
            <a:tbl>
              <a:tblPr firstRow="1" bandRow="1">
                <a:tableStyleId>{5C22544A-7EE6-4342-B048-85BDC9FD1C3A}</a:tableStyleId>
              </a:tblPr>
              <a:tblGrid>
                <a:gridCol w="420096">
                  <a:extLst>
                    <a:ext uri="{9D8B030D-6E8A-4147-A177-3AD203B41FA5}">
                      <a16:colId xmlns:a16="http://schemas.microsoft.com/office/drawing/2014/main" val="115243184"/>
                    </a:ext>
                  </a:extLst>
                </a:gridCol>
                <a:gridCol w="318944">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2</a:t>
                      </a:r>
                      <a:endParaRPr lang="en-US" sz="1400" baseline="-25000" dirty="0"/>
                    </a:p>
                  </a:txBody>
                  <a:tcPr/>
                </a:tc>
                <a:tc>
                  <a:txBody>
                    <a:bodyPr/>
                    <a:lstStyle/>
                    <a:p>
                      <a:r>
                        <a:rPr lang="en-US" sz="1400" dirty="0" smtClean="0"/>
                        <a:t>8</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2</a:t>
                      </a:r>
                      <a:endParaRPr lang="en-US" sz="1400" baseline="-25000" dirty="0"/>
                    </a:p>
                  </a:txBody>
                  <a:tcPr/>
                </a:tc>
                <a:tc>
                  <a:txBody>
                    <a:bodyPr/>
                    <a:lstStyle/>
                    <a:p>
                      <a:r>
                        <a:rPr lang="en-US" sz="1400" dirty="0" smtClean="0"/>
                        <a:t>8</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2679715671"/>
              </p:ext>
            </p:extLst>
          </p:nvPr>
        </p:nvGraphicFramePr>
        <p:xfrm>
          <a:off x="6842721" y="3228140"/>
          <a:ext cx="739040" cy="676380"/>
        </p:xfrm>
        <a:graphic>
          <a:graphicData uri="http://schemas.openxmlformats.org/drawingml/2006/table">
            <a:tbl>
              <a:tblPr firstRow="1" bandRow="1">
                <a:tableStyleId>{5C22544A-7EE6-4342-B048-85BDC9FD1C3A}</a:tableStyleId>
              </a:tblPr>
              <a:tblGrid>
                <a:gridCol w="420096">
                  <a:extLst>
                    <a:ext uri="{9D8B030D-6E8A-4147-A177-3AD203B41FA5}">
                      <a16:colId xmlns:a16="http://schemas.microsoft.com/office/drawing/2014/main" val="115243184"/>
                    </a:ext>
                  </a:extLst>
                </a:gridCol>
                <a:gridCol w="318944">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1</a:t>
                      </a:r>
                      <a:endParaRPr lang="en-US" sz="1400" baseline="-25000" dirty="0"/>
                    </a:p>
                  </a:txBody>
                  <a:tcPr/>
                </a:tc>
                <a:tc>
                  <a:txBody>
                    <a:bodyPr/>
                    <a:lstStyle/>
                    <a:p>
                      <a:r>
                        <a:rPr lang="en-US" sz="1400" dirty="0" smtClean="0"/>
                        <a:t>0</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1</a:t>
                      </a:r>
                      <a:endParaRPr lang="en-US" sz="1400" baseline="-25000" dirty="0"/>
                    </a:p>
                  </a:txBody>
                  <a:tcPr/>
                </a:tc>
                <a:tc>
                  <a:txBody>
                    <a:bodyPr/>
                    <a:lstStyle/>
                    <a:p>
                      <a:r>
                        <a:rPr lang="en-US" sz="1400" dirty="0" smtClean="0"/>
                        <a:t>0</a:t>
                      </a:r>
                      <a:endParaRPr lang="en-US" sz="1400" dirty="0"/>
                    </a:p>
                  </a:txBody>
                  <a:tcPr/>
                </a:tc>
                <a:extLst>
                  <a:ext uri="{0D108BD9-81ED-4DB2-BD59-A6C34878D82A}">
                    <a16:rowId xmlns:a16="http://schemas.microsoft.com/office/drawing/2014/main" val="3784290020"/>
                  </a:ext>
                </a:extLst>
              </a:tr>
            </a:tbl>
          </a:graphicData>
        </a:graphic>
      </p:graphicFrame>
    </p:spTree>
    <p:extLst>
      <p:ext uri="{BB962C8B-B14F-4D97-AF65-F5344CB8AC3E}">
        <p14:creationId xmlns:p14="http://schemas.microsoft.com/office/powerpoint/2010/main" val="10741303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TIME-COST </a:t>
            </a:r>
            <a:r>
              <a:rPr lang="en-US" b="1" dirty="0" smtClean="0"/>
              <a:t>TRADE-OFF (Example)</a:t>
            </a:r>
            <a:endParaRPr lang="en-US" dirty="0"/>
          </a:p>
        </p:txBody>
      </p:sp>
      <p:sp>
        <p:nvSpPr>
          <p:cNvPr id="3" name="Content Placeholder 2"/>
          <p:cNvSpPr>
            <a:spLocks noGrp="1"/>
          </p:cNvSpPr>
          <p:nvPr>
            <p:ph idx="1"/>
          </p:nvPr>
        </p:nvSpPr>
        <p:spPr>
          <a:xfrm>
            <a:off x="838200" y="1825624"/>
            <a:ext cx="5736336" cy="4913503"/>
          </a:xfrm>
        </p:spPr>
        <p:txBody>
          <a:bodyPr>
            <a:normAutofit/>
          </a:bodyPr>
          <a:lstStyle/>
          <a:p>
            <a:pPr marL="0" indent="0">
              <a:spcBef>
                <a:spcPts val="0"/>
              </a:spcBef>
              <a:buNone/>
            </a:pPr>
            <a:r>
              <a:rPr lang="en-US" sz="1800" b="1" dirty="0" smtClean="0"/>
              <a:t>Iteration 2: </a:t>
            </a:r>
            <a:r>
              <a:rPr lang="en-US" sz="1800" dirty="0" smtClean="0"/>
              <a:t>No further reduction is possible in activity G.</a:t>
            </a:r>
          </a:p>
          <a:p>
            <a:pPr marL="0" indent="0">
              <a:spcBef>
                <a:spcPts val="0"/>
              </a:spcBef>
              <a:buNone/>
            </a:pPr>
            <a:r>
              <a:rPr lang="en-US" sz="1800" dirty="0" smtClean="0"/>
              <a:t>The </a:t>
            </a:r>
            <a:r>
              <a:rPr lang="en-US" sz="1800" dirty="0"/>
              <a:t>cost slope of critical activity </a:t>
            </a:r>
            <a:r>
              <a:rPr lang="en-US" sz="1800" dirty="0" smtClean="0"/>
              <a:t>D </a:t>
            </a:r>
            <a:r>
              <a:rPr lang="en-US" sz="1800" dirty="0"/>
              <a:t>is </a:t>
            </a:r>
            <a:r>
              <a:rPr lang="en-US" sz="1800" dirty="0" smtClean="0"/>
              <a:t>second lowest </a:t>
            </a:r>
            <a:r>
              <a:rPr lang="en-US" sz="1800" dirty="0"/>
              <a:t>i.e. </a:t>
            </a:r>
            <a:endParaRPr lang="en-US" sz="1800" dirty="0" smtClean="0"/>
          </a:p>
          <a:p>
            <a:pPr marL="0" indent="0">
              <a:spcBef>
                <a:spcPts val="0"/>
              </a:spcBef>
              <a:buNone/>
            </a:pPr>
            <a:r>
              <a:rPr lang="en-US" sz="1800" dirty="0" err="1" smtClean="0"/>
              <a:t>Rs</a:t>
            </a:r>
            <a:r>
              <a:rPr lang="en-US" sz="1800" dirty="0"/>
              <a:t>. 2</a:t>
            </a:r>
            <a:r>
              <a:rPr lang="en-US" sz="1800" dirty="0" smtClean="0"/>
              <a:t>*1000  = </a:t>
            </a:r>
            <a:r>
              <a:rPr lang="en-US" sz="1800" dirty="0" err="1"/>
              <a:t>Rs</a:t>
            </a:r>
            <a:r>
              <a:rPr lang="en-US" sz="1800" dirty="0"/>
              <a:t>. </a:t>
            </a:r>
            <a:r>
              <a:rPr lang="en-US" sz="1800" dirty="0" smtClean="0"/>
              <a:t>2000 </a:t>
            </a:r>
            <a:r>
              <a:rPr lang="en-US" sz="1800" dirty="0"/>
              <a:t>per week. </a:t>
            </a:r>
          </a:p>
          <a:p>
            <a:pPr marL="0" indent="0">
              <a:spcBef>
                <a:spcPts val="0"/>
              </a:spcBef>
              <a:buNone/>
            </a:pPr>
            <a:r>
              <a:rPr lang="en-US" sz="1800" dirty="0" smtClean="0"/>
              <a:t>Activity D can </a:t>
            </a:r>
            <a:r>
              <a:rPr lang="en-US" sz="1800" dirty="0"/>
              <a:t>be crashed by </a:t>
            </a:r>
            <a:r>
              <a:rPr lang="en-US" sz="1800" dirty="0" smtClean="0"/>
              <a:t>2 </a:t>
            </a:r>
            <a:r>
              <a:rPr lang="en-US" sz="1800" dirty="0"/>
              <a:t>weeks. </a:t>
            </a:r>
            <a:r>
              <a:rPr lang="en-US" sz="1800" dirty="0" smtClean="0"/>
              <a:t>But will be crashed by 1 week (as new critical path is being created). </a:t>
            </a:r>
            <a:endParaRPr lang="en-US" sz="1800" dirty="0"/>
          </a:p>
          <a:p>
            <a:pPr marL="0" indent="0">
              <a:spcBef>
                <a:spcPts val="0"/>
              </a:spcBef>
              <a:buNone/>
            </a:pPr>
            <a:endParaRPr lang="en-US" sz="1800" dirty="0" smtClean="0"/>
          </a:p>
          <a:p>
            <a:pPr marL="0" indent="0">
              <a:spcBef>
                <a:spcPts val="0"/>
              </a:spcBef>
              <a:buNone/>
            </a:pPr>
            <a:r>
              <a:rPr lang="en-US" sz="1800" dirty="0" smtClean="0"/>
              <a:t>Project </a:t>
            </a:r>
            <a:r>
              <a:rPr lang="en-US" sz="1800" dirty="0"/>
              <a:t>Duration = </a:t>
            </a:r>
            <a:r>
              <a:rPr lang="en-US" sz="1800" dirty="0" smtClean="0">
                <a:solidFill>
                  <a:srgbClr val="FF0000"/>
                </a:solidFill>
              </a:rPr>
              <a:t>21 </a:t>
            </a:r>
            <a:r>
              <a:rPr lang="en-US" sz="1800" dirty="0">
                <a:solidFill>
                  <a:srgbClr val="FF0000"/>
                </a:solidFill>
              </a:rPr>
              <a:t>weeks</a:t>
            </a:r>
          </a:p>
          <a:p>
            <a:pPr marL="0" indent="0">
              <a:spcBef>
                <a:spcPts val="0"/>
              </a:spcBef>
              <a:buNone/>
            </a:pPr>
            <a:endParaRPr lang="en-US" sz="1800" dirty="0" smtClean="0"/>
          </a:p>
          <a:p>
            <a:pPr marL="0" indent="0">
              <a:spcBef>
                <a:spcPts val="0"/>
              </a:spcBef>
              <a:buNone/>
            </a:pPr>
            <a:r>
              <a:rPr lang="en-US" sz="1800" dirty="0" smtClean="0"/>
              <a:t>Project </a:t>
            </a:r>
            <a:r>
              <a:rPr lang="en-US" sz="1800" dirty="0"/>
              <a:t>Cost = Direct Cost + Increase in cost due to crashing + Indirect Cost for </a:t>
            </a:r>
            <a:r>
              <a:rPr lang="en-US" sz="1800" dirty="0" smtClean="0"/>
              <a:t>21 </a:t>
            </a:r>
            <a:r>
              <a:rPr lang="en-US" sz="1800" dirty="0"/>
              <a:t>weeks</a:t>
            </a:r>
          </a:p>
          <a:p>
            <a:pPr marL="0" indent="0">
              <a:spcBef>
                <a:spcPts val="0"/>
              </a:spcBef>
              <a:buNone/>
            </a:pPr>
            <a:r>
              <a:rPr lang="en-US" sz="1800" dirty="0"/>
              <a:t>	   = 73000 + </a:t>
            </a:r>
            <a:r>
              <a:rPr lang="en-US" sz="1800" dirty="0" smtClean="0"/>
              <a:t>[250*4 + 2000*1] </a:t>
            </a:r>
            <a:r>
              <a:rPr lang="en-US" sz="1800" dirty="0"/>
              <a:t>+ </a:t>
            </a:r>
            <a:r>
              <a:rPr lang="en-US" sz="1800" dirty="0" smtClean="0"/>
              <a:t>21x7x400 </a:t>
            </a:r>
          </a:p>
          <a:p>
            <a:pPr marL="0" indent="0">
              <a:spcBef>
                <a:spcPts val="0"/>
              </a:spcBef>
              <a:buNone/>
            </a:pPr>
            <a:r>
              <a:rPr lang="en-US" sz="1800" dirty="0"/>
              <a:t>	</a:t>
            </a:r>
            <a:r>
              <a:rPr lang="en-US" sz="1800" dirty="0" smtClean="0"/>
              <a:t>    = </a:t>
            </a:r>
            <a:r>
              <a:rPr lang="en-US" sz="1800" dirty="0" err="1">
                <a:solidFill>
                  <a:srgbClr val="FF0000"/>
                </a:solidFill>
              </a:rPr>
              <a:t>Rs</a:t>
            </a:r>
            <a:r>
              <a:rPr lang="en-US" sz="1800" dirty="0">
                <a:solidFill>
                  <a:srgbClr val="FF0000"/>
                </a:solidFill>
              </a:rPr>
              <a:t>. </a:t>
            </a:r>
            <a:r>
              <a:rPr lang="en-US" sz="1800" dirty="0" smtClean="0">
                <a:solidFill>
                  <a:srgbClr val="FF0000"/>
                </a:solidFill>
              </a:rPr>
              <a:t>134800</a:t>
            </a:r>
          </a:p>
          <a:p>
            <a:pPr marL="0" indent="0">
              <a:spcBef>
                <a:spcPts val="0"/>
              </a:spcBef>
              <a:buNone/>
            </a:pPr>
            <a:endParaRPr lang="en-US" sz="1800" dirty="0" smtClean="0">
              <a:solidFill>
                <a:srgbClr val="FF0000"/>
              </a:solidFill>
            </a:endParaRPr>
          </a:p>
          <a:p>
            <a:pPr marL="0" indent="0">
              <a:spcBef>
                <a:spcPts val="0"/>
              </a:spcBef>
              <a:buNone/>
            </a:pPr>
            <a:r>
              <a:rPr lang="en-US" sz="1800" dirty="0" smtClean="0">
                <a:solidFill>
                  <a:srgbClr val="FF0000"/>
                </a:solidFill>
              </a:rPr>
              <a:t>New Critical Paths:</a:t>
            </a:r>
          </a:p>
          <a:p>
            <a:pPr marL="0" indent="0">
              <a:spcBef>
                <a:spcPts val="0"/>
              </a:spcBef>
              <a:buNone/>
            </a:pPr>
            <a:r>
              <a:rPr lang="en-US" sz="1800" dirty="0" smtClean="0">
                <a:solidFill>
                  <a:srgbClr val="FF0000"/>
                </a:solidFill>
              </a:rPr>
              <a:t>1-2-4-6;   1-2-3-4-6;  1-2-5-6</a:t>
            </a:r>
            <a:endParaRPr lang="en-US" sz="1800" dirty="0">
              <a:solidFill>
                <a:srgbClr val="FF0000"/>
              </a:solidFill>
            </a:endParaRPr>
          </a:p>
          <a:p>
            <a:pPr marL="0" indent="0">
              <a:spcBef>
                <a:spcPts val="0"/>
              </a:spcBef>
              <a:buNone/>
            </a:pPr>
            <a:endParaRPr lang="en-US" sz="1600" dirty="0"/>
          </a:p>
          <a:p>
            <a:pPr marL="0" indent="0">
              <a:spcBef>
                <a:spcPts val="0"/>
              </a:spcBef>
              <a:buNone/>
            </a:pPr>
            <a:endParaRPr lang="en-US" dirty="0" smtClean="0"/>
          </a:p>
          <a:p>
            <a:pPr marL="0" indent="0">
              <a:spcBef>
                <a:spcPts val="0"/>
              </a:spcBef>
              <a:buNone/>
            </a:pPr>
            <a:endParaRPr lang="en-US" dirty="0"/>
          </a:p>
          <a:p>
            <a:pPr marL="0" indent="0">
              <a:spcBef>
                <a:spcPts val="0"/>
              </a:spcBef>
              <a:buNone/>
            </a:pPr>
            <a:endParaRPr lang="en-US" dirty="0" smtClean="0"/>
          </a:p>
          <a:p>
            <a:pPr marL="0" indent="0">
              <a:spcBef>
                <a:spcPts val="0"/>
              </a:spcBef>
              <a:buNone/>
            </a:pPr>
            <a:endParaRPr lang="en-US" dirty="0" smtClean="0"/>
          </a:p>
          <a:p>
            <a:pPr marL="0" indent="0">
              <a:spcBef>
                <a:spcPts val="0"/>
              </a:spcBef>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
        <p:nvSpPr>
          <p:cNvPr id="5" name="TextBox 4"/>
          <p:cNvSpPr txBox="1"/>
          <p:nvPr/>
        </p:nvSpPr>
        <p:spPr>
          <a:xfrm>
            <a:off x="6738622" y="1825624"/>
            <a:ext cx="4813428" cy="4801314"/>
          </a:xfrm>
          <a:prstGeom prst="rect">
            <a:avLst/>
          </a:prstGeom>
          <a:noFill/>
        </p:spPr>
        <p:txBody>
          <a:bodyPr wrap="square" rtlCol="0">
            <a:spAutoFit/>
          </a:bodyPr>
          <a:lstStyle/>
          <a:p>
            <a:r>
              <a:rPr lang="en-US" dirty="0" smtClean="0"/>
              <a:t>Network Diagram (Iteration 2):</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6" name="Oval 5"/>
          <p:cNvSpPr/>
          <p:nvPr/>
        </p:nvSpPr>
        <p:spPr>
          <a:xfrm>
            <a:off x="7141464" y="4032504"/>
            <a:ext cx="320040" cy="310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970520" y="4907280"/>
            <a:ext cx="320040" cy="310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8534400" y="3182112"/>
            <a:ext cx="32004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p:cNvCxnSpPr>
            <a:stCxn id="6" idx="5"/>
            <a:endCxn id="7" idx="1"/>
          </p:cNvCxnSpPr>
          <p:nvPr/>
        </p:nvCxnSpPr>
        <p:spPr>
          <a:xfrm>
            <a:off x="7414635" y="4297870"/>
            <a:ext cx="602754" cy="654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stCxn id="7" idx="0"/>
            <a:endCxn id="8" idx="3"/>
          </p:cNvCxnSpPr>
          <p:nvPr/>
        </p:nvCxnSpPr>
        <p:spPr>
          <a:xfrm flipV="1">
            <a:off x="8130540" y="3442275"/>
            <a:ext cx="450729" cy="14650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6" idx="7"/>
            <a:endCxn id="8" idx="2"/>
          </p:cNvCxnSpPr>
          <p:nvPr/>
        </p:nvCxnSpPr>
        <p:spPr>
          <a:xfrm flipV="1">
            <a:off x="7414635" y="3334512"/>
            <a:ext cx="1119765" cy="7435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Oval 15"/>
          <p:cNvSpPr/>
          <p:nvPr/>
        </p:nvSpPr>
        <p:spPr>
          <a:xfrm>
            <a:off x="8695568" y="3816392"/>
            <a:ext cx="301752" cy="327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8" name="Straight Arrow Connector 17"/>
          <p:cNvCxnSpPr>
            <a:stCxn id="7" idx="7"/>
            <a:endCxn id="16" idx="3"/>
          </p:cNvCxnSpPr>
          <p:nvPr/>
        </p:nvCxnSpPr>
        <p:spPr>
          <a:xfrm flipV="1">
            <a:off x="8243691" y="4095905"/>
            <a:ext cx="496068" cy="8569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stCxn id="16" idx="0"/>
          </p:cNvCxnSpPr>
          <p:nvPr/>
        </p:nvCxnSpPr>
        <p:spPr>
          <a:xfrm flipH="1" flipV="1">
            <a:off x="8732805" y="3437023"/>
            <a:ext cx="113639" cy="379369"/>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23" name="Oval 22"/>
          <p:cNvSpPr/>
          <p:nvPr/>
        </p:nvSpPr>
        <p:spPr>
          <a:xfrm>
            <a:off x="10232136" y="4389722"/>
            <a:ext cx="329184" cy="410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25" name="Straight Arrow Connector 24"/>
          <p:cNvCxnSpPr>
            <a:stCxn id="7" idx="6"/>
          </p:cNvCxnSpPr>
          <p:nvPr/>
        </p:nvCxnSpPr>
        <p:spPr>
          <a:xfrm>
            <a:off x="8290560" y="5062728"/>
            <a:ext cx="792389" cy="14723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endCxn id="23" idx="1"/>
          </p:cNvCxnSpPr>
          <p:nvPr/>
        </p:nvCxnSpPr>
        <p:spPr>
          <a:xfrm>
            <a:off x="8854440" y="3334512"/>
            <a:ext cx="1425904" cy="11153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rot="19584094">
            <a:off x="7550920" y="3436059"/>
            <a:ext cx="589004" cy="307777"/>
          </a:xfrm>
          <a:prstGeom prst="rect">
            <a:avLst/>
          </a:prstGeom>
          <a:noFill/>
        </p:spPr>
        <p:txBody>
          <a:bodyPr wrap="square" rtlCol="0">
            <a:spAutoFit/>
          </a:bodyPr>
          <a:lstStyle/>
          <a:p>
            <a:r>
              <a:rPr lang="en-US" sz="1400" dirty="0" smtClean="0"/>
              <a:t>A-10</a:t>
            </a:r>
            <a:endParaRPr lang="en-US" sz="1400" dirty="0"/>
          </a:p>
        </p:txBody>
      </p:sp>
      <p:sp>
        <p:nvSpPr>
          <p:cNvPr id="30" name="TextBox 29"/>
          <p:cNvSpPr txBox="1"/>
          <p:nvPr/>
        </p:nvSpPr>
        <p:spPr>
          <a:xfrm rot="2874250">
            <a:off x="7264837" y="4616151"/>
            <a:ext cx="589004" cy="307777"/>
          </a:xfrm>
          <a:prstGeom prst="rect">
            <a:avLst/>
          </a:prstGeom>
          <a:noFill/>
        </p:spPr>
        <p:txBody>
          <a:bodyPr wrap="square" rtlCol="0">
            <a:spAutoFit/>
          </a:bodyPr>
          <a:lstStyle/>
          <a:p>
            <a:r>
              <a:rPr lang="en-US" sz="1400" dirty="0" smtClean="0"/>
              <a:t>B-8</a:t>
            </a:r>
            <a:endParaRPr lang="en-US" sz="1400" dirty="0"/>
          </a:p>
        </p:txBody>
      </p:sp>
      <p:sp>
        <p:nvSpPr>
          <p:cNvPr id="31" name="TextBox 30"/>
          <p:cNvSpPr txBox="1"/>
          <p:nvPr/>
        </p:nvSpPr>
        <p:spPr>
          <a:xfrm rot="17364246">
            <a:off x="7859472" y="4084014"/>
            <a:ext cx="589004" cy="307777"/>
          </a:xfrm>
          <a:prstGeom prst="rect">
            <a:avLst/>
          </a:prstGeom>
          <a:noFill/>
        </p:spPr>
        <p:txBody>
          <a:bodyPr wrap="square" rtlCol="0">
            <a:spAutoFit/>
          </a:bodyPr>
          <a:lstStyle/>
          <a:p>
            <a:r>
              <a:rPr lang="en-US" sz="1400" dirty="0" smtClean="0"/>
              <a:t>C-5</a:t>
            </a:r>
            <a:endParaRPr lang="en-US" sz="1400" dirty="0"/>
          </a:p>
        </p:txBody>
      </p:sp>
      <p:sp>
        <p:nvSpPr>
          <p:cNvPr id="32" name="TextBox 31"/>
          <p:cNvSpPr txBox="1"/>
          <p:nvPr/>
        </p:nvSpPr>
        <p:spPr>
          <a:xfrm rot="18119357">
            <a:off x="8336257" y="4238095"/>
            <a:ext cx="715549" cy="307777"/>
          </a:xfrm>
          <a:prstGeom prst="rect">
            <a:avLst/>
          </a:prstGeom>
          <a:noFill/>
        </p:spPr>
        <p:txBody>
          <a:bodyPr wrap="square" rtlCol="0">
            <a:spAutoFit/>
          </a:bodyPr>
          <a:lstStyle/>
          <a:p>
            <a:r>
              <a:rPr lang="en-US" sz="1400" dirty="0" smtClean="0"/>
              <a:t>D-</a:t>
            </a:r>
            <a:r>
              <a:rPr lang="en-US" sz="1400" strike="sngStrike" dirty="0" smtClean="0"/>
              <a:t>6</a:t>
            </a:r>
            <a:r>
              <a:rPr lang="en-US" sz="1400" dirty="0" smtClean="0"/>
              <a:t>  5</a:t>
            </a:r>
            <a:endParaRPr lang="en-US" sz="1400" dirty="0"/>
          </a:p>
        </p:txBody>
      </p:sp>
      <p:sp>
        <p:nvSpPr>
          <p:cNvPr id="35" name="TextBox 34"/>
          <p:cNvSpPr txBox="1"/>
          <p:nvPr/>
        </p:nvSpPr>
        <p:spPr>
          <a:xfrm rot="490596">
            <a:off x="8528107" y="4902672"/>
            <a:ext cx="589004" cy="307777"/>
          </a:xfrm>
          <a:prstGeom prst="rect">
            <a:avLst/>
          </a:prstGeom>
          <a:noFill/>
        </p:spPr>
        <p:txBody>
          <a:bodyPr wrap="square" rtlCol="0">
            <a:spAutoFit/>
          </a:bodyPr>
          <a:lstStyle/>
          <a:p>
            <a:r>
              <a:rPr lang="en-US" sz="1400" dirty="0" smtClean="0"/>
              <a:t>E-8</a:t>
            </a:r>
            <a:endParaRPr lang="en-US" sz="1400" dirty="0"/>
          </a:p>
        </p:txBody>
      </p:sp>
      <p:sp>
        <p:nvSpPr>
          <p:cNvPr id="37" name="Oval 36"/>
          <p:cNvSpPr/>
          <p:nvPr/>
        </p:nvSpPr>
        <p:spPr>
          <a:xfrm>
            <a:off x="9082950" y="4952811"/>
            <a:ext cx="326226" cy="43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39" name="Straight Arrow Connector 38"/>
          <p:cNvCxnSpPr>
            <a:stCxn id="37" idx="6"/>
            <a:endCxn id="23" idx="3"/>
          </p:cNvCxnSpPr>
          <p:nvPr/>
        </p:nvCxnSpPr>
        <p:spPr>
          <a:xfrm flipV="1">
            <a:off x="9409176" y="4740428"/>
            <a:ext cx="871168" cy="4288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rot="2313835">
            <a:off x="9258112" y="3451217"/>
            <a:ext cx="774050" cy="307777"/>
          </a:xfrm>
          <a:prstGeom prst="rect">
            <a:avLst/>
          </a:prstGeom>
          <a:noFill/>
        </p:spPr>
        <p:txBody>
          <a:bodyPr wrap="square" rtlCol="0">
            <a:spAutoFit/>
          </a:bodyPr>
          <a:lstStyle/>
          <a:p>
            <a:r>
              <a:rPr lang="en-US" sz="1400" dirty="0" smtClean="0"/>
              <a:t>G- </a:t>
            </a:r>
            <a:r>
              <a:rPr lang="en-US" sz="1400" strike="sngStrike" dirty="0" smtClean="0"/>
              <a:t>12</a:t>
            </a:r>
            <a:r>
              <a:rPr lang="en-US" sz="1400" dirty="0" smtClean="0"/>
              <a:t> 8</a:t>
            </a:r>
            <a:endParaRPr lang="en-US" sz="1400" dirty="0"/>
          </a:p>
        </p:txBody>
      </p:sp>
      <p:sp>
        <p:nvSpPr>
          <p:cNvPr id="50" name="TextBox 49"/>
          <p:cNvSpPr txBox="1"/>
          <p:nvPr/>
        </p:nvSpPr>
        <p:spPr>
          <a:xfrm rot="19584094">
            <a:off x="9446561" y="4704062"/>
            <a:ext cx="589004" cy="307777"/>
          </a:xfrm>
          <a:prstGeom prst="rect">
            <a:avLst/>
          </a:prstGeom>
          <a:noFill/>
        </p:spPr>
        <p:txBody>
          <a:bodyPr wrap="square" rtlCol="0">
            <a:spAutoFit/>
          </a:bodyPr>
          <a:lstStyle/>
          <a:p>
            <a:r>
              <a:rPr lang="en-US" sz="1400" dirty="0" smtClean="0"/>
              <a:t>F-5</a:t>
            </a:r>
            <a:endParaRPr lang="en-US" sz="1400" dirty="0"/>
          </a:p>
        </p:txBody>
      </p:sp>
      <p:sp>
        <p:nvSpPr>
          <p:cNvPr id="51" name="TextBox 50"/>
          <p:cNvSpPr txBox="1"/>
          <p:nvPr/>
        </p:nvSpPr>
        <p:spPr>
          <a:xfrm rot="20170610">
            <a:off x="8774049" y="3556914"/>
            <a:ext cx="225075" cy="307777"/>
          </a:xfrm>
          <a:prstGeom prst="rect">
            <a:avLst/>
          </a:prstGeom>
          <a:noFill/>
        </p:spPr>
        <p:txBody>
          <a:bodyPr wrap="square" rtlCol="0">
            <a:spAutoFit/>
          </a:bodyPr>
          <a:lstStyle/>
          <a:p>
            <a:r>
              <a:rPr lang="en-US" sz="1400" dirty="0" smtClean="0"/>
              <a:t>0</a:t>
            </a:r>
            <a:endParaRPr lang="en-US" sz="1400" dirty="0"/>
          </a:p>
        </p:txBody>
      </p:sp>
      <p:graphicFrame>
        <p:nvGraphicFramePr>
          <p:cNvPr id="52" name="Table 51"/>
          <p:cNvGraphicFramePr>
            <a:graphicFrameLocks noGrp="1"/>
          </p:cNvGraphicFramePr>
          <p:nvPr>
            <p:extLst>
              <p:ext uri="{D42A27DB-BD31-4B8C-83A1-F6EECF244321}">
                <p14:modId xmlns:p14="http://schemas.microsoft.com/office/powerpoint/2010/main" val="847200744"/>
              </p:ext>
            </p:extLst>
          </p:nvPr>
        </p:nvGraphicFramePr>
        <p:xfrm>
          <a:off x="8707760" y="2467302"/>
          <a:ext cx="875152" cy="676380"/>
        </p:xfrm>
        <a:graphic>
          <a:graphicData uri="http://schemas.openxmlformats.org/drawingml/2006/table">
            <a:tbl>
              <a:tblPr firstRow="1" bandRow="1">
                <a:tableStyleId>{5C22544A-7EE6-4342-B048-85BDC9FD1C3A}</a:tableStyleId>
              </a:tblPr>
              <a:tblGrid>
                <a:gridCol w="505756">
                  <a:extLst>
                    <a:ext uri="{9D8B030D-6E8A-4147-A177-3AD203B41FA5}">
                      <a16:colId xmlns:a16="http://schemas.microsoft.com/office/drawing/2014/main" val="115243184"/>
                    </a:ext>
                  </a:extLst>
                </a:gridCol>
                <a:gridCol w="369396">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4</a:t>
                      </a:r>
                      <a:endParaRPr lang="en-US" sz="1400" baseline="-25000" dirty="0"/>
                    </a:p>
                  </a:txBody>
                  <a:tcPr/>
                </a:tc>
                <a:tc>
                  <a:txBody>
                    <a:bodyPr/>
                    <a:lstStyle/>
                    <a:p>
                      <a:r>
                        <a:rPr lang="en-US" sz="1400" dirty="0" smtClean="0"/>
                        <a:t>13</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4</a:t>
                      </a:r>
                      <a:endParaRPr lang="en-US" sz="1400" baseline="-25000" dirty="0"/>
                    </a:p>
                  </a:txBody>
                  <a:tcPr/>
                </a:tc>
                <a:tc>
                  <a:txBody>
                    <a:bodyPr/>
                    <a:lstStyle/>
                    <a:p>
                      <a:r>
                        <a:rPr lang="en-US" sz="1400" dirty="0" smtClean="0"/>
                        <a:t>13</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2834276081"/>
              </p:ext>
            </p:extLst>
          </p:nvPr>
        </p:nvGraphicFramePr>
        <p:xfrm>
          <a:off x="8986989" y="4100573"/>
          <a:ext cx="868835" cy="676380"/>
        </p:xfrm>
        <a:graphic>
          <a:graphicData uri="http://schemas.openxmlformats.org/drawingml/2006/table">
            <a:tbl>
              <a:tblPr firstRow="1" bandRow="1">
                <a:tableStyleId>{5C22544A-7EE6-4342-B048-85BDC9FD1C3A}</a:tableStyleId>
              </a:tblPr>
              <a:tblGrid>
                <a:gridCol w="440475">
                  <a:extLst>
                    <a:ext uri="{9D8B030D-6E8A-4147-A177-3AD203B41FA5}">
                      <a16:colId xmlns:a16="http://schemas.microsoft.com/office/drawing/2014/main" val="115243184"/>
                    </a:ext>
                  </a:extLst>
                </a:gridCol>
                <a:gridCol w="428360">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3</a:t>
                      </a:r>
                      <a:endParaRPr lang="en-US" sz="1400" baseline="-25000" dirty="0"/>
                    </a:p>
                  </a:txBody>
                  <a:tcPr/>
                </a:tc>
                <a:tc>
                  <a:txBody>
                    <a:bodyPr/>
                    <a:lstStyle/>
                    <a:p>
                      <a:r>
                        <a:rPr lang="en-US" sz="1400" dirty="0" smtClean="0"/>
                        <a:t>13</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3</a:t>
                      </a:r>
                      <a:endParaRPr lang="en-US" sz="1400" baseline="-25000" dirty="0"/>
                    </a:p>
                  </a:txBody>
                  <a:tcPr/>
                </a:tc>
                <a:tc>
                  <a:txBody>
                    <a:bodyPr/>
                    <a:lstStyle/>
                    <a:p>
                      <a:r>
                        <a:rPr lang="en-US" sz="1400" dirty="0" smtClean="0"/>
                        <a:t>13</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3555729753"/>
              </p:ext>
            </p:extLst>
          </p:nvPr>
        </p:nvGraphicFramePr>
        <p:xfrm>
          <a:off x="10191800" y="3605614"/>
          <a:ext cx="845008" cy="676380"/>
        </p:xfrm>
        <a:graphic>
          <a:graphicData uri="http://schemas.openxmlformats.org/drawingml/2006/table">
            <a:tbl>
              <a:tblPr firstRow="1" bandRow="1">
                <a:tableStyleId>{5C22544A-7EE6-4342-B048-85BDC9FD1C3A}</a:tableStyleId>
              </a:tblPr>
              <a:tblGrid>
                <a:gridCol w="480332">
                  <a:extLst>
                    <a:ext uri="{9D8B030D-6E8A-4147-A177-3AD203B41FA5}">
                      <a16:colId xmlns:a16="http://schemas.microsoft.com/office/drawing/2014/main" val="115243184"/>
                    </a:ext>
                  </a:extLst>
                </a:gridCol>
                <a:gridCol w="364676">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6</a:t>
                      </a:r>
                      <a:endParaRPr lang="en-US" sz="1400" baseline="-25000" dirty="0"/>
                    </a:p>
                  </a:txBody>
                  <a:tcPr/>
                </a:tc>
                <a:tc>
                  <a:txBody>
                    <a:bodyPr/>
                    <a:lstStyle/>
                    <a:p>
                      <a:r>
                        <a:rPr lang="en-US" sz="1400" dirty="0" smtClean="0"/>
                        <a:t>21</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6</a:t>
                      </a:r>
                      <a:endParaRPr lang="en-US" sz="1400" baseline="-25000" dirty="0"/>
                    </a:p>
                  </a:txBody>
                  <a:tcPr/>
                </a:tc>
                <a:tc>
                  <a:txBody>
                    <a:bodyPr/>
                    <a:lstStyle/>
                    <a:p>
                      <a:r>
                        <a:rPr lang="en-US" sz="1400" dirty="0" smtClean="0"/>
                        <a:t>21</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1406944158"/>
              </p:ext>
            </p:extLst>
          </p:nvPr>
        </p:nvGraphicFramePr>
        <p:xfrm>
          <a:off x="9116784" y="5459848"/>
          <a:ext cx="914648" cy="676380"/>
        </p:xfrm>
        <a:graphic>
          <a:graphicData uri="http://schemas.openxmlformats.org/drawingml/2006/table">
            <a:tbl>
              <a:tblPr firstRow="1" bandRow="1">
                <a:tableStyleId>{5C22544A-7EE6-4342-B048-85BDC9FD1C3A}</a:tableStyleId>
              </a:tblPr>
              <a:tblGrid>
                <a:gridCol w="519917">
                  <a:extLst>
                    <a:ext uri="{9D8B030D-6E8A-4147-A177-3AD203B41FA5}">
                      <a16:colId xmlns:a16="http://schemas.microsoft.com/office/drawing/2014/main" val="115243184"/>
                    </a:ext>
                  </a:extLst>
                </a:gridCol>
                <a:gridCol w="394731">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5</a:t>
                      </a:r>
                      <a:endParaRPr lang="en-US" sz="1400" baseline="-25000" dirty="0"/>
                    </a:p>
                  </a:txBody>
                  <a:tcPr/>
                </a:tc>
                <a:tc>
                  <a:txBody>
                    <a:bodyPr/>
                    <a:lstStyle/>
                    <a:p>
                      <a:r>
                        <a:rPr lang="en-US" sz="1400" dirty="0" smtClean="0"/>
                        <a:t>16</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5</a:t>
                      </a:r>
                      <a:endParaRPr lang="en-US" sz="1400" baseline="-25000" dirty="0"/>
                    </a:p>
                  </a:txBody>
                  <a:tcPr/>
                </a:tc>
                <a:tc>
                  <a:txBody>
                    <a:bodyPr/>
                    <a:lstStyle/>
                    <a:p>
                      <a:r>
                        <a:rPr lang="en-US" sz="1400" dirty="0" smtClean="0"/>
                        <a:t>16</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643491633"/>
              </p:ext>
            </p:extLst>
          </p:nvPr>
        </p:nvGraphicFramePr>
        <p:xfrm>
          <a:off x="8027444" y="5312998"/>
          <a:ext cx="739040" cy="676380"/>
        </p:xfrm>
        <a:graphic>
          <a:graphicData uri="http://schemas.openxmlformats.org/drawingml/2006/table">
            <a:tbl>
              <a:tblPr firstRow="1" bandRow="1">
                <a:tableStyleId>{5C22544A-7EE6-4342-B048-85BDC9FD1C3A}</a:tableStyleId>
              </a:tblPr>
              <a:tblGrid>
                <a:gridCol w="420096">
                  <a:extLst>
                    <a:ext uri="{9D8B030D-6E8A-4147-A177-3AD203B41FA5}">
                      <a16:colId xmlns:a16="http://schemas.microsoft.com/office/drawing/2014/main" val="115243184"/>
                    </a:ext>
                  </a:extLst>
                </a:gridCol>
                <a:gridCol w="318944">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2</a:t>
                      </a:r>
                      <a:endParaRPr lang="en-US" sz="1400" baseline="-25000" dirty="0"/>
                    </a:p>
                  </a:txBody>
                  <a:tcPr/>
                </a:tc>
                <a:tc>
                  <a:txBody>
                    <a:bodyPr/>
                    <a:lstStyle/>
                    <a:p>
                      <a:r>
                        <a:rPr lang="en-US" sz="1400" dirty="0" smtClean="0"/>
                        <a:t>8</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2</a:t>
                      </a:r>
                      <a:endParaRPr lang="en-US" sz="1400" baseline="-25000" dirty="0"/>
                    </a:p>
                  </a:txBody>
                  <a:tcPr/>
                </a:tc>
                <a:tc>
                  <a:txBody>
                    <a:bodyPr/>
                    <a:lstStyle/>
                    <a:p>
                      <a:r>
                        <a:rPr lang="en-US" sz="1400" dirty="0" smtClean="0"/>
                        <a:t>8</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2679715671"/>
              </p:ext>
            </p:extLst>
          </p:nvPr>
        </p:nvGraphicFramePr>
        <p:xfrm>
          <a:off x="6842721" y="3228140"/>
          <a:ext cx="739040" cy="676380"/>
        </p:xfrm>
        <a:graphic>
          <a:graphicData uri="http://schemas.openxmlformats.org/drawingml/2006/table">
            <a:tbl>
              <a:tblPr firstRow="1" bandRow="1">
                <a:tableStyleId>{5C22544A-7EE6-4342-B048-85BDC9FD1C3A}</a:tableStyleId>
              </a:tblPr>
              <a:tblGrid>
                <a:gridCol w="420096">
                  <a:extLst>
                    <a:ext uri="{9D8B030D-6E8A-4147-A177-3AD203B41FA5}">
                      <a16:colId xmlns:a16="http://schemas.microsoft.com/office/drawing/2014/main" val="115243184"/>
                    </a:ext>
                  </a:extLst>
                </a:gridCol>
                <a:gridCol w="318944">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1</a:t>
                      </a:r>
                      <a:endParaRPr lang="en-US" sz="1400" baseline="-25000" dirty="0"/>
                    </a:p>
                  </a:txBody>
                  <a:tcPr/>
                </a:tc>
                <a:tc>
                  <a:txBody>
                    <a:bodyPr/>
                    <a:lstStyle/>
                    <a:p>
                      <a:r>
                        <a:rPr lang="en-US" sz="1400" dirty="0" smtClean="0"/>
                        <a:t>0</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1</a:t>
                      </a:r>
                      <a:endParaRPr lang="en-US" sz="1400" baseline="-25000" dirty="0"/>
                    </a:p>
                  </a:txBody>
                  <a:tcPr/>
                </a:tc>
                <a:tc>
                  <a:txBody>
                    <a:bodyPr/>
                    <a:lstStyle/>
                    <a:p>
                      <a:r>
                        <a:rPr lang="en-US" sz="1400" dirty="0" smtClean="0"/>
                        <a:t>0</a:t>
                      </a:r>
                      <a:endParaRPr lang="en-US" sz="1400" dirty="0"/>
                    </a:p>
                  </a:txBody>
                  <a:tcPr/>
                </a:tc>
                <a:extLst>
                  <a:ext uri="{0D108BD9-81ED-4DB2-BD59-A6C34878D82A}">
                    <a16:rowId xmlns:a16="http://schemas.microsoft.com/office/drawing/2014/main" val="3784290020"/>
                  </a:ext>
                </a:extLst>
              </a:tr>
            </a:tbl>
          </a:graphicData>
        </a:graphic>
      </p:graphicFrame>
    </p:spTree>
    <p:extLst>
      <p:ext uri="{BB962C8B-B14F-4D97-AF65-F5344CB8AC3E}">
        <p14:creationId xmlns:p14="http://schemas.microsoft.com/office/powerpoint/2010/main" val="3713309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TIME-COST </a:t>
            </a:r>
            <a:r>
              <a:rPr lang="en-US" b="1" dirty="0" smtClean="0"/>
              <a:t>TRADE-OFF (Example)</a:t>
            </a:r>
            <a:endParaRPr lang="en-US" dirty="0"/>
          </a:p>
        </p:txBody>
      </p:sp>
      <p:sp>
        <p:nvSpPr>
          <p:cNvPr id="3" name="Content Placeholder 2"/>
          <p:cNvSpPr>
            <a:spLocks noGrp="1"/>
          </p:cNvSpPr>
          <p:nvPr>
            <p:ph idx="1"/>
          </p:nvPr>
        </p:nvSpPr>
        <p:spPr>
          <a:xfrm>
            <a:off x="838200" y="1825624"/>
            <a:ext cx="5736336" cy="4913503"/>
          </a:xfrm>
        </p:spPr>
        <p:txBody>
          <a:bodyPr>
            <a:normAutofit/>
          </a:bodyPr>
          <a:lstStyle/>
          <a:p>
            <a:pPr marL="0" indent="0">
              <a:spcBef>
                <a:spcPts val="0"/>
              </a:spcBef>
              <a:buNone/>
            </a:pPr>
            <a:r>
              <a:rPr lang="en-US" sz="1800" b="1" dirty="0" smtClean="0"/>
              <a:t>Iteration 3:  </a:t>
            </a:r>
            <a:r>
              <a:rPr lang="en-US" sz="1800" dirty="0" smtClean="0">
                <a:solidFill>
                  <a:srgbClr val="FF0000"/>
                </a:solidFill>
              </a:rPr>
              <a:t>New Critical Paths: 1-2-4-6;   1-2-3-4-6;  1-2-5-6</a:t>
            </a:r>
            <a:endParaRPr lang="en-US" sz="1800" dirty="0">
              <a:solidFill>
                <a:srgbClr val="FF0000"/>
              </a:solidFill>
            </a:endParaRPr>
          </a:p>
          <a:p>
            <a:pPr marL="0" indent="0">
              <a:spcBef>
                <a:spcPts val="0"/>
              </a:spcBef>
              <a:buNone/>
            </a:pPr>
            <a:r>
              <a:rPr lang="en-US" sz="1800" dirty="0" smtClean="0"/>
              <a:t>To reduce the project duration all critical paths should be crashed simultaneously. Activity B is common in all three critical paths and crashing this activity is less costly than crashing critical activities on each path simultaneously.</a:t>
            </a:r>
          </a:p>
          <a:p>
            <a:pPr marL="0" indent="0">
              <a:spcBef>
                <a:spcPts val="0"/>
              </a:spcBef>
              <a:buNone/>
            </a:pPr>
            <a:endParaRPr lang="en-US" sz="1800" dirty="0" smtClean="0"/>
          </a:p>
          <a:p>
            <a:pPr marL="0" indent="0">
              <a:spcBef>
                <a:spcPts val="0"/>
              </a:spcBef>
              <a:buNone/>
            </a:pPr>
            <a:r>
              <a:rPr lang="en-US" sz="1800" dirty="0"/>
              <a:t>The cost slope of critical activity </a:t>
            </a:r>
            <a:r>
              <a:rPr lang="en-US" sz="1800" dirty="0" smtClean="0"/>
              <a:t>B = </a:t>
            </a:r>
            <a:r>
              <a:rPr lang="en-US" sz="1800" dirty="0" err="1"/>
              <a:t>Rs</a:t>
            </a:r>
            <a:r>
              <a:rPr lang="en-US" sz="1800" dirty="0"/>
              <a:t>. </a:t>
            </a:r>
            <a:r>
              <a:rPr lang="en-US" sz="1800" dirty="0" smtClean="0"/>
              <a:t>2500 </a:t>
            </a:r>
            <a:r>
              <a:rPr lang="en-US" sz="1800" dirty="0"/>
              <a:t>per week. </a:t>
            </a:r>
            <a:endParaRPr lang="en-US" sz="1800" dirty="0" smtClean="0"/>
          </a:p>
          <a:p>
            <a:pPr marL="0" indent="0">
              <a:spcBef>
                <a:spcPts val="0"/>
              </a:spcBef>
              <a:buNone/>
            </a:pPr>
            <a:r>
              <a:rPr lang="en-US" sz="1800" dirty="0" smtClean="0"/>
              <a:t>It </a:t>
            </a:r>
            <a:r>
              <a:rPr lang="en-US" sz="1800" dirty="0"/>
              <a:t>can be crashed by 2 weeks</a:t>
            </a:r>
            <a:r>
              <a:rPr lang="en-US" sz="1800" dirty="0" smtClean="0"/>
              <a:t>. Crash it by 2 weeks.</a:t>
            </a:r>
          </a:p>
          <a:p>
            <a:pPr marL="0" indent="0">
              <a:spcBef>
                <a:spcPts val="0"/>
              </a:spcBef>
              <a:buNone/>
            </a:pPr>
            <a:endParaRPr lang="en-US" sz="1800" dirty="0" smtClean="0"/>
          </a:p>
          <a:p>
            <a:pPr marL="0" indent="0">
              <a:spcBef>
                <a:spcPts val="0"/>
              </a:spcBef>
              <a:buNone/>
            </a:pPr>
            <a:r>
              <a:rPr lang="en-US" sz="1800" dirty="0" smtClean="0"/>
              <a:t>Project </a:t>
            </a:r>
            <a:r>
              <a:rPr lang="en-US" sz="1800" dirty="0"/>
              <a:t>Duration = </a:t>
            </a:r>
            <a:r>
              <a:rPr lang="en-US" sz="1800" dirty="0" smtClean="0">
                <a:solidFill>
                  <a:srgbClr val="FF0000"/>
                </a:solidFill>
              </a:rPr>
              <a:t>19 </a:t>
            </a:r>
            <a:r>
              <a:rPr lang="en-US" sz="1800" dirty="0">
                <a:solidFill>
                  <a:srgbClr val="FF0000"/>
                </a:solidFill>
              </a:rPr>
              <a:t>weeks</a:t>
            </a:r>
          </a:p>
          <a:p>
            <a:pPr marL="0" indent="0">
              <a:spcBef>
                <a:spcPts val="0"/>
              </a:spcBef>
              <a:buNone/>
            </a:pPr>
            <a:r>
              <a:rPr lang="en-US" sz="1800" dirty="0"/>
              <a:t>Project Cost = </a:t>
            </a:r>
            <a:r>
              <a:rPr lang="en-US" sz="1800" dirty="0" smtClean="0"/>
              <a:t>73000 </a:t>
            </a:r>
            <a:r>
              <a:rPr lang="en-US" sz="1800" dirty="0"/>
              <a:t>+ </a:t>
            </a:r>
            <a:r>
              <a:rPr lang="en-US" sz="1800" dirty="0" smtClean="0"/>
              <a:t>[250*4 </a:t>
            </a:r>
            <a:r>
              <a:rPr lang="en-US" sz="1800" dirty="0"/>
              <a:t>+ 2000*1 </a:t>
            </a:r>
            <a:r>
              <a:rPr lang="en-US" sz="1800" dirty="0" smtClean="0"/>
              <a:t>+ 2500*2] + 19x7x400     = </a:t>
            </a:r>
            <a:r>
              <a:rPr lang="en-US" sz="1800" dirty="0" err="1">
                <a:solidFill>
                  <a:srgbClr val="FF0000"/>
                </a:solidFill>
              </a:rPr>
              <a:t>Rs</a:t>
            </a:r>
            <a:r>
              <a:rPr lang="en-US" sz="1800" dirty="0">
                <a:solidFill>
                  <a:srgbClr val="FF0000"/>
                </a:solidFill>
              </a:rPr>
              <a:t>. </a:t>
            </a:r>
            <a:r>
              <a:rPr lang="en-US" sz="1800" dirty="0" smtClean="0">
                <a:solidFill>
                  <a:srgbClr val="FF0000"/>
                </a:solidFill>
              </a:rPr>
              <a:t>134200</a:t>
            </a:r>
            <a:endParaRPr lang="en-US" sz="1800" dirty="0">
              <a:solidFill>
                <a:srgbClr val="FF0000"/>
              </a:solidFill>
            </a:endParaRPr>
          </a:p>
          <a:p>
            <a:pPr marL="0" indent="0">
              <a:spcBef>
                <a:spcPts val="0"/>
              </a:spcBef>
              <a:buNone/>
            </a:pPr>
            <a:endParaRPr lang="en-US" sz="1800" b="1" dirty="0" smtClean="0"/>
          </a:p>
          <a:p>
            <a:pPr marL="0" indent="0">
              <a:buNone/>
            </a:pPr>
            <a:endParaRPr lang="en-US" dirty="0" smtClean="0"/>
          </a:p>
          <a:p>
            <a:pPr marL="0" indent="0">
              <a:buNone/>
            </a:pPr>
            <a:endParaRPr lang="en-US" dirty="0" smtClean="0"/>
          </a:p>
          <a:p>
            <a:pPr marL="0" indent="0">
              <a:buNone/>
            </a:pPr>
            <a:endParaRPr lang="en-US" dirty="0"/>
          </a:p>
        </p:txBody>
      </p:sp>
      <p:sp>
        <p:nvSpPr>
          <p:cNvPr id="5" name="TextBox 4"/>
          <p:cNvSpPr txBox="1"/>
          <p:nvPr/>
        </p:nvSpPr>
        <p:spPr>
          <a:xfrm>
            <a:off x="6738622" y="1825624"/>
            <a:ext cx="4813428" cy="4801314"/>
          </a:xfrm>
          <a:prstGeom prst="rect">
            <a:avLst/>
          </a:prstGeom>
          <a:noFill/>
        </p:spPr>
        <p:txBody>
          <a:bodyPr wrap="square" rtlCol="0">
            <a:spAutoFit/>
          </a:bodyPr>
          <a:lstStyle/>
          <a:p>
            <a:r>
              <a:rPr lang="en-US" dirty="0" smtClean="0"/>
              <a:t>Network Diagram (Iteration 3):</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6" name="Oval 5"/>
          <p:cNvSpPr/>
          <p:nvPr/>
        </p:nvSpPr>
        <p:spPr>
          <a:xfrm>
            <a:off x="7141464" y="4032504"/>
            <a:ext cx="320040" cy="310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970520" y="4907280"/>
            <a:ext cx="320040" cy="310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8534400" y="3182112"/>
            <a:ext cx="32004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p:cNvCxnSpPr>
            <a:stCxn id="6" idx="5"/>
            <a:endCxn id="7" idx="1"/>
          </p:cNvCxnSpPr>
          <p:nvPr/>
        </p:nvCxnSpPr>
        <p:spPr>
          <a:xfrm>
            <a:off x="7414635" y="4297870"/>
            <a:ext cx="602754" cy="654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stCxn id="7" idx="0"/>
            <a:endCxn id="8" idx="3"/>
          </p:cNvCxnSpPr>
          <p:nvPr/>
        </p:nvCxnSpPr>
        <p:spPr>
          <a:xfrm flipV="1">
            <a:off x="8130540" y="3442275"/>
            <a:ext cx="450729" cy="14650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6" idx="7"/>
            <a:endCxn id="8" idx="2"/>
          </p:cNvCxnSpPr>
          <p:nvPr/>
        </p:nvCxnSpPr>
        <p:spPr>
          <a:xfrm flipV="1">
            <a:off x="7414635" y="3334512"/>
            <a:ext cx="1119765" cy="7435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Oval 15"/>
          <p:cNvSpPr/>
          <p:nvPr/>
        </p:nvSpPr>
        <p:spPr>
          <a:xfrm>
            <a:off x="8695568" y="3816392"/>
            <a:ext cx="301752" cy="327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8" name="Straight Arrow Connector 17"/>
          <p:cNvCxnSpPr>
            <a:stCxn id="7" idx="7"/>
            <a:endCxn id="16" idx="3"/>
          </p:cNvCxnSpPr>
          <p:nvPr/>
        </p:nvCxnSpPr>
        <p:spPr>
          <a:xfrm flipV="1">
            <a:off x="8243691" y="4095905"/>
            <a:ext cx="496068" cy="8569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stCxn id="16" idx="0"/>
          </p:cNvCxnSpPr>
          <p:nvPr/>
        </p:nvCxnSpPr>
        <p:spPr>
          <a:xfrm flipH="1" flipV="1">
            <a:off x="8732805" y="3437023"/>
            <a:ext cx="113639" cy="379369"/>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23" name="Oval 22"/>
          <p:cNvSpPr/>
          <p:nvPr/>
        </p:nvSpPr>
        <p:spPr>
          <a:xfrm>
            <a:off x="10232136" y="4389722"/>
            <a:ext cx="329184" cy="410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25" name="Straight Arrow Connector 24"/>
          <p:cNvCxnSpPr>
            <a:stCxn id="7" idx="6"/>
          </p:cNvCxnSpPr>
          <p:nvPr/>
        </p:nvCxnSpPr>
        <p:spPr>
          <a:xfrm>
            <a:off x="8290560" y="5062728"/>
            <a:ext cx="792389" cy="14723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endCxn id="23" idx="1"/>
          </p:cNvCxnSpPr>
          <p:nvPr/>
        </p:nvCxnSpPr>
        <p:spPr>
          <a:xfrm>
            <a:off x="8854440" y="3334512"/>
            <a:ext cx="1425904" cy="11153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rot="19584094">
            <a:off x="7550920" y="3436059"/>
            <a:ext cx="589004" cy="307777"/>
          </a:xfrm>
          <a:prstGeom prst="rect">
            <a:avLst/>
          </a:prstGeom>
          <a:noFill/>
        </p:spPr>
        <p:txBody>
          <a:bodyPr wrap="square" rtlCol="0">
            <a:spAutoFit/>
          </a:bodyPr>
          <a:lstStyle/>
          <a:p>
            <a:r>
              <a:rPr lang="en-US" sz="1400" dirty="0" smtClean="0"/>
              <a:t>A-10</a:t>
            </a:r>
            <a:endParaRPr lang="en-US" sz="1400" dirty="0"/>
          </a:p>
        </p:txBody>
      </p:sp>
      <p:sp>
        <p:nvSpPr>
          <p:cNvPr id="30" name="TextBox 29"/>
          <p:cNvSpPr txBox="1"/>
          <p:nvPr/>
        </p:nvSpPr>
        <p:spPr>
          <a:xfrm rot="2874250">
            <a:off x="7264837" y="4616151"/>
            <a:ext cx="589004" cy="307777"/>
          </a:xfrm>
          <a:prstGeom prst="rect">
            <a:avLst/>
          </a:prstGeom>
          <a:noFill/>
        </p:spPr>
        <p:txBody>
          <a:bodyPr wrap="square" rtlCol="0">
            <a:spAutoFit/>
          </a:bodyPr>
          <a:lstStyle/>
          <a:p>
            <a:r>
              <a:rPr lang="en-US" sz="1400" dirty="0" smtClean="0"/>
              <a:t>B-</a:t>
            </a:r>
            <a:r>
              <a:rPr lang="en-US" sz="1400" strike="sngStrike" dirty="0" smtClean="0"/>
              <a:t>8</a:t>
            </a:r>
            <a:r>
              <a:rPr lang="en-US" sz="1400" dirty="0" smtClean="0"/>
              <a:t> 6</a:t>
            </a:r>
            <a:endParaRPr lang="en-US" sz="1400" dirty="0"/>
          </a:p>
        </p:txBody>
      </p:sp>
      <p:sp>
        <p:nvSpPr>
          <p:cNvPr id="31" name="TextBox 30"/>
          <p:cNvSpPr txBox="1"/>
          <p:nvPr/>
        </p:nvSpPr>
        <p:spPr>
          <a:xfrm rot="17364246">
            <a:off x="7841215" y="4084012"/>
            <a:ext cx="589004" cy="307777"/>
          </a:xfrm>
          <a:prstGeom prst="rect">
            <a:avLst/>
          </a:prstGeom>
          <a:noFill/>
        </p:spPr>
        <p:txBody>
          <a:bodyPr wrap="square" rtlCol="0">
            <a:spAutoFit/>
          </a:bodyPr>
          <a:lstStyle/>
          <a:p>
            <a:r>
              <a:rPr lang="en-US" sz="1400" dirty="0" smtClean="0"/>
              <a:t>C-5</a:t>
            </a:r>
            <a:endParaRPr lang="en-US" sz="1400" dirty="0"/>
          </a:p>
        </p:txBody>
      </p:sp>
      <p:sp>
        <p:nvSpPr>
          <p:cNvPr id="32" name="TextBox 31"/>
          <p:cNvSpPr txBox="1"/>
          <p:nvPr/>
        </p:nvSpPr>
        <p:spPr>
          <a:xfrm rot="18119357">
            <a:off x="8336257" y="4238095"/>
            <a:ext cx="715549" cy="307777"/>
          </a:xfrm>
          <a:prstGeom prst="rect">
            <a:avLst/>
          </a:prstGeom>
          <a:noFill/>
        </p:spPr>
        <p:txBody>
          <a:bodyPr wrap="square" rtlCol="0">
            <a:spAutoFit/>
          </a:bodyPr>
          <a:lstStyle/>
          <a:p>
            <a:r>
              <a:rPr lang="en-US" sz="1400" dirty="0" smtClean="0"/>
              <a:t>D-</a:t>
            </a:r>
            <a:r>
              <a:rPr lang="en-US" sz="1400" strike="sngStrike" dirty="0" smtClean="0"/>
              <a:t>6</a:t>
            </a:r>
            <a:r>
              <a:rPr lang="en-US" sz="1400" dirty="0" smtClean="0"/>
              <a:t> 5</a:t>
            </a:r>
            <a:endParaRPr lang="en-US" sz="1400" dirty="0"/>
          </a:p>
        </p:txBody>
      </p:sp>
      <p:sp>
        <p:nvSpPr>
          <p:cNvPr id="35" name="TextBox 34"/>
          <p:cNvSpPr txBox="1"/>
          <p:nvPr/>
        </p:nvSpPr>
        <p:spPr>
          <a:xfrm rot="490596">
            <a:off x="8528107" y="4902672"/>
            <a:ext cx="589004" cy="307777"/>
          </a:xfrm>
          <a:prstGeom prst="rect">
            <a:avLst/>
          </a:prstGeom>
          <a:noFill/>
        </p:spPr>
        <p:txBody>
          <a:bodyPr wrap="square" rtlCol="0">
            <a:spAutoFit/>
          </a:bodyPr>
          <a:lstStyle/>
          <a:p>
            <a:r>
              <a:rPr lang="en-US" sz="1400" dirty="0" smtClean="0"/>
              <a:t>E-8</a:t>
            </a:r>
            <a:endParaRPr lang="en-US" sz="1400" dirty="0"/>
          </a:p>
        </p:txBody>
      </p:sp>
      <p:sp>
        <p:nvSpPr>
          <p:cNvPr id="37" name="Oval 36"/>
          <p:cNvSpPr/>
          <p:nvPr/>
        </p:nvSpPr>
        <p:spPr>
          <a:xfrm>
            <a:off x="9082950" y="4952811"/>
            <a:ext cx="326226" cy="43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39" name="Straight Arrow Connector 38"/>
          <p:cNvCxnSpPr>
            <a:stCxn id="37" idx="6"/>
            <a:endCxn id="23" idx="3"/>
          </p:cNvCxnSpPr>
          <p:nvPr/>
        </p:nvCxnSpPr>
        <p:spPr>
          <a:xfrm flipV="1">
            <a:off x="9409176" y="4740428"/>
            <a:ext cx="871168" cy="4288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rot="2313835">
            <a:off x="9258112" y="3451217"/>
            <a:ext cx="774050" cy="307777"/>
          </a:xfrm>
          <a:prstGeom prst="rect">
            <a:avLst/>
          </a:prstGeom>
          <a:noFill/>
        </p:spPr>
        <p:txBody>
          <a:bodyPr wrap="square" rtlCol="0">
            <a:spAutoFit/>
          </a:bodyPr>
          <a:lstStyle/>
          <a:p>
            <a:r>
              <a:rPr lang="en-US" sz="1400" dirty="0" smtClean="0"/>
              <a:t>G- </a:t>
            </a:r>
            <a:r>
              <a:rPr lang="en-US" sz="1400" strike="sngStrike" dirty="0" smtClean="0"/>
              <a:t>12</a:t>
            </a:r>
            <a:r>
              <a:rPr lang="en-US" sz="1400" dirty="0" smtClean="0"/>
              <a:t> 8</a:t>
            </a:r>
            <a:endParaRPr lang="en-US" sz="1400" dirty="0"/>
          </a:p>
        </p:txBody>
      </p:sp>
      <p:sp>
        <p:nvSpPr>
          <p:cNvPr id="50" name="TextBox 49"/>
          <p:cNvSpPr txBox="1"/>
          <p:nvPr/>
        </p:nvSpPr>
        <p:spPr>
          <a:xfrm rot="19584094">
            <a:off x="9446561" y="4704062"/>
            <a:ext cx="589004" cy="307777"/>
          </a:xfrm>
          <a:prstGeom prst="rect">
            <a:avLst/>
          </a:prstGeom>
          <a:noFill/>
        </p:spPr>
        <p:txBody>
          <a:bodyPr wrap="square" rtlCol="0">
            <a:spAutoFit/>
          </a:bodyPr>
          <a:lstStyle/>
          <a:p>
            <a:r>
              <a:rPr lang="en-US" sz="1400" dirty="0" smtClean="0"/>
              <a:t>F-5</a:t>
            </a:r>
            <a:endParaRPr lang="en-US" sz="1400" dirty="0"/>
          </a:p>
        </p:txBody>
      </p:sp>
      <p:sp>
        <p:nvSpPr>
          <p:cNvPr id="51" name="TextBox 50"/>
          <p:cNvSpPr txBox="1"/>
          <p:nvPr/>
        </p:nvSpPr>
        <p:spPr>
          <a:xfrm rot="20170610">
            <a:off x="8774049" y="3556914"/>
            <a:ext cx="225075" cy="307777"/>
          </a:xfrm>
          <a:prstGeom prst="rect">
            <a:avLst/>
          </a:prstGeom>
          <a:noFill/>
        </p:spPr>
        <p:txBody>
          <a:bodyPr wrap="square" rtlCol="0">
            <a:spAutoFit/>
          </a:bodyPr>
          <a:lstStyle/>
          <a:p>
            <a:r>
              <a:rPr lang="en-US" sz="1400" dirty="0" smtClean="0"/>
              <a:t>0</a:t>
            </a:r>
            <a:endParaRPr lang="en-US" sz="1400" dirty="0"/>
          </a:p>
        </p:txBody>
      </p:sp>
      <p:graphicFrame>
        <p:nvGraphicFramePr>
          <p:cNvPr id="52" name="Table 51"/>
          <p:cNvGraphicFramePr>
            <a:graphicFrameLocks noGrp="1"/>
          </p:cNvGraphicFramePr>
          <p:nvPr>
            <p:extLst>
              <p:ext uri="{D42A27DB-BD31-4B8C-83A1-F6EECF244321}">
                <p14:modId xmlns:p14="http://schemas.microsoft.com/office/powerpoint/2010/main" val="631778462"/>
              </p:ext>
            </p:extLst>
          </p:nvPr>
        </p:nvGraphicFramePr>
        <p:xfrm>
          <a:off x="8707760" y="2467302"/>
          <a:ext cx="875152" cy="676380"/>
        </p:xfrm>
        <a:graphic>
          <a:graphicData uri="http://schemas.openxmlformats.org/drawingml/2006/table">
            <a:tbl>
              <a:tblPr firstRow="1" bandRow="1">
                <a:tableStyleId>{5C22544A-7EE6-4342-B048-85BDC9FD1C3A}</a:tableStyleId>
              </a:tblPr>
              <a:tblGrid>
                <a:gridCol w="505756">
                  <a:extLst>
                    <a:ext uri="{9D8B030D-6E8A-4147-A177-3AD203B41FA5}">
                      <a16:colId xmlns:a16="http://schemas.microsoft.com/office/drawing/2014/main" val="115243184"/>
                    </a:ext>
                  </a:extLst>
                </a:gridCol>
                <a:gridCol w="369396">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4</a:t>
                      </a:r>
                      <a:endParaRPr lang="en-US" sz="1400" baseline="-25000" dirty="0"/>
                    </a:p>
                  </a:txBody>
                  <a:tcPr/>
                </a:tc>
                <a:tc>
                  <a:txBody>
                    <a:bodyPr/>
                    <a:lstStyle/>
                    <a:p>
                      <a:r>
                        <a:rPr lang="en-US" sz="1400" dirty="0" smtClean="0"/>
                        <a:t>11</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4</a:t>
                      </a:r>
                      <a:endParaRPr lang="en-US" sz="1400" baseline="-25000" dirty="0"/>
                    </a:p>
                  </a:txBody>
                  <a:tcPr/>
                </a:tc>
                <a:tc>
                  <a:txBody>
                    <a:bodyPr/>
                    <a:lstStyle/>
                    <a:p>
                      <a:r>
                        <a:rPr lang="en-US" sz="1400" dirty="0" smtClean="0"/>
                        <a:t>11</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2277127577"/>
              </p:ext>
            </p:extLst>
          </p:nvPr>
        </p:nvGraphicFramePr>
        <p:xfrm>
          <a:off x="8986989" y="4100573"/>
          <a:ext cx="868835" cy="676380"/>
        </p:xfrm>
        <a:graphic>
          <a:graphicData uri="http://schemas.openxmlformats.org/drawingml/2006/table">
            <a:tbl>
              <a:tblPr firstRow="1" bandRow="1">
                <a:tableStyleId>{5C22544A-7EE6-4342-B048-85BDC9FD1C3A}</a:tableStyleId>
              </a:tblPr>
              <a:tblGrid>
                <a:gridCol w="440475">
                  <a:extLst>
                    <a:ext uri="{9D8B030D-6E8A-4147-A177-3AD203B41FA5}">
                      <a16:colId xmlns:a16="http://schemas.microsoft.com/office/drawing/2014/main" val="115243184"/>
                    </a:ext>
                  </a:extLst>
                </a:gridCol>
                <a:gridCol w="428360">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3</a:t>
                      </a:r>
                      <a:endParaRPr lang="en-US" sz="1400" baseline="-25000" dirty="0"/>
                    </a:p>
                  </a:txBody>
                  <a:tcPr/>
                </a:tc>
                <a:tc>
                  <a:txBody>
                    <a:bodyPr/>
                    <a:lstStyle/>
                    <a:p>
                      <a:r>
                        <a:rPr lang="en-US" sz="1400" dirty="0" smtClean="0"/>
                        <a:t>11</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3</a:t>
                      </a:r>
                      <a:endParaRPr lang="en-US" sz="1400" baseline="-25000" dirty="0"/>
                    </a:p>
                  </a:txBody>
                  <a:tcPr/>
                </a:tc>
                <a:tc>
                  <a:txBody>
                    <a:bodyPr/>
                    <a:lstStyle/>
                    <a:p>
                      <a:r>
                        <a:rPr lang="en-US" sz="1400" dirty="0" smtClean="0"/>
                        <a:t>11</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107807759"/>
              </p:ext>
            </p:extLst>
          </p:nvPr>
        </p:nvGraphicFramePr>
        <p:xfrm>
          <a:off x="10191800" y="3605614"/>
          <a:ext cx="845008" cy="676380"/>
        </p:xfrm>
        <a:graphic>
          <a:graphicData uri="http://schemas.openxmlformats.org/drawingml/2006/table">
            <a:tbl>
              <a:tblPr firstRow="1" bandRow="1">
                <a:tableStyleId>{5C22544A-7EE6-4342-B048-85BDC9FD1C3A}</a:tableStyleId>
              </a:tblPr>
              <a:tblGrid>
                <a:gridCol w="480332">
                  <a:extLst>
                    <a:ext uri="{9D8B030D-6E8A-4147-A177-3AD203B41FA5}">
                      <a16:colId xmlns:a16="http://schemas.microsoft.com/office/drawing/2014/main" val="115243184"/>
                    </a:ext>
                  </a:extLst>
                </a:gridCol>
                <a:gridCol w="364676">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6</a:t>
                      </a:r>
                      <a:endParaRPr lang="en-US" sz="1400" baseline="-25000" dirty="0"/>
                    </a:p>
                  </a:txBody>
                  <a:tcPr/>
                </a:tc>
                <a:tc>
                  <a:txBody>
                    <a:bodyPr/>
                    <a:lstStyle/>
                    <a:p>
                      <a:r>
                        <a:rPr lang="en-US" sz="1400" dirty="0" smtClean="0"/>
                        <a:t>19</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6</a:t>
                      </a:r>
                      <a:endParaRPr lang="en-US" sz="1400" baseline="-25000" dirty="0"/>
                    </a:p>
                  </a:txBody>
                  <a:tcPr/>
                </a:tc>
                <a:tc>
                  <a:txBody>
                    <a:bodyPr/>
                    <a:lstStyle/>
                    <a:p>
                      <a:r>
                        <a:rPr lang="en-US" sz="1400" dirty="0" smtClean="0"/>
                        <a:t>19</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246852710"/>
              </p:ext>
            </p:extLst>
          </p:nvPr>
        </p:nvGraphicFramePr>
        <p:xfrm>
          <a:off x="9116784" y="5459848"/>
          <a:ext cx="914648" cy="676380"/>
        </p:xfrm>
        <a:graphic>
          <a:graphicData uri="http://schemas.openxmlformats.org/drawingml/2006/table">
            <a:tbl>
              <a:tblPr firstRow="1" bandRow="1">
                <a:tableStyleId>{5C22544A-7EE6-4342-B048-85BDC9FD1C3A}</a:tableStyleId>
              </a:tblPr>
              <a:tblGrid>
                <a:gridCol w="519917">
                  <a:extLst>
                    <a:ext uri="{9D8B030D-6E8A-4147-A177-3AD203B41FA5}">
                      <a16:colId xmlns:a16="http://schemas.microsoft.com/office/drawing/2014/main" val="115243184"/>
                    </a:ext>
                  </a:extLst>
                </a:gridCol>
                <a:gridCol w="394731">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5</a:t>
                      </a:r>
                      <a:endParaRPr lang="en-US" sz="1400" baseline="-25000" dirty="0"/>
                    </a:p>
                  </a:txBody>
                  <a:tcPr/>
                </a:tc>
                <a:tc>
                  <a:txBody>
                    <a:bodyPr/>
                    <a:lstStyle/>
                    <a:p>
                      <a:r>
                        <a:rPr lang="en-US" sz="1400" dirty="0" smtClean="0"/>
                        <a:t>14</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5</a:t>
                      </a:r>
                      <a:endParaRPr lang="en-US" sz="1400" baseline="-25000" dirty="0"/>
                    </a:p>
                  </a:txBody>
                  <a:tcPr/>
                </a:tc>
                <a:tc>
                  <a:txBody>
                    <a:bodyPr/>
                    <a:lstStyle/>
                    <a:p>
                      <a:r>
                        <a:rPr lang="en-US" sz="1400" dirty="0" smtClean="0"/>
                        <a:t>14</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721498595"/>
              </p:ext>
            </p:extLst>
          </p:nvPr>
        </p:nvGraphicFramePr>
        <p:xfrm>
          <a:off x="8027444" y="5312998"/>
          <a:ext cx="739040" cy="676380"/>
        </p:xfrm>
        <a:graphic>
          <a:graphicData uri="http://schemas.openxmlformats.org/drawingml/2006/table">
            <a:tbl>
              <a:tblPr firstRow="1" bandRow="1">
                <a:tableStyleId>{5C22544A-7EE6-4342-B048-85BDC9FD1C3A}</a:tableStyleId>
              </a:tblPr>
              <a:tblGrid>
                <a:gridCol w="420096">
                  <a:extLst>
                    <a:ext uri="{9D8B030D-6E8A-4147-A177-3AD203B41FA5}">
                      <a16:colId xmlns:a16="http://schemas.microsoft.com/office/drawing/2014/main" val="115243184"/>
                    </a:ext>
                  </a:extLst>
                </a:gridCol>
                <a:gridCol w="318944">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2</a:t>
                      </a:r>
                      <a:endParaRPr lang="en-US" sz="1400" baseline="-25000" dirty="0"/>
                    </a:p>
                  </a:txBody>
                  <a:tcPr/>
                </a:tc>
                <a:tc>
                  <a:txBody>
                    <a:bodyPr/>
                    <a:lstStyle/>
                    <a:p>
                      <a:r>
                        <a:rPr lang="en-US" sz="1400" dirty="0" smtClean="0"/>
                        <a:t>6</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2</a:t>
                      </a:r>
                      <a:endParaRPr lang="en-US" sz="1400" baseline="-25000" dirty="0"/>
                    </a:p>
                  </a:txBody>
                  <a:tcPr/>
                </a:tc>
                <a:tc>
                  <a:txBody>
                    <a:bodyPr/>
                    <a:lstStyle/>
                    <a:p>
                      <a:r>
                        <a:rPr lang="en-US" sz="1400" dirty="0" smtClean="0"/>
                        <a:t>6</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2679715671"/>
              </p:ext>
            </p:extLst>
          </p:nvPr>
        </p:nvGraphicFramePr>
        <p:xfrm>
          <a:off x="6842721" y="3228140"/>
          <a:ext cx="739040" cy="676380"/>
        </p:xfrm>
        <a:graphic>
          <a:graphicData uri="http://schemas.openxmlformats.org/drawingml/2006/table">
            <a:tbl>
              <a:tblPr firstRow="1" bandRow="1">
                <a:tableStyleId>{5C22544A-7EE6-4342-B048-85BDC9FD1C3A}</a:tableStyleId>
              </a:tblPr>
              <a:tblGrid>
                <a:gridCol w="420096">
                  <a:extLst>
                    <a:ext uri="{9D8B030D-6E8A-4147-A177-3AD203B41FA5}">
                      <a16:colId xmlns:a16="http://schemas.microsoft.com/office/drawing/2014/main" val="115243184"/>
                    </a:ext>
                  </a:extLst>
                </a:gridCol>
                <a:gridCol w="318944">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1</a:t>
                      </a:r>
                      <a:endParaRPr lang="en-US" sz="1400" baseline="-25000" dirty="0"/>
                    </a:p>
                  </a:txBody>
                  <a:tcPr/>
                </a:tc>
                <a:tc>
                  <a:txBody>
                    <a:bodyPr/>
                    <a:lstStyle/>
                    <a:p>
                      <a:r>
                        <a:rPr lang="en-US" sz="1400" dirty="0" smtClean="0"/>
                        <a:t>0</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1</a:t>
                      </a:r>
                      <a:endParaRPr lang="en-US" sz="1400" baseline="-25000" dirty="0"/>
                    </a:p>
                  </a:txBody>
                  <a:tcPr/>
                </a:tc>
                <a:tc>
                  <a:txBody>
                    <a:bodyPr/>
                    <a:lstStyle/>
                    <a:p>
                      <a:r>
                        <a:rPr lang="en-US" sz="1400" dirty="0" smtClean="0"/>
                        <a:t>0</a:t>
                      </a:r>
                      <a:endParaRPr lang="en-US" sz="1400" dirty="0"/>
                    </a:p>
                  </a:txBody>
                  <a:tcPr/>
                </a:tc>
                <a:extLst>
                  <a:ext uri="{0D108BD9-81ED-4DB2-BD59-A6C34878D82A}">
                    <a16:rowId xmlns:a16="http://schemas.microsoft.com/office/drawing/2014/main" val="3784290020"/>
                  </a:ext>
                </a:extLst>
              </a:tr>
            </a:tbl>
          </a:graphicData>
        </a:graphic>
      </p:graphicFrame>
    </p:spTree>
    <p:extLst>
      <p:ext uri="{BB962C8B-B14F-4D97-AF65-F5344CB8AC3E}">
        <p14:creationId xmlns:p14="http://schemas.microsoft.com/office/powerpoint/2010/main" val="2733500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TIME-COST </a:t>
            </a:r>
            <a:r>
              <a:rPr lang="en-US" b="1" dirty="0" smtClean="0"/>
              <a:t>TRADE-OFF (Example)</a:t>
            </a:r>
            <a:endParaRPr lang="en-US" dirty="0"/>
          </a:p>
        </p:txBody>
      </p:sp>
      <p:sp>
        <p:nvSpPr>
          <p:cNvPr id="3" name="Content Placeholder 2"/>
          <p:cNvSpPr>
            <a:spLocks noGrp="1"/>
          </p:cNvSpPr>
          <p:nvPr>
            <p:ph idx="1"/>
          </p:nvPr>
        </p:nvSpPr>
        <p:spPr>
          <a:xfrm>
            <a:off x="838200" y="1825624"/>
            <a:ext cx="5736336" cy="4913503"/>
          </a:xfrm>
        </p:spPr>
        <p:txBody>
          <a:bodyPr>
            <a:normAutofit fontScale="92500" lnSpcReduction="20000"/>
          </a:bodyPr>
          <a:lstStyle/>
          <a:p>
            <a:pPr marL="0" indent="0">
              <a:spcBef>
                <a:spcPts val="0"/>
              </a:spcBef>
              <a:buNone/>
            </a:pPr>
            <a:r>
              <a:rPr lang="en-US" sz="1900" b="1" dirty="0" smtClean="0"/>
              <a:t>Iteration 4: </a:t>
            </a:r>
            <a:r>
              <a:rPr lang="en-US" sz="1900" dirty="0" smtClean="0">
                <a:solidFill>
                  <a:srgbClr val="FF0000"/>
                </a:solidFill>
              </a:rPr>
              <a:t>Critical </a:t>
            </a:r>
            <a:r>
              <a:rPr lang="en-US" sz="1900" dirty="0">
                <a:solidFill>
                  <a:srgbClr val="FF0000"/>
                </a:solidFill>
              </a:rPr>
              <a:t>Paths: 1-2-4-6;   1-2-3-4-6;  1-2-5-6</a:t>
            </a:r>
          </a:p>
          <a:p>
            <a:pPr marL="0" indent="0" algn="just">
              <a:spcBef>
                <a:spcPts val="0"/>
              </a:spcBef>
              <a:buNone/>
            </a:pPr>
            <a:r>
              <a:rPr lang="en-US" sz="1900" dirty="0"/>
              <a:t>To reduce the project duration all critical paths should be crashed simultaneously. </a:t>
            </a:r>
            <a:r>
              <a:rPr lang="en-US" sz="1900" dirty="0" smtClean="0"/>
              <a:t>No further reduction is possible in B and G as they are at their crash time. Further possible crashing is:</a:t>
            </a:r>
          </a:p>
          <a:p>
            <a:pPr marL="0" indent="0">
              <a:spcBef>
                <a:spcPts val="0"/>
              </a:spcBef>
              <a:buNone/>
            </a:pPr>
            <a:endParaRPr lang="en-US" sz="1600" dirty="0" smtClean="0"/>
          </a:p>
          <a:p>
            <a:pPr marL="0" indent="0">
              <a:spcBef>
                <a:spcPts val="0"/>
              </a:spcBef>
              <a:buNone/>
            </a:pPr>
            <a:endParaRPr lang="en-US" sz="1600" dirty="0"/>
          </a:p>
          <a:p>
            <a:pPr marL="0" indent="0">
              <a:spcBef>
                <a:spcPts val="0"/>
              </a:spcBef>
              <a:buNone/>
            </a:pPr>
            <a:endParaRPr lang="en-US" sz="1600" dirty="0" smtClean="0"/>
          </a:p>
          <a:p>
            <a:pPr marL="0" indent="0">
              <a:spcBef>
                <a:spcPts val="0"/>
              </a:spcBef>
              <a:buNone/>
            </a:pPr>
            <a:endParaRPr lang="en-US" sz="1600" dirty="0" smtClean="0"/>
          </a:p>
          <a:p>
            <a:pPr marL="0" indent="0">
              <a:spcBef>
                <a:spcPts val="0"/>
              </a:spcBef>
              <a:buNone/>
            </a:pPr>
            <a:endParaRPr lang="en-US" sz="1600" dirty="0"/>
          </a:p>
          <a:p>
            <a:pPr marL="0" indent="0">
              <a:spcBef>
                <a:spcPts val="0"/>
              </a:spcBef>
              <a:buNone/>
            </a:pPr>
            <a:endParaRPr lang="en-US" sz="1600" dirty="0" smtClean="0"/>
          </a:p>
          <a:p>
            <a:pPr marL="0" indent="0">
              <a:spcBef>
                <a:spcPts val="0"/>
              </a:spcBef>
              <a:buNone/>
            </a:pPr>
            <a:endParaRPr lang="en-US" sz="1600" dirty="0"/>
          </a:p>
          <a:p>
            <a:pPr marL="0" indent="0">
              <a:spcBef>
                <a:spcPts val="0"/>
              </a:spcBef>
              <a:buNone/>
            </a:pPr>
            <a:endParaRPr lang="en-US" sz="1600" dirty="0" smtClean="0"/>
          </a:p>
          <a:p>
            <a:pPr marL="0" indent="0">
              <a:spcBef>
                <a:spcPts val="0"/>
              </a:spcBef>
              <a:buNone/>
            </a:pPr>
            <a:endParaRPr lang="en-US" sz="1600" dirty="0"/>
          </a:p>
          <a:p>
            <a:pPr marL="0" indent="0">
              <a:spcBef>
                <a:spcPts val="0"/>
              </a:spcBef>
              <a:buNone/>
            </a:pPr>
            <a:endParaRPr lang="en-US" sz="1600" dirty="0" smtClean="0"/>
          </a:p>
          <a:p>
            <a:pPr marL="0" indent="0">
              <a:spcBef>
                <a:spcPts val="0"/>
              </a:spcBef>
              <a:buNone/>
            </a:pPr>
            <a:endParaRPr lang="en-US" sz="1600" dirty="0" smtClean="0"/>
          </a:p>
          <a:p>
            <a:pPr marL="0" indent="0">
              <a:spcBef>
                <a:spcPts val="0"/>
              </a:spcBef>
              <a:buNone/>
            </a:pPr>
            <a:endParaRPr lang="en-US" sz="1600" dirty="0"/>
          </a:p>
          <a:p>
            <a:pPr marL="0" indent="0">
              <a:spcBef>
                <a:spcPts val="0"/>
              </a:spcBef>
              <a:buNone/>
            </a:pPr>
            <a:endParaRPr lang="en-US" sz="1600" dirty="0"/>
          </a:p>
          <a:p>
            <a:pPr marL="0" indent="0">
              <a:spcBef>
                <a:spcPts val="0"/>
              </a:spcBef>
              <a:buNone/>
            </a:pPr>
            <a:r>
              <a:rPr lang="en-US" sz="1600" dirty="0" smtClean="0"/>
              <a:t>Overall reduction is 1 week only. </a:t>
            </a:r>
            <a:endParaRPr lang="en-US" sz="1600" dirty="0"/>
          </a:p>
          <a:p>
            <a:pPr marL="0" indent="0">
              <a:spcBef>
                <a:spcPts val="0"/>
              </a:spcBef>
              <a:buNone/>
            </a:pPr>
            <a:endParaRPr lang="en-US" sz="1600" dirty="0"/>
          </a:p>
          <a:p>
            <a:pPr marL="0" indent="0">
              <a:spcBef>
                <a:spcPts val="0"/>
              </a:spcBef>
              <a:buNone/>
            </a:pPr>
            <a:r>
              <a:rPr lang="en-US" sz="1600" dirty="0"/>
              <a:t>Project Duration = </a:t>
            </a:r>
            <a:r>
              <a:rPr lang="en-US" sz="1600" dirty="0" smtClean="0">
                <a:solidFill>
                  <a:srgbClr val="FF0000"/>
                </a:solidFill>
              </a:rPr>
              <a:t>18 </a:t>
            </a:r>
            <a:r>
              <a:rPr lang="en-US" sz="1600" dirty="0">
                <a:solidFill>
                  <a:srgbClr val="FF0000"/>
                </a:solidFill>
              </a:rPr>
              <a:t>weeks</a:t>
            </a:r>
          </a:p>
          <a:p>
            <a:pPr marL="0" indent="0">
              <a:spcBef>
                <a:spcPts val="0"/>
              </a:spcBef>
              <a:buNone/>
            </a:pPr>
            <a:r>
              <a:rPr lang="en-US" sz="1600" dirty="0"/>
              <a:t>Project Cost = 73000 + </a:t>
            </a:r>
            <a:r>
              <a:rPr lang="en-US" sz="1600" dirty="0" smtClean="0"/>
              <a:t>[250*4 </a:t>
            </a:r>
            <a:r>
              <a:rPr lang="en-US" sz="1600" dirty="0"/>
              <a:t>+ 2000*1 + 2500*2 + </a:t>
            </a:r>
            <a:r>
              <a:rPr lang="en-US" sz="1600" dirty="0" smtClean="0"/>
              <a:t>(4000+2000+2000)]+18x7x400 </a:t>
            </a:r>
            <a:endParaRPr lang="en-US" sz="1600" dirty="0"/>
          </a:p>
          <a:p>
            <a:pPr marL="0" indent="0">
              <a:spcBef>
                <a:spcPts val="0"/>
              </a:spcBef>
              <a:buNone/>
            </a:pPr>
            <a:r>
              <a:rPr lang="en-US" sz="1600" dirty="0"/>
              <a:t>	   = </a:t>
            </a:r>
            <a:r>
              <a:rPr lang="en-US" sz="1600" dirty="0" err="1">
                <a:solidFill>
                  <a:srgbClr val="FF0000"/>
                </a:solidFill>
              </a:rPr>
              <a:t>Rs</a:t>
            </a:r>
            <a:r>
              <a:rPr lang="en-US" sz="1600" dirty="0">
                <a:solidFill>
                  <a:srgbClr val="FF0000"/>
                </a:solidFill>
              </a:rPr>
              <a:t>. </a:t>
            </a:r>
            <a:r>
              <a:rPr lang="en-US" sz="1600" dirty="0" smtClean="0">
                <a:solidFill>
                  <a:srgbClr val="FF0000"/>
                </a:solidFill>
              </a:rPr>
              <a:t>139400</a:t>
            </a:r>
          </a:p>
          <a:p>
            <a:pPr marL="0" indent="0">
              <a:spcBef>
                <a:spcPts val="0"/>
              </a:spcBef>
              <a:buNone/>
            </a:pPr>
            <a:endParaRPr lang="en-US" sz="1600" dirty="0" smtClean="0">
              <a:solidFill>
                <a:srgbClr val="FF0000"/>
              </a:solidFill>
            </a:endParaRPr>
          </a:p>
          <a:p>
            <a:pPr marL="0" indent="0">
              <a:spcBef>
                <a:spcPts val="0"/>
              </a:spcBef>
              <a:buNone/>
            </a:pPr>
            <a:r>
              <a:rPr lang="en-US" sz="1600" dirty="0" smtClean="0">
                <a:solidFill>
                  <a:srgbClr val="FF0000"/>
                </a:solidFill>
              </a:rPr>
              <a:t>Critical </a:t>
            </a:r>
            <a:r>
              <a:rPr lang="en-US" sz="1600" dirty="0">
                <a:solidFill>
                  <a:srgbClr val="FF0000"/>
                </a:solidFill>
              </a:rPr>
              <a:t>Paths: 1-2-4-6;   1-2-3-4-6;  </a:t>
            </a:r>
            <a:r>
              <a:rPr lang="en-US" sz="1600" dirty="0" smtClean="0">
                <a:solidFill>
                  <a:srgbClr val="FF0000"/>
                </a:solidFill>
              </a:rPr>
              <a:t>1-2-5-6; 1-4-6</a:t>
            </a:r>
            <a:endParaRPr lang="en-US" sz="1600" dirty="0">
              <a:solidFill>
                <a:srgbClr val="FF0000"/>
              </a:solidFill>
            </a:endParaRPr>
          </a:p>
          <a:p>
            <a:pPr marL="0" indent="0">
              <a:spcBef>
                <a:spcPts val="0"/>
              </a:spcBef>
              <a:buNone/>
            </a:pPr>
            <a:endParaRPr lang="en-US" sz="1600" dirty="0">
              <a:solidFill>
                <a:srgbClr val="FF0000"/>
              </a:solidFill>
            </a:endParaRPr>
          </a:p>
          <a:p>
            <a:pPr marL="0" indent="0">
              <a:spcBef>
                <a:spcPts val="0"/>
              </a:spcBef>
              <a:buNone/>
            </a:pPr>
            <a:r>
              <a:rPr lang="en-US" sz="1600" dirty="0" smtClean="0">
                <a:solidFill>
                  <a:srgbClr val="FF0000"/>
                </a:solidFill>
              </a:rPr>
              <a:t>The project cost has increased from last iteration, stop, this reduction is not desirable.</a:t>
            </a:r>
            <a:endParaRPr lang="en-US" sz="1600" dirty="0">
              <a:solidFill>
                <a:srgbClr val="FF0000"/>
              </a:solidFill>
            </a:endParaRPr>
          </a:p>
          <a:p>
            <a:pPr marL="0" indent="0">
              <a:buNone/>
            </a:pPr>
            <a:endParaRPr lang="en-US" dirty="0" smtClean="0"/>
          </a:p>
          <a:p>
            <a:pPr marL="0" indent="0">
              <a:buNone/>
            </a:pPr>
            <a:endParaRPr lang="en-US" dirty="0" smtClean="0"/>
          </a:p>
          <a:p>
            <a:pPr marL="0" indent="0">
              <a:buNone/>
            </a:pPr>
            <a:endParaRPr lang="en-US" dirty="0"/>
          </a:p>
        </p:txBody>
      </p:sp>
      <p:sp>
        <p:nvSpPr>
          <p:cNvPr id="5" name="TextBox 4"/>
          <p:cNvSpPr txBox="1"/>
          <p:nvPr/>
        </p:nvSpPr>
        <p:spPr>
          <a:xfrm>
            <a:off x="6738622" y="1825624"/>
            <a:ext cx="4813428" cy="4801314"/>
          </a:xfrm>
          <a:prstGeom prst="rect">
            <a:avLst/>
          </a:prstGeom>
          <a:noFill/>
        </p:spPr>
        <p:txBody>
          <a:bodyPr wrap="square" rtlCol="0">
            <a:spAutoFit/>
          </a:bodyPr>
          <a:lstStyle/>
          <a:p>
            <a:r>
              <a:rPr lang="en-US" dirty="0" smtClean="0"/>
              <a:t>Network Diagram (Iteration 4):</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6" name="Oval 5"/>
          <p:cNvSpPr/>
          <p:nvPr/>
        </p:nvSpPr>
        <p:spPr>
          <a:xfrm>
            <a:off x="7141464" y="4032504"/>
            <a:ext cx="320040" cy="310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970520" y="4907280"/>
            <a:ext cx="320040" cy="310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8534400" y="3182112"/>
            <a:ext cx="32004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p:cNvCxnSpPr>
            <a:stCxn id="6" idx="5"/>
            <a:endCxn id="7" idx="1"/>
          </p:cNvCxnSpPr>
          <p:nvPr/>
        </p:nvCxnSpPr>
        <p:spPr>
          <a:xfrm>
            <a:off x="7414635" y="4297870"/>
            <a:ext cx="602754" cy="654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stCxn id="7" idx="0"/>
            <a:endCxn id="8" idx="3"/>
          </p:cNvCxnSpPr>
          <p:nvPr/>
        </p:nvCxnSpPr>
        <p:spPr>
          <a:xfrm flipV="1">
            <a:off x="8130540" y="3442275"/>
            <a:ext cx="450729" cy="14650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6" idx="7"/>
            <a:endCxn id="8" idx="2"/>
          </p:cNvCxnSpPr>
          <p:nvPr/>
        </p:nvCxnSpPr>
        <p:spPr>
          <a:xfrm flipV="1">
            <a:off x="7414635" y="3334512"/>
            <a:ext cx="1119765" cy="7435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Oval 15"/>
          <p:cNvSpPr/>
          <p:nvPr/>
        </p:nvSpPr>
        <p:spPr>
          <a:xfrm>
            <a:off x="8695568" y="3816392"/>
            <a:ext cx="301752" cy="327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8" name="Straight Arrow Connector 17"/>
          <p:cNvCxnSpPr>
            <a:stCxn id="7" idx="7"/>
            <a:endCxn id="16" idx="3"/>
          </p:cNvCxnSpPr>
          <p:nvPr/>
        </p:nvCxnSpPr>
        <p:spPr>
          <a:xfrm flipV="1">
            <a:off x="8243691" y="4095905"/>
            <a:ext cx="496068" cy="8569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stCxn id="16" idx="0"/>
          </p:cNvCxnSpPr>
          <p:nvPr/>
        </p:nvCxnSpPr>
        <p:spPr>
          <a:xfrm flipH="1" flipV="1">
            <a:off x="8732805" y="3437023"/>
            <a:ext cx="113639" cy="379369"/>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23" name="Oval 22"/>
          <p:cNvSpPr/>
          <p:nvPr/>
        </p:nvSpPr>
        <p:spPr>
          <a:xfrm>
            <a:off x="10232136" y="4389722"/>
            <a:ext cx="329184" cy="410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25" name="Straight Arrow Connector 24"/>
          <p:cNvCxnSpPr>
            <a:stCxn id="7" idx="6"/>
          </p:cNvCxnSpPr>
          <p:nvPr/>
        </p:nvCxnSpPr>
        <p:spPr>
          <a:xfrm>
            <a:off x="8290560" y="5062728"/>
            <a:ext cx="792389" cy="14723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endCxn id="23" idx="1"/>
          </p:cNvCxnSpPr>
          <p:nvPr/>
        </p:nvCxnSpPr>
        <p:spPr>
          <a:xfrm>
            <a:off x="8854440" y="3334512"/>
            <a:ext cx="1425904" cy="11153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rot="19584094">
            <a:off x="7550920" y="3436059"/>
            <a:ext cx="589004" cy="307777"/>
          </a:xfrm>
          <a:prstGeom prst="rect">
            <a:avLst/>
          </a:prstGeom>
          <a:noFill/>
        </p:spPr>
        <p:txBody>
          <a:bodyPr wrap="square" rtlCol="0">
            <a:spAutoFit/>
          </a:bodyPr>
          <a:lstStyle/>
          <a:p>
            <a:r>
              <a:rPr lang="en-US" sz="1400" dirty="0" smtClean="0"/>
              <a:t>A-10</a:t>
            </a:r>
            <a:endParaRPr lang="en-US" sz="1400" dirty="0"/>
          </a:p>
        </p:txBody>
      </p:sp>
      <p:sp>
        <p:nvSpPr>
          <p:cNvPr id="30" name="TextBox 29"/>
          <p:cNvSpPr txBox="1"/>
          <p:nvPr/>
        </p:nvSpPr>
        <p:spPr>
          <a:xfrm rot="2874250">
            <a:off x="7264837" y="4616151"/>
            <a:ext cx="589004" cy="307777"/>
          </a:xfrm>
          <a:prstGeom prst="rect">
            <a:avLst/>
          </a:prstGeom>
          <a:noFill/>
        </p:spPr>
        <p:txBody>
          <a:bodyPr wrap="square" rtlCol="0">
            <a:spAutoFit/>
          </a:bodyPr>
          <a:lstStyle/>
          <a:p>
            <a:r>
              <a:rPr lang="en-US" sz="1400" dirty="0" smtClean="0"/>
              <a:t>B-</a:t>
            </a:r>
            <a:r>
              <a:rPr lang="en-US" sz="1400" strike="sngStrike" dirty="0" smtClean="0"/>
              <a:t>8</a:t>
            </a:r>
            <a:r>
              <a:rPr lang="en-US" sz="1400" dirty="0" smtClean="0"/>
              <a:t> 6</a:t>
            </a:r>
            <a:endParaRPr lang="en-US" sz="1400" dirty="0"/>
          </a:p>
        </p:txBody>
      </p:sp>
      <p:sp>
        <p:nvSpPr>
          <p:cNvPr id="31" name="TextBox 30"/>
          <p:cNvSpPr txBox="1"/>
          <p:nvPr/>
        </p:nvSpPr>
        <p:spPr>
          <a:xfrm rot="17364246">
            <a:off x="7859472" y="4084014"/>
            <a:ext cx="589004" cy="307777"/>
          </a:xfrm>
          <a:prstGeom prst="rect">
            <a:avLst/>
          </a:prstGeom>
          <a:noFill/>
        </p:spPr>
        <p:txBody>
          <a:bodyPr wrap="square" rtlCol="0">
            <a:spAutoFit/>
          </a:bodyPr>
          <a:lstStyle/>
          <a:p>
            <a:r>
              <a:rPr lang="en-US" sz="1400" dirty="0" smtClean="0"/>
              <a:t>C-</a:t>
            </a:r>
            <a:r>
              <a:rPr lang="en-US" sz="1400" strike="sngStrike" dirty="0" smtClean="0"/>
              <a:t>5</a:t>
            </a:r>
            <a:r>
              <a:rPr lang="en-US" sz="1400" dirty="0" smtClean="0"/>
              <a:t> 4</a:t>
            </a:r>
            <a:endParaRPr lang="en-US" sz="1400" dirty="0"/>
          </a:p>
        </p:txBody>
      </p:sp>
      <p:sp>
        <p:nvSpPr>
          <p:cNvPr id="32" name="TextBox 31"/>
          <p:cNvSpPr txBox="1"/>
          <p:nvPr/>
        </p:nvSpPr>
        <p:spPr>
          <a:xfrm rot="18119357">
            <a:off x="8336257" y="4238095"/>
            <a:ext cx="715549" cy="307777"/>
          </a:xfrm>
          <a:prstGeom prst="rect">
            <a:avLst/>
          </a:prstGeom>
          <a:noFill/>
        </p:spPr>
        <p:txBody>
          <a:bodyPr wrap="square" rtlCol="0">
            <a:spAutoFit/>
          </a:bodyPr>
          <a:lstStyle/>
          <a:p>
            <a:r>
              <a:rPr lang="en-US" sz="1400" dirty="0" smtClean="0"/>
              <a:t>D-</a:t>
            </a:r>
            <a:r>
              <a:rPr lang="en-US" sz="1400" strike="sngStrike" dirty="0" smtClean="0"/>
              <a:t>6</a:t>
            </a:r>
            <a:r>
              <a:rPr lang="en-US" sz="1400" dirty="0" smtClean="0"/>
              <a:t> </a:t>
            </a:r>
            <a:r>
              <a:rPr lang="en-US" sz="1400" strike="sngStrike" dirty="0" smtClean="0"/>
              <a:t>5</a:t>
            </a:r>
            <a:r>
              <a:rPr lang="en-US" sz="1400" dirty="0" smtClean="0"/>
              <a:t> 4</a:t>
            </a:r>
            <a:endParaRPr lang="en-US" sz="1400" dirty="0"/>
          </a:p>
        </p:txBody>
      </p:sp>
      <p:sp>
        <p:nvSpPr>
          <p:cNvPr id="35" name="TextBox 34"/>
          <p:cNvSpPr txBox="1"/>
          <p:nvPr/>
        </p:nvSpPr>
        <p:spPr>
          <a:xfrm rot="490596">
            <a:off x="8528107" y="4902672"/>
            <a:ext cx="589004" cy="307777"/>
          </a:xfrm>
          <a:prstGeom prst="rect">
            <a:avLst/>
          </a:prstGeom>
          <a:noFill/>
        </p:spPr>
        <p:txBody>
          <a:bodyPr wrap="square" rtlCol="0">
            <a:spAutoFit/>
          </a:bodyPr>
          <a:lstStyle/>
          <a:p>
            <a:r>
              <a:rPr lang="en-US" sz="1400" dirty="0" smtClean="0"/>
              <a:t>E-</a:t>
            </a:r>
            <a:r>
              <a:rPr lang="en-US" sz="1400" strike="sngStrike" dirty="0" smtClean="0"/>
              <a:t>8</a:t>
            </a:r>
            <a:r>
              <a:rPr lang="en-US" sz="1400" dirty="0" smtClean="0"/>
              <a:t> 7</a:t>
            </a:r>
            <a:endParaRPr lang="en-US" sz="1400" dirty="0"/>
          </a:p>
        </p:txBody>
      </p:sp>
      <p:sp>
        <p:nvSpPr>
          <p:cNvPr id="37" name="Oval 36"/>
          <p:cNvSpPr/>
          <p:nvPr/>
        </p:nvSpPr>
        <p:spPr>
          <a:xfrm>
            <a:off x="9082950" y="4952811"/>
            <a:ext cx="326226" cy="43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39" name="Straight Arrow Connector 38"/>
          <p:cNvCxnSpPr>
            <a:stCxn id="37" idx="6"/>
            <a:endCxn id="23" idx="3"/>
          </p:cNvCxnSpPr>
          <p:nvPr/>
        </p:nvCxnSpPr>
        <p:spPr>
          <a:xfrm flipV="1">
            <a:off x="9409176" y="4740428"/>
            <a:ext cx="871168" cy="4288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rot="2313835">
            <a:off x="9258112" y="3451217"/>
            <a:ext cx="774050" cy="307777"/>
          </a:xfrm>
          <a:prstGeom prst="rect">
            <a:avLst/>
          </a:prstGeom>
          <a:noFill/>
        </p:spPr>
        <p:txBody>
          <a:bodyPr wrap="square" rtlCol="0">
            <a:spAutoFit/>
          </a:bodyPr>
          <a:lstStyle/>
          <a:p>
            <a:r>
              <a:rPr lang="en-US" sz="1400" dirty="0" smtClean="0"/>
              <a:t>G- </a:t>
            </a:r>
            <a:r>
              <a:rPr lang="en-US" sz="1400" strike="sngStrike" dirty="0" smtClean="0"/>
              <a:t>12</a:t>
            </a:r>
            <a:r>
              <a:rPr lang="en-US" sz="1400" dirty="0" smtClean="0"/>
              <a:t> 8</a:t>
            </a:r>
            <a:endParaRPr lang="en-US" sz="1400" dirty="0"/>
          </a:p>
        </p:txBody>
      </p:sp>
      <p:sp>
        <p:nvSpPr>
          <p:cNvPr id="50" name="TextBox 49"/>
          <p:cNvSpPr txBox="1"/>
          <p:nvPr/>
        </p:nvSpPr>
        <p:spPr>
          <a:xfrm rot="19584094">
            <a:off x="9446561" y="4704062"/>
            <a:ext cx="589004" cy="307777"/>
          </a:xfrm>
          <a:prstGeom prst="rect">
            <a:avLst/>
          </a:prstGeom>
          <a:noFill/>
        </p:spPr>
        <p:txBody>
          <a:bodyPr wrap="square" rtlCol="0">
            <a:spAutoFit/>
          </a:bodyPr>
          <a:lstStyle/>
          <a:p>
            <a:r>
              <a:rPr lang="en-US" sz="1400" dirty="0" smtClean="0"/>
              <a:t>F-5</a:t>
            </a:r>
            <a:endParaRPr lang="en-US" sz="1400" dirty="0"/>
          </a:p>
        </p:txBody>
      </p:sp>
      <p:sp>
        <p:nvSpPr>
          <p:cNvPr id="51" name="TextBox 50"/>
          <p:cNvSpPr txBox="1"/>
          <p:nvPr/>
        </p:nvSpPr>
        <p:spPr>
          <a:xfrm rot="20170610">
            <a:off x="8774049" y="3556914"/>
            <a:ext cx="225075" cy="307777"/>
          </a:xfrm>
          <a:prstGeom prst="rect">
            <a:avLst/>
          </a:prstGeom>
          <a:noFill/>
        </p:spPr>
        <p:txBody>
          <a:bodyPr wrap="square" rtlCol="0">
            <a:spAutoFit/>
          </a:bodyPr>
          <a:lstStyle/>
          <a:p>
            <a:r>
              <a:rPr lang="en-US" sz="1400" dirty="0" smtClean="0"/>
              <a:t>0</a:t>
            </a:r>
            <a:endParaRPr lang="en-US" sz="1400" dirty="0"/>
          </a:p>
        </p:txBody>
      </p:sp>
      <p:graphicFrame>
        <p:nvGraphicFramePr>
          <p:cNvPr id="52" name="Table 51"/>
          <p:cNvGraphicFramePr>
            <a:graphicFrameLocks noGrp="1"/>
          </p:cNvGraphicFramePr>
          <p:nvPr>
            <p:extLst>
              <p:ext uri="{D42A27DB-BD31-4B8C-83A1-F6EECF244321}">
                <p14:modId xmlns:p14="http://schemas.microsoft.com/office/powerpoint/2010/main" val="1385465611"/>
              </p:ext>
            </p:extLst>
          </p:nvPr>
        </p:nvGraphicFramePr>
        <p:xfrm>
          <a:off x="8707760" y="2467302"/>
          <a:ext cx="875152" cy="676380"/>
        </p:xfrm>
        <a:graphic>
          <a:graphicData uri="http://schemas.openxmlformats.org/drawingml/2006/table">
            <a:tbl>
              <a:tblPr firstRow="1" bandRow="1">
                <a:tableStyleId>{5C22544A-7EE6-4342-B048-85BDC9FD1C3A}</a:tableStyleId>
              </a:tblPr>
              <a:tblGrid>
                <a:gridCol w="505756">
                  <a:extLst>
                    <a:ext uri="{9D8B030D-6E8A-4147-A177-3AD203B41FA5}">
                      <a16:colId xmlns:a16="http://schemas.microsoft.com/office/drawing/2014/main" val="115243184"/>
                    </a:ext>
                  </a:extLst>
                </a:gridCol>
                <a:gridCol w="369396">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4</a:t>
                      </a:r>
                      <a:endParaRPr lang="en-US" sz="1400" baseline="-25000" dirty="0"/>
                    </a:p>
                  </a:txBody>
                  <a:tcPr/>
                </a:tc>
                <a:tc>
                  <a:txBody>
                    <a:bodyPr/>
                    <a:lstStyle/>
                    <a:p>
                      <a:r>
                        <a:rPr lang="en-US" sz="1400" dirty="0" smtClean="0"/>
                        <a:t>10</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4</a:t>
                      </a:r>
                      <a:endParaRPr lang="en-US" sz="1400" baseline="-25000" dirty="0"/>
                    </a:p>
                  </a:txBody>
                  <a:tcPr/>
                </a:tc>
                <a:tc>
                  <a:txBody>
                    <a:bodyPr/>
                    <a:lstStyle/>
                    <a:p>
                      <a:r>
                        <a:rPr lang="en-US" sz="1400" dirty="0" smtClean="0"/>
                        <a:t>10</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241074186"/>
              </p:ext>
            </p:extLst>
          </p:nvPr>
        </p:nvGraphicFramePr>
        <p:xfrm>
          <a:off x="8986989" y="4100573"/>
          <a:ext cx="868835" cy="676380"/>
        </p:xfrm>
        <a:graphic>
          <a:graphicData uri="http://schemas.openxmlformats.org/drawingml/2006/table">
            <a:tbl>
              <a:tblPr firstRow="1" bandRow="1">
                <a:tableStyleId>{5C22544A-7EE6-4342-B048-85BDC9FD1C3A}</a:tableStyleId>
              </a:tblPr>
              <a:tblGrid>
                <a:gridCol w="440475">
                  <a:extLst>
                    <a:ext uri="{9D8B030D-6E8A-4147-A177-3AD203B41FA5}">
                      <a16:colId xmlns:a16="http://schemas.microsoft.com/office/drawing/2014/main" val="115243184"/>
                    </a:ext>
                  </a:extLst>
                </a:gridCol>
                <a:gridCol w="428360">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3</a:t>
                      </a:r>
                      <a:endParaRPr lang="en-US" sz="1400" baseline="-25000" dirty="0"/>
                    </a:p>
                  </a:txBody>
                  <a:tcPr/>
                </a:tc>
                <a:tc>
                  <a:txBody>
                    <a:bodyPr/>
                    <a:lstStyle/>
                    <a:p>
                      <a:r>
                        <a:rPr lang="en-US" sz="1400" dirty="0" smtClean="0"/>
                        <a:t>10</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3</a:t>
                      </a:r>
                      <a:endParaRPr lang="en-US" sz="1400" baseline="-25000" dirty="0"/>
                    </a:p>
                  </a:txBody>
                  <a:tcPr/>
                </a:tc>
                <a:tc>
                  <a:txBody>
                    <a:bodyPr/>
                    <a:lstStyle/>
                    <a:p>
                      <a:r>
                        <a:rPr lang="en-US" sz="1400" dirty="0" smtClean="0"/>
                        <a:t>10</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550225576"/>
              </p:ext>
            </p:extLst>
          </p:nvPr>
        </p:nvGraphicFramePr>
        <p:xfrm>
          <a:off x="10191800" y="3605614"/>
          <a:ext cx="845008" cy="676380"/>
        </p:xfrm>
        <a:graphic>
          <a:graphicData uri="http://schemas.openxmlformats.org/drawingml/2006/table">
            <a:tbl>
              <a:tblPr firstRow="1" bandRow="1">
                <a:tableStyleId>{5C22544A-7EE6-4342-B048-85BDC9FD1C3A}</a:tableStyleId>
              </a:tblPr>
              <a:tblGrid>
                <a:gridCol w="480332">
                  <a:extLst>
                    <a:ext uri="{9D8B030D-6E8A-4147-A177-3AD203B41FA5}">
                      <a16:colId xmlns:a16="http://schemas.microsoft.com/office/drawing/2014/main" val="115243184"/>
                    </a:ext>
                  </a:extLst>
                </a:gridCol>
                <a:gridCol w="364676">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6</a:t>
                      </a:r>
                      <a:endParaRPr lang="en-US" sz="1400" baseline="-25000" dirty="0"/>
                    </a:p>
                  </a:txBody>
                  <a:tcPr/>
                </a:tc>
                <a:tc>
                  <a:txBody>
                    <a:bodyPr/>
                    <a:lstStyle/>
                    <a:p>
                      <a:r>
                        <a:rPr lang="en-US" sz="1400" dirty="0" smtClean="0"/>
                        <a:t>18</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6</a:t>
                      </a:r>
                      <a:endParaRPr lang="en-US" sz="1400" baseline="-25000" dirty="0"/>
                    </a:p>
                  </a:txBody>
                  <a:tcPr/>
                </a:tc>
                <a:tc>
                  <a:txBody>
                    <a:bodyPr/>
                    <a:lstStyle/>
                    <a:p>
                      <a:r>
                        <a:rPr lang="en-US" sz="1400" dirty="0" smtClean="0"/>
                        <a:t>18</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337168016"/>
              </p:ext>
            </p:extLst>
          </p:nvPr>
        </p:nvGraphicFramePr>
        <p:xfrm>
          <a:off x="9116784" y="5459848"/>
          <a:ext cx="914648" cy="676380"/>
        </p:xfrm>
        <a:graphic>
          <a:graphicData uri="http://schemas.openxmlformats.org/drawingml/2006/table">
            <a:tbl>
              <a:tblPr firstRow="1" bandRow="1">
                <a:tableStyleId>{5C22544A-7EE6-4342-B048-85BDC9FD1C3A}</a:tableStyleId>
              </a:tblPr>
              <a:tblGrid>
                <a:gridCol w="519917">
                  <a:extLst>
                    <a:ext uri="{9D8B030D-6E8A-4147-A177-3AD203B41FA5}">
                      <a16:colId xmlns:a16="http://schemas.microsoft.com/office/drawing/2014/main" val="115243184"/>
                    </a:ext>
                  </a:extLst>
                </a:gridCol>
                <a:gridCol w="394731">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5</a:t>
                      </a:r>
                      <a:endParaRPr lang="en-US" sz="1400" baseline="-25000" dirty="0"/>
                    </a:p>
                  </a:txBody>
                  <a:tcPr/>
                </a:tc>
                <a:tc>
                  <a:txBody>
                    <a:bodyPr/>
                    <a:lstStyle/>
                    <a:p>
                      <a:r>
                        <a:rPr lang="en-US" sz="1400" dirty="0" smtClean="0"/>
                        <a:t>13</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5</a:t>
                      </a:r>
                      <a:endParaRPr lang="en-US" sz="1400" baseline="-25000" dirty="0"/>
                    </a:p>
                  </a:txBody>
                  <a:tcPr/>
                </a:tc>
                <a:tc>
                  <a:txBody>
                    <a:bodyPr/>
                    <a:lstStyle/>
                    <a:p>
                      <a:r>
                        <a:rPr lang="en-US" sz="1400" dirty="0" smtClean="0"/>
                        <a:t>13</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721498595"/>
              </p:ext>
            </p:extLst>
          </p:nvPr>
        </p:nvGraphicFramePr>
        <p:xfrm>
          <a:off x="8027444" y="5312998"/>
          <a:ext cx="739040" cy="676380"/>
        </p:xfrm>
        <a:graphic>
          <a:graphicData uri="http://schemas.openxmlformats.org/drawingml/2006/table">
            <a:tbl>
              <a:tblPr firstRow="1" bandRow="1">
                <a:tableStyleId>{5C22544A-7EE6-4342-B048-85BDC9FD1C3A}</a:tableStyleId>
              </a:tblPr>
              <a:tblGrid>
                <a:gridCol w="420096">
                  <a:extLst>
                    <a:ext uri="{9D8B030D-6E8A-4147-A177-3AD203B41FA5}">
                      <a16:colId xmlns:a16="http://schemas.microsoft.com/office/drawing/2014/main" val="115243184"/>
                    </a:ext>
                  </a:extLst>
                </a:gridCol>
                <a:gridCol w="318944">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2</a:t>
                      </a:r>
                      <a:endParaRPr lang="en-US" sz="1400" baseline="-25000" dirty="0"/>
                    </a:p>
                  </a:txBody>
                  <a:tcPr/>
                </a:tc>
                <a:tc>
                  <a:txBody>
                    <a:bodyPr/>
                    <a:lstStyle/>
                    <a:p>
                      <a:r>
                        <a:rPr lang="en-US" sz="1400" dirty="0" smtClean="0"/>
                        <a:t>6</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2</a:t>
                      </a:r>
                      <a:endParaRPr lang="en-US" sz="1400" baseline="-25000" dirty="0"/>
                    </a:p>
                  </a:txBody>
                  <a:tcPr/>
                </a:tc>
                <a:tc>
                  <a:txBody>
                    <a:bodyPr/>
                    <a:lstStyle/>
                    <a:p>
                      <a:r>
                        <a:rPr lang="en-US" sz="1400" dirty="0" smtClean="0"/>
                        <a:t>6</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2679715671"/>
              </p:ext>
            </p:extLst>
          </p:nvPr>
        </p:nvGraphicFramePr>
        <p:xfrm>
          <a:off x="6842721" y="3228140"/>
          <a:ext cx="739040" cy="676380"/>
        </p:xfrm>
        <a:graphic>
          <a:graphicData uri="http://schemas.openxmlformats.org/drawingml/2006/table">
            <a:tbl>
              <a:tblPr firstRow="1" bandRow="1">
                <a:tableStyleId>{5C22544A-7EE6-4342-B048-85BDC9FD1C3A}</a:tableStyleId>
              </a:tblPr>
              <a:tblGrid>
                <a:gridCol w="420096">
                  <a:extLst>
                    <a:ext uri="{9D8B030D-6E8A-4147-A177-3AD203B41FA5}">
                      <a16:colId xmlns:a16="http://schemas.microsoft.com/office/drawing/2014/main" val="115243184"/>
                    </a:ext>
                  </a:extLst>
                </a:gridCol>
                <a:gridCol w="318944">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1</a:t>
                      </a:r>
                      <a:endParaRPr lang="en-US" sz="1400" baseline="-25000" dirty="0"/>
                    </a:p>
                  </a:txBody>
                  <a:tcPr/>
                </a:tc>
                <a:tc>
                  <a:txBody>
                    <a:bodyPr/>
                    <a:lstStyle/>
                    <a:p>
                      <a:r>
                        <a:rPr lang="en-US" sz="1400" dirty="0" smtClean="0"/>
                        <a:t>0</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1</a:t>
                      </a:r>
                      <a:endParaRPr lang="en-US" sz="1400" baseline="-25000" dirty="0"/>
                    </a:p>
                  </a:txBody>
                  <a:tcPr/>
                </a:tc>
                <a:tc>
                  <a:txBody>
                    <a:bodyPr/>
                    <a:lstStyle/>
                    <a:p>
                      <a:r>
                        <a:rPr lang="en-US" sz="1400" dirty="0" smtClean="0"/>
                        <a:t>0</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8601420"/>
              </p:ext>
            </p:extLst>
          </p:nvPr>
        </p:nvGraphicFramePr>
        <p:xfrm>
          <a:off x="921239" y="3010201"/>
          <a:ext cx="5358408" cy="1584960"/>
        </p:xfrm>
        <a:graphic>
          <a:graphicData uri="http://schemas.openxmlformats.org/drawingml/2006/table">
            <a:tbl>
              <a:tblPr firstRow="1" bandRow="1">
                <a:tableStyleId>{5C22544A-7EE6-4342-B048-85BDC9FD1C3A}</a:tableStyleId>
              </a:tblPr>
              <a:tblGrid>
                <a:gridCol w="1339602">
                  <a:extLst>
                    <a:ext uri="{9D8B030D-6E8A-4147-A177-3AD203B41FA5}">
                      <a16:colId xmlns:a16="http://schemas.microsoft.com/office/drawing/2014/main" val="3138940675"/>
                    </a:ext>
                  </a:extLst>
                </a:gridCol>
                <a:gridCol w="1339602">
                  <a:extLst>
                    <a:ext uri="{9D8B030D-6E8A-4147-A177-3AD203B41FA5}">
                      <a16:colId xmlns:a16="http://schemas.microsoft.com/office/drawing/2014/main" val="2682385208"/>
                    </a:ext>
                  </a:extLst>
                </a:gridCol>
                <a:gridCol w="1339602">
                  <a:extLst>
                    <a:ext uri="{9D8B030D-6E8A-4147-A177-3AD203B41FA5}">
                      <a16:colId xmlns:a16="http://schemas.microsoft.com/office/drawing/2014/main" val="484021690"/>
                    </a:ext>
                  </a:extLst>
                </a:gridCol>
                <a:gridCol w="1339602">
                  <a:extLst>
                    <a:ext uri="{9D8B030D-6E8A-4147-A177-3AD203B41FA5}">
                      <a16:colId xmlns:a16="http://schemas.microsoft.com/office/drawing/2014/main" val="436401506"/>
                    </a:ext>
                  </a:extLst>
                </a:gridCol>
              </a:tblGrid>
              <a:tr h="471077">
                <a:tc>
                  <a:txBody>
                    <a:bodyPr/>
                    <a:lstStyle/>
                    <a:p>
                      <a:r>
                        <a:rPr lang="en-US" sz="1600" dirty="0" smtClean="0"/>
                        <a:t>Path</a:t>
                      </a:r>
                      <a:endParaRPr lang="en-US" sz="1600" dirty="0"/>
                    </a:p>
                  </a:txBody>
                  <a:tcPr/>
                </a:tc>
                <a:tc>
                  <a:txBody>
                    <a:bodyPr/>
                    <a:lstStyle/>
                    <a:p>
                      <a:r>
                        <a:rPr lang="en-US" sz="1600" dirty="0" smtClean="0"/>
                        <a:t>Crashing Activity</a:t>
                      </a:r>
                      <a:endParaRPr lang="en-US" sz="1600" dirty="0"/>
                    </a:p>
                  </a:txBody>
                  <a:tcPr/>
                </a:tc>
                <a:tc>
                  <a:txBody>
                    <a:bodyPr/>
                    <a:lstStyle/>
                    <a:p>
                      <a:r>
                        <a:rPr lang="en-US" sz="1600" dirty="0" smtClean="0"/>
                        <a:t>Crashing</a:t>
                      </a:r>
                      <a:r>
                        <a:rPr lang="en-US" sz="1600" baseline="0" dirty="0" smtClean="0"/>
                        <a:t> Duration</a:t>
                      </a:r>
                      <a:endParaRPr lang="en-US" sz="1600" dirty="0"/>
                    </a:p>
                  </a:txBody>
                  <a:tcPr/>
                </a:tc>
                <a:tc>
                  <a:txBody>
                    <a:bodyPr/>
                    <a:lstStyle/>
                    <a:p>
                      <a:r>
                        <a:rPr lang="en-US" sz="1600" dirty="0" smtClean="0"/>
                        <a:t>Additional Cost</a:t>
                      </a:r>
                      <a:endParaRPr lang="en-US" sz="1600" dirty="0"/>
                    </a:p>
                  </a:txBody>
                  <a:tcPr/>
                </a:tc>
                <a:extLst>
                  <a:ext uri="{0D108BD9-81ED-4DB2-BD59-A6C34878D82A}">
                    <a16:rowId xmlns:a16="http://schemas.microsoft.com/office/drawing/2014/main" val="1398942898"/>
                  </a:ext>
                </a:extLst>
              </a:tr>
              <a:tr h="272729">
                <a:tc>
                  <a:txBody>
                    <a:bodyPr/>
                    <a:lstStyle/>
                    <a:p>
                      <a:pPr algn="ctr"/>
                      <a:r>
                        <a:rPr lang="en-US" sz="1600" dirty="0" smtClean="0"/>
                        <a:t>1-2-4-6</a:t>
                      </a:r>
                      <a:endParaRPr lang="en-US" sz="1600" dirty="0"/>
                    </a:p>
                  </a:txBody>
                  <a:tcPr/>
                </a:tc>
                <a:tc>
                  <a:txBody>
                    <a:bodyPr/>
                    <a:lstStyle/>
                    <a:p>
                      <a:pPr algn="ctr"/>
                      <a:r>
                        <a:rPr lang="en-US" sz="1600" dirty="0" smtClean="0"/>
                        <a:t>C</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4000</a:t>
                      </a:r>
                      <a:endParaRPr lang="en-US" sz="1600" dirty="0"/>
                    </a:p>
                  </a:txBody>
                  <a:tcPr/>
                </a:tc>
                <a:extLst>
                  <a:ext uri="{0D108BD9-81ED-4DB2-BD59-A6C34878D82A}">
                    <a16:rowId xmlns:a16="http://schemas.microsoft.com/office/drawing/2014/main" val="1012927971"/>
                  </a:ext>
                </a:extLst>
              </a:tr>
              <a:tr h="272729">
                <a:tc>
                  <a:txBody>
                    <a:bodyPr/>
                    <a:lstStyle/>
                    <a:p>
                      <a:pPr algn="ctr"/>
                      <a:r>
                        <a:rPr lang="en-US" sz="1600" dirty="0" smtClean="0"/>
                        <a:t>1-2-3-4-6</a:t>
                      </a:r>
                      <a:endParaRPr lang="en-US" sz="1600" dirty="0"/>
                    </a:p>
                  </a:txBody>
                  <a:tcPr/>
                </a:tc>
                <a:tc>
                  <a:txBody>
                    <a:bodyPr/>
                    <a:lstStyle/>
                    <a:p>
                      <a:pPr algn="ctr"/>
                      <a:r>
                        <a:rPr lang="en-US" sz="1600" dirty="0" smtClean="0"/>
                        <a:t>D</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2000</a:t>
                      </a:r>
                      <a:endParaRPr lang="en-US" sz="1600" dirty="0"/>
                    </a:p>
                  </a:txBody>
                  <a:tcPr/>
                </a:tc>
                <a:extLst>
                  <a:ext uri="{0D108BD9-81ED-4DB2-BD59-A6C34878D82A}">
                    <a16:rowId xmlns:a16="http://schemas.microsoft.com/office/drawing/2014/main" val="3024055517"/>
                  </a:ext>
                </a:extLst>
              </a:tr>
              <a:tr h="272729">
                <a:tc>
                  <a:txBody>
                    <a:bodyPr/>
                    <a:lstStyle/>
                    <a:p>
                      <a:pPr algn="ctr"/>
                      <a:r>
                        <a:rPr lang="en-US" sz="1600" dirty="0" smtClean="0"/>
                        <a:t>1-2-5-6</a:t>
                      </a:r>
                      <a:endParaRPr lang="en-US" sz="1600" dirty="0"/>
                    </a:p>
                  </a:txBody>
                  <a:tcPr/>
                </a:tc>
                <a:tc>
                  <a:txBody>
                    <a:bodyPr/>
                    <a:lstStyle/>
                    <a:p>
                      <a:pPr algn="ctr"/>
                      <a:r>
                        <a:rPr lang="en-US" sz="1600" dirty="0" smtClean="0"/>
                        <a:t>E</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2000</a:t>
                      </a:r>
                      <a:endParaRPr lang="en-US" sz="1600" dirty="0"/>
                    </a:p>
                  </a:txBody>
                  <a:tcPr/>
                </a:tc>
                <a:extLst>
                  <a:ext uri="{0D108BD9-81ED-4DB2-BD59-A6C34878D82A}">
                    <a16:rowId xmlns:a16="http://schemas.microsoft.com/office/drawing/2014/main" val="760150103"/>
                  </a:ext>
                </a:extLst>
              </a:tr>
            </a:tbl>
          </a:graphicData>
        </a:graphic>
      </p:graphicFrame>
    </p:spTree>
    <p:extLst>
      <p:ext uri="{BB962C8B-B14F-4D97-AF65-F5344CB8AC3E}">
        <p14:creationId xmlns:p14="http://schemas.microsoft.com/office/powerpoint/2010/main" val="3544141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TIME-COST </a:t>
            </a:r>
            <a:r>
              <a:rPr lang="en-US" b="1" dirty="0" smtClean="0"/>
              <a:t>TRADE-OFF (Example)</a:t>
            </a:r>
            <a:endParaRPr lang="en-US" dirty="0"/>
          </a:p>
        </p:txBody>
      </p:sp>
      <p:sp>
        <p:nvSpPr>
          <p:cNvPr id="3" name="Content Placeholder 2"/>
          <p:cNvSpPr>
            <a:spLocks noGrp="1"/>
          </p:cNvSpPr>
          <p:nvPr>
            <p:ph idx="1"/>
          </p:nvPr>
        </p:nvSpPr>
        <p:spPr>
          <a:xfrm>
            <a:off x="838200" y="1825624"/>
            <a:ext cx="5736336" cy="4913503"/>
          </a:xfrm>
        </p:spPr>
        <p:txBody>
          <a:bodyPr>
            <a:normAutofit/>
          </a:bodyPr>
          <a:lstStyle/>
          <a:p>
            <a:pPr marL="0" indent="0">
              <a:spcBef>
                <a:spcPts val="0"/>
              </a:spcBef>
              <a:buNone/>
            </a:pPr>
            <a:r>
              <a:rPr lang="en-US" sz="1800" b="1" dirty="0" smtClean="0"/>
              <a:t>SUMMARY:</a:t>
            </a:r>
          </a:p>
          <a:p>
            <a:pPr marL="0" indent="0">
              <a:spcBef>
                <a:spcPts val="0"/>
              </a:spcBef>
              <a:buNone/>
            </a:pPr>
            <a:endParaRPr lang="en-US" sz="1800" b="1" dirty="0"/>
          </a:p>
          <a:p>
            <a:pPr marL="0" indent="0">
              <a:spcBef>
                <a:spcPts val="0"/>
              </a:spcBef>
              <a:buNone/>
            </a:pPr>
            <a:endParaRPr lang="en-US" sz="1800" b="1" dirty="0" smtClean="0"/>
          </a:p>
          <a:p>
            <a:pPr marL="0" indent="0">
              <a:buNone/>
            </a:pPr>
            <a:endParaRPr lang="en-US" dirty="0" smtClean="0"/>
          </a:p>
          <a:p>
            <a:pPr marL="0" indent="0">
              <a:buNone/>
            </a:pPr>
            <a:endParaRPr lang="en-US" dirty="0" smtClean="0"/>
          </a:p>
          <a:p>
            <a:pPr marL="0" indent="0">
              <a:buNone/>
            </a:pPr>
            <a:endParaRPr lang="en-US" dirty="0"/>
          </a:p>
        </p:txBody>
      </p:sp>
      <p:sp>
        <p:nvSpPr>
          <p:cNvPr id="5" name="TextBox 4"/>
          <p:cNvSpPr txBox="1"/>
          <p:nvPr/>
        </p:nvSpPr>
        <p:spPr>
          <a:xfrm>
            <a:off x="6738622" y="1825624"/>
            <a:ext cx="4813428" cy="4801314"/>
          </a:xfrm>
          <a:prstGeom prst="rect">
            <a:avLst/>
          </a:prstGeom>
          <a:noFill/>
        </p:spPr>
        <p:txBody>
          <a:bodyPr wrap="square" rtlCol="0">
            <a:spAutoFit/>
          </a:bodyPr>
          <a:lstStyle/>
          <a:p>
            <a:r>
              <a:rPr lang="en-US" dirty="0" smtClean="0"/>
              <a:t>Network Diagram (Optimum):</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6" name="Oval 5"/>
          <p:cNvSpPr/>
          <p:nvPr/>
        </p:nvSpPr>
        <p:spPr>
          <a:xfrm>
            <a:off x="7141464" y="4032504"/>
            <a:ext cx="320040" cy="310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970520" y="4907280"/>
            <a:ext cx="320040" cy="310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8534400" y="3182112"/>
            <a:ext cx="32004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p:cNvCxnSpPr>
            <a:stCxn id="6" idx="5"/>
            <a:endCxn id="7" idx="1"/>
          </p:cNvCxnSpPr>
          <p:nvPr/>
        </p:nvCxnSpPr>
        <p:spPr>
          <a:xfrm>
            <a:off x="7414635" y="4297870"/>
            <a:ext cx="602754" cy="654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stCxn id="7" idx="0"/>
            <a:endCxn id="8" idx="3"/>
          </p:cNvCxnSpPr>
          <p:nvPr/>
        </p:nvCxnSpPr>
        <p:spPr>
          <a:xfrm flipV="1">
            <a:off x="8130540" y="3442275"/>
            <a:ext cx="450729" cy="14650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6" idx="7"/>
            <a:endCxn id="8" idx="2"/>
          </p:cNvCxnSpPr>
          <p:nvPr/>
        </p:nvCxnSpPr>
        <p:spPr>
          <a:xfrm flipV="1">
            <a:off x="7414635" y="3334512"/>
            <a:ext cx="1119765" cy="7435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Oval 15"/>
          <p:cNvSpPr/>
          <p:nvPr/>
        </p:nvSpPr>
        <p:spPr>
          <a:xfrm>
            <a:off x="8695568" y="3816392"/>
            <a:ext cx="301752" cy="327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8" name="Straight Arrow Connector 17"/>
          <p:cNvCxnSpPr>
            <a:stCxn id="7" idx="7"/>
            <a:endCxn id="16" idx="3"/>
          </p:cNvCxnSpPr>
          <p:nvPr/>
        </p:nvCxnSpPr>
        <p:spPr>
          <a:xfrm flipV="1">
            <a:off x="8243691" y="4095905"/>
            <a:ext cx="496068" cy="8569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stCxn id="16" idx="0"/>
          </p:cNvCxnSpPr>
          <p:nvPr/>
        </p:nvCxnSpPr>
        <p:spPr>
          <a:xfrm flipH="1" flipV="1">
            <a:off x="8732805" y="3437023"/>
            <a:ext cx="113639" cy="379369"/>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23" name="Oval 22"/>
          <p:cNvSpPr/>
          <p:nvPr/>
        </p:nvSpPr>
        <p:spPr>
          <a:xfrm>
            <a:off x="10232136" y="4389722"/>
            <a:ext cx="329184" cy="410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25" name="Straight Arrow Connector 24"/>
          <p:cNvCxnSpPr>
            <a:stCxn id="7" idx="6"/>
          </p:cNvCxnSpPr>
          <p:nvPr/>
        </p:nvCxnSpPr>
        <p:spPr>
          <a:xfrm>
            <a:off x="8290560" y="5062728"/>
            <a:ext cx="792389" cy="14723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endCxn id="23" idx="1"/>
          </p:cNvCxnSpPr>
          <p:nvPr/>
        </p:nvCxnSpPr>
        <p:spPr>
          <a:xfrm>
            <a:off x="8854440" y="3334512"/>
            <a:ext cx="1425904" cy="11153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rot="19584094">
            <a:off x="7550920" y="3436059"/>
            <a:ext cx="589004" cy="307777"/>
          </a:xfrm>
          <a:prstGeom prst="rect">
            <a:avLst/>
          </a:prstGeom>
          <a:noFill/>
        </p:spPr>
        <p:txBody>
          <a:bodyPr wrap="square" rtlCol="0">
            <a:spAutoFit/>
          </a:bodyPr>
          <a:lstStyle/>
          <a:p>
            <a:r>
              <a:rPr lang="en-US" sz="1400" dirty="0" smtClean="0"/>
              <a:t>A-10</a:t>
            </a:r>
            <a:endParaRPr lang="en-US" sz="1400" dirty="0"/>
          </a:p>
        </p:txBody>
      </p:sp>
      <p:sp>
        <p:nvSpPr>
          <p:cNvPr id="30" name="TextBox 29"/>
          <p:cNvSpPr txBox="1"/>
          <p:nvPr/>
        </p:nvSpPr>
        <p:spPr>
          <a:xfrm rot="2874250">
            <a:off x="7264837" y="4616151"/>
            <a:ext cx="589004" cy="307777"/>
          </a:xfrm>
          <a:prstGeom prst="rect">
            <a:avLst/>
          </a:prstGeom>
          <a:noFill/>
        </p:spPr>
        <p:txBody>
          <a:bodyPr wrap="square" rtlCol="0">
            <a:spAutoFit/>
          </a:bodyPr>
          <a:lstStyle/>
          <a:p>
            <a:r>
              <a:rPr lang="en-US" sz="1400" dirty="0" smtClean="0"/>
              <a:t>B-</a:t>
            </a:r>
            <a:r>
              <a:rPr lang="en-US" sz="1400" strike="sngStrike" dirty="0" smtClean="0"/>
              <a:t>8</a:t>
            </a:r>
            <a:r>
              <a:rPr lang="en-US" sz="1400" dirty="0" smtClean="0"/>
              <a:t> 6</a:t>
            </a:r>
            <a:endParaRPr lang="en-US" sz="1400" dirty="0"/>
          </a:p>
        </p:txBody>
      </p:sp>
      <p:sp>
        <p:nvSpPr>
          <p:cNvPr id="31" name="TextBox 30"/>
          <p:cNvSpPr txBox="1"/>
          <p:nvPr/>
        </p:nvSpPr>
        <p:spPr>
          <a:xfrm rot="17364246">
            <a:off x="7841215" y="4084012"/>
            <a:ext cx="589004" cy="307777"/>
          </a:xfrm>
          <a:prstGeom prst="rect">
            <a:avLst/>
          </a:prstGeom>
          <a:noFill/>
        </p:spPr>
        <p:txBody>
          <a:bodyPr wrap="square" rtlCol="0">
            <a:spAutoFit/>
          </a:bodyPr>
          <a:lstStyle/>
          <a:p>
            <a:r>
              <a:rPr lang="en-US" sz="1400" dirty="0" smtClean="0"/>
              <a:t>C-5</a:t>
            </a:r>
            <a:endParaRPr lang="en-US" sz="1400" dirty="0"/>
          </a:p>
        </p:txBody>
      </p:sp>
      <p:sp>
        <p:nvSpPr>
          <p:cNvPr id="32" name="TextBox 31"/>
          <p:cNvSpPr txBox="1"/>
          <p:nvPr/>
        </p:nvSpPr>
        <p:spPr>
          <a:xfrm rot="18119357">
            <a:off x="8336257" y="4238095"/>
            <a:ext cx="715549" cy="307777"/>
          </a:xfrm>
          <a:prstGeom prst="rect">
            <a:avLst/>
          </a:prstGeom>
          <a:noFill/>
        </p:spPr>
        <p:txBody>
          <a:bodyPr wrap="square" rtlCol="0">
            <a:spAutoFit/>
          </a:bodyPr>
          <a:lstStyle/>
          <a:p>
            <a:r>
              <a:rPr lang="en-US" sz="1400" dirty="0" smtClean="0"/>
              <a:t>D-</a:t>
            </a:r>
            <a:r>
              <a:rPr lang="en-US" sz="1400" strike="sngStrike" dirty="0" smtClean="0"/>
              <a:t>6</a:t>
            </a:r>
            <a:r>
              <a:rPr lang="en-US" sz="1400" dirty="0" smtClean="0"/>
              <a:t> 5</a:t>
            </a:r>
            <a:endParaRPr lang="en-US" sz="1400" dirty="0"/>
          </a:p>
        </p:txBody>
      </p:sp>
      <p:sp>
        <p:nvSpPr>
          <p:cNvPr id="35" name="TextBox 34"/>
          <p:cNvSpPr txBox="1"/>
          <p:nvPr/>
        </p:nvSpPr>
        <p:spPr>
          <a:xfrm rot="490596">
            <a:off x="8528107" y="4902672"/>
            <a:ext cx="589004" cy="307777"/>
          </a:xfrm>
          <a:prstGeom prst="rect">
            <a:avLst/>
          </a:prstGeom>
          <a:noFill/>
        </p:spPr>
        <p:txBody>
          <a:bodyPr wrap="square" rtlCol="0">
            <a:spAutoFit/>
          </a:bodyPr>
          <a:lstStyle/>
          <a:p>
            <a:r>
              <a:rPr lang="en-US" sz="1400" dirty="0" smtClean="0"/>
              <a:t>E-8</a:t>
            </a:r>
            <a:endParaRPr lang="en-US" sz="1400" dirty="0"/>
          </a:p>
        </p:txBody>
      </p:sp>
      <p:sp>
        <p:nvSpPr>
          <p:cNvPr id="37" name="Oval 36"/>
          <p:cNvSpPr/>
          <p:nvPr/>
        </p:nvSpPr>
        <p:spPr>
          <a:xfrm>
            <a:off x="9082950" y="4952811"/>
            <a:ext cx="326226" cy="43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39" name="Straight Arrow Connector 38"/>
          <p:cNvCxnSpPr>
            <a:stCxn id="37" idx="6"/>
            <a:endCxn id="23" idx="3"/>
          </p:cNvCxnSpPr>
          <p:nvPr/>
        </p:nvCxnSpPr>
        <p:spPr>
          <a:xfrm flipV="1">
            <a:off x="9409176" y="4740428"/>
            <a:ext cx="871168" cy="4288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rot="2313835">
            <a:off x="9258112" y="3451217"/>
            <a:ext cx="774050" cy="307777"/>
          </a:xfrm>
          <a:prstGeom prst="rect">
            <a:avLst/>
          </a:prstGeom>
          <a:noFill/>
        </p:spPr>
        <p:txBody>
          <a:bodyPr wrap="square" rtlCol="0">
            <a:spAutoFit/>
          </a:bodyPr>
          <a:lstStyle/>
          <a:p>
            <a:r>
              <a:rPr lang="en-US" sz="1400" dirty="0" smtClean="0"/>
              <a:t>G- </a:t>
            </a:r>
            <a:r>
              <a:rPr lang="en-US" sz="1400" strike="sngStrike" dirty="0" smtClean="0"/>
              <a:t>12</a:t>
            </a:r>
            <a:r>
              <a:rPr lang="en-US" sz="1400" dirty="0" smtClean="0"/>
              <a:t> 8</a:t>
            </a:r>
            <a:endParaRPr lang="en-US" sz="1400" dirty="0"/>
          </a:p>
        </p:txBody>
      </p:sp>
      <p:sp>
        <p:nvSpPr>
          <p:cNvPr id="50" name="TextBox 49"/>
          <p:cNvSpPr txBox="1"/>
          <p:nvPr/>
        </p:nvSpPr>
        <p:spPr>
          <a:xfrm rot="19584094">
            <a:off x="9446561" y="4704062"/>
            <a:ext cx="589004" cy="307777"/>
          </a:xfrm>
          <a:prstGeom prst="rect">
            <a:avLst/>
          </a:prstGeom>
          <a:noFill/>
        </p:spPr>
        <p:txBody>
          <a:bodyPr wrap="square" rtlCol="0">
            <a:spAutoFit/>
          </a:bodyPr>
          <a:lstStyle/>
          <a:p>
            <a:r>
              <a:rPr lang="en-US" sz="1400" dirty="0" smtClean="0"/>
              <a:t>F-5</a:t>
            </a:r>
            <a:endParaRPr lang="en-US" sz="1400" dirty="0"/>
          </a:p>
        </p:txBody>
      </p:sp>
      <p:sp>
        <p:nvSpPr>
          <p:cNvPr id="51" name="TextBox 50"/>
          <p:cNvSpPr txBox="1"/>
          <p:nvPr/>
        </p:nvSpPr>
        <p:spPr>
          <a:xfrm rot="20170610">
            <a:off x="8774049" y="3556914"/>
            <a:ext cx="225075" cy="307777"/>
          </a:xfrm>
          <a:prstGeom prst="rect">
            <a:avLst/>
          </a:prstGeom>
          <a:noFill/>
        </p:spPr>
        <p:txBody>
          <a:bodyPr wrap="square" rtlCol="0">
            <a:spAutoFit/>
          </a:bodyPr>
          <a:lstStyle/>
          <a:p>
            <a:r>
              <a:rPr lang="en-US" sz="1400" dirty="0" smtClean="0"/>
              <a:t>0</a:t>
            </a:r>
            <a:endParaRPr lang="en-US" sz="1400" dirty="0"/>
          </a:p>
        </p:txBody>
      </p:sp>
      <p:graphicFrame>
        <p:nvGraphicFramePr>
          <p:cNvPr id="52" name="Table 51"/>
          <p:cNvGraphicFramePr>
            <a:graphicFrameLocks noGrp="1"/>
          </p:cNvGraphicFramePr>
          <p:nvPr>
            <p:extLst>
              <p:ext uri="{D42A27DB-BD31-4B8C-83A1-F6EECF244321}">
                <p14:modId xmlns:p14="http://schemas.microsoft.com/office/powerpoint/2010/main" val="631778462"/>
              </p:ext>
            </p:extLst>
          </p:nvPr>
        </p:nvGraphicFramePr>
        <p:xfrm>
          <a:off x="8707760" y="2467302"/>
          <a:ext cx="875152" cy="676380"/>
        </p:xfrm>
        <a:graphic>
          <a:graphicData uri="http://schemas.openxmlformats.org/drawingml/2006/table">
            <a:tbl>
              <a:tblPr firstRow="1" bandRow="1">
                <a:tableStyleId>{5C22544A-7EE6-4342-B048-85BDC9FD1C3A}</a:tableStyleId>
              </a:tblPr>
              <a:tblGrid>
                <a:gridCol w="505756">
                  <a:extLst>
                    <a:ext uri="{9D8B030D-6E8A-4147-A177-3AD203B41FA5}">
                      <a16:colId xmlns:a16="http://schemas.microsoft.com/office/drawing/2014/main" val="115243184"/>
                    </a:ext>
                  </a:extLst>
                </a:gridCol>
                <a:gridCol w="369396">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4</a:t>
                      </a:r>
                      <a:endParaRPr lang="en-US" sz="1400" baseline="-25000" dirty="0"/>
                    </a:p>
                  </a:txBody>
                  <a:tcPr/>
                </a:tc>
                <a:tc>
                  <a:txBody>
                    <a:bodyPr/>
                    <a:lstStyle/>
                    <a:p>
                      <a:r>
                        <a:rPr lang="en-US" sz="1400" dirty="0" smtClean="0"/>
                        <a:t>11</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4</a:t>
                      </a:r>
                      <a:endParaRPr lang="en-US" sz="1400" baseline="-25000" dirty="0"/>
                    </a:p>
                  </a:txBody>
                  <a:tcPr/>
                </a:tc>
                <a:tc>
                  <a:txBody>
                    <a:bodyPr/>
                    <a:lstStyle/>
                    <a:p>
                      <a:r>
                        <a:rPr lang="en-US" sz="1400" dirty="0" smtClean="0"/>
                        <a:t>11</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2277127577"/>
              </p:ext>
            </p:extLst>
          </p:nvPr>
        </p:nvGraphicFramePr>
        <p:xfrm>
          <a:off x="8986989" y="4100573"/>
          <a:ext cx="868835" cy="676380"/>
        </p:xfrm>
        <a:graphic>
          <a:graphicData uri="http://schemas.openxmlformats.org/drawingml/2006/table">
            <a:tbl>
              <a:tblPr firstRow="1" bandRow="1">
                <a:tableStyleId>{5C22544A-7EE6-4342-B048-85BDC9FD1C3A}</a:tableStyleId>
              </a:tblPr>
              <a:tblGrid>
                <a:gridCol w="440475">
                  <a:extLst>
                    <a:ext uri="{9D8B030D-6E8A-4147-A177-3AD203B41FA5}">
                      <a16:colId xmlns:a16="http://schemas.microsoft.com/office/drawing/2014/main" val="115243184"/>
                    </a:ext>
                  </a:extLst>
                </a:gridCol>
                <a:gridCol w="428360">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3</a:t>
                      </a:r>
                      <a:endParaRPr lang="en-US" sz="1400" baseline="-25000" dirty="0"/>
                    </a:p>
                  </a:txBody>
                  <a:tcPr/>
                </a:tc>
                <a:tc>
                  <a:txBody>
                    <a:bodyPr/>
                    <a:lstStyle/>
                    <a:p>
                      <a:r>
                        <a:rPr lang="en-US" sz="1400" dirty="0" smtClean="0"/>
                        <a:t>11</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3</a:t>
                      </a:r>
                      <a:endParaRPr lang="en-US" sz="1400" baseline="-25000" dirty="0"/>
                    </a:p>
                  </a:txBody>
                  <a:tcPr/>
                </a:tc>
                <a:tc>
                  <a:txBody>
                    <a:bodyPr/>
                    <a:lstStyle/>
                    <a:p>
                      <a:r>
                        <a:rPr lang="en-US" sz="1400" dirty="0" smtClean="0"/>
                        <a:t>11</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107807759"/>
              </p:ext>
            </p:extLst>
          </p:nvPr>
        </p:nvGraphicFramePr>
        <p:xfrm>
          <a:off x="10191800" y="3605614"/>
          <a:ext cx="845008" cy="676380"/>
        </p:xfrm>
        <a:graphic>
          <a:graphicData uri="http://schemas.openxmlformats.org/drawingml/2006/table">
            <a:tbl>
              <a:tblPr firstRow="1" bandRow="1">
                <a:tableStyleId>{5C22544A-7EE6-4342-B048-85BDC9FD1C3A}</a:tableStyleId>
              </a:tblPr>
              <a:tblGrid>
                <a:gridCol w="480332">
                  <a:extLst>
                    <a:ext uri="{9D8B030D-6E8A-4147-A177-3AD203B41FA5}">
                      <a16:colId xmlns:a16="http://schemas.microsoft.com/office/drawing/2014/main" val="115243184"/>
                    </a:ext>
                  </a:extLst>
                </a:gridCol>
                <a:gridCol w="364676">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6</a:t>
                      </a:r>
                      <a:endParaRPr lang="en-US" sz="1400" baseline="-25000" dirty="0"/>
                    </a:p>
                  </a:txBody>
                  <a:tcPr/>
                </a:tc>
                <a:tc>
                  <a:txBody>
                    <a:bodyPr/>
                    <a:lstStyle/>
                    <a:p>
                      <a:r>
                        <a:rPr lang="en-US" sz="1400" dirty="0" smtClean="0"/>
                        <a:t>19</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6</a:t>
                      </a:r>
                      <a:endParaRPr lang="en-US" sz="1400" baseline="-25000" dirty="0"/>
                    </a:p>
                  </a:txBody>
                  <a:tcPr/>
                </a:tc>
                <a:tc>
                  <a:txBody>
                    <a:bodyPr/>
                    <a:lstStyle/>
                    <a:p>
                      <a:r>
                        <a:rPr lang="en-US" sz="1400" dirty="0" smtClean="0"/>
                        <a:t>19</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246852710"/>
              </p:ext>
            </p:extLst>
          </p:nvPr>
        </p:nvGraphicFramePr>
        <p:xfrm>
          <a:off x="9116784" y="5459848"/>
          <a:ext cx="914648" cy="676380"/>
        </p:xfrm>
        <a:graphic>
          <a:graphicData uri="http://schemas.openxmlformats.org/drawingml/2006/table">
            <a:tbl>
              <a:tblPr firstRow="1" bandRow="1">
                <a:tableStyleId>{5C22544A-7EE6-4342-B048-85BDC9FD1C3A}</a:tableStyleId>
              </a:tblPr>
              <a:tblGrid>
                <a:gridCol w="519917">
                  <a:extLst>
                    <a:ext uri="{9D8B030D-6E8A-4147-A177-3AD203B41FA5}">
                      <a16:colId xmlns:a16="http://schemas.microsoft.com/office/drawing/2014/main" val="115243184"/>
                    </a:ext>
                  </a:extLst>
                </a:gridCol>
                <a:gridCol w="394731">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5</a:t>
                      </a:r>
                      <a:endParaRPr lang="en-US" sz="1400" baseline="-25000" dirty="0"/>
                    </a:p>
                  </a:txBody>
                  <a:tcPr/>
                </a:tc>
                <a:tc>
                  <a:txBody>
                    <a:bodyPr/>
                    <a:lstStyle/>
                    <a:p>
                      <a:r>
                        <a:rPr lang="en-US" sz="1400" dirty="0" smtClean="0"/>
                        <a:t>14</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5</a:t>
                      </a:r>
                      <a:endParaRPr lang="en-US" sz="1400" baseline="-25000" dirty="0"/>
                    </a:p>
                  </a:txBody>
                  <a:tcPr/>
                </a:tc>
                <a:tc>
                  <a:txBody>
                    <a:bodyPr/>
                    <a:lstStyle/>
                    <a:p>
                      <a:r>
                        <a:rPr lang="en-US" sz="1400" dirty="0" smtClean="0"/>
                        <a:t>14</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721498595"/>
              </p:ext>
            </p:extLst>
          </p:nvPr>
        </p:nvGraphicFramePr>
        <p:xfrm>
          <a:off x="8027444" y="5312998"/>
          <a:ext cx="739040" cy="676380"/>
        </p:xfrm>
        <a:graphic>
          <a:graphicData uri="http://schemas.openxmlformats.org/drawingml/2006/table">
            <a:tbl>
              <a:tblPr firstRow="1" bandRow="1">
                <a:tableStyleId>{5C22544A-7EE6-4342-B048-85BDC9FD1C3A}</a:tableStyleId>
              </a:tblPr>
              <a:tblGrid>
                <a:gridCol w="420096">
                  <a:extLst>
                    <a:ext uri="{9D8B030D-6E8A-4147-A177-3AD203B41FA5}">
                      <a16:colId xmlns:a16="http://schemas.microsoft.com/office/drawing/2014/main" val="115243184"/>
                    </a:ext>
                  </a:extLst>
                </a:gridCol>
                <a:gridCol w="318944">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2</a:t>
                      </a:r>
                      <a:endParaRPr lang="en-US" sz="1400" baseline="-25000" dirty="0"/>
                    </a:p>
                  </a:txBody>
                  <a:tcPr/>
                </a:tc>
                <a:tc>
                  <a:txBody>
                    <a:bodyPr/>
                    <a:lstStyle/>
                    <a:p>
                      <a:r>
                        <a:rPr lang="en-US" sz="1400" dirty="0" smtClean="0"/>
                        <a:t>6</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2</a:t>
                      </a:r>
                      <a:endParaRPr lang="en-US" sz="1400" baseline="-25000" dirty="0"/>
                    </a:p>
                  </a:txBody>
                  <a:tcPr/>
                </a:tc>
                <a:tc>
                  <a:txBody>
                    <a:bodyPr/>
                    <a:lstStyle/>
                    <a:p>
                      <a:r>
                        <a:rPr lang="en-US" sz="1400" dirty="0" smtClean="0"/>
                        <a:t>6</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2679715671"/>
              </p:ext>
            </p:extLst>
          </p:nvPr>
        </p:nvGraphicFramePr>
        <p:xfrm>
          <a:off x="6842721" y="3228140"/>
          <a:ext cx="739040" cy="676380"/>
        </p:xfrm>
        <a:graphic>
          <a:graphicData uri="http://schemas.openxmlformats.org/drawingml/2006/table">
            <a:tbl>
              <a:tblPr firstRow="1" bandRow="1">
                <a:tableStyleId>{5C22544A-7EE6-4342-B048-85BDC9FD1C3A}</a:tableStyleId>
              </a:tblPr>
              <a:tblGrid>
                <a:gridCol w="420096">
                  <a:extLst>
                    <a:ext uri="{9D8B030D-6E8A-4147-A177-3AD203B41FA5}">
                      <a16:colId xmlns:a16="http://schemas.microsoft.com/office/drawing/2014/main" val="115243184"/>
                    </a:ext>
                  </a:extLst>
                </a:gridCol>
                <a:gridCol w="318944">
                  <a:extLst>
                    <a:ext uri="{9D8B030D-6E8A-4147-A177-3AD203B41FA5}">
                      <a16:colId xmlns:a16="http://schemas.microsoft.com/office/drawing/2014/main" val="1859217877"/>
                    </a:ext>
                  </a:extLst>
                </a:gridCol>
              </a:tblGrid>
              <a:tr h="338190">
                <a:tc>
                  <a:txBody>
                    <a:bodyPr/>
                    <a:lstStyle/>
                    <a:p>
                      <a:r>
                        <a:rPr lang="en-US" sz="1400" dirty="0" smtClean="0"/>
                        <a:t>ET</a:t>
                      </a:r>
                      <a:r>
                        <a:rPr lang="en-US" sz="1400" baseline="-25000" dirty="0" smtClean="0"/>
                        <a:t>1</a:t>
                      </a:r>
                      <a:endParaRPr lang="en-US" sz="1400" baseline="-25000" dirty="0"/>
                    </a:p>
                  </a:txBody>
                  <a:tcPr/>
                </a:tc>
                <a:tc>
                  <a:txBody>
                    <a:bodyPr/>
                    <a:lstStyle/>
                    <a:p>
                      <a:r>
                        <a:rPr lang="en-US" sz="1400" dirty="0" smtClean="0"/>
                        <a:t>0</a:t>
                      </a:r>
                      <a:endParaRPr lang="en-US" sz="1400" dirty="0"/>
                    </a:p>
                  </a:txBody>
                  <a:tcPr/>
                </a:tc>
                <a:extLst>
                  <a:ext uri="{0D108BD9-81ED-4DB2-BD59-A6C34878D82A}">
                    <a16:rowId xmlns:a16="http://schemas.microsoft.com/office/drawing/2014/main" val="3109205756"/>
                  </a:ext>
                </a:extLst>
              </a:tr>
              <a:tr h="338190">
                <a:tc>
                  <a:txBody>
                    <a:bodyPr/>
                    <a:lstStyle/>
                    <a:p>
                      <a:r>
                        <a:rPr lang="en-US" sz="1400" dirty="0" smtClean="0"/>
                        <a:t>LT</a:t>
                      </a:r>
                      <a:r>
                        <a:rPr lang="en-US" sz="1400" baseline="-25000" dirty="0" smtClean="0"/>
                        <a:t>1</a:t>
                      </a:r>
                      <a:endParaRPr lang="en-US" sz="1400" baseline="-25000" dirty="0"/>
                    </a:p>
                  </a:txBody>
                  <a:tcPr/>
                </a:tc>
                <a:tc>
                  <a:txBody>
                    <a:bodyPr/>
                    <a:lstStyle/>
                    <a:p>
                      <a:r>
                        <a:rPr lang="en-US" sz="1400" dirty="0" smtClean="0"/>
                        <a:t>0</a:t>
                      </a:r>
                      <a:endParaRPr lang="en-US" sz="1400" dirty="0"/>
                    </a:p>
                  </a:txBody>
                  <a:tcPr/>
                </a:tc>
                <a:extLst>
                  <a:ext uri="{0D108BD9-81ED-4DB2-BD59-A6C34878D82A}">
                    <a16:rowId xmlns:a16="http://schemas.microsoft.com/office/drawing/2014/main" val="378429002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41551168"/>
              </p:ext>
            </p:extLst>
          </p:nvPr>
        </p:nvGraphicFramePr>
        <p:xfrm>
          <a:off x="1047431" y="2347298"/>
          <a:ext cx="4706622" cy="2756750"/>
        </p:xfrm>
        <a:graphic>
          <a:graphicData uri="http://schemas.openxmlformats.org/drawingml/2006/table">
            <a:tbl>
              <a:tblPr firstRow="1" bandRow="1">
                <a:tableStyleId>{5C22544A-7EE6-4342-B048-85BDC9FD1C3A}</a:tableStyleId>
              </a:tblPr>
              <a:tblGrid>
                <a:gridCol w="1568874">
                  <a:extLst>
                    <a:ext uri="{9D8B030D-6E8A-4147-A177-3AD203B41FA5}">
                      <a16:colId xmlns:a16="http://schemas.microsoft.com/office/drawing/2014/main" val="53618441"/>
                    </a:ext>
                  </a:extLst>
                </a:gridCol>
                <a:gridCol w="1568874">
                  <a:extLst>
                    <a:ext uri="{9D8B030D-6E8A-4147-A177-3AD203B41FA5}">
                      <a16:colId xmlns:a16="http://schemas.microsoft.com/office/drawing/2014/main" val="3051560311"/>
                    </a:ext>
                  </a:extLst>
                </a:gridCol>
                <a:gridCol w="1568874">
                  <a:extLst>
                    <a:ext uri="{9D8B030D-6E8A-4147-A177-3AD203B41FA5}">
                      <a16:colId xmlns:a16="http://schemas.microsoft.com/office/drawing/2014/main" val="2772736193"/>
                    </a:ext>
                  </a:extLst>
                </a:gridCol>
              </a:tblGrid>
              <a:tr h="368470">
                <a:tc>
                  <a:txBody>
                    <a:bodyPr/>
                    <a:lstStyle/>
                    <a:p>
                      <a:r>
                        <a:rPr lang="en-US" dirty="0" smtClean="0">
                          <a:solidFill>
                            <a:schemeClr val="tx1"/>
                          </a:solidFill>
                        </a:rPr>
                        <a:t>Iteration</a:t>
                      </a:r>
                      <a:endParaRPr lang="en-US" dirty="0">
                        <a:solidFill>
                          <a:schemeClr val="tx1"/>
                        </a:solidFill>
                      </a:endParaRPr>
                    </a:p>
                  </a:txBody>
                  <a:tcPr/>
                </a:tc>
                <a:tc>
                  <a:txBody>
                    <a:bodyPr/>
                    <a:lstStyle/>
                    <a:p>
                      <a:r>
                        <a:rPr lang="en-US" dirty="0" smtClean="0">
                          <a:solidFill>
                            <a:schemeClr val="tx1"/>
                          </a:solidFill>
                        </a:rPr>
                        <a:t>Project Duration (Weeks)</a:t>
                      </a:r>
                      <a:endParaRPr lang="en-US" dirty="0">
                        <a:solidFill>
                          <a:schemeClr val="tx1"/>
                        </a:solidFill>
                      </a:endParaRPr>
                    </a:p>
                  </a:txBody>
                  <a:tcPr/>
                </a:tc>
                <a:tc>
                  <a:txBody>
                    <a:bodyPr/>
                    <a:lstStyle/>
                    <a:p>
                      <a:r>
                        <a:rPr lang="en-US" dirty="0" smtClean="0">
                          <a:solidFill>
                            <a:schemeClr val="tx1"/>
                          </a:solidFill>
                        </a:rPr>
                        <a:t>Project Cost (</a:t>
                      </a:r>
                      <a:r>
                        <a:rPr lang="en-US" dirty="0" err="1" smtClean="0">
                          <a:solidFill>
                            <a:schemeClr val="tx1"/>
                          </a:solidFill>
                        </a:rPr>
                        <a:t>Rs</a:t>
                      </a:r>
                      <a:r>
                        <a:rPr lang="en-US" dirty="0" smtClean="0">
                          <a:solidFill>
                            <a:schemeClr val="tx1"/>
                          </a:solidFill>
                        </a:rPr>
                        <a:t>.)</a:t>
                      </a:r>
                      <a:endParaRPr lang="en-US" dirty="0">
                        <a:solidFill>
                          <a:schemeClr val="tx1"/>
                        </a:solidFill>
                      </a:endParaRPr>
                    </a:p>
                  </a:txBody>
                  <a:tcPr/>
                </a:tc>
                <a:extLst>
                  <a:ext uri="{0D108BD9-81ED-4DB2-BD59-A6C34878D82A}">
                    <a16:rowId xmlns:a16="http://schemas.microsoft.com/office/drawing/2014/main" val="1099083209"/>
                  </a:ext>
                </a:extLst>
              </a:tr>
              <a:tr h="36847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26</a:t>
                      </a:r>
                      <a:endParaRPr lang="en-US" dirty="0">
                        <a:solidFill>
                          <a:schemeClr val="tx1"/>
                        </a:solidFill>
                      </a:endParaRPr>
                    </a:p>
                  </a:txBody>
                  <a:tcPr/>
                </a:tc>
                <a:tc>
                  <a:txBody>
                    <a:bodyPr/>
                    <a:lstStyle/>
                    <a:p>
                      <a:pPr algn="ctr"/>
                      <a:r>
                        <a:rPr lang="en-US" dirty="0" smtClean="0">
                          <a:solidFill>
                            <a:schemeClr val="tx1"/>
                          </a:solidFill>
                        </a:rPr>
                        <a:t>245800</a:t>
                      </a:r>
                      <a:endParaRPr lang="en-US" dirty="0">
                        <a:solidFill>
                          <a:schemeClr val="tx1"/>
                        </a:solidFill>
                      </a:endParaRPr>
                    </a:p>
                  </a:txBody>
                  <a:tcPr/>
                </a:tc>
                <a:extLst>
                  <a:ext uri="{0D108BD9-81ED-4DB2-BD59-A6C34878D82A}">
                    <a16:rowId xmlns:a16="http://schemas.microsoft.com/office/drawing/2014/main" val="2761582753"/>
                  </a:ext>
                </a:extLst>
              </a:tr>
              <a:tr h="36847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22</a:t>
                      </a:r>
                      <a:endParaRPr lang="en-US" dirty="0">
                        <a:solidFill>
                          <a:schemeClr val="tx1"/>
                        </a:solidFill>
                      </a:endParaRPr>
                    </a:p>
                  </a:txBody>
                  <a:tcPr/>
                </a:tc>
                <a:tc>
                  <a:txBody>
                    <a:bodyPr/>
                    <a:lstStyle/>
                    <a:p>
                      <a:pPr algn="ctr"/>
                      <a:r>
                        <a:rPr lang="en-US" dirty="0" smtClean="0">
                          <a:solidFill>
                            <a:schemeClr val="tx1"/>
                          </a:solidFill>
                        </a:rPr>
                        <a:t>135600</a:t>
                      </a:r>
                      <a:endParaRPr lang="en-US" dirty="0">
                        <a:solidFill>
                          <a:schemeClr val="tx1"/>
                        </a:solidFill>
                      </a:endParaRPr>
                    </a:p>
                  </a:txBody>
                  <a:tcPr/>
                </a:tc>
                <a:extLst>
                  <a:ext uri="{0D108BD9-81ED-4DB2-BD59-A6C34878D82A}">
                    <a16:rowId xmlns:a16="http://schemas.microsoft.com/office/drawing/2014/main" val="3183794890"/>
                  </a:ext>
                </a:extLst>
              </a:tr>
              <a:tr h="368470">
                <a:tc>
                  <a:txBody>
                    <a:bodyPr/>
                    <a:lstStyle/>
                    <a:p>
                      <a:pPr algn="ctr"/>
                      <a:r>
                        <a:rPr lang="en-US" dirty="0" smtClean="0">
                          <a:solidFill>
                            <a:schemeClr val="tx1"/>
                          </a:solidFill>
                        </a:rPr>
                        <a:t>2</a:t>
                      </a:r>
                      <a:endParaRPr lang="en-US" dirty="0">
                        <a:solidFill>
                          <a:schemeClr val="tx1"/>
                        </a:solidFill>
                      </a:endParaRPr>
                    </a:p>
                  </a:txBody>
                  <a:tcPr/>
                </a:tc>
                <a:tc>
                  <a:txBody>
                    <a:bodyPr/>
                    <a:lstStyle/>
                    <a:p>
                      <a:pPr algn="ctr"/>
                      <a:r>
                        <a:rPr lang="en-US" dirty="0" smtClean="0">
                          <a:solidFill>
                            <a:schemeClr val="tx1"/>
                          </a:solidFill>
                        </a:rPr>
                        <a:t>21</a:t>
                      </a:r>
                      <a:endParaRPr lang="en-US" dirty="0">
                        <a:solidFill>
                          <a:schemeClr val="tx1"/>
                        </a:solidFill>
                      </a:endParaRPr>
                    </a:p>
                  </a:txBody>
                  <a:tcPr/>
                </a:tc>
                <a:tc>
                  <a:txBody>
                    <a:bodyPr/>
                    <a:lstStyle/>
                    <a:p>
                      <a:pPr algn="ctr"/>
                      <a:r>
                        <a:rPr lang="en-US" dirty="0" smtClean="0">
                          <a:solidFill>
                            <a:schemeClr val="tx1"/>
                          </a:solidFill>
                        </a:rPr>
                        <a:t>134800</a:t>
                      </a:r>
                      <a:endParaRPr lang="en-US" dirty="0">
                        <a:solidFill>
                          <a:schemeClr val="tx1"/>
                        </a:solidFill>
                      </a:endParaRPr>
                    </a:p>
                  </a:txBody>
                  <a:tcPr/>
                </a:tc>
                <a:extLst>
                  <a:ext uri="{0D108BD9-81ED-4DB2-BD59-A6C34878D82A}">
                    <a16:rowId xmlns:a16="http://schemas.microsoft.com/office/drawing/2014/main" val="989823276"/>
                  </a:ext>
                </a:extLst>
              </a:tr>
              <a:tr h="368470">
                <a:tc>
                  <a:txBody>
                    <a:bodyPr/>
                    <a:lstStyle/>
                    <a:p>
                      <a:pPr algn="ctr"/>
                      <a:r>
                        <a:rPr lang="en-US" dirty="0" smtClean="0">
                          <a:solidFill>
                            <a:schemeClr val="tx1"/>
                          </a:solidFill>
                        </a:rPr>
                        <a:t>3</a:t>
                      </a:r>
                      <a:endParaRPr lang="en-US" dirty="0">
                        <a:solidFill>
                          <a:schemeClr val="tx1"/>
                        </a:solidFill>
                      </a:endParaRPr>
                    </a:p>
                  </a:txBody>
                  <a:tcPr>
                    <a:solidFill>
                      <a:srgbClr val="00B050"/>
                    </a:solidFill>
                  </a:tcPr>
                </a:tc>
                <a:tc>
                  <a:txBody>
                    <a:bodyPr/>
                    <a:lstStyle/>
                    <a:p>
                      <a:pPr algn="ctr"/>
                      <a:r>
                        <a:rPr lang="en-US" dirty="0" smtClean="0">
                          <a:solidFill>
                            <a:schemeClr val="tx1"/>
                          </a:solidFill>
                        </a:rPr>
                        <a:t>19</a:t>
                      </a:r>
                      <a:endParaRPr lang="en-US" dirty="0">
                        <a:solidFill>
                          <a:schemeClr val="tx1"/>
                        </a:solidFill>
                      </a:endParaRPr>
                    </a:p>
                  </a:txBody>
                  <a:tcPr>
                    <a:solidFill>
                      <a:srgbClr val="00B050"/>
                    </a:solidFill>
                  </a:tcPr>
                </a:tc>
                <a:tc>
                  <a:txBody>
                    <a:bodyPr/>
                    <a:lstStyle/>
                    <a:p>
                      <a:pPr algn="ctr"/>
                      <a:r>
                        <a:rPr lang="en-US" dirty="0" smtClean="0">
                          <a:solidFill>
                            <a:schemeClr val="tx1"/>
                          </a:solidFill>
                        </a:rPr>
                        <a:t>134200</a:t>
                      </a:r>
                      <a:endParaRPr lang="en-US" dirty="0">
                        <a:solidFill>
                          <a:schemeClr val="tx1"/>
                        </a:solidFill>
                      </a:endParaRPr>
                    </a:p>
                  </a:txBody>
                  <a:tcPr>
                    <a:solidFill>
                      <a:srgbClr val="00B050"/>
                    </a:solidFill>
                  </a:tcPr>
                </a:tc>
                <a:extLst>
                  <a:ext uri="{0D108BD9-81ED-4DB2-BD59-A6C34878D82A}">
                    <a16:rowId xmlns:a16="http://schemas.microsoft.com/office/drawing/2014/main" val="3296057187"/>
                  </a:ext>
                </a:extLst>
              </a:tr>
              <a:tr h="368470">
                <a:tc>
                  <a:txBody>
                    <a:bodyPr/>
                    <a:lstStyle/>
                    <a:p>
                      <a:pPr algn="ctr"/>
                      <a:r>
                        <a:rPr lang="en-US" dirty="0" smtClean="0">
                          <a:solidFill>
                            <a:schemeClr val="tx1"/>
                          </a:solidFill>
                        </a:rPr>
                        <a:t>4</a:t>
                      </a:r>
                      <a:endParaRPr lang="en-US" dirty="0">
                        <a:solidFill>
                          <a:schemeClr val="tx1"/>
                        </a:solidFill>
                      </a:endParaRPr>
                    </a:p>
                  </a:txBody>
                  <a:tcPr/>
                </a:tc>
                <a:tc>
                  <a:txBody>
                    <a:bodyPr/>
                    <a:lstStyle/>
                    <a:p>
                      <a:pPr algn="ctr"/>
                      <a:r>
                        <a:rPr lang="en-US" dirty="0" smtClean="0">
                          <a:solidFill>
                            <a:schemeClr val="tx1"/>
                          </a:solidFill>
                        </a:rPr>
                        <a:t>18</a:t>
                      </a:r>
                      <a:endParaRPr lang="en-US" dirty="0">
                        <a:solidFill>
                          <a:schemeClr val="tx1"/>
                        </a:solidFill>
                      </a:endParaRPr>
                    </a:p>
                  </a:txBody>
                  <a:tcPr/>
                </a:tc>
                <a:tc>
                  <a:txBody>
                    <a:bodyPr/>
                    <a:lstStyle/>
                    <a:p>
                      <a:pPr algn="ctr"/>
                      <a:r>
                        <a:rPr lang="en-US" dirty="0" smtClean="0">
                          <a:solidFill>
                            <a:schemeClr val="tx1"/>
                          </a:solidFill>
                        </a:rPr>
                        <a:t>139400</a:t>
                      </a:r>
                      <a:endParaRPr lang="en-US" dirty="0">
                        <a:solidFill>
                          <a:schemeClr val="tx1"/>
                        </a:solidFill>
                      </a:endParaRPr>
                    </a:p>
                  </a:txBody>
                  <a:tcPr/>
                </a:tc>
                <a:extLst>
                  <a:ext uri="{0D108BD9-81ED-4DB2-BD59-A6C34878D82A}">
                    <a16:rowId xmlns:a16="http://schemas.microsoft.com/office/drawing/2014/main" val="4163366779"/>
                  </a:ext>
                </a:extLst>
              </a:tr>
            </a:tbl>
          </a:graphicData>
        </a:graphic>
      </p:graphicFrame>
      <p:sp>
        <p:nvSpPr>
          <p:cNvPr id="11" name="Rectangle 10"/>
          <p:cNvSpPr/>
          <p:nvPr/>
        </p:nvSpPr>
        <p:spPr>
          <a:xfrm>
            <a:off x="1116241" y="5302556"/>
            <a:ext cx="3949535" cy="646331"/>
          </a:xfrm>
          <a:prstGeom prst="rect">
            <a:avLst/>
          </a:prstGeom>
        </p:spPr>
        <p:txBody>
          <a:bodyPr wrap="square">
            <a:spAutoFit/>
          </a:bodyPr>
          <a:lstStyle/>
          <a:p>
            <a:r>
              <a:rPr lang="en-US" dirty="0">
                <a:solidFill>
                  <a:srgbClr val="FF0000"/>
                </a:solidFill>
              </a:rPr>
              <a:t>Optimum Project Duration = 19 weeks</a:t>
            </a:r>
          </a:p>
          <a:p>
            <a:r>
              <a:rPr lang="en-US" dirty="0">
                <a:solidFill>
                  <a:srgbClr val="FF0000"/>
                </a:solidFill>
              </a:rPr>
              <a:t>Project Cost = </a:t>
            </a:r>
            <a:r>
              <a:rPr lang="en-US" dirty="0" err="1">
                <a:solidFill>
                  <a:srgbClr val="FF0000"/>
                </a:solidFill>
              </a:rPr>
              <a:t>Rs</a:t>
            </a:r>
            <a:r>
              <a:rPr lang="en-US" dirty="0">
                <a:solidFill>
                  <a:srgbClr val="FF0000"/>
                </a:solidFill>
              </a:rPr>
              <a:t>. 134200</a:t>
            </a:r>
          </a:p>
        </p:txBody>
      </p:sp>
    </p:spTree>
    <p:extLst>
      <p:ext uri="{BB962C8B-B14F-4D97-AF65-F5344CB8AC3E}">
        <p14:creationId xmlns:p14="http://schemas.microsoft.com/office/powerpoint/2010/main" val="24669305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IN" dirty="0"/>
              <a:t>Thank You!</a:t>
            </a:r>
          </a:p>
          <a:p>
            <a:pPr>
              <a:buNone/>
            </a:pPr>
            <a:endParaRPr lang="en-IN" dirty="0"/>
          </a:p>
          <a:p>
            <a:pPr>
              <a:buNone/>
            </a:pPr>
            <a:endParaRPr lang="en-IN" dirty="0"/>
          </a:p>
          <a:p>
            <a:pPr>
              <a:buNone/>
            </a:pPr>
            <a:endParaRPr lang="en-IN" dirty="0"/>
          </a:p>
          <a:p>
            <a:pPr algn="ctr">
              <a:buNone/>
            </a:pPr>
            <a:r>
              <a:rPr lang="en-IN" dirty="0" err="1"/>
              <a:t>Dr.</a:t>
            </a:r>
            <a:r>
              <a:rPr lang="en-IN" dirty="0"/>
              <a:t> </a:t>
            </a:r>
            <a:r>
              <a:rPr lang="en-IN" dirty="0" err="1"/>
              <a:t>V.B.Gupta</a:t>
            </a:r>
            <a:endParaRPr lang="en-IN" dirty="0"/>
          </a:p>
          <a:p>
            <a:pPr algn="ctr">
              <a:buNone/>
            </a:pPr>
            <a:r>
              <a:rPr lang="en-IN" dirty="0"/>
              <a:t> + 91 99933 50547</a:t>
            </a:r>
          </a:p>
          <a:p>
            <a:pPr algn="ctr">
              <a:buNone/>
            </a:pPr>
            <a:r>
              <a:rPr lang="en-IN" dirty="0">
                <a:hlinkClick r:id="rId2"/>
              </a:rPr>
              <a:t>vbgupta.davv@gmail.com</a:t>
            </a:r>
            <a:endParaRPr lang="en-IN" dirty="0"/>
          </a:p>
          <a:p>
            <a:endParaRPr lang="en-US" dirty="0"/>
          </a:p>
        </p:txBody>
      </p:sp>
    </p:spTree>
    <p:extLst>
      <p:ext uri="{BB962C8B-B14F-4D97-AF65-F5344CB8AC3E}">
        <p14:creationId xmlns:p14="http://schemas.microsoft.com/office/powerpoint/2010/main" val="68630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81488" cy="695579"/>
          </a:xfrm>
        </p:spPr>
        <p:txBody>
          <a:bodyPr/>
          <a:lstStyle/>
          <a:p>
            <a:r>
              <a:rPr lang="en-US" dirty="0"/>
              <a:t>MINIMAL SPANNING TREE ALGORITHM </a:t>
            </a:r>
          </a:p>
        </p:txBody>
      </p:sp>
      <p:sp>
        <p:nvSpPr>
          <p:cNvPr id="3" name="Content Placeholder 2"/>
          <p:cNvSpPr>
            <a:spLocks noGrp="1"/>
          </p:cNvSpPr>
          <p:nvPr>
            <p:ph idx="1"/>
          </p:nvPr>
        </p:nvSpPr>
        <p:spPr>
          <a:xfrm>
            <a:off x="838200" y="1133856"/>
            <a:ext cx="10515600" cy="5043107"/>
          </a:xfrm>
        </p:spPr>
        <p:txBody>
          <a:bodyPr>
            <a:normAutofit fontScale="92500" lnSpcReduction="20000"/>
          </a:bodyPr>
          <a:lstStyle/>
          <a:p>
            <a:pPr marL="0" indent="0">
              <a:buNone/>
            </a:pPr>
            <a:r>
              <a:rPr lang="en-US" dirty="0" smtClean="0"/>
              <a:t>The steps of the procedure to find out Minimal Spanning Tree are as  follows:</a:t>
            </a:r>
          </a:p>
          <a:p>
            <a:pPr marL="0" indent="0">
              <a:buNone/>
            </a:pPr>
            <a:r>
              <a:rPr lang="en-US" dirty="0" smtClean="0"/>
              <a:t>Let,</a:t>
            </a:r>
          </a:p>
          <a:p>
            <a:pPr marL="457200" lvl="1" indent="0">
              <a:buNone/>
            </a:pPr>
            <a:r>
              <a:rPr lang="en-US" dirty="0" smtClean="0"/>
              <a:t>N = {1,2,3,….,n} be the set of nodes of the network.</a:t>
            </a:r>
          </a:p>
          <a:p>
            <a:pPr marL="457200" lvl="1" indent="0">
              <a:buNone/>
            </a:pPr>
            <a:r>
              <a:rPr lang="en-US" dirty="0" err="1" smtClean="0"/>
              <a:t>A</a:t>
            </a:r>
            <a:r>
              <a:rPr lang="en-US" baseline="-25000" dirty="0" err="1" smtClean="0"/>
              <a:t>k</a:t>
            </a:r>
            <a:r>
              <a:rPr lang="en-US" dirty="0" smtClean="0"/>
              <a:t> = Set of the nodes that have been permanently connected at iteration k.</a:t>
            </a:r>
          </a:p>
          <a:p>
            <a:pPr marL="457200" lvl="1" indent="0">
              <a:buNone/>
            </a:pPr>
            <a:r>
              <a:rPr lang="en-US" dirty="0" err="1" smtClean="0"/>
              <a:t>Ā</a:t>
            </a:r>
            <a:r>
              <a:rPr lang="en-US" baseline="-25000" dirty="0" err="1" smtClean="0"/>
              <a:t>k</a:t>
            </a:r>
            <a:r>
              <a:rPr lang="en-US" dirty="0" smtClean="0"/>
              <a:t>= Set of the unconnected nodes at </a:t>
            </a:r>
            <a:r>
              <a:rPr lang="en-US" dirty="0"/>
              <a:t>iteration k</a:t>
            </a:r>
            <a:r>
              <a:rPr lang="en-US" dirty="0" smtClean="0"/>
              <a:t>.</a:t>
            </a:r>
          </a:p>
          <a:p>
            <a:pPr marL="0" indent="0">
              <a:buNone/>
            </a:pPr>
            <a:r>
              <a:rPr lang="en-US" b="1" dirty="0" smtClean="0">
                <a:solidFill>
                  <a:srgbClr val="0070C0"/>
                </a:solidFill>
              </a:rPr>
              <a:t>Step 0: </a:t>
            </a:r>
            <a:r>
              <a:rPr lang="en-US" dirty="0" smtClean="0">
                <a:solidFill>
                  <a:srgbClr val="0070C0"/>
                </a:solidFill>
              </a:rPr>
              <a:t>Set A</a:t>
            </a:r>
            <a:r>
              <a:rPr lang="en-US" baseline="-25000" dirty="0" smtClean="0">
                <a:solidFill>
                  <a:srgbClr val="0070C0"/>
                </a:solidFill>
              </a:rPr>
              <a:t>0</a:t>
            </a:r>
            <a:r>
              <a:rPr lang="en-US" dirty="0" smtClean="0">
                <a:solidFill>
                  <a:srgbClr val="0070C0"/>
                </a:solidFill>
              </a:rPr>
              <a:t> = Ø and Ā</a:t>
            </a:r>
            <a:r>
              <a:rPr lang="en-US" baseline="-25000" dirty="0">
                <a:solidFill>
                  <a:srgbClr val="0070C0"/>
                </a:solidFill>
              </a:rPr>
              <a:t>0</a:t>
            </a:r>
            <a:r>
              <a:rPr lang="en-US" dirty="0" smtClean="0">
                <a:solidFill>
                  <a:srgbClr val="0070C0"/>
                </a:solidFill>
              </a:rPr>
              <a:t> = N</a:t>
            </a:r>
          </a:p>
          <a:p>
            <a:pPr marL="0" indent="0">
              <a:buNone/>
            </a:pPr>
            <a:r>
              <a:rPr lang="en-US" b="1" dirty="0" smtClean="0">
                <a:solidFill>
                  <a:srgbClr val="0070C0"/>
                </a:solidFill>
              </a:rPr>
              <a:t>Step 1: </a:t>
            </a:r>
            <a:r>
              <a:rPr lang="en-US" dirty="0" smtClean="0">
                <a:solidFill>
                  <a:srgbClr val="0070C0"/>
                </a:solidFill>
              </a:rPr>
              <a:t>Start with any node (</a:t>
            </a:r>
            <a:r>
              <a:rPr lang="en-US" dirty="0" err="1" smtClean="0">
                <a:solidFill>
                  <a:srgbClr val="0070C0"/>
                </a:solidFill>
              </a:rPr>
              <a:t>i</a:t>
            </a:r>
            <a:r>
              <a:rPr lang="en-US" dirty="0" smtClean="0">
                <a:solidFill>
                  <a:srgbClr val="0070C0"/>
                </a:solidFill>
              </a:rPr>
              <a:t>) in the unconnected set </a:t>
            </a:r>
            <a:r>
              <a:rPr lang="en-US" dirty="0">
                <a:solidFill>
                  <a:srgbClr val="0070C0"/>
                </a:solidFill>
              </a:rPr>
              <a:t>Ā</a:t>
            </a:r>
            <a:r>
              <a:rPr lang="en-US" baseline="-25000" dirty="0">
                <a:solidFill>
                  <a:srgbClr val="0070C0"/>
                </a:solidFill>
              </a:rPr>
              <a:t>0</a:t>
            </a:r>
            <a:r>
              <a:rPr lang="en-US" dirty="0">
                <a:solidFill>
                  <a:srgbClr val="0070C0"/>
                </a:solidFill>
              </a:rPr>
              <a:t> </a:t>
            </a:r>
            <a:r>
              <a:rPr lang="en-US" dirty="0" smtClean="0">
                <a:solidFill>
                  <a:srgbClr val="0070C0"/>
                </a:solidFill>
              </a:rPr>
              <a:t>and set A</a:t>
            </a:r>
            <a:r>
              <a:rPr lang="en-US" baseline="-25000" dirty="0" smtClean="0">
                <a:solidFill>
                  <a:srgbClr val="0070C0"/>
                </a:solidFill>
              </a:rPr>
              <a:t>1</a:t>
            </a:r>
            <a:r>
              <a:rPr lang="en-US" dirty="0" smtClean="0">
                <a:solidFill>
                  <a:srgbClr val="0070C0"/>
                </a:solidFill>
              </a:rPr>
              <a:t> = {</a:t>
            </a:r>
            <a:r>
              <a:rPr lang="en-US" dirty="0" err="1" smtClean="0">
                <a:solidFill>
                  <a:srgbClr val="0070C0"/>
                </a:solidFill>
              </a:rPr>
              <a:t>i</a:t>
            </a:r>
            <a:r>
              <a:rPr lang="en-US" dirty="0" smtClean="0">
                <a:solidFill>
                  <a:srgbClr val="0070C0"/>
                </a:solidFill>
              </a:rPr>
              <a:t>}, which renders Ā</a:t>
            </a:r>
            <a:r>
              <a:rPr lang="en-US" baseline="-25000" dirty="0" smtClean="0">
                <a:solidFill>
                  <a:srgbClr val="0070C0"/>
                </a:solidFill>
              </a:rPr>
              <a:t>1</a:t>
            </a:r>
            <a:r>
              <a:rPr lang="en-US" dirty="0" smtClean="0">
                <a:solidFill>
                  <a:srgbClr val="0070C0"/>
                </a:solidFill>
              </a:rPr>
              <a:t> </a:t>
            </a:r>
            <a:r>
              <a:rPr lang="en-US" dirty="0">
                <a:solidFill>
                  <a:srgbClr val="0070C0"/>
                </a:solidFill>
              </a:rPr>
              <a:t>= </a:t>
            </a:r>
            <a:r>
              <a:rPr lang="en-US" dirty="0" smtClean="0">
                <a:solidFill>
                  <a:srgbClr val="0070C0"/>
                </a:solidFill>
              </a:rPr>
              <a:t>N-{</a:t>
            </a:r>
            <a:r>
              <a:rPr lang="en-US" dirty="0" err="1" smtClean="0">
                <a:solidFill>
                  <a:srgbClr val="0070C0"/>
                </a:solidFill>
              </a:rPr>
              <a:t>i</a:t>
            </a:r>
            <a:r>
              <a:rPr lang="en-US" dirty="0" smtClean="0">
                <a:solidFill>
                  <a:srgbClr val="0070C0"/>
                </a:solidFill>
              </a:rPr>
              <a:t>}, set k = 2.</a:t>
            </a:r>
          </a:p>
          <a:p>
            <a:pPr marL="0" indent="0">
              <a:buNone/>
            </a:pPr>
            <a:r>
              <a:rPr lang="en-US" b="1" dirty="0" smtClean="0">
                <a:solidFill>
                  <a:srgbClr val="0070C0"/>
                </a:solidFill>
              </a:rPr>
              <a:t>General Step k: </a:t>
            </a:r>
            <a:r>
              <a:rPr lang="en-US" dirty="0" smtClean="0">
                <a:solidFill>
                  <a:srgbClr val="0070C0"/>
                </a:solidFill>
              </a:rPr>
              <a:t>Select a node j in the unconnected set Ā</a:t>
            </a:r>
            <a:r>
              <a:rPr lang="en-US" baseline="-25000" dirty="0" smtClean="0">
                <a:solidFill>
                  <a:srgbClr val="0070C0"/>
                </a:solidFill>
              </a:rPr>
              <a:t>k-1</a:t>
            </a:r>
            <a:r>
              <a:rPr lang="en-US" dirty="0" smtClean="0">
                <a:solidFill>
                  <a:srgbClr val="0070C0"/>
                </a:solidFill>
              </a:rPr>
              <a:t> that yields the shortest arc to a node in the connected set A</a:t>
            </a:r>
            <a:r>
              <a:rPr lang="en-US" baseline="-25000" dirty="0" smtClean="0">
                <a:solidFill>
                  <a:srgbClr val="0070C0"/>
                </a:solidFill>
              </a:rPr>
              <a:t>k-1</a:t>
            </a:r>
            <a:r>
              <a:rPr lang="en-US" dirty="0" smtClean="0">
                <a:solidFill>
                  <a:srgbClr val="0070C0"/>
                </a:solidFill>
              </a:rPr>
              <a:t>. Link node j permanently to A</a:t>
            </a:r>
            <a:r>
              <a:rPr lang="en-US" baseline="-25000" dirty="0" smtClean="0">
                <a:solidFill>
                  <a:srgbClr val="0070C0"/>
                </a:solidFill>
              </a:rPr>
              <a:t>k-1</a:t>
            </a:r>
            <a:r>
              <a:rPr lang="en-US" dirty="0" smtClean="0">
                <a:solidFill>
                  <a:srgbClr val="0070C0"/>
                </a:solidFill>
              </a:rPr>
              <a:t> and remove it from </a:t>
            </a:r>
            <a:r>
              <a:rPr lang="en-US" dirty="0">
                <a:solidFill>
                  <a:srgbClr val="0070C0"/>
                </a:solidFill>
              </a:rPr>
              <a:t>set </a:t>
            </a:r>
            <a:r>
              <a:rPr lang="en-US" dirty="0" smtClean="0">
                <a:solidFill>
                  <a:srgbClr val="0070C0"/>
                </a:solidFill>
              </a:rPr>
              <a:t>Ā</a:t>
            </a:r>
            <a:r>
              <a:rPr lang="en-US" baseline="-25000" dirty="0" smtClean="0">
                <a:solidFill>
                  <a:srgbClr val="0070C0"/>
                </a:solidFill>
              </a:rPr>
              <a:t>k-1</a:t>
            </a:r>
            <a:r>
              <a:rPr lang="en-US" dirty="0" smtClean="0">
                <a:solidFill>
                  <a:srgbClr val="0070C0"/>
                </a:solidFill>
              </a:rPr>
              <a:t>, that is,  </a:t>
            </a:r>
            <a:endParaRPr lang="en-US" dirty="0">
              <a:solidFill>
                <a:srgbClr val="0070C0"/>
              </a:solidFill>
            </a:endParaRPr>
          </a:p>
          <a:p>
            <a:pPr marL="0" indent="0">
              <a:buNone/>
            </a:pPr>
            <a:r>
              <a:rPr lang="en-US" dirty="0" smtClean="0">
                <a:solidFill>
                  <a:srgbClr val="0070C0"/>
                </a:solidFill>
              </a:rPr>
              <a:t>     </a:t>
            </a:r>
            <a:r>
              <a:rPr lang="en-US" dirty="0" err="1" smtClean="0">
                <a:solidFill>
                  <a:srgbClr val="0070C0"/>
                </a:solidFill>
              </a:rPr>
              <a:t>A</a:t>
            </a:r>
            <a:r>
              <a:rPr lang="en-US" baseline="-25000" dirty="0" err="1" smtClean="0">
                <a:solidFill>
                  <a:srgbClr val="0070C0"/>
                </a:solidFill>
              </a:rPr>
              <a:t>k</a:t>
            </a:r>
            <a:r>
              <a:rPr lang="en-US" dirty="0" smtClean="0">
                <a:solidFill>
                  <a:srgbClr val="0070C0"/>
                </a:solidFill>
              </a:rPr>
              <a:t> = A</a:t>
            </a:r>
            <a:r>
              <a:rPr lang="en-US" baseline="-25000" dirty="0" smtClean="0">
                <a:solidFill>
                  <a:srgbClr val="0070C0"/>
                </a:solidFill>
              </a:rPr>
              <a:t>k-1</a:t>
            </a:r>
            <a:r>
              <a:rPr lang="en-US" dirty="0" smtClean="0">
                <a:solidFill>
                  <a:srgbClr val="0070C0"/>
                </a:solidFill>
              </a:rPr>
              <a:t> + {j},                    </a:t>
            </a:r>
            <a:r>
              <a:rPr lang="en-US" dirty="0" err="1" smtClean="0">
                <a:solidFill>
                  <a:srgbClr val="0070C0"/>
                </a:solidFill>
              </a:rPr>
              <a:t>Ā</a:t>
            </a:r>
            <a:r>
              <a:rPr lang="en-US" baseline="-25000" dirty="0" err="1" smtClean="0">
                <a:solidFill>
                  <a:srgbClr val="0070C0"/>
                </a:solidFill>
              </a:rPr>
              <a:t>k</a:t>
            </a:r>
            <a:r>
              <a:rPr lang="en-US" dirty="0" smtClean="0">
                <a:solidFill>
                  <a:srgbClr val="0070C0"/>
                </a:solidFill>
              </a:rPr>
              <a:t> = Ā</a:t>
            </a:r>
            <a:r>
              <a:rPr lang="en-US" baseline="-25000" dirty="0" smtClean="0">
                <a:solidFill>
                  <a:srgbClr val="0070C0"/>
                </a:solidFill>
              </a:rPr>
              <a:t>k-1</a:t>
            </a:r>
            <a:r>
              <a:rPr lang="en-US" dirty="0" smtClean="0">
                <a:solidFill>
                  <a:srgbClr val="0070C0"/>
                </a:solidFill>
              </a:rPr>
              <a:t>- {j} </a:t>
            </a:r>
          </a:p>
          <a:p>
            <a:pPr marL="0" indent="0">
              <a:buNone/>
            </a:pPr>
            <a:r>
              <a:rPr lang="en-US" dirty="0" smtClean="0">
                <a:solidFill>
                  <a:srgbClr val="0070C0"/>
                </a:solidFill>
              </a:rPr>
              <a:t>If the set of unconnected nodes, </a:t>
            </a:r>
            <a:r>
              <a:rPr lang="en-US" dirty="0" err="1" smtClean="0">
                <a:solidFill>
                  <a:srgbClr val="0070C0"/>
                </a:solidFill>
              </a:rPr>
              <a:t>Ā</a:t>
            </a:r>
            <a:r>
              <a:rPr lang="en-US" baseline="-25000" dirty="0" err="1" smtClean="0">
                <a:solidFill>
                  <a:srgbClr val="0070C0"/>
                </a:solidFill>
              </a:rPr>
              <a:t>k</a:t>
            </a:r>
            <a:r>
              <a:rPr lang="en-US" dirty="0">
                <a:solidFill>
                  <a:srgbClr val="0070C0"/>
                </a:solidFill>
              </a:rPr>
              <a:t>,</a:t>
            </a:r>
            <a:r>
              <a:rPr lang="en-US" dirty="0" smtClean="0">
                <a:solidFill>
                  <a:srgbClr val="0070C0"/>
                </a:solidFill>
              </a:rPr>
              <a:t> </a:t>
            </a:r>
            <a:r>
              <a:rPr lang="en-US" dirty="0">
                <a:solidFill>
                  <a:srgbClr val="0070C0"/>
                </a:solidFill>
              </a:rPr>
              <a:t>that </a:t>
            </a:r>
            <a:r>
              <a:rPr lang="en-US" dirty="0" smtClean="0">
                <a:solidFill>
                  <a:srgbClr val="0070C0"/>
                </a:solidFill>
              </a:rPr>
              <a:t>is empty, stop. Otherwise, set k=k+1 and repeat the step.</a:t>
            </a:r>
          </a:p>
          <a:p>
            <a:pPr marL="0" indent="0">
              <a:buNone/>
            </a:pPr>
            <a:endParaRPr lang="en-US" dirty="0" smtClean="0"/>
          </a:p>
          <a:p>
            <a:endParaRPr lang="en-US" dirty="0"/>
          </a:p>
        </p:txBody>
      </p:sp>
    </p:spTree>
    <p:extLst>
      <p:ext uri="{BB962C8B-B14F-4D97-AF65-F5344CB8AC3E}">
        <p14:creationId xmlns:p14="http://schemas.microsoft.com/office/powerpoint/2010/main" val="3889120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2195"/>
          </a:xfrm>
        </p:spPr>
        <p:txBody>
          <a:bodyPr/>
          <a:lstStyle/>
          <a:p>
            <a:r>
              <a:rPr lang="en-US" dirty="0"/>
              <a:t>MINIMAL SPANNING </a:t>
            </a:r>
            <a:r>
              <a:rPr lang="en-US" dirty="0" smtClean="0"/>
              <a:t>TREE ALGORITHM </a:t>
            </a:r>
            <a:endParaRPr lang="en-US" dirty="0"/>
          </a:p>
        </p:txBody>
      </p:sp>
      <p:sp>
        <p:nvSpPr>
          <p:cNvPr id="3" name="Content Placeholder 2"/>
          <p:cNvSpPr>
            <a:spLocks noGrp="1"/>
          </p:cNvSpPr>
          <p:nvPr>
            <p:ph idx="1"/>
          </p:nvPr>
        </p:nvSpPr>
        <p:spPr>
          <a:xfrm>
            <a:off x="838200" y="1679321"/>
            <a:ext cx="9631680" cy="4351338"/>
          </a:xfrm>
        </p:spPr>
        <p:txBody>
          <a:bodyPr>
            <a:normAutofit lnSpcReduction="10000"/>
          </a:bodyPr>
          <a:lstStyle/>
          <a:p>
            <a:pPr marL="365760" indent="-365760" algn="just">
              <a:lnSpc>
                <a:spcPct val="120000"/>
              </a:lnSpc>
              <a:spcBef>
                <a:spcPts val="600"/>
              </a:spcBef>
              <a:buClr>
                <a:srgbClr val="2CA1BE"/>
              </a:buClr>
              <a:buSzPct val="104166"/>
              <a:buNone/>
              <a:tabLst>
                <a:tab pos="380365" algn="l"/>
              </a:tabLst>
            </a:pPr>
            <a:r>
              <a:rPr lang="en-US" spc="-5" dirty="0">
                <a:latin typeface="Lucida Sans Unicode"/>
                <a:cs typeface="Lucida Sans Unicode"/>
              </a:rPr>
              <a:t>Steps:</a:t>
            </a:r>
          </a:p>
          <a:p>
            <a:pPr marL="365760" lvl="1" indent="-365760" algn="just">
              <a:lnSpc>
                <a:spcPct val="120000"/>
              </a:lnSpc>
              <a:spcBef>
                <a:spcPts val="600"/>
              </a:spcBef>
              <a:buClr>
                <a:srgbClr val="2CA1BE"/>
              </a:buClr>
              <a:buSzPct val="104166"/>
              <a:buNone/>
              <a:tabLst>
                <a:tab pos="380365" algn="l"/>
              </a:tabLst>
            </a:pPr>
            <a:r>
              <a:rPr lang="en-US" spc="-5" dirty="0">
                <a:cs typeface="Lucida Sans Unicode"/>
              </a:rPr>
              <a:t>1. Select </a:t>
            </a:r>
            <a:r>
              <a:rPr lang="en-US" spc="-10" dirty="0">
                <a:cs typeface="Lucida Sans Unicode"/>
              </a:rPr>
              <a:t>any </a:t>
            </a:r>
            <a:r>
              <a:rPr lang="en-US" dirty="0">
                <a:cs typeface="Lucida Sans Unicode"/>
              </a:rPr>
              <a:t>node </a:t>
            </a:r>
            <a:r>
              <a:rPr lang="en-US" spc="-5" dirty="0">
                <a:cs typeface="Lucida Sans Unicode"/>
              </a:rPr>
              <a:t>in the</a:t>
            </a:r>
            <a:r>
              <a:rPr lang="en-US" spc="10" dirty="0">
                <a:cs typeface="Lucida Sans Unicode"/>
              </a:rPr>
              <a:t> </a:t>
            </a:r>
            <a:r>
              <a:rPr lang="en-US" spc="-5" dirty="0">
                <a:cs typeface="Lucida Sans Unicode"/>
              </a:rPr>
              <a:t>network.</a:t>
            </a:r>
            <a:endParaRPr lang="en-US" dirty="0">
              <a:cs typeface="Lucida Sans Unicode"/>
            </a:endParaRPr>
          </a:p>
          <a:p>
            <a:pPr marL="365760" marR="1124585" lvl="1" indent="-365760" algn="just">
              <a:lnSpc>
                <a:spcPct val="120000"/>
              </a:lnSpc>
              <a:spcBef>
                <a:spcPts val="600"/>
              </a:spcBef>
              <a:buClr>
                <a:srgbClr val="2CA1BE"/>
              </a:buClr>
              <a:buSzPct val="104166"/>
              <a:buNone/>
              <a:tabLst>
                <a:tab pos="380365" algn="l"/>
              </a:tabLst>
            </a:pPr>
            <a:r>
              <a:rPr lang="en-US" spc="-5" dirty="0" smtClean="0">
                <a:cs typeface="Lucida Sans Unicode"/>
              </a:rPr>
              <a:t>2. Connect </a:t>
            </a:r>
            <a:r>
              <a:rPr lang="en-US" spc="-5" dirty="0">
                <a:cs typeface="Lucida Sans Unicode"/>
              </a:rPr>
              <a:t>this </a:t>
            </a:r>
            <a:r>
              <a:rPr lang="en-US" dirty="0">
                <a:cs typeface="Lucida Sans Unicode"/>
              </a:rPr>
              <a:t>node </a:t>
            </a:r>
            <a:r>
              <a:rPr lang="en-US" spc="-5" dirty="0">
                <a:cs typeface="Lucida Sans Unicode"/>
              </a:rPr>
              <a:t>to the nearest </a:t>
            </a:r>
            <a:r>
              <a:rPr lang="en-US" dirty="0">
                <a:cs typeface="Lucida Sans Unicode"/>
              </a:rPr>
              <a:t>node </a:t>
            </a:r>
            <a:r>
              <a:rPr lang="en-US" spc="-5" dirty="0">
                <a:cs typeface="Lucida Sans Unicode"/>
              </a:rPr>
              <a:t>that </a:t>
            </a:r>
            <a:r>
              <a:rPr lang="en-US" spc="-5" dirty="0" smtClean="0">
                <a:cs typeface="Lucida Sans Unicode"/>
              </a:rPr>
              <a:t>minimizes </a:t>
            </a:r>
            <a:r>
              <a:rPr lang="en-US" spc="-5" dirty="0">
                <a:cs typeface="Lucida Sans Unicode"/>
              </a:rPr>
              <a:t>the total</a:t>
            </a:r>
            <a:r>
              <a:rPr lang="en-US" spc="10" dirty="0">
                <a:cs typeface="Lucida Sans Unicode"/>
              </a:rPr>
              <a:t> d</a:t>
            </a:r>
            <a:r>
              <a:rPr lang="en-US" spc="-5" dirty="0">
                <a:cs typeface="Lucida Sans Unicode"/>
              </a:rPr>
              <a:t>istance.</a:t>
            </a:r>
            <a:endParaRPr lang="en-US" dirty="0">
              <a:cs typeface="Lucida Sans Unicode"/>
            </a:endParaRPr>
          </a:p>
          <a:p>
            <a:pPr marL="365760" marR="1124585" lvl="1" indent="-365760" algn="just">
              <a:lnSpc>
                <a:spcPct val="120000"/>
              </a:lnSpc>
              <a:spcBef>
                <a:spcPts val="600"/>
              </a:spcBef>
              <a:buClr>
                <a:srgbClr val="2CA1BE"/>
              </a:buClr>
              <a:buSzPct val="104166"/>
              <a:buNone/>
              <a:tabLst>
                <a:tab pos="380365" algn="l"/>
              </a:tabLst>
            </a:pPr>
            <a:r>
              <a:rPr lang="en-US" dirty="0" smtClean="0">
                <a:cs typeface="Lucida Sans Unicode"/>
              </a:rPr>
              <a:t>3. Considering </a:t>
            </a:r>
            <a:r>
              <a:rPr lang="en-US" spc="-5" dirty="0" smtClean="0">
                <a:cs typeface="Lucida Sans Unicode"/>
              </a:rPr>
              <a:t>all the </a:t>
            </a:r>
            <a:r>
              <a:rPr lang="en-US" dirty="0" smtClean="0">
                <a:cs typeface="Lucida Sans Unicode"/>
              </a:rPr>
              <a:t>nodes that </a:t>
            </a:r>
            <a:r>
              <a:rPr lang="en-US" spc="-5" dirty="0" smtClean="0">
                <a:cs typeface="Lucida Sans Unicode"/>
              </a:rPr>
              <a:t>are </a:t>
            </a:r>
            <a:r>
              <a:rPr lang="en-US" dirty="0" smtClean="0">
                <a:cs typeface="Lucida Sans Unicode"/>
              </a:rPr>
              <a:t>now </a:t>
            </a:r>
            <a:r>
              <a:rPr lang="en-US" spc="-10" dirty="0" smtClean="0">
                <a:cs typeface="Lucida Sans Unicode"/>
              </a:rPr>
              <a:t>connected,  </a:t>
            </a:r>
            <a:r>
              <a:rPr lang="en-US" dirty="0" smtClean="0">
                <a:cs typeface="Lucida Sans Unicode"/>
              </a:rPr>
              <a:t>find </a:t>
            </a:r>
            <a:r>
              <a:rPr lang="en-US" spc="-10" dirty="0" smtClean="0">
                <a:cs typeface="Lucida Sans Unicode"/>
              </a:rPr>
              <a:t>and </a:t>
            </a:r>
            <a:r>
              <a:rPr lang="en-US" spc="-5" dirty="0" smtClean="0">
                <a:cs typeface="Lucida Sans Unicode"/>
              </a:rPr>
              <a:t>connect the nearest </a:t>
            </a:r>
            <a:r>
              <a:rPr lang="en-US" dirty="0" smtClean="0">
                <a:cs typeface="Lucida Sans Unicode"/>
              </a:rPr>
              <a:t>node </a:t>
            </a:r>
            <a:r>
              <a:rPr lang="en-US" spc="-5" dirty="0" smtClean="0">
                <a:cs typeface="Lucida Sans Unicode"/>
              </a:rPr>
              <a:t>that is </a:t>
            </a:r>
            <a:r>
              <a:rPr lang="en-US" dirty="0" smtClean="0">
                <a:cs typeface="Lucida Sans Unicode"/>
              </a:rPr>
              <a:t>un</a:t>
            </a:r>
            <a:r>
              <a:rPr lang="en-US" spc="-10" dirty="0" smtClean="0">
                <a:cs typeface="Lucida Sans Unicode"/>
              </a:rPr>
              <a:t>connected. </a:t>
            </a:r>
            <a:r>
              <a:rPr lang="en-US" spc="-5" dirty="0" smtClean="0">
                <a:cs typeface="Lucida Sans Unicode"/>
              </a:rPr>
              <a:t>If there is </a:t>
            </a:r>
            <a:r>
              <a:rPr lang="en-US" dirty="0" smtClean="0">
                <a:cs typeface="Lucida Sans Unicode"/>
              </a:rPr>
              <a:t>a </a:t>
            </a:r>
            <a:r>
              <a:rPr lang="en-US" spc="-5" dirty="0" smtClean="0">
                <a:cs typeface="Lucida Sans Unicode"/>
              </a:rPr>
              <a:t>tie, select one arbitrarily. </a:t>
            </a:r>
            <a:r>
              <a:rPr lang="en-US" dirty="0" smtClean="0">
                <a:cs typeface="Lucida Sans Unicode"/>
              </a:rPr>
              <a:t>A  </a:t>
            </a:r>
            <a:r>
              <a:rPr lang="en-US" spc="-5" dirty="0" smtClean="0">
                <a:cs typeface="Lucida Sans Unicode"/>
              </a:rPr>
              <a:t>tie </a:t>
            </a:r>
            <a:r>
              <a:rPr lang="en-US" dirty="0" smtClean="0">
                <a:cs typeface="Lucida Sans Unicode"/>
              </a:rPr>
              <a:t>suggests </a:t>
            </a:r>
            <a:r>
              <a:rPr lang="en-US" spc="-5" dirty="0" smtClean="0">
                <a:cs typeface="Lucida Sans Unicode"/>
              </a:rPr>
              <a:t>there </a:t>
            </a:r>
            <a:r>
              <a:rPr lang="en-US" dirty="0" smtClean="0">
                <a:cs typeface="Lucida Sans Unicode"/>
              </a:rPr>
              <a:t>may </a:t>
            </a:r>
            <a:r>
              <a:rPr lang="en-US" spc="-5" dirty="0" smtClean="0">
                <a:cs typeface="Lucida Sans Unicode"/>
              </a:rPr>
              <a:t>be </a:t>
            </a:r>
            <a:r>
              <a:rPr lang="en-US" dirty="0" smtClean="0">
                <a:cs typeface="Lucida Sans Unicode"/>
              </a:rPr>
              <a:t>more </a:t>
            </a:r>
            <a:r>
              <a:rPr lang="en-US" spc="-5" dirty="0" smtClean="0">
                <a:cs typeface="Lucida Sans Unicode"/>
              </a:rPr>
              <a:t>than one optimal  </a:t>
            </a:r>
            <a:r>
              <a:rPr lang="en-US" dirty="0" smtClean="0">
                <a:cs typeface="Lucida Sans Unicode"/>
              </a:rPr>
              <a:t>solution.</a:t>
            </a:r>
          </a:p>
          <a:p>
            <a:pPr marL="365760" lvl="1" indent="-365760" algn="just">
              <a:lnSpc>
                <a:spcPct val="120000"/>
              </a:lnSpc>
              <a:spcBef>
                <a:spcPts val="600"/>
              </a:spcBef>
              <a:buClr>
                <a:srgbClr val="2CA1BE"/>
              </a:buClr>
              <a:buSzPct val="104166"/>
              <a:buNone/>
              <a:tabLst>
                <a:tab pos="380365" algn="l"/>
              </a:tabLst>
            </a:pPr>
            <a:r>
              <a:rPr lang="en-US" spc="-10" dirty="0" smtClean="0">
                <a:cs typeface="Lucida Sans Unicode"/>
              </a:rPr>
              <a:t>4</a:t>
            </a:r>
            <a:r>
              <a:rPr lang="en-US" spc="-10" dirty="0">
                <a:cs typeface="Lucida Sans Unicode"/>
              </a:rPr>
              <a:t>. Repeat </a:t>
            </a:r>
            <a:r>
              <a:rPr lang="en-US" spc="-5" dirty="0">
                <a:cs typeface="Lucida Sans Unicode"/>
              </a:rPr>
              <a:t>the third </a:t>
            </a:r>
            <a:r>
              <a:rPr lang="en-US" dirty="0">
                <a:cs typeface="Lucida Sans Unicode"/>
              </a:rPr>
              <a:t>step until </a:t>
            </a:r>
            <a:r>
              <a:rPr lang="en-US" spc="-5" dirty="0">
                <a:cs typeface="Lucida Sans Unicode"/>
              </a:rPr>
              <a:t>all nodes are</a:t>
            </a:r>
            <a:r>
              <a:rPr lang="en-US" spc="105" dirty="0">
                <a:cs typeface="Lucida Sans Unicode"/>
              </a:rPr>
              <a:t> </a:t>
            </a:r>
            <a:r>
              <a:rPr lang="en-US" spc="-10" dirty="0">
                <a:cs typeface="Lucida Sans Unicode"/>
              </a:rPr>
              <a:t>connected.</a:t>
            </a:r>
            <a:endParaRPr lang="en-US" spc="-10" dirty="0">
              <a:cs typeface="Calibri"/>
            </a:endParaRPr>
          </a:p>
          <a:p>
            <a:pPr marL="365760" indent="-365760">
              <a:lnSpc>
                <a:spcPct val="120000"/>
              </a:lnSpc>
              <a:spcBef>
                <a:spcPts val="600"/>
              </a:spcBef>
            </a:pPr>
            <a:endParaRPr lang="en-US" dirty="0"/>
          </a:p>
        </p:txBody>
      </p:sp>
    </p:spTree>
    <p:extLst>
      <p:ext uri="{BB962C8B-B14F-4D97-AF65-F5344CB8AC3E}">
        <p14:creationId xmlns:p14="http://schemas.microsoft.com/office/powerpoint/2010/main" val="6049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2195"/>
          </a:xfrm>
        </p:spPr>
        <p:txBody>
          <a:bodyPr/>
          <a:lstStyle/>
          <a:p>
            <a:r>
              <a:rPr lang="en-US" dirty="0"/>
              <a:t>MINIMAL SPANNING </a:t>
            </a:r>
            <a:r>
              <a:rPr lang="en-US" dirty="0" smtClean="0"/>
              <a:t>TREE (Example)</a:t>
            </a:r>
            <a:endParaRPr lang="en-US" dirty="0"/>
          </a:p>
        </p:txBody>
      </p:sp>
      <p:sp>
        <p:nvSpPr>
          <p:cNvPr id="3" name="Content Placeholder 2"/>
          <p:cNvSpPr>
            <a:spLocks noGrp="1"/>
          </p:cNvSpPr>
          <p:nvPr>
            <p:ph idx="1"/>
          </p:nvPr>
        </p:nvSpPr>
        <p:spPr>
          <a:xfrm>
            <a:off x="838200" y="1679321"/>
            <a:ext cx="4593336" cy="2846959"/>
          </a:xfrm>
        </p:spPr>
        <p:txBody>
          <a:bodyPr>
            <a:normAutofit lnSpcReduction="10000"/>
          </a:bodyPr>
          <a:lstStyle/>
          <a:p>
            <a:pPr marL="0" indent="0" algn="just">
              <a:lnSpc>
                <a:spcPct val="100000"/>
              </a:lnSpc>
              <a:spcBef>
                <a:spcPts val="0"/>
              </a:spcBef>
              <a:buClr>
                <a:srgbClr val="2CA1BE"/>
              </a:buClr>
              <a:buSzPct val="104166"/>
              <a:buNone/>
              <a:tabLst>
                <a:tab pos="380365" algn="l"/>
              </a:tabLst>
            </a:pPr>
            <a:r>
              <a:rPr lang="en-US" sz="2400" b="1" spc="-5" dirty="0" smtClean="0">
                <a:cs typeface="Lucida Sans Unicode"/>
              </a:rPr>
              <a:t>Problem: </a:t>
            </a:r>
            <a:r>
              <a:rPr lang="en-US" sz="2400" spc="-5" dirty="0" smtClean="0">
                <a:cs typeface="Lucida Sans Unicode"/>
              </a:rPr>
              <a:t>A TV cable company is in process of providing cable service to five new housing complexes. The figure shows possible TV linkages among the five complexes. The cable length (Km.) is shown on each arc. Determine the most economical cable network.  </a:t>
            </a:r>
          </a:p>
          <a:p>
            <a:pPr marL="365760" indent="-365760" algn="just">
              <a:lnSpc>
                <a:spcPct val="120000"/>
              </a:lnSpc>
              <a:spcBef>
                <a:spcPts val="600"/>
              </a:spcBef>
              <a:buClr>
                <a:srgbClr val="2CA1BE"/>
              </a:buClr>
              <a:buSzPct val="104166"/>
              <a:buNone/>
              <a:tabLst>
                <a:tab pos="380365" algn="l"/>
              </a:tabLst>
            </a:pPr>
            <a:endParaRPr lang="en-US" spc="-5" dirty="0">
              <a:latin typeface="Lucida Sans Unicode"/>
              <a:cs typeface="Lucida Sans Unicode"/>
            </a:endParaRPr>
          </a:p>
        </p:txBody>
      </p:sp>
      <p:sp>
        <p:nvSpPr>
          <p:cNvPr id="6" name="Oval 5"/>
          <p:cNvSpPr/>
          <p:nvPr/>
        </p:nvSpPr>
        <p:spPr>
          <a:xfrm>
            <a:off x="7179564" y="1746313"/>
            <a:ext cx="437388" cy="3750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 name="Oval 6"/>
          <p:cNvSpPr/>
          <p:nvPr/>
        </p:nvSpPr>
        <p:spPr>
          <a:xfrm>
            <a:off x="6501384" y="2517394"/>
            <a:ext cx="393192" cy="4086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Oval 7"/>
          <p:cNvSpPr/>
          <p:nvPr/>
        </p:nvSpPr>
        <p:spPr>
          <a:xfrm>
            <a:off x="8232648" y="2517394"/>
            <a:ext cx="326136" cy="4086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9" name="Oval 8"/>
          <p:cNvSpPr/>
          <p:nvPr/>
        </p:nvSpPr>
        <p:spPr>
          <a:xfrm>
            <a:off x="7516368" y="3191256"/>
            <a:ext cx="350520" cy="3931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 name="Oval 9"/>
          <p:cNvSpPr/>
          <p:nvPr/>
        </p:nvSpPr>
        <p:spPr>
          <a:xfrm>
            <a:off x="9463925" y="1924813"/>
            <a:ext cx="374904" cy="4420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11" name="Oval 10"/>
          <p:cNvSpPr/>
          <p:nvPr/>
        </p:nvSpPr>
        <p:spPr>
          <a:xfrm>
            <a:off x="9258300" y="3191256"/>
            <a:ext cx="361188" cy="3931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13" name="Straight Connector 12"/>
          <p:cNvCxnSpPr>
            <a:stCxn id="7" idx="7"/>
            <a:endCxn id="6" idx="3"/>
          </p:cNvCxnSpPr>
          <p:nvPr/>
        </p:nvCxnSpPr>
        <p:spPr>
          <a:xfrm flipV="1">
            <a:off x="6836994" y="2066477"/>
            <a:ext cx="406624" cy="510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5"/>
            <a:endCxn id="9" idx="1"/>
          </p:cNvCxnSpPr>
          <p:nvPr/>
        </p:nvCxnSpPr>
        <p:spPr>
          <a:xfrm>
            <a:off x="6836994" y="2866229"/>
            <a:ext cx="730706" cy="382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2"/>
          </p:cNvCxnSpPr>
          <p:nvPr/>
        </p:nvCxnSpPr>
        <p:spPr>
          <a:xfrm flipV="1">
            <a:off x="6836994" y="2145857"/>
            <a:ext cx="2626931" cy="501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0" idx="1"/>
          </p:cNvCxnSpPr>
          <p:nvPr/>
        </p:nvCxnSpPr>
        <p:spPr>
          <a:xfrm>
            <a:off x="7572680" y="1924813"/>
            <a:ext cx="1946148" cy="64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5"/>
            <a:endCxn id="8" idx="1"/>
          </p:cNvCxnSpPr>
          <p:nvPr/>
        </p:nvCxnSpPr>
        <p:spPr>
          <a:xfrm>
            <a:off x="7552898" y="2066477"/>
            <a:ext cx="727512" cy="510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4"/>
            <a:endCxn id="9" idx="0"/>
          </p:cNvCxnSpPr>
          <p:nvPr/>
        </p:nvCxnSpPr>
        <p:spPr>
          <a:xfrm>
            <a:off x="7398258" y="2121408"/>
            <a:ext cx="293370" cy="1069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6"/>
            <a:endCxn id="11" idx="2"/>
          </p:cNvCxnSpPr>
          <p:nvPr/>
        </p:nvCxnSpPr>
        <p:spPr>
          <a:xfrm>
            <a:off x="7866888" y="3387852"/>
            <a:ext cx="13914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5"/>
            <a:endCxn id="11" idx="1"/>
          </p:cNvCxnSpPr>
          <p:nvPr/>
        </p:nvCxnSpPr>
        <p:spPr>
          <a:xfrm>
            <a:off x="8511022" y="2866229"/>
            <a:ext cx="800173" cy="382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 idx="3"/>
            <a:endCxn id="9" idx="7"/>
          </p:cNvCxnSpPr>
          <p:nvPr/>
        </p:nvCxnSpPr>
        <p:spPr>
          <a:xfrm flipH="1">
            <a:off x="7815556" y="2866229"/>
            <a:ext cx="464854" cy="382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6"/>
            <a:endCxn id="8" idx="2"/>
          </p:cNvCxnSpPr>
          <p:nvPr/>
        </p:nvCxnSpPr>
        <p:spPr>
          <a:xfrm>
            <a:off x="6894576" y="2721737"/>
            <a:ext cx="133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7"/>
            <a:endCxn id="10" idx="7"/>
          </p:cNvCxnSpPr>
          <p:nvPr/>
        </p:nvCxnSpPr>
        <p:spPr>
          <a:xfrm>
            <a:off x="9783926" y="198955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9" idx="6"/>
            <a:endCxn id="10" idx="3"/>
          </p:cNvCxnSpPr>
          <p:nvPr/>
        </p:nvCxnSpPr>
        <p:spPr>
          <a:xfrm flipV="1">
            <a:off x="7866888" y="2302158"/>
            <a:ext cx="1651940" cy="1085694"/>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306859" y="1638433"/>
            <a:ext cx="389085" cy="369332"/>
          </a:xfrm>
          <a:prstGeom prst="rect">
            <a:avLst/>
          </a:prstGeom>
          <a:noFill/>
        </p:spPr>
        <p:txBody>
          <a:bodyPr wrap="square" rtlCol="0">
            <a:spAutoFit/>
          </a:bodyPr>
          <a:lstStyle/>
          <a:p>
            <a:r>
              <a:rPr lang="en-US" dirty="0" smtClean="0"/>
              <a:t>3</a:t>
            </a:r>
            <a:endParaRPr lang="en-US" dirty="0"/>
          </a:p>
        </p:txBody>
      </p:sp>
      <p:sp>
        <p:nvSpPr>
          <p:cNvPr id="45" name="TextBox 44"/>
          <p:cNvSpPr txBox="1"/>
          <p:nvPr/>
        </p:nvSpPr>
        <p:spPr>
          <a:xfrm>
            <a:off x="8459260" y="2014003"/>
            <a:ext cx="341207" cy="369332"/>
          </a:xfrm>
          <a:prstGeom prst="rect">
            <a:avLst/>
          </a:prstGeom>
          <a:noFill/>
        </p:spPr>
        <p:txBody>
          <a:bodyPr wrap="square" rtlCol="0">
            <a:spAutoFit/>
          </a:bodyPr>
          <a:lstStyle/>
          <a:p>
            <a:r>
              <a:rPr lang="en-US" dirty="0" smtClean="0"/>
              <a:t>9</a:t>
            </a:r>
            <a:endParaRPr lang="en-US" dirty="0"/>
          </a:p>
        </p:txBody>
      </p:sp>
      <p:sp>
        <p:nvSpPr>
          <p:cNvPr id="46" name="TextBox 45"/>
          <p:cNvSpPr txBox="1"/>
          <p:nvPr/>
        </p:nvSpPr>
        <p:spPr>
          <a:xfrm>
            <a:off x="8697468" y="2428766"/>
            <a:ext cx="389085" cy="369332"/>
          </a:xfrm>
          <a:prstGeom prst="rect">
            <a:avLst/>
          </a:prstGeom>
          <a:noFill/>
        </p:spPr>
        <p:txBody>
          <a:bodyPr wrap="square" rtlCol="0">
            <a:spAutoFit/>
          </a:bodyPr>
          <a:lstStyle/>
          <a:p>
            <a:r>
              <a:rPr lang="en-US" dirty="0" smtClean="0"/>
              <a:t>8</a:t>
            </a:r>
            <a:endParaRPr lang="en-US" dirty="0"/>
          </a:p>
        </p:txBody>
      </p:sp>
      <p:sp>
        <p:nvSpPr>
          <p:cNvPr id="47" name="TextBox 46"/>
          <p:cNvSpPr txBox="1"/>
          <p:nvPr/>
        </p:nvSpPr>
        <p:spPr>
          <a:xfrm>
            <a:off x="6930645" y="2940383"/>
            <a:ext cx="389085" cy="369332"/>
          </a:xfrm>
          <a:prstGeom prst="rect">
            <a:avLst/>
          </a:prstGeom>
          <a:noFill/>
        </p:spPr>
        <p:txBody>
          <a:bodyPr wrap="square" rtlCol="0">
            <a:spAutoFit/>
          </a:bodyPr>
          <a:lstStyle/>
          <a:p>
            <a:r>
              <a:rPr lang="en-US" dirty="0" smtClean="0"/>
              <a:t>7</a:t>
            </a:r>
            <a:endParaRPr lang="en-US" dirty="0"/>
          </a:p>
        </p:txBody>
      </p:sp>
      <p:sp>
        <p:nvSpPr>
          <p:cNvPr id="48" name="TextBox 47"/>
          <p:cNvSpPr txBox="1"/>
          <p:nvPr/>
        </p:nvSpPr>
        <p:spPr>
          <a:xfrm>
            <a:off x="6757332" y="2095493"/>
            <a:ext cx="389085" cy="369332"/>
          </a:xfrm>
          <a:prstGeom prst="rect">
            <a:avLst/>
          </a:prstGeom>
          <a:noFill/>
        </p:spPr>
        <p:txBody>
          <a:bodyPr wrap="square" rtlCol="0">
            <a:spAutoFit/>
          </a:bodyPr>
          <a:lstStyle/>
          <a:p>
            <a:r>
              <a:rPr lang="en-US" dirty="0" smtClean="0"/>
              <a:t>1</a:t>
            </a:r>
            <a:endParaRPr lang="en-US" dirty="0"/>
          </a:p>
        </p:txBody>
      </p:sp>
      <p:sp>
        <p:nvSpPr>
          <p:cNvPr id="49" name="TextBox 48"/>
          <p:cNvSpPr txBox="1"/>
          <p:nvPr/>
        </p:nvSpPr>
        <p:spPr>
          <a:xfrm>
            <a:off x="7653270" y="2449711"/>
            <a:ext cx="389085" cy="369332"/>
          </a:xfrm>
          <a:prstGeom prst="rect">
            <a:avLst/>
          </a:prstGeom>
          <a:noFill/>
        </p:spPr>
        <p:txBody>
          <a:bodyPr wrap="square" rtlCol="0">
            <a:spAutoFit/>
          </a:bodyPr>
          <a:lstStyle/>
          <a:p>
            <a:r>
              <a:rPr lang="en-US" dirty="0" smtClean="0"/>
              <a:t>5</a:t>
            </a:r>
            <a:endParaRPr lang="en-US" dirty="0"/>
          </a:p>
        </p:txBody>
      </p:sp>
      <p:sp>
        <p:nvSpPr>
          <p:cNvPr id="50" name="TextBox 49"/>
          <p:cNvSpPr txBox="1"/>
          <p:nvPr/>
        </p:nvSpPr>
        <p:spPr>
          <a:xfrm>
            <a:off x="7209183" y="2145856"/>
            <a:ext cx="389085" cy="369332"/>
          </a:xfrm>
          <a:prstGeom prst="rect">
            <a:avLst/>
          </a:prstGeom>
          <a:noFill/>
        </p:spPr>
        <p:txBody>
          <a:bodyPr wrap="square" rtlCol="0">
            <a:spAutoFit/>
          </a:bodyPr>
          <a:lstStyle/>
          <a:p>
            <a:r>
              <a:rPr lang="en-US" dirty="0" smtClean="0"/>
              <a:t>4</a:t>
            </a:r>
            <a:endParaRPr lang="en-US" dirty="0"/>
          </a:p>
        </p:txBody>
      </p:sp>
      <p:sp>
        <p:nvSpPr>
          <p:cNvPr id="51" name="TextBox 50"/>
          <p:cNvSpPr txBox="1"/>
          <p:nvPr/>
        </p:nvSpPr>
        <p:spPr>
          <a:xfrm>
            <a:off x="7828530" y="2795925"/>
            <a:ext cx="389085" cy="369332"/>
          </a:xfrm>
          <a:prstGeom prst="rect">
            <a:avLst/>
          </a:prstGeom>
          <a:noFill/>
        </p:spPr>
        <p:txBody>
          <a:bodyPr wrap="square" rtlCol="0">
            <a:spAutoFit/>
          </a:bodyPr>
          <a:lstStyle/>
          <a:p>
            <a:r>
              <a:rPr lang="en-US" dirty="0" smtClean="0"/>
              <a:t>5</a:t>
            </a:r>
            <a:endParaRPr lang="en-US" dirty="0"/>
          </a:p>
        </p:txBody>
      </p:sp>
      <p:sp>
        <p:nvSpPr>
          <p:cNvPr id="52" name="TextBox 51"/>
          <p:cNvSpPr txBox="1"/>
          <p:nvPr/>
        </p:nvSpPr>
        <p:spPr>
          <a:xfrm>
            <a:off x="7754138" y="2006843"/>
            <a:ext cx="389085" cy="369332"/>
          </a:xfrm>
          <a:prstGeom prst="rect">
            <a:avLst/>
          </a:prstGeom>
          <a:noFill/>
        </p:spPr>
        <p:txBody>
          <a:bodyPr wrap="square" rtlCol="0">
            <a:spAutoFit/>
          </a:bodyPr>
          <a:lstStyle/>
          <a:p>
            <a:r>
              <a:rPr lang="en-US" dirty="0" smtClean="0"/>
              <a:t>6</a:t>
            </a:r>
            <a:endParaRPr lang="en-US" dirty="0"/>
          </a:p>
        </p:txBody>
      </p:sp>
      <p:sp>
        <p:nvSpPr>
          <p:cNvPr id="53" name="TextBox 52"/>
          <p:cNvSpPr txBox="1"/>
          <p:nvPr/>
        </p:nvSpPr>
        <p:spPr>
          <a:xfrm>
            <a:off x="8506432" y="3364565"/>
            <a:ext cx="389085" cy="369332"/>
          </a:xfrm>
          <a:prstGeom prst="rect">
            <a:avLst/>
          </a:prstGeom>
          <a:noFill/>
        </p:spPr>
        <p:txBody>
          <a:bodyPr wrap="square" rtlCol="0">
            <a:spAutoFit/>
          </a:bodyPr>
          <a:lstStyle/>
          <a:p>
            <a:r>
              <a:rPr lang="en-US" dirty="0" smtClean="0"/>
              <a:t>3</a:t>
            </a:r>
            <a:endParaRPr lang="en-US" dirty="0"/>
          </a:p>
        </p:txBody>
      </p:sp>
      <p:sp>
        <p:nvSpPr>
          <p:cNvPr id="55" name="TextBox 54"/>
          <p:cNvSpPr txBox="1"/>
          <p:nvPr/>
        </p:nvSpPr>
        <p:spPr>
          <a:xfrm>
            <a:off x="8584073" y="2902793"/>
            <a:ext cx="443615" cy="369332"/>
          </a:xfrm>
          <a:prstGeom prst="rect">
            <a:avLst/>
          </a:prstGeom>
          <a:noFill/>
        </p:spPr>
        <p:txBody>
          <a:bodyPr wrap="square" rtlCol="0">
            <a:spAutoFit/>
          </a:bodyPr>
          <a:lstStyle/>
          <a:p>
            <a:r>
              <a:rPr lang="en-US" dirty="0" smtClean="0"/>
              <a:t>10</a:t>
            </a:r>
            <a:endParaRPr lang="en-US" dirty="0"/>
          </a:p>
        </p:txBody>
      </p:sp>
    </p:spTree>
    <p:extLst>
      <p:ext uri="{BB962C8B-B14F-4D97-AF65-F5344CB8AC3E}">
        <p14:creationId xmlns:p14="http://schemas.microsoft.com/office/powerpoint/2010/main" val="107069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91216" cy="959621"/>
          </a:xfrm>
        </p:spPr>
        <p:txBody>
          <a:bodyPr/>
          <a:lstStyle/>
          <a:p>
            <a:r>
              <a:rPr lang="en-US" dirty="0"/>
              <a:t>MINIMAL SPANNING </a:t>
            </a:r>
            <a:r>
              <a:rPr lang="en-US" dirty="0" smtClean="0"/>
              <a:t>TREE (Example)</a:t>
            </a:r>
            <a:endParaRPr lang="en-US" dirty="0"/>
          </a:p>
        </p:txBody>
      </p:sp>
      <p:sp>
        <p:nvSpPr>
          <p:cNvPr id="3" name="Content Placeholder 2"/>
          <p:cNvSpPr>
            <a:spLocks noGrp="1"/>
          </p:cNvSpPr>
          <p:nvPr>
            <p:ph idx="1"/>
          </p:nvPr>
        </p:nvSpPr>
        <p:spPr>
          <a:xfrm>
            <a:off x="838200" y="1679321"/>
            <a:ext cx="4593336" cy="2307463"/>
          </a:xfrm>
        </p:spPr>
        <p:txBody>
          <a:bodyPr>
            <a:normAutofit fontScale="92500" lnSpcReduction="20000"/>
          </a:bodyPr>
          <a:lstStyle/>
          <a:p>
            <a:pPr marL="0" indent="0" algn="just">
              <a:lnSpc>
                <a:spcPct val="100000"/>
              </a:lnSpc>
              <a:spcBef>
                <a:spcPts val="0"/>
              </a:spcBef>
              <a:buClr>
                <a:srgbClr val="2CA1BE"/>
              </a:buClr>
              <a:buSzPct val="104166"/>
              <a:buNone/>
              <a:tabLst>
                <a:tab pos="380365" algn="l"/>
              </a:tabLst>
            </a:pPr>
            <a:r>
              <a:rPr lang="en-US" sz="2400" b="1" spc="-5" dirty="0" smtClean="0">
                <a:cs typeface="Lucida Sans Unicode"/>
              </a:rPr>
              <a:t>Solution: </a:t>
            </a:r>
          </a:p>
          <a:p>
            <a:pPr marL="0" indent="0">
              <a:buNone/>
            </a:pPr>
            <a:r>
              <a:rPr lang="en-US" sz="2000" dirty="0"/>
              <a:t>Iteration 1: Algorithm starts from any node, say 1, which gives </a:t>
            </a:r>
            <a:endParaRPr lang="en-US" sz="2000" dirty="0" smtClean="0"/>
          </a:p>
          <a:p>
            <a:pPr marL="0" indent="0">
              <a:buNone/>
            </a:pPr>
            <a:r>
              <a:rPr lang="en-US" sz="2000" dirty="0" smtClean="0">
                <a:solidFill>
                  <a:srgbClr val="0070C0"/>
                </a:solidFill>
              </a:rPr>
              <a:t>A</a:t>
            </a:r>
            <a:r>
              <a:rPr lang="en-US" sz="2000" baseline="-25000" dirty="0" smtClean="0">
                <a:solidFill>
                  <a:srgbClr val="0070C0"/>
                </a:solidFill>
              </a:rPr>
              <a:t>1</a:t>
            </a:r>
            <a:r>
              <a:rPr lang="en-US" sz="2000" dirty="0" smtClean="0">
                <a:solidFill>
                  <a:srgbClr val="0070C0"/>
                </a:solidFill>
              </a:rPr>
              <a:t> </a:t>
            </a:r>
            <a:r>
              <a:rPr lang="en-US" sz="2000" dirty="0">
                <a:solidFill>
                  <a:srgbClr val="0070C0"/>
                </a:solidFill>
              </a:rPr>
              <a:t>= {1}, Ā</a:t>
            </a:r>
            <a:r>
              <a:rPr lang="en-US" sz="2000" baseline="-25000" dirty="0">
                <a:solidFill>
                  <a:srgbClr val="0070C0"/>
                </a:solidFill>
              </a:rPr>
              <a:t>1</a:t>
            </a:r>
            <a:r>
              <a:rPr lang="en-US" sz="2000" dirty="0">
                <a:solidFill>
                  <a:srgbClr val="0070C0"/>
                </a:solidFill>
              </a:rPr>
              <a:t> = {2,3,4,5,6</a:t>
            </a:r>
            <a:r>
              <a:rPr lang="en-US" sz="2000" dirty="0" smtClean="0">
                <a:solidFill>
                  <a:srgbClr val="0070C0"/>
                </a:solidFill>
              </a:rPr>
              <a:t>}</a:t>
            </a:r>
          </a:p>
          <a:p>
            <a:pPr marL="0" indent="0">
              <a:buNone/>
            </a:pPr>
            <a:r>
              <a:rPr lang="en-US" sz="2000" dirty="0">
                <a:solidFill>
                  <a:srgbClr val="00B050"/>
                </a:solidFill>
              </a:rPr>
              <a:t>Iteration 2: From </a:t>
            </a:r>
            <a:r>
              <a:rPr lang="en-US" sz="2000" dirty="0" smtClean="0">
                <a:solidFill>
                  <a:srgbClr val="00B050"/>
                </a:solidFill>
              </a:rPr>
              <a:t>node </a:t>
            </a:r>
            <a:r>
              <a:rPr lang="en-US" sz="2000" dirty="0">
                <a:solidFill>
                  <a:srgbClr val="00B050"/>
                </a:solidFill>
              </a:rPr>
              <a:t>1 arc (1,2) is the shortest link among all the arcs connected to Node 1. Make it permanent, which gives </a:t>
            </a:r>
            <a:endParaRPr lang="en-US" sz="2000" dirty="0" smtClean="0">
              <a:solidFill>
                <a:srgbClr val="00B050"/>
              </a:solidFill>
            </a:endParaRPr>
          </a:p>
          <a:p>
            <a:pPr marL="0" indent="0">
              <a:buNone/>
            </a:pPr>
            <a:r>
              <a:rPr lang="en-US" sz="2000" dirty="0" smtClean="0">
                <a:solidFill>
                  <a:srgbClr val="0070C0"/>
                </a:solidFill>
              </a:rPr>
              <a:t>A</a:t>
            </a:r>
            <a:r>
              <a:rPr lang="en-US" sz="2000" baseline="-25000" dirty="0" smtClean="0">
                <a:solidFill>
                  <a:srgbClr val="0070C0"/>
                </a:solidFill>
              </a:rPr>
              <a:t>2</a:t>
            </a:r>
            <a:r>
              <a:rPr lang="en-US" sz="2000" dirty="0" smtClean="0">
                <a:solidFill>
                  <a:srgbClr val="0070C0"/>
                </a:solidFill>
              </a:rPr>
              <a:t> </a:t>
            </a:r>
            <a:r>
              <a:rPr lang="en-US" sz="2000" dirty="0">
                <a:solidFill>
                  <a:srgbClr val="0070C0"/>
                </a:solidFill>
              </a:rPr>
              <a:t>= {1,2}, </a:t>
            </a:r>
            <a:r>
              <a:rPr lang="en-US" sz="2000" dirty="0" smtClean="0">
                <a:solidFill>
                  <a:srgbClr val="0070C0"/>
                </a:solidFill>
              </a:rPr>
              <a:t>Ā</a:t>
            </a:r>
            <a:r>
              <a:rPr lang="en-US" sz="2000" baseline="-25000" dirty="0" smtClean="0">
                <a:solidFill>
                  <a:srgbClr val="0070C0"/>
                </a:solidFill>
              </a:rPr>
              <a:t>2</a:t>
            </a:r>
            <a:r>
              <a:rPr lang="en-US" sz="2000" dirty="0" smtClean="0">
                <a:solidFill>
                  <a:srgbClr val="0070C0"/>
                </a:solidFill>
              </a:rPr>
              <a:t> </a:t>
            </a:r>
            <a:r>
              <a:rPr lang="en-US" sz="2000" dirty="0">
                <a:solidFill>
                  <a:srgbClr val="0070C0"/>
                </a:solidFill>
              </a:rPr>
              <a:t>= {3,4,5,6}</a:t>
            </a:r>
          </a:p>
          <a:p>
            <a:pPr marL="0" indent="0">
              <a:buNone/>
            </a:pPr>
            <a:endParaRPr lang="en-US" sz="2000" dirty="0">
              <a:solidFill>
                <a:srgbClr val="0070C0"/>
              </a:solidFill>
            </a:endParaRPr>
          </a:p>
          <a:p>
            <a:pPr marL="365760" indent="-365760" algn="just">
              <a:lnSpc>
                <a:spcPct val="120000"/>
              </a:lnSpc>
              <a:spcBef>
                <a:spcPts val="600"/>
              </a:spcBef>
              <a:buClr>
                <a:srgbClr val="2CA1BE"/>
              </a:buClr>
              <a:buSzPct val="104166"/>
              <a:buNone/>
              <a:tabLst>
                <a:tab pos="380365" algn="l"/>
              </a:tabLst>
            </a:pPr>
            <a:endParaRPr lang="en-US" spc="-5" dirty="0">
              <a:latin typeface="Lucida Sans Unicode"/>
              <a:cs typeface="Lucida Sans Unicode"/>
            </a:endParaRPr>
          </a:p>
        </p:txBody>
      </p:sp>
      <p:sp>
        <p:nvSpPr>
          <p:cNvPr id="6" name="Oval 5"/>
          <p:cNvSpPr/>
          <p:nvPr/>
        </p:nvSpPr>
        <p:spPr>
          <a:xfrm>
            <a:off x="7179564" y="1746313"/>
            <a:ext cx="437388" cy="37509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 name="Oval 6"/>
          <p:cNvSpPr/>
          <p:nvPr/>
        </p:nvSpPr>
        <p:spPr>
          <a:xfrm>
            <a:off x="6501384" y="2517394"/>
            <a:ext cx="393192" cy="40868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Oval 7"/>
          <p:cNvSpPr/>
          <p:nvPr/>
        </p:nvSpPr>
        <p:spPr>
          <a:xfrm>
            <a:off x="8232648" y="2517394"/>
            <a:ext cx="326136" cy="40868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9" name="Oval 8"/>
          <p:cNvSpPr/>
          <p:nvPr/>
        </p:nvSpPr>
        <p:spPr>
          <a:xfrm>
            <a:off x="7516368" y="3191256"/>
            <a:ext cx="350520" cy="39319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 name="Oval 9"/>
          <p:cNvSpPr/>
          <p:nvPr/>
        </p:nvSpPr>
        <p:spPr>
          <a:xfrm>
            <a:off x="9463925" y="1924813"/>
            <a:ext cx="374904" cy="44208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11" name="Oval 10"/>
          <p:cNvSpPr/>
          <p:nvPr/>
        </p:nvSpPr>
        <p:spPr>
          <a:xfrm>
            <a:off x="9258300" y="3191256"/>
            <a:ext cx="361188" cy="39319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13" name="Straight Connector 12"/>
          <p:cNvCxnSpPr>
            <a:stCxn id="7" idx="7"/>
            <a:endCxn id="6" idx="3"/>
          </p:cNvCxnSpPr>
          <p:nvPr/>
        </p:nvCxnSpPr>
        <p:spPr>
          <a:xfrm flipV="1">
            <a:off x="6836994" y="2066477"/>
            <a:ext cx="406624" cy="51076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9" name="Straight Connector 18"/>
          <p:cNvCxnSpPr>
            <a:endCxn id="10" idx="1"/>
          </p:cNvCxnSpPr>
          <p:nvPr/>
        </p:nvCxnSpPr>
        <p:spPr>
          <a:xfrm>
            <a:off x="7572680" y="1924813"/>
            <a:ext cx="1946148" cy="64742"/>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3" name="Straight Connector 22"/>
          <p:cNvCxnSpPr>
            <a:stCxn id="6" idx="4"/>
            <a:endCxn id="9" idx="0"/>
          </p:cNvCxnSpPr>
          <p:nvPr/>
        </p:nvCxnSpPr>
        <p:spPr>
          <a:xfrm>
            <a:off x="7398258" y="2121408"/>
            <a:ext cx="293370" cy="106984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5" name="Straight Connector 24"/>
          <p:cNvCxnSpPr>
            <a:stCxn id="9" idx="6"/>
            <a:endCxn id="11" idx="2"/>
          </p:cNvCxnSpPr>
          <p:nvPr/>
        </p:nvCxnSpPr>
        <p:spPr>
          <a:xfrm>
            <a:off x="7866888" y="3387852"/>
            <a:ext cx="139141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Straight Connector 29"/>
          <p:cNvCxnSpPr>
            <a:stCxn id="8" idx="3"/>
            <a:endCxn id="9" idx="7"/>
          </p:cNvCxnSpPr>
          <p:nvPr/>
        </p:nvCxnSpPr>
        <p:spPr>
          <a:xfrm flipH="1">
            <a:off x="7815556" y="2866229"/>
            <a:ext cx="464854" cy="382609"/>
          </a:xfrm>
          <a:prstGeom prst="line">
            <a:avLst/>
          </a:prstGeom>
          <a:ln>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33" name="Straight Connector 32"/>
          <p:cNvCxnSpPr>
            <a:stCxn id="7" idx="6"/>
            <a:endCxn id="8" idx="2"/>
          </p:cNvCxnSpPr>
          <p:nvPr/>
        </p:nvCxnSpPr>
        <p:spPr>
          <a:xfrm>
            <a:off x="6894576" y="2721737"/>
            <a:ext cx="1338072" cy="0"/>
          </a:xfrm>
          <a:prstGeom prst="line">
            <a:avLst/>
          </a:prstGeom>
          <a:ln>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35" name="Straight Connector 34"/>
          <p:cNvCxnSpPr>
            <a:stCxn id="10" idx="7"/>
            <a:endCxn id="10" idx="7"/>
          </p:cNvCxnSpPr>
          <p:nvPr/>
        </p:nvCxnSpPr>
        <p:spPr>
          <a:xfrm>
            <a:off x="9783926" y="198955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306859" y="1638433"/>
            <a:ext cx="389085" cy="369332"/>
          </a:xfrm>
          <a:prstGeom prst="rect">
            <a:avLst/>
          </a:prstGeom>
          <a:noFill/>
        </p:spPr>
        <p:txBody>
          <a:bodyPr wrap="square" rtlCol="0">
            <a:spAutoFit/>
          </a:bodyPr>
          <a:lstStyle/>
          <a:p>
            <a:r>
              <a:rPr lang="en-US" dirty="0" smtClean="0"/>
              <a:t>3</a:t>
            </a:r>
            <a:endParaRPr lang="en-US" dirty="0"/>
          </a:p>
        </p:txBody>
      </p:sp>
      <p:sp>
        <p:nvSpPr>
          <p:cNvPr id="48" name="TextBox 47"/>
          <p:cNvSpPr txBox="1"/>
          <p:nvPr/>
        </p:nvSpPr>
        <p:spPr>
          <a:xfrm>
            <a:off x="6757332" y="2095493"/>
            <a:ext cx="389085" cy="369332"/>
          </a:xfrm>
          <a:prstGeom prst="rect">
            <a:avLst/>
          </a:prstGeom>
          <a:noFill/>
        </p:spPr>
        <p:txBody>
          <a:bodyPr wrap="square" rtlCol="0">
            <a:spAutoFit/>
          </a:bodyPr>
          <a:lstStyle/>
          <a:p>
            <a:r>
              <a:rPr lang="en-US" dirty="0" smtClean="0"/>
              <a:t>1</a:t>
            </a:r>
            <a:endParaRPr lang="en-US" dirty="0"/>
          </a:p>
        </p:txBody>
      </p:sp>
      <p:sp>
        <p:nvSpPr>
          <p:cNvPr id="49" name="TextBox 48"/>
          <p:cNvSpPr txBox="1"/>
          <p:nvPr/>
        </p:nvSpPr>
        <p:spPr>
          <a:xfrm>
            <a:off x="7653270" y="2449711"/>
            <a:ext cx="389085" cy="369332"/>
          </a:xfrm>
          <a:prstGeom prst="rect">
            <a:avLst/>
          </a:prstGeom>
          <a:noFill/>
        </p:spPr>
        <p:txBody>
          <a:bodyPr wrap="square" rtlCol="0">
            <a:spAutoFit/>
          </a:bodyPr>
          <a:lstStyle/>
          <a:p>
            <a:r>
              <a:rPr lang="en-US" dirty="0" smtClean="0"/>
              <a:t>5</a:t>
            </a:r>
            <a:endParaRPr lang="en-US" dirty="0"/>
          </a:p>
        </p:txBody>
      </p:sp>
      <p:sp>
        <p:nvSpPr>
          <p:cNvPr id="50" name="TextBox 49"/>
          <p:cNvSpPr txBox="1"/>
          <p:nvPr/>
        </p:nvSpPr>
        <p:spPr>
          <a:xfrm>
            <a:off x="7209183" y="2145856"/>
            <a:ext cx="389085" cy="369332"/>
          </a:xfrm>
          <a:prstGeom prst="rect">
            <a:avLst/>
          </a:prstGeom>
          <a:noFill/>
        </p:spPr>
        <p:txBody>
          <a:bodyPr wrap="square" rtlCol="0">
            <a:spAutoFit/>
          </a:bodyPr>
          <a:lstStyle/>
          <a:p>
            <a:r>
              <a:rPr lang="en-US" dirty="0" smtClean="0"/>
              <a:t>4</a:t>
            </a:r>
            <a:endParaRPr lang="en-US" dirty="0"/>
          </a:p>
        </p:txBody>
      </p:sp>
      <p:sp>
        <p:nvSpPr>
          <p:cNvPr id="51" name="TextBox 50"/>
          <p:cNvSpPr txBox="1"/>
          <p:nvPr/>
        </p:nvSpPr>
        <p:spPr>
          <a:xfrm>
            <a:off x="7828530" y="2795925"/>
            <a:ext cx="389085" cy="369332"/>
          </a:xfrm>
          <a:prstGeom prst="rect">
            <a:avLst/>
          </a:prstGeom>
          <a:noFill/>
        </p:spPr>
        <p:txBody>
          <a:bodyPr wrap="square" rtlCol="0">
            <a:spAutoFit/>
          </a:bodyPr>
          <a:lstStyle/>
          <a:p>
            <a:r>
              <a:rPr lang="en-US" dirty="0" smtClean="0"/>
              <a:t>5</a:t>
            </a:r>
            <a:endParaRPr lang="en-US" dirty="0"/>
          </a:p>
        </p:txBody>
      </p:sp>
      <p:sp>
        <p:nvSpPr>
          <p:cNvPr id="53" name="TextBox 52"/>
          <p:cNvSpPr txBox="1"/>
          <p:nvPr/>
        </p:nvSpPr>
        <p:spPr>
          <a:xfrm>
            <a:off x="8506432" y="3364565"/>
            <a:ext cx="389085" cy="369332"/>
          </a:xfrm>
          <a:prstGeom prst="rect">
            <a:avLst/>
          </a:prstGeom>
          <a:noFill/>
        </p:spPr>
        <p:txBody>
          <a:bodyPr wrap="square" rtlCol="0">
            <a:spAutoFit/>
          </a:bodyPr>
          <a:lstStyle/>
          <a:p>
            <a:r>
              <a:rPr lang="en-US" dirty="0" smtClean="0"/>
              <a:t>3</a:t>
            </a:r>
            <a:endParaRPr lang="en-US" dirty="0"/>
          </a:p>
        </p:txBody>
      </p:sp>
      <p:sp>
        <p:nvSpPr>
          <p:cNvPr id="56" name="TextBox 55"/>
          <p:cNvSpPr txBox="1"/>
          <p:nvPr/>
        </p:nvSpPr>
        <p:spPr>
          <a:xfrm>
            <a:off x="838200" y="3986784"/>
            <a:ext cx="10332720" cy="2893100"/>
          </a:xfrm>
          <a:prstGeom prst="rect">
            <a:avLst/>
          </a:prstGeom>
          <a:noFill/>
        </p:spPr>
        <p:txBody>
          <a:bodyPr wrap="square" rtlCol="0">
            <a:spAutoFit/>
          </a:bodyPr>
          <a:lstStyle/>
          <a:p>
            <a:r>
              <a:rPr lang="en-US" dirty="0" smtClean="0"/>
              <a:t>Iteration 3: Select the shortest arc connecting permanently connected nodes (1,2) with unconnected nodes (3,4,5,6). Arc (2,5) is the shortest. Connect it to node 2 permanently, which gives  </a:t>
            </a:r>
            <a:r>
              <a:rPr lang="en-US" dirty="0" smtClean="0">
                <a:solidFill>
                  <a:srgbClr val="0070C0"/>
                </a:solidFill>
              </a:rPr>
              <a:t> A</a:t>
            </a:r>
            <a:r>
              <a:rPr lang="en-US" baseline="-25000" dirty="0" smtClean="0">
                <a:solidFill>
                  <a:srgbClr val="0070C0"/>
                </a:solidFill>
              </a:rPr>
              <a:t>3</a:t>
            </a:r>
            <a:r>
              <a:rPr lang="en-US" dirty="0" smtClean="0">
                <a:solidFill>
                  <a:srgbClr val="0070C0"/>
                </a:solidFill>
              </a:rPr>
              <a:t> </a:t>
            </a:r>
            <a:r>
              <a:rPr lang="en-US" dirty="0">
                <a:solidFill>
                  <a:srgbClr val="0070C0"/>
                </a:solidFill>
              </a:rPr>
              <a:t>= {</a:t>
            </a:r>
            <a:r>
              <a:rPr lang="en-US" dirty="0" smtClean="0">
                <a:solidFill>
                  <a:srgbClr val="0070C0"/>
                </a:solidFill>
              </a:rPr>
              <a:t>1,2,5}, Ā</a:t>
            </a:r>
            <a:r>
              <a:rPr lang="en-US" baseline="-25000" dirty="0" smtClean="0">
                <a:solidFill>
                  <a:srgbClr val="0070C0"/>
                </a:solidFill>
              </a:rPr>
              <a:t>3</a:t>
            </a:r>
            <a:r>
              <a:rPr lang="en-US" dirty="0" smtClean="0">
                <a:solidFill>
                  <a:srgbClr val="0070C0"/>
                </a:solidFill>
              </a:rPr>
              <a:t> </a:t>
            </a:r>
            <a:r>
              <a:rPr lang="en-US" dirty="0">
                <a:solidFill>
                  <a:srgbClr val="0070C0"/>
                </a:solidFill>
              </a:rPr>
              <a:t>= {</a:t>
            </a:r>
            <a:r>
              <a:rPr lang="en-US" dirty="0" smtClean="0">
                <a:solidFill>
                  <a:srgbClr val="0070C0"/>
                </a:solidFill>
              </a:rPr>
              <a:t>3,4,6</a:t>
            </a:r>
            <a:r>
              <a:rPr lang="en-US" dirty="0">
                <a:solidFill>
                  <a:srgbClr val="0070C0"/>
                </a:solidFill>
              </a:rPr>
              <a:t>}</a:t>
            </a:r>
          </a:p>
          <a:p>
            <a:r>
              <a:rPr lang="en-US" dirty="0">
                <a:solidFill>
                  <a:srgbClr val="00B050"/>
                </a:solidFill>
              </a:rPr>
              <a:t>Iteration </a:t>
            </a:r>
            <a:r>
              <a:rPr lang="en-US" dirty="0" smtClean="0">
                <a:solidFill>
                  <a:srgbClr val="00B050"/>
                </a:solidFill>
              </a:rPr>
              <a:t>4: </a:t>
            </a:r>
            <a:r>
              <a:rPr lang="en-US" dirty="0">
                <a:solidFill>
                  <a:srgbClr val="00B050"/>
                </a:solidFill>
              </a:rPr>
              <a:t>Select the shortest arc connecting</a:t>
            </a:r>
            <a:r>
              <a:rPr lang="en-US" dirty="0" smtClean="0">
                <a:solidFill>
                  <a:srgbClr val="00B050"/>
                </a:solidFill>
              </a:rPr>
              <a:t> </a:t>
            </a:r>
            <a:r>
              <a:rPr lang="en-US" dirty="0">
                <a:solidFill>
                  <a:srgbClr val="00B050"/>
                </a:solidFill>
              </a:rPr>
              <a:t>permanently connected nodes </a:t>
            </a:r>
            <a:r>
              <a:rPr lang="en-US" dirty="0" smtClean="0">
                <a:solidFill>
                  <a:srgbClr val="00B050"/>
                </a:solidFill>
              </a:rPr>
              <a:t>(1,2,5) with unconnected nodes (3,4,6). </a:t>
            </a:r>
            <a:r>
              <a:rPr lang="en-US" dirty="0">
                <a:solidFill>
                  <a:srgbClr val="00B050"/>
                </a:solidFill>
              </a:rPr>
              <a:t>Arc (</a:t>
            </a:r>
            <a:r>
              <a:rPr lang="en-US" dirty="0" smtClean="0">
                <a:solidFill>
                  <a:srgbClr val="00B050"/>
                </a:solidFill>
              </a:rPr>
              <a:t>2,4) </a:t>
            </a:r>
            <a:r>
              <a:rPr lang="en-US" dirty="0">
                <a:solidFill>
                  <a:srgbClr val="00B050"/>
                </a:solidFill>
              </a:rPr>
              <a:t>is the shortest. Connect it to </a:t>
            </a:r>
            <a:r>
              <a:rPr lang="en-US" dirty="0" smtClean="0">
                <a:solidFill>
                  <a:srgbClr val="00B050"/>
                </a:solidFill>
              </a:rPr>
              <a:t>node </a:t>
            </a:r>
            <a:r>
              <a:rPr lang="en-US" dirty="0">
                <a:solidFill>
                  <a:srgbClr val="00B050"/>
                </a:solidFill>
              </a:rPr>
              <a:t>2 permanently, which </a:t>
            </a:r>
            <a:r>
              <a:rPr lang="en-US" dirty="0" smtClean="0">
                <a:solidFill>
                  <a:srgbClr val="00B050"/>
                </a:solidFill>
              </a:rPr>
              <a:t>gives </a:t>
            </a:r>
            <a:r>
              <a:rPr lang="en-US" dirty="0" smtClean="0">
                <a:solidFill>
                  <a:srgbClr val="0070C0"/>
                </a:solidFill>
              </a:rPr>
              <a:t>A</a:t>
            </a:r>
            <a:r>
              <a:rPr lang="en-US" baseline="-25000" dirty="0" smtClean="0">
                <a:solidFill>
                  <a:srgbClr val="0070C0"/>
                </a:solidFill>
              </a:rPr>
              <a:t>4</a:t>
            </a:r>
            <a:r>
              <a:rPr lang="en-US" dirty="0" smtClean="0">
                <a:solidFill>
                  <a:srgbClr val="0070C0"/>
                </a:solidFill>
              </a:rPr>
              <a:t> </a:t>
            </a:r>
            <a:r>
              <a:rPr lang="en-US" dirty="0">
                <a:solidFill>
                  <a:srgbClr val="0070C0"/>
                </a:solidFill>
              </a:rPr>
              <a:t>= {</a:t>
            </a:r>
            <a:r>
              <a:rPr lang="en-US" dirty="0" smtClean="0">
                <a:solidFill>
                  <a:srgbClr val="0070C0"/>
                </a:solidFill>
              </a:rPr>
              <a:t>1,2,4,5</a:t>
            </a:r>
            <a:r>
              <a:rPr lang="en-US" dirty="0">
                <a:solidFill>
                  <a:srgbClr val="0070C0"/>
                </a:solidFill>
              </a:rPr>
              <a:t>}, </a:t>
            </a:r>
            <a:r>
              <a:rPr lang="en-US" dirty="0" smtClean="0">
                <a:solidFill>
                  <a:srgbClr val="0070C0"/>
                </a:solidFill>
              </a:rPr>
              <a:t>Ā</a:t>
            </a:r>
            <a:r>
              <a:rPr lang="en-US" baseline="-25000" dirty="0" smtClean="0">
                <a:solidFill>
                  <a:srgbClr val="0070C0"/>
                </a:solidFill>
              </a:rPr>
              <a:t>4</a:t>
            </a:r>
            <a:r>
              <a:rPr lang="en-US" dirty="0" smtClean="0">
                <a:solidFill>
                  <a:srgbClr val="0070C0"/>
                </a:solidFill>
              </a:rPr>
              <a:t> </a:t>
            </a:r>
            <a:r>
              <a:rPr lang="en-US" dirty="0">
                <a:solidFill>
                  <a:srgbClr val="0070C0"/>
                </a:solidFill>
              </a:rPr>
              <a:t>= {</a:t>
            </a:r>
            <a:r>
              <a:rPr lang="en-US" dirty="0" smtClean="0">
                <a:solidFill>
                  <a:srgbClr val="0070C0"/>
                </a:solidFill>
              </a:rPr>
              <a:t>3,6</a:t>
            </a:r>
            <a:r>
              <a:rPr lang="en-US" dirty="0">
                <a:solidFill>
                  <a:srgbClr val="0070C0"/>
                </a:solidFill>
              </a:rPr>
              <a:t>}</a:t>
            </a:r>
          </a:p>
          <a:p>
            <a:r>
              <a:rPr lang="en-US" dirty="0"/>
              <a:t>Iteration </a:t>
            </a:r>
            <a:r>
              <a:rPr lang="en-US" dirty="0" smtClean="0"/>
              <a:t>5: </a:t>
            </a:r>
            <a:r>
              <a:rPr lang="en-US" dirty="0"/>
              <a:t>Select the shortest arc connecting permanently connected nodes (</a:t>
            </a:r>
            <a:r>
              <a:rPr lang="en-US" dirty="0" smtClean="0"/>
              <a:t>1,2,4,5</a:t>
            </a:r>
            <a:r>
              <a:rPr lang="en-US" dirty="0"/>
              <a:t>) with unconnected nodes (</a:t>
            </a:r>
            <a:r>
              <a:rPr lang="en-US" dirty="0" smtClean="0"/>
              <a:t>3,6</a:t>
            </a:r>
            <a:r>
              <a:rPr lang="en-US" dirty="0"/>
              <a:t>). Arc </a:t>
            </a:r>
            <a:r>
              <a:rPr lang="en-US" dirty="0" smtClean="0"/>
              <a:t>(4,6) </a:t>
            </a:r>
            <a:r>
              <a:rPr lang="en-US" dirty="0"/>
              <a:t>is the shortest. Connect it to node </a:t>
            </a:r>
            <a:r>
              <a:rPr lang="en-US" dirty="0" smtClean="0"/>
              <a:t>4 </a:t>
            </a:r>
            <a:r>
              <a:rPr lang="en-US" dirty="0"/>
              <a:t>permanently, which gives   </a:t>
            </a:r>
            <a:r>
              <a:rPr lang="en-US" dirty="0" smtClean="0">
                <a:solidFill>
                  <a:srgbClr val="0070C0"/>
                </a:solidFill>
              </a:rPr>
              <a:t>A</a:t>
            </a:r>
            <a:r>
              <a:rPr lang="en-US" baseline="-25000" dirty="0" smtClean="0">
                <a:solidFill>
                  <a:srgbClr val="0070C0"/>
                </a:solidFill>
              </a:rPr>
              <a:t>5</a:t>
            </a:r>
            <a:r>
              <a:rPr lang="en-US" dirty="0" smtClean="0">
                <a:solidFill>
                  <a:srgbClr val="0070C0"/>
                </a:solidFill>
              </a:rPr>
              <a:t> </a:t>
            </a:r>
            <a:r>
              <a:rPr lang="en-US" dirty="0">
                <a:solidFill>
                  <a:srgbClr val="0070C0"/>
                </a:solidFill>
              </a:rPr>
              <a:t>= {</a:t>
            </a:r>
            <a:r>
              <a:rPr lang="en-US" dirty="0" smtClean="0">
                <a:solidFill>
                  <a:srgbClr val="0070C0"/>
                </a:solidFill>
              </a:rPr>
              <a:t>1,2,4,5,6}, Ā</a:t>
            </a:r>
            <a:r>
              <a:rPr lang="en-US" baseline="-25000" dirty="0">
                <a:solidFill>
                  <a:srgbClr val="0070C0"/>
                </a:solidFill>
              </a:rPr>
              <a:t>5</a:t>
            </a:r>
            <a:r>
              <a:rPr lang="en-US" dirty="0" smtClean="0">
                <a:solidFill>
                  <a:srgbClr val="0070C0"/>
                </a:solidFill>
              </a:rPr>
              <a:t> </a:t>
            </a:r>
            <a:r>
              <a:rPr lang="en-US" dirty="0">
                <a:solidFill>
                  <a:srgbClr val="0070C0"/>
                </a:solidFill>
              </a:rPr>
              <a:t>= {</a:t>
            </a:r>
            <a:r>
              <a:rPr lang="en-US" dirty="0" smtClean="0">
                <a:solidFill>
                  <a:srgbClr val="0070C0"/>
                </a:solidFill>
              </a:rPr>
              <a:t>3}</a:t>
            </a:r>
          </a:p>
          <a:p>
            <a:pPr algn="just"/>
            <a:r>
              <a:rPr lang="en-US" dirty="0">
                <a:solidFill>
                  <a:srgbClr val="00B050"/>
                </a:solidFill>
              </a:rPr>
              <a:t>Iteration </a:t>
            </a:r>
            <a:r>
              <a:rPr lang="en-US" dirty="0" smtClean="0">
                <a:solidFill>
                  <a:srgbClr val="00B050"/>
                </a:solidFill>
              </a:rPr>
              <a:t>6: </a:t>
            </a:r>
            <a:r>
              <a:rPr lang="en-US" dirty="0">
                <a:solidFill>
                  <a:srgbClr val="00B050"/>
                </a:solidFill>
              </a:rPr>
              <a:t>Select the shortest arc connecting permanently connected nodes (</a:t>
            </a:r>
            <a:r>
              <a:rPr lang="en-US" dirty="0" smtClean="0">
                <a:solidFill>
                  <a:srgbClr val="00B050"/>
                </a:solidFill>
              </a:rPr>
              <a:t>1,2,4,5,6) </a:t>
            </a:r>
            <a:r>
              <a:rPr lang="en-US" dirty="0">
                <a:solidFill>
                  <a:srgbClr val="00B050"/>
                </a:solidFill>
              </a:rPr>
              <a:t>with unconnected </a:t>
            </a:r>
            <a:r>
              <a:rPr lang="en-US" dirty="0" smtClean="0">
                <a:solidFill>
                  <a:srgbClr val="00B050"/>
                </a:solidFill>
              </a:rPr>
              <a:t>node </a:t>
            </a:r>
            <a:r>
              <a:rPr lang="en-US" dirty="0">
                <a:solidFill>
                  <a:srgbClr val="00B050"/>
                </a:solidFill>
              </a:rPr>
              <a:t>(</a:t>
            </a:r>
            <a:r>
              <a:rPr lang="en-US" dirty="0" smtClean="0">
                <a:solidFill>
                  <a:srgbClr val="00B050"/>
                </a:solidFill>
              </a:rPr>
              <a:t>3). </a:t>
            </a:r>
            <a:r>
              <a:rPr lang="en-US" dirty="0">
                <a:solidFill>
                  <a:srgbClr val="00B050"/>
                </a:solidFill>
              </a:rPr>
              <a:t>Arc </a:t>
            </a:r>
            <a:r>
              <a:rPr lang="en-US" dirty="0" smtClean="0">
                <a:solidFill>
                  <a:srgbClr val="00B050"/>
                </a:solidFill>
              </a:rPr>
              <a:t>(3,4</a:t>
            </a:r>
            <a:r>
              <a:rPr lang="en-US" dirty="0">
                <a:solidFill>
                  <a:srgbClr val="00B050"/>
                </a:solidFill>
              </a:rPr>
              <a:t>) </a:t>
            </a:r>
            <a:r>
              <a:rPr lang="en-US" dirty="0" smtClean="0">
                <a:solidFill>
                  <a:srgbClr val="00B050"/>
                </a:solidFill>
              </a:rPr>
              <a:t>or arc (1,3) are the </a:t>
            </a:r>
            <a:r>
              <a:rPr lang="en-US" dirty="0">
                <a:solidFill>
                  <a:srgbClr val="00B050"/>
                </a:solidFill>
              </a:rPr>
              <a:t>shortest. Connect </a:t>
            </a:r>
            <a:r>
              <a:rPr lang="en-US" dirty="0" smtClean="0">
                <a:solidFill>
                  <a:srgbClr val="00B050"/>
                </a:solidFill>
              </a:rPr>
              <a:t>either one permanently</a:t>
            </a:r>
            <a:r>
              <a:rPr lang="en-US" dirty="0">
                <a:solidFill>
                  <a:srgbClr val="00B050"/>
                </a:solidFill>
              </a:rPr>
              <a:t>, </a:t>
            </a:r>
            <a:r>
              <a:rPr lang="en-US" dirty="0" smtClean="0">
                <a:solidFill>
                  <a:srgbClr val="00B050"/>
                </a:solidFill>
              </a:rPr>
              <a:t>Alternate Solution exist, which </a:t>
            </a:r>
            <a:r>
              <a:rPr lang="en-US" dirty="0">
                <a:solidFill>
                  <a:srgbClr val="00B050"/>
                </a:solidFill>
              </a:rPr>
              <a:t>gives   </a:t>
            </a:r>
            <a:r>
              <a:rPr lang="en-US" dirty="0" smtClean="0">
                <a:solidFill>
                  <a:srgbClr val="00B050"/>
                </a:solidFill>
              </a:rPr>
              <a:t>  </a:t>
            </a:r>
            <a:r>
              <a:rPr lang="en-US" dirty="0" smtClean="0">
                <a:solidFill>
                  <a:srgbClr val="0070C0"/>
                </a:solidFill>
              </a:rPr>
              <a:t>A</a:t>
            </a:r>
            <a:r>
              <a:rPr lang="en-US" baseline="-25000" dirty="0" smtClean="0">
                <a:solidFill>
                  <a:srgbClr val="0070C0"/>
                </a:solidFill>
              </a:rPr>
              <a:t>6</a:t>
            </a:r>
            <a:r>
              <a:rPr lang="en-US" dirty="0" smtClean="0">
                <a:solidFill>
                  <a:srgbClr val="0070C0"/>
                </a:solidFill>
              </a:rPr>
              <a:t> </a:t>
            </a:r>
            <a:r>
              <a:rPr lang="en-US" dirty="0">
                <a:solidFill>
                  <a:srgbClr val="0070C0"/>
                </a:solidFill>
              </a:rPr>
              <a:t>= {</a:t>
            </a:r>
            <a:r>
              <a:rPr lang="en-US" dirty="0" smtClean="0">
                <a:solidFill>
                  <a:srgbClr val="0070C0"/>
                </a:solidFill>
              </a:rPr>
              <a:t>1,2,3,4,5,6}, Ā</a:t>
            </a:r>
            <a:r>
              <a:rPr lang="en-US" baseline="-25000" dirty="0" smtClean="0">
                <a:solidFill>
                  <a:srgbClr val="0070C0"/>
                </a:solidFill>
              </a:rPr>
              <a:t>6</a:t>
            </a:r>
            <a:r>
              <a:rPr lang="en-US" dirty="0" smtClean="0">
                <a:solidFill>
                  <a:srgbClr val="0070C0"/>
                </a:solidFill>
              </a:rPr>
              <a:t> </a:t>
            </a:r>
            <a:r>
              <a:rPr lang="en-US" dirty="0">
                <a:solidFill>
                  <a:srgbClr val="0070C0"/>
                </a:solidFill>
              </a:rPr>
              <a:t>= </a:t>
            </a:r>
            <a:r>
              <a:rPr lang="en-US" dirty="0" smtClean="0">
                <a:solidFill>
                  <a:srgbClr val="0070C0"/>
                </a:solidFill>
              </a:rPr>
              <a:t>Ø. </a:t>
            </a:r>
          </a:p>
          <a:p>
            <a:pPr algn="just"/>
            <a:r>
              <a:rPr lang="en-US" sz="2000" dirty="0" smtClean="0">
                <a:solidFill>
                  <a:srgbClr val="FF0000"/>
                </a:solidFill>
              </a:rPr>
              <a:t>Length of the required minimum cable = 1+3+4+3+5 = 16 Km.</a:t>
            </a:r>
            <a:endParaRPr lang="en-US" sz="2000" dirty="0">
              <a:solidFill>
                <a:srgbClr val="FF0000"/>
              </a:solidFill>
            </a:endParaRPr>
          </a:p>
        </p:txBody>
      </p:sp>
      <p:sp>
        <p:nvSpPr>
          <p:cNvPr id="4" name="TextBox 3"/>
          <p:cNvSpPr txBox="1"/>
          <p:nvPr/>
        </p:nvSpPr>
        <p:spPr>
          <a:xfrm>
            <a:off x="5190856" y="3540087"/>
            <a:ext cx="2372411" cy="369332"/>
          </a:xfrm>
          <a:prstGeom prst="rect">
            <a:avLst/>
          </a:prstGeom>
          <a:noFill/>
          <a:ln>
            <a:solidFill>
              <a:srgbClr val="FF0000"/>
            </a:solidFill>
          </a:ln>
        </p:spPr>
        <p:txBody>
          <a:bodyPr wrap="square" rtlCol="0">
            <a:spAutoFit/>
          </a:bodyPr>
          <a:lstStyle/>
          <a:p>
            <a:r>
              <a:rPr lang="en-US" dirty="0" smtClean="0">
                <a:solidFill>
                  <a:srgbClr val="FF0000"/>
                </a:solidFill>
              </a:rPr>
              <a:t>Minimal Spanning Tree</a:t>
            </a:r>
            <a:endParaRPr lang="en-US" dirty="0">
              <a:solidFill>
                <a:srgbClr val="FF0000"/>
              </a:solidFill>
            </a:endParaRPr>
          </a:p>
        </p:txBody>
      </p:sp>
      <p:sp>
        <p:nvSpPr>
          <p:cNvPr id="5" name="TextBox 4"/>
          <p:cNvSpPr txBox="1"/>
          <p:nvPr/>
        </p:nvSpPr>
        <p:spPr>
          <a:xfrm>
            <a:off x="8749077" y="2448502"/>
            <a:ext cx="2488899" cy="584775"/>
          </a:xfrm>
          <a:prstGeom prst="rect">
            <a:avLst/>
          </a:prstGeom>
          <a:noFill/>
        </p:spPr>
        <p:txBody>
          <a:bodyPr wrap="square" rtlCol="0">
            <a:spAutoFit/>
          </a:bodyPr>
          <a:lstStyle/>
          <a:p>
            <a:r>
              <a:rPr lang="en-US" sz="1600" dirty="0" smtClean="0">
                <a:solidFill>
                  <a:srgbClr val="FF0000"/>
                </a:solidFill>
              </a:rPr>
              <a:t>Arc (1,3) and Arc (3,4) are Alternate Links.</a:t>
            </a:r>
            <a:endParaRPr lang="en-US" sz="1600" dirty="0">
              <a:solidFill>
                <a:srgbClr val="FF0000"/>
              </a:solidFill>
            </a:endParaRPr>
          </a:p>
        </p:txBody>
      </p:sp>
    </p:spTree>
    <p:extLst>
      <p:ext uri="{BB962C8B-B14F-4D97-AF65-F5344CB8AC3E}">
        <p14:creationId xmlns:p14="http://schemas.microsoft.com/office/powerpoint/2010/main" val="3279419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2063</TotalTime>
  <Words>7635</Words>
  <Application>Microsoft Office PowerPoint</Application>
  <PresentationFormat>Widescreen</PresentationFormat>
  <Paragraphs>2074</Paragraphs>
  <Slides>59</Slides>
  <Notes>1</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Arial</vt:lpstr>
      <vt:lpstr>Calibri</vt:lpstr>
      <vt:lpstr>Calibri Light</vt:lpstr>
      <vt:lpstr>Cambria Math</vt:lpstr>
      <vt:lpstr>Comic Sans MS</vt:lpstr>
      <vt:lpstr>Constantia</vt:lpstr>
      <vt:lpstr>Lucida Sans Unicode</vt:lpstr>
      <vt:lpstr>Times New Roman</vt:lpstr>
      <vt:lpstr>Wingdings</vt:lpstr>
      <vt:lpstr>Office Theme</vt:lpstr>
      <vt:lpstr>NETWORK MODELS</vt:lpstr>
      <vt:lpstr>Network Models</vt:lpstr>
      <vt:lpstr>Network Definitions</vt:lpstr>
      <vt:lpstr>Network Definitions</vt:lpstr>
      <vt:lpstr>MINIMAL SPANNING TREE </vt:lpstr>
      <vt:lpstr>MINIMAL SPANNING TREE ALGORITHM </vt:lpstr>
      <vt:lpstr>MINIMAL SPANNING TREE ALGORITHM </vt:lpstr>
      <vt:lpstr>MINIMAL SPANNING TREE (Example)</vt:lpstr>
      <vt:lpstr>MINIMAL SPANNING TREE (Example)</vt:lpstr>
      <vt:lpstr>MINIMAL SPANNING TREE (Example)-SUMMARY</vt:lpstr>
      <vt:lpstr>Shortest Route Algorithm</vt:lpstr>
      <vt:lpstr>Dijkstra’s Algorithm</vt:lpstr>
      <vt:lpstr>Dijkstra’s Algorithm</vt:lpstr>
      <vt:lpstr>Dijkstra’s Algorithm (Example)</vt:lpstr>
      <vt:lpstr>Dijkstra’s Algorithm (Example)</vt:lpstr>
      <vt:lpstr>Dijkstra’s Algorithm (Example)</vt:lpstr>
      <vt:lpstr>Dijkstra’s Algorithm (Example)</vt:lpstr>
      <vt:lpstr>Dijkstra’s Algorithm (Example)</vt:lpstr>
      <vt:lpstr>MAXIMUM FLOW PROBLEM</vt:lpstr>
      <vt:lpstr>MAXIMUM FLOW PROBLEM</vt:lpstr>
      <vt:lpstr>MAXIMUM FLOW ALGORITHM</vt:lpstr>
      <vt:lpstr>MAXIMUM FLOW ALGORITHM (Example)</vt:lpstr>
      <vt:lpstr>MAXIMUM FLOW ALGORITHM (Example)</vt:lpstr>
      <vt:lpstr>NETWORK PROJECT</vt:lpstr>
      <vt:lpstr>Network Representation</vt:lpstr>
      <vt:lpstr>Network Representation</vt:lpstr>
      <vt:lpstr>Rules for Constructing the Network</vt:lpstr>
      <vt:lpstr>Construction of a Network (Example 1)</vt:lpstr>
      <vt:lpstr>Construction of a Network (Example 2)</vt:lpstr>
      <vt:lpstr>Critical Path Computations</vt:lpstr>
      <vt:lpstr>CRITICAL PATH METHOD (CPM)</vt:lpstr>
      <vt:lpstr>CRITICAL PATH METHOD</vt:lpstr>
      <vt:lpstr>CRITICAL PATH METHOD</vt:lpstr>
      <vt:lpstr>CRITICAL PATH METHOD</vt:lpstr>
      <vt:lpstr>CRITICAL PATH METHOD (Example)</vt:lpstr>
      <vt:lpstr>CRITICAL PATH METHOD (Example)</vt:lpstr>
      <vt:lpstr>CRITICAL PATH METHOD (Example)</vt:lpstr>
      <vt:lpstr>Determination of the Floats:</vt:lpstr>
      <vt:lpstr>Determination of the Floats:</vt:lpstr>
      <vt:lpstr>Construction of Time Schedule</vt:lpstr>
      <vt:lpstr>Construction of Time Schedule</vt:lpstr>
      <vt:lpstr>PROGRAM EVALUATION AND REVIEW TECHNIQUE (PERT)</vt:lpstr>
      <vt:lpstr>PROGRAM EVALUATION AND REVIEW TECHNIQUE (PERT)</vt:lpstr>
      <vt:lpstr>PROGRAM EVALUATION AND REVIEW TECHNIQUE (PERT)</vt:lpstr>
      <vt:lpstr>PERT (Example)</vt:lpstr>
      <vt:lpstr>PERT (Example)</vt:lpstr>
      <vt:lpstr>PERT (Example)</vt:lpstr>
      <vt:lpstr>ADVANTAGES AND LIMITATIONS</vt:lpstr>
      <vt:lpstr>ADVANTAGES AND LIMITATIONS</vt:lpstr>
      <vt:lpstr>PROJECT TIME-COST TRADE-OFF</vt:lpstr>
      <vt:lpstr>PROJECT TIME-COST TRADE-OFF</vt:lpstr>
      <vt:lpstr>PROJECT TIME-COST TRADE-OFF (Example)</vt:lpstr>
      <vt:lpstr>PROJECT TIME-COST TRADE-OFF (Example)</vt:lpstr>
      <vt:lpstr>PROJECT TIME-COST TRADE-OFF (Example)</vt:lpstr>
      <vt:lpstr>PROJECT TIME-COST TRADE-OFF (Example)</vt:lpstr>
      <vt:lpstr>PROJECT TIME-COST TRADE-OFF (Example)</vt:lpstr>
      <vt:lpstr>PROJECT TIME-COST TRADE-OFF (Example)</vt:lpstr>
      <vt:lpstr>PROJECT TIME-COST TRADE-OFF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MODELS</dc:title>
  <dc:creator>Windows User</dc:creator>
  <cp:lastModifiedBy>Windows User</cp:lastModifiedBy>
  <cp:revision>188</cp:revision>
  <dcterms:created xsi:type="dcterms:W3CDTF">2020-04-10T23:38:49Z</dcterms:created>
  <dcterms:modified xsi:type="dcterms:W3CDTF">2022-01-08T08:08:16Z</dcterms:modified>
</cp:coreProperties>
</file>