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73" r:id="rId7"/>
    <p:sldId id="260" r:id="rId8"/>
    <p:sldId id="261" r:id="rId9"/>
    <p:sldId id="262" r:id="rId10"/>
    <p:sldId id="263" r:id="rId11"/>
    <p:sldId id="264" r:id="rId12"/>
    <p:sldId id="266" r:id="rId13"/>
    <p:sldId id="267" r:id="rId14"/>
    <p:sldId id="269" r:id="rId15"/>
    <p:sldId id="268"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2200" dirty="0" smtClean="0"/>
              <a:t>Top 50 ggplot2 Visualizations - The Master List</a:t>
            </a:r>
            <a:r>
              <a:rPr lang="en-US" dirty="0" smtClean="0"/>
              <a:t/>
            </a:r>
            <a:br>
              <a:rPr lang="en-US" dirty="0" smtClean="0"/>
            </a:br>
            <a:endParaRPr lang="en-US" dirty="0"/>
          </a:p>
        </p:txBody>
      </p:sp>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dirty="0" smtClean="0"/>
              <a:t>An effective chart is one that:</a:t>
            </a:r>
          </a:p>
          <a:p>
            <a:r>
              <a:rPr lang="en-US" dirty="0" smtClean="0"/>
              <a:t>Conveys the right information without distorting facts.</a:t>
            </a:r>
          </a:p>
          <a:p>
            <a:r>
              <a:rPr lang="en-US" dirty="0" smtClean="0"/>
              <a:t>Is simple but elegant. It should not force you to think much in order to get it.</a:t>
            </a:r>
          </a:p>
          <a:p>
            <a:r>
              <a:rPr lang="en-US" dirty="0" smtClean="0"/>
              <a:t>Aesthetics supports information rather that overshadow it.</a:t>
            </a:r>
          </a:p>
          <a:p>
            <a:r>
              <a:rPr lang="en-US" dirty="0" smtClean="0"/>
              <a:t>Is not overloaded with information.</a:t>
            </a:r>
          </a:p>
          <a:p>
            <a:r>
              <a:rPr lang="en-US" dirty="0" smtClean="0"/>
              <a:t>Primarily, there are 8 types of objectives you may construct plots. </a:t>
            </a:r>
          </a:p>
          <a:p>
            <a:r>
              <a:rPr lang="en-US" dirty="0" smtClean="0"/>
              <a:t>So, before you actually make the plot, try and figure what findings and relationships you would like to convey or examine through the visualization. Chances are it will fall under one (or sometimes more) of these 8 categories.</a:t>
            </a:r>
          </a:p>
          <a:p>
            <a:r>
              <a:rPr lang="en-US" dirty="0" smtClean="0">
                <a:hlinkClick r:id="rId2"/>
              </a:rPr>
              <a:t>Correlation</a:t>
            </a:r>
            <a:endParaRPr lang="en-US" dirty="0" smtClean="0"/>
          </a:p>
          <a:p>
            <a:pPr lvl="1"/>
            <a:r>
              <a:rPr lang="en-US" dirty="0" err="1" smtClean="0">
                <a:hlinkClick r:id="rId2"/>
              </a:rPr>
              <a:t>Scatterplot</a:t>
            </a:r>
            <a:endParaRPr lang="en-US" dirty="0" smtClean="0"/>
          </a:p>
          <a:p>
            <a:pPr lvl="1"/>
            <a:r>
              <a:rPr lang="en-US" dirty="0" err="1" smtClean="0">
                <a:hlinkClick r:id="rId2"/>
              </a:rPr>
              <a:t>Scatterplot</a:t>
            </a:r>
            <a:r>
              <a:rPr lang="en-US" dirty="0" smtClean="0">
                <a:hlinkClick r:id="rId2"/>
              </a:rPr>
              <a:t> With Encircling</a:t>
            </a:r>
            <a:endParaRPr lang="en-US" dirty="0" smtClean="0"/>
          </a:p>
          <a:p>
            <a:pPr lvl="1"/>
            <a:r>
              <a:rPr lang="en-US" dirty="0" smtClean="0">
                <a:hlinkClick r:id="rId2"/>
              </a:rPr>
              <a:t>Jitter Plot</a:t>
            </a:r>
            <a:endParaRPr lang="en-US" dirty="0" smtClean="0"/>
          </a:p>
          <a:p>
            <a:pPr lvl="1"/>
            <a:r>
              <a:rPr lang="en-US" dirty="0" smtClean="0">
                <a:hlinkClick r:id="rId2"/>
              </a:rPr>
              <a:t>Counts Chart</a:t>
            </a:r>
            <a:endParaRPr lang="en-US" dirty="0" smtClean="0"/>
          </a:p>
          <a:p>
            <a:pPr lvl="1"/>
            <a:r>
              <a:rPr lang="en-US" dirty="0" smtClean="0">
                <a:hlinkClick r:id="rId2"/>
              </a:rPr>
              <a:t>Bubble Plot</a:t>
            </a:r>
            <a:endParaRPr lang="en-US" dirty="0" smtClean="0"/>
          </a:p>
          <a:p>
            <a:pPr lvl="1"/>
            <a:r>
              <a:rPr lang="en-US" dirty="0" smtClean="0">
                <a:hlinkClick r:id="rId2"/>
              </a:rPr>
              <a:t>Animated Bubble Plot</a:t>
            </a:r>
            <a:endParaRPr lang="en-US" dirty="0" smtClean="0"/>
          </a:p>
          <a:p>
            <a:pPr lvl="1"/>
            <a:r>
              <a:rPr lang="en-US" dirty="0" smtClean="0">
                <a:hlinkClick r:id="rId2"/>
              </a:rPr>
              <a:t>Marginal Histogram / </a:t>
            </a:r>
            <a:r>
              <a:rPr lang="en-US" dirty="0" err="1" smtClean="0">
                <a:hlinkClick r:id="rId2"/>
              </a:rPr>
              <a:t>Boxplot</a:t>
            </a:r>
            <a:endParaRPr lang="en-US" dirty="0" smtClean="0"/>
          </a:p>
          <a:p>
            <a:pPr lvl="1"/>
            <a:r>
              <a:rPr lang="en-US" dirty="0" err="1" smtClean="0">
                <a:hlinkClick r:id="rId2"/>
              </a:rPr>
              <a:t>Correlogram</a:t>
            </a:r>
            <a:endParaRPr lang="en-US" dirty="0" smtClean="0"/>
          </a:p>
          <a:p>
            <a:r>
              <a:rPr lang="en-US" dirty="0" smtClean="0">
                <a:hlinkClick r:id="rId2"/>
              </a:rPr>
              <a:t>Deviation</a:t>
            </a:r>
            <a:endParaRPr lang="en-US" dirty="0" smtClean="0"/>
          </a:p>
          <a:p>
            <a:pPr lvl="1"/>
            <a:r>
              <a:rPr lang="en-US" dirty="0" smtClean="0">
                <a:hlinkClick r:id="rId2"/>
              </a:rPr>
              <a:t>Diverging Bars</a:t>
            </a:r>
            <a:endParaRPr lang="en-US" dirty="0" smtClean="0"/>
          </a:p>
          <a:p>
            <a:pPr lvl="1"/>
            <a:r>
              <a:rPr lang="en-US" dirty="0" smtClean="0">
                <a:hlinkClick r:id="rId2"/>
              </a:rPr>
              <a:t>Diverging Lollipop Chart</a:t>
            </a:r>
            <a:endParaRPr lang="en-US" dirty="0" smtClean="0"/>
          </a:p>
          <a:p>
            <a:pPr lvl="1"/>
            <a:r>
              <a:rPr lang="en-US" dirty="0" smtClean="0">
                <a:hlinkClick r:id="rId2"/>
              </a:rPr>
              <a:t>Diverging Dot Plot</a:t>
            </a:r>
            <a:endParaRPr lang="en-US" dirty="0" smtClean="0"/>
          </a:p>
          <a:p>
            <a:pPr lvl="1"/>
            <a:r>
              <a:rPr lang="en-US" dirty="0" smtClean="0">
                <a:hlinkClick r:id="rId2"/>
              </a:rPr>
              <a:t>Area Chart</a:t>
            </a:r>
            <a:endParaRPr lang="en-US" dirty="0" smtClean="0"/>
          </a:p>
          <a:p>
            <a:r>
              <a:rPr lang="en-US" dirty="0" smtClean="0">
                <a:hlinkClick r:id="rId2"/>
              </a:rPr>
              <a:t>Pyramid</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2544762"/>
          </a:xfrm>
        </p:spPr>
        <p:txBody>
          <a:bodyPr>
            <a:normAutofit/>
          </a:bodyPr>
          <a:lstStyle/>
          <a:p>
            <a:pPr algn="l"/>
            <a:r>
              <a:rPr lang="en-US" sz="2000" i="1" dirty="0" smtClean="0"/>
              <a:t># load package and data</a:t>
            </a:r>
            <a:r>
              <a:rPr lang="en-US" sz="2000" dirty="0" smtClean="0"/>
              <a:t> </a:t>
            </a:r>
            <a:br>
              <a:rPr lang="en-US" sz="2000" dirty="0" smtClean="0"/>
            </a:br>
            <a:r>
              <a:rPr lang="en-US" sz="2000" b="1" dirty="0" smtClean="0"/>
              <a:t>library</a:t>
            </a:r>
            <a:r>
              <a:rPr lang="en-US" sz="2000" dirty="0" smtClean="0"/>
              <a:t>(ggplot2)</a:t>
            </a:r>
            <a:br>
              <a:rPr lang="en-US" sz="2000" dirty="0" smtClean="0"/>
            </a:br>
            <a:r>
              <a:rPr lang="en-US" sz="2000" i="1" dirty="0" smtClean="0"/>
              <a:t> # mpg  	</a:t>
            </a:r>
            <a:r>
              <a:rPr lang="en-US" sz="2000" dirty="0" smtClean="0"/>
              <a:t> </a:t>
            </a:r>
            <a:r>
              <a:rPr lang="en-US" sz="2000" b="1" dirty="0" smtClean="0"/>
              <a:t>data</a:t>
            </a:r>
            <a:r>
              <a:rPr lang="en-US" sz="2000" dirty="0" smtClean="0"/>
              <a:t>(mpg, package="ggplot2") </a:t>
            </a:r>
            <a:r>
              <a:rPr lang="en-US" sz="2000" i="1" dirty="0" smtClean="0"/>
              <a:t/>
            </a:r>
            <a:br>
              <a:rPr lang="en-US" sz="2000" i="1" dirty="0" smtClean="0"/>
            </a:br>
            <a:r>
              <a:rPr lang="en-US" sz="2000" i="1" dirty="0" smtClean="0"/>
              <a:t> # </a:t>
            </a:r>
            <a:r>
              <a:rPr lang="en-US" sz="2000" i="1" dirty="0" err="1" smtClean="0"/>
              <a:t>Scatterplot</a:t>
            </a:r>
            <a:r>
              <a:rPr lang="en-US" sz="2000" dirty="0" smtClean="0"/>
              <a:t>  </a:t>
            </a:r>
            <a:r>
              <a:rPr lang="en-US" sz="2000" i="1" dirty="0" smtClean="0"/>
              <a:t>&lt;- read.csv("http://goo.gl/uEeRGu")</a:t>
            </a:r>
            <a:br>
              <a:rPr lang="en-US" sz="2000" i="1" dirty="0" smtClean="0"/>
            </a:br>
            <a:r>
              <a:rPr lang="en-US" sz="2000" i="1" dirty="0" smtClean="0"/>
              <a:t> # pre-set the </a:t>
            </a:r>
            <a:r>
              <a:rPr lang="en-US" sz="2000" i="1" dirty="0" err="1" smtClean="0"/>
              <a:t>bw</a:t>
            </a:r>
            <a:r>
              <a:rPr lang="en-US" sz="2000" i="1" dirty="0" smtClean="0"/>
              <a:t> theme</a:t>
            </a:r>
            <a:r>
              <a:rPr lang="en-US" sz="2000" dirty="0" smtClean="0"/>
              <a:t> </a:t>
            </a:r>
            <a:r>
              <a:rPr lang="en-US" sz="2000" b="1" dirty="0" err="1" smtClean="0"/>
              <a:t>theme_set</a:t>
            </a:r>
            <a:r>
              <a:rPr lang="en-US" sz="2000" dirty="0" smtClean="0"/>
              <a:t>(</a:t>
            </a:r>
            <a:r>
              <a:rPr lang="en-US" sz="2000" b="1" dirty="0" err="1" smtClean="0"/>
              <a:t>theme_bw</a:t>
            </a:r>
            <a:r>
              <a:rPr lang="en-US" sz="2000" dirty="0" smtClean="0"/>
              <a:t>())</a:t>
            </a:r>
            <a:r>
              <a:rPr lang="en-US" sz="2000" i="1" dirty="0" smtClean="0"/>
              <a:t> </a:t>
            </a:r>
            <a:r>
              <a:rPr lang="en-US" sz="2000" dirty="0" smtClean="0"/>
              <a:t> </a:t>
            </a:r>
            <a:br>
              <a:rPr lang="en-US" sz="2000" dirty="0" smtClean="0"/>
            </a:br>
            <a:r>
              <a:rPr lang="en-US" sz="2000" dirty="0" smtClean="0"/>
              <a:t>g &lt;- </a:t>
            </a:r>
            <a:r>
              <a:rPr lang="en-US" sz="2000" b="1" dirty="0" err="1" smtClean="0"/>
              <a:t>ggplot</a:t>
            </a:r>
            <a:r>
              <a:rPr lang="en-US" sz="2000" dirty="0" smtClean="0"/>
              <a:t>(mpg, </a:t>
            </a:r>
            <a:r>
              <a:rPr lang="en-US" sz="2000" b="1" dirty="0" err="1" smtClean="0"/>
              <a:t>aes</a:t>
            </a:r>
            <a:r>
              <a:rPr lang="en-US" sz="2000" dirty="0" smtClean="0"/>
              <a:t>(</a:t>
            </a:r>
            <a:r>
              <a:rPr lang="en-US" sz="2000" dirty="0" err="1" smtClean="0"/>
              <a:t>cty</a:t>
            </a:r>
            <a:r>
              <a:rPr lang="en-US" sz="2000" dirty="0" smtClean="0"/>
              <a:t>, hwy)) g + </a:t>
            </a:r>
            <a:r>
              <a:rPr lang="en-US" sz="2000" b="1" dirty="0" err="1" smtClean="0"/>
              <a:t>geom_jitter</a:t>
            </a:r>
            <a:r>
              <a:rPr lang="en-US" sz="2000" dirty="0" smtClean="0"/>
              <a:t>(width = .5, size=1) + </a:t>
            </a:r>
            <a:r>
              <a:rPr lang="en-US" sz="2000" b="1" dirty="0" smtClean="0"/>
              <a:t>labs </a:t>
            </a:r>
            <a:r>
              <a:rPr lang="en-US" sz="2000" dirty="0" smtClean="0"/>
              <a:t>( subtitle ="mpg: city </a:t>
            </a:r>
            <a:r>
              <a:rPr lang="en-US" sz="2000" dirty="0" err="1" smtClean="0"/>
              <a:t>vs</a:t>
            </a:r>
            <a:r>
              <a:rPr lang="en-US" sz="2000" dirty="0" smtClean="0"/>
              <a:t> highway mileage", y="hwy", x="</a:t>
            </a:r>
            <a:r>
              <a:rPr lang="en-US" sz="2000" dirty="0" err="1" smtClean="0"/>
              <a:t>cty</a:t>
            </a:r>
            <a:r>
              <a:rPr lang="en-US" sz="2000" dirty="0" smtClean="0"/>
              <a:t>", title="Jittered Points")</a:t>
            </a:r>
            <a:endParaRPr lang="en-US" sz="2000" dirty="0"/>
          </a:p>
        </p:txBody>
      </p:sp>
      <p:pic>
        <p:nvPicPr>
          <p:cNvPr id="3074" name="Picture 2" descr="C:\Users\RAM\Desktop\data visualisation\Diagra\jitter points.png"/>
          <p:cNvPicPr>
            <a:picLocks noGrp="1" noChangeAspect="1" noChangeArrowheads="1"/>
          </p:cNvPicPr>
          <p:nvPr>
            <p:ph idx="1"/>
          </p:nvPr>
        </p:nvPicPr>
        <p:blipFill>
          <a:blip r:embed="rId2" cstate="print"/>
          <a:srcRect/>
          <a:stretch>
            <a:fillRect/>
          </a:stretch>
        </p:blipFill>
        <p:spPr bwMode="auto">
          <a:xfrm>
            <a:off x="533400" y="2667000"/>
            <a:ext cx="7696200" cy="3886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895600"/>
          </a:xfrm>
        </p:spPr>
        <p:txBody>
          <a:bodyPr>
            <a:normAutofit fontScale="90000"/>
          </a:bodyPr>
          <a:lstStyle/>
          <a:p>
            <a:pPr algn="l"/>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Counts Chart: The second option to overcome the problem of data points overlap is to use what is called a </a:t>
            </a:r>
            <a:r>
              <a:rPr lang="en-US" sz="2000" i="1" dirty="0" smtClean="0"/>
              <a:t>counts chart</a:t>
            </a:r>
            <a:r>
              <a:rPr lang="en-US" sz="2000" dirty="0" smtClean="0"/>
              <a:t>. Where ever there is more points overlap, the size of the circle gets bigger.</a:t>
            </a:r>
            <a:br>
              <a:rPr lang="en-US" sz="2000" dirty="0" smtClean="0"/>
            </a:br>
            <a:r>
              <a:rPr lang="en-US" sz="2000" i="1" dirty="0" smtClean="0"/>
              <a:t># load package and data</a:t>
            </a:r>
            <a:r>
              <a:rPr lang="en-US" sz="2000" dirty="0" smtClean="0"/>
              <a:t> </a:t>
            </a:r>
            <a:br>
              <a:rPr lang="en-US" sz="2000" dirty="0" smtClean="0"/>
            </a:br>
            <a:r>
              <a:rPr lang="en-US" sz="2000" b="1" dirty="0" smtClean="0"/>
              <a:t>library</a:t>
            </a:r>
            <a:r>
              <a:rPr lang="en-US" sz="2000" dirty="0" smtClean="0"/>
              <a:t>(ggplot2) </a:t>
            </a:r>
            <a:br>
              <a:rPr lang="en-US" sz="2000" dirty="0" smtClean="0"/>
            </a:br>
            <a:r>
              <a:rPr lang="en-US" sz="2000" i="1" dirty="0" smtClean="0"/>
              <a:t> # mpg 		</a:t>
            </a:r>
            <a:r>
              <a:rPr lang="en-US" sz="2000" b="1" dirty="0" smtClean="0"/>
              <a:t>data</a:t>
            </a:r>
            <a:r>
              <a:rPr lang="en-US" sz="2000" dirty="0" smtClean="0"/>
              <a:t>(mpg, package="ggplot2")</a:t>
            </a:r>
            <a:br>
              <a:rPr lang="en-US" sz="2000" dirty="0" smtClean="0"/>
            </a:br>
            <a:r>
              <a:rPr lang="en-US" sz="2000" i="1" dirty="0" smtClean="0"/>
              <a:t> # </a:t>
            </a:r>
            <a:r>
              <a:rPr lang="en-US" sz="2000" i="1" dirty="0" err="1" smtClean="0"/>
              <a:t>Scatterplot</a:t>
            </a:r>
            <a:r>
              <a:rPr lang="en-US" sz="2000" i="1" dirty="0" smtClean="0"/>
              <a:t>	</a:t>
            </a:r>
            <a:r>
              <a:rPr lang="en-US" sz="2000" dirty="0" smtClean="0"/>
              <a:t> </a:t>
            </a:r>
            <a:r>
              <a:rPr lang="en-US" sz="2000" i="1" dirty="0" smtClean="0"/>
              <a:t>&lt;- read.csv("http://goo.gl/uEeRGu")</a:t>
            </a:r>
            <a:r>
              <a:rPr lang="en-US" sz="2000" dirty="0" smtClean="0"/>
              <a:t> </a:t>
            </a:r>
            <a:r>
              <a:rPr lang="en-US" sz="2000" i="1" dirty="0" smtClean="0"/>
              <a:t/>
            </a:r>
            <a:br>
              <a:rPr lang="en-US" sz="2000" i="1" dirty="0" smtClean="0"/>
            </a:br>
            <a:r>
              <a:rPr lang="en-US" sz="2000" i="1" dirty="0" smtClean="0"/>
              <a:t> # pre-set the </a:t>
            </a:r>
            <a:r>
              <a:rPr lang="en-US" sz="2000" i="1" dirty="0" err="1" smtClean="0"/>
              <a:t>bw</a:t>
            </a:r>
            <a:r>
              <a:rPr lang="en-US" sz="2000" i="1" dirty="0" smtClean="0"/>
              <a:t> theme.</a:t>
            </a:r>
            <a:r>
              <a:rPr lang="en-US" sz="2000" dirty="0" smtClean="0"/>
              <a:t> </a:t>
            </a:r>
            <a:r>
              <a:rPr lang="en-US" sz="2000" b="1" dirty="0" err="1" smtClean="0"/>
              <a:t>theme_set</a:t>
            </a:r>
            <a:r>
              <a:rPr lang="en-US" sz="2000" dirty="0" smtClean="0"/>
              <a:t>(</a:t>
            </a:r>
            <a:r>
              <a:rPr lang="en-US" sz="2000" b="1" dirty="0" err="1" smtClean="0"/>
              <a:t>theme_bw</a:t>
            </a:r>
            <a:r>
              <a:rPr lang="en-US" sz="2000" dirty="0" smtClean="0"/>
              <a:t>()) </a:t>
            </a:r>
            <a:br>
              <a:rPr lang="en-US" sz="2000" dirty="0" smtClean="0"/>
            </a:br>
            <a:r>
              <a:rPr lang="en-US" sz="2000" dirty="0" smtClean="0"/>
              <a:t>g &lt;- </a:t>
            </a:r>
            <a:r>
              <a:rPr lang="en-US" sz="2000" b="1" dirty="0" err="1" smtClean="0"/>
              <a:t>ggplot</a:t>
            </a:r>
            <a:r>
              <a:rPr lang="en-US" sz="2000" dirty="0" smtClean="0"/>
              <a:t>(mpg, </a:t>
            </a:r>
            <a:r>
              <a:rPr lang="en-US" sz="2000" b="1" dirty="0" err="1" smtClean="0"/>
              <a:t>aes</a:t>
            </a:r>
            <a:r>
              <a:rPr lang="en-US" sz="2000" dirty="0" smtClean="0"/>
              <a:t>(</a:t>
            </a:r>
            <a:r>
              <a:rPr lang="en-US" sz="2000" dirty="0" err="1" smtClean="0"/>
              <a:t>cty</a:t>
            </a:r>
            <a:r>
              <a:rPr lang="en-US" sz="2000" dirty="0" smtClean="0"/>
              <a:t>, hwy)) g + </a:t>
            </a:r>
            <a:r>
              <a:rPr lang="en-US" sz="2000" b="1" dirty="0" err="1" smtClean="0"/>
              <a:t>geom_count</a:t>
            </a:r>
            <a:r>
              <a:rPr lang="en-US" sz="2000" dirty="0" smtClean="0"/>
              <a:t>(</a:t>
            </a:r>
            <a:r>
              <a:rPr lang="en-US" sz="2000" dirty="0" err="1" smtClean="0"/>
              <a:t>col</a:t>
            </a:r>
            <a:r>
              <a:rPr lang="en-US" sz="2000" dirty="0" smtClean="0"/>
              <a:t>="tomato3", </a:t>
            </a:r>
            <a:r>
              <a:rPr lang="en-US" sz="2000" dirty="0" err="1" smtClean="0"/>
              <a:t>show.legend</a:t>
            </a:r>
            <a:r>
              <a:rPr lang="en-US" sz="2000" dirty="0" smtClean="0"/>
              <a:t>=F) + </a:t>
            </a:r>
            <a:r>
              <a:rPr lang="en-US" sz="2000" b="1" dirty="0" smtClean="0"/>
              <a:t>labs</a:t>
            </a:r>
            <a:r>
              <a:rPr lang="en-US" sz="2000" dirty="0" smtClean="0"/>
              <a:t>(subtitle="mpg: city </a:t>
            </a:r>
            <a:r>
              <a:rPr lang="en-US" sz="2000" dirty="0" err="1" smtClean="0"/>
              <a:t>vs</a:t>
            </a:r>
            <a:r>
              <a:rPr lang="en-US" sz="2000" dirty="0" smtClean="0"/>
              <a:t> highway mileage", y="hwy", x="</a:t>
            </a:r>
            <a:r>
              <a:rPr lang="en-US" sz="2000" dirty="0" err="1" smtClean="0"/>
              <a:t>cty</a:t>
            </a:r>
            <a:r>
              <a:rPr lang="en-US" sz="2000" dirty="0" smtClean="0"/>
              <a:t>", title="Counts Plot")</a:t>
            </a:r>
            <a:br>
              <a:rPr lang="en-US" sz="2000" dirty="0" smtClean="0"/>
            </a:br>
            <a:r>
              <a:rPr lang="en-US" dirty="0" smtClean="0"/>
              <a:t/>
            </a:r>
            <a:br>
              <a:rPr lang="en-US" dirty="0" smtClean="0"/>
            </a:br>
            <a:endParaRPr lang="en-US" dirty="0"/>
          </a:p>
        </p:txBody>
      </p:sp>
      <p:pic>
        <p:nvPicPr>
          <p:cNvPr id="4098" name="Picture 2" descr="C:\Users\RAM\Desktop\data visualisation\Diagra\count plot.png"/>
          <p:cNvPicPr>
            <a:picLocks noGrp="1" noChangeAspect="1" noChangeArrowheads="1"/>
          </p:cNvPicPr>
          <p:nvPr>
            <p:ph idx="1"/>
          </p:nvPr>
        </p:nvPicPr>
        <p:blipFill>
          <a:blip r:embed="rId2" cstate="print"/>
          <a:srcRect/>
          <a:stretch>
            <a:fillRect/>
          </a:stretch>
        </p:blipFill>
        <p:spPr bwMode="auto">
          <a:xfrm>
            <a:off x="685800" y="2743200"/>
            <a:ext cx="7620000" cy="3733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pPr algn="l"/>
            <a:r>
              <a:rPr lang="en-US" sz="2700" dirty="0" smtClean="0"/>
              <a:t/>
            </a:r>
            <a:br>
              <a:rPr lang="en-US" sz="2700" dirty="0" smtClean="0"/>
            </a:br>
            <a:r>
              <a:rPr lang="en-US" sz="2700" dirty="0" smtClean="0"/>
              <a:t>Bubble plot</a:t>
            </a:r>
            <a:r>
              <a:rPr lang="en-US" dirty="0" smtClean="0"/>
              <a:t/>
            </a:r>
            <a:br>
              <a:rPr lang="en-US" dirty="0" smtClean="0"/>
            </a:br>
            <a:endParaRPr lang="en-US" dirty="0"/>
          </a:p>
        </p:txBody>
      </p:sp>
      <p:sp>
        <p:nvSpPr>
          <p:cNvPr id="3" name="Content Placeholder 2"/>
          <p:cNvSpPr>
            <a:spLocks noGrp="1"/>
          </p:cNvSpPr>
          <p:nvPr>
            <p:ph idx="1"/>
          </p:nvPr>
        </p:nvSpPr>
        <p:spPr>
          <a:xfrm>
            <a:off x="457200" y="381000"/>
            <a:ext cx="8229600" cy="5943600"/>
          </a:xfrm>
        </p:spPr>
        <p:txBody>
          <a:bodyPr>
            <a:noAutofit/>
          </a:bodyPr>
          <a:lstStyle/>
          <a:p>
            <a:pPr algn="just"/>
            <a:r>
              <a:rPr lang="en-US" sz="1600" dirty="0" smtClean="0">
                <a:latin typeface="Arial" pitchFamily="34" charset="0"/>
                <a:cs typeface="Arial" pitchFamily="34" charset="0"/>
              </a:rPr>
              <a:t>While </a:t>
            </a:r>
            <a:r>
              <a:rPr lang="en-US" sz="1600" dirty="0" err="1" smtClean="0">
                <a:latin typeface="Arial" pitchFamily="34" charset="0"/>
                <a:cs typeface="Arial" pitchFamily="34" charset="0"/>
              </a:rPr>
              <a:t>scatterplot</a:t>
            </a:r>
            <a:r>
              <a:rPr lang="en-US" sz="1600" dirty="0" smtClean="0">
                <a:latin typeface="Arial" pitchFamily="34" charset="0"/>
                <a:cs typeface="Arial" pitchFamily="34" charset="0"/>
              </a:rPr>
              <a:t> lets you compare the relationship between 2 continuous variables,</a:t>
            </a:r>
          </a:p>
          <a:p>
            <a:pPr algn="just"/>
            <a:r>
              <a:rPr lang="en-US" sz="1600" dirty="0" smtClean="0">
                <a:latin typeface="Arial" pitchFamily="34" charset="0"/>
                <a:cs typeface="Arial" pitchFamily="34" charset="0"/>
              </a:rPr>
              <a:t> bubble chart serves well if you want to understand relationship within the underlying groups based on:</a:t>
            </a:r>
          </a:p>
          <a:p>
            <a:pPr algn="just"/>
            <a:r>
              <a:rPr lang="en-US" sz="1600" dirty="0" smtClean="0">
                <a:latin typeface="Arial" pitchFamily="34" charset="0"/>
                <a:cs typeface="Arial" pitchFamily="34" charset="0"/>
              </a:rPr>
              <a:t>A Categorical variable (by changing the color) and</a:t>
            </a:r>
          </a:p>
          <a:p>
            <a:pPr algn="just"/>
            <a:r>
              <a:rPr lang="en-US" sz="1600" dirty="0" smtClean="0">
                <a:latin typeface="Arial" pitchFamily="34" charset="0"/>
                <a:cs typeface="Arial" pitchFamily="34" charset="0"/>
              </a:rPr>
              <a:t>Another continuous variable (by changing the size of points).</a:t>
            </a:r>
          </a:p>
          <a:p>
            <a:pPr algn="just"/>
            <a:r>
              <a:rPr lang="en-US" sz="1600" dirty="0" smtClean="0">
                <a:latin typeface="Arial" pitchFamily="34" charset="0"/>
                <a:cs typeface="Arial" pitchFamily="34" charset="0"/>
              </a:rPr>
              <a:t>In simpler words, </a:t>
            </a:r>
          </a:p>
          <a:p>
            <a:pPr algn="just"/>
            <a:r>
              <a:rPr lang="en-US" sz="1600" dirty="0" smtClean="0">
                <a:latin typeface="Arial" pitchFamily="34" charset="0"/>
                <a:cs typeface="Arial" pitchFamily="34" charset="0"/>
              </a:rPr>
              <a:t>bubble charts are more suitable if you have 4-Dimensional data</a:t>
            </a:r>
          </a:p>
          <a:p>
            <a:pPr algn="just"/>
            <a:r>
              <a:rPr lang="en-US" sz="1600" dirty="0" smtClean="0">
                <a:latin typeface="Arial" pitchFamily="34" charset="0"/>
                <a:cs typeface="Arial" pitchFamily="34" charset="0"/>
              </a:rPr>
              <a:t> where two of them are numeric (X and Y) </a:t>
            </a:r>
          </a:p>
          <a:p>
            <a:pPr algn="just"/>
            <a:r>
              <a:rPr lang="en-US" sz="1600" dirty="0" smtClean="0">
                <a:latin typeface="Arial" pitchFamily="34" charset="0"/>
                <a:cs typeface="Arial" pitchFamily="34" charset="0"/>
              </a:rPr>
              <a:t>one other categorical (color) and  another numeric variable (size).</a:t>
            </a:r>
          </a:p>
          <a:p>
            <a:pPr algn="just"/>
            <a:r>
              <a:rPr lang="en-US" sz="1600" dirty="0" smtClean="0">
                <a:latin typeface="Arial" pitchFamily="34" charset="0"/>
                <a:cs typeface="Arial" pitchFamily="34" charset="0"/>
              </a:rPr>
              <a:t>The bubble chart clearly distinguishes the range of </a:t>
            </a:r>
            <a:r>
              <a:rPr lang="en-US" sz="1600" dirty="0" err="1" smtClean="0">
                <a:latin typeface="Arial" pitchFamily="34" charset="0"/>
                <a:cs typeface="Arial" pitchFamily="34" charset="0"/>
              </a:rPr>
              <a:t>displ</a:t>
            </a:r>
            <a:r>
              <a:rPr lang="en-US" sz="1600" dirty="0" smtClean="0">
                <a:latin typeface="Arial" pitchFamily="34" charset="0"/>
                <a:cs typeface="Arial" pitchFamily="34" charset="0"/>
              </a:rPr>
              <a:t> between the manufacturers and how the slope of lines-of-best-fit varies, providing a better visual comparison between the groups.</a:t>
            </a:r>
          </a:p>
          <a:p>
            <a:pPr algn="just"/>
            <a:r>
              <a:rPr lang="en-US" sz="1600" i="1" dirty="0" smtClean="0">
                <a:latin typeface="Arial" pitchFamily="34" charset="0"/>
                <a:cs typeface="Arial" pitchFamily="34" charset="0"/>
              </a:rPr>
              <a:t># load package and data</a:t>
            </a:r>
            <a:r>
              <a:rPr lang="en-US" sz="1600" dirty="0" smtClean="0">
                <a:latin typeface="Arial" pitchFamily="34" charset="0"/>
                <a:cs typeface="Arial" pitchFamily="34" charset="0"/>
              </a:rPr>
              <a:t> </a:t>
            </a:r>
          </a:p>
          <a:p>
            <a:pPr algn="just"/>
            <a:r>
              <a:rPr lang="en-US" sz="1600" b="1" dirty="0" smtClean="0">
                <a:latin typeface="Arial" pitchFamily="34" charset="0"/>
                <a:cs typeface="Arial" pitchFamily="34" charset="0"/>
              </a:rPr>
              <a:t>library</a:t>
            </a:r>
            <a:r>
              <a:rPr lang="en-US" sz="1600" dirty="0" smtClean="0">
                <a:latin typeface="Arial" pitchFamily="34" charset="0"/>
                <a:cs typeface="Arial" pitchFamily="34" charset="0"/>
              </a:rPr>
              <a:t>(ggplot2) </a:t>
            </a:r>
          </a:p>
          <a:p>
            <a:pPr algn="just"/>
            <a:r>
              <a:rPr lang="en-US" sz="1600" i="1" dirty="0" smtClean="0">
                <a:latin typeface="Arial" pitchFamily="34" charset="0"/>
                <a:cs typeface="Arial" pitchFamily="34" charset="0"/>
              </a:rPr>
              <a:t># mpg </a:t>
            </a:r>
            <a:r>
              <a:rPr lang="en-US" sz="1600" b="1" dirty="0" smtClean="0">
                <a:latin typeface="Arial" pitchFamily="34" charset="0"/>
                <a:cs typeface="Arial" pitchFamily="34" charset="0"/>
              </a:rPr>
              <a:t>data</a:t>
            </a:r>
            <a:r>
              <a:rPr lang="en-US" sz="1600" dirty="0" smtClean="0">
                <a:latin typeface="Arial" pitchFamily="34" charset="0"/>
                <a:cs typeface="Arial" pitchFamily="34" charset="0"/>
              </a:rPr>
              <a:t>(mpg, package="ggplot2")</a:t>
            </a:r>
          </a:p>
          <a:p>
            <a:pPr algn="just"/>
            <a:r>
              <a:rPr lang="en-US" sz="1600" dirty="0" smtClean="0">
                <a:latin typeface="Arial" pitchFamily="34" charset="0"/>
                <a:cs typeface="Arial" pitchFamily="34" charset="0"/>
              </a:rPr>
              <a:t> </a:t>
            </a:r>
            <a:r>
              <a:rPr lang="en-US" sz="1600" i="1" dirty="0" smtClean="0">
                <a:latin typeface="Arial" pitchFamily="34" charset="0"/>
                <a:cs typeface="Arial" pitchFamily="34" charset="0"/>
              </a:rPr>
              <a:t>&lt;- read.csv("http://goo.gl/uEeRGu")</a:t>
            </a:r>
            <a:r>
              <a:rPr lang="en-US" sz="1600" dirty="0" smtClean="0">
                <a:latin typeface="Arial" pitchFamily="34" charset="0"/>
                <a:cs typeface="Arial" pitchFamily="34" charset="0"/>
              </a:rPr>
              <a:t> </a:t>
            </a:r>
          </a:p>
          <a:p>
            <a:pPr algn="just"/>
            <a:r>
              <a:rPr lang="en-US" sz="1600" dirty="0" smtClean="0">
                <a:latin typeface="Arial" pitchFamily="34" charset="0"/>
                <a:cs typeface="Arial" pitchFamily="34" charset="0"/>
              </a:rPr>
              <a:t> </a:t>
            </a:r>
            <a:r>
              <a:rPr lang="en-US" sz="1600" i="1" dirty="0" smtClean="0">
                <a:latin typeface="Arial" pitchFamily="34" charset="0"/>
                <a:cs typeface="Arial" pitchFamily="34" charset="0"/>
              </a:rPr>
              <a:t># </a:t>
            </a:r>
            <a:r>
              <a:rPr lang="en-US" sz="1600" i="1" dirty="0" err="1" smtClean="0">
                <a:latin typeface="Arial" pitchFamily="34" charset="0"/>
                <a:cs typeface="Arial" pitchFamily="34" charset="0"/>
              </a:rPr>
              <a:t>Scatterplot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mpg_select</a:t>
            </a:r>
            <a:r>
              <a:rPr lang="en-US" sz="1600" dirty="0" smtClean="0">
                <a:latin typeface="Arial" pitchFamily="34" charset="0"/>
                <a:cs typeface="Arial" pitchFamily="34" charset="0"/>
              </a:rPr>
              <a:t> &lt;- mpg[</a:t>
            </a:r>
            <a:r>
              <a:rPr lang="en-US" sz="1600" dirty="0" err="1" smtClean="0">
                <a:latin typeface="Arial" pitchFamily="34" charset="0"/>
                <a:cs typeface="Arial" pitchFamily="34" charset="0"/>
              </a:rPr>
              <a:t>mpg$manufacturer</a:t>
            </a:r>
            <a:r>
              <a:rPr lang="en-US" sz="1600" dirty="0" smtClean="0">
                <a:latin typeface="Arial" pitchFamily="34" charset="0"/>
                <a:cs typeface="Arial" pitchFamily="34" charset="0"/>
              </a:rPr>
              <a:t> %in% </a:t>
            </a:r>
            <a:r>
              <a:rPr lang="en-US" sz="1600" b="1" dirty="0" smtClean="0">
                <a:latin typeface="Arial" pitchFamily="34" charset="0"/>
                <a:cs typeface="Arial" pitchFamily="34" charset="0"/>
              </a:rPr>
              <a:t>c</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audi</a:t>
            </a:r>
            <a:r>
              <a:rPr lang="en-US" sz="1600" dirty="0" smtClean="0">
                <a:latin typeface="Arial" pitchFamily="34" charset="0"/>
                <a:cs typeface="Arial" pitchFamily="34" charset="0"/>
              </a:rPr>
              <a:t>", "ford", "</a:t>
            </a:r>
            <a:r>
              <a:rPr lang="en-US" sz="1600" dirty="0" err="1" smtClean="0">
                <a:latin typeface="Arial" pitchFamily="34" charset="0"/>
                <a:cs typeface="Arial" pitchFamily="34" charset="0"/>
              </a:rPr>
              <a:t>honda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hyundai</a:t>
            </a:r>
            <a:r>
              <a:rPr lang="en-US" sz="1600" dirty="0" smtClean="0">
                <a:latin typeface="Arial" pitchFamily="34" charset="0"/>
                <a:cs typeface="Arial" pitchFamily="34" charset="0"/>
              </a:rPr>
              <a:t>"), ]</a:t>
            </a:r>
          </a:p>
          <a:p>
            <a:pPr algn="just"/>
            <a:r>
              <a:rPr lang="en-US" sz="1600" i="1" dirty="0" smtClean="0">
                <a:latin typeface="Arial" pitchFamily="34" charset="0"/>
                <a:cs typeface="Arial" pitchFamily="34" charset="0"/>
              </a:rPr>
              <a:t># pre-set the </a:t>
            </a:r>
            <a:r>
              <a:rPr lang="en-US" sz="1600" i="1" dirty="0" err="1" smtClean="0">
                <a:latin typeface="Arial" pitchFamily="34" charset="0"/>
                <a:cs typeface="Arial" pitchFamily="34" charset="0"/>
              </a:rPr>
              <a:t>bw</a:t>
            </a:r>
            <a:r>
              <a:rPr lang="en-US" sz="1600" i="1" dirty="0" smtClean="0">
                <a:latin typeface="Arial" pitchFamily="34" charset="0"/>
                <a:cs typeface="Arial" pitchFamily="34" charset="0"/>
              </a:rPr>
              <a:t> theme.</a:t>
            </a:r>
            <a:r>
              <a:rPr lang="en-US" sz="1600" dirty="0" smtClean="0">
                <a:latin typeface="Arial" pitchFamily="34" charset="0"/>
                <a:cs typeface="Arial" pitchFamily="34" charset="0"/>
              </a:rPr>
              <a:t> </a:t>
            </a:r>
            <a:r>
              <a:rPr lang="en-US" sz="1600" b="1" dirty="0" err="1" smtClean="0">
                <a:latin typeface="Arial" pitchFamily="34" charset="0"/>
                <a:cs typeface="Arial" pitchFamily="34" charset="0"/>
              </a:rPr>
              <a:t>theme_set</a:t>
            </a:r>
            <a:r>
              <a:rPr lang="en-US" sz="1600" dirty="0" smtClean="0">
                <a:latin typeface="Arial" pitchFamily="34" charset="0"/>
                <a:cs typeface="Arial" pitchFamily="34" charset="0"/>
              </a:rPr>
              <a:t>(</a:t>
            </a:r>
            <a:r>
              <a:rPr lang="en-US" sz="1600" b="1" dirty="0" err="1" smtClean="0">
                <a:latin typeface="Arial" pitchFamily="34" charset="0"/>
                <a:cs typeface="Arial" pitchFamily="34" charset="0"/>
              </a:rPr>
              <a:t>theme_bw</a:t>
            </a:r>
            <a:r>
              <a:rPr lang="en-US" sz="1600" dirty="0" smtClean="0">
                <a:latin typeface="Arial" pitchFamily="34" charset="0"/>
                <a:cs typeface="Arial" pitchFamily="34" charset="0"/>
              </a:rPr>
              <a:t>()) </a:t>
            </a:r>
          </a:p>
          <a:p>
            <a:pPr algn="just"/>
            <a:r>
              <a:rPr lang="en-US" sz="1600" dirty="0" smtClean="0">
                <a:latin typeface="Arial" pitchFamily="34" charset="0"/>
                <a:cs typeface="Arial" pitchFamily="34" charset="0"/>
              </a:rPr>
              <a:t>g &lt;- </a:t>
            </a:r>
            <a:r>
              <a:rPr lang="en-US" sz="1600" b="1" dirty="0" err="1" smtClean="0">
                <a:latin typeface="Arial" pitchFamily="34" charset="0"/>
                <a:cs typeface="Arial" pitchFamily="34" charset="0"/>
              </a:rPr>
              <a:t>ggplot</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mpg_select</a:t>
            </a:r>
            <a:r>
              <a:rPr lang="en-US" sz="1600" dirty="0" smtClean="0">
                <a:latin typeface="Arial" pitchFamily="34" charset="0"/>
                <a:cs typeface="Arial" pitchFamily="34" charset="0"/>
              </a:rPr>
              <a:t>, </a:t>
            </a:r>
            <a:r>
              <a:rPr lang="en-US" sz="1600" b="1" dirty="0" err="1" smtClean="0">
                <a:latin typeface="Arial" pitchFamily="34" charset="0"/>
                <a:cs typeface="Arial" pitchFamily="34" charset="0"/>
              </a:rPr>
              <a:t>aes</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displ</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cty</a:t>
            </a:r>
            <a:r>
              <a:rPr lang="en-US" sz="1600" dirty="0" smtClean="0">
                <a:latin typeface="Arial" pitchFamily="34" charset="0"/>
                <a:cs typeface="Arial" pitchFamily="34" charset="0"/>
              </a:rPr>
              <a:t>)) + </a:t>
            </a:r>
            <a:r>
              <a:rPr lang="en-US" sz="1600" b="1" dirty="0" smtClean="0">
                <a:latin typeface="Arial" pitchFamily="34" charset="0"/>
                <a:cs typeface="Arial" pitchFamily="34" charset="0"/>
              </a:rPr>
              <a:t>labs</a:t>
            </a:r>
            <a:r>
              <a:rPr lang="en-US" sz="1600" dirty="0" smtClean="0">
                <a:latin typeface="Arial" pitchFamily="34" charset="0"/>
                <a:cs typeface="Arial" pitchFamily="34" charset="0"/>
              </a:rPr>
              <a:t>(subtitle="mpg: Displacement </a:t>
            </a:r>
            <a:r>
              <a:rPr lang="en-US" sz="1600" dirty="0" err="1" smtClean="0">
                <a:latin typeface="Arial" pitchFamily="34" charset="0"/>
                <a:cs typeface="Arial" pitchFamily="34" charset="0"/>
              </a:rPr>
              <a:t>vs</a:t>
            </a:r>
            <a:r>
              <a:rPr lang="en-US" sz="1600" dirty="0" smtClean="0">
                <a:latin typeface="Arial" pitchFamily="34" charset="0"/>
                <a:cs typeface="Arial" pitchFamily="34" charset="0"/>
              </a:rPr>
              <a:t> City Mileage", title="Bubble chart") g + </a:t>
            </a:r>
            <a:r>
              <a:rPr lang="en-US" sz="1600" b="1" dirty="0" err="1" smtClean="0">
                <a:latin typeface="Arial" pitchFamily="34" charset="0"/>
                <a:cs typeface="Arial" pitchFamily="34" charset="0"/>
              </a:rPr>
              <a:t>geom_jitter</a:t>
            </a:r>
            <a:r>
              <a:rPr lang="en-US" sz="1600" dirty="0" smtClean="0">
                <a:latin typeface="Arial" pitchFamily="34" charset="0"/>
                <a:cs typeface="Arial" pitchFamily="34" charset="0"/>
              </a:rPr>
              <a:t>(</a:t>
            </a:r>
            <a:r>
              <a:rPr lang="en-US" sz="1600" b="1" dirty="0" err="1" smtClean="0">
                <a:latin typeface="Arial" pitchFamily="34" charset="0"/>
                <a:cs typeface="Arial" pitchFamily="34" charset="0"/>
              </a:rPr>
              <a:t>aes</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col</a:t>
            </a:r>
            <a:r>
              <a:rPr lang="en-US" sz="1600" dirty="0" smtClean="0">
                <a:latin typeface="Arial" pitchFamily="34" charset="0"/>
                <a:cs typeface="Arial" pitchFamily="34" charset="0"/>
              </a:rPr>
              <a:t>=manufacturer, size=hwy))+</a:t>
            </a:r>
            <a:r>
              <a:rPr lang="en-US" sz="1600" b="1" dirty="0" err="1" smtClean="0">
                <a:latin typeface="Arial" pitchFamily="34" charset="0"/>
                <a:cs typeface="Arial" pitchFamily="34" charset="0"/>
              </a:rPr>
              <a:t>ge</a:t>
            </a:r>
            <a:r>
              <a:rPr lang="en-US" sz="1800" b="1" dirty="0" err="1" smtClean="0">
                <a:latin typeface="Arial" pitchFamily="34" charset="0"/>
                <a:cs typeface="Arial" pitchFamily="34" charset="0"/>
              </a:rPr>
              <a:t>om_smooth</a:t>
            </a:r>
            <a:r>
              <a:rPr lang="en-US" sz="1800" dirty="0" smtClean="0">
                <a:latin typeface="Arial" pitchFamily="34" charset="0"/>
                <a:cs typeface="Arial" pitchFamily="34" charset="0"/>
              </a:rPr>
              <a:t>(</a:t>
            </a:r>
            <a:r>
              <a:rPr lang="en-US" sz="1800" b="1" dirty="0" err="1" smtClean="0">
                <a:latin typeface="Arial" pitchFamily="34" charset="0"/>
                <a:cs typeface="Arial" pitchFamily="34" charset="0"/>
              </a:rPr>
              <a:t>aes</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col</a:t>
            </a:r>
            <a:r>
              <a:rPr lang="en-US" sz="1800" dirty="0" smtClean="0">
                <a:latin typeface="Arial" pitchFamily="34" charset="0"/>
                <a:cs typeface="Arial" pitchFamily="34" charset="0"/>
              </a:rPr>
              <a:t>=manufacturer), method="lm", se=F)</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RAM\Desktop\data visualisation\Diagra\bubble chart.png"/>
          <p:cNvPicPr>
            <a:picLocks noGrp="1" noChangeAspect="1" noChangeArrowheads="1"/>
          </p:cNvPicPr>
          <p:nvPr>
            <p:ph idx="1"/>
          </p:nvPr>
        </p:nvPicPr>
        <p:blipFill>
          <a:blip r:embed="rId2" cstate="print"/>
          <a:srcRect/>
          <a:stretch>
            <a:fillRect/>
          </a:stretch>
        </p:blipFill>
        <p:spPr bwMode="auto">
          <a:xfrm>
            <a:off x="533400" y="381000"/>
            <a:ext cx="8001000" cy="594359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pPr algn="l"/>
            <a:r>
              <a:rPr lang="en-US" sz="2000" b="1" dirty="0" smtClean="0"/>
              <a:t>Animated bubble chart:</a:t>
            </a:r>
            <a:endParaRPr lang="en-US" sz="2000" b="1" dirty="0"/>
          </a:p>
        </p:txBody>
      </p:sp>
      <p:sp>
        <p:nvSpPr>
          <p:cNvPr id="3" name="Content Placeholder 2"/>
          <p:cNvSpPr>
            <a:spLocks noGrp="1"/>
          </p:cNvSpPr>
          <p:nvPr>
            <p:ph idx="1"/>
          </p:nvPr>
        </p:nvSpPr>
        <p:spPr>
          <a:xfrm>
            <a:off x="457200" y="457200"/>
            <a:ext cx="8229600" cy="5668963"/>
          </a:xfrm>
        </p:spPr>
        <p:txBody>
          <a:bodyPr>
            <a:noAutofit/>
          </a:bodyPr>
          <a:lstStyle/>
          <a:p>
            <a:pPr algn="just"/>
            <a:r>
              <a:rPr lang="en-US" sz="1600" dirty="0" smtClean="0"/>
              <a:t>can be implemented using the </a:t>
            </a:r>
            <a:r>
              <a:rPr lang="en-US" sz="1600" dirty="0" err="1" smtClean="0"/>
              <a:t>gganimate</a:t>
            </a:r>
            <a:r>
              <a:rPr lang="en-US" sz="1600" dirty="0" smtClean="0"/>
              <a:t> package. </a:t>
            </a:r>
          </a:p>
          <a:p>
            <a:pPr algn="just"/>
            <a:r>
              <a:rPr lang="en-US" sz="1600" dirty="0" smtClean="0"/>
              <a:t>It is same as the bubble chart, but, you have to show how the values change over a fifth dimension (typically time).</a:t>
            </a:r>
          </a:p>
          <a:p>
            <a:pPr algn="just"/>
            <a:r>
              <a:rPr lang="en-US" sz="1600" dirty="0" smtClean="0"/>
              <a:t>The key thing to do is to set the </a:t>
            </a:r>
            <a:r>
              <a:rPr lang="en-US" sz="1600" dirty="0" err="1" smtClean="0"/>
              <a:t>aes</a:t>
            </a:r>
            <a:r>
              <a:rPr lang="en-US" sz="1600" dirty="0" smtClean="0"/>
              <a:t>(frame) to the desired column on which you want to animate. </a:t>
            </a:r>
          </a:p>
          <a:p>
            <a:pPr algn="just"/>
            <a:r>
              <a:rPr lang="en-US" sz="1600" dirty="0" smtClean="0"/>
              <a:t>Rest of the procedure related to plot construction is the same. </a:t>
            </a:r>
          </a:p>
          <a:p>
            <a:pPr algn="just"/>
            <a:r>
              <a:rPr lang="en-US" sz="1600" dirty="0" smtClean="0"/>
              <a:t>Once the plot is constructed, you can animate it using </a:t>
            </a:r>
            <a:r>
              <a:rPr lang="en-US" sz="1600" dirty="0" err="1" smtClean="0"/>
              <a:t>gganimate</a:t>
            </a:r>
            <a:r>
              <a:rPr lang="en-US" sz="1600" dirty="0" smtClean="0"/>
              <a:t>() by setting a chosen interval.</a:t>
            </a:r>
          </a:p>
          <a:p>
            <a:pPr algn="just"/>
            <a:r>
              <a:rPr lang="en-US" sz="1600" i="1" dirty="0" smtClean="0"/>
              <a:t>#Source:   	https://github.com/dgrtwo/gganimate</a:t>
            </a:r>
            <a:r>
              <a:rPr lang="en-US" sz="1600" dirty="0" smtClean="0"/>
              <a:t> </a:t>
            </a:r>
          </a:p>
          <a:p>
            <a:pPr algn="just"/>
            <a:r>
              <a:rPr lang="en-US" sz="1600" i="1" dirty="0" smtClean="0"/>
              <a:t># </a:t>
            </a:r>
            <a:r>
              <a:rPr lang="en-US" sz="1600" i="1" dirty="0" err="1" smtClean="0"/>
              <a:t>install.packages</a:t>
            </a:r>
            <a:r>
              <a:rPr lang="en-US" sz="1600" i="1" dirty="0" smtClean="0"/>
              <a:t>("</a:t>
            </a:r>
            <a:r>
              <a:rPr lang="en-US" sz="1600" i="1" dirty="0" err="1" smtClean="0"/>
              <a:t>cowplot</a:t>
            </a:r>
            <a:r>
              <a:rPr lang="en-US" sz="1600" i="1" dirty="0" smtClean="0"/>
              <a:t>") </a:t>
            </a:r>
          </a:p>
          <a:p>
            <a:pPr algn="just"/>
            <a:r>
              <a:rPr lang="en-US" sz="1600" i="1" dirty="0" smtClean="0"/>
              <a:t># a </a:t>
            </a:r>
            <a:r>
              <a:rPr lang="en-US" sz="1600" i="1" dirty="0" err="1" smtClean="0"/>
              <a:t>gganimate</a:t>
            </a:r>
            <a:r>
              <a:rPr lang="en-US" sz="1600" i="1" dirty="0" smtClean="0"/>
              <a:t> dependency</a:t>
            </a:r>
            <a:r>
              <a:rPr lang="en-US" sz="1600" dirty="0" smtClean="0"/>
              <a:t> </a:t>
            </a:r>
          </a:p>
          <a:p>
            <a:pPr algn="just"/>
            <a:r>
              <a:rPr lang="en-US" sz="1600" i="1" dirty="0" smtClean="0"/>
              <a:t># </a:t>
            </a:r>
            <a:r>
              <a:rPr lang="en-US" sz="1600" i="1" dirty="0" err="1" smtClean="0"/>
              <a:t>devtools</a:t>
            </a:r>
            <a:r>
              <a:rPr lang="en-US" sz="1600" i="1" dirty="0" smtClean="0"/>
              <a:t>::</a:t>
            </a:r>
            <a:r>
              <a:rPr lang="en-US" sz="1600" i="1" dirty="0" err="1" smtClean="0"/>
              <a:t>install_github</a:t>
            </a:r>
            <a:r>
              <a:rPr lang="en-US" sz="1600" i="1" dirty="0" smtClean="0"/>
              <a:t>("</a:t>
            </a:r>
            <a:r>
              <a:rPr lang="en-US" sz="1600" i="1" dirty="0" err="1" smtClean="0"/>
              <a:t>dgrtwo</a:t>
            </a:r>
            <a:r>
              <a:rPr lang="en-US" sz="1600" i="1" dirty="0" smtClean="0"/>
              <a:t>/</a:t>
            </a:r>
            <a:r>
              <a:rPr lang="en-US" sz="1600" i="1" dirty="0" err="1" smtClean="0"/>
              <a:t>gganimate</a:t>
            </a:r>
            <a:r>
              <a:rPr lang="en-US" sz="1600" i="1" dirty="0" smtClean="0"/>
              <a:t>")</a:t>
            </a:r>
            <a:r>
              <a:rPr lang="en-US" sz="1600" dirty="0" smtClean="0"/>
              <a:t> </a:t>
            </a:r>
          </a:p>
          <a:p>
            <a:pPr algn="just"/>
            <a:r>
              <a:rPr lang="en-US" sz="1600" b="1" dirty="0" smtClean="0"/>
              <a:t>library</a:t>
            </a:r>
            <a:r>
              <a:rPr lang="en-US" sz="1600" dirty="0" smtClean="0"/>
              <a:t>(ggplot2) </a:t>
            </a:r>
          </a:p>
          <a:p>
            <a:pPr algn="just"/>
            <a:r>
              <a:rPr lang="en-US" sz="1600" b="1" dirty="0" smtClean="0"/>
              <a:t>library</a:t>
            </a:r>
            <a:r>
              <a:rPr lang="en-US" sz="1600" dirty="0" smtClean="0"/>
              <a:t>(</a:t>
            </a:r>
            <a:r>
              <a:rPr lang="en-US" sz="1600" dirty="0" err="1" smtClean="0"/>
              <a:t>gganimate</a:t>
            </a:r>
            <a:r>
              <a:rPr lang="en-US" sz="1600" dirty="0" smtClean="0"/>
              <a:t>) </a:t>
            </a:r>
          </a:p>
          <a:p>
            <a:pPr algn="just"/>
            <a:r>
              <a:rPr lang="en-US" sz="1600" b="1" dirty="0" smtClean="0"/>
              <a:t>library</a:t>
            </a:r>
            <a:r>
              <a:rPr lang="en-US" sz="1600" dirty="0" smtClean="0"/>
              <a:t>(</a:t>
            </a:r>
            <a:r>
              <a:rPr lang="en-US" sz="1600" dirty="0" err="1" smtClean="0"/>
              <a:t>gapminder</a:t>
            </a:r>
            <a:r>
              <a:rPr lang="en-US" sz="1600" dirty="0" smtClean="0"/>
              <a:t>) </a:t>
            </a:r>
          </a:p>
          <a:p>
            <a:pPr algn="just"/>
            <a:r>
              <a:rPr lang="en-US" sz="1600" b="1" dirty="0" err="1" smtClean="0"/>
              <a:t>theme_set</a:t>
            </a:r>
            <a:r>
              <a:rPr lang="en-US" sz="1600" dirty="0" smtClean="0"/>
              <a:t>(</a:t>
            </a:r>
            <a:r>
              <a:rPr lang="en-US" sz="1600" b="1" dirty="0" err="1" smtClean="0"/>
              <a:t>theme_bw</a:t>
            </a:r>
            <a:r>
              <a:rPr lang="en-US" sz="1600" dirty="0" smtClean="0"/>
              <a:t>()) </a:t>
            </a:r>
            <a:r>
              <a:rPr lang="en-US" sz="1600" i="1" dirty="0" smtClean="0"/>
              <a:t># pre-set the </a:t>
            </a:r>
            <a:r>
              <a:rPr lang="en-US" sz="1600" i="1" dirty="0" err="1" smtClean="0"/>
              <a:t>bw</a:t>
            </a:r>
            <a:r>
              <a:rPr lang="en-US" sz="1600" i="1" dirty="0" smtClean="0"/>
              <a:t> theme.</a:t>
            </a:r>
            <a:r>
              <a:rPr lang="en-US" sz="1600" dirty="0" smtClean="0"/>
              <a:t> </a:t>
            </a:r>
          </a:p>
          <a:p>
            <a:pPr algn="just"/>
            <a:r>
              <a:rPr lang="en-US" sz="1600" dirty="0" smtClean="0"/>
              <a:t>g &lt;- </a:t>
            </a:r>
            <a:r>
              <a:rPr lang="en-US" sz="1600" b="1" dirty="0" err="1" smtClean="0"/>
              <a:t>ggplot</a:t>
            </a:r>
            <a:r>
              <a:rPr lang="en-US" sz="1600" dirty="0" smtClean="0"/>
              <a:t>(</a:t>
            </a:r>
            <a:r>
              <a:rPr lang="en-US" sz="1600" dirty="0" err="1" smtClean="0"/>
              <a:t>gapminder</a:t>
            </a:r>
            <a:r>
              <a:rPr lang="en-US" sz="1600" dirty="0" smtClean="0"/>
              <a:t>, </a:t>
            </a:r>
            <a:r>
              <a:rPr lang="en-US" sz="1600" b="1" dirty="0" err="1" smtClean="0"/>
              <a:t>aes</a:t>
            </a:r>
            <a:r>
              <a:rPr lang="en-US" sz="1600" dirty="0" smtClean="0"/>
              <a:t>(</a:t>
            </a:r>
            <a:r>
              <a:rPr lang="en-US" sz="1600" dirty="0" err="1" smtClean="0"/>
              <a:t>gdpPercap</a:t>
            </a:r>
            <a:r>
              <a:rPr lang="en-US" sz="1600" dirty="0" smtClean="0"/>
              <a:t>, </a:t>
            </a:r>
            <a:r>
              <a:rPr lang="en-US" sz="1600" dirty="0" err="1" smtClean="0"/>
              <a:t>lifeExp</a:t>
            </a:r>
            <a:r>
              <a:rPr lang="en-US" sz="1600" dirty="0" smtClean="0"/>
              <a:t>, size = pop, frame = year)) + </a:t>
            </a:r>
            <a:r>
              <a:rPr lang="en-US" sz="1600" b="1" dirty="0" err="1" smtClean="0"/>
              <a:t>geom_point</a:t>
            </a:r>
            <a:r>
              <a:rPr lang="en-US" sz="1600" dirty="0" smtClean="0"/>
              <a:t>() + </a:t>
            </a:r>
            <a:r>
              <a:rPr lang="en-US" sz="1600" b="1" dirty="0" err="1" smtClean="0"/>
              <a:t>geom_smooth</a:t>
            </a:r>
            <a:r>
              <a:rPr lang="en-US" sz="1600" dirty="0" smtClean="0"/>
              <a:t>(</a:t>
            </a:r>
            <a:r>
              <a:rPr lang="en-US" sz="1600" b="1" dirty="0" err="1" smtClean="0"/>
              <a:t>aes</a:t>
            </a:r>
            <a:r>
              <a:rPr lang="en-US" sz="1600" dirty="0" smtClean="0"/>
              <a:t>(group = year), method = "lm", </a:t>
            </a:r>
            <a:r>
              <a:rPr lang="en-US" sz="1600" dirty="0" err="1" smtClean="0"/>
              <a:t>show.legend</a:t>
            </a:r>
            <a:r>
              <a:rPr lang="en-US" sz="1600" dirty="0" smtClean="0"/>
              <a:t> = FALSE) + </a:t>
            </a:r>
            <a:r>
              <a:rPr lang="en-US" sz="1600" b="1" dirty="0" err="1" smtClean="0"/>
              <a:t>facet_wrap</a:t>
            </a:r>
            <a:r>
              <a:rPr lang="en-US" sz="1600" dirty="0" smtClean="0"/>
              <a:t>(~continent, scales = "free") + </a:t>
            </a:r>
            <a:r>
              <a:rPr lang="en-US" sz="1600" b="1" dirty="0" smtClean="0"/>
              <a:t>scale_x_log10</a:t>
            </a:r>
            <a:r>
              <a:rPr lang="en-US" sz="1600" dirty="0" smtClean="0"/>
              <a:t>() </a:t>
            </a:r>
          </a:p>
          <a:p>
            <a:pPr algn="just"/>
            <a:r>
              <a:rPr lang="en-US" sz="1600" i="1" dirty="0" smtClean="0"/>
              <a:t># convert to log scale</a:t>
            </a:r>
            <a:r>
              <a:rPr lang="en-US" sz="1600" dirty="0" smtClean="0"/>
              <a:t> </a:t>
            </a:r>
          </a:p>
          <a:p>
            <a:pPr algn="just"/>
            <a:r>
              <a:rPr lang="en-US" sz="1600" b="1" dirty="0" err="1" smtClean="0"/>
              <a:t>gganimate</a:t>
            </a:r>
            <a:r>
              <a:rPr lang="en-US" sz="1600" dirty="0" smtClean="0"/>
              <a:t>(g, interval=0.2)</a:t>
            </a:r>
          </a:p>
          <a:p>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RAM\Desktop\data visualisation\Diagra\animated bubble chart.gif"/>
          <p:cNvPicPr>
            <a:picLocks noGrp="1" noChangeAspect="1" noChangeArrowheads="1" noCrop="1"/>
          </p:cNvPicPr>
          <p:nvPr>
            <p:ph idx="1"/>
          </p:nvPr>
        </p:nvPicPr>
        <p:blipFill>
          <a:blip r:embed="rId2" cstate="print"/>
          <a:srcRect/>
          <a:stretch>
            <a:fillRect/>
          </a:stretch>
        </p:blipFill>
        <p:spPr bwMode="auto">
          <a:xfrm>
            <a:off x="1066800" y="533400"/>
            <a:ext cx="7620000" cy="5867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sz="2700" dirty="0" smtClean="0"/>
              <a:t/>
            </a:r>
            <a:br>
              <a:rPr lang="en-US" sz="2700" dirty="0" smtClean="0"/>
            </a:br>
            <a:r>
              <a:rPr lang="en-US" sz="2700" dirty="0" smtClean="0"/>
              <a:t/>
            </a:r>
            <a:br>
              <a:rPr lang="en-US" sz="2700" dirty="0" smtClean="0"/>
            </a:br>
            <a:r>
              <a:rPr lang="en-US" sz="2700" dirty="0" err="1" smtClean="0"/>
              <a:t>Correlogram</a:t>
            </a:r>
            <a:r>
              <a:rPr lang="en-US" sz="2700" dirty="0" smtClean="0"/>
              <a:t>: </a:t>
            </a:r>
            <a:r>
              <a:rPr lang="en-US" sz="2400" dirty="0" err="1" smtClean="0"/>
              <a:t>Correlogram</a:t>
            </a:r>
            <a:r>
              <a:rPr lang="en-US" sz="2400" dirty="0" smtClean="0"/>
              <a:t> let’s you examine the </a:t>
            </a:r>
            <a:r>
              <a:rPr lang="en-US" sz="2400" dirty="0" err="1" smtClean="0"/>
              <a:t>corellation</a:t>
            </a:r>
            <a:r>
              <a:rPr lang="en-US" sz="2400" dirty="0" smtClean="0"/>
              <a:t> of multiple continuous variables present in the same </a:t>
            </a:r>
            <a:r>
              <a:rPr lang="en-US" sz="2400" dirty="0" err="1" smtClean="0"/>
              <a:t>dataframe</a:t>
            </a:r>
            <a:r>
              <a:rPr lang="en-US" sz="2400" dirty="0" smtClean="0"/>
              <a:t>. This is conveniently implemented using the </a:t>
            </a:r>
            <a:r>
              <a:rPr lang="en-US" sz="2400" dirty="0" err="1" smtClean="0"/>
              <a:t>ggcorrplot</a:t>
            </a:r>
            <a:r>
              <a:rPr lang="en-US" sz="2400" dirty="0" smtClean="0"/>
              <a:t> package.</a:t>
            </a:r>
            <a:br>
              <a:rPr lang="en-US" sz="24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i="1" dirty="0" smtClean="0"/>
              <a:t>#</a:t>
            </a:r>
            <a:r>
              <a:rPr lang="en-US" i="1" dirty="0" err="1" smtClean="0"/>
              <a:t>devtools</a:t>
            </a:r>
            <a:r>
              <a:rPr lang="en-US" i="1" dirty="0" smtClean="0"/>
              <a:t>::</a:t>
            </a:r>
            <a:r>
              <a:rPr lang="en-US" i="1" dirty="0" err="1" smtClean="0"/>
              <a:t>install_github</a:t>
            </a:r>
            <a:r>
              <a:rPr lang="en-US" i="1" dirty="0" smtClean="0"/>
              <a:t>("</a:t>
            </a:r>
            <a:r>
              <a:rPr lang="en-US" i="1" dirty="0" err="1" smtClean="0"/>
              <a:t>kassambara</a:t>
            </a:r>
            <a:r>
              <a:rPr lang="en-US" i="1" dirty="0" smtClean="0"/>
              <a:t>/</a:t>
            </a:r>
            <a:r>
              <a:rPr lang="en-US" i="1" dirty="0" err="1" smtClean="0"/>
              <a:t>ggcorrplot</a:t>
            </a:r>
            <a:r>
              <a:rPr lang="en-US" i="1" dirty="0" smtClean="0"/>
              <a:t>")</a:t>
            </a:r>
            <a:r>
              <a:rPr lang="en-US" dirty="0" smtClean="0"/>
              <a:t> </a:t>
            </a:r>
          </a:p>
          <a:p>
            <a:pPr algn="just"/>
            <a:r>
              <a:rPr lang="en-US" b="1" dirty="0" smtClean="0"/>
              <a:t>library</a:t>
            </a:r>
            <a:r>
              <a:rPr lang="en-US" dirty="0" smtClean="0"/>
              <a:t>(ggplot2)</a:t>
            </a:r>
          </a:p>
          <a:p>
            <a:pPr algn="just"/>
            <a:r>
              <a:rPr lang="en-US" dirty="0" smtClean="0"/>
              <a:t> </a:t>
            </a:r>
            <a:r>
              <a:rPr lang="en-US" b="1" dirty="0" smtClean="0"/>
              <a:t>library</a:t>
            </a:r>
            <a:r>
              <a:rPr lang="en-US" dirty="0" smtClean="0"/>
              <a:t>(</a:t>
            </a:r>
            <a:r>
              <a:rPr lang="en-US" dirty="0" err="1" smtClean="0"/>
              <a:t>ggcorrplot</a:t>
            </a:r>
            <a:r>
              <a:rPr lang="en-US" dirty="0" smtClean="0"/>
              <a:t>) </a:t>
            </a:r>
            <a:r>
              <a:rPr lang="en-US" i="1" dirty="0" smtClean="0"/>
              <a:t># Correlation matrix</a:t>
            </a:r>
            <a:r>
              <a:rPr lang="en-US" dirty="0" smtClean="0"/>
              <a:t> </a:t>
            </a:r>
          </a:p>
          <a:p>
            <a:pPr algn="just"/>
            <a:r>
              <a:rPr lang="en-US" b="1" dirty="0" smtClean="0"/>
              <a:t>data</a:t>
            </a:r>
            <a:r>
              <a:rPr lang="en-US" dirty="0" smtClean="0"/>
              <a:t>(</a:t>
            </a:r>
            <a:r>
              <a:rPr lang="en-US" dirty="0" err="1" smtClean="0"/>
              <a:t>mtcars</a:t>
            </a:r>
            <a:r>
              <a:rPr lang="en-US" dirty="0" smtClean="0"/>
              <a:t>) </a:t>
            </a:r>
          </a:p>
          <a:p>
            <a:pPr algn="just"/>
            <a:r>
              <a:rPr lang="en-US" dirty="0" err="1" smtClean="0"/>
              <a:t>corr</a:t>
            </a:r>
            <a:r>
              <a:rPr lang="en-US" dirty="0" smtClean="0"/>
              <a:t> &lt;- </a:t>
            </a:r>
            <a:r>
              <a:rPr lang="en-US" b="1" dirty="0" smtClean="0"/>
              <a:t>round</a:t>
            </a:r>
            <a:r>
              <a:rPr lang="en-US" dirty="0" smtClean="0"/>
              <a:t>(</a:t>
            </a:r>
            <a:r>
              <a:rPr lang="en-US" b="1" dirty="0" err="1" smtClean="0"/>
              <a:t>cor</a:t>
            </a:r>
            <a:r>
              <a:rPr lang="en-US" dirty="0" smtClean="0"/>
              <a:t>(</a:t>
            </a:r>
            <a:r>
              <a:rPr lang="en-US" dirty="0" err="1" smtClean="0"/>
              <a:t>mtcars</a:t>
            </a:r>
            <a:r>
              <a:rPr lang="en-US" dirty="0" smtClean="0"/>
              <a:t>), 1) </a:t>
            </a:r>
            <a:r>
              <a:rPr lang="en-US" i="1" dirty="0" smtClean="0"/>
              <a:t># Plot</a:t>
            </a:r>
            <a:r>
              <a:rPr lang="en-US" dirty="0" smtClean="0"/>
              <a:t> </a:t>
            </a:r>
          </a:p>
          <a:p>
            <a:pPr algn="just"/>
            <a:r>
              <a:rPr lang="en-US" b="1" dirty="0" err="1" smtClean="0"/>
              <a:t>ggcorrplot</a:t>
            </a:r>
            <a:r>
              <a:rPr lang="en-US" dirty="0" smtClean="0"/>
              <a:t>(</a:t>
            </a:r>
            <a:r>
              <a:rPr lang="en-US" dirty="0" err="1" smtClean="0"/>
              <a:t>corr</a:t>
            </a:r>
            <a:r>
              <a:rPr lang="en-US" dirty="0" smtClean="0"/>
              <a:t>, </a:t>
            </a:r>
            <a:r>
              <a:rPr lang="en-US" dirty="0" err="1" smtClean="0"/>
              <a:t>hc.order</a:t>
            </a:r>
            <a:r>
              <a:rPr lang="en-US" dirty="0" smtClean="0"/>
              <a:t> = TRUE, type = "lower", lab = TRUE, </a:t>
            </a:r>
            <a:r>
              <a:rPr lang="en-US" dirty="0" err="1" smtClean="0"/>
              <a:t>lab_size</a:t>
            </a:r>
            <a:r>
              <a:rPr lang="en-US" dirty="0" smtClean="0"/>
              <a:t> = 3, method="circle", colors = </a:t>
            </a:r>
            <a:r>
              <a:rPr lang="en-US" b="1" dirty="0" smtClean="0"/>
              <a:t>c </a:t>
            </a:r>
            <a:r>
              <a:rPr lang="en-US" dirty="0" smtClean="0"/>
              <a:t>( “ tomato 2", "white", "springgreen3"), title = “ </a:t>
            </a:r>
            <a:r>
              <a:rPr lang="en-US" dirty="0" err="1" smtClean="0"/>
              <a:t>Correlogram</a:t>
            </a:r>
            <a:r>
              <a:rPr lang="en-US" dirty="0" smtClean="0"/>
              <a:t> of </a:t>
            </a:r>
            <a:r>
              <a:rPr lang="en-US" dirty="0" err="1" smtClean="0"/>
              <a:t>mtcars</a:t>
            </a:r>
            <a:r>
              <a:rPr lang="en-US" dirty="0" smtClean="0"/>
              <a:t>", </a:t>
            </a:r>
            <a:r>
              <a:rPr lang="en-US" dirty="0" err="1" smtClean="0"/>
              <a:t>ggtheme</a:t>
            </a:r>
            <a:r>
              <a:rPr lang="en-US" dirty="0" smtClean="0"/>
              <a:t>=</a:t>
            </a:r>
            <a:r>
              <a:rPr lang="en-US" dirty="0" err="1" smtClean="0"/>
              <a:t>theme_bw</a:t>
            </a:r>
            <a:r>
              <a:rPr lang="en-US" dirty="0" smtClean="0"/>
              <a: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RAM\Desktop\data visualisation\Diagra\correlogram.png"/>
          <p:cNvPicPr>
            <a:picLocks noGrp="1" noChangeAspect="1" noChangeArrowheads="1"/>
          </p:cNvPicPr>
          <p:nvPr>
            <p:ph idx="1"/>
          </p:nvPr>
        </p:nvPicPr>
        <p:blipFill>
          <a:blip r:embed="rId2" cstate="print"/>
          <a:srcRect/>
          <a:stretch>
            <a:fillRect/>
          </a:stretch>
        </p:blipFill>
        <p:spPr bwMode="auto">
          <a:xfrm>
            <a:off x="381000" y="609600"/>
            <a:ext cx="8153400" cy="537289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smtClean="0">
                <a:hlinkClick r:id="rId2"/>
              </a:rPr>
              <a:t>Ranking</a:t>
            </a:r>
            <a:endParaRPr lang="en-US" dirty="0" smtClean="0"/>
          </a:p>
          <a:p>
            <a:pPr lvl="1"/>
            <a:r>
              <a:rPr lang="en-US" dirty="0" smtClean="0">
                <a:hlinkClick r:id="rId2"/>
              </a:rPr>
              <a:t>Ordered Bar Chart</a:t>
            </a:r>
            <a:endParaRPr lang="en-US" dirty="0" smtClean="0"/>
          </a:p>
          <a:p>
            <a:pPr lvl="1"/>
            <a:r>
              <a:rPr lang="en-US" dirty="0" smtClean="0">
                <a:hlinkClick r:id="rId2"/>
              </a:rPr>
              <a:t>Lollipop Chart</a:t>
            </a:r>
            <a:endParaRPr lang="en-US" dirty="0" smtClean="0"/>
          </a:p>
          <a:p>
            <a:pPr lvl="1"/>
            <a:r>
              <a:rPr lang="en-US" dirty="0" smtClean="0">
                <a:hlinkClick r:id="rId2"/>
              </a:rPr>
              <a:t>Dot Plot</a:t>
            </a:r>
            <a:endParaRPr lang="en-US" dirty="0" smtClean="0"/>
          </a:p>
          <a:p>
            <a:pPr lvl="1"/>
            <a:r>
              <a:rPr lang="en-US" dirty="0" smtClean="0">
                <a:hlinkClick r:id="rId2"/>
              </a:rPr>
              <a:t>Slope Chart</a:t>
            </a:r>
            <a:endParaRPr lang="en-US" dirty="0" smtClean="0"/>
          </a:p>
          <a:p>
            <a:pPr lvl="1"/>
            <a:r>
              <a:rPr lang="en-US" dirty="0" smtClean="0">
                <a:hlinkClick r:id="rId2"/>
              </a:rPr>
              <a:t>Dumbbell Plot</a:t>
            </a:r>
            <a:endParaRPr lang="en-US" dirty="0" smtClean="0"/>
          </a:p>
          <a:p>
            <a:r>
              <a:rPr lang="en-US" dirty="0" smtClean="0">
                <a:hlinkClick r:id="rId2"/>
              </a:rPr>
              <a:t>Distribution</a:t>
            </a:r>
            <a:endParaRPr lang="en-US" dirty="0" smtClean="0"/>
          </a:p>
          <a:p>
            <a:pPr lvl="1"/>
            <a:r>
              <a:rPr lang="en-US" dirty="0" smtClean="0">
                <a:hlinkClick r:id="rId2"/>
              </a:rPr>
              <a:t>Histogram</a:t>
            </a:r>
            <a:endParaRPr lang="en-US" dirty="0" smtClean="0"/>
          </a:p>
          <a:p>
            <a:pPr lvl="1"/>
            <a:r>
              <a:rPr lang="en-US" dirty="0" smtClean="0">
                <a:hlinkClick r:id="rId2"/>
              </a:rPr>
              <a:t>Density Plot</a:t>
            </a:r>
            <a:endParaRPr lang="en-US" dirty="0" smtClean="0"/>
          </a:p>
          <a:p>
            <a:pPr lvl="1"/>
            <a:r>
              <a:rPr lang="en-US" dirty="0" smtClean="0">
                <a:hlinkClick r:id="rId2"/>
              </a:rPr>
              <a:t>Box Plot</a:t>
            </a:r>
            <a:endParaRPr lang="en-US" dirty="0" smtClean="0"/>
          </a:p>
          <a:p>
            <a:pPr lvl="1"/>
            <a:r>
              <a:rPr lang="en-US" dirty="0" smtClean="0">
                <a:hlinkClick r:id="rId2"/>
              </a:rPr>
              <a:t>Dot + Box Plot</a:t>
            </a:r>
            <a:endParaRPr lang="en-US" dirty="0" smtClean="0"/>
          </a:p>
          <a:p>
            <a:pPr lvl="1"/>
            <a:r>
              <a:rPr lang="en-US" dirty="0" err="1" smtClean="0">
                <a:hlinkClick r:id="rId2"/>
              </a:rPr>
              <a:t>Tufte</a:t>
            </a:r>
            <a:r>
              <a:rPr lang="en-US" dirty="0" smtClean="0">
                <a:hlinkClick r:id="rId2"/>
              </a:rPr>
              <a:t> </a:t>
            </a:r>
            <a:r>
              <a:rPr lang="en-US" dirty="0" err="1" smtClean="0">
                <a:hlinkClick r:id="rId2"/>
              </a:rPr>
              <a:t>Boxplot</a:t>
            </a:r>
            <a:endParaRPr lang="en-US" dirty="0" smtClean="0"/>
          </a:p>
          <a:p>
            <a:pPr lvl="1"/>
            <a:r>
              <a:rPr lang="en-US" dirty="0" smtClean="0">
                <a:hlinkClick r:id="rId2"/>
              </a:rPr>
              <a:t>Violin Plot</a:t>
            </a:r>
            <a:endParaRPr lang="en-US" dirty="0" smtClean="0"/>
          </a:p>
          <a:p>
            <a:pPr lvl="1"/>
            <a:r>
              <a:rPr lang="en-US" dirty="0" smtClean="0">
                <a:hlinkClick r:id="rId2"/>
              </a:rPr>
              <a:t>Population Composition</a:t>
            </a:r>
            <a:endParaRPr lang="en-US" dirty="0" smtClean="0"/>
          </a:p>
          <a:p>
            <a:pPr lvl="1"/>
            <a:r>
              <a:rPr lang="en-US" dirty="0" smtClean="0">
                <a:hlinkClick r:id="rId2"/>
              </a:rPr>
              <a:t>Waffle Chart</a:t>
            </a:r>
            <a:endParaRPr lang="en-US" dirty="0" smtClean="0"/>
          </a:p>
          <a:p>
            <a:pPr lvl="1"/>
            <a:r>
              <a:rPr lang="en-US" dirty="0" smtClean="0">
                <a:hlinkClick r:id="rId2"/>
              </a:rPr>
              <a:t>Pie Chart</a:t>
            </a:r>
            <a:endParaRPr lang="en-US" dirty="0" smtClean="0"/>
          </a:p>
          <a:p>
            <a:pPr lvl="1"/>
            <a:r>
              <a:rPr lang="en-US" dirty="0" err="1" smtClean="0">
                <a:hlinkClick r:id="rId2"/>
              </a:rPr>
              <a:t>Treemap</a:t>
            </a:r>
            <a:endParaRPr lang="en-US" dirty="0" smtClean="0"/>
          </a:p>
          <a:p>
            <a:pPr lvl="1"/>
            <a:r>
              <a:rPr lang="en-US" dirty="0" smtClean="0">
                <a:hlinkClick r:id="rId2"/>
              </a:rPr>
              <a:t>Bar Chart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867400"/>
          </a:xfrm>
        </p:spPr>
        <p:txBody>
          <a:bodyPr>
            <a:normAutofit fontScale="70000" lnSpcReduction="20000"/>
          </a:bodyPr>
          <a:lstStyle/>
          <a:p>
            <a:endParaRPr lang="en-US" dirty="0" smtClean="0">
              <a:hlinkClick r:id="rId2"/>
            </a:endParaRPr>
          </a:p>
          <a:p>
            <a:r>
              <a:rPr lang="en-US" dirty="0" smtClean="0">
                <a:hlinkClick r:id="rId2"/>
              </a:rPr>
              <a:t>Change</a:t>
            </a:r>
            <a:endParaRPr lang="en-US" dirty="0" smtClean="0"/>
          </a:p>
          <a:p>
            <a:pPr lvl="1"/>
            <a:r>
              <a:rPr lang="en-US" dirty="0" smtClean="0">
                <a:hlinkClick r:id="rId2"/>
              </a:rPr>
              <a:t>Time Series Plots</a:t>
            </a:r>
            <a:endParaRPr lang="en-US" dirty="0" smtClean="0"/>
          </a:p>
          <a:p>
            <a:pPr lvl="2"/>
            <a:r>
              <a:rPr lang="en-US" dirty="0" smtClean="0">
                <a:hlinkClick r:id="rId2"/>
              </a:rPr>
              <a:t>From a Data Frame</a:t>
            </a:r>
            <a:endParaRPr lang="en-US" dirty="0" smtClean="0"/>
          </a:p>
          <a:p>
            <a:pPr lvl="2"/>
            <a:r>
              <a:rPr lang="en-US" dirty="0" smtClean="0">
                <a:hlinkClick r:id="rId2"/>
              </a:rPr>
              <a:t>Format to Monthly X Axis</a:t>
            </a:r>
            <a:endParaRPr lang="en-US" dirty="0" smtClean="0"/>
          </a:p>
          <a:p>
            <a:pPr lvl="2"/>
            <a:r>
              <a:rPr lang="en-US" dirty="0" smtClean="0">
                <a:hlinkClick r:id="rId2"/>
              </a:rPr>
              <a:t>Format to Yearly X Axis</a:t>
            </a:r>
            <a:endParaRPr lang="en-US" dirty="0" smtClean="0"/>
          </a:p>
          <a:p>
            <a:pPr lvl="2"/>
            <a:r>
              <a:rPr lang="en-US" dirty="0" smtClean="0">
                <a:hlinkClick r:id="rId2"/>
              </a:rPr>
              <a:t>From Long Data Format</a:t>
            </a:r>
            <a:endParaRPr lang="en-US" dirty="0" smtClean="0"/>
          </a:p>
          <a:p>
            <a:pPr lvl="2"/>
            <a:r>
              <a:rPr lang="en-US" dirty="0" smtClean="0">
                <a:hlinkClick r:id="rId2"/>
              </a:rPr>
              <a:t>From Wide Data Format</a:t>
            </a:r>
            <a:endParaRPr lang="en-US" dirty="0" smtClean="0"/>
          </a:p>
          <a:p>
            <a:pPr lvl="1"/>
            <a:r>
              <a:rPr lang="en-US" dirty="0" smtClean="0">
                <a:hlinkClick r:id="rId2"/>
              </a:rPr>
              <a:t>Stacked Area Chart</a:t>
            </a:r>
            <a:endParaRPr lang="en-US" dirty="0" smtClean="0"/>
          </a:p>
          <a:p>
            <a:pPr lvl="1"/>
            <a:r>
              <a:rPr lang="en-US" dirty="0" smtClean="0">
                <a:hlinkClick r:id="rId2"/>
              </a:rPr>
              <a:t>Calendar Heat Map</a:t>
            </a:r>
            <a:endParaRPr lang="en-US" dirty="0" smtClean="0"/>
          </a:p>
          <a:p>
            <a:pPr lvl="1"/>
            <a:r>
              <a:rPr lang="en-US" dirty="0" smtClean="0">
                <a:hlinkClick r:id="rId2"/>
              </a:rPr>
              <a:t>Slope Chart</a:t>
            </a:r>
            <a:endParaRPr lang="en-US" dirty="0" smtClean="0"/>
          </a:p>
          <a:p>
            <a:pPr lvl="1"/>
            <a:r>
              <a:rPr lang="en-US" dirty="0" smtClean="0">
                <a:hlinkClick r:id="rId2"/>
              </a:rPr>
              <a:t>Seasonal Plot</a:t>
            </a:r>
            <a:endParaRPr lang="en-US" dirty="0" smtClean="0"/>
          </a:p>
          <a:p>
            <a:r>
              <a:rPr lang="en-US" dirty="0" smtClean="0">
                <a:hlinkClick r:id="rId2"/>
              </a:rPr>
              <a:t>Groups</a:t>
            </a:r>
            <a:endParaRPr lang="en-US" dirty="0" smtClean="0"/>
          </a:p>
          <a:p>
            <a:pPr lvl="1"/>
            <a:r>
              <a:rPr lang="en-US" dirty="0" err="1" smtClean="0">
                <a:hlinkClick r:id="rId2"/>
              </a:rPr>
              <a:t>Dendrogram</a:t>
            </a:r>
            <a:endParaRPr lang="en-US" dirty="0" smtClean="0"/>
          </a:p>
          <a:p>
            <a:pPr lvl="1"/>
            <a:r>
              <a:rPr lang="en-US" dirty="0" smtClean="0">
                <a:hlinkClick r:id="rId2"/>
              </a:rPr>
              <a:t>Clusters</a:t>
            </a:r>
            <a:endParaRPr lang="en-US" dirty="0" smtClean="0"/>
          </a:p>
          <a:p>
            <a:r>
              <a:rPr lang="en-US" dirty="0" smtClean="0">
                <a:hlinkClick r:id="rId2"/>
              </a:rPr>
              <a:t>Spatial</a:t>
            </a:r>
            <a:endParaRPr lang="en-US" dirty="0" smtClean="0"/>
          </a:p>
          <a:p>
            <a:pPr lvl="1"/>
            <a:r>
              <a:rPr lang="en-US" dirty="0" smtClean="0">
                <a:hlinkClick r:id="rId2"/>
              </a:rPr>
              <a:t>Open Street Map</a:t>
            </a:r>
            <a:endParaRPr lang="en-US" dirty="0" smtClean="0"/>
          </a:p>
          <a:p>
            <a:pPr lvl="1"/>
            <a:r>
              <a:rPr lang="en-US" dirty="0" smtClean="0">
                <a:hlinkClick r:id="rId2"/>
              </a:rPr>
              <a:t>Google Road Map</a:t>
            </a:r>
            <a:endParaRPr lang="en-US" dirty="0" smtClean="0"/>
          </a:p>
          <a:p>
            <a:pPr lvl="1"/>
            <a:r>
              <a:rPr lang="en-US" dirty="0" smtClean="0">
                <a:hlinkClick r:id="rId2"/>
              </a:rPr>
              <a:t>Google Hybrid Map</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33400"/>
          </a:xfrm>
        </p:spPr>
        <p:txBody>
          <a:bodyPr>
            <a:normAutofit fontScale="90000"/>
          </a:bodyPr>
          <a:lstStyle/>
          <a:p>
            <a:pPr algn="l"/>
            <a:r>
              <a:rPr lang="en-US" sz="2700" dirty="0" smtClean="0"/>
              <a:t>Scatter plot With Encircling</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smtClean="0"/>
              <a:t>When presenting the results, sometimes I would </a:t>
            </a:r>
            <a:r>
              <a:rPr lang="en-US" dirty="0" err="1" smtClean="0"/>
              <a:t>encirlce</a:t>
            </a:r>
            <a:r>
              <a:rPr lang="en-US" dirty="0" smtClean="0"/>
              <a:t> certain special group of points or region in the chart </a:t>
            </a:r>
          </a:p>
          <a:p>
            <a:r>
              <a:rPr lang="en-US" dirty="0" smtClean="0"/>
              <a:t>This can be conveniently done using the </a:t>
            </a:r>
            <a:r>
              <a:rPr lang="en-US" dirty="0" err="1" smtClean="0"/>
              <a:t>geom_encircle</a:t>
            </a:r>
            <a:r>
              <a:rPr lang="en-US" dirty="0" smtClean="0"/>
              <a:t>() in </a:t>
            </a:r>
            <a:r>
              <a:rPr lang="en-US" dirty="0" err="1" smtClean="0"/>
              <a:t>ggalt</a:t>
            </a:r>
            <a:r>
              <a:rPr lang="en-US" dirty="0" smtClean="0"/>
              <a:t> package.</a:t>
            </a:r>
          </a:p>
          <a:p>
            <a:r>
              <a:rPr lang="en-US" dirty="0" smtClean="0"/>
              <a:t>Within </a:t>
            </a:r>
            <a:r>
              <a:rPr lang="en-US" dirty="0" err="1" smtClean="0"/>
              <a:t>geom_encircle</a:t>
            </a:r>
            <a:r>
              <a:rPr lang="en-US" dirty="0" smtClean="0"/>
              <a:t>(), set the data to a new </a:t>
            </a:r>
            <a:r>
              <a:rPr lang="en-US" dirty="0" err="1" smtClean="0"/>
              <a:t>dataframe</a:t>
            </a:r>
            <a:r>
              <a:rPr lang="en-US" dirty="0" smtClean="0"/>
              <a:t> that contains only the points (rows) or interest.</a:t>
            </a:r>
          </a:p>
          <a:p>
            <a:r>
              <a:rPr lang="en-US" dirty="0" smtClean="0"/>
              <a:t> Moreover, You can expand the curve so as to pass just outside the points. The color and size (thickness) of the curve can be modified as well.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i="1" dirty="0" smtClean="0"/>
              <a:t># install '</a:t>
            </a:r>
            <a:r>
              <a:rPr lang="en-US" i="1" dirty="0" err="1" smtClean="0"/>
              <a:t>ggalt</a:t>
            </a:r>
            <a:r>
              <a:rPr lang="en-US" i="1" dirty="0" smtClean="0"/>
              <a:t>' </a:t>
            </a:r>
            <a:r>
              <a:rPr lang="en-US" i="1" dirty="0" err="1" smtClean="0"/>
              <a:t>pkg</a:t>
            </a:r>
            <a:r>
              <a:rPr lang="en-US" dirty="0" smtClean="0"/>
              <a:t> </a:t>
            </a:r>
          </a:p>
          <a:p>
            <a:r>
              <a:rPr lang="en-US" i="1" dirty="0" smtClean="0"/>
              <a:t># </a:t>
            </a:r>
            <a:r>
              <a:rPr lang="en-US" i="1" dirty="0" err="1" smtClean="0"/>
              <a:t>devtools</a:t>
            </a:r>
            <a:r>
              <a:rPr lang="en-US" i="1" dirty="0" smtClean="0"/>
              <a:t>::</a:t>
            </a:r>
            <a:r>
              <a:rPr lang="en-US" i="1" dirty="0" err="1" smtClean="0"/>
              <a:t>install_github</a:t>
            </a:r>
            <a:r>
              <a:rPr lang="en-US" i="1" dirty="0" smtClean="0"/>
              <a:t>("</a:t>
            </a:r>
            <a:r>
              <a:rPr lang="en-US" i="1" dirty="0" err="1" smtClean="0"/>
              <a:t>hrbrmstr</a:t>
            </a:r>
            <a:r>
              <a:rPr lang="en-US" i="1" dirty="0" smtClean="0"/>
              <a:t>/</a:t>
            </a:r>
            <a:r>
              <a:rPr lang="en-US" i="1" dirty="0" err="1" smtClean="0"/>
              <a:t>ggalt</a:t>
            </a:r>
            <a:r>
              <a:rPr lang="en-US" i="1" dirty="0" smtClean="0"/>
              <a:t>")</a:t>
            </a:r>
          </a:p>
          <a:p>
            <a:r>
              <a:rPr lang="en-US" dirty="0" smtClean="0"/>
              <a:t> </a:t>
            </a:r>
            <a:r>
              <a:rPr lang="en-US" b="1" dirty="0" smtClean="0"/>
              <a:t>options</a:t>
            </a:r>
            <a:r>
              <a:rPr lang="en-US" dirty="0" smtClean="0"/>
              <a:t>(</a:t>
            </a:r>
            <a:r>
              <a:rPr lang="en-US" dirty="0" err="1" smtClean="0"/>
              <a:t>scipen</a:t>
            </a:r>
            <a:r>
              <a:rPr lang="en-US" dirty="0" smtClean="0"/>
              <a:t> = 999)</a:t>
            </a:r>
          </a:p>
          <a:p>
            <a:r>
              <a:rPr lang="en-US" dirty="0" smtClean="0"/>
              <a:t> </a:t>
            </a:r>
            <a:r>
              <a:rPr lang="en-US" b="1" dirty="0" smtClean="0"/>
              <a:t>library</a:t>
            </a:r>
            <a:r>
              <a:rPr lang="en-US" dirty="0" smtClean="0"/>
              <a:t>(ggplot2) </a:t>
            </a:r>
          </a:p>
          <a:p>
            <a:r>
              <a:rPr lang="en-US" b="1" dirty="0" smtClean="0"/>
              <a:t>library</a:t>
            </a:r>
            <a:r>
              <a:rPr lang="en-US" dirty="0" smtClean="0"/>
              <a:t>(</a:t>
            </a:r>
            <a:r>
              <a:rPr lang="en-US" dirty="0" err="1" smtClean="0"/>
              <a:t>ggalt</a:t>
            </a:r>
            <a:r>
              <a:rPr lang="en-US" dirty="0" smtClean="0"/>
              <a:t>) </a:t>
            </a:r>
          </a:p>
          <a:p>
            <a:r>
              <a:rPr lang="en-US" dirty="0" err="1" smtClean="0"/>
              <a:t>midwest_select</a:t>
            </a:r>
            <a:r>
              <a:rPr lang="en-US" dirty="0" smtClean="0"/>
              <a:t> &lt;- </a:t>
            </a:r>
            <a:r>
              <a:rPr lang="en-US" dirty="0" err="1" smtClean="0"/>
              <a:t>midwest</a:t>
            </a:r>
            <a:r>
              <a:rPr lang="en-US" dirty="0" smtClean="0"/>
              <a:t>[</a:t>
            </a:r>
            <a:r>
              <a:rPr lang="en-US" dirty="0" err="1" smtClean="0"/>
              <a:t>midwest$poptotal</a:t>
            </a:r>
            <a:r>
              <a:rPr lang="en-US" dirty="0" smtClean="0"/>
              <a:t> &gt; 350000 &amp;</a:t>
            </a:r>
          </a:p>
          <a:p>
            <a:pPr>
              <a:buNone/>
            </a:pPr>
            <a:r>
              <a:rPr lang="en-US" dirty="0" smtClean="0"/>
              <a:t>				 </a:t>
            </a:r>
            <a:r>
              <a:rPr lang="en-US" dirty="0" err="1" smtClean="0"/>
              <a:t>midwest$poptotal</a:t>
            </a:r>
            <a:r>
              <a:rPr lang="en-US" dirty="0" smtClean="0"/>
              <a:t> &lt;= 500000 &amp; </a:t>
            </a:r>
          </a:p>
          <a:p>
            <a:pPr>
              <a:buNone/>
            </a:pPr>
            <a:r>
              <a:rPr lang="en-US" dirty="0" smtClean="0"/>
              <a:t>				 </a:t>
            </a:r>
            <a:r>
              <a:rPr lang="en-US" dirty="0" err="1" smtClean="0"/>
              <a:t>midwest$area</a:t>
            </a:r>
            <a:r>
              <a:rPr lang="en-US" dirty="0" smtClean="0"/>
              <a:t> &gt; 0.01 &amp;</a:t>
            </a:r>
          </a:p>
          <a:p>
            <a:pPr>
              <a:buNone/>
            </a:pPr>
            <a:r>
              <a:rPr lang="en-US" dirty="0" smtClean="0"/>
              <a:t>				 </a:t>
            </a:r>
            <a:r>
              <a:rPr lang="en-US" dirty="0" err="1" smtClean="0"/>
              <a:t>midwest$area</a:t>
            </a:r>
            <a:r>
              <a:rPr lang="en-US" dirty="0" smtClean="0"/>
              <a:t> &lt; 0.1,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i="1" dirty="0" smtClean="0"/>
              <a:t># Plot</a:t>
            </a:r>
          </a:p>
          <a:p>
            <a:pPr>
              <a:buNone/>
            </a:pPr>
            <a:r>
              <a:rPr lang="en-US" dirty="0" smtClean="0"/>
              <a:t> </a:t>
            </a:r>
            <a:r>
              <a:rPr lang="en-US" i="1" dirty="0" smtClean="0"/>
              <a:t># draw points</a:t>
            </a:r>
            <a:r>
              <a:rPr lang="en-US" dirty="0" smtClean="0"/>
              <a:t>  </a:t>
            </a:r>
          </a:p>
          <a:p>
            <a:r>
              <a:rPr lang="en-US" b="1" dirty="0" err="1" smtClean="0"/>
              <a:t>ggplot</a:t>
            </a:r>
            <a:r>
              <a:rPr lang="en-US" dirty="0" smtClean="0"/>
              <a:t>(</a:t>
            </a:r>
            <a:r>
              <a:rPr lang="en-US" dirty="0" err="1" smtClean="0"/>
              <a:t>midwest</a:t>
            </a:r>
            <a:r>
              <a:rPr lang="en-US" dirty="0" smtClean="0"/>
              <a:t>, </a:t>
            </a:r>
            <a:r>
              <a:rPr lang="en-US" b="1" dirty="0" err="1" smtClean="0"/>
              <a:t>aes</a:t>
            </a:r>
            <a:r>
              <a:rPr lang="en-US" dirty="0" smtClean="0"/>
              <a:t>(x=area, y=</a:t>
            </a:r>
            <a:r>
              <a:rPr lang="en-US" dirty="0" err="1" smtClean="0"/>
              <a:t>poptotal</a:t>
            </a:r>
            <a:r>
              <a:rPr lang="en-US" dirty="0" smtClean="0"/>
              <a:t>)) + </a:t>
            </a:r>
            <a:r>
              <a:rPr lang="en-US" b="1" dirty="0" err="1" smtClean="0"/>
              <a:t>geom_point</a:t>
            </a:r>
            <a:r>
              <a:rPr lang="en-US" dirty="0" smtClean="0"/>
              <a:t>(</a:t>
            </a:r>
            <a:r>
              <a:rPr lang="en-US" b="1" dirty="0" err="1" smtClean="0"/>
              <a:t>aes</a:t>
            </a:r>
            <a:r>
              <a:rPr lang="en-US" dirty="0" smtClean="0"/>
              <a:t>(</a:t>
            </a:r>
            <a:r>
              <a:rPr lang="en-US" dirty="0" err="1" smtClean="0"/>
              <a:t>col</a:t>
            </a:r>
            <a:r>
              <a:rPr lang="en-US" dirty="0" smtClean="0"/>
              <a:t>=state, size=</a:t>
            </a:r>
            <a:r>
              <a:rPr lang="en-US" dirty="0" err="1" smtClean="0"/>
              <a:t>popdensity</a:t>
            </a:r>
            <a:r>
              <a:rPr lang="en-US" dirty="0" smtClean="0"/>
              <a:t>)) +</a:t>
            </a:r>
          </a:p>
          <a:p>
            <a:pPr>
              <a:buNone/>
            </a:pPr>
            <a:r>
              <a:rPr lang="en-US" dirty="0" smtClean="0"/>
              <a:t> </a:t>
            </a:r>
            <a:r>
              <a:rPr lang="en-US" i="1" dirty="0" smtClean="0"/>
              <a:t># draw smoothing line</a:t>
            </a:r>
            <a:r>
              <a:rPr lang="en-US" dirty="0" smtClean="0"/>
              <a:t> </a:t>
            </a:r>
          </a:p>
          <a:p>
            <a:r>
              <a:rPr lang="en-US" b="1" dirty="0" err="1" smtClean="0"/>
              <a:t>geom_smooth</a:t>
            </a:r>
            <a:r>
              <a:rPr lang="en-US" dirty="0" smtClean="0"/>
              <a:t>(method="loess", se=F) + </a:t>
            </a:r>
            <a:r>
              <a:rPr lang="en-US" b="1" dirty="0" err="1" smtClean="0"/>
              <a:t>xlim</a:t>
            </a:r>
            <a:r>
              <a:rPr lang="en-US" dirty="0" smtClean="0"/>
              <a:t>(</a:t>
            </a:r>
            <a:r>
              <a:rPr lang="en-US" b="1" dirty="0" smtClean="0"/>
              <a:t>c</a:t>
            </a:r>
            <a:r>
              <a:rPr lang="en-US" dirty="0" smtClean="0"/>
              <a:t>(0, 0.1)) + </a:t>
            </a:r>
            <a:r>
              <a:rPr lang="en-US" b="1" dirty="0" err="1" smtClean="0"/>
              <a:t>ylim</a:t>
            </a:r>
            <a:r>
              <a:rPr lang="en-US" dirty="0" smtClean="0"/>
              <a:t>(</a:t>
            </a:r>
            <a:r>
              <a:rPr lang="en-US" b="1" dirty="0" smtClean="0"/>
              <a:t>c</a:t>
            </a:r>
            <a:r>
              <a:rPr lang="en-US" dirty="0" smtClean="0"/>
              <a:t>(0, 500000)) +</a:t>
            </a:r>
          </a:p>
          <a:p>
            <a:pPr>
              <a:buNone/>
            </a:pPr>
            <a:r>
              <a:rPr lang="en-US" dirty="0" smtClean="0"/>
              <a:t>+ </a:t>
            </a:r>
            <a:r>
              <a:rPr lang="en-US" i="1" dirty="0" smtClean="0"/>
              <a:t># encircle </a:t>
            </a:r>
          </a:p>
          <a:p>
            <a:r>
              <a:rPr lang="en-US" b="1" dirty="0" err="1" smtClean="0"/>
              <a:t>geom_encircle</a:t>
            </a:r>
            <a:r>
              <a:rPr lang="en-US" dirty="0" smtClean="0"/>
              <a:t>(</a:t>
            </a:r>
            <a:r>
              <a:rPr lang="en-US" b="1" dirty="0" err="1" smtClean="0"/>
              <a:t>aes</a:t>
            </a:r>
            <a:r>
              <a:rPr lang="en-US" dirty="0" smtClean="0"/>
              <a:t>(x=area, y=</a:t>
            </a:r>
            <a:r>
              <a:rPr lang="en-US" dirty="0" err="1" smtClean="0"/>
              <a:t>poptotal</a:t>
            </a:r>
            <a:r>
              <a:rPr lang="en-US" dirty="0" smtClean="0"/>
              <a:t>), data=</a:t>
            </a:r>
            <a:r>
              <a:rPr lang="en-US" dirty="0" err="1" smtClean="0"/>
              <a:t>midwest_select</a:t>
            </a:r>
            <a:r>
              <a:rPr lang="en-US" dirty="0" smtClean="0"/>
              <a:t>, color="red", size=2, expand=0.08) </a:t>
            </a:r>
            <a:r>
              <a:rPr lang="en-US" b="1" dirty="0" smtClean="0"/>
              <a:t>labs</a:t>
            </a:r>
            <a:r>
              <a:rPr lang="en-US" dirty="0" smtClean="0"/>
              <a:t>(subtitle="Area Vs Population", y="Population", x="Area", title="</a:t>
            </a:r>
            <a:r>
              <a:rPr lang="en-US" dirty="0" err="1" smtClean="0"/>
              <a:t>Scatterplot</a:t>
            </a:r>
            <a:r>
              <a:rPr lang="en-US" dirty="0" smtClean="0"/>
              <a:t> + Encircle", caption="Source: </a:t>
            </a:r>
            <a:r>
              <a:rPr lang="en-US" dirty="0" err="1" smtClean="0"/>
              <a:t>midwest</a:t>
            </a:r>
            <a:r>
              <a:rPr lang="en-US" smtClean="0"/>
              <a:t>")</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RAM\Desktop\data visualisation\Diagra\ggplot_masterlist_2.png"/>
          <p:cNvPicPr>
            <a:picLocks noGrp="1" noChangeAspect="1" noChangeArrowheads="1"/>
          </p:cNvPicPr>
          <p:nvPr>
            <p:ph idx="1"/>
          </p:nvPr>
        </p:nvPicPr>
        <p:blipFill>
          <a:blip r:embed="rId2" cstate="print"/>
          <a:srcRect/>
          <a:stretch>
            <a:fillRect/>
          </a:stretch>
        </p:blipFill>
        <p:spPr bwMode="auto">
          <a:xfrm>
            <a:off x="533400" y="457200"/>
            <a:ext cx="8001000" cy="571499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fontScale="90000"/>
          </a:bodyPr>
          <a:lstStyle/>
          <a:p>
            <a:pPr algn="l"/>
            <a:r>
              <a:rPr lang="en-US" sz="1600" dirty="0" smtClean="0"/>
              <a:t>Jitter Plot: Let’s look at a new data to draw the </a:t>
            </a:r>
            <a:r>
              <a:rPr lang="en-US" sz="1600" dirty="0" err="1" smtClean="0"/>
              <a:t>scatterplot</a:t>
            </a:r>
            <a:r>
              <a:rPr lang="en-US" sz="1600" dirty="0" smtClean="0"/>
              <a:t>. This time, I will use the mpg dataset to plot city mileage (</a:t>
            </a:r>
            <a:r>
              <a:rPr lang="en-US" sz="1600" dirty="0" err="1" smtClean="0"/>
              <a:t>cty</a:t>
            </a:r>
            <a:r>
              <a:rPr lang="en-US" sz="1600" dirty="0" smtClean="0"/>
              <a:t>) </a:t>
            </a:r>
            <a:r>
              <a:rPr lang="en-US" sz="1600" dirty="0" err="1" smtClean="0"/>
              <a:t>vs</a:t>
            </a:r>
            <a:r>
              <a:rPr lang="en-US" sz="1600" dirty="0" smtClean="0"/>
              <a:t> highway mileage (hwy).</a:t>
            </a:r>
            <a:br>
              <a:rPr lang="en-US" sz="1600" dirty="0" smtClean="0"/>
            </a:br>
            <a:r>
              <a:rPr lang="en-US" sz="1600" i="1" dirty="0" smtClean="0"/>
              <a:t># load package and data</a:t>
            </a:r>
            <a:br>
              <a:rPr lang="en-US" sz="1600" i="1" dirty="0" smtClean="0"/>
            </a:br>
            <a:r>
              <a:rPr lang="en-US" sz="1600" dirty="0" smtClean="0"/>
              <a:t> </a:t>
            </a:r>
            <a:r>
              <a:rPr lang="en-US" sz="1600" b="1" dirty="0" smtClean="0"/>
              <a:t>library</a:t>
            </a:r>
            <a:r>
              <a:rPr lang="en-US" sz="1600" dirty="0" smtClean="0"/>
              <a:t>(ggplot2)</a:t>
            </a:r>
            <a:br>
              <a:rPr lang="en-US" sz="1600" dirty="0" smtClean="0"/>
            </a:br>
            <a:r>
              <a:rPr lang="en-US" sz="1600" dirty="0" smtClean="0"/>
              <a:t> </a:t>
            </a:r>
            <a:r>
              <a:rPr lang="en-US" sz="1600" b="1" dirty="0" smtClean="0"/>
              <a:t>data</a:t>
            </a:r>
            <a:r>
              <a:rPr lang="en-US" sz="1600" dirty="0" smtClean="0"/>
              <a:t>(mpg, package="ggplot2")</a:t>
            </a:r>
            <a:br>
              <a:rPr lang="en-US" sz="1600" dirty="0" smtClean="0"/>
            </a:br>
            <a:r>
              <a:rPr lang="en-US" sz="1600" dirty="0" smtClean="0"/>
              <a:t> </a:t>
            </a:r>
            <a:r>
              <a:rPr lang="en-US" sz="1600" i="1" dirty="0" smtClean="0"/>
              <a:t># alternate source: "http://goo.gl/uEeRGu")</a:t>
            </a:r>
            <a:br>
              <a:rPr lang="en-US" sz="1600" i="1" dirty="0" smtClean="0"/>
            </a:br>
            <a:r>
              <a:rPr lang="en-US" sz="1600" dirty="0" smtClean="0"/>
              <a:t> </a:t>
            </a:r>
            <a:r>
              <a:rPr lang="en-US" sz="1600" i="1" dirty="0" smtClean="0"/>
              <a:t># pre-set the </a:t>
            </a:r>
            <a:r>
              <a:rPr lang="en-US" sz="1600" i="1" dirty="0" err="1" smtClean="0"/>
              <a:t>bw</a:t>
            </a:r>
            <a:r>
              <a:rPr lang="en-US" sz="1600" i="1" dirty="0" smtClean="0"/>
              <a:t> theme.</a:t>
            </a:r>
            <a:br>
              <a:rPr lang="en-US" sz="1600" i="1" dirty="0" smtClean="0"/>
            </a:br>
            <a:r>
              <a:rPr lang="en-US" sz="1600" b="1" dirty="0" smtClean="0"/>
              <a:t> </a:t>
            </a:r>
            <a:r>
              <a:rPr lang="en-US" sz="1600" b="1" dirty="0" err="1" smtClean="0"/>
              <a:t>theme_set</a:t>
            </a:r>
            <a:r>
              <a:rPr lang="en-US" sz="1600" dirty="0" smtClean="0"/>
              <a:t>(</a:t>
            </a:r>
            <a:r>
              <a:rPr lang="en-US" sz="1600" b="1" dirty="0" err="1" smtClean="0"/>
              <a:t>theme_bw</a:t>
            </a:r>
            <a:r>
              <a:rPr lang="en-US" sz="1600" dirty="0" smtClean="0"/>
              <a:t>())</a:t>
            </a:r>
            <a:br>
              <a:rPr lang="en-US" sz="1600" dirty="0" smtClean="0"/>
            </a:br>
            <a:r>
              <a:rPr lang="en-US" sz="1600" i="1" dirty="0" smtClean="0"/>
              <a:t> # </a:t>
            </a:r>
            <a:r>
              <a:rPr lang="en-US" sz="1600" i="1" dirty="0" err="1" smtClean="0"/>
              <a:t>Scatterplot</a:t>
            </a:r>
            <a:r>
              <a:rPr lang="en-US" sz="1600" dirty="0" smtClean="0"/>
              <a:t> g </a:t>
            </a:r>
            <a:br>
              <a:rPr lang="en-US" sz="1600" dirty="0" smtClean="0"/>
            </a:br>
            <a:r>
              <a:rPr lang="en-US" sz="1600" dirty="0" smtClean="0"/>
              <a:t> g &lt;- </a:t>
            </a:r>
            <a:r>
              <a:rPr lang="en-US" sz="1600" b="1" dirty="0" err="1" smtClean="0"/>
              <a:t>ggplot</a:t>
            </a:r>
            <a:r>
              <a:rPr lang="en-US" sz="1600" dirty="0" smtClean="0"/>
              <a:t>(mpg, </a:t>
            </a:r>
            <a:r>
              <a:rPr lang="en-US" sz="1600" b="1" dirty="0" err="1" smtClean="0"/>
              <a:t>aes</a:t>
            </a:r>
            <a:r>
              <a:rPr lang="en-US" sz="1600" dirty="0" smtClean="0"/>
              <a:t>(</a:t>
            </a:r>
            <a:r>
              <a:rPr lang="en-US" sz="1600" dirty="0" err="1" smtClean="0"/>
              <a:t>cty</a:t>
            </a:r>
            <a:r>
              <a:rPr lang="en-US" sz="1600" dirty="0" smtClean="0"/>
              <a:t>, hwy)) + </a:t>
            </a:r>
            <a:r>
              <a:rPr lang="en-US" sz="1600" b="1" dirty="0" err="1" smtClean="0"/>
              <a:t>geom_point</a:t>
            </a:r>
            <a:r>
              <a:rPr lang="en-US" sz="1600" dirty="0" smtClean="0"/>
              <a:t>() + </a:t>
            </a:r>
            <a:r>
              <a:rPr lang="en-US" sz="1600" b="1" dirty="0" err="1" smtClean="0"/>
              <a:t>geom_smooth</a:t>
            </a:r>
            <a:r>
              <a:rPr lang="en-US" sz="1600" dirty="0" smtClean="0"/>
              <a:t>(method="lm", se=F) + </a:t>
            </a:r>
            <a:r>
              <a:rPr lang="en-US" sz="1600" b="1" dirty="0" smtClean="0"/>
              <a:t>labs</a:t>
            </a:r>
            <a:r>
              <a:rPr lang="en-US" sz="1600" dirty="0" smtClean="0"/>
              <a:t>(subtitle="mpg: city </a:t>
            </a:r>
            <a:r>
              <a:rPr lang="en-US" sz="1600" dirty="0" err="1" smtClean="0"/>
              <a:t>vs</a:t>
            </a:r>
            <a:r>
              <a:rPr lang="en-US" sz="1600" dirty="0" smtClean="0"/>
              <a:t> highway mileage", y="hwy", x="</a:t>
            </a:r>
            <a:r>
              <a:rPr lang="en-US" sz="1600" dirty="0" err="1" smtClean="0"/>
              <a:t>cty</a:t>
            </a:r>
            <a:r>
              <a:rPr lang="en-US" sz="1600" dirty="0" smtClean="0"/>
              <a:t>", title="</a:t>
            </a:r>
            <a:r>
              <a:rPr lang="en-US" sz="1600" dirty="0" err="1" smtClean="0"/>
              <a:t>Scatterplot</a:t>
            </a:r>
            <a:r>
              <a:rPr lang="en-US" sz="1600" dirty="0" smtClean="0"/>
              <a:t> with overlapping points", caption="Source: </a:t>
            </a:r>
            <a:r>
              <a:rPr lang="en-US" sz="1600" dirty="0" err="1" smtClean="0"/>
              <a:t>midwest</a:t>
            </a:r>
            <a:r>
              <a:rPr lang="en-US" sz="1600" dirty="0" smtClean="0"/>
              <a:t>")</a:t>
            </a:r>
            <a:br>
              <a:rPr lang="en-US" sz="1600" dirty="0" smtClean="0"/>
            </a:br>
            <a:endParaRPr lang="en-US" sz="1600" dirty="0"/>
          </a:p>
        </p:txBody>
      </p:sp>
      <p:pic>
        <p:nvPicPr>
          <p:cNvPr id="2050" name="Picture 2" descr="C:\Users\RAM\Desktop\data visualisation\Diagra\ggplot_masterlist_3.png"/>
          <p:cNvPicPr>
            <a:picLocks noGrp="1" noChangeAspect="1" noChangeArrowheads="1"/>
          </p:cNvPicPr>
          <p:nvPr>
            <p:ph idx="1"/>
          </p:nvPr>
        </p:nvPicPr>
        <p:blipFill>
          <a:blip r:embed="rId2" cstate="print"/>
          <a:srcRect/>
          <a:stretch>
            <a:fillRect/>
          </a:stretch>
        </p:blipFill>
        <p:spPr bwMode="auto">
          <a:xfrm>
            <a:off x="1752600" y="3048000"/>
            <a:ext cx="5715000" cy="3352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55000" lnSpcReduction="20000"/>
          </a:bodyPr>
          <a:lstStyle/>
          <a:p>
            <a:pPr algn="just"/>
            <a:r>
              <a:rPr lang="en-US" dirty="0" smtClean="0"/>
              <a:t>What we have here is a </a:t>
            </a:r>
            <a:r>
              <a:rPr lang="en-US" dirty="0" err="1" smtClean="0"/>
              <a:t>scatterplot</a:t>
            </a:r>
            <a:r>
              <a:rPr lang="en-US" dirty="0" smtClean="0"/>
              <a:t> of city and highway mileage in mpg dataset. </a:t>
            </a:r>
          </a:p>
          <a:p>
            <a:pPr algn="just"/>
            <a:r>
              <a:rPr lang="en-US" dirty="0" smtClean="0"/>
              <a:t>We have seen a similar </a:t>
            </a:r>
            <a:r>
              <a:rPr lang="en-US" dirty="0" err="1" smtClean="0"/>
              <a:t>scatterplot</a:t>
            </a:r>
            <a:r>
              <a:rPr lang="en-US" dirty="0" smtClean="0"/>
              <a:t> and this looks neat and gives a clear idea of how the city mileage (</a:t>
            </a:r>
            <a:r>
              <a:rPr lang="en-US" dirty="0" err="1" smtClean="0"/>
              <a:t>cty</a:t>
            </a:r>
            <a:r>
              <a:rPr lang="en-US" dirty="0" smtClean="0"/>
              <a:t>) and highway mileage (hwy) are well correlated.</a:t>
            </a:r>
          </a:p>
          <a:p>
            <a:pPr algn="just"/>
            <a:r>
              <a:rPr lang="en-US" dirty="0" smtClean="0"/>
              <a:t>But, this innocent looking plot is </a:t>
            </a:r>
            <a:r>
              <a:rPr lang="en-US" i="1" dirty="0" smtClean="0"/>
              <a:t>hiding</a:t>
            </a:r>
            <a:r>
              <a:rPr lang="en-US" dirty="0" smtClean="0"/>
              <a:t> something. Can you find out?</a:t>
            </a:r>
          </a:p>
          <a:p>
            <a:pPr algn="just"/>
            <a:r>
              <a:rPr lang="en-US" b="1" dirty="0" smtClean="0"/>
              <a:t>dim</a:t>
            </a:r>
            <a:r>
              <a:rPr lang="en-US" dirty="0" smtClean="0"/>
              <a:t>(mpg)</a:t>
            </a:r>
          </a:p>
          <a:p>
            <a:pPr algn="just"/>
            <a:r>
              <a:rPr lang="en-US" dirty="0" smtClean="0"/>
              <a:t>The original data has 234 data points but the chart seems to display fewer points.</a:t>
            </a:r>
          </a:p>
          <a:p>
            <a:pPr algn="just"/>
            <a:r>
              <a:rPr lang="en-US" dirty="0" smtClean="0"/>
              <a:t> What has happened? </a:t>
            </a:r>
          </a:p>
          <a:p>
            <a:pPr algn="just"/>
            <a:r>
              <a:rPr lang="en-US" dirty="0" smtClean="0"/>
              <a:t>This is because there are many overlapping points appearing as a single dot. </a:t>
            </a:r>
          </a:p>
          <a:p>
            <a:pPr algn="just"/>
            <a:r>
              <a:rPr lang="en-US" dirty="0" smtClean="0"/>
              <a:t>The fact that both </a:t>
            </a:r>
            <a:r>
              <a:rPr lang="en-US" dirty="0" err="1" smtClean="0"/>
              <a:t>cty</a:t>
            </a:r>
            <a:r>
              <a:rPr lang="en-US" dirty="0" smtClean="0"/>
              <a:t> and hwy are integers in the source dataset made it all the more convenient to hide this detail. </a:t>
            </a:r>
          </a:p>
          <a:p>
            <a:pPr algn="just"/>
            <a:r>
              <a:rPr lang="en-US" dirty="0" smtClean="0"/>
              <a:t>So just be extra careful the next time you make </a:t>
            </a:r>
            <a:r>
              <a:rPr lang="en-US" dirty="0" err="1" smtClean="0"/>
              <a:t>scatterplot</a:t>
            </a:r>
            <a:r>
              <a:rPr lang="en-US" dirty="0" smtClean="0"/>
              <a:t> with integers.</a:t>
            </a:r>
          </a:p>
          <a:p>
            <a:pPr algn="just"/>
            <a:r>
              <a:rPr lang="en-US" dirty="0" smtClean="0"/>
              <a:t>So how to handle this? </a:t>
            </a:r>
          </a:p>
          <a:p>
            <a:pPr algn="just"/>
            <a:r>
              <a:rPr lang="en-US" dirty="0" smtClean="0"/>
              <a:t>There are few options.</a:t>
            </a:r>
          </a:p>
          <a:p>
            <a:pPr algn="just"/>
            <a:r>
              <a:rPr lang="en-US" dirty="0" smtClean="0"/>
              <a:t> We can make a jitter plot with </a:t>
            </a:r>
            <a:r>
              <a:rPr lang="en-US" dirty="0" err="1" smtClean="0"/>
              <a:t>jitter_geom</a:t>
            </a:r>
            <a:r>
              <a:rPr lang="en-US" dirty="0" smtClean="0"/>
              <a:t>(). </a:t>
            </a:r>
          </a:p>
          <a:p>
            <a:pPr algn="just"/>
            <a:r>
              <a:rPr lang="en-US" dirty="0" smtClean="0"/>
              <a:t>As the name suggests, the overlapping points are randomly jittered around its original position based on a threshold controlled by the width argument.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586</Words>
  <Application>Microsoft Office PowerPoint</Application>
  <PresentationFormat>On-screen Show (4:3)</PresentationFormat>
  <Paragraphs>141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Top 50 ggplot2 Visualizations - The Master List </vt:lpstr>
      <vt:lpstr>Slide 2</vt:lpstr>
      <vt:lpstr>Slide 3</vt:lpstr>
      <vt:lpstr>Scatter plot With Encircling </vt:lpstr>
      <vt:lpstr>Slide 5</vt:lpstr>
      <vt:lpstr>Slide 6</vt:lpstr>
      <vt:lpstr>Slide 7</vt:lpstr>
      <vt:lpstr>Jitter Plot: Let’s look at a new data to draw the scatterplot. This time, I will use the mpg dataset to plot city mileage (cty) vs highway mileage (hwy). # load package and data  library(ggplot2)  data(mpg, package="ggplot2")  # alternate source: "http://goo.gl/uEeRGu")  # pre-set the bw theme.  theme_set(theme_bw())  # Scatterplot g   g &lt;- ggplot(mpg, aes(cty, hwy)) + geom_point() + geom_smooth(method="lm", se=F) + labs(subtitle="mpg: city vs highway mileage", y="hwy", x="cty", title="Scatterplot with overlapping points", caption="Source: midwest") </vt:lpstr>
      <vt:lpstr>Slide 9</vt:lpstr>
      <vt:lpstr># load package and data  library(ggplot2)  # mpg    data(mpg, package="ggplot2")   # Scatterplot  &lt;- read.csv("http://goo.gl/uEeRGu")  # pre-set the bw theme theme_set(theme_bw())   g &lt;- ggplot(mpg, aes(cty, hwy)) g + geom_jitter(width = .5, size=1) + labs ( subtitle ="mpg: city vs highway mileage", y="hwy", x="cty", title="Jittered Points")</vt:lpstr>
      <vt:lpstr>   Counts Chart: The second option to overcome the problem of data points overlap is to use what is called a counts chart. Where ever there is more points overlap, the size of the circle gets bigger. # load package and data  library(ggplot2)   # mpg   data(mpg, package="ggplot2")  # Scatterplot  &lt;- read.csv("http://goo.gl/uEeRGu")   # pre-set the bw theme. theme_set(theme_bw())  g &lt;- ggplot(mpg, aes(cty, hwy)) g + geom_count(col="tomato3", show.legend=F) + labs(subtitle="mpg: city vs highway mileage", y="hwy", x="cty", title="Counts Plot")  </vt:lpstr>
      <vt:lpstr> Bubble plot </vt:lpstr>
      <vt:lpstr>Slide 13</vt:lpstr>
      <vt:lpstr>Animated bubble chart:</vt:lpstr>
      <vt:lpstr>Slide 15</vt:lpstr>
      <vt:lpstr>  Correlogram: Correlogram let’s you examine the corellation of multiple continuous variables present in the same dataframe. This is conveniently implemented using the ggcorrplot package.  </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50 ggplot2 Visualizations - The Master List </dc:title>
  <dc:creator>RAM</dc:creator>
  <cp:lastModifiedBy>vaio</cp:lastModifiedBy>
  <cp:revision>7</cp:revision>
  <dcterms:created xsi:type="dcterms:W3CDTF">2006-08-16T00:00:00Z</dcterms:created>
  <dcterms:modified xsi:type="dcterms:W3CDTF">2019-11-15T10:09:44Z</dcterms:modified>
</cp:coreProperties>
</file>