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0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File names should end in .R</a:t>
            </a:r>
          </a:p>
          <a:p>
            <a:r>
              <a:rPr lang="en-US" dirty="0" smtClean="0"/>
              <a:t>Don't use underscores ( _ ) or hyphens ( - ) in identifiers.</a:t>
            </a:r>
          </a:p>
          <a:p>
            <a:r>
              <a:rPr lang="en-US" dirty="0" smtClean="0"/>
              <a:t> Identifiers should be named according to the following conventions.</a:t>
            </a:r>
          </a:p>
          <a:p>
            <a:r>
              <a:rPr lang="en-US" dirty="0" smtClean="0"/>
              <a:t> The preferred form for variable names is all lower case letters and words separated with dots</a:t>
            </a:r>
          </a:p>
          <a:p>
            <a:r>
              <a:rPr lang="en-US" dirty="0" smtClean="0"/>
              <a:t>Example: variable.name  ,</a:t>
            </a:r>
            <a:r>
              <a:rPr lang="en-US" b="1" dirty="0" smtClean="0">
                <a:solidFill>
                  <a:srgbClr val="FF0000"/>
                </a:solidFill>
              </a:rPr>
              <a:t> but</a:t>
            </a:r>
            <a:r>
              <a:rPr lang="en-US" dirty="0" smtClean="0"/>
              <a:t> </a:t>
            </a:r>
            <a:r>
              <a:rPr lang="en-US" dirty="0" err="1" smtClean="0"/>
              <a:t>variableName</a:t>
            </a:r>
            <a:r>
              <a:rPr lang="en-US" dirty="0" smtClean="0"/>
              <a:t> is also accepted;</a:t>
            </a:r>
          </a:p>
          <a:p>
            <a:r>
              <a:rPr lang="en-US" dirty="0" smtClean="0"/>
              <a:t> function names have initial capital letters and no dots 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FunctionName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constants are named like functions but with an initial 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variable.name</a:t>
            </a:r>
            <a:r>
              <a:rPr lang="en-US" dirty="0" smtClean="0"/>
              <a:t> is preferred, </a:t>
            </a:r>
            <a:r>
              <a:rPr lang="en-US" dirty="0" err="1" smtClean="0"/>
              <a:t>variableName</a:t>
            </a:r>
            <a:r>
              <a:rPr lang="en-US" dirty="0" smtClean="0"/>
              <a:t> is accepted </a:t>
            </a:r>
            <a:br>
              <a:rPr lang="en-US" dirty="0" smtClean="0"/>
            </a:br>
            <a:r>
              <a:rPr lang="en-US" dirty="0" smtClean="0"/>
              <a:t>Example: </a:t>
            </a:r>
            <a:r>
              <a:rPr lang="en-US" dirty="0" smtClean="0">
                <a:solidFill>
                  <a:srgbClr val="00B050"/>
                </a:solidFill>
              </a:rPr>
              <a:t>GOOD: </a:t>
            </a:r>
            <a:r>
              <a:rPr lang="en-US" dirty="0" err="1" smtClean="0">
                <a:solidFill>
                  <a:srgbClr val="00B050"/>
                </a:solidFill>
              </a:rPr>
              <a:t>avg.clicks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</a:rPr>
              <a:t>OK: </a:t>
            </a:r>
            <a:r>
              <a:rPr lang="en-US" dirty="0" err="1" smtClean="0">
                <a:solidFill>
                  <a:srgbClr val="FFC000"/>
                </a:solidFill>
              </a:rPr>
              <a:t>avgClicks</a:t>
            </a:r>
            <a:r>
              <a:rPr lang="en-US" dirty="0" smtClean="0">
                <a:solidFill>
                  <a:srgbClr val="FFC000"/>
                </a:solidFill>
              </a:rPr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BAD: </a:t>
            </a:r>
            <a:r>
              <a:rPr lang="en-US" dirty="0" err="1" smtClean="0">
                <a:solidFill>
                  <a:srgbClr val="FF0000"/>
                </a:solidFill>
              </a:rPr>
              <a:t>avg_Clicks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FunctionName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GOOD: </a:t>
            </a:r>
            <a:r>
              <a:rPr lang="en-US" dirty="0" err="1" smtClean="0">
                <a:solidFill>
                  <a:srgbClr val="00B050"/>
                </a:solidFill>
              </a:rPr>
              <a:t>CalculateAvgClicks</a:t>
            </a:r>
            <a:r>
              <a:rPr lang="en-US" dirty="0" smtClean="0">
                <a:solidFill>
                  <a:srgbClr val="00B050"/>
                </a:solidFill>
              </a:rPr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BAD: </a:t>
            </a:r>
            <a:r>
              <a:rPr lang="en-US" dirty="0" err="1" smtClean="0">
                <a:solidFill>
                  <a:srgbClr val="FF0000"/>
                </a:solidFill>
              </a:rPr>
              <a:t>calculate_avg_clicks</a:t>
            </a:r>
            <a:r>
              <a:rPr lang="en-US" dirty="0" smtClean="0">
                <a:solidFill>
                  <a:srgbClr val="FF0000"/>
                </a:solidFill>
              </a:rPr>
              <a:t> 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 </a:t>
            </a:r>
            <a:r>
              <a:rPr lang="en-US" dirty="0" err="1" smtClean="0">
                <a:solidFill>
                  <a:srgbClr val="FF0000"/>
                </a:solidFill>
              </a:rPr>
              <a:t>calculateAvgClicks</a:t>
            </a:r>
            <a:r>
              <a:rPr lang="en-US" dirty="0" smtClean="0"/>
              <a:t> </a:t>
            </a:r>
          </a:p>
          <a:p>
            <a:r>
              <a:rPr lang="en-US" dirty="0" smtClean="0"/>
              <a:t>Make function names verbs. </a:t>
            </a:r>
            <a:br>
              <a:rPr lang="en-US" dirty="0" smtClean="0"/>
            </a:br>
            <a:r>
              <a:rPr lang="en-US" i="1" dirty="0" smtClean="0"/>
              <a:t>Exception: When creating a classed object, the function name (constructor) and class should match (e.g., lm).</a:t>
            </a:r>
            <a:endParaRPr lang="en-US" dirty="0" smtClean="0"/>
          </a:p>
          <a:p>
            <a:r>
              <a:rPr lang="en-US" dirty="0" err="1" smtClean="0"/>
              <a:t>kConstantName</a:t>
            </a:r>
            <a:endParaRPr lang="en-US" dirty="0" smtClean="0"/>
          </a:p>
          <a:p>
            <a:r>
              <a:rPr lang="en-US" b="1" dirty="0" smtClean="0"/>
              <a:t>Line Length</a:t>
            </a:r>
          </a:p>
          <a:p>
            <a:r>
              <a:rPr lang="en-US" dirty="0" smtClean="0"/>
              <a:t>The maximum line length is 80 characters.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Indentation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When indenting your code, use two spaces. </a:t>
            </a:r>
          </a:p>
          <a:p>
            <a:r>
              <a:rPr lang="en-US" dirty="0" smtClean="0"/>
              <a:t>Never use tabs or mix tabs and spaces. </a:t>
            </a:r>
            <a:br>
              <a:rPr lang="en-US" dirty="0" smtClean="0"/>
            </a:br>
            <a:r>
              <a:rPr lang="en-US" i="1" dirty="0" smtClean="0">
                <a:solidFill>
                  <a:srgbClr val="00B050"/>
                </a:solidFill>
              </a:rPr>
              <a:t>Exception: </a:t>
            </a:r>
            <a:r>
              <a:rPr lang="en-US" i="1" dirty="0" smtClean="0"/>
              <a:t>When a line break occurs inside parentheses, align the wrapped line with the first character inside the parenthesis.</a:t>
            </a:r>
          </a:p>
          <a:p>
            <a:r>
              <a:rPr lang="en-US" b="1" dirty="0" smtClean="0"/>
              <a:t>Spacing</a:t>
            </a:r>
          </a:p>
          <a:p>
            <a:r>
              <a:rPr lang="en-US" dirty="0" smtClean="0"/>
              <a:t>Place spaces around all binary operators (=, +, -, &lt;-, etc.). </a:t>
            </a:r>
            <a:br>
              <a:rPr lang="en-US" dirty="0" smtClean="0"/>
            </a:br>
            <a:r>
              <a:rPr lang="en-US" i="1" dirty="0" smtClean="0">
                <a:solidFill>
                  <a:srgbClr val="00B050"/>
                </a:solidFill>
              </a:rPr>
              <a:t>Exception: </a:t>
            </a:r>
            <a:r>
              <a:rPr lang="en-US" i="1" dirty="0" smtClean="0"/>
              <a:t>Spaces around ='s are optional when passing parameters in a function call.</a:t>
            </a:r>
            <a:endParaRPr lang="en-US" dirty="0" smtClean="0"/>
          </a:p>
          <a:p>
            <a:r>
              <a:rPr lang="en-US" dirty="0" smtClean="0"/>
              <a:t>Do not place a space before a comma</a:t>
            </a:r>
          </a:p>
          <a:p>
            <a:r>
              <a:rPr lang="en-US" dirty="0" smtClean="0"/>
              <a:t>Always place one after a comma.</a:t>
            </a:r>
          </a:p>
          <a:p>
            <a:r>
              <a:rPr lang="en-US" dirty="0" smtClean="0"/>
              <a:t>Place a space before left parenthesis, except in a function call.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GOOD: if (debug)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BAD: if(debug)</a:t>
            </a:r>
          </a:p>
          <a:p>
            <a:r>
              <a:rPr lang="en-US" dirty="0" smtClean="0"/>
              <a:t>Extra spacing (i.e., more than one space in a row) is okay if it improves alignment of equals signs or arrows (&lt;-).</a:t>
            </a:r>
          </a:p>
          <a:p>
            <a:r>
              <a:rPr lang="en-US" dirty="0" smtClean="0"/>
              <a:t>plot(x 	= </a:t>
            </a:r>
            <a:r>
              <a:rPr lang="en-US" dirty="0" err="1" smtClean="0"/>
              <a:t>x.coord</a:t>
            </a:r>
            <a:r>
              <a:rPr lang="en-US" dirty="0" smtClean="0"/>
              <a:t>,</a:t>
            </a:r>
          </a:p>
          <a:p>
            <a:r>
              <a:rPr lang="en-US" dirty="0" smtClean="0"/>
              <a:t> y 		= data.mat[, </a:t>
            </a:r>
            <a:r>
              <a:rPr lang="en-US" dirty="0" err="1" smtClean="0"/>
              <a:t>MakeColName</a:t>
            </a:r>
            <a:r>
              <a:rPr lang="en-US" dirty="0" smtClean="0"/>
              <a:t>(metric, </a:t>
            </a:r>
            <a:r>
              <a:rPr lang="en-US" dirty="0" err="1" smtClean="0"/>
              <a:t>ptiles</a:t>
            </a:r>
            <a:r>
              <a:rPr lang="en-US" dirty="0" smtClean="0"/>
              <a:t>[1], "</a:t>
            </a:r>
            <a:r>
              <a:rPr lang="en-US" dirty="0" err="1" smtClean="0"/>
              <a:t>roiOpt</a:t>
            </a:r>
            <a:r>
              <a:rPr lang="en-US" dirty="0" smtClean="0"/>
              <a:t>")]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 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Do not place spaces around code in parentheses or square brackets</a:t>
            </a:r>
          </a:p>
          <a:p>
            <a:pPr algn="just"/>
            <a:r>
              <a:rPr lang="en-US" i="1" dirty="0" smtClean="0"/>
              <a:t>Exception: Always place a space after a comma.</a:t>
            </a: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GOOD: if 	(debug)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x[1, 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BAD: if ( debug ) 	# No spaces around debug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x[1,] 	</a:t>
            </a:r>
            <a:r>
              <a:rPr lang="en-US" dirty="0" smtClean="0"/>
              <a:t>	# Needs a space after the comma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Curly Braces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An opening curly brace should never go on its own line;</a:t>
            </a:r>
          </a:p>
          <a:p>
            <a:pPr algn="just"/>
            <a:r>
              <a:rPr lang="en-US" dirty="0" smtClean="0"/>
              <a:t> a closing curly brace should always go on its own line.</a:t>
            </a:r>
          </a:p>
          <a:p>
            <a:pPr algn="just"/>
            <a:r>
              <a:rPr lang="en-US" dirty="0" smtClean="0"/>
              <a:t> You may omit curly braces when a block consists of a single statement;</a:t>
            </a:r>
          </a:p>
          <a:p>
            <a:pPr algn="just"/>
            <a:r>
              <a:rPr lang="en-US" dirty="0" smtClean="0"/>
              <a:t> However, you must </a:t>
            </a:r>
            <a:r>
              <a:rPr lang="en-US" i="1" dirty="0" smtClean="0"/>
              <a:t>consistently</a:t>
            </a:r>
            <a:r>
              <a:rPr lang="en-US" dirty="0" smtClean="0"/>
              <a:t> either use or not use curly braces for single statement blocks.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if (</a:t>
            </a:r>
            <a:r>
              <a:rPr lang="en-US" dirty="0" err="1" smtClean="0">
                <a:solidFill>
                  <a:srgbClr val="00B050"/>
                </a:solidFill>
              </a:rPr>
              <a:t>is.null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ylim</a:t>
            </a:r>
            <a:r>
              <a:rPr lang="en-US" dirty="0" smtClean="0">
                <a:solidFill>
                  <a:srgbClr val="00B050"/>
                </a:solidFill>
              </a:rPr>
              <a:t>)) { 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ylim</a:t>
            </a:r>
            <a:r>
              <a:rPr lang="en-US" dirty="0" smtClean="0">
                <a:solidFill>
                  <a:srgbClr val="00B050"/>
                </a:solidFill>
              </a:rPr>
              <a:t> &lt;- c(0, 0.06)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}</a:t>
            </a:r>
            <a:r>
              <a:rPr lang="en-US" dirty="0" err="1" smtClean="0">
                <a:solidFill>
                  <a:srgbClr val="00B050"/>
                </a:solidFill>
              </a:rPr>
              <a:t>xor</a:t>
            </a:r>
            <a:r>
              <a:rPr lang="en-US" dirty="0" smtClean="0">
                <a:solidFill>
                  <a:srgbClr val="00B050"/>
                </a:solidFill>
              </a:rPr>
              <a:t> (but not both)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if (</a:t>
            </a:r>
            <a:r>
              <a:rPr lang="en-US" dirty="0" err="1" smtClean="0">
                <a:solidFill>
                  <a:srgbClr val="00B050"/>
                </a:solidFill>
              </a:rPr>
              <a:t>is.null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ylim</a:t>
            </a:r>
            <a:r>
              <a:rPr lang="en-US" dirty="0" smtClean="0">
                <a:solidFill>
                  <a:srgbClr val="00B050"/>
                </a:solidFill>
              </a:rPr>
              <a:t>)) 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ylim</a:t>
            </a:r>
            <a:r>
              <a:rPr lang="en-US" dirty="0" smtClean="0">
                <a:solidFill>
                  <a:srgbClr val="00B050"/>
                </a:solidFill>
              </a:rPr>
              <a:t> &lt;- c(0, 0.06)    </a:t>
            </a:r>
            <a:r>
              <a:rPr lang="en-US" dirty="0" smtClean="0"/>
              <a:t># Always begin the body of a block on a new line.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BAD: 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if (</a:t>
            </a:r>
            <a:r>
              <a:rPr lang="en-US" dirty="0" err="1" smtClean="0">
                <a:solidFill>
                  <a:srgbClr val="FF0000"/>
                </a:solidFill>
              </a:rPr>
              <a:t>is.null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ylim</a:t>
            </a:r>
            <a:r>
              <a:rPr lang="en-US" dirty="0" smtClean="0">
                <a:solidFill>
                  <a:srgbClr val="FF0000"/>
                </a:solidFill>
              </a:rPr>
              <a:t>)) </a:t>
            </a:r>
            <a:r>
              <a:rPr lang="en-US" dirty="0" err="1" smtClean="0">
                <a:solidFill>
                  <a:srgbClr val="FF0000"/>
                </a:solidFill>
              </a:rPr>
              <a:t>ylim</a:t>
            </a:r>
            <a:r>
              <a:rPr lang="en-US" dirty="0" smtClean="0">
                <a:solidFill>
                  <a:srgbClr val="FF0000"/>
                </a:solidFill>
              </a:rPr>
              <a:t> &lt;- c(0, 0.06) 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if (</a:t>
            </a:r>
            <a:r>
              <a:rPr lang="en-US" dirty="0" err="1" smtClean="0">
                <a:solidFill>
                  <a:srgbClr val="FF0000"/>
                </a:solidFill>
              </a:rPr>
              <a:t>is.null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ylim</a:t>
            </a:r>
            <a:r>
              <a:rPr lang="en-US" dirty="0" smtClean="0">
                <a:solidFill>
                  <a:srgbClr val="FF0000"/>
                </a:solidFill>
              </a:rPr>
              <a:t>)) {</a:t>
            </a:r>
            <a:r>
              <a:rPr lang="en-US" dirty="0" err="1" smtClean="0">
                <a:solidFill>
                  <a:srgbClr val="FF0000"/>
                </a:solidFill>
              </a:rPr>
              <a:t>ylim</a:t>
            </a:r>
            <a:r>
              <a:rPr lang="en-US" dirty="0" smtClean="0">
                <a:solidFill>
                  <a:srgbClr val="FF0000"/>
                </a:solidFill>
              </a:rPr>
              <a:t> &lt;- c(0, 0.06)}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Surround else with braces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An else statement should always be   surrounded on the same line by curly braces.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if (condition) {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one or more lines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} else {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one or more lines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}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BAD: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if (condition) { one or more lines } else { one or more lines } BAD: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if (condition) one line else one line</a:t>
            </a:r>
          </a:p>
          <a:p>
            <a:r>
              <a:rPr lang="en-US" dirty="0" smtClean="0"/>
              <a:t>BAD:</a:t>
            </a:r>
          </a:p>
          <a:p>
            <a:r>
              <a:rPr lang="en-US" dirty="0" smtClean="0"/>
              <a:t>if (condition)</a:t>
            </a:r>
          </a:p>
          <a:p>
            <a:r>
              <a:rPr lang="en-US" dirty="0" smtClean="0"/>
              <a:t> one line </a:t>
            </a:r>
          </a:p>
          <a:p>
            <a:r>
              <a:rPr lang="en-US" dirty="0" smtClean="0"/>
              <a:t>else </a:t>
            </a:r>
          </a:p>
          <a:p>
            <a:r>
              <a:rPr lang="en-US" dirty="0" smtClean="0"/>
              <a:t>one line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/>
              <a:t>Assignment/Semicolons</a:t>
            </a:r>
            <a:br>
              <a:rPr lang="en-US" sz="3100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 &lt;-, not =, for assignment.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GOOD: 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x &lt;- 5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BAD: 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x = 5</a:t>
            </a:r>
          </a:p>
          <a:p>
            <a:r>
              <a:rPr lang="en-US" dirty="0" smtClean="0"/>
              <a:t>Do not terminate your lines with semicolons </a:t>
            </a:r>
          </a:p>
          <a:p>
            <a:r>
              <a:rPr lang="en-US" dirty="0" smtClean="0"/>
              <a:t>use semicolons to put more than one command on the same line.</a:t>
            </a:r>
          </a:p>
          <a:p>
            <a:r>
              <a:rPr lang="en-US" dirty="0" smtClean="0"/>
              <a:t> Semicolons are not necessary, and are omitted for consistency with other Google style guides.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*https://google.github.io/styleguide/Rguide.xml#linelength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106</Words>
  <Application>Microsoft Office PowerPoint</Application>
  <PresentationFormat>On-screen Show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Rules For R</vt:lpstr>
      <vt:lpstr>PowerPoint Presentation</vt:lpstr>
      <vt:lpstr>Indentation </vt:lpstr>
      <vt:lpstr>PowerPoint Presentation</vt:lpstr>
      <vt:lpstr>Curly Braces </vt:lpstr>
      <vt:lpstr>Surround else with braces </vt:lpstr>
      <vt:lpstr>Assignment/Semicolons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Rules For R</dc:title>
  <dc:creator>RAM</dc:creator>
  <cp:lastModifiedBy>Windows User</cp:lastModifiedBy>
  <cp:revision>9</cp:revision>
  <dcterms:created xsi:type="dcterms:W3CDTF">2006-08-16T00:00:00Z</dcterms:created>
  <dcterms:modified xsi:type="dcterms:W3CDTF">2021-04-24T07:01:11Z</dcterms:modified>
</cp:coreProperties>
</file>