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9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DDFE-CC27-4B55-B9E6-B638978D2A26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D869F-7262-4738-BB8F-72C29982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D869F-7262-4738-BB8F-72C29982306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ggplot2-r-Tutorial-Part3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Linear-Regress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the </a:t>
            </a:r>
            <a:r>
              <a:rPr lang="en-US" dirty="0" err="1"/>
              <a:t>ggplot</a:t>
            </a:r>
            <a:r>
              <a:rPr lang="en-US" dirty="0"/>
              <a:t>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syntax for constructing </a:t>
            </a:r>
            <a:r>
              <a:rPr lang="en-US" dirty="0" err="1"/>
              <a:t>ggplots</a:t>
            </a:r>
            <a:r>
              <a:rPr lang="en-US" dirty="0"/>
              <a:t> could be puzzling </a:t>
            </a:r>
          </a:p>
          <a:p>
            <a:r>
              <a:rPr lang="en-US" dirty="0"/>
              <a:t> The main difference is that, unlike base graphics, </a:t>
            </a:r>
            <a:r>
              <a:rPr lang="en-US" dirty="0" err="1"/>
              <a:t>ggplot</a:t>
            </a:r>
            <a:r>
              <a:rPr lang="en-US" dirty="0"/>
              <a:t> works with </a:t>
            </a:r>
            <a:r>
              <a:rPr lang="en-US" dirty="0" err="1"/>
              <a:t>dataframes</a:t>
            </a:r>
            <a:r>
              <a:rPr lang="en-US" dirty="0"/>
              <a:t> and not individual vectors.</a:t>
            </a:r>
          </a:p>
          <a:p>
            <a:r>
              <a:rPr lang="en-US" dirty="0"/>
              <a:t>All the data needed to make the plot is typically be contained within the </a:t>
            </a:r>
            <a:r>
              <a:rPr lang="en-US" dirty="0" err="1"/>
              <a:t>dataframe</a:t>
            </a:r>
            <a:r>
              <a:rPr lang="en-US" dirty="0"/>
              <a:t> supplied to the 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r>
              <a:rPr lang="en-US" dirty="0"/>
              <a:t> itself or can be supplied to respective </a:t>
            </a:r>
            <a:r>
              <a:rPr lang="en-US" dirty="0" err="1"/>
              <a:t>geoms</a:t>
            </a:r>
            <a:r>
              <a:rPr lang="en-US" dirty="0"/>
              <a:t>. </a:t>
            </a:r>
          </a:p>
          <a:p>
            <a:r>
              <a:rPr lang="en-US" dirty="0"/>
              <a:t>The second noticeable feature is:</a:t>
            </a:r>
          </a:p>
          <a:p>
            <a:r>
              <a:rPr lang="en-US" dirty="0"/>
              <a:t> We keep enhancing the plot by adding more layers (and themes) </a:t>
            </a:r>
          </a:p>
          <a:p>
            <a:r>
              <a:rPr lang="en-US" dirty="0"/>
              <a:t>to an existing plot created using the </a:t>
            </a:r>
            <a:r>
              <a:rPr lang="en-US" dirty="0" err="1"/>
              <a:t>ggplot</a:t>
            </a:r>
            <a:r>
              <a:rPr lang="en-US" dirty="0"/>
              <a:t>() 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line of best fit is in blue. </a:t>
            </a:r>
          </a:p>
          <a:p>
            <a:r>
              <a:rPr lang="en-US" dirty="0"/>
              <a:t>Can you find out what other method options are available for </a:t>
            </a:r>
            <a:r>
              <a:rPr lang="en-US" dirty="0" err="1"/>
              <a:t>geom_smooth</a:t>
            </a:r>
            <a:r>
              <a:rPr lang="en-US" dirty="0"/>
              <a:t>?</a:t>
            </a:r>
          </a:p>
          <a:p>
            <a:r>
              <a:rPr lang="en-US" dirty="0"/>
              <a:t> (note: see ?</a:t>
            </a:r>
            <a:r>
              <a:rPr lang="en-US" dirty="0" err="1"/>
              <a:t>geom_smooth</a:t>
            </a:r>
            <a:r>
              <a:rPr lang="en-US" dirty="0"/>
              <a:t>). </a:t>
            </a:r>
          </a:p>
          <a:p>
            <a:r>
              <a:rPr lang="en-US" dirty="0"/>
              <a:t>You might have noticed that majority of points lie in the bottom of the chart which doesn’t really look nice.</a:t>
            </a:r>
          </a:p>
          <a:p>
            <a:r>
              <a:rPr lang="en-US" dirty="0"/>
              <a:t> So, let’s change the Y-axis limits to focus on the lower half.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3. Adjusting the X and Y axis limits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X and Y axis limits can be controlled in 2 ways.</a:t>
            </a:r>
          </a:p>
          <a:p>
            <a:r>
              <a:rPr lang="en-US" b="1" dirty="0"/>
              <a:t>Method 1</a:t>
            </a:r>
            <a:r>
              <a:rPr lang="en-US" dirty="0"/>
              <a:t>: By deleting the points outside the range</a:t>
            </a:r>
          </a:p>
          <a:p>
            <a:r>
              <a:rPr lang="en-US" dirty="0"/>
              <a:t>This will change the lines of best fit or smoothing lines as compared to the original data.</a:t>
            </a:r>
          </a:p>
          <a:p>
            <a:r>
              <a:rPr lang="en-US" dirty="0"/>
              <a:t>This can be done by </a:t>
            </a:r>
            <a:r>
              <a:rPr lang="en-US" dirty="0" err="1"/>
              <a:t>xlim</a:t>
            </a:r>
            <a:r>
              <a:rPr lang="en-US" dirty="0"/>
              <a:t>() and </a:t>
            </a:r>
            <a:r>
              <a:rPr lang="en-US" dirty="0" err="1"/>
              <a:t>ylim</a:t>
            </a:r>
            <a:r>
              <a:rPr lang="en-US" dirty="0"/>
              <a:t>().</a:t>
            </a:r>
          </a:p>
          <a:p>
            <a:r>
              <a:rPr lang="en-US" dirty="0"/>
              <a:t> You can pass a numeric vector of length 2 (with max and min values) or just the max and min values itself.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r>
              <a:rPr lang="en-US" dirty="0"/>
              <a:t> </a:t>
            </a:r>
            <a:r>
              <a:rPr lang="en-US" i="1" dirty="0"/>
              <a:t># set se=FALSE to turnoff confidence bands</a:t>
            </a:r>
            <a:r>
              <a:rPr lang="en-US" dirty="0"/>
              <a:t> </a:t>
            </a:r>
          </a:p>
          <a:p>
            <a:r>
              <a:rPr lang="en-US" dirty="0"/>
              <a:t>g &lt;- 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() + </a:t>
            </a:r>
            <a:r>
              <a:rPr lang="en-US" b="1" dirty="0" err="1"/>
              <a:t>geom_smooth</a:t>
            </a:r>
            <a:r>
              <a:rPr lang="en-US" b="1" dirty="0"/>
              <a:t> </a:t>
            </a:r>
            <a:r>
              <a:rPr lang="en-US" dirty="0"/>
              <a:t>(method="lm") </a:t>
            </a:r>
          </a:p>
          <a:p>
            <a:r>
              <a:rPr lang="en-US" i="1" dirty="0"/>
              <a:t># Delete the points outside the limits</a:t>
            </a:r>
            <a:r>
              <a:rPr lang="en-US" dirty="0"/>
              <a:t> </a:t>
            </a:r>
          </a:p>
          <a:p>
            <a:r>
              <a:rPr lang="en-US" dirty="0"/>
              <a:t>g + </a:t>
            </a:r>
            <a:r>
              <a:rPr lang="en-US" b="1" dirty="0" err="1"/>
              <a:t>xlim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0.1)) + </a:t>
            </a:r>
            <a:r>
              <a:rPr lang="en-US" b="1" dirty="0" err="1"/>
              <a:t>ylim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1000000)) </a:t>
            </a:r>
          </a:p>
          <a:p>
            <a:r>
              <a:rPr lang="en-US" i="1" dirty="0"/>
              <a:t># deletes points</a:t>
            </a:r>
            <a:r>
              <a:rPr lang="en-US" dirty="0"/>
              <a:t> </a:t>
            </a:r>
          </a:p>
          <a:p>
            <a:r>
              <a:rPr lang="en-US" i="1" dirty="0"/>
              <a:t># g + </a:t>
            </a:r>
            <a:r>
              <a:rPr lang="en-US" i="1" dirty="0" err="1"/>
              <a:t>xlim</a:t>
            </a:r>
            <a:r>
              <a:rPr lang="en-US" i="1" dirty="0"/>
              <a:t>(0, 0.1) + </a:t>
            </a:r>
            <a:r>
              <a:rPr lang="en-US" i="1" dirty="0" err="1"/>
              <a:t>ylim</a:t>
            </a:r>
            <a:r>
              <a:rPr lang="en-US" i="1" dirty="0"/>
              <a:t>(0, 1000000) # deletes points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RAM\Desktop\data visualisation\Diagra\ggplot_tut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8486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case, the chart was not built from scratch but rather was built on top of g.</a:t>
            </a:r>
          </a:p>
          <a:p>
            <a:r>
              <a:rPr lang="en-US" dirty="0"/>
              <a:t> This is because, the previous plot was stored as g, </a:t>
            </a:r>
          </a:p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object, which when called will reproduce the original plot. </a:t>
            </a:r>
          </a:p>
          <a:p>
            <a:r>
              <a:rPr lang="en-US" dirty="0"/>
              <a:t>Using </a:t>
            </a:r>
            <a:r>
              <a:rPr lang="en-US" dirty="0" err="1"/>
              <a:t>ggplot</a:t>
            </a:r>
            <a:r>
              <a:rPr lang="en-US" dirty="0"/>
              <a:t>, you can add more layers, themes and other settings on top of this plot.</a:t>
            </a:r>
          </a:p>
          <a:p>
            <a:r>
              <a:rPr lang="en-US" dirty="0"/>
              <a:t>Did you notice that the line of best fit became more horizontal compared to the original plot? </a:t>
            </a:r>
          </a:p>
          <a:p>
            <a:r>
              <a:rPr lang="en-US" dirty="0"/>
              <a:t>This is because, when using </a:t>
            </a:r>
            <a:r>
              <a:rPr lang="en-US" dirty="0" err="1"/>
              <a:t>xlim</a:t>
            </a:r>
            <a:r>
              <a:rPr lang="en-US" dirty="0"/>
              <a:t>() and </a:t>
            </a:r>
            <a:r>
              <a:rPr lang="en-US" dirty="0" err="1"/>
              <a:t>ylim</a:t>
            </a:r>
            <a:r>
              <a:rPr lang="en-US" dirty="0"/>
              <a:t>(), the points outside the specified range are deleted</a:t>
            </a:r>
          </a:p>
          <a:p>
            <a:r>
              <a:rPr lang="en-US" dirty="0"/>
              <a:t> and will not be considered while drawing the line of best fit (using </a:t>
            </a:r>
            <a:r>
              <a:rPr lang="en-US" dirty="0" err="1"/>
              <a:t>geom_smooth</a:t>
            </a:r>
            <a:r>
              <a:rPr lang="en-US" dirty="0"/>
              <a:t>(method='lm')).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2</a:t>
            </a:r>
            <a:r>
              <a:rPr lang="en-US" dirty="0"/>
              <a:t>: Zooming 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other method is to change the X and Y axis limits by zooming in to the region of interest </a:t>
            </a:r>
            <a:r>
              <a:rPr lang="en-US" i="1" dirty="0"/>
              <a:t>without </a:t>
            </a:r>
            <a:r>
              <a:rPr lang="en-US" dirty="0"/>
              <a:t>deleting the points.</a:t>
            </a:r>
          </a:p>
          <a:p>
            <a:r>
              <a:rPr lang="en-US" dirty="0"/>
              <a:t> This is done using </a:t>
            </a:r>
            <a:r>
              <a:rPr lang="en-US" dirty="0" err="1"/>
              <a:t>coord_cartesian</a:t>
            </a:r>
            <a:r>
              <a:rPr lang="en-US" dirty="0"/>
              <a:t>().</a:t>
            </a:r>
          </a:p>
          <a:p>
            <a:r>
              <a:rPr lang="en-US" dirty="0"/>
              <a:t>Let’s store this plot as g1.</a:t>
            </a:r>
          </a:p>
          <a:p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r>
              <a:rPr lang="en-US" i="1" dirty="0"/>
              <a:t># set se=FALSE to turnoff confidence bands</a:t>
            </a:r>
            <a:r>
              <a:rPr lang="en-US" dirty="0"/>
              <a:t> </a:t>
            </a:r>
          </a:p>
          <a:p>
            <a:r>
              <a:rPr lang="en-US" dirty="0"/>
              <a:t>g &lt;- 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() + </a:t>
            </a:r>
            <a:r>
              <a:rPr lang="en-US" b="1" dirty="0" err="1"/>
              <a:t>geom_smooth</a:t>
            </a:r>
            <a:r>
              <a:rPr lang="en-US" dirty="0"/>
              <a:t>(method="lm")</a:t>
            </a:r>
          </a:p>
          <a:p>
            <a:r>
              <a:rPr lang="en-US" dirty="0"/>
              <a:t> </a:t>
            </a:r>
            <a:r>
              <a:rPr lang="en-US" i="1" dirty="0"/>
              <a:t># Zoom in without deleting the points outside the limits. </a:t>
            </a:r>
          </a:p>
          <a:p>
            <a:r>
              <a:rPr lang="en-US" i="1" dirty="0"/>
              <a:t># As a result, the line of best fit is the same as the original plot.</a:t>
            </a:r>
          </a:p>
          <a:p>
            <a:r>
              <a:rPr lang="en-US" dirty="0"/>
              <a:t> g1 &lt;- g + </a:t>
            </a:r>
            <a:r>
              <a:rPr lang="en-US" b="1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(0,0.1), 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1000000))</a:t>
            </a:r>
          </a:p>
          <a:p>
            <a:r>
              <a:rPr lang="en-US" dirty="0"/>
              <a:t> </a:t>
            </a:r>
            <a:r>
              <a:rPr lang="en-US" i="1" dirty="0"/>
              <a:t># zooms in</a:t>
            </a:r>
          </a:p>
          <a:p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(g1)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AM\Desktop\data visualisation\Diagra\ggplot_tut_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2000" cy="5943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Change the Title and Axis Labels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This can be done in one go using  the labs() function with title, x and y arguments. </a:t>
            </a:r>
          </a:p>
          <a:p>
            <a:pPr algn="just"/>
            <a:r>
              <a:rPr lang="en-US" dirty="0"/>
              <a:t>Another option is to use the </a:t>
            </a:r>
            <a:r>
              <a:rPr lang="en-US" dirty="0" err="1"/>
              <a:t>ggtitle</a:t>
            </a:r>
            <a:r>
              <a:rPr lang="en-US" dirty="0"/>
              <a:t>(), </a:t>
            </a:r>
            <a:r>
              <a:rPr lang="en-US" dirty="0" err="1"/>
              <a:t>xlab</a:t>
            </a:r>
            <a:r>
              <a:rPr lang="en-US" dirty="0"/>
              <a:t>()and </a:t>
            </a:r>
            <a:r>
              <a:rPr lang="en-US" dirty="0" err="1"/>
              <a:t>ylab</a:t>
            </a:r>
            <a:r>
              <a:rPr lang="en-US" dirty="0"/>
              <a:t>().</a:t>
            </a:r>
          </a:p>
          <a:p>
            <a:r>
              <a:rPr lang="en-US" b="1" dirty="0"/>
              <a:t>library</a:t>
            </a:r>
            <a:r>
              <a:rPr lang="en-US" dirty="0"/>
              <a:t>(ggplot2)</a:t>
            </a:r>
          </a:p>
          <a:p>
            <a:r>
              <a:rPr lang="en-US" dirty="0"/>
              <a:t> </a:t>
            </a:r>
            <a:r>
              <a:rPr lang="en-US" i="1" dirty="0"/>
              <a:t># set se=FALSE to turnoff confidence bands</a:t>
            </a:r>
            <a:r>
              <a:rPr lang="en-US" dirty="0"/>
              <a:t> </a:t>
            </a:r>
          </a:p>
          <a:p>
            <a:r>
              <a:rPr lang="en-US" dirty="0"/>
              <a:t>g &lt;- 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() + </a:t>
            </a:r>
            <a:r>
              <a:rPr lang="en-US" b="1" dirty="0" err="1"/>
              <a:t>geom_smooth</a:t>
            </a:r>
            <a:r>
              <a:rPr lang="en-US" dirty="0"/>
              <a:t>(method="lm")</a:t>
            </a:r>
          </a:p>
          <a:p>
            <a:r>
              <a:rPr lang="en-US" i="1" dirty="0"/>
              <a:t># zooms in</a:t>
            </a:r>
          </a:p>
          <a:p>
            <a:r>
              <a:rPr lang="en-US" dirty="0"/>
              <a:t> g1 &lt;- g + </a:t>
            </a:r>
            <a:r>
              <a:rPr lang="en-US" b="1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(0,0.1), 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1000000)) </a:t>
            </a:r>
          </a:p>
          <a:p>
            <a:r>
              <a:rPr lang="en-US" i="1" dirty="0"/>
              <a:t># Add Title and Labels </a:t>
            </a:r>
          </a:p>
          <a:p>
            <a:r>
              <a:rPr lang="en-US" dirty="0"/>
              <a:t>g1 + </a:t>
            </a:r>
            <a:r>
              <a:rPr lang="en-US" b="1" dirty="0"/>
              <a:t>labs</a:t>
            </a:r>
            <a:r>
              <a:rPr lang="en-US" dirty="0"/>
              <a:t>(title="Area Vs Population",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</a:p>
          <a:p>
            <a:r>
              <a:rPr lang="en-US" dirty="0"/>
              <a:t> </a:t>
            </a:r>
            <a:r>
              <a:rPr lang="en-US" i="1" dirty="0"/>
              <a:t># or</a:t>
            </a:r>
          </a:p>
          <a:p>
            <a:r>
              <a:rPr lang="en-US" dirty="0"/>
              <a:t> g1 + </a:t>
            </a:r>
            <a:r>
              <a:rPr lang="en-US" b="1" dirty="0" err="1"/>
              <a:t>ggtitle</a:t>
            </a:r>
            <a:r>
              <a:rPr lang="en-US" dirty="0"/>
              <a:t>("Area Vs Population", subtitle="From </a:t>
            </a:r>
            <a:r>
              <a:rPr lang="en-US" dirty="0" err="1"/>
              <a:t>midwest</a:t>
            </a:r>
            <a:r>
              <a:rPr lang="en-US" dirty="0"/>
              <a:t> dataset") + </a:t>
            </a:r>
            <a:r>
              <a:rPr lang="en-US" b="1" dirty="0" err="1"/>
              <a:t>xlab</a:t>
            </a:r>
            <a:r>
              <a:rPr lang="en-US" dirty="0"/>
              <a:t>("Area") + </a:t>
            </a:r>
            <a:r>
              <a:rPr lang="en-US" b="1" dirty="0" err="1"/>
              <a:t>ylab</a:t>
            </a:r>
            <a:r>
              <a:rPr lang="en-US" dirty="0"/>
              <a:t>("Population")</a:t>
            </a:r>
          </a:p>
          <a:p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RAM\Desktop\data visualisation\Diagra\ggplot_tut_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1"/>
            <a:ext cx="8915400" cy="5677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# Full Plot call</a:t>
            </a:r>
          </a:p>
          <a:p>
            <a:r>
              <a:rPr lang="en-US" dirty="0"/>
              <a:t> </a:t>
            </a:r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() + </a:t>
            </a:r>
            <a:r>
              <a:rPr lang="en-US" b="1" dirty="0" err="1"/>
              <a:t>geom_smooth</a:t>
            </a:r>
            <a:r>
              <a:rPr lang="en-US" dirty="0"/>
              <a:t>(method="lm") + </a:t>
            </a:r>
            <a:r>
              <a:rPr lang="en-US" b="1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(0,0.1), 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1000000)) + </a:t>
            </a:r>
            <a:r>
              <a:rPr lang="en-US" b="1" dirty="0"/>
              <a:t>labs</a:t>
            </a:r>
            <a:r>
              <a:rPr lang="en-US" dirty="0"/>
              <a:t>(title="Area Vs Population",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72E3-5952-418C-9FF2-EFB7E4E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6651-8955-4048-A850-7FB9013B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4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Change the Color and Size of 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Change the Color and Size To Static?</a:t>
            </a:r>
          </a:p>
          <a:p>
            <a:r>
              <a:rPr lang="en-US" dirty="0"/>
              <a:t>We can change the aesthetics of a </a:t>
            </a:r>
            <a:r>
              <a:rPr lang="en-US" dirty="0" err="1"/>
              <a:t>geom</a:t>
            </a:r>
            <a:r>
              <a:rPr lang="en-US" dirty="0"/>
              <a:t> layer by modifying the respective </a:t>
            </a:r>
            <a:r>
              <a:rPr lang="en-US" dirty="0" err="1"/>
              <a:t>geoms</a:t>
            </a:r>
            <a:r>
              <a:rPr lang="en-US" dirty="0"/>
              <a:t>.</a:t>
            </a:r>
          </a:p>
          <a:p>
            <a:r>
              <a:rPr lang="en-US" b="1" dirty="0"/>
              <a:t>library</a:t>
            </a:r>
            <a:r>
              <a:rPr lang="en-US" dirty="0"/>
              <a:t>(ggplot2)</a:t>
            </a:r>
          </a:p>
          <a:p>
            <a:r>
              <a:rPr lang="en-US" dirty="0"/>
              <a:t>  </a:t>
            </a:r>
            <a:r>
              <a:rPr lang="en-US" i="1" dirty="0"/>
              <a:t># Set static color and size for points</a:t>
            </a:r>
          </a:p>
          <a:p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="</a:t>
            </a:r>
            <a:r>
              <a:rPr lang="en-US" dirty="0" err="1"/>
              <a:t>steelblue</a:t>
            </a:r>
            <a:r>
              <a:rPr lang="en-US" dirty="0"/>
              <a:t>", size=3) +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# change the color of line </a:t>
            </a:r>
          </a:p>
          <a:p>
            <a:r>
              <a:rPr lang="en-US" b="1" dirty="0" err="1"/>
              <a:t>geom_smooth</a:t>
            </a:r>
            <a:r>
              <a:rPr lang="en-US" dirty="0"/>
              <a:t>(method="lm", </a:t>
            </a:r>
            <a:r>
              <a:rPr lang="en-US" dirty="0" err="1"/>
              <a:t>col</a:t>
            </a:r>
            <a:r>
              <a:rPr lang="en-US" dirty="0"/>
              <a:t>="firebrick“, size=6) +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0.1), 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1000000)) + </a:t>
            </a:r>
            <a:r>
              <a:rPr lang="en-US" b="1" dirty="0"/>
              <a:t>labs</a:t>
            </a:r>
            <a:r>
              <a:rPr lang="en-US" dirty="0"/>
              <a:t>(title="Area Vs Population",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AM\Desktop\data visualisation\Diagra\ggplot_tut_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86800" cy="579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to Change the Color To Reflect Categories in Another Column?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Suppose if we want the color to change based on another column in the source dataset</a:t>
            </a:r>
          </a:p>
          <a:p>
            <a:r>
              <a:rPr lang="en-US" dirty="0"/>
              <a:t>it must be specified inside the </a:t>
            </a:r>
            <a:r>
              <a:rPr lang="en-US" dirty="0" err="1"/>
              <a:t>aes</a:t>
            </a:r>
            <a:r>
              <a:rPr lang="en-US" dirty="0"/>
              <a:t>() function.</a:t>
            </a:r>
          </a:p>
          <a:p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r>
              <a:rPr lang="en-US" i="1" dirty="0"/>
              <a:t># Set color to vary based on state categories.</a:t>
            </a:r>
            <a:r>
              <a:rPr lang="en-US" dirty="0"/>
              <a:t> </a:t>
            </a:r>
          </a:p>
          <a:p>
            <a:r>
              <a:rPr lang="en-US" dirty="0" err="1"/>
              <a:t>gg</a:t>
            </a:r>
            <a:r>
              <a:rPr lang="en-US" dirty="0"/>
              <a:t> &lt;- 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</a:t>
            </a:r>
            <a:r>
              <a:rPr lang="en-US" b="1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=state), size=3) + </a:t>
            </a:r>
            <a:r>
              <a:rPr lang="en-US" b="1" dirty="0" err="1"/>
              <a:t>geom_smooth</a:t>
            </a:r>
            <a:r>
              <a:rPr lang="en-US" dirty="0"/>
              <a:t>(method="lm", </a:t>
            </a:r>
            <a:r>
              <a:rPr lang="en-US" dirty="0" err="1"/>
              <a:t>col</a:t>
            </a:r>
            <a:r>
              <a:rPr lang="en-US" dirty="0"/>
              <a:t>="firebrick", size=2) + </a:t>
            </a:r>
            <a:r>
              <a:rPr lang="en-US" b="1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0.1), 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1000000)) + </a:t>
            </a:r>
            <a:r>
              <a:rPr lang="en-US" b="1" dirty="0"/>
              <a:t>labs</a:t>
            </a:r>
            <a:r>
              <a:rPr lang="en-US" dirty="0"/>
              <a:t>(title="Area Vs Population",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 </a:t>
            </a:r>
            <a:r>
              <a:rPr lang="en-US" b="1" dirty="0"/>
              <a:t>plot</a:t>
            </a:r>
            <a:r>
              <a:rPr lang="en-US" dirty="0"/>
              <a:t>(</a:t>
            </a:r>
            <a:r>
              <a:rPr lang="en-US" dirty="0" err="1"/>
              <a:t>gg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RAM\Desktop\data visualisation\Diagra\ggplot_tut_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077200" cy="571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Now each point is colored based on the state it belongs because of 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=state). </a:t>
            </a:r>
          </a:p>
          <a:p>
            <a:pPr algn="just"/>
            <a:r>
              <a:rPr lang="en-US" dirty="0"/>
              <a:t>Not just color, but size, shape, stroke (thickness of boundary) and fill (fill color) can be used to discriminate groupings.</a:t>
            </a:r>
          </a:p>
          <a:p>
            <a:pPr algn="just"/>
            <a:r>
              <a:rPr lang="en-US" dirty="0"/>
              <a:t>As an added benefit, the legend is added automatically. </a:t>
            </a:r>
          </a:p>
          <a:p>
            <a:pPr algn="just"/>
            <a:r>
              <a:rPr lang="en-US" dirty="0"/>
              <a:t>If needed, it can be removed by setting the legend.</a:t>
            </a:r>
          </a:p>
          <a:p>
            <a:pPr algn="just"/>
            <a:r>
              <a:rPr lang="en-US" dirty="0"/>
              <a:t>position to None from within a theme() function.</a:t>
            </a:r>
          </a:p>
          <a:p>
            <a:r>
              <a:rPr lang="en-US" i="1" dirty="0"/>
              <a:t># remove legend </a:t>
            </a:r>
          </a:p>
          <a:p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/>
              <a:t>theme</a:t>
            </a:r>
            <a:r>
              <a:rPr lang="en-US" dirty="0"/>
              <a:t>(</a:t>
            </a:r>
            <a:r>
              <a:rPr lang="en-US" dirty="0" err="1"/>
              <a:t>legend.position</a:t>
            </a:r>
            <a:r>
              <a:rPr lang="en-US" dirty="0"/>
              <a:t>="None")</a:t>
            </a:r>
          </a:p>
          <a:p>
            <a:r>
              <a:rPr lang="en-US" dirty="0"/>
              <a:t>Also, You can change the color palette entirely.</a:t>
            </a:r>
          </a:p>
          <a:p>
            <a:r>
              <a:rPr lang="en-US" i="1" dirty="0"/>
              <a:t># change color palette </a:t>
            </a:r>
          </a:p>
          <a:p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 err="1"/>
              <a:t>scale_colour_brewer</a:t>
            </a:r>
            <a:r>
              <a:rPr lang="en-US" dirty="0"/>
              <a:t>(palette = "Set1")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AM\Desktop\data visualisation\Diagra\ggplot_tut_1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382000" cy="609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RColorBrewer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of such palettes can be found in the </a:t>
            </a:r>
            <a:r>
              <a:rPr lang="en-US" dirty="0" err="1"/>
              <a:t>RColorBrewer</a:t>
            </a:r>
            <a:r>
              <a:rPr lang="en-US" dirty="0"/>
              <a:t> package</a:t>
            </a:r>
          </a:p>
          <a:p>
            <a:r>
              <a:rPr lang="en-US" b="1" dirty="0"/>
              <a:t>library</a:t>
            </a:r>
            <a:r>
              <a:rPr lang="en-US" dirty="0"/>
              <a:t>(</a:t>
            </a:r>
            <a:r>
              <a:rPr lang="en-US" dirty="0" err="1"/>
              <a:t>RColorBrewer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i="1" dirty="0"/>
              <a:t># show 10 palettes</a:t>
            </a:r>
            <a:r>
              <a:rPr lang="en-US" dirty="0"/>
              <a:t> </a:t>
            </a:r>
          </a:p>
          <a:p>
            <a:r>
              <a:rPr lang="en-US" b="1" dirty="0"/>
              <a:t>head</a:t>
            </a:r>
            <a:r>
              <a:rPr lang="en-US" dirty="0"/>
              <a:t>(brewer.pal.info, 10) </a:t>
            </a:r>
          </a:p>
          <a:p>
            <a:pPr>
              <a:buNone/>
            </a:pPr>
            <a:r>
              <a:rPr lang="en-US" i="1" dirty="0"/>
              <a:t>#&gt; 		</a:t>
            </a:r>
            <a:r>
              <a:rPr lang="en-US" i="1" dirty="0" err="1"/>
              <a:t>maxcolors</a:t>
            </a:r>
            <a:r>
              <a:rPr lang="en-US" i="1" dirty="0"/>
              <a:t>	 category 		colorblind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i="1" dirty="0"/>
              <a:t>#&gt; </a:t>
            </a:r>
            <a:r>
              <a:rPr lang="en-US" i="1" dirty="0" err="1"/>
              <a:t>BrBG</a:t>
            </a:r>
            <a:r>
              <a:rPr lang="en-US" i="1" dirty="0"/>
              <a:t> 	11		 div 			TRUE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i="1" dirty="0"/>
              <a:t>#&gt;</a:t>
            </a:r>
            <a:r>
              <a:rPr lang="en-US" i="1" dirty="0" err="1"/>
              <a:t>PiYG</a:t>
            </a:r>
            <a:r>
              <a:rPr lang="en-US" i="1" dirty="0"/>
              <a:t> 		11 		div 			TRUE	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#&gt; </a:t>
            </a:r>
            <a:r>
              <a:rPr lang="en-US" i="1" dirty="0" err="1"/>
              <a:t>PRGn</a:t>
            </a:r>
            <a:r>
              <a:rPr lang="en-US" i="1" dirty="0"/>
              <a:t> 	11 		div 			TRUE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#&gt; </a:t>
            </a:r>
            <a:r>
              <a:rPr lang="en-US" i="1" dirty="0" err="1"/>
              <a:t>PuOr</a:t>
            </a:r>
            <a:r>
              <a:rPr lang="en-US" i="1" dirty="0"/>
              <a:t> 	11 		div			 TRUE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i="1" dirty="0"/>
              <a:t>#&gt; </a:t>
            </a:r>
            <a:r>
              <a:rPr lang="en-US" i="1" dirty="0" err="1"/>
              <a:t>RdBu</a:t>
            </a:r>
            <a:r>
              <a:rPr lang="en-US" i="1" dirty="0"/>
              <a:t> 	11 		div 			TRUE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#&gt; </a:t>
            </a:r>
            <a:r>
              <a:rPr lang="en-US" i="1" dirty="0" err="1"/>
              <a:t>RdGy</a:t>
            </a:r>
            <a:r>
              <a:rPr lang="en-US" i="1" dirty="0"/>
              <a:t>	 11 		div			 FALSE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#&gt; </a:t>
            </a:r>
            <a:r>
              <a:rPr lang="en-US" i="1" dirty="0" err="1"/>
              <a:t>RdYlBu</a:t>
            </a:r>
            <a:r>
              <a:rPr lang="en-US" i="1" dirty="0"/>
              <a:t> 	11 		div 			TRUE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#&gt; </a:t>
            </a:r>
            <a:r>
              <a:rPr lang="en-US" i="1" dirty="0" err="1"/>
              <a:t>RdYlGn</a:t>
            </a:r>
            <a:r>
              <a:rPr lang="en-US" i="1" dirty="0"/>
              <a:t> 	11 		div			 FALSE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i="1" dirty="0"/>
              <a:t>#&gt; Spectral 	11 		div 			FALSE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i="1" dirty="0"/>
              <a:t>#&gt; Accent 	8 		</a:t>
            </a:r>
            <a:r>
              <a:rPr lang="en-US" i="1" dirty="0" err="1"/>
              <a:t>qual</a:t>
            </a:r>
            <a:r>
              <a:rPr lang="en-US" i="1" dirty="0"/>
              <a:t> 			FALSE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RAM\Desktop\data visualisation\Diagra\color_palet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05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Change the X Axis Texts and Ticks 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Change the X and Y Axis Text and its Location?</a:t>
            </a:r>
          </a:p>
          <a:p>
            <a:r>
              <a:rPr lang="en-US" dirty="0"/>
              <a:t>This involves two aspects: breaks and labels.</a:t>
            </a:r>
          </a:p>
          <a:p>
            <a:r>
              <a:rPr lang="en-US" b="1" dirty="0"/>
              <a:t>Step 1: Set the breaks</a:t>
            </a:r>
            <a:br>
              <a:rPr lang="en-US" dirty="0"/>
            </a:br>
            <a:r>
              <a:rPr lang="en-US" dirty="0"/>
              <a:t>The breaks should be of the same scale as the X axis variable. </a:t>
            </a:r>
          </a:p>
          <a:p>
            <a:r>
              <a:rPr lang="en-US" dirty="0"/>
              <a:t> </a:t>
            </a:r>
            <a:r>
              <a:rPr lang="en-US" dirty="0" err="1"/>
              <a:t>scale_x_continuous</a:t>
            </a:r>
            <a:endParaRPr lang="en-US" dirty="0"/>
          </a:p>
          <a:p>
            <a:r>
              <a:rPr lang="en-US" dirty="0"/>
              <a:t> because, the X axis variable is a continuous variable.</a:t>
            </a:r>
          </a:p>
          <a:p>
            <a:r>
              <a:rPr lang="en-US" dirty="0"/>
              <a:t> Had it been a date variable,</a:t>
            </a:r>
          </a:p>
          <a:p>
            <a:r>
              <a:rPr lang="en-US" dirty="0"/>
              <a:t> </a:t>
            </a:r>
            <a:r>
              <a:rPr lang="en-US" dirty="0" err="1"/>
              <a:t>scale_x_date</a:t>
            </a:r>
            <a:r>
              <a:rPr lang="en-US" dirty="0"/>
              <a:t> could be used. </a:t>
            </a:r>
          </a:p>
          <a:p>
            <a:r>
              <a:rPr lang="en-US" dirty="0"/>
              <a:t>Like </a:t>
            </a:r>
            <a:r>
              <a:rPr lang="en-US" dirty="0" err="1"/>
              <a:t>scale_x_continuous</a:t>
            </a:r>
            <a:r>
              <a:rPr lang="en-US" dirty="0"/>
              <a:t>() </a:t>
            </a:r>
          </a:p>
          <a:p>
            <a:r>
              <a:rPr lang="en-US" dirty="0"/>
              <a:t>an equivalent </a:t>
            </a:r>
            <a:r>
              <a:rPr lang="en-US" dirty="0" err="1"/>
              <a:t>scale_y_continuous</a:t>
            </a:r>
            <a:r>
              <a:rPr lang="en-US" dirty="0"/>
              <a:t>() is available for Y axis.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library</a:t>
            </a:r>
            <a:r>
              <a:rPr lang="en-US" dirty="0"/>
              <a:t>(ggplot2)</a:t>
            </a:r>
          </a:p>
          <a:p>
            <a:r>
              <a:rPr lang="en-US" dirty="0"/>
              <a:t> </a:t>
            </a:r>
            <a:r>
              <a:rPr lang="en-US" i="1" dirty="0"/>
              <a:t># Base plot</a:t>
            </a:r>
            <a:r>
              <a:rPr lang="en-US" dirty="0"/>
              <a:t> </a:t>
            </a:r>
          </a:p>
          <a:p>
            <a:r>
              <a:rPr lang="en-US" dirty="0"/>
              <a:t>+ </a:t>
            </a:r>
            <a:r>
              <a:rPr lang="en-US" i="1" dirty="0"/>
              <a:t># Set color to vary based on state categories.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gg</a:t>
            </a:r>
            <a:r>
              <a:rPr lang="en-US" dirty="0"/>
              <a:t>&lt;-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midwest,</a:t>
            </a:r>
            <a:r>
              <a:rPr lang="en-US" b="1" dirty="0" err="1"/>
              <a:t>aes</a:t>
            </a:r>
            <a:r>
              <a:rPr lang="en-US" dirty="0"/>
              <a:t>(x=</a:t>
            </a:r>
            <a:r>
              <a:rPr lang="en-US" dirty="0" err="1"/>
              <a:t>area,y</a:t>
            </a:r>
            <a:r>
              <a:rPr lang="en-US" dirty="0"/>
              <a:t>=</a:t>
            </a:r>
            <a:r>
              <a:rPr lang="en-US" dirty="0" err="1"/>
              <a:t>poptotal</a:t>
            </a:r>
            <a:r>
              <a:rPr lang="en-US" dirty="0"/>
              <a:t>))+</a:t>
            </a:r>
            <a:r>
              <a:rPr lang="en-US" b="1" dirty="0" err="1"/>
              <a:t>geom</a:t>
            </a:r>
            <a:r>
              <a:rPr lang="en-US" b="1" dirty="0"/>
              <a:t>_ point</a:t>
            </a:r>
            <a:r>
              <a:rPr lang="en-US" dirty="0"/>
              <a:t>(</a:t>
            </a:r>
            <a:r>
              <a:rPr lang="en-US" b="1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=state),size=3)+</a:t>
            </a:r>
            <a:r>
              <a:rPr lang="en-US" b="1" dirty="0" err="1"/>
              <a:t>geom_smooth</a:t>
            </a:r>
            <a:r>
              <a:rPr lang="en-US" dirty="0"/>
              <a:t>(method="lm", </a:t>
            </a:r>
            <a:r>
              <a:rPr lang="en-US" dirty="0" err="1"/>
              <a:t>col</a:t>
            </a:r>
            <a:r>
              <a:rPr lang="en-US" dirty="0"/>
              <a:t>="firebrick", size=2) + </a:t>
            </a:r>
            <a:r>
              <a:rPr lang="en-US" b="1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0.1),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(0,1000000))+</a:t>
            </a:r>
            <a:r>
              <a:rPr lang="en-US" b="1" dirty="0"/>
              <a:t>labs</a:t>
            </a:r>
            <a:r>
              <a:rPr lang="en-US" dirty="0"/>
              <a:t>(title="</a:t>
            </a:r>
            <a:r>
              <a:rPr lang="en-US" dirty="0" err="1"/>
              <a:t>AreaVsPopulation</a:t>
            </a:r>
            <a:r>
              <a:rPr lang="en-US" dirty="0"/>
              <a:t>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</a:p>
          <a:p>
            <a:pPr algn="just"/>
            <a:r>
              <a:rPr lang="en-US" dirty="0"/>
              <a:t> </a:t>
            </a:r>
            <a:r>
              <a:rPr lang="en-US" i="1" dirty="0"/>
              <a:t>#</a:t>
            </a:r>
            <a:r>
              <a:rPr lang="en-US" i="1" dirty="0" err="1"/>
              <a:t>Changebreaks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 err="1"/>
              <a:t>scale_x_continuous</a:t>
            </a:r>
            <a:r>
              <a:rPr lang="en-US" dirty="0"/>
              <a:t>(breaks=</a:t>
            </a:r>
            <a:r>
              <a:rPr lang="en-US" b="1" dirty="0" err="1"/>
              <a:t>seq</a:t>
            </a:r>
            <a:r>
              <a:rPr lang="en-US" dirty="0"/>
              <a:t>(0, 0.1, 0.01))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# turn off scientific notation like 1e+06</a:t>
            </a:r>
          </a:p>
          <a:p>
            <a:r>
              <a:rPr lang="en-US" i="1" dirty="0"/>
              <a:t>Setup</a:t>
            </a:r>
            <a:r>
              <a:rPr lang="en-US" dirty="0"/>
              <a:t> </a:t>
            </a:r>
            <a:r>
              <a:rPr lang="en-US" b="1" dirty="0"/>
              <a:t>options</a:t>
            </a:r>
            <a:r>
              <a:rPr lang="en-US" dirty="0"/>
              <a:t>(</a:t>
            </a:r>
            <a:r>
              <a:rPr lang="en-US" dirty="0" err="1"/>
              <a:t>scipen</a:t>
            </a:r>
            <a:r>
              <a:rPr lang="en-US" dirty="0"/>
              <a:t>=999)</a:t>
            </a:r>
            <a:endParaRPr lang="en-US" i="1" dirty="0"/>
          </a:p>
          <a:p>
            <a:r>
              <a:rPr lang="en-US" dirty="0"/>
              <a:t> </a:t>
            </a:r>
            <a:r>
              <a:rPr lang="en-US" b="1" dirty="0"/>
              <a:t>library</a:t>
            </a:r>
            <a:r>
              <a:rPr lang="en-US" dirty="0"/>
              <a:t>(ggplot2)</a:t>
            </a:r>
          </a:p>
          <a:p>
            <a:r>
              <a:rPr lang="en-US" i="1" dirty="0"/>
              <a:t># load the data</a:t>
            </a:r>
            <a:r>
              <a:rPr lang="en-US" dirty="0"/>
              <a:t> </a:t>
            </a:r>
            <a:r>
              <a:rPr lang="en-US" i="1" dirty="0"/>
              <a:t>#</a:t>
            </a:r>
            <a:r>
              <a:rPr lang="en-US" dirty="0"/>
              <a:t> </a:t>
            </a:r>
          </a:p>
          <a:p>
            <a:r>
              <a:rPr lang="en-US" b="1" dirty="0"/>
              <a:t>data</a:t>
            </a:r>
            <a:r>
              <a:rPr lang="en-US" dirty="0"/>
              <a:t>("</a:t>
            </a:r>
            <a:r>
              <a:rPr lang="en-US" dirty="0" err="1"/>
              <a:t>midwest</a:t>
            </a:r>
            <a:r>
              <a:rPr lang="en-US" dirty="0"/>
              <a:t>", package = "ggplot2</a:t>
            </a:r>
            <a:r>
              <a:rPr lang="en-US" i="1" dirty="0"/>
              <a:t>midwest </a:t>
            </a:r>
            <a:r>
              <a:rPr lang="en-US" dirty="0"/>
              <a:t>") </a:t>
            </a:r>
          </a:p>
          <a:p>
            <a:r>
              <a:rPr lang="en-US" i="1" dirty="0"/>
              <a:t># alt source # </a:t>
            </a:r>
          </a:p>
          <a:p>
            <a:r>
              <a:rPr lang="en-US" i="1" dirty="0"/>
              <a:t>&lt;- read.csv("http://goo.gl/G1K41K") </a:t>
            </a:r>
          </a:p>
          <a:p>
            <a:r>
              <a:rPr lang="en-US" i="1" dirty="0"/>
              <a:t>Init </a:t>
            </a:r>
            <a:r>
              <a:rPr lang="en-US" i="1" dirty="0" err="1"/>
              <a:t>Ggplot</a:t>
            </a:r>
            <a:r>
              <a:rPr lang="en-US" dirty="0"/>
              <a:t> </a:t>
            </a:r>
          </a:p>
          <a:p>
            <a:r>
              <a:rPr lang="en-US" i="1" dirty="0"/>
              <a:t># area and </a:t>
            </a:r>
            <a:r>
              <a:rPr lang="en-US" i="1" dirty="0" err="1"/>
              <a:t>poptotal</a:t>
            </a:r>
            <a:r>
              <a:rPr lang="en-US" i="1" dirty="0"/>
              <a:t> are columns in '</a:t>
            </a:r>
            <a:r>
              <a:rPr lang="en-US" i="1" dirty="0" err="1"/>
              <a:t>midwest</a:t>
            </a:r>
            <a:r>
              <a:rPr lang="en-US" i="1" dirty="0"/>
              <a:t>'</a:t>
            </a:r>
            <a:endParaRPr lang="en-US" dirty="0"/>
          </a:p>
          <a:p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AM\Desktop\data visualisation\Diagra\ggplot_tut_1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382000" cy="571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/>
              <a:t>Step 2: Change the 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 You can optionally change the labels at the axis ticks. </a:t>
            </a:r>
          </a:p>
          <a:p>
            <a:pPr algn="just"/>
            <a:r>
              <a:rPr lang="en-US" dirty="0"/>
              <a:t>labels take a vector of the same length as breaks.</a:t>
            </a:r>
          </a:p>
          <a:p>
            <a:pPr algn="just"/>
            <a:r>
              <a:rPr lang="en-US" dirty="0"/>
              <a:t>setting the labels to alphabets from a to k</a:t>
            </a:r>
          </a:p>
          <a:p>
            <a:r>
              <a:rPr lang="en-US" dirty="0" err="1"/>
              <a:t>gg</a:t>
            </a:r>
            <a:r>
              <a:rPr lang="en-US" dirty="0"/>
              <a:t>&lt;-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midwest,</a:t>
            </a:r>
            <a:r>
              <a:rPr lang="en-US" b="1" dirty="0" err="1"/>
              <a:t>aes</a:t>
            </a:r>
            <a:r>
              <a:rPr lang="en-US" dirty="0"/>
              <a:t>(x=</a:t>
            </a:r>
            <a:r>
              <a:rPr lang="en-US" dirty="0" err="1"/>
              <a:t>area,y</a:t>
            </a:r>
            <a:r>
              <a:rPr lang="en-US" dirty="0"/>
              <a:t>=</a:t>
            </a:r>
            <a:r>
              <a:rPr lang="en-US" dirty="0" err="1"/>
              <a:t>poptotal</a:t>
            </a:r>
            <a:r>
              <a:rPr lang="en-US" dirty="0"/>
              <a:t>))+</a:t>
            </a:r>
            <a:r>
              <a:rPr lang="en-US" b="1" dirty="0" err="1"/>
              <a:t>geom</a:t>
            </a:r>
            <a:r>
              <a:rPr lang="en-US" b="1" dirty="0"/>
              <a:t>_ point</a:t>
            </a:r>
            <a:r>
              <a:rPr lang="en-US" dirty="0"/>
              <a:t>(</a:t>
            </a:r>
            <a:r>
              <a:rPr lang="en-US" b="1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=state),size=3)+</a:t>
            </a:r>
            <a:r>
              <a:rPr lang="en-US" b="1" dirty="0" err="1"/>
              <a:t>geom_smooth</a:t>
            </a:r>
            <a:r>
              <a:rPr lang="en-US" dirty="0"/>
              <a:t>(method="lm", </a:t>
            </a:r>
            <a:r>
              <a:rPr lang="en-US" dirty="0" err="1"/>
              <a:t>col</a:t>
            </a:r>
            <a:r>
              <a:rPr lang="en-US" dirty="0"/>
              <a:t>="firebrick", size=2) + </a:t>
            </a:r>
            <a:r>
              <a:rPr lang="en-US" b="1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 0.1),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b="1" dirty="0"/>
              <a:t>c</a:t>
            </a:r>
            <a:r>
              <a:rPr lang="en-US" dirty="0"/>
              <a:t>(0,1000000))+</a:t>
            </a:r>
            <a:r>
              <a:rPr lang="en-US" b="1" dirty="0"/>
              <a:t>labs</a:t>
            </a:r>
            <a:r>
              <a:rPr lang="en-US" dirty="0"/>
              <a:t>(title="</a:t>
            </a:r>
            <a:r>
              <a:rPr lang="en-US" dirty="0" err="1"/>
              <a:t>AreaVsPopulation</a:t>
            </a:r>
            <a:r>
              <a:rPr lang="en-US" dirty="0"/>
              <a:t>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</a:p>
          <a:p>
            <a:r>
              <a:rPr lang="en-US" i="1" dirty="0"/>
              <a:t># Change breaks + label</a:t>
            </a:r>
            <a:r>
              <a:rPr lang="en-US" dirty="0"/>
              <a:t> </a:t>
            </a:r>
          </a:p>
          <a:p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 err="1"/>
              <a:t>scale_x_continuous</a:t>
            </a:r>
            <a:r>
              <a:rPr lang="en-US" dirty="0"/>
              <a:t>(breaks=</a:t>
            </a:r>
            <a:r>
              <a:rPr lang="en-US" b="1" dirty="0" err="1"/>
              <a:t>seq</a:t>
            </a:r>
            <a:r>
              <a:rPr lang="en-US" dirty="0"/>
              <a:t>(0, 0.1, 0.01), labels = letters[1:11])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RAM\Desktop\data visualisation\Diagra\ggplot_tut_1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1"/>
            <a:ext cx="8915400" cy="5677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If you need to reverse the scale</a:t>
            </a:r>
          </a:p>
          <a:p>
            <a:r>
              <a:rPr lang="en-US" dirty="0"/>
              <a:t> use </a:t>
            </a:r>
            <a:r>
              <a:rPr lang="en-US" dirty="0" err="1"/>
              <a:t>scale_x_reverse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RAM\Desktop\data visualisation\Diagra\ggplot_tut_1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1"/>
            <a:ext cx="8686800" cy="5601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How to Customize the Entire Theme in One Shot using Pre-Built Themes?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we can change the entire theme itself using pre-built themes. The help page ?</a:t>
            </a:r>
          </a:p>
          <a:p>
            <a:pPr algn="just"/>
            <a:r>
              <a:rPr lang="en-US" dirty="0" err="1"/>
              <a:t>theme_bw</a:t>
            </a:r>
            <a:r>
              <a:rPr lang="en-US" dirty="0"/>
              <a:t> shows all the available built-in themes.</a:t>
            </a:r>
          </a:p>
          <a:p>
            <a:pPr algn="just"/>
            <a:r>
              <a:rPr lang="en-US" dirty="0"/>
              <a:t>This again is commonly done in couple of ways. </a:t>
            </a:r>
          </a:p>
          <a:p>
            <a:pPr algn="just"/>
            <a:r>
              <a:rPr lang="en-US" dirty="0"/>
              <a:t> Use the </a:t>
            </a:r>
            <a:r>
              <a:rPr lang="en-US" dirty="0" err="1"/>
              <a:t>theme_set</a:t>
            </a:r>
            <a:r>
              <a:rPr lang="en-US" dirty="0"/>
              <a:t>() to set the theme before drawing the </a:t>
            </a:r>
            <a:r>
              <a:rPr lang="en-US" dirty="0" err="1"/>
              <a:t>ggplot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Note that this setting will affect all future plots. </a:t>
            </a:r>
          </a:p>
          <a:p>
            <a:pPr algn="just"/>
            <a:r>
              <a:rPr lang="en-US" dirty="0"/>
              <a:t> Draw the </a:t>
            </a:r>
            <a:r>
              <a:rPr lang="en-US" dirty="0" err="1"/>
              <a:t>ggplot</a:t>
            </a:r>
            <a:r>
              <a:rPr lang="en-US" dirty="0"/>
              <a:t> and then add the overall theme setting </a:t>
            </a:r>
          </a:p>
          <a:p>
            <a:pPr algn="just"/>
            <a:r>
              <a:rPr lang="en-US" dirty="0"/>
              <a:t> </a:t>
            </a:r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# method 1:</a:t>
            </a:r>
          </a:p>
          <a:p>
            <a:r>
              <a:rPr lang="en-US" i="1" dirty="0"/>
              <a:t> Using </a:t>
            </a:r>
            <a:r>
              <a:rPr lang="en-US" i="1" dirty="0" err="1"/>
              <a:t>theme_set</a:t>
            </a:r>
            <a:r>
              <a:rPr lang="en-US" i="1" dirty="0"/>
              <a:t>()</a:t>
            </a:r>
            <a:r>
              <a:rPr lang="en-US" dirty="0"/>
              <a:t> </a:t>
            </a:r>
          </a:p>
          <a:p>
            <a:r>
              <a:rPr lang="en-US" i="1" dirty="0"/>
              <a:t># not run</a:t>
            </a:r>
            <a:r>
              <a:rPr lang="en-US" dirty="0"/>
              <a:t> </a:t>
            </a:r>
          </a:p>
          <a:p>
            <a:r>
              <a:rPr lang="en-US" b="1" dirty="0" err="1"/>
              <a:t>theme_set</a:t>
            </a:r>
            <a:r>
              <a:rPr lang="en-US" dirty="0"/>
              <a:t>(</a:t>
            </a:r>
            <a:r>
              <a:rPr lang="en-US" b="1" dirty="0" err="1"/>
              <a:t>theme_classic</a:t>
            </a:r>
            <a:r>
              <a:rPr lang="en-US" dirty="0"/>
              <a:t> ()) </a:t>
            </a:r>
          </a:p>
          <a:p>
            <a:r>
              <a:rPr lang="en-US" dirty="0" err="1"/>
              <a:t>gg</a:t>
            </a:r>
            <a:r>
              <a:rPr lang="en-US" dirty="0"/>
              <a:t> </a:t>
            </a:r>
          </a:p>
          <a:p>
            <a:r>
              <a:rPr lang="en-US" i="1" dirty="0"/>
              <a:t># method 2: Adding theme Layer itself.</a:t>
            </a:r>
            <a:r>
              <a:rPr lang="en-US" dirty="0"/>
              <a:t> </a:t>
            </a:r>
          </a:p>
          <a:p>
            <a:r>
              <a:rPr lang="en-US" dirty="0"/>
              <a:t>gg + </a:t>
            </a:r>
            <a:r>
              <a:rPr lang="en-US" b="1" dirty="0" err="1"/>
              <a:t>theme_bw</a:t>
            </a:r>
            <a:r>
              <a:rPr lang="en-US" dirty="0"/>
              <a:t>() + </a:t>
            </a:r>
            <a:r>
              <a:rPr lang="en-US" b="1" dirty="0"/>
              <a:t>labs</a:t>
            </a:r>
            <a:r>
              <a:rPr lang="en-US" dirty="0"/>
              <a:t>(subtitle="BW Theme</a:t>
            </a:r>
            <a:r>
              <a:rPr lang="en-US"/>
              <a:t>") </a:t>
            </a:r>
          </a:p>
          <a:p>
            <a:r>
              <a:rPr lang="en-US"/>
              <a:t>gg </a:t>
            </a:r>
            <a:r>
              <a:rPr lang="en-US" dirty="0"/>
              <a:t>+ </a:t>
            </a:r>
            <a:r>
              <a:rPr lang="en-US" b="1" dirty="0" err="1"/>
              <a:t>theme_classic</a:t>
            </a:r>
            <a:r>
              <a:rPr lang="en-US" dirty="0"/>
              <a:t>() + </a:t>
            </a:r>
            <a:r>
              <a:rPr lang="en-US" b="1" dirty="0"/>
              <a:t>labs</a:t>
            </a:r>
            <a:r>
              <a:rPr lang="en-US" dirty="0"/>
              <a:t>(subtitle="Classic Theme")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RAM\Desktop\data visualisation\Diagra\ggplot_tut_1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"/>
            <a:ext cx="80772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RAM\Desktop\data visualisation\Diagra\ggplot_tut_17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8229600" cy="5486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Customizing the look and feel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How to accomplish your plot customization tasks in detail.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Adding Plot and Axis Titles</a:t>
            </a:r>
          </a:p>
          <a:p>
            <a:pPr algn="just"/>
            <a:r>
              <a:rPr lang="en-US" dirty="0"/>
              <a:t>Plot and axis titles and the axis text are part of the plot’s theme. </a:t>
            </a:r>
          </a:p>
          <a:p>
            <a:pPr algn="just"/>
            <a:r>
              <a:rPr lang="en-US" dirty="0"/>
              <a:t>Therefore, it can be modified using the theme() function. </a:t>
            </a:r>
          </a:p>
          <a:p>
            <a:pPr algn="just"/>
            <a:r>
              <a:rPr lang="en-US" dirty="0"/>
              <a:t>The theme() function accepts one of the four </a:t>
            </a:r>
            <a:r>
              <a:rPr lang="en-US" dirty="0" err="1"/>
              <a:t>element_type</a:t>
            </a:r>
            <a:r>
              <a:rPr lang="en-US" dirty="0"/>
              <a:t>() </a:t>
            </a:r>
          </a:p>
          <a:p>
            <a:pPr algn="just"/>
            <a:r>
              <a:rPr lang="en-US" dirty="0"/>
              <a:t>Since the plot and axis titles are textual components,</a:t>
            </a:r>
          </a:p>
          <a:p>
            <a:pPr algn="just"/>
            <a:r>
              <a:rPr lang="en-US" dirty="0"/>
              <a:t> </a:t>
            </a:r>
            <a:r>
              <a:rPr lang="en-US" dirty="0" err="1"/>
              <a:t>element_text</a:t>
            </a:r>
            <a:r>
              <a:rPr lang="en-US" dirty="0"/>
              <a:t>() is used to modify them.</a:t>
            </a:r>
          </a:p>
          <a:p>
            <a:pPr algn="just"/>
            <a:r>
              <a:rPr lang="en-US" dirty="0"/>
              <a:t>Below, I have changed the size, color, face and line-height.</a:t>
            </a:r>
          </a:p>
          <a:p>
            <a:pPr algn="just"/>
            <a:r>
              <a:rPr lang="en-US" dirty="0"/>
              <a:t> The axis text can be rotated by changing the angle.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AM\Desktop\data visualisation\Diagra\ggplot_tut_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1"/>
            <a:ext cx="8001000" cy="54490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library</a:t>
            </a:r>
            <a:r>
              <a:rPr lang="en-US" sz="2000" dirty="0"/>
              <a:t>(ggplot2) </a:t>
            </a:r>
          </a:p>
          <a:p>
            <a:pPr algn="just"/>
            <a:r>
              <a:rPr lang="en-US" sz="2000" i="1" dirty="0"/>
              <a:t># Base Plot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 err="1"/>
              <a:t>gg</a:t>
            </a:r>
            <a:r>
              <a:rPr lang="en-US" sz="2000" dirty="0"/>
              <a:t> &lt;- </a:t>
            </a:r>
            <a:r>
              <a:rPr lang="en-US" sz="2000" b="1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midwest</a:t>
            </a:r>
            <a:r>
              <a:rPr lang="en-US" sz="2000" dirty="0"/>
              <a:t>, </a:t>
            </a:r>
            <a:r>
              <a:rPr lang="en-US" sz="2000" b="1" dirty="0" err="1"/>
              <a:t>aes</a:t>
            </a:r>
            <a:r>
              <a:rPr lang="en-US" sz="2000" dirty="0"/>
              <a:t>(x=area, y=</a:t>
            </a:r>
            <a:r>
              <a:rPr lang="en-US" sz="2000" dirty="0" err="1"/>
              <a:t>poptotal</a:t>
            </a:r>
            <a:r>
              <a:rPr lang="en-US" sz="2000" dirty="0"/>
              <a:t>)) + </a:t>
            </a:r>
            <a:r>
              <a:rPr lang="en-US" sz="2000" b="1" dirty="0" err="1"/>
              <a:t>geom_point</a:t>
            </a:r>
            <a:r>
              <a:rPr lang="en-US" sz="2000" dirty="0"/>
              <a:t>(</a:t>
            </a:r>
            <a:r>
              <a:rPr lang="en-US" sz="2000" b="1" dirty="0" err="1"/>
              <a:t>aes</a:t>
            </a:r>
            <a:r>
              <a:rPr lang="en-US" sz="2000" dirty="0"/>
              <a:t>(</a:t>
            </a:r>
            <a:r>
              <a:rPr lang="en-US" sz="2000" dirty="0" err="1"/>
              <a:t>col</a:t>
            </a:r>
            <a:r>
              <a:rPr lang="en-US" sz="2000" dirty="0"/>
              <a:t>=state, size=</a:t>
            </a:r>
            <a:r>
              <a:rPr lang="en-US" sz="2000" dirty="0" err="1"/>
              <a:t>popdensity</a:t>
            </a:r>
            <a:r>
              <a:rPr lang="en-US" sz="2000" dirty="0"/>
              <a:t>)) + </a:t>
            </a:r>
            <a:r>
              <a:rPr lang="en-US" sz="2000" b="1" dirty="0" err="1"/>
              <a:t>geom_smooth</a:t>
            </a:r>
            <a:r>
              <a:rPr lang="en-US" sz="2000" dirty="0"/>
              <a:t>(method="loess", se=F) + </a:t>
            </a:r>
            <a:r>
              <a:rPr lang="en-US" sz="2000" b="1" dirty="0" err="1"/>
              <a:t>xlim</a:t>
            </a:r>
            <a:r>
              <a:rPr lang="en-US" sz="2000" dirty="0"/>
              <a:t>(</a:t>
            </a:r>
            <a:r>
              <a:rPr lang="en-US" sz="2000" b="1" dirty="0"/>
              <a:t>c</a:t>
            </a:r>
            <a:r>
              <a:rPr lang="en-US" sz="2000" dirty="0"/>
              <a:t>(0, 0.1)) + </a:t>
            </a:r>
            <a:r>
              <a:rPr lang="en-US" sz="2000" b="1" dirty="0" err="1"/>
              <a:t>ylim</a:t>
            </a:r>
            <a:r>
              <a:rPr lang="en-US" sz="2000" dirty="0"/>
              <a:t>(</a:t>
            </a:r>
            <a:r>
              <a:rPr lang="en-US" sz="2000" b="1" dirty="0"/>
              <a:t>c</a:t>
            </a:r>
            <a:r>
              <a:rPr lang="en-US" sz="2000" dirty="0"/>
              <a:t>(0, 500000)) + </a:t>
            </a:r>
            <a:r>
              <a:rPr lang="en-US" sz="2000" b="1" dirty="0"/>
              <a:t>labs</a:t>
            </a:r>
            <a:r>
              <a:rPr lang="en-US" sz="2000" dirty="0"/>
              <a:t>(title="Area Vs Population", y="Population", x="Area", caption="Source: </a:t>
            </a:r>
            <a:r>
              <a:rPr lang="en-US" sz="2000" dirty="0" err="1"/>
              <a:t>midwest</a:t>
            </a:r>
            <a:r>
              <a:rPr lang="en-US" sz="2000" dirty="0"/>
              <a:t>") </a:t>
            </a:r>
          </a:p>
          <a:p>
            <a:pPr algn="just"/>
            <a:r>
              <a:rPr lang="en-US" sz="2000" i="1" dirty="0"/>
              <a:t># Modify theme components -------------------------------------------</a:t>
            </a:r>
          </a:p>
          <a:p>
            <a:pPr algn="just"/>
            <a:r>
              <a:rPr lang="en-US" sz="2000" i="1" dirty="0">
                <a:solidFill>
                  <a:srgbClr val="C00000"/>
                </a:solidFill>
              </a:rPr>
              <a:t># title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plot.subtitle</a:t>
            </a:r>
            <a:endParaRPr lang="en-US" sz="2000" dirty="0">
              <a:solidFill>
                <a:srgbClr val="C00000"/>
              </a:solidFill>
            </a:endParaRPr>
          </a:p>
          <a:p>
            <a:pPr algn="just"/>
            <a:r>
              <a:rPr lang="en-US" sz="2000" dirty="0"/>
              <a:t> </a:t>
            </a:r>
            <a:r>
              <a:rPr lang="en-US" sz="2000" dirty="0" err="1"/>
              <a:t>gg</a:t>
            </a:r>
            <a:r>
              <a:rPr lang="en-US" sz="2000" dirty="0"/>
              <a:t> + </a:t>
            </a:r>
            <a:r>
              <a:rPr lang="en-US" sz="2000" b="1" dirty="0"/>
              <a:t>theme</a:t>
            </a:r>
            <a:r>
              <a:rPr lang="en-US" sz="2000" dirty="0"/>
              <a:t>(</a:t>
            </a:r>
            <a:r>
              <a:rPr lang="en-US" sz="2000" dirty="0" err="1"/>
              <a:t>plot.title</a:t>
            </a:r>
            <a:r>
              <a:rPr lang="en-US" sz="2000" dirty="0"/>
              <a:t>=</a:t>
            </a:r>
            <a:r>
              <a:rPr lang="en-US" sz="2000" b="1" dirty="0" err="1"/>
              <a:t>element_text</a:t>
            </a:r>
            <a:r>
              <a:rPr lang="en-US" sz="2000" dirty="0"/>
              <a:t>(size=20, </a:t>
            </a:r>
          </a:p>
          <a:p>
            <a:pPr algn="just">
              <a:buNone/>
            </a:pPr>
            <a:r>
              <a:rPr lang="en-US" sz="2000" dirty="0"/>
              <a:t>	face="bold", family="American Typewriter", color="tomato", </a:t>
            </a:r>
            <a:r>
              <a:rPr lang="en-US" sz="2000" dirty="0" err="1"/>
              <a:t>hjust</a:t>
            </a:r>
            <a:r>
              <a:rPr lang="en-US" sz="2000" dirty="0"/>
              <a:t>=0.5, </a:t>
            </a:r>
            <a:r>
              <a:rPr lang="en-US" sz="2000" dirty="0" err="1"/>
              <a:t>lineheight</a:t>
            </a:r>
            <a:r>
              <a:rPr lang="en-US" sz="2000" dirty="0"/>
              <a:t>=1.2),</a:t>
            </a:r>
          </a:p>
          <a:p>
            <a:pPr algn="just"/>
            <a:r>
              <a:rPr lang="en-US" sz="2000" i="1" dirty="0"/>
              <a:t># subtitle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err="1"/>
              <a:t>plot.subtitle</a:t>
            </a:r>
            <a:r>
              <a:rPr lang="en-US" dirty="0"/>
              <a:t> =</a:t>
            </a:r>
            <a:r>
              <a:rPr lang="en-US" b="1" dirty="0" err="1"/>
              <a:t>element_text</a:t>
            </a:r>
            <a:r>
              <a:rPr lang="en-US" dirty="0"/>
              <a:t>(size=15, family="American Typewriter", face="bold", </a:t>
            </a:r>
            <a:r>
              <a:rPr lang="en-US" dirty="0" err="1"/>
              <a:t>hjust</a:t>
            </a:r>
            <a:r>
              <a:rPr lang="en-US" dirty="0"/>
              <a:t>=0.5), </a:t>
            </a:r>
          </a:p>
          <a:p>
            <a:pPr algn="just"/>
            <a:r>
              <a:rPr lang="en-US" i="1" dirty="0"/>
              <a:t># caption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plot.caption</a:t>
            </a:r>
            <a:r>
              <a:rPr lang="en-US" dirty="0"/>
              <a:t>=</a:t>
            </a:r>
            <a:r>
              <a:rPr lang="en-US" b="1" dirty="0" err="1"/>
              <a:t>element_text</a:t>
            </a:r>
            <a:r>
              <a:rPr lang="en-US" dirty="0"/>
              <a:t>(size=15),</a:t>
            </a:r>
          </a:p>
          <a:p>
            <a:pPr algn="just"/>
            <a:r>
              <a:rPr lang="en-US" i="1" dirty="0"/>
              <a:t># X axis title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axis.title.x</a:t>
            </a:r>
            <a:r>
              <a:rPr lang="en-US" dirty="0"/>
              <a:t>=</a:t>
            </a:r>
            <a:r>
              <a:rPr lang="en-US" b="1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vjust</a:t>
            </a:r>
            <a:r>
              <a:rPr lang="en-US" dirty="0"/>
              <a:t>=10, size=15axis. ), </a:t>
            </a:r>
          </a:p>
          <a:p>
            <a:pPr algn="just"/>
            <a:r>
              <a:rPr lang="en-US" i="1" dirty="0"/>
              <a:t># Y axis title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title.y</a:t>
            </a:r>
            <a:r>
              <a:rPr lang="en-US" dirty="0"/>
              <a:t>=</a:t>
            </a:r>
            <a:r>
              <a:rPr lang="en-US" b="1" dirty="0" err="1"/>
              <a:t>element_text</a:t>
            </a:r>
            <a:r>
              <a:rPr lang="en-US" dirty="0"/>
              <a:t>(size=15), </a:t>
            </a:r>
          </a:p>
          <a:p>
            <a:pPr algn="just"/>
            <a:r>
              <a:rPr lang="en-US" i="1" dirty="0"/>
              <a:t># X axis text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axis.text.x</a:t>
            </a:r>
            <a:r>
              <a:rPr lang="en-US" dirty="0"/>
              <a:t>=</a:t>
            </a:r>
            <a:r>
              <a:rPr lang="en-US" b="1" dirty="0" err="1"/>
              <a:t>element_text</a:t>
            </a:r>
            <a:r>
              <a:rPr lang="en-US" dirty="0"/>
              <a:t>(size=10, angle = 30, </a:t>
            </a:r>
            <a:r>
              <a:rPr lang="en-US" dirty="0" err="1"/>
              <a:t>vjust</a:t>
            </a:r>
            <a:r>
              <a:rPr lang="en-US" dirty="0"/>
              <a:t>=.5), </a:t>
            </a:r>
          </a:p>
          <a:p>
            <a:pPr algn="just"/>
            <a:r>
              <a:rPr lang="en-US" i="1" dirty="0"/>
              <a:t># Y axis text</a:t>
            </a:r>
            <a:endParaRPr lang="en-US" dirty="0"/>
          </a:p>
          <a:p>
            <a:pPr algn="just"/>
            <a:r>
              <a:rPr lang="en-US" dirty="0" err="1"/>
              <a:t>axis.text.y</a:t>
            </a:r>
            <a:r>
              <a:rPr lang="en-US" dirty="0"/>
              <a:t>=</a:t>
            </a:r>
            <a:r>
              <a:rPr lang="en-US" b="1" dirty="0" err="1"/>
              <a:t>element_text</a:t>
            </a:r>
            <a:r>
              <a:rPr lang="en-US" dirty="0"/>
              <a:t>(size=10 ))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RAM\Desktop\data visualisation\Diagra\ggplot_tutorial_customize_theme_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33400"/>
            <a:ext cx="7848600" cy="571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vjust</a:t>
            </a:r>
            <a:r>
              <a:rPr lang="en-US" dirty="0"/>
              <a:t>, controls the vertical spacing between title (or label) and plot.</a:t>
            </a:r>
          </a:p>
          <a:p>
            <a:r>
              <a:rPr lang="en-US" dirty="0" err="1"/>
              <a:t>hjust</a:t>
            </a:r>
            <a:r>
              <a:rPr lang="en-US" dirty="0"/>
              <a:t>, controls the horizontal spacing. Setting it to 0.5 centers the title.</a:t>
            </a:r>
          </a:p>
          <a:p>
            <a:r>
              <a:rPr lang="en-US" dirty="0"/>
              <a:t>family, is used to set a new font</a:t>
            </a:r>
          </a:p>
          <a:p>
            <a:r>
              <a:rPr lang="en-US" dirty="0"/>
              <a:t>face, sets the font face (“plain”, “italic”, “bold”, “</a:t>
            </a:r>
            <a:r>
              <a:rPr lang="en-US" dirty="0" err="1"/>
              <a:t>bold.italic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Legend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Whenever your plot’s </a:t>
            </a:r>
          </a:p>
          <a:p>
            <a:pPr algn="just"/>
            <a:r>
              <a:rPr lang="en-US" dirty="0" err="1"/>
              <a:t>geom</a:t>
            </a:r>
            <a:r>
              <a:rPr lang="en-US" dirty="0"/>
              <a:t> (like points, lines, bars, etc) is set to change</a:t>
            </a:r>
          </a:p>
          <a:p>
            <a:pPr algn="just"/>
            <a:r>
              <a:rPr lang="en-US" dirty="0"/>
              <a:t> the aesthetics (fill, size, </a:t>
            </a:r>
            <a:r>
              <a:rPr lang="en-US" dirty="0" err="1"/>
              <a:t>col</a:t>
            </a:r>
            <a:r>
              <a:rPr lang="en-US" dirty="0"/>
              <a:t>, shape or stroke) </a:t>
            </a:r>
          </a:p>
          <a:p>
            <a:pPr algn="just"/>
            <a:r>
              <a:rPr lang="en-US" dirty="0"/>
              <a:t>based on another column, as in</a:t>
            </a:r>
          </a:p>
          <a:p>
            <a:pPr algn="just"/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=state, size=</a:t>
            </a:r>
            <a:r>
              <a:rPr lang="en-US" dirty="0" err="1"/>
              <a:t>popdensity</a:t>
            </a:r>
            <a:r>
              <a:rPr lang="en-US" dirty="0"/>
              <a:t>)),</a:t>
            </a:r>
          </a:p>
          <a:p>
            <a:pPr algn="just"/>
            <a:r>
              <a:rPr lang="en-US" dirty="0"/>
              <a:t> a legend is automatically drawn.</a:t>
            </a:r>
          </a:p>
          <a:p>
            <a:pPr algn="just"/>
            <a:r>
              <a:rPr lang="en-US" dirty="0"/>
              <a:t>If you are creating a </a:t>
            </a:r>
            <a:r>
              <a:rPr lang="en-US" dirty="0" err="1"/>
              <a:t>geom</a:t>
            </a:r>
            <a:r>
              <a:rPr lang="en-US" dirty="0"/>
              <a:t> where the aesthetics are static, a legend is </a:t>
            </a:r>
            <a:r>
              <a:rPr lang="en-US" i="1" dirty="0"/>
              <a:t>not</a:t>
            </a:r>
            <a:r>
              <a:rPr lang="en-US" dirty="0"/>
              <a:t> drawn by default. </a:t>
            </a:r>
          </a:p>
          <a:p>
            <a:pPr algn="just"/>
            <a:r>
              <a:rPr lang="en-US" dirty="0"/>
              <a:t>In such cases you might want to </a:t>
            </a:r>
            <a:r>
              <a:rPr lang="en-US" dirty="0">
                <a:hlinkClick r:id="rId2"/>
              </a:rPr>
              <a:t>create your own legend manually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Let’s now change the legend title.</a:t>
            </a:r>
          </a:p>
          <a:p>
            <a:pPr algn="just"/>
            <a:r>
              <a:rPr lang="en-US" dirty="0"/>
              <a:t> We have two legends, one each for color and size.</a:t>
            </a:r>
          </a:p>
          <a:p>
            <a:pPr algn="just"/>
            <a:r>
              <a:rPr lang="en-US" dirty="0"/>
              <a:t> The size is based on a continuous variable while the color is based on a categorical(discrete) variable.</a:t>
            </a:r>
          </a:p>
          <a:p>
            <a:pPr algn="just"/>
            <a:r>
              <a:rPr lang="en-US" dirty="0"/>
              <a:t>There are 3 ways to change the legend title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1: Using labs()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pPr algn="just"/>
            <a:r>
              <a:rPr lang="en-US" i="1" dirty="0"/>
              <a:t># Base Plot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gg</a:t>
            </a:r>
            <a:r>
              <a:rPr lang="en-US" dirty="0"/>
              <a:t>&lt;-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</a:t>
            </a:r>
            <a:r>
              <a:rPr lang="en-US" b="1" dirty="0" err="1"/>
              <a:t>geom_point</a:t>
            </a:r>
            <a:r>
              <a:rPr lang="en-US" dirty="0"/>
              <a:t>(</a:t>
            </a:r>
            <a:r>
              <a:rPr lang="en-US" b="1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=state, size=</a:t>
            </a:r>
            <a:r>
              <a:rPr lang="en-US" dirty="0" err="1"/>
              <a:t>popdensity</a:t>
            </a:r>
            <a:r>
              <a:rPr lang="en-US" dirty="0"/>
              <a:t>)) +</a:t>
            </a:r>
            <a:r>
              <a:rPr lang="en-US" b="1" dirty="0" err="1"/>
              <a:t>geom_smooth</a:t>
            </a:r>
            <a:r>
              <a:rPr lang="en-US" dirty="0"/>
              <a:t>(method="</a:t>
            </a:r>
            <a:r>
              <a:rPr lang="en-US" dirty="0" err="1"/>
              <a:t>loess",se</a:t>
            </a:r>
            <a:r>
              <a:rPr lang="en-US" dirty="0"/>
              <a:t>=F)+</a:t>
            </a:r>
            <a:r>
              <a:rPr lang="en-US" b="1" dirty="0" err="1"/>
              <a:t>xlim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0.1)) + </a:t>
            </a:r>
            <a:r>
              <a:rPr lang="en-US" b="1" dirty="0" err="1"/>
              <a:t>ylim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500000)) + </a:t>
            </a:r>
            <a:r>
              <a:rPr lang="en-US" b="1" dirty="0"/>
              <a:t>labs</a:t>
            </a:r>
            <a:r>
              <a:rPr lang="en-US" dirty="0"/>
              <a:t>(title="Area </a:t>
            </a:r>
            <a:r>
              <a:rPr lang="en-US" dirty="0" err="1"/>
              <a:t>VsPopulation",y</a:t>
            </a:r>
            <a:r>
              <a:rPr lang="en-US" dirty="0"/>
              <a:t>="</a:t>
            </a:r>
            <a:r>
              <a:rPr lang="en-US" dirty="0" err="1"/>
              <a:t>Population",x</a:t>
            </a:r>
            <a:r>
              <a:rPr lang="en-US" dirty="0"/>
              <a:t>="</a:t>
            </a:r>
            <a:r>
              <a:rPr lang="en-US" dirty="0" err="1"/>
              <a:t>Area",caption</a:t>
            </a:r>
            <a:r>
              <a:rPr lang="en-US" dirty="0"/>
              <a:t>="</a:t>
            </a:r>
            <a:r>
              <a:rPr lang="en-US" dirty="0" err="1"/>
              <a:t>Source:midwest</a:t>
            </a:r>
            <a:r>
              <a:rPr lang="en-US" dirty="0"/>
              <a:t>") </a:t>
            </a:r>
          </a:p>
          <a:p>
            <a:pPr algn="just"/>
            <a:r>
              <a:rPr lang="en-US" i="1" dirty="0"/>
              <a:t># modify legend title </a:t>
            </a:r>
          </a:p>
          <a:p>
            <a:pPr algn="just"/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/>
              <a:t>labs</a:t>
            </a:r>
            <a:r>
              <a:rPr lang="en-US" dirty="0"/>
              <a:t>(color="State", size="Density")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2: Using guides()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r>
              <a:rPr lang="en-US" i="1" dirty="0"/>
              <a:t># Base Plot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gg</a:t>
            </a:r>
            <a:r>
              <a:rPr lang="en-US" dirty="0"/>
              <a:t> &lt;- 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</a:t>
            </a:r>
            <a:r>
              <a:rPr lang="en-US" b="1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=state, size=</a:t>
            </a:r>
            <a:r>
              <a:rPr lang="en-US" dirty="0" err="1"/>
              <a:t>popdensity</a:t>
            </a:r>
            <a:r>
              <a:rPr lang="en-US" dirty="0"/>
              <a:t>)) + </a:t>
            </a:r>
            <a:r>
              <a:rPr lang="en-US" b="1" dirty="0" err="1"/>
              <a:t>geom_smooth</a:t>
            </a:r>
            <a:r>
              <a:rPr lang="en-US" dirty="0"/>
              <a:t>(method="loess", se=F) + </a:t>
            </a:r>
            <a:r>
              <a:rPr lang="en-US" b="1" dirty="0" err="1"/>
              <a:t>xlim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0.1)) + </a:t>
            </a:r>
            <a:r>
              <a:rPr lang="en-US" b="1" dirty="0" err="1"/>
              <a:t>ylim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500000)) + </a:t>
            </a:r>
            <a:r>
              <a:rPr lang="en-US" b="1" dirty="0"/>
              <a:t>labs</a:t>
            </a:r>
            <a:r>
              <a:rPr lang="en-US" dirty="0"/>
              <a:t>(title="Area Vs </a:t>
            </a:r>
            <a:r>
              <a:rPr lang="en-US" dirty="0" err="1"/>
              <a:t>Population",y</a:t>
            </a:r>
            <a:r>
              <a:rPr lang="en-US" dirty="0"/>
              <a:t>="</a:t>
            </a:r>
            <a:r>
              <a:rPr lang="en-US" dirty="0" err="1"/>
              <a:t>Population",x</a:t>
            </a:r>
            <a:r>
              <a:rPr lang="en-US" dirty="0"/>
              <a:t>="</a:t>
            </a:r>
            <a:r>
              <a:rPr lang="en-US" dirty="0" err="1"/>
              <a:t>Area",caption</a:t>
            </a:r>
            <a:r>
              <a:rPr lang="en-US" dirty="0"/>
              <a:t>="</a:t>
            </a:r>
            <a:r>
              <a:rPr lang="en-US" dirty="0" err="1"/>
              <a:t>Source:midwest</a:t>
            </a:r>
            <a:r>
              <a:rPr lang="en-US" dirty="0"/>
              <a:t>") </a:t>
            </a:r>
          </a:p>
          <a:p>
            <a:pPr algn="just"/>
            <a:r>
              <a:rPr lang="en-US" i="1" dirty="0"/>
              <a:t># modify legend title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gg</a:t>
            </a:r>
            <a:r>
              <a:rPr lang="en-US" dirty="0"/>
              <a:t> &lt;- </a:t>
            </a:r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/>
              <a:t>guides</a:t>
            </a:r>
            <a:r>
              <a:rPr lang="en-US" dirty="0"/>
              <a:t>(color=</a:t>
            </a:r>
            <a:r>
              <a:rPr lang="en-US" b="1" dirty="0" err="1"/>
              <a:t>guide_legend</a:t>
            </a:r>
            <a:r>
              <a:rPr lang="en-US" dirty="0"/>
              <a:t>("State"), size=</a:t>
            </a:r>
            <a:r>
              <a:rPr lang="en-US" b="1" dirty="0" err="1"/>
              <a:t>guide_legend</a:t>
            </a:r>
            <a:r>
              <a:rPr lang="en-US" dirty="0"/>
              <a:t>("Density")) </a:t>
            </a:r>
          </a:p>
          <a:p>
            <a:pPr algn="just"/>
            <a:r>
              <a:rPr lang="en-US" b="1" dirty="0"/>
              <a:t>plot</a:t>
            </a:r>
            <a:r>
              <a:rPr lang="en-US" dirty="0"/>
              <a:t>(</a:t>
            </a:r>
            <a:r>
              <a:rPr lang="en-US" dirty="0" err="1"/>
              <a:t>gg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Method 3: Using </a:t>
            </a:r>
            <a:r>
              <a:rPr lang="en-US" sz="3100" dirty="0" err="1"/>
              <a:t>scale_aesthetic_vartype</a:t>
            </a:r>
            <a:r>
              <a:rPr lang="en-US" sz="3100" dirty="0"/>
              <a:t>() 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format of </a:t>
            </a:r>
            <a:r>
              <a:rPr lang="en-US" dirty="0" err="1"/>
              <a:t>scale_aestheic_vartype</a:t>
            </a:r>
            <a:r>
              <a:rPr lang="en-US" dirty="0"/>
              <a:t>()</a:t>
            </a:r>
          </a:p>
          <a:p>
            <a:r>
              <a:rPr lang="en-US" dirty="0"/>
              <a:t> allows you to turn off legend for one particular aesthetic, leaving the rest in place.</a:t>
            </a:r>
          </a:p>
          <a:p>
            <a:r>
              <a:rPr lang="en-US" dirty="0"/>
              <a:t> This can be done just by setting guide=FALSE.</a:t>
            </a:r>
          </a:p>
          <a:p>
            <a:r>
              <a:rPr lang="en-US" dirty="0"/>
              <a:t> For example, if the legend is for size of points based on a continuous variable, </a:t>
            </a:r>
          </a:p>
          <a:p>
            <a:r>
              <a:rPr lang="en-US" dirty="0"/>
              <a:t>then </a:t>
            </a:r>
            <a:r>
              <a:rPr lang="en-US" dirty="0" err="1"/>
              <a:t>scale_size_continuous</a:t>
            </a:r>
            <a:r>
              <a:rPr lang="en-US" dirty="0"/>
              <a:t>() would be the right function to use.</a:t>
            </a:r>
          </a:p>
          <a:p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r>
              <a:rPr lang="en-US" i="1" dirty="0"/>
              <a:t># Base Plot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gg</a:t>
            </a:r>
            <a:r>
              <a:rPr lang="en-US" dirty="0"/>
              <a:t>&lt;-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midwest,</a:t>
            </a:r>
            <a:r>
              <a:rPr lang="en-US" b="1" dirty="0" err="1"/>
              <a:t>aes</a:t>
            </a:r>
            <a:r>
              <a:rPr lang="en-US" dirty="0"/>
              <a:t>(x=</a:t>
            </a:r>
            <a:r>
              <a:rPr lang="en-US" dirty="0" err="1"/>
              <a:t>area,y</a:t>
            </a:r>
            <a:r>
              <a:rPr lang="en-US" dirty="0"/>
              <a:t>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</a:t>
            </a:r>
            <a:r>
              <a:rPr lang="en-US" b="1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=state, size=</a:t>
            </a:r>
            <a:r>
              <a:rPr lang="en-US" dirty="0" err="1"/>
              <a:t>popdensity</a:t>
            </a:r>
            <a:r>
              <a:rPr lang="en-US" dirty="0"/>
              <a:t>)) + </a:t>
            </a:r>
            <a:r>
              <a:rPr lang="en-US" b="1" dirty="0" err="1"/>
              <a:t>geom_smooth</a:t>
            </a:r>
            <a:r>
              <a:rPr lang="en-US" dirty="0"/>
              <a:t>(method="loess", se=F) + </a:t>
            </a:r>
            <a:r>
              <a:rPr lang="en-US" b="1" dirty="0" err="1"/>
              <a:t>xlim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0.1)) + </a:t>
            </a:r>
            <a:r>
              <a:rPr lang="en-US" b="1" dirty="0" err="1"/>
              <a:t>ylim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500000)) + </a:t>
            </a:r>
            <a:r>
              <a:rPr lang="en-US" b="1" dirty="0"/>
              <a:t>labs</a:t>
            </a:r>
            <a:r>
              <a:rPr lang="en-US" dirty="0"/>
              <a:t>(title="Area Vs Population", y="Population", x="Area", caption="Source: </a:t>
            </a:r>
            <a:r>
              <a:rPr lang="en-US" dirty="0" err="1"/>
              <a:t>midwest</a:t>
            </a:r>
            <a:r>
              <a:rPr lang="en-US" dirty="0"/>
              <a:t>") </a:t>
            </a:r>
          </a:p>
          <a:p>
            <a:pPr algn="just"/>
            <a:r>
              <a:rPr lang="en-US" i="1" dirty="0"/>
              <a:t># Modify Legend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 err="1"/>
              <a:t>scale_color_discrete</a:t>
            </a:r>
            <a:r>
              <a:rPr lang="en-US" dirty="0"/>
              <a:t>(name="State")</a:t>
            </a:r>
          </a:p>
          <a:p>
            <a:pPr algn="just"/>
            <a:r>
              <a:rPr lang="en-US" i="1" dirty="0"/>
              <a:t># turn off legend for size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gg+</a:t>
            </a:r>
            <a:r>
              <a:rPr lang="en-US" b="1" dirty="0" err="1"/>
              <a:t>scale_color_discrete</a:t>
            </a:r>
            <a:r>
              <a:rPr lang="en-US" dirty="0"/>
              <a:t>(name="State")+</a:t>
            </a:r>
            <a:r>
              <a:rPr lang="en-US" b="1" dirty="0" err="1"/>
              <a:t>scale_size_continuous</a:t>
            </a:r>
            <a:r>
              <a:rPr lang="en-US" dirty="0"/>
              <a:t>(name = "Density", guide = FALSE)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RAM\Desktop\data visualisation\Diagra\ggplot_tutorial_customize_theme_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1"/>
            <a:ext cx="8305800" cy="5601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100" dirty="0"/>
              <a:t>How to Change Legend Labels and Point Colors for Categories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This can be done using the respective </a:t>
            </a:r>
            <a:r>
              <a:rPr lang="en-US" dirty="0" err="1"/>
              <a:t>scale_aesthetic_manual</a:t>
            </a:r>
            <a:r>
              <a:rPr lang="en-US" dirty="0"/>
              <a:t>() function.</a:t>
            </a:r>
          </a:p>
          <a:p>
            <a:pPr algn="just"/>
            <a:r>
              <a:rPr lang="en-US" dirty="0"/>
              <a:t> The new legend labels are supplied as a character vector to the labels argument. </a:t>
            </a:r>
          </a:p>
          <a:p>
            <a:pPr algn="just"/>
            <a:r>
              <a:rPr lang="en-US" dirty="0"/>
              <a:t>If you want to change the color of the categories,</a:t>
            </a:r>
          </a:p>
          <a:p>
            <a:pPr algn="just"/>
            <a:r>
              <a:rPr lang="en-US" dirty="0"/>
              <a:t> it can be assigned to the values argument</a:t>
            </a:r>
          </a:p>
          <a:p>
            <a:pPr algn="just"/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pPr algn="just"/>
            <a:r>
              <a:rPr lang="en-US" i="1" dirty="0"/>
              <a:t># Base Plot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gg</a:t>
            </a:r>
            <a:r>
              <a:rPr lang="en-US" dirty="0"/>
              <a:t>&lt;-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midwest,</a:t>
            </a:r>
            <a:r>
              <a:rPr lang="en-US" b="1" dirty="0" err="1"/>
              <a:t>aes</a:t>
            </a:r>
            <a:r>
              <a:rPr lang="en-US" dirty="0"/>
              <a:t>(x=</a:t>
            </a:r>
            <a:r>
              <a:rPr lang="en-US" dirty="0" err="1"/>
              <a:t>area,y</a:t>
            </a:r>
            <a:r>
              <a:rPr lang="en-US" dirty="0"/>
              <a:t>=</a:t>
            </a:r>
            <a:r>
              <a:rPr lang="en-US" dirty="0" err="1"/>
              <a:t>poptotal</a:t>
            </a:r>
            <a:r>
              <a:rPr lang="en-US" dirty="0"/>
              <a:t>))+</a:t>
            </a:r>
            <a:r>
              <a:rPr lang="en-US" b="1" dirty="0" err="1"/>
              <a:t>geom</a:t>
            </a:r>
            <a:r>
              <a:rPr lang="en-US" b="1" dirty="0"/>
              <a:t>_ point</a:t>
            </a:r>
            <a:r>
              <a:rPr lang="en-US" dirty="0"/>
              <a:t>(</a:t>
            </a:r>
            <a:r>
              <a:rPr lang="en-US" b="1" dirty="0" err="1"/>
              <a:t>aes</a:t>
            </a:r>
            <a:r>
              <a:rPr lang="en-US" dirty="0"/>
              <a:t>(</a:t>
            </a:r>
            <a:r>
              <a:rPr lang="en-US" dirty="0" err="1"/>
              <a:t>col</a:t>
            </a:r>
            <a:r>
              <a:rPr lang="en-US" dirty="0"/>
              <a:t>=</a:t>
            </a:r>
            <a:r>
              <a:rPr lang="en-US" dirty="0" err="1"/>
              <a:t>state,size</a:t>
            </a:r>
            <a:r>
              <a:rPr lang="en-US" dirty="0"/>
              <a:t>=</a:t>
            </a:r>
            <a:r>
              <a:rPr lang="en-US" dirty="0" err="1"/>
              <a:t>popdensity</a:t>
            </a:r>
            <a:r>
              <a:rPr lang="en-US" dirty="0"/>
              <a:t>))+</a:t>
            </a:r>
            <a:r>
              <a:rPr lang="en-US" b="1" dirty="0" err="1"/>
              <a:t>geom_smooth</a:t>
            </a:r>
            <a:r>
              <a:rPr lang="en-US" b="1" dirty="0"/>
              <a:t> </a:t>
            </a:r>
            <a:r>
              <a:rPr lang="en-US" dirty="0"/>
              <a:t>(method="loess", se=F) + </a:t>
            </a:r>
            <a:r>
              <a:rPr lang="en-US" b="1" dirty="0" err="1"/>
              <a:t>xlim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0.1)) + </a:t>
            </a:r>
            <a:r>
              <a:rPr lang="en-US" b="1" dirty="0" err="1"/>
              <a:t>ylim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(0, 500000)) + </a:t>
            </a:r>
            <a:r>
              <a:rPr lang="en-US" b="1" dirty="0"/>
              <a:t>labs</a:t>
            </a:r>
            <a:r>
              <a:rPr lang="en-US" dirty="0"/>
              <a:t>(title="Area Vs Population", y="Population", x="Area", caption="Source: </a:t>
            </a:r>
            <a:r>
              <a:rPr lang="en-US" dirty="0" err="1"/>
              <a:t>midwest</a:t>
            </a:r>
            <a:r>
              <a:rPr lang="en-US" dirty="0"/>
              <a:t>")</a:t>
            </a:r>
          </a:p>
          <a:p>
            <a:pPr algn="just"/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blank </a:t>
            </a:r>
            <a:r>
              <a:rPr lang="en-US" dirty="0" err="1"/>
              <a:t>ggplot</a:t>
            </a:r>
            <a:r>
              <a:rPr lang="en-US" dirty="0"/>
              <a:t> is drawn.</a:t>
            </a:r>
          </a:p>
          <a:p>
            <a:r>
              <a:rPr lang="en-US" dirty="0"/>
              <a:t> Even though the x and y are specified, there are no points or lines in it. </a:t>
            </a:r>
          </a:p>
          <a:p>
            <a:r>
              <a:rPr lang="en-US" dirty="0"/>
              <a:t>This is because, </a:t>
            </a:r>
            <a:r>
              <a:rPr lang="en-US" dirty="0" err="1"/>
              <a:t>ggplot</a:t>
            </a:r>
            <a:r>
              <a:rPr lang="en-US" dirty="0"/>
              <a:t> doesn’t assume that you meant a </a:t>
            </a:r>
            <a:r>
              <a:rPr lang="en-US" dirty="0" err="1"/>
              <a:t>scatterplot</a:t>
            </a:r>
            <a:r>
              <a:rPr lang="en-US" dirty="0"/>
              <a:t> or a line chart to be drawn.</a:t>
            </a:r>
          </a:p>
          <a:p>
            <a:r>
              <a:rPr lang="en-US" dirty="0"/>
              <a:t> I have only told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 what dataset to use and what columns should be used for X and Y axis. </a:t>
            </a:r>
          </a:p>
          <a:p>
            <a:r>
              <a:rPr lang="en-US" dirty="0"/>
              <a:t>I haven’t explicitly asked it to draw any points.</a:t>
            </a:r>
          </a:p>
          <a:p>
            <a:r>
              <a:rPr lang="en-US" dirty="0"/>
              <a:t>Also note that </a:t>
            </a:r>
            <a:r>
              <a:rPr lang="en-US" dirty="0" err="1"/>
              <a:t>aes</a:t>
            </a:r>
            <a:r>
              <a:rPr lang="en-US" dirty="0"/>
              <a:t>() function is used to specify the X and Y axes. </a:t>
            </a:r>
          </a:p>
          <a:p>
            <a:r>
              <a:rPr lang="en-US" dirty="0"/>
              <a:t>That’s because, any information that is part of the source </a:t>
            </a:r>
            <a:r>
              <a:rPr lang="en-US" dirty="0" err="1"/>
              <a:t>dataframe</a:t>
            </a:r>
            <a:r>
              <a:rPr lang="en-US" dirty="0"/>
              <a:t> has to be specified inside the </a:t>
            </a:r>
            <a:r>
              <a:rPr lang="en-US" dirty="0" err="1"/>
              <a:t>aes</a:t>
            </a:r>
            <a:r>
              <a:rPr lang="en-US" dirty="0"/>
              <a:t>() 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gg</a:t>
            </a:r>
            <a:r>
              <a:rPr lang="en-US" dirty="0"/>
              <a:t> + </a:t>
            </a:r>
            <a:r>
              <a:rPr lang="en-US" b="1" dirty="0" err="1"/>
              <a:t>scale_color_manual</a:t>
            </a:r>
            <a:r>
              <a:rPr lang="en-US" dirty="0"/>
              <a:t>(name="State", labels = </a:t>
            </a:r>
            <a:r>
              <a:rPr lang="en-US" b="1" dirty="0"/>
              <a:t>c</a:t>
            </a:r>
            <a:r>
              <a:rPr lang="en-US" dirty="0"/>
              <a:t>("Illinois",</a:t>
            </a:r>
          </a:p>
          <a:p>
            <a:pPr>
              <a:buNone/>
            </a:pPr>
            <a:r>
              <a:rPr lang="en-US" dirty="0"/>
              <a:t>			 "Indiana", </a:t>
            </a:r>
          </a:p>
          <a:p>
            <a:pPr>
              <a:buNone/>
            </a:pPr>
            <a:r>
              <a:rPr lang="en-US" dirty="0"/>
              <a:t>			"Michigan", </a:t>
            </a:r>
          </a:p>
          <a:p>
            <a:pPr>
              <a:buNone/>
            </a:pPr>
            <a:r>
              <a:rPr lang="en-US" dirty="0"/>
              <a:t>			"Ohio",</a:t>
            </a:r>
          </a:p>
          <a:p>
            <a:pPr>
              <a:buNone/>
            </a:pPr>
            <a:r>
              <a:rPr lang="en-US" dirty="0"/>
              <a:t>			 "Wisconsin"), </a:t>
            </a:r>
          </a:p>
          <a:p>
            <a:pPr>
              <a:buNone/>
            </a:pPr>
            <a:r>
              <a:rPr lang="en-US" dirty="0"/>
              <a:t>	values = </a:t>
            </a:r>
            <a:r>
              <a:rPr lang="en-US" b="1" dirty="0"/>
              <a:t>c</a:t>
            </a:r>
            <a:r>
              <a:rPr lang="en-US" dirty="0"/>
              <a:t>("IL"="blue",</a:t>
            </a:r>
          </a:p>
          <a:p>
            <a:pPr>
              <a:buNone/>
            </a:pPr>
            <a:r>
              <a:rPr lang="en-US" dirty="0"/>
              <a:t>			 "IN"="red", </a:t>
            </a:r>
          </a:p>
          <a:p>
            <a:pPr>
              <a:buNone/>
            </a:pPr>
            <a:r>
              <a:rPr lang="en-US" dirty="0"/>
              <a:t>			"MI"="green", </a:t>
            </a:r>
          </a:p>
          <a:p>
            <a:pPr>
              <a:buNone/>
            </a:pPr>
            <a:r>
              <a:rPr lang="en-US" dirty="0"/>
              <a:t>			"OH"="brown", </a:t>
            </a:r>
          </a:p>
          <a:p>
            <a:pPr>
              <a:buNone/>
            </a:pPr>
            <a:r>
              <a:rPr lang="en-US" dirty="0"/>
              <a:t>			"WI"="orange"))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RAM\Desktop\data visualisation\Diagra\ggplot_tutorial_customize_theme_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1"/>
            <a:ext cx="7772400" cy="5296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a Simple </a:t>
            </a:r>
            <a:r>
              <a:rPr lang="en-US" dirty="0" err="1"/>
              <a:t>Scatterplot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Let’s make a </a:t>
            </a:r>
            <a:r>
              <a:rPr lang="en-US" dirty="0" err="1"/>
              <a:t>scatterplot</a:t>
            </a:r>
            <a:r>
              <a:rPr lang="en-US" dirty="0"/>
              <a:t> on top of the blank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 by adding points using a </a:t>
            </a:r>
            <a:r>
              <a:rPr lang="en-US" dirty="0" err="1"/>
              <a:t>geom</a:t>
            </a:r>
            <a:r>
              <a:rPr lang="en-US" dirty="0"/>
              <a:t> layer called  </a:t>
            </a:r>
            <a:r>
              <a:rPr lang="en-US" dirty="0" err="1"/>
              <a:t>geom_point</a:t>
            </a:r>
            <a:r>
              <a:rPr lang="en-US" dirty="0"/>
              <a:t>.</a:t>
            </a:r>
          </a:p>
          <a:p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RAM\Desktop\data visualisation\Diagra\ggplot_tut_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1"/>
            <a:ext cx="8382000" cy="53728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got a basic </a:t>
            </a:r>
            <a:r>
              <a:rPr lang="en-US" dirty="0" err="1"/>
              <a:t>scatterplot</a:t>
            </a:r>
            <a:r>
              <a:rPr lang="en-US" dirty="0"/>
              <a:t>, where each point represents a county.</a:t>
            </a:r>
          </a:p>
          <a:p>
            <a:r>
              <a:rPr lang="en-US" dirty="0"/>
              <a:t> However, it lacks some basic components such as the plot title, meaningful axis labels etc.</a:t>
            </a:r>
          </a:p>
          <a:p>
            <a:r>
              <a:rPr lang="en-US" dirty="0"/>
              <a:t> Moreover most of the points are concentrated on the bottom portion of the plot,</a:t>
            </a:r>
          </a:p>
          <a:p>
            <a:r>
              <a:rPr lang="en-US" dirty="0"/>
              <a:t>how to rectify these in upcoming steps.</a:t>
            </a:r>
          </a:p>
          <a:p>
            <a:r>
              <a:rPr lang="en-US" dirty="0"/>
              <a:t>Like </a:t>
            </a:r>
            <a:r>
              <a:rPr lang="en-US" dirty="0" err="1"/>
              <a:t>geom_point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For now, let’s just add a smoothing layer </a:t>
            </a:r>
            <a:r>
              <a:rPr lang="en-US" dirty="0" err="1"/>
              <a:t>usinggeom_smooth</a:t>
            </a:r>
            <a:r>
              <a:rPr lang="en-US" dirty="0"/>
              <a:t>(method='lm'). </a:t>
            </a:r>
          </a:p>
          <a:p>
            <a:pPr algn="just"/>
            <a:r>
              <a:rPr lang="en-US" dirty="0"/>
              <a:t>Since the method is set as lm (short for </a:t>
            </a:r>
            <a:r>
              <a:rPr lang="en-US" i="1" dirty="0">
                <a:hlinkClick r:id="rId2"/>
              </a:rPr>
              <a:t>linear model</a:t>
            </a:r>
            <a:r>
              <a:rPr lang="en-US" dirty="0"/>
              <a:t>), it draws the line of best fit.</a:t>
            </a:r>
          </a:p>
          <a:p>
            <a:pPr algn="just"/>
            <a:r>
              <a:rPr lang="en-US" b="1" dirty="0"/>
              <a:t>library</a:t>
            </a:r>
            <a:r>
              <a:rPr lang="en-US" dirty="0"/>
              <a:t>(ggplot2) </a:t>
            </a:r>
          </a:p>
          <a:p>
            <a:pPr algn="just"/>
            <a:r>
              <a:rPr lang="en-US" i="1" dirty="0"/>
              <a:t># set se=FALSE to turnoff confidence bands </a:t>
            </a:r>
          </a:p>
          <a:p>
            <a:pPr algn="just"/>
            <a:r>
              <a:rPr lang="en-US" dirty="0"/>
              <a:t>g &lt;- </a:t>
            </a:r>
            <a:r>
              <a:rPr lang="en-US" b="1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b="1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b="1" dirty="0" err="1"/>
              <a:t>geom_point</a:t>
            </a:r>
            <a:r>
              <a:rPr lang="en-US" dirty="0"/>
              <a:t>() + </a:t>
            </a:r>
            <a:r>
              <a:rPr lang="en-US" b="1" dirty="0" err="1"/>
              <a:t>geom_smooth</a:t>
            </a:r>
            <a:r>
              <a:rPr lang="en-US" dirty="0"/>
              <a:t>(method="lm")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(g)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AM\Desktop\data visualisation\Diagra\ggplot_tut_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382000" cy="5638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3728</Words>
  <Application>Microsoft Office PowerPoint</Application>
  <PresentationFormat>On-screen Show (4:3)</PresentationFormat>
  <Paragraphs>283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Understanding the ggplot Syntax </vt:lpstr>
      <vt:lpstr>PowerPoint Presentation</vt:lpstr>
      <vt:lpstr>PowerPoint Presentation</vt:lpstr>
      <vt:lpstr>PowerPoint Presentation</vt:lpstr>
      <vt:lpstr>PowerPoint Presentation</vt:lpstr>
      <vt:lpstr>How to Make a Simple Scatterplot </vt:lpstr>
      <vt:lpstr>PowerPoint Presentation</vt:lpstr>
      <vt:lpstr>PowerPoint Presentation</vt:lpstr>
      <vt:lpstr>PowerPoint Presentation</vt:lpstr>
      <vt:lpstr>PowerPoint Presentation</vt:lpstr>
      <vt:lpstr>3. Adjusting the X and Y axis limits </vt:lpstr>
      <vt:lpstr>PowerPoint Presentation</vt:lpstr>
      <vt:lpstr>PowerPoint Presentation</vt:lpstr>
      <vt:lpstr>PowerPoint Presentation</vt:lpstr>
      <vt:lpstr>Method 2: Zooming In </vt:lpstr>
      <vt:lpstr>PowerPoint Presentation</vt:lpstr>
      <vt:lpstr>How to Change the Title and Axis Labels </vt:lpstr>
      <vt:lpstr>PowerPoint Presentation</vt:lpstr>
      <vt:lpstr>PowerPoint Presentation</vt:lpstr>
      <vt:lpstr>How to Change the Color and Size of Points </vt:lpstr>
      <vt:lpstr>PowerPoint Presentation</vt:lpstr>
      <vt:lpstr> How to Change the Color To Reflect Categories in Another Column? </vt:lpstr>
      <vt:lpstr>PowerPoint Presentation</vt:lpstr>
      <vt:lpstr>PowerPoint Presentation</vt:lpstr>
      <vt:lpstr>PowerPoint Presentation</vt:lpstr>
      <vt:lpstr>RColorBrewer package</vt:lpstr>
      <vt:lpstr>PowerPoint Presentation</vt:lpstr>
      <vt:lpstr>How to Change the X Axis Texts and Ticks Location </vt:lpstr>
      <vt:lpstr>PowerPoint Presentation</vt:lpstr>
      <vt:lpstr>PowerPoint Presentation</vt:lpstr>
      <vt:lpstr>Step 2: Change the labels</vt:lpstr>
      <vt:lpstr>PowerPoint Presentation</vt:lpstr>
      <vt:lpstr>PowerPoint Presentation</vt:lpstr>
      <vt:lpstr>PowerPoint Presentation</vt:lpstr>
      <vt:lpstr>How to Customize the Entire Theme in One Shot using Pre-Built Themes? </vt:lpstr>
      <vt:lpstr>PowerPoint Presentation</vt:lpstr>
      <vt:lpstr>PowerPoint Presentation</vt:lpstr>
      <vt:lpstr>PowerPoint Presentation</vt:lpstr>
      <vt:lpstr>Customizing the look and feel </vt:lpstr>
      <vt:lpstr>PowerPoint Presentation</vt:lpstr>
      <vt:lpstr>PowerPoint Presentation</vt:lpstr>
      <vt:lpstr>PowerPoint Presentation</vt:lpstr>
      <vt:lpstr>PowerPoint Presentation</vt:lpstr>
      <vt:lpstr>Modifying Legend </vt:lpstr>
      <vt:lpstr>Method 1: Using labs() </vt:lpstr>
      <vt:lpstr>Method 2: Using guides() </vt:lpstr>
      <vt:lpstr>Method 3: Using scale_aesthetic_vartype() format </vt:lpstr>
      <vt:lpstr>PowerPoint Presentation</vt:lpstr>
      <vt:lpstr>How to Change Legend Labels and Point Colors for Categories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ggplot Syntax </dc:title>
  <dc:creator>RAM</dc:creator>
  <cp:lastModifiedBy>Tushar</cp:lastModifiedBy>
  <cp:revision>43</cp:revision>
  <dcterms:created xsi:type="dcterms:W3CDTF">2006-08-16T00:00:00Z</dcterms:created>
  <dcterms:modified xsi:type="dcterms:W3CDTF">2022-04-27T07:14:35Z</dcterms:modified>
</cp:coreProperties>
</file>