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9" r:id="rId2"/>
    <p:sldId id="336" r:id="rId3"/>
    <p:sldId id="330" r:id="rId4"/>
    <p:sldId id="331" r:id="rId5"/>
    <p:sldId id="332" r:id="rId6"/>
    <p:sldId id="337" r:id="rId7"/>
    <p:sldId id="338" r:id="rId8"/>
    <p:sldId id="339" r:id="rId9"/>
    <p:sldId id="340" r:id="rId10"/>
    <p:sldId id="341" r:id="rId11"/>
    <p:sldId id="342" r:id="rId12"/>
    <p:sldId id="343" r:id="rId13"/>
    <p:sldId id="344" r:id="rId14"/>
    <p:sldId id="345" r:id="rId15"/>
    <p:sldId id="346" r:id="rId16"/>
    <p:sldId id="333" r:id="rId17"/>
    <p:sldId id="334" r:id="rId18"/>
    <p:sldId id="267" r:id="rId19"/>
    <p:sldId id="268" r:id="rId20"/>
    <p:sldId id="269" r:id="rId21"/>
    <p:sldId id="270" r:id="rId22"/>
    <p:sldId id="271" r:id="rId23"/>
    <p:sldId id="263" r:id="rId24"/>
    <p:sldId id="264" r:id="rId25"/>
    <p:sldId id="265" r:id="rId26"/>
    <p:sldId id="266" r:id="rId27"/>
    <p:sldId id="352" r:id="rId28"/>
    <p:sldId id="287" r:id="rId29"/>
    <p:sldId id="288" r:id="rId30"/>
    <p:sldId id="289" r:id="rId31"/>
    <p:sldId id="290" r:id="rId32"/>
    <p:sldId id="291" r:id="rId33"/>
    <p:sldId id="292" r:id="rId34"/>
    <p:sldId id="354" r:id="rId35"/>
    <p:sldId id="355" r:id="rId36"/>
    <p:sldId id="356" r:id="rId37"/>
    <p:sldId id="277" r:id="rId38"/>
    <p:sldId id="283" r:id="rId39"/>
    <p:sldId id="347" r:id="rId40"/>
    <p:sldId id="348" r:id="rId41"/>
    <p:sldId id="349" r:id="rId42"/>
    <p:sldId id="350" r:id="rId43"/>
    <p:sldId id="272" r:id="rId44"/>
    <p:sldId id="273" r:id="rId45"/>
    <p:sldId id="274" r:id="rId46"/>
    <p:sldId id="275" r:id="rId47"/>
    <p:sldId id="276" r:id="rId48"/>
    <p:sldId id="261" r:id="rId49"/>
    <p:sldId id="262" r:id="rId50"/>
    <p:sldId id="258" r:id="rId51"/>
    <p:sldId id="351" r:id="rId52"/>
    <p:sldId id="257" r:id="rId53"/>
    <p:sldId id="259" r:id="rId54"/>
    <p:sldId id="357" r:id="rId55"/>
    <p:sldId id="359" r:id="rId56"/>
    <p:sldId id="358" r:id="rId57"/>
    <p:sldId id="360" r:id="rId58"/>
    <p:sldId id="361" r:id="rId59"/>
    <p:sldId id="362" r:id="rId60"/>
    <p:sldId id="363" r:id="rId61"/>
    <p:sldId id="364" r:id="rId62"/>
    <p:sldId id="365" r:id="rId63"/>
    <p:sldId id="366" r:id="rId64"/>
    <p:sldId id="367" r:id="rId65"/>
    <p:sldId id="368" r:id="rId66"/>
    <p:sldId id="369" r:id="rId67"/>
    <p:sldId id="370" r:id="rId68"/>
    <p:sldId id="371" r:id="rId69"/>
    <p:sldId id="372" r:id="rId70"/>
    <p:sldId id="373" r:id="rId71"/>
    <p:sldId id="377" r:id="rId72"/>
    <p:sldId id="376" r:id="rId73"/>
    <p:sldId id="374" r:id="rId74"/>
    <p:sldId id="375" r:id="rId75"/>
    <p:sldId id="293" r:id="rId76"/>
    <p:sldId id="294" r:id="rId77"/>
    <p:sldId id="378" r:id="rId78"/>
    <p:sldId id="295" r:id="rId79"/>
    <p:sldId id="296" r:id="rId80"/>
    <p:sldId id="379" r:id="rId81"/>
    <p:sldId id="297" r:id="rId82"/>
    <p:sldId id="380" r:id="rId83"/>
    <p:sldId id="298" r:id="rId84"/>
    <p:sldId id="383" r:id="rId85"/>
    <p:sldId id="381" r:id="rId86"/>
    <p:sldId id="382" r:id="rId87"/>
    <p:sldId id="384" r:id="rId88"/>
    <p:sldId id="385" r:id="rId89"/>
    <p:sldId id="386" r:id="rId90"/>
    <p:sldId id="387" r:id="rId91"/>
    <p:sldId id="299" r:id="rId92"/>
    <p:sldId id="300" r:id="rId93"/>
    <p:sldId id="301" r:id="rId94"/>
    <p:sldId id="302" r:id="rId95"/>
    <p:sldId id="303" r:id="rId96"/>
    <p:sldId id="304" r:id="rId97"/>
    <p:sldId id="305" r:id="rId98"/>
    <p:sldId id="306" r:id="rId99"/>
    <p:sldId id="307" r:id="rId100"/>
    <p:sldId id="308" r:id="rId101"/>
    <p:sldId id="309" r:id="rId102"/>
    <p:sldId id="312" r:id="rId103"/>
    <p:sldId id="310" r:id="rId104"/>
    <p:sldId id="313" r:id="rId105"/>
    <p:sldId id="314" r:id="rId106"/>
    <p:sldId id="315" r:id="rId107"/>
    <p:sldId id="316" r:id="rId108"/>
    <p:sldId id="318" r:id="rId109"/>
    <p:sldId id="317" r:id="rId110"/>
    <p:sldId id="321" r:id="rId111"/>
    <p:sldId id="319" r:id="rId112"/>
    <p:sldId id="320" r:id="rId113"/>
    <p:sldId id="322" r:id="rId114"/>
    <p:sldId id="323" r:id="rId115"/>
    <p:sldId id="324" r:id="rId116"/>
    <p:sldId id="325" r:id="rId117"/>
    <p:sldId id="326" r:id="rId118"/>
    <p:sldId id="327" r:id="rId119"/>
    <p:sldId id="328" r:id="rId1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34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theme" Target="theme/theme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slide" Target="slides/slide117.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presProps" Target="pres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tableStyles" Target="tableStyle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2" Type="http://schemas.openxmlformats.org/officeDocument/2006/relationships/image" Target="../media/image36.jpeg"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2" Type="http://schemas.openxmlformats.org/officeDocument/2006/relationships/image" Target="../media/image37.jpeg"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2" Type="http://schemas.openxmlformats.org/officeDocument/2006/relationships/image" Target="../media/image3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2" Type="http://schemas.openxmlformats.org/officeDocument/2006/relationships/image" Target="../media/image39.jpeg"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2545-29A4-4A61-8882-E4F5E71E23FF}"/>
              </a:ext>
            </a:extLst>
          </p:cNvPr>
          <p:cNvSpPr>
            <a:spLocks noGrp="1"/>
          </p:cNvSpPr>
          <p:nvPr>
            <p:ph type="ctrTitle"/>
          </p:nvPr>
        </p:nvSpPr>
        <p:spPr/>
        <p:txBody>
          <a:bodyPr/>
          <a:lstStyle/>
          <a:p>
            <a:r>
              <a:rPr lang="en-US" dirty="0"/>
              <a:t>DBMS </a:t>
            </a:r>
            <a:endParaRPr lang="en-IN" dirty="0"/>
          </a:p>
        </p:txBody>
      </p:sp>
      <p:sp>
        <p:nvSpPr>
          <p:cNvPr id="3" name="Subtitle 2">
            <a:extLst>
              <a:ext uri="{FF2B5EF4-FFF2-40B4-BE49-F238E27FC236}">
                <a16:creationId xmlns:a16="http://schemas.microsoft.com/office/drawing/2014/main" id="{8F56434A-9B71-42EE-9ABE-40E042E8DD7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7585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6B1A-4DC7-4E7D-93C2-5BC669E00892}"/>
              </a:ext>
            </a:extLst>
          </p:cNvPr>
          <p:cNvSpPr>
            <a:spLocks noGrp="1"/>
          </p:cNvSpPr>
          <p:nvPr>
            <p:ph type="title"/>
          </p:nvPr>
        </p:nvSpPr>
        <p:spPr/>
        <p:txBody>
          <a:bodyPr>
            <a:normAutofit/>
          </a:bodyPr>
          <a:lstStyle/>
          <a:p>
            <a:r>
              <a:rPr lang="en-US" b="0" i="0" dirty="0">
                <a:solidFill>
                  <a:srgbClr val="610B4B"/>
                </a:solidFill>
                <a:effectLst/>
                <a:latin typeface="erdana"/>
              </a:rPr>
              <a:t>Properties of Relational Database</a:t>
            </a:r>
            <a:endParaRPr lang="en-IN" dirty="0"/>
          </a:p>
        </p:txBody>
      </p:sp>
      <p:sp>
        <p:nvSpPr>
          <p:cNvPr id="3" name="Content Placeholder 2">
            <a:extLst>
              <a:ext uri="{FF2B5EF4-FFF2-40B4-BE49-F238E27FC236}">
                <a16:creationId xmlns:a16="http://schemas.microsoft.com/office/drawing/2014/main" id="{F5104570-926A-4605-91A1-F1DE99D6548E}"/>
              </a:ext>
            </a:extLst>
          </p:cNvPr>
          <p:cNvSpPr>
            <a:spLocks noGrp="1"/>
          </p:cNvSpPr>
          <p:nvPr>
            <p:ph idx="1"/>
          </p:nvPr>
        </p:nvSpPr>
        <p:spPr/>
        <p:txBody>
          <a:bodyPr>
            <a:normAutofit fontScale="62500" lnSpcReduction="20000"/>
          </a:bodyPr>
          <a:lstStyle/>
          <a:p>
            <a:pPr algn="just"/>
            <a:r>
              <a:rPr lang="en-US" b="0" i="0" dirty="0">
                <a:solidFill>
                  <a:srgbClr val="333333"/>
                </a:solidFill>
                <a:effectLst/>
                <a:latin typeface="inter-regular"/>
              </a:rPr>
              <a:t>There are following four commonly known properties of a relational model known as ACID properties, where:</a:t>
            </a:r>
          </a:p>
          <a:p>
            <a:pPr algn="just"/>
            <a:r>
              <a:rPr lang="en-US" b="1" i="0" dirty="0">
                <a:solidFill>
                  <a:srgbClr val="333333"/>
                </a:solidFill>
                <a:effectLst/>
                <a:latin typeface="inter-bold"/>
              </a:rPr>
              <a:t>A means Atomicity:</a:t>
            </a:r>
            <a:r>
              <a:rPr lang="en-US" b="0" i="0" dirty="0">
                <a:solidFill>
                  <a:srgbClr val="333333"/>
                </a:solidFill>
                <a:effectLst/>
                <a:latin typeface="inter-regular"/>
              </a:rPr>
              <a:t> This ensures the data operation will complete either with success or with failure. It follows the 'all or nothing' strategy. For example, a transaction will either be committed or will abort.</a:t>
            </a:r>
          </a:p>
          <a:p>
            <a:pPr algn="just"/>
            <a:r>
              <a:rPr lang="en-US" b="1" i="0" dirty="0">
                <a:solidFill>
                  <a:srgbClr val="333333"/>
                </a:solidFill>
                <a:effectLst/>
                <a:latin typeface="inter-bold"/>
              </a:rPr>
              <a:t>C means Consistency:</a:t>
            </a:r>
            <a:r>
              <a:rPr lang="en-US" b="0" i="0" dirty="0">
                <a:solidFill>
                  <a:srgbClr val="333333"/>
                </a:solidFill>
                <a:effectLst/>
                <a:latin typeface="inter-regular"/>
              </a:rPr>
              <a:t> If we perform any operation over the data, its value before and after the operation should be preserved. For example, the account balance before and after the transaction should be correct, i.e., it should remain conserved.</a:t>
            </a:r>
          </a:p>
          <a:p>
            <a:pPr algn="just"/>
            <a:r>
              <a:rPr lang="en-US" b="1" i="0" dirty="0">
                <a:solidFill>
                  <a:srgbClr val="333333"/>
                </a:solidFill>
                <a:effectLst/>
                <a:latin typeface="inter-bold"/>
              </a:rPr>
              <a:t>I means Isolation:</a:t>
            </a:r>
            <a:r>
              <a:rPr lang="en-US" b="0" i="0" dirty="0">
                <a:solidFill>
                  <a:srgbClr val="333333"/>
                </a:solidFill>
                <a:effectLst/>
                <a:latin typeface="inter-regular"/>
              </a:rPr>
              <a:t> There can be concurrent users for accessing data at the same time from the database. Thus, isolation between the data should remain isolated. For example, when multiple transactions occur at the same time, one transaction effects should not be visible to the other transactions in the database.</a:t>
            </a:r>
          </a:p>
          <a:p>
            <a:pPr algn="just"/>
            <a:r>
              <a:rPr lang="en-US" b="1" i="0" dirty="0">
                <a:solidFill>
                  <a:srgbClr val="333333"/>
                </a:solidFill>
                <a:effectLst/>
                <a:latin typeface="inter-bold"/>
              </a:rPr>
              <a:t>D means Durability:</a:t>
            </a:r>
            <a:r>
              <a:rPr lang="en-US" b="0" i="0" dirty="0">
                <a:solidFill>
                  <a:srgbClr val="333333"/>
                </a:solidFill>
                <a:effectLst/>
                <a:latin typeface="inter-regular"/>
              </a:rPr>
              <a:t> It ensures that once it completes the operation and commits the data, data changes should remain permanent.</a:t>
            </a:r>
          </a:p>
          <a:p>
            <a:endParaRPr lang="en-IN" dirty="0"/>
          </a:p>
        </p:txBody>
      </p:sp>
    </p:spTree>
    <p:extLst>
      <p:ext uri="{BB962C8B-B14F-4D97-AF65-F5344CB8AC3E}">
        <p14:creationId xmlns:p14="http://schemas.microsoft.com/office/powerpoint/2010/main" val="30554834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TRUNCATE COMMAND</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b="1" dirty="0"/>
              <a:t>TRUNCATE command</a:t>
            </a:r>
            <a:r>
              <a:rPr lang="en-IN" dirty="0"/>
              <a:t> is used to delete all the rows from the table permanently.</a:t>
            </a:r>
          </a:p>
          <a:p>
            <a:r>
              <a:rPr lang="en-IN" dirty="0"/>
              <a:t>It removes all the records from a table, including all spaces allocated for the records.</a:t>
            </a:r>
          </a:p>
          <a:p>
            <a:r>
              <a:rPr lang="en-IN" dirty="0"/>
              <a:t>This command is same as DELETE command, but TRUNCATE command does not generate any rollback data.</a:t>
            </a:r>
          </a:p>
          <a:p>
            <a:r>
              <a:rPr lang="en-IN" b="1" dirty="0"/>
              <a:t>Syntax:</a:t>
            </a:r>
            <a:br>
              <a:rPr lang="en-IN" dirty="0"/>
            </a:br>
            <a:r>
              <a:rPr lang="en-IN" dirty="0"/>
              <a:t>TRUNCATE TABLE &lt;</a:t>
            </a:r>
            <a:r>
              <a:rPr lang="en-IN" dirty="0" err="1"/>
              <a:t>table_name</a:t>
            </a:r>
            <a:r>
              <a:rPr lang="en-IN" dirty="0"/>
              <a:t>&gt;;</a:t>
            </a:r>
            <a:br>
              <a:rPr lang="en-IN" dirty="0"/>
            </a:br>
            <a:br>
              <a:rPr lang="en-IN" dirty="0"/>
            </a:br>
            <a:r>
              <a:rPr lang="en-IN" b="1" dirty="0"/>
              <a:t>Example:</a:t>
            </a:r>
            <a:br>
              <a:rPr lang="en-IN" dirty="0"/>
            </a:br>
            <a:r>
              <a:rPr lang="en-IN" dirty="0"/>
              <a:t>TRUNCATE TABLE employee;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SQL Data Manipulation Language (DML)</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Introduction to DML</a:t>
            </a:r>
          </a:p>
          <a:p>
            <a:r>
              <a:rPr lang="en-IN" dirty="0"/>
              <a:t>DML stands for </a:t>
            </a:r>
            <a:r>
              <a:rPr lang="en-IN" b="1" dirty="0"/>
              <a:t>Data Manipulation Language.</a:t>
            </a:r>
            <a:endParaRPr lang="en-IN" dirty="0"/>
          </a:p>
          <a:p>
            <a:r>
              <a:rPr lang="en-IN" dirty="0"/>
              <a:t>It is a language used for selecting, inserting, deleting and updating data in a database.</a:t>
            </a:r>
          </a:p>
          <a:p>
            <a:r>
              <a:rPr lang="en-IN" dirty="0"/>
              <a:t>It is used to retrieve and manipulate data in a relational database.</a:t>
            </a:r>
          </a:p>
          <a:p>
            <a:r>
              <a:rPr lang="en-IN" b="1"/>
              <a:t>DML </a:t>
            </a:r>
            <a:r>
              <a:rPr lang="en-IN" b="1" dirty="0"/>
              <a:t>commands are as follows,</a:t>
            </a:r>
            <a:br>
              <a:rPr lang="en-IN" dirty="0"/>
            </a:br>
            <a:r>
              <a:rPr lang="en-IN" dirty="0"/>
              <a:t>1. SELECT</a:t>
            </a:r>
            <a:br>
              <a:rPr lang="en-IN" dirty="0"/>
            </a:br>
            <a:r>
              <a:rPr lang="en-IN" dirty="0"/>
              <a:t>2. INSERT</a:t>
            </a:r>
            <a:br>
              <a:rPr lang="en-IN" dirty="0"/>
            </a:br>
            <a:r>
              <a:rPr lang="en-IN" dirty="0"/>
              <a:t>3. UPDATE</a:t>
            </a:r>
            <a:br>
              <a:rPr lang="en-IN" dirty="0"/>
            </a:br>
            <a:r>
              <a:rPr lang="en-IN" dirty="0"/>
              <a:t>4. DELETE</a:t>
            </a:r>
            <a:br>
              <a:rPr lang="en-IN" dirty="0"/>
            </a:br>
            <a:r>
              <a:rPr lang="en-IN" dirty="0"/>
              <a:t>DML performs read-only queries of data.</a:t>
            </a:r>
          </a:p>
          <a:p>
            <a:endParaRPr lang="en-I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Basic Structure</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a:t>Basic structure of an SQL expression consists of </a:t>
            </a:r>
            <a:r>
              <a:rPr lang="en-IN" b="1" dirty="0"/>
              <a:t>select, from</a:t>
            </a:r>
            <a:r>
              <a:rPr lang="en-IN" dirty="0"/>
              <a:t> and </a:t>
            </a:r>
            <a:r>
              <a:rPr lang="en-IN" b="1" dirty="0"/>
              <a:t>where</a:t>
            </a:r>
            <a:r>
              <a:rPr lang="en-IN" dirty="0"/>
              <a:t> clauses. </a:t>
            </a:r>
          </a:p>
          <a:p>
            <a:pPr lvl="1"/>
            <a:r>
              <a:rPr lang="en-IN" b="1" dirty="0"/>
              <a:t>select</a:t>
            </a:r>
            <a:r>
              <a:rPr lang="en-IN" dirty="0"/>
              <a:t> clause lists attributes to be copied - corresponds to relational algebra </a:t>
            </a:r>
            <a:r>
              <a:rPr lang="en-IN" b="1" dirty="0"/>
              <a:t>project</a:t>
            </a:r>
            <a:r>
              <a:rPr lang="en-IN" dirty="0"/>
              <a:t>.</a:t>
            </a:r>
          </a:p>
          <a:p>
            <a:pPr lvl="1"/>
            <a:r>
              <a:rPr lang="en-IN" b="1" dirty="0"/>
              <a:t>from</a:t>
            </a:r>
            <a:r>
              <a:rPr lang="en-IN" dirty="0"/>
              <a:t> clause corresponds to Cartesian product - lists relations to be used.</a:t>
            </a:r>
          </a:p>
          <a:p>
            <a:pPr lvl="1"/>
            <a:r>
              <a:rPr lang="en-IN" b="1" dirty="0"/>
              <a:t>where</a:t>
            </a:r>
            <a:r>
              <a:rPr lang="en-IN" dirty="0"/>
              <a:t> clause corresponds to selection predicate in relational algebra. </a:t>
            </a:r>
          </a:p>
          <a:p>
            <a:r>
              <a:rPr lang="en-IN" dirty="0"/>
              <a:t>Typical query has the form </a:t>
            </a:r>
          </a:p>
          <a:p>
            <a:r>
              <a:rPr lang="en-IN" b="1" dirty="0"/>
              <a:t>select</a:t>
            </a:r>
            <a:r>
              <a:rPr lang="en-IN" dirty="0"/>
              <a:t> A1,A2, A3,....</a:t>
            </a:r>
            <a:r>
              <a:rPr lang="en-IN" b="1" dirty="0"/>
              <a:t>from</a:t>
            </a:r>
            <a:r>
              <a:rPr lang="en-IN" dirty="0"/>
              <a:t> r1,r2,r3,..... </a:t>
            </a:r>
            <a:r>
              <a:rPr lang="en-IN" b="1" dirty="0"/>
              <a:t>where</a:t>
            </a:r>
            <a:r>
              <a:rPr lang="en-IN" dirty="0"/>
              <a:t> </a:t>
            </a:r>
            <a:r>
              <a:rPr lang="en-IN" i="1" dirty="0"/>
              <a:t>P</a:t>
            </a:r>
            <a:r>
              <a:rPr lang="en-IN" dirty="0"/>
              <a:t> </a:t>
            </a:r>
          </a:p>
          <a:p>
            <a:r>
              <a:rPr lang="en-IN" dirty="0"/>
              <a:t>where each </a:t>
            </a:r>
            <a:r>
              <a:rPr lang="en-IN" b="1" dirty="0"/>
              <a:t>Ai</a:t>
            </a:r>
            <a:r>
              <a:rPr lang="en-IN" dirty="0"/>
              <a:t> represents an attribute, each </a:t>
            </a:r>
            <a:r>
              <a:rPr lang="en-IN" b="1" dirty="0" err="1"/>
              <a:t>ri</a:t>
            </a:r>
            <a:r>
              <a:rPr lang="en-IN" dirty="0"/>
              <a:t> a relation, and </a:t>
            </a:r>
            <a:r>
              <a:rPr lang="en-IN" i="1" dirty="0"/>
              <a:t>P</a:t>
            </a:r>
            <a:r>
              <a:rPr lang="en-IN" dirty="0"/>
              <a:t> is a predicate.</a:t>
            </a:r>
          </a:p>
          <a:p>
            <a:r>
              <a:rPr lang="en-IN" dirty="0"/>
              <a:t>This query is equivalent to the relational algebra expression:</a:t>
            </a:r>
          </a:p>
          <a:p>
            <a:r>
              <a:rPr lang="pt-BR" dirty="0"/>
              <a:t>ΠA1,A2, ..., An(P(r1r2...rm))</a:t>
            </a:r>
            <a:endParaRPr lang="en-IN"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Structure of DML statement</a:t>
            </a:r>
          </a:p>
        </p:txBody>
      </p:sp>
      <p:sp>
        <p:nvSpPr>
          <p:cNvPr id="3" name="Content Placeholder 2"/>
          <p:cNvSpPr>
            <a:spLocks noGrp="1"/>
          </p:cNvSpPr>
          <p:nvPr>
            <p:ph idx="1"/>
          </p:nvPr>
        </p:nvSpPr>
        <p:spPr/>
        <p:txBody>
          <a:bodyPr/>
          <a:lstStyle/>
          <a:p>
            <a:r>
              <a:rPr lang="en-IN" dirty="0"/>
              <a:t>Select [</a:t>
            </a:r>
            <a:r>
              <a:rPr lang="en-IN" dirty="0" err="1"/>
              <a:t>attributelist</a:t>
            </a:r>
            <a:r>
              <a:rPr lang="en-IN" dirty="0"/>
              <a:t>][*] from [relations/tables]</a:t>
            </a:r>
          </a:p>
          <a:p>
            <a:pPr>
              <a:buNone/>
            </a:pPr>
            <a:r>
              <a:rPr lang="en-IN" dirty="0"/>
              <a:t>    where [predicate/condition]</a:t>
            </a:r>
          </a:p>
          <a:p>
            <a:r>
              <a:rPr lang="en-IN" dirty="0"/>
              <a:t>Insert into </a:t>
            </a:r>
            <a:r>
              <a:rPr lang="en-IN" dirty="0" err="1"/>
              <a:t>tablename</a:t>
            </a:r>
            <a:r>
              <a:rPr lang="en-IN" dirty="0"/>
              <a:t> ([</a:t>
            </a:r>
            <a:r>
              <a:rPr lang="en-IN" dirty="0" err="1"/>
              <a:t>attributelist</a:t>
            </a:r>
            <a:r>
              <a:rPr lang="en-IN" dirty="0"/>
              <a:t>])values(value1,value2,....)</a:t>
            </a:r>
          </a:p>
          <a:p>
            <a:pPr>
              <a:buNone/>
            </a:pPr>
            <a:r>
              <a:rPr lang="en-IN" dirty="0"/>
              <a:t>	OR</a:t>
            </a:r>
          </a:p>
          <a:p>
            <a:r>
              <a:rPr lang="en-IN" dirty="0"/>
              <a:t>Insert into </a:t>
            </a:r>
            <a:r>
              <a:rPr lang="en-IN" dirty="0" err="1"/>
              <a:t>tablename</a:t>
            </a:r>
            <a:r>
              <a:rPr lang="en-IN" dirty="0"/>
              <a:t> values(value1,value2,....))</a:t>
            </a:r>
          </a:p>
          <a:p>
            <a:r>
              <a:rPr lang="en-IN" dirty="0"/>
              <a:t>Delete * from </a:t>
            </a:r>
            <a:r>
              <a:rPr lang="en-IN" dirty="0" err="1"/>
              <a:t>tablename</a:t>
            </a:r>
            <a:r>
              <a:rPr lang="en-IN" dirty="0"/>
              <a:t> where predicate</a:t>
            </a:r>
          </a:p>
          <a:p>
            <a:endParaRPr lang="en-IN"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Aggregate Functions</a:t>
            </a:r>
          </a:p>
        </p:txBody>
      </p:sp>
      <p:sp>
        <p:nvSpPr>
          <p:cNvPr id="3" name="Content Placeholder 2"/>
          <p:cNvSpPr>
            <a:spLocks noGrp="1"/>
          </p:cNvSpPr>
          <p:nvPr>
            <p:ph idx="1"/>
          </p:nvPr>
        </p:nvSpPr>
        <p:spPr/>
        <p:txBody>
          <a:bodyPr/>
          <a:lstStyle/>
          <a:p>
            <a:r>
              <a:rPr lang="en-IN" dirty="0"/>
              <a:t>These functions operate on the multiset of values of a column of </a:t>
            </a:r>
            <a:r>
              <a:rPr lang="en-IN" dirty="0" err="1"/>
              <a:t>arelation</a:t>
            </a:r>
            <a:r>
              <a:rPr lang="en-IN" dirty="0"/>
              <a:t>, and return a value</a:t>
            </a:r>
          </a:p>
          <a:p>
            <a:r>
              <a:rPr lang="en-IN" dirty="0" err="1"/>
              <a:t>avg</a:t>
            </a:r>
            <a:r>
              <a:rPr lang="en-IN" dirty="0"/>
              <a:t>: average value</a:t>
            </a:r>
          </a:p>
          <a:p>
            <a:r>
              <a:rPr lang="en-IN" dirty="0"/>
              <a:t>min: minimum value</a:t>
            </a:r>
          </a:p>
          <a:p>
            <a:r>
              <a:rPr lang="en-IN" dirty="0" err="1"/>
              <a:t>max:maximum</a:t>
            </a:r>
            <a:r>
              <a:rPr lang="en-IN" dirty="0"/>
              <a:t> value</a:t>
            </a:r>
          </a:p>
          <a:p>
            <a:r>
              <a:rPr lang="en-IN" dirty="0"/>
              <a:t>sum: sum of values</a:t>
            </a:r>
          </a:p>
          <a:p>
            <a:r>
              <a:rPr lang="en-IN" dirty="0"/>
              <a:t>count: number of values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Find the average account balance at the </a:t>
            </a:r>
            <a:r>
              <a:rPr lang="en-IN" dirty="0" err="1"/>
              <a:t>Perryridge</a:t>
            </a:r>
            <a:r>
              <a:rPr lang="en-IN" dirty="0"/>
              <a:t> branch.</a:t>
            </a:r>
          </a:p>
          <a:p>
            <a:r>
              <a:rPr lang="en-IN" dirty="0"/>
              <a:t>select </a:t>
            </a:r>
            <a:r>
              <a:rPr lang="en-IN" dirty="0" err="1"/>
              <a:t>avg</a:t>
            </a:r>
            <a:r>
              <a:rPr lang="en-IN" dirty="0"/>
              <a:t>(balance) from account where branch-name= “</a:t>
            </a:r>
            <a:r>
              <a:rPr lang="en-IN" dirty="0" err="1"/>
              <a:t>Perryridge</a:t>
            </a:r>
            <a:r>
              <a:rPr lang="en-IN" dirty="0"/>
              <a:t>”</a:t>
            </a:r>
          </a:p>
          <a:p>
            <a:r>
              <a:rPr lang="en-IN" dirty="0"/>
              <a:t>Find the number of </a:t>
            </a:r>
            <a:r>
              <a:rPr lang="en-IN" dirty="0" err="1"/>
              <a:t>tuples</a:t>
            </a:r>
            <a:r>
              <a:rPr lang="en-IN" dirty="0"/>
              <a:t> in the customer relation.</a:t>
            </a:r>
          </a:p>
          <a:p>
            <a:r>
              <a:rPr lang="en-IN" dirty="0"/>
              <a:t>select count(*) from customer</a:t>
            </a:r>
          </a:p>
          <a:p>
            <a:r>
              <a:rPr lang="en-IN" dirty="0"/>
              <a:t>Find the number of depositors in the bank.</a:t>
            </a:r>
          </a:p>
          <a:p>
            <a:r>
              <a:rPr lang="en-IN" dirty="0"/>
              <a:t>select count(</a:t>
            </a:r>
            <a:r>
              <a:rPr lang="en-IN" dirty="0" err="1"/>
              <a:t>distinctcustomer</a:t>
            </a:r>
            <a:r>
              <a:rPr lang="en-IN"/>
              <a:t>-name) from depositor</a:t>
            </a:r>
            <a:endParaRPr lang="en-I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SET Operations in SQL</a:t>
            </a:r>
            <a:br>
              <a:rPr lang="en-IN" b="1" dirty="0"/>
            </a:br>
            <a:endParaRPr lang="en-IN" dirty="0"/>
          </a:p>
        </p:txBody>
      </p:sp>
      <p:sp>
        <p:nvSpPr>
          <p:cNvPr id="3" name="Content Placeholder 2"/>
          <p:cNvSpPr>
            <a:spLocks noGrp="1"/>
          </p:cNvSpPr>
          <p:nvPr>
            <p:ph idx="1"/>
          </p:nvPr>
        </p:nvSpPr>
        <p:spPr/>
        <p:txBody>
          <a:bodyPr/>
          <a:lstStyle/>
          <a:p>
            <a:r>
              <a:rPr lang="en-IN" dirty="0"/>
              <a:t>SQL supports few Set operations which can be performed on the table data. These are used to get meaningful results from data stored in the table, under different special conditions.</a:t>
            </a:r>
          </a:p>
          <a:p>
            <a:r>
              <a:rPr lang="en-IN" dirty="0"/>
              <a:t>UNION</a:t>
            </a:r>
          </a:p>
          <a:p>
            <a:r>
              <a:rPr lang="en-IN" dirty="0"/>
              <a:t>UNION ALL</a:t>
            </a:r>
          </a:p>
          <a:p>
            <a:r>
              <a:rPr lang="en-IN" dirty="0"/>
              <a:t>INTERSECT</a:t>
            </a:r>
          </a:p>
          <a:p>
            <a:r>
              <a:rPr lang="en-IN" dirty="0"/>
              <a:t>MINUS</a:t>
            </a:r>
          </a:p>
          <a:p>
            <a:endParaRPr lang="en-IN" dirty="0"/>
          </a:p>
          <a:p>
            <a:endParaRPr lang="en-I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UNION Operation</a:t>
            </a:r>
            <a:endParaRPr lang="en-IN" dirty="0"/>
          </a:p>
        </p:txBody>
      </p:sp>
      <p:sp>
        <p:nvSpPr>
          <p:cNvPr id="3" name="Content Placeholder 2"/>
          <p:cNvSpPr>
            <a:spLocks noGrp="1"/>
          </p:cNvSpPr>
          <p:nvPr>
            <p:ph idx="1"/>
          </p:nvPr>
        </p:nvSpPr>
        <p:spPr>
          <a:xfrm>
            <a:off x="457200" y="1600201"/>
            <a:ext cx="8229600" cy="2971800"/>
          </a:xfrm>
        </p:spPr>
        <p:txBody>
          <a:bodyPr>
            <a:normAutofit lnSpcReduction="10000"/>
          </a:bodyPr>
          <a:lstStyle/>
          <a:p>
            <a:r>
              <a:rPr lang="en-IN" b="1" dirty="0"/>
              <a:t>UNION</a:t>
            </a:r>
            <a:r>
              <a:rPr lang="en-IN" dirty="0"/>
              <a:t> is used to combine the results of two or more SELECT statements. However it will eliminate duplicate rows from its </a:t>
            </a:r>
            <a:r>
              <a:rPr lang="en-IN" dirty="0" err="1"/>
              <a:t>resultset</a:t>
            </a:r>
            <a:r>
              <a:rPr lang="en-IN" dirty="0"/>
              <a:t>. In case of union, number of columns and </a:t>
            </a:r>
            <a:r>
              <a:rPr lang="en-IN" dirty="0" err="1"/>
              <a:t>datatype</a:t>
            </a:r>
            <a:r>
              <a:rPr lang="en-IN" dirty="0"/>
              <a:t> must be same in both the tables, on which UNION operation is being applied.</a:t>
            </a:r>
          </a:p>
          <a:p>
            <a:endParaRPr lang="en-IN" dirty="0"/>
          </a:p>
          <a:p>
            <a:endParaRPr lang="en-IN" dirty="0"/>
          </a:p>
        </p:txBody>
      </p:sp>
      <p:pic>
        <p:nvPicPr>
          <p:cNvPr id="2052" name="Picture 4" descr="union set operation in sql"/>
          <p:cNvPicPr>
            <a:picLocks noChangeAspect="1" noChangeArrowheads="1"/>
          </p:cNvPicPr>
          <p:nvPr/>
        </p:nvPicPr>
        <p:blipFill>
          <a:blip r:embed="rId2"/>
          <a:srcRect/>
          <a:stretch>
            <a:fillRect/>
          </a:stretch>
        </p:blipFill>
        <p:spPr bwMode="auto">
          <a:xfrm>
            <a:off x="2438400" y="4267200"/>
            <a:ext cx="4486275" cy="2200275"/>
          </a:xfrm>
          <a:prstGeom prst="rect">
            <a:avLst/>
          </a:prstGeom>
          <a:noFill/>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UNION ALL </a:t>
            </a:r>
          </a:p>
        </p:txBody>
      </p:sp>
      <p:sp>
        <p:nvSpPr>
          <p:cNvPr id="3" name="Content Placeholder 2"/>
          <p:cNvSpPr>
            <a:spLocks noGrp="1"/>
          </p:cNvSpPr>
          <p:nvPr>
            <p:ph idx="1"/>
          </p:nvPr>
        </p:nvSpPr>
        <p:spPr>
          <a:xfrm>
            <a:off x="457200" y="1600201"/>
            <a:ext cx="8229600" cy="1143000"/>
          </a:xfrm>
        </p:spPr>
        <p:txBody>
          <a:bodyPr/>
          <a:lstStyle/>
          <a:p>
            <a:r>
              <a:rPr lang="en-IN" dirty="0"/>
              <a:t>This operation is similar to Union. But it also shows the duplicate rows.</a:t>
            </a:r>
          </a:p>
        </p:txBody>
      </p:sp>
      <p:pic>
        <p:nvPicPr>
          <p:cNvPr id="75778" name="Picture 2" descr="union all set operation in sql"/>
          <p:cNvPicPr>
            <a:picLocks noChangeAspect="1" noChangeArrowheads="1"/>
          </p:cNvPicPr>
          <p:nvPr/>
        </p:nvPicPr>
        <p:blipFill>
          <a:blip r:embed="rId2"/>
          <a:srcRect/>
          <a:stretch>
            <a:fillRect/>
          </a:stretch>
        </p:blipFill>
        <p:spPr bwMode="auto">
          <a:xfrm>
            <a:off x="2514600" y="3429000"/>
            <a:ext cx="4486275" cy="2200275"/>
          </a:xfrm>
          <a:prstGeom prst="rect">
            <a:avLst/>
          </a:prstGeom>
          <a:noFill/>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INTERSECT</a:t>
            </a:r>
            <a:br>
              <a:rPr lang="en-IN" b="1" dirty="0"/>
            </a:br>
            <a:endParaRPr lang="en-IN" dirty="0"/>
          </a:p>
        </p:txBody>
      </p:sp>
      <p:sp>
        <p:nvSpPr>
          <p:cNvPr id="3" name="Content Placeholder 2"/>
          <p:cNvSpPr>
            <a:spLocks noGrp="1"/>
          </p:cNvSpPr>
          <p:nvPr>
            <p:ph idx="1"/>
          </p:nvPr>
        </p:nvSpPr>
        <p:spPr>
          <a:xfrm>
            <a:off x="457200" y="1600201"/>
            <a:ext cx="8229600" cy="2514600"/>
          </a:xfrm>
        </p:spPr>
        <p:txBody>
          <a:bodyPr>
            <a:normAutofit lnSpcReduction="10000"/>
          </a:bodyPr>
          <a:lstStyle/>
          <a:p>
            <a:r>
              <a:rPr lang="en-IN" dirty="0"/>
              <a:t>Intersect operation is used to combine two SELECT statements, but it only </a:t>
            </a:r>
            <a:r>
              <a:rPr lang="en-IN" dirty="0" err="1"/>
              <a:t>retuns</a:t>
            </a:r>
            <a:r>
              <a:rPr lang="en-IN" dirty="0"/>
              <a:t> the records which are common from both SELECT statements. In case of </a:t>
            </a:r>
            <a:r>
              <a:rPr lang="en-IN" b="1" dirty="0"/>
              <a:t>Intersect</a:t>
            </a:r>
            <a:r>
              <a:rPr lang="en-IN" dirty="0"/>
              <a:t> the number of columns and </a:t>
            </a:r>
            <a:r>
              <a:rPr lang="en-IN" dirty="0" err="1"/>
              <a:t>datatype</a:t>
            </a:r>
            <a:r>
              <a:rPr lang="en-IN" dirty="0"/>
              <a:t> must be same.</a:t>
            </a:r>
          </a:p>
          <a:p>
            <a:endParaRPr lang="en-IN" dirty="0"/>
          </a:p>
        </p:txBody>
      </p:sp>
      <p:pic>
        <p:nvPicPr>
          <p:cNvPr id="1027" name="Picture 3" descr="intersect set operatoin in sql"/>
          <p:cNvPicPr>
            <a:picLocks noChangeAspect="1" noChangeArrowheads="1"/>
          </p:cNvPicPr>
          <p:nvPr/>
        </p:nvPicPr>
        <p:blipFill>
          <a:blip r:embed="rId2"/>
          <a:srcRect/>
          <a:stretch>
            <a:fillRect/>
          </a:stretch>
        </p:blipFill>
        <p:spPr bwMode="auto">
          <a:xfrm>
            <a:off x="2057400" y="3962400"/>
            <a:ext cx="4486275" cy="220027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2556A-EBE5-42E2-B46D-F51A3CE82AEB}"/>
              </a:ext>
            </a:extLst>
          </p:cNvPr>
          <p:cNvSpPr>
            <a:spLocks noGrp="1"/>
          </p:cNvSpPr>
          <p:nvPr>
            <p:ph type="title"/>
          </p:nvPr>
        </p:nvSpPr>
        <p:spPr/>
        <p:txBody>
          <a:bodyPr/>
          <a:lstStyle/>
          <a:p>
            <a:r>
              <a:rPr lang="en-US" b="0" i="0" dirty="0">
                <a:solidFill>
                  <a:srgbClr val="610B38"/>
                </a:solidFill>
                <a:effectLst/>
                <a:latin typeface="erdana"/>
              </a:rPr>
              <a:t>NoSQL Database</a:t>
            </a:r>
            <a:endParaRPr lang="en-IN" dirty="0"/>
          </a:p>
        </p:txBody>
      </p:sp>
      <p:sp>
        <p:nvSpPr>
          <p:cNvPr id="3" name="Content Placeholder 2">
            <a:extLst>
              <a:ext uri="{FF2B5EF4-FFF2-40B4-BE49-F238E27FC236}">
                <a16:creationId xmlns:a16="http://schemas.microsoft.com/office/drawing/2014/main" id="{185B6596-7430-44EE-A24B-1671A1B30756}"/>
              </a:ext>
            </a:extLst>
          </p:cNvPr>
          <p:cNvSpPr>
            <a:spLocks noGrp="1"/>
          </p:cNvSpPr>
          <p:nvPr>
            <p:ph idx="1"/>
          </p:nvPr>
        </p:nvSpPr>
        <p:spPr>
          <a:xfrm>
            <a:off x="458755" y="1417638"/>
            <a:ext cx="8229600" cy="5287962"/>
          </a:xfrm>
        </p:spPr>
        <p:txBody>
          <a:bodyPr>
            <a:normAutofit fontScale="55000" lnSpcReduction="20000"/>
          </a:bodyPr>
          <a:lstStyle/>
          <a:p>
            <a:pPr marL="0" indent="0" algn="just">
              <a:buNone/>
            </a:pPr>
            <a:endParaRPr lang="en-US" b="0" i="0" dirty="0">
              <a:solidFill>
                <a:srgbClr val="610B38"/>
              </a:solidFill>
              <a:effectLst/>
              <a:latin typeface="erdana"/>
            </a:endParaRPr>
          </a:p>
          <a:p>
            <a:pPr algn="just"/>
            <a:r>
              <a:rPr lang="en-US" b="0" i="0" dirty="0">
                <a:solidFill>
                  <a:srgbClr val="333333"/>
                </a:solidFill>
                <a:effectLst/>
                <a:latin typeface="inter-regular"/>
              </a:rPr>
              <a:t>Non-SQL/Not Only SQL is a type of database that is used for storing a wide range of data sets. </a:t>
            </a:r>
          </a:p>
          <a:p>
            <a:pPr algn="just"/>
            <a:r>
              <a:rPr lang="en-US" b="0" i="0" dirty="0">
                <a:solidFill>
                  <a:srgbClr val="333333"/>
                </a:solidFill>
                <a:effectLst/>
                <a:latin typeface="inter-regular"/>
              </a:rPr>
              <a:t>It is not a relational database as it stores data not only in tabular form but in several different ways. </a:t>
            </a:r>
          </a:p>
          <a:p>
            <a:pPr algn="just"/>
            <a:r>
              <a:rPr lang="en-US" b="0" i="0" dirty="0">
                <a:solidFill>
                  <a:srgbClr val="333333"/>
                </a:solidFill>
                <a:effectLst/>
                <a:latin typeface="inter-regular"/>
              </a:rPr>
              <a:t>It came into existence when the demand for building modern applications increased. </a:t>
            </a:r>
          </a:p>
          <a:p>
            <a:pPr algn="just"/>
            <a:r>
              <a:rPr lang="en-US" b="0" i="0" dirty="0">
                <a:solidFill>
                  <a:srgbClr val="333333"/>
                </a:solidFill>
                <a:effectLst/>
                <a:latin typeface="inter-regular"/>
              </a:rPr>
              <a:t>Thus, NoSQL presented a wide variety of database technologies in response to the demands. </a:t>
            </a:r>
          </a:p>
          <a:p>
            <a:pPr algn="just"/>
            <a:r>
              <a:rPr lang="en-US" b="0" i="0" dirty="0">
                <a:solidFill>
                  <a:srgbClr val="333333"/>
                </a:solidFill>
                <a:effectLst/>
                <a:latin typeface="inter-regular"/>
              </a:rPr>
              <a:t>We can further divide a NoSQL database into the following four types:</a:t>
            </a:r>
          </a:p>
          <a:p>
            <a:pPr lvl="1" algn="just">
              <a:buFont typeface="+mj-lt"/>
              <a:buAutoNum type="arabicPeriod"/>
            </a:pPr>
            <a:r>
              <a:rPr lang="en-US" b="1" i="0" dirty="0">
                <a:solidFill>
                  <a:srgbClr val="000000"/>
                </a:solidFill>
                <a:effectLst/>
                <a:latin typeface="inter-bold"/>
              </a:rPr>
              <a:t>Key-value storage:</a:t>
            </a:r>
            <a:r>
              <a:rPr lang="en-US" b="0" i="0" dirty="0">
                <a:solidFill>
                  <a:srgbClr val="000000"/>
                </a:solidFill>
                <a:effectLst/>
                <a:latin typeface="inter-regular"/>
              </a:rPr>
              <a:t> It is the simplest type of database storage where it stores every single item as a key (or attribute name) holding its value, together.</a:t>
            </a:r>
          </a:p>
          <a:p>
            <a:pPr lvl="1" algn="just">
              <a:buFont typeface="+mj-lt"/>
              <a:buAutoNum type="arabicPeriod"/>
            </a:pPr>
            <a:r>
              <a:rPr lang="en-US" b="1" i="0" dirty="0">
                <a:solidFill>
                  <a:srgbClr val="000000"/>
                </a:solidFill>
                <a:effectLst/>
                <a:latin typeface="inter-bold"/>
              </a:rPr>
              <a:t>Document-oriented Database:</a:t>
            </a:r>
            <a:r>
              <a:rPr lang="en-US" b="0" i="0" dirty="0">
                <a:solidFill>
                  <a:srgbClr val="000000"/>
                </a:solidFill>
                <a:effectLst/>
                <a:latin typeface="inter-regular"/>
              </a:rPr>
              <a:t> A type of database used to store data as JSON-like document. It helps developers in storing data by using the same document-model format as used in the application code.</a:t>
            </a:r>
          </a:p>
          <a:p>
            <a:pPr lvl="1" algn="just">
              <a:buFont typeface="+mj-lt"/>
              <a:buAutoNum type="arabicPeriod"/>
            </a:pPr>
            <a:r>
              <a:rPr lang="en-US" b="1" i="0" dirty="0">
                <a:solidFill>
                  <a:srgbClr val="000000"/>
                </a:solidFill>
                <a:effectLst/>
                <a:latin typeface="inter-bold"/>
              </a:rPr>
              <a:t>Graph Databases:</a:t>
            </a:r>
            <a:r>
              <a:rPr lang="en-US" b="0" i="0" dirty="0">
                <a:solidFill>
                  <a:srgbClr val="000000"/>
                </a:solidFill>
                <a:effectLst/>
                <a:latin typeface="inter-regular"/>
              </a:rPr>
              <a:t> It is used for storing vast amounts of data in a graph-like structure. Most commonly, social networking websites use the graph database.</a:t>
            </a:r>
          </a:p>
          <a:p>
            <a:pPr lvl="1" algn="just">
              <a:buFont typeface="+mj-lt"/>
              <a:buAutoNum type="arabicPeriod"/>
            </a:pPr>
            <a:r>
              <a:rPr lang="en-US" b="1" i="0" dirty="0">
                <a:solidFill>
                  <a:srgbClr val="000000"/>
                </a:solidFill>
                <a:effectLst/>
                <a:latin typeface="inter-bold"/>
              </a:rPr>
              <a:t>Wide-column stores:</a:t>
            </a:r>
            <a:r>
              <a:rPr lang="en-US" b="0" i="0" dirty="0">
                <a:solidFill>
                  <a:srgbClr val="000000"/>
                </a:solidFill>
                <a:effectLst/>
                <a:latin typeface="inter-regular"/>
              </a:rPr>
              <a:t> It is similar to the data represented in relational databases. Here, data is stored in large columns together, instead of storing in rows.</a:t>
            </a:r>
          </a:p>
          <a:p>
            <a:pPr lvl="1"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41557954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914400" y="838200"/>
          <a:ext cx="6096000" cy="109728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IN" dirty="0"/>
                        <a:t>ID</a:t>
                      </a:r>
                    </a:p>
                  </a:txBody>
                  <a:tcPr anchor="ctr">
                    <a:lnL>
                      <a:noFill/>
                    </a:lnL>
                    <a:lnR>
                      <a:noFill/>
                    </a:lnR>
                    <a:lnT>
                      <a:noFill/>
                    </a:lnT>
                    <a:lnB>
                      <a:noFill/>
                    </a:lnB>
                  </a:tcPr>
                </a:tc>
                <a:tc>
                  <a:txBody>
                    <a:bodyPr/>
                    <a:lstStyle/>
                    <a:p>
                      <a:r>
                        <a:rPr lang="en-IN"/>
                        <a:t>NAME</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IN"/>
                        <a:t>1</a:t>
                      </a:r>
                    </a:p>
                  </a:txBody>
                  <a:tcPr anchor="ctr">
                    <a:lnL>
                      <a:noFill/>
                    </a:lnL>
                    <a:lnR>
                      <a:noFill/>
                    </a:lnR>
                    <a:lnT>
                      <a:noFill/>
                    </a:lnT>
                    <a:lnB>
                      <a:noFill/>
                    </a:lnB>
                  </a:tcPr>
                </a:tc>
                <a:tc>
                  <a:txBody>
                    <a:bodyPr/>
                    <a:lstStyle/>
                    <a:p>
                      <a:r>
                        <a:rPr lang="en-IN"/>
                        <a:t>abhi</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IN"/>
                        <a:t>2</a:t>
                      </a:r>
                    </a:p>
                  </a:txBody>
                  <a:tcPr anchor="ctr">
                    <a:lnL>
                      <a:noFill/>
                    </a:lnL>
                    <a:lnR>
                      <a:noFill/>
                    </a:lnR>
                    <a:lnT>
                      <a:noFill/>
                    </a:lnT>
                    <a:lnB>
                      <a:noFill/>
                    </a:lnB>
                  </a:tcPr>
                </a:tc>
                <a:tc>
                  <a:txBody>
                    <a:bodyPr/>
                    <a:lstStyle/>
                    <a:p>
                      <a:r>
                        <a:rPr lang="en-IN" dirty="0" err="1"/>
                        <a:t>adam</a:t>
                      </a:r>
                      <a:endParaRPr lang="en-IN" dirty="0"/>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838200" y="2590800"/>
          <a:ext cx="6096000" cy="109728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IN" dirty="0"/>
                        <a:t>ID</a:t>
                      </a:r>
                    </a:p>
                  </a:txBody>
                  <a:tcPr anchor="ctr">
                    <a:lnL>
                      <a:noFill/>
                    </a:lnL>
                    <a:lnR>
                      <a:noFill/>
                    </a:lnR>
                    <a:lnT>
                      <a:noFill/>
                    </a:lnT>
                    <a:lnB>
                      <a:noFill/>
                    </a:lnB>
                  </a:tcPr>
                </a:tc>
                <a:tc>
                  <a:txBody>
                    <a:bodyPr/>
                    <a:lstStyle/>
                    <a:p>
                      <a:r>
                        <a:rPr lang="en-IN"/>
                        <a:t>NAME</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IN" dirty="0"/>
                        <a:t>2</a:t>
                      </a:r>
                    </a:p>
                  </a:txBody>
                  <a:tcPr anchor="ctr">
                    <a:lnL>
                      <a:noFill/>
                    </a:lnL>
                    <a:lnR>
                      <a:noFill/>
                    </a:lnR>
                    <a:lnT>
                      <a:noFill/>
                    </a:lnT>
                    <a:lnB>
                      <a:noFill/>
                    </a:lnB>
                  </a:tcPr>
                </a:tc>
                <a:tc>
                  <a:txBody>
                    <a:bodyPr/>
                    <a:lstStyle/>
                    <a:p>
                      <a:r>
                        <a:rPr lang="en-IN"/>
                        <a:t>adam</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IN"/>
                        <a:t>3</a:t>
                      </a:r>
                    </a:p>
                  </a:txBody>
                  <a:tcPr anchor="ctr">
                    <a:lnL>
                      <a:noFill/>
                    </a:lnL>
                    <a:lnR>
                      <a:noFill/>
                    </a:lnR>
                    <a:lnT>
                      <a:noFill/>
                    </a:lnT>
                    <a:lnB>
                      <a:noFill/>
                    </a:lnB>
                  </a:tcPr>
                </a:tc>
                <a:tc>
                  <a:txBody>
                    <a:bodyPr/>
                    <a:lstStyle/>
                    <a:p>
                      <a:r>
                        <a:rPr lang="en-IN" dirty="0"/>
                        <a:t>Chester</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77826" name="Rectangle 2"/>
          <p:cNvSpPr>
            <a:spLocks noChangeArrowheads="1"/>
          </p:cNvSpPr>
          <p:nvPr/>
        </p:nvSpPr>
        <p:spPr bwMode="auto">
          <a:xfrm>
            <a:off x="838200" y="2133600"/>
            <a:ext cx="2590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The </a:t>
            </a:r>
            <a:r>
              <a:rPr kumimoji="0" lang="en-US" sz="1800" b="1" i="0" u="none" strike="noStrike" cap="none" normalizeH="0" baseline="0" dirty="0">
                <a:ln>
                  <a:noFill/>
                </a:ln>
                <a:solidFill>
                  <a:schemeClr val="tx1"/>
                </a:solidFill>
                <a:effectLst/>
                <a:latin typeface="Arial" pitchFamily="34" charset="0"/>
                <a:cs typeface="Arial" pitchFamily="34" charset="0"/>
              </a:rPr>
              <a:t>Second</a:t>
            </a:r>
            <a:r>
              <a:rPr lang="en-US" dirty="0">
                <a:latin typeface="Arial" pitchFamily="34" charset="0"/>
                <a:cs typeface="Arial" pitchFamily="34" charset="0"/>
              </a:rPr>
              <a:t> table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2"/>
          <p:cNvSpPr>
            <a:spLocks noChangeArrowheads="1"/>
          </p:cNvSpPr>
          <p:nvPr/>
        </p:nvSpPr>
        <p:spPr bwMode="auto">
          <a:xfrm>
            <a:off x="838200" y="228600"/>
            <a:ext cx="2590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The </a:t>
            </a:r>
            <a:r>
              <a:rPr lang="en-US" b="1" dirty="0">
                <a:latin typeface="Arial" pitchFamily="34" charset="0"/>
                <a:cs typeface="Arial" pitchFamily="34" charset="0"/>
              </a:rPr>
              <a:t>First</a:t>
            </a:r>
            <a:r>
              <a:rPr lang="en-US" dirty="0">
                <a:latin typeface="Arial" pitchFamily="34" charset="0"/>
                <a:cs typeface="Arial" pitchFamily="34" charset="0"/>
              </a:rPr>
              <a:t> table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2" name="Table 11"/>
          <p:cNvGraphicFramePr>
            <a:graphicFrameLocks noGrp="1"/>
          </p:cNvGraphicFramePr>
          <p:nvPr/>
        </p:nvGraphicFramePr>
        <p:xfrm>
          <a:off x="762000" y="5029200"/>
          <a:ext cx="6096000" cy="73152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IN" dirty="0"/>
                        <a:t>ID</a:t>
                      </a:r>
                    </a:p>
                  </a:txBody>
                  <a:tcPr anchor="ctr">
                    <a:lnL>
                      <a:noFill/>
                    </a:lnL>
                    <a:lnR>
                      <a:noFill/>
                    </a:lnR>
                    <a:lnT>
                      <a:noFill/>
                    </a:lnT>
                    <a:lnB>
                      <a:noFill/>
                    </a:lnB>
                  </a:tcPr>
                </a:tc>
                <a:tc>
                  <a:txBody>
                    <a:bodyPr/>
                    <a:lstStyle/>
                    <a:p>
                      <a:r>
                        <a:rPr lang="en-IN"/>
                        <a:t>NAME</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IN" dirty="0"/>
                        <a:t>2</a:t>
                      </a:r>
                    </a:p>
                  </a:txBody>
                  <a:tcPr anchor="ctr">
                    <a:lnL>
                      <a:noFill/>
                    </a:lnL>
                    <a:lnR>
                      <a:noFill/>
                    </a:lnR>
                    <a:lnT>
                      <a:noFill/>
                    </a:lnT>
                    <a:lnB>
                      <a:noFill/>
                    </a:lnB>
                  </a:tcPr>
                </a:tc>
                <a:tc>
                  <a:txBody>
                    <a:bodyPr/>
                    <a:lstStyle/>
                    <a:p>
                      <a:r>
                        <a:rPr lang="en-IN" dirty="0" err="1"/>
                        <a:t>adam</a:t>
                      </a:r>
                      <a:endParaRPr lang="en-IN" dirty="0"/>
                    </a:p>
                  </a:txBody>
                  <a:tcPr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13" name="Rectangle 2"/>
          <p:cNvSpPr>
            <a:spLocks noChangeArrowheads="1"/>
          </p:cNvSpPr>
          <p:nvPr/>
        </p:nvSpPr>
        <p:spPr bwMode="auto">
          <a:xfrm>
            <a:off x="685800" y="4191000"/>
            <a:ext cx="2590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Result of MINUS will be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 difference(MINUS)</a:t>
            </a:r>
          </a:p>
        </p:txBody>
      </p:sp>
      <p:sp>
        <p:nvSpPr>
          <p:cNvPr id="3" name="Content Placeholder 2"/>
          <p:cNvSpPr>
            <a:spLocks noGrp="1"/>
          </p:cNvSpPr>
          <p:nvPr>
            <p:ph idx="1"/>
          </p:nvPr>
        </p:nvSpPr>
        <p:spPr>
          <a:xfrm>
            <a:off x="457200" y="1600201"/>
            <a:ext cx="8229600" cy="2057400"/>
          </a:xfrm>
        </p:spPr>
        <p:txBody>
          <a:bodyPr>
            <a:normAutofit fontScale="92500"/>
          </a:bodyPr>
          <a:lstStyle/>
          <a:p>
            <a:r>
              <a:rPr lang="en-IN" dirty="0"/>
              <a:t>The Minus operation combines results of two SELECT statements and return only those in the final result, which belongs to the first set of the result.(returns unique records from table1)</a:t>
            </a:r>
          </a:p>
        </p:txBody>
      </p:sp>
      <p:pic>
        <p:nvPicPr>
          <p:cNvPr id="76802" name="Picture 2" descr="minus set operation in sql"/>
          <p:cNvPicPr>
            <a:picLocks noChangeAspect="1" noChangeArrowheads="1"/>
          </p:cNvPicPr>
          <p:nvPr/>
        </p:nvPicPr>
        <p:blipFill>
          <a:blip r:embed="rId2"/>
          <a:srcRect/>
          <a:stretch>
            <a:fillRect/>
          </a:stretch>
        </p:blipFill>
        <p:spPr bwMode="auto">
          <a:xfrm>
            <a:off x="1828800" y="3886200"/>
            <a:ext cx="4486275" cy="2200275"/>
          </a:xfrm>
          <a:prstGeom prst="rect">
            <a:avLst/>
          </a:prstGeom>
          <a:noFill/>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914400" y="838200"/>
          <a:ext cx="6096000" cy="109728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IN" dirty="0"/>
                        <a:t>ID</a:t>
                      </a:r>
                    </a:p>
                  </a:txBody>
                  <a:tcPr anchor="ctr">
                    <a:lnL>
                      <a:noFill/>
                    </a:lnL>
                    <a:lnR>
                      <a:noFill/>
                    </a:lnR>
                    <a:lnT>
                      <a:noFill/>
                    </a:lnT>
                    <a:lnB>
                      <a:noFill/>
                    </a:lnB>
                  </a:tcPr>
                </a:tc>
                <a:tc>
                  <a:txBody>
                    <a:bodyPr/>
                    <a:lstStyle/>
                    <a:p>
                      <a:r>
                        <a:rPr lang="en-IN"/>
                        <a:t>NAME</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IN"/>
                        <a:t>1</a:t>
                      </a:r>
                    </a:p>
                  </a:txBody>
                  <a:tcPr anchor="ctr">
                    <a:lnL>
                      <a:noFill/>
                    </a:lnL>
                    <a:lnR>
                      <a:noFill/>
                    </a:lnR>
                    <a:lnT>
                      <a:noFill/>
                    </a:lnT>
                    <a:lnB>
                      <a:noFill/>
                    </a:lnB>
                  </a:tcPr>
                </a:tc>
                <a:tc>
                  <a:txBody>
                    <a:bodyPr/>
                    <a:lstStyle/>
                    <a:p>
                      <a:r>
                        <a:rPr lang="en-IN"/>
                        <a:t>abhi</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IN"/>
                        <a:t>2</a:t>
                      </a:r>
                    </a:p>
                  </a:txBody>
                  <a:tcPr anchor="ctr">
                    <a:lnL>
                      <a:noFill/>
                    </a:lnL>
                    <a:lnR>
                      <a:noFill/>
                    </a:lnR>
                    <a:lnT>
                      <a:noFill/>
                    </a:lnT>
                    <a:lnB>
                      <a:noFill/>
                    </a:lnB>
                  </a:tcPr>
                </a:tc>
                <a:tc>
                  <a:txBody>
                    <a:bodyPr/>
                    <a:lstStyle/>
                    <a:p>
                      <a:r>
                        <a:rPr lang="en-IN" dirty="0" err="1"/>
                        <a:t>adam</a:t>
                      </a:r>
                      <a:endParaRPr lang="en-IN" dirty="0"/>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838200" y="2590800"/>
          <a:ext cx="6096000" cy="109728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IN" dirty="0"/>
                        <a:t>ID</a:t>
                      </a:r>
                    </a:p>
                  </a:txBody>
                  <a:tcPr anchor="ctr">
                    <a:lnL>
                      <a:noFill/>
                    </a:lnL>
                    <a:lnR>
                      <a:noFill/>
                    </a:lnR>
                    <a:lnT>
                      <a:noFill/>
                    </a:lnT>
                    <a:lnB>
                      <a:noFill/>
                    </a:lnB>
                  </a:tcPr>
                </a:tc>
                <a:tc>
                  <a:txBody>
                    <a:bodyPr/>
                    <a:lstStyle/>
                    <a:p>
                      <a:r>
                        <a:rPr lang="en-IN"/>
                        <a:t>NAME</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IN" dirty="0"/>
                        <a:t>2</a:t>
                      </a:r>
                    </a:p>
                  </a:txBody>
                  <a:tcPr anchor="ctr">
                    <a:lnL>
                      <a:noFill/>
                    </a:lnL>
                    <a:lnR>
                      <a:noFill/>
                    </a:lnR>
                    <a:lnT>
                      <a:noFill/>
                    </a:lnT>
                    <a:lnB>
                      <a:noFill/>
                    </a:lnB>
                  </a:tcPr>
                </a:tc>
                <a:tc>
                  <a:txBody>
                    <a:bodyPr/>
                    <a:lstStyle/>
                    <a:p>
                      <a:r>
                        <a:rPr lang="en-IN"/>
                        <a:t>adam</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IN"/>
                        <a:t>3</a:t>
                      </a:r>
                    </a:p>
                  </a:txBody>
                  <a:tcPr anchor="ctr">
                    <a:lnL>
                      <a:noFill/>
                    </a:lnL>
                    <a:lnR>
                      <a:noFill/>
                    </a:lnR>
                    <a:lnT>
                      <a:noFill/>
                    </a:lnT>
                    <a:lnB>
                      <a:noFill/>
                    </a:lnB>
                  </a:tcPr>
                </a:tc>
                <a:tc>
                  <a:txBody>
                    <a:bodyPr/>
                    <a:lstStyle/>
                    <a:p>
                      <a:r>
                        <a:rPr lang="en-IN" dirty="0"/>
                        <a:t>Chester</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77826" name="Rectangle 2"/>
          <p:cNvSpPr>
            <a:spLocks noChangeArrowheads="1"/>
          </p:cNvSpPr>
          <p:nvPr/>
        </p:nvSpPr>
        <p:spPr bwMode="auto">
          <a:xfrm>
            <a:off x="838200" y="2133600"/>
            <a:ext cx="2590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The </a:t>
            </a:r>
            <a:r>
              <a:rPr kumimoji="0" lang="en-US" sz="1800" b="1" i="0" u="none" strike="noStrike" cap="none" normalizeH="0" baseline="0" dirty="0">
                <a:ln>
                  <a:noFill/>
                </a:ln>
                <a:solidFill>
                  <a:schemeClr val="tx1"/>
                </a:solidFill>
                <a:effectLst/>
                <a:latin typeface="Arial" pitchFamily="34" charset="0"/>
                <a:cs typeface="Arial" pitchFamily="34" charset="0"/>
              </a:rPr>
              <a:t>Second</a:t>
            </a:r>
            <a:r>
              <a:rPr lang="en-US" dirty="0">
                <a:latin typeface="Arial" pitchFamily="34" charset="0"/>
                <a:cs typeface="Arial" pitchFamily="34" charset="0"/>
              </a:rPr>
              <a:t> table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2"/>
          <p:cNvSpPr>
            <a:spLocks noChangeArrowheads="1"/>
          </p:cNvSpPr>
          <p:nvPr/>
        </p:nvSpPr>
        <p:spPr bwMode="auto">
          <a:xfrm>
            <a:off x="838200" y="228600"/>
            <a:ext cx="2590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The </a:t>
            </a:r>
            <a:r>
              <a:rPr lang="en-US" b="1" dirty="0">
                <a:latin typeface="Arial" pitchFamily="34" charset="0"/>
                <a:cs typeface="Arial" pitchFamily="34" charset="0"/>
              </a:rPr>
              <a:t>First</a:t>
            </a:r>
            <a:r>
              <a:rPr lang="en-US" dirty="0">
                <a:latin typeface="Arial" pitchFamily="34" charset="0"/>
                <a:cs typeface="Arial" pitchFamily="34" charset="0"/>
              </a:rPr>
              <a:t> table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2" name="Table 11"/>
          <p:cNvGraphicFramePr>
            <a:graphicFrameLocks noGrp="1"/>
          </p:cNvGraphicFramePr>
          <p:nvPr/>
        </p:nvGraphicFramePr>
        <p:xfrm>
          <a:off x="762000" y="5029200"/>
          <a:ext cx="6096000" cy="73152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IN"/>
                        <a:t>ID</a:t>
                      </a:r>
                    </a:p>
                  </a:txBody>
                  <a:tcPr anchor="ctr">
                    <a:lnL>
                      <a:noFill/>
                    </a:lnL>
                    <a:lnR>
                      <a:noFill/>
                    </a:lnR>
                    <a:lnT>
                      <a:noFill/>
                    </a:lnT>
                    <a:lnB>
                      <a:noFill/>
                    </a:lnB>
                  </a:tcPr>
                </a:tc>
                <a:tc>
                  <a:txBody>
                    <a:bodyPr/>
                    <a:lstStyle/>
                    <a:p>
                      <a:r>
                        <a:rPr lang="en-IN"/>
                        <a:t>NAME</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IN"/>
                        <a:t>1</a:t>
                      </a:r>
                    </a:p>
                  </a:txBody>
                  <a:tcPr anchor="ctr">
                    <a:lnL>
                      <a:noFill/>
                    </a:lnL>
                    <a:lnR>
                      <a:noFill/>
                    </a:lnR>
                    <a:lnT>
                      <a:noFill/>
                    </a:lnT>
                    <a:lnB>
                      <a:noFill/>
                    </a:lnB>
                  </a:tcPr>
                </a:tc>
                <a:tc>
                  <a:txBody>
                    <a:bodyPr/>
                    <a:lstStyle/>
                    <a:p>
                      <a:r>
                        <a:rPr lang="en-IN" dirty="0" err="1"/>
                        <a:t>abhi</a:t>
                      </a:r>
                      <a:endParaRPr lang="en-IN" dirty="0"/>
                    </a:p>
                  </a:txBody>
                  <a:tcPr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13" name="Rectangle 2"/>
          <p:cNvSpPr>
            <a:spLocks noChangeArrowheads="1"/>
          </p:cNvSpPr>
          <p:nvPr/>
        </p:nvSpPr>
        <p:spPr bwMode="auto">
          <a:xfrm>
            <a:off x="685800" y="4191000"/>
            <a:ext cx="2590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Result of MINUS will be</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sub queries</a:t>
            </a:r>
            <a:endParaRPr lang="en-IN" dirty="0"/>
          </a:p>
        </p:txBody>
      </p:sp>
      <p:sp>
        <p:nvSpPr>
          <p:cNvPr id="3" name="Content Placeholder 2"/>
          <p:cNvSpPr>
            <a:spLocks noGrp="1"/>
          </p:cNvSpPr>
          <p:nvPr>
            <p:ph idx="1"/>
          </p:nvPr>
        </p:nvSpPr>
        <p:spPr/>
        <p:txBody>
          <a:bodyPr>
            <a:normAutofit fontScale="92500"/>
          </a:bodyPr>
          <a:lstStyle/>
          <a:p>
            <a:r>
              <a:rPr lang="en-IN" dirty="0"/>
              <a:t>A </a:t>
            </a:r>
            <a:r>
              <a:rPr lang="en-IN" dirty="0" err="1"/>
              <a:t>Subquery</a:t>
            </a:r>
            <a:r>
              <a:rPr lang="en-IN" dirty="0"/>
              <a:t> or Inner query or a Nested query is a query within another SQL query and embedded within the WHERE clause.</a:t>
            </a:r>
          </a:p>
          <a:p>
            <a:r>
              <a:rPr lang="en-IN" dirty="0"/>
              <a:t>A </a:t>
            </a:r>
            <a:r>
              <a:rPr lang="en-IN" dirty="0" err="1"/>
              <a:t>subquery</a:t>
            </a:r>
            <a:r>
              <a:rPr lang="en-IN" dirty="0"/>
              <a:t> is used to return data that will be used in the main query as a condition to further restrict the data to be retrieved.</a:t>
            </a:r>
          </a:p>
          <a:p>
            <a:r>
              <a:rPr lang="en-IN" dirty="0" err="1"/>
              <a:t>Subqueries</a:t>
            </a:r>
            <a:r>
              <a:rPr lang="en-IN" dirty="0"/>
              <a:t> can be used with the SELECT, INSERT, UPDATE, and DELETE statements along with the operators like =, &lt;, &gt;, &gt;=, &lt;=, IN, BETWEEN, etc.</a:t>
            </a:r>
          </a:p>
          <a:p>
            <a:endParaRPr lang="en-IN"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447800"/>
            <a:ext cx="8229600" cy="5105400"/>
          </a:xfrm>
        </p:spPr>
        <p:txBody>
          <a:bodyPr>
            <a:normAutofit fontScale="70000" lnSpcReduction="20000"/>
          </a:bodyPr>
          <a:lstStyle/>
          <a:p>
            <a:r>
              <a:rPr lang="en-IN" dirty="0"/>
              <a:t>There are a few rules that </a:t>
            </a:r>
            <a:r>
              <a:rPr lang="en-IN" dirty="0" err="1"/>
              <a:t>subqueries</a:t>
            </a:r>
            <a:r>
              <a:rPr lang="en-IN" dirty="0"/>
              <a:t> must follow −</a:t>
            </a:r>
          </a:p>
          <a:p>
            <a:r>
              <a:rPr lang="en-IN" dirty="0" err="1"/>
              <a:t>Subqueries</a:t>
            </a:r>
            <a:r>
              <a:rPr lang="en-IN" dirty="0"/>
              <a:t> must be enclosed within parentheses.</a:t>
            </a:r>
          </a:p>
          <a:p>
            <a:r>
              <a:rPr lang="en-IN" dirty="0"/>
              <a:t>A </a:t>
            </a:r>
            <a:r>
              <a:rPr lang="en-IN" dirty="0" err="1"/>
              <a:t>subquery</a:t>
            </a:r>
            <a:r>
              <a:rPr lang="en-IN" dirty="0"/>
              <a:t> can have only one column in the SELECT clause, unless multiple columns are in the main query for the </a:t>
            </a:r>
            <a:r>
              <a:rPr lang="en-IN" dirty="0" err="1"/>
              <a:t>subquery</a:t>
            </a:r>
            <a:r>
              <a:rPr lang="en-IN" dirty="0"/>
              <a:t> to compare its selected columns.</a:t>
            </a:r>
          </a:p>
          <a:p>
            <a:r>
              <a:rPr lang="en-IN" dirty="0"/>
              <a:t>An ORDER BY command cannot be used in a </a:t>
            </a:r>
            <a:r>
              <a:rPr lang="en-IN" dirty="0" err="1"/>
              <a:t>subquery</a:t>
            </a:r>
            <a:r>
              <a:rPr lang="en-IN" dirty="0"/>
              <a:t>, although the main query can use an ORDER BY. The GROUP BY command can be used to perform the same function as the ORDER BY in a </a:t>
            </a:r>
            <a:r>
              <a:rPr lang="en-IN" dirty="0" err="1"/>
              <a:t>subquery</a:t>
            </a:r>
            <a:r>
              <a:rPr lang="en-IN" dirty="0"/>
              <a:t>.</a:t>
            </a:r>
          </a:p>
          <a:p>
            <a:r>
              <a:rPr lang="en-IN" dirty="0" err="1"/>
              <a:t>Subqueries</a:t>
            </a:r>
            <a:r>
              <a:rPr lang="en-IN" dirty="0"/>
              <a:t> that return more than one row can only be used with multiple value operators such as the IN operator.</a:t>
            </a:r>
          </a:p>
          <a:p>
            <a:r>
              <a:rPr lang="en-IN" dirty="0"/>
              <a:t>A </a:t>
            </a:r>
            <a:r>
              <a:rPr lang="en-IN" dirty="0" err="1"/>
              <a:t>subquery</a:t>
            </a:r>
            <a:r>
              <a:rPr lang="en-IN" dirty="0"/>
              <a:t> cannot be immediately enclosed in a set function.</a:t>
            </a:r>
          </a:p>
          <a:p>
            <a:r>
              <a:rPr lang="en-IN" dirty="0"/>
              <a:t>The BETWEEN operator cannot be used with a </a:t>
            </a:r>
            <a:r>
              <a:rPr lang="en-IN" dirty="0" err="1"/>
              <a:t>subquery</a:t>
            </a:r>
            <a:r>
              <a:rPr lang="en-IN" dirty="0"/>
              <a:t>. However, the BETWEEN operator can be used within the </a:t>
            </a:r>
            <a:r>
              <a:rPr lang="en-IN" dirty="0" err="1"/>
              <a:t>subquery</a:t>
            </a:r>
            <a:r>
              <a:rPr lang="en-IN" dirty="0"/>
              <a:t>.</a:t>
            </a:r>
          </a:p>
          <a:p>
            <a:endParaRPr lang="en-I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SELECT </a:t>
            </a:r>
            <a:r>
              <a:rPr lang="en-IN" dirty="0" err="1"/>
              <a:t>column_name</a:t>
            </a:r>
            <a:r>
              <a:rPr lang="en-IN" dirty="0"/>
              <a:t> [, </a:t>
            </a:r>
            <a:r>
              <a:rPr lang="en-IN" dirty="0" err="1"/>
              <a:t>column_name</a:t>
            </a:r>
            <a:r>
              <a:rPr lang="en-IN" dirty="0"/>
              <a:t> ] FROM table1 [, table2 ] WHERE </a:t>
            </a:r>
            <a:r>
              <a:rPr lang="en-IN" dirty="0" err="1"/>
              <a:t>column_name</a:t>
            </a:r>
            <a:r>
              <a:rPr lang="en-IN" dirty="0"/>
              <a:t> OPERATOR (SELECT </a:t>
            </a:r>
            <a:r>
              <a:rPr lang="en-IN" dirty="0" err="1"/>
              <a:t>column_name</a:t>
            </a:r>
            <a:r>
              <a:rPr lang="en-IN" dirty="0"/>
              <a:t> [, </a:t>
            </a:r>
            <a:r>
              <a:rPr lang="en-IN" dirty="0" err="1"/>
              <a:t>column_name</a:t>
            </a:r>
            <a:r>
              <a:rPr lang="en-IN" dirty="0"/>
              <a:t> ] FROM table1 [, table2 ] [WHERE])</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Using GRANT and REVOKE</a:t>
            </a:r>
            <a:br>
              <a:rPr lang="en-IN" b="1" dirty="0"/>
            </a:br>
            <a:endParaRPr lang="en-IN"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IN" dirty="0"/>
              <a:t>Data Control Language(DCL) is used to control privileges in Database. To perform any operation in the database, such as for creating tables, sequences or views, a user needs privileges. Privileges are of two types,</a:t>
            </a:r>
          </a:p>
          <a:p>
            <a:r>
              <a:rPr lang="en-IN" b="1" dirty="0"/>
              <a:t>System:</a:t>
            </a:r>
            <a:r>
              <a:rPr lang="en-IN" dirty="0"/>
              <a:t> This includes permissions for creating session, table, etc and all types of other system privileges.</a:t>
            </a:r>
          </a:p>
          <a:p>
            <a:r>
              <a:rPr lang="en-IN" b="1" dirty="0"/>
              <a:t>Object:</a:t>
            </a:r>
            <a:r>
              <a:rPr lang="en-IN" dirty="0"/>
              <a:t> This includes permissions for any command or query to perform any operation on the database tables.</a:t>
            </a:r>
          </a:p>
          <a:p>
            <a:r>
              <a:rPr lang="en-IN" dirty="0"/>
              <a:t>GRANT: Used to provide any user access privileges or other </a:t>
            </a:r>
            <a:r>
              <a:rPr lang="en-IN" dirty="0" err="1"/>
              <a:t>priviliges</a:t>
            </a:r>
            <a:r>
              <a:rPr lang="en-IN" dirty="0"/>
              <a:t> for the database.</a:t>
            </a:r>
          </a:p>
          <a:p>
            <a:r>
              <a:rPr lang="en-IN" dirty="0"/>
              <a:t>REVOKE: Used to take back permissions from any user.</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Transaction Control language(TCL)</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a:t>Transaction Control Language(TCL) commands are used to manage transactions in the database. </a:t>
            </a:r>
          </a:p>
          <a:p>
            <a:r>
              <a:rPr lang="en-IN" dirty="0"/>
              <a:t>These are used to manage the changes made to the data in a table by DML statements. </a:t>
            </a:r>
          </a:p>
          <a:p>
            <a:r>
              <a:rPr lang="en-IN" dirty="0"/>
              <a:t>It also allows statements to be grouped together into logical transactions.</a:t>
            </a:r>
          </a:p>
          <a:p>
            <a:r>
              <a:rPr lang="en-IN" b="1" dirty="0"/>
              <a:t>COMMIT command</a:t>
            </a:r>
          </a:p>
          <a:p>
            <a:r>
              <a:rPr lang="en-IN" dirty="0"/>
              <a:t>COMMIT command is used to permanently save any transaction into the database.</a:t>
            </a:r>
          </a:p>
          <a:p>
            <a:r>
              <a:rPr lang="en-IN" dirty="0"/>
              <a:t>When we use any DML command like INSERT, UPDATE or DELETE, the changes made by these commands are not permanent, until the current session is closed, the changes made by these commands can be rolled back.</a:t>
            </a:r>
          </a:p>
          <a:p>
            <a:r>
              <a:rPr lang="en-IN" dirty="0"/>
              <a:t>To avoid that, we use the COMMIT command to mark the changes as permanent. </a:t>
            </a:r>
            <a:r>
              <a:rPr lang="en-IN" dirty="0" err="1"/>
              <a:t>Sql</a:t>
            </a:r>
            <a:r>
              <a:rPr lang="en-IN" dirty="0"/>
              <a:t>&gt; commit;</a:t>
            </a:r>
          </a:p>
          <a:p>
            <a:endParaRPr lang="en-I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ROLLBACK command</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This command restores the database to last </a:t>
            </a:r>
            <a:r>
              <a:rPr lang="en-IN" dirty="0" err="1"/>
              <a:t>commited</a:t>
            </a:r>
            <a:r>
              <a:rPr lang="en-IN" dirty="0"/>
              <a:t> state. It is also used with SAVEPOINT command to jump to a </a:t>
            </a:r>
            <a:r>
              <a:rPr lang="en-IN" dirty="0" err="1"/>
              <a:t>savepoint</a:t>
            </a:r>
            <a:r>
              <a:rPr lang="en-IN" dirty="0"/>
              <a:t> in an ongoing transaction.</a:t>
            </a:r>
          </a:p>
          <a:p>
            <a:r>
              <a:rPr lang="en-IN" dirty="0"/>
              <a:t>If we have used the UPDATE command to make some changes into the database, and realise that those changes were not required, then we can use the ROLLBACK command to rollback those changes, if they were not </a:t>
            </a:r>
            <a:r>
              <a:rPr lang="en-IN" dirty="0" err="1"/>
              <a:t>commited</a:t>
            </a:r>
            <a:r>
              <a:rPr lang="en-IN" dirty="0"/>
              <a:t> using the COMMIT command.</a:t>
            </a:r>
          </a:p>
          <a:p>
            <a:r>
              <a:rPr lang="en-IN" dirty="0"/>
              <a:t>SQL&gt;ROLLBACK TO </a:t>
            </a:r>
            <a:r>
              <a:rPr lang="en-IN" dirty="0" err="1"/>
              <a:t>savepoint_name</a:t>
            </a:r>
            <a:r>
              <a:rPr lang="en-IN" dirty="0"/>
              <a:t>;</a:t>
            </a:r>
          </a:p>
          <a:p>
            <a:endParaRPr lang="en-IN"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SAVEPOINT command</a:t>
            </a:r>
            <a:br>
              <a:rPr lang="en-IN" b="1"/>
            </a:br>
            <a:endParaRPr lang="en-IN" dirty="0"/>
          </a:p>
        </p:txBody>
      </p:sp>
      <p:sp>
        <p:nvSpPr>
          <p:cNvPr id="3" name="Content Placeholder 2"/>
          <p:cNvSpPr>
            <a:spLocks noGrp="1"/>
          </p:cNvSpPr>
          <p:nvPr>
            <p:ph idx="1"/>
          </p:nvPr>
        </p:nvSpPr>
        <p:spPr/>
        <p:txBody>
          <a:bodyPr/>
          <a:lstStyle/>
          <a:p>
            <a:r>
              <a:rPr lang="en-IN" dirty="0"/>
              <a:t>SAVEPOINT command is used to temporarily save a transaction so that you can rollback to that point whenever required.</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D0A2-6E8F-4490-8C2B-FA5DB60B2541}"/>
              </a:ext>
            </a:extLst>
          </p:cNvPr>
          <p:cNvSpPr>
            <a:spLocks noGrp="1"/>
          </p:cNvSpPr>
          <p:nvPr>
            <p:ph type="title"/>
          </p:nvPr>
        </p:nvSpPr>
        <p:spPr/>
        <p:txBody>
          <a:bodyPr>
            <a:normAutofit/>
          </a:bodyPr>
          <a:lstStyle/>
          <a:p>
            <a:r>
              <a:rPr lang="en-US" b="0" i="0" dirty="0">
                <a:solidFill>
                  <a:srgbClr val="610B38"/>
                </a:solidFill>
                <a:effectLst/>
                <a:latin typeface="erdana"/>
              </a:rPr>
              <a:t>Cloud Database</a:t>
            </a:r>
            <a:endParaRPr lang="en-IN" dirty="0"/>
          </a:p>
        </p:txBody>
      </p:sp>
      <p:sp>
        <p:nvSpPr>
          <p:cNvPr id="3" name="Content Placeholder 2">
            <a:extLst>
              <a:ext uri="{FF2B5EF4-FFF2-40B4-BE49-F238E27FC236}">
                <a16:creationId xmlns:a16="http://schemas.microsoft.com/office/drawing/2014/main" id="{34C07043-4F59-497B-AC7C-17DDDC480900}"/>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A type of database where data is stored in a virtual environment and executes over the cloud computing platform. </a:t>
            </a:r>
          </a:p>
          <a:p>
            <a:pPr algn="just"/>
            <a:r>
              <a:rPr lang="en-US" b="0" i="0" dirty="0">
                <a:solidFill>
                  <a:srgbClr val="333333"/>
                </a:solidFill>
                <a:effectLst/>
                <a:latin typeface="inter-regular"/>
              </a:rPr>
              <a:t>It provides users with various cloud computing services (SaaS, PaaS, IaaS, etc.) for accessing the database. </a:t>
            </a:r>
          </a:p>
          <a:p>
            <a:pPr algn="just"/>
            <a:r>
              <a:rPr lang="en-US" b="0" i="0" dirty="0">
                <a:solidFill>
                  <a:srgbClr val="333333"/>
                </a:solidFill>
                <a:effectLst/>
                <a:latin typeface="inter-regular"/>
              </a:rPr>
              <a:t>There are numerous cloud platforms, but the best options are:</a:t>
            </a:r>
          </a:p>
          <a:p>
            <a:pPr lvl="1" algn="just">
              <a:buFont typeface="Arial" panose="020B0604020202020204" pitchFamily="34" charset="0"/>
              <a:buChar char="•"/>
            </a:pPr>
            <a:r>
              <a:rPr lang="en-IN" b="0" i="0" dirty="0">
                <a:solidFill>
                  <a:srgbClr val="000000"/>
                </a:solidFill>
                <a:effectLst/>
                <a:latin typeface="inter-regular"/>
              </a:rPr>
              <a:t>Amazon Web Services(AWS)</a:t>
            </a:r>
          </a:p>
          <a:p>
            <a:pPr lvl="1" algn="just">
              <a:buFont typeface="Arial" panose="020B0604020202020204" pitchFamily="34" charset="0"/>
              <a:buChar char="•"/>
            </a:pPr>
            <a:r>
              <a:rPr lang="en-IN" b="0" i="0" dirty="0">
                <a:solidFill>
                  <a:srgbClr val="000000"/>
                </a:solidFill>
                <a:effectLst/>
                <a:latin typeface="inter-regular"/>
              </a:rPr>
              <a:t>Microsoft Azure</a:t>
            </a:r>
          </a:p>
          <a:p>
            <a:pPr lvl="1" algn="just">
              <a:buFont typeface="Arial" panose="020B0604020202020204" pitchFamily="34" charset="0"/>
              <a:buChar char="•"/>
            </a:pPr>
            <a:r>
              <a:rPr lang="en-IN" b="0" i="0" dirty="0" err="1">
                <a:solidFill>
                  <a:srgbClr val="000000"/>
                </a:solidFill>
                <a:effectLst/>
                <a:latin typeface="inter-regular"/>
              </a:rPr>
              <a:t>Kamatera</a:t>
            </a:r>
            <a:endParaRPr lang="en-IN" b="0" i="0" dirty="0">
              <a:solidFill>
                <a:srgbClr val="000000"/>
              </a:solidFill>
              <a:effectLst/>
              <a:latin typeface="inter-regular"/>
            </a:endParaRPr>
          </a:p>
          <a:p>
            <a:pPr lvl="1" algn="just">
              <a:buFont typeface="Arial" panose="020B0604020202020204" pitchFamily="34" charset="0"/>
              <a:buChar char="•"/>
            </a:pPr>
            <a:r>
              <a:rPr lang="en-IN" b="0" i="0" dirty="0" err="1">
                <a:solidFill>
                  <a:srgbClr val="000000"/>
                </a:solidFill>
                <a:effectLst/>
                <a:latin typeface="inter-regular"/>
              </a:rPr>
              <a:t>PhonixNAP</a:t>
            </a:r>
            <a:endParaRPr lang="en-IN" b="0" i="0" dirty="0">
              <a:solidFill>
                <a:srgbClr val="000000"/>
              </a:solidFill>
              <a:effectLst/>
              <a:latin typeface="inter-regular"/>
            </a:endParaRPr>
          </a:p>
          <a:p>
            <a:pPr lvl="1" algn="just">
              <a:buFont typeface="Arial" panose="020B0604020202020204" pitchFamily="34" charset="0"/>
              <a:buChar char="•"/>
            </a:pPr>
            <a:r>
              <a:rPr lang="en-IN" b="0" i="0" dirty="0" err="1">
                <a:solidFill>
                  <a:srgbClr val="000000"/>
                </a:solidFill>
                <a:effectLst/>
                <a:latin typeface="inter-regular"/>
              </a:rPr>
              <a:t>ScienceSoft</a:t>
            </a:r>
            <a:endParaRPr lang="en-IN" b="0" i="0" dirty="0">
              <a:solidFill>
                <a:srgbClr val="000000"/>
              </a:solidFill>
              <a:effectLst/>
              <a:latin typeface="inter-regular"/>
            </a:endParaRPr>
          </a:p>
          <a:p>
            <a:pPr lvl="1" algn="just">
              <a:buFont typeface="Arial" panose="020B0604020202020204" pitchFamily="34" charset="0"/>
              <a:buChar char="•"/>
            </a:pPr>
            <a:r>
              <a:rPr lang="en-IN" b="0" i="0" dirty="0">
                <a:solidFill>
                  <a:srgbClr val="000000"/>
                </a:solidFill>
                <a:effectLst/>
                <a:latin typeface="inter-regular"/>
              </a:rPr>
              <a:t>Google Cloud SQL, etc.</a:t>
            </a:r>
          </a:p>
          <a:p>
            <a:pPr lvl="1"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44820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F487-3E52-495B-8E1B-FDCD395C72A7}"/>
              </a:ext>
            </a:extLst>
          </p:cNvPr>
          <p:cNvSpPr>
            <a:spLocks noGrp="1"/>
          </p:cNvSpPr>
          <p:nvPr>
            <p:ph type="title"/>
          </p:nvPr>
        </p:nvSpPr>
        <p:spPr/>
        <p:txBody>
          <a:bodyPr/>
          <a:lstStyle/>
          <a:p>
            <a:r>
              <a:rPr lang="en-US" b="0" i="0" dirty="0">
                <a:solidFill>
                  <a:srgbClr val="610B38"/>
                </a:solidFill>
                <a:effectLst/>
                <a:latin typeface="erdana"/>
              </a:rPr>
              <a:t>Object-oriented Databases</a:t>
            </a:r>
            <a:endParaRPr lang="en-IN" dirty="0"/>
          </a:p>
        </p:txBody>
      </p:sp>
      <p:sp>
        <p:nvSpPr>
          <p:cNvPr id="3" name="Content Placeholder 2">
            <a:extLst>
              <a:ext uri="{FF2B5EF4-FFF2-40B4-BE49-F238E27FC236}">
                <a16:creationId xmlns:a16="http://schemas.microsoft.com/office/drawing/2014/main" id="{2CF9BC6A-5395-4114-9D33-A54AE0CC4164}"/>
              </a:ext>
            </a:extLst>
          </p:cNvPr>
          <p:cNvSpPr>
            <a:spLocks noGrp="1"/>
          </p:cNvSpPr>
          <p:nvPr>
            <p:ph idx="1"/>
          </p:nvPr>
        </p:nvSpPr>
        <p:spPr/>
        <p:txBody>
          <a:bodyPr/>
          <a:lstStyle/>
          <a:p>
            <a:pPr algn="just"/>
            <a:r>
              <a:rPr lang="en-US" b="0" i="0" dirty="0">
                <a:solidFill>
                  <a:srgbClr val="333333"/>
                </a:solidFill>
                <a:effectLst/>
                <a:latin typeface="inter-regular"/>
              </a:rPr>
              <a:t>The type of database that uses the object-based data model approach for storing data in the database system. </a:t>
            </a:r>
          </a:p>
          <a:p>
            <a:pPr algn="just"/>
            <a:r>
              <a:rPr lang="en-US" b="0" i="0" dirty="0">
                <a:solidFill>
                  <a:srgbClr val="333333"/>
                </a:solidFill>
                <a:effectLst/>
                <a:latin typeface="inter-regular"/>
              </a:rPr>
              <a:t>The data is represented and stored as objects which are similar to the objects used in the object-oriented programming language.</a:t>
            </a:r>
          </a:p>
          <a:p>
            <a:endParaRPr lang="en-IN" dirty="0"/>
          </a:p>
        </p:txBody>
      </p:sp>
    </p:spTree>
    <p:extLst>
      <p:ext uri="{BB962C8B-B14F-4D97-AF65-F5344CB8AC3E}">
        <p14:creationId xmlns:p14="http://schemas.microsoft.com/office/powerpoint/2010/main" val="38171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D35C-8053-41CC-890A-672EA96C717C}"/>
              </a:ext>
            </a:extLst>
          </p:cNvPr>
          <p:cNvSpPr>
            <a:spLocks noGrp="1"/>
          </p:cNvSpPr>
          <p:nvPr>
            <p:ph type="title"/>
          </p:nvPr>
        </p:nvSpPr>
        <p:spPr/>
        <p:txBody>
          <a:bodyPr>
            <a:normAutofit fontScale="90000"/>
          </a:bodyPr>
          <a:lstStyle/>
          <a:p>
            <a:r>
              <a:rPr lang="en-US" b="0" i="0" dirty="0">
                <a:solidFill>
                  <a:srgbClr val="610B38"/>
                </a:solidFill>
                <a:effectLst/>
                <a:latin typeface="erdana"/>
              </a:rPr>
              <a:t>Hierarchical Databases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FD8E8D8-FFA7-42E4-A13E-345A49E5882A}"/>
              </a:ext>
            </a:extLst>
          </p:cNvPr>
          <p:cNvSpPr>
            <a:spLocks noGrp="1"/>
          </p:cNvSpPr>
          <p:nvPr>
            <p:ph idx="1"/>
          </p:nvPr>
        </p:nvSpPr>
        <p:spPr>
          <a:xfrm>
            <a:off x="457200" y="1600201"/>
            <a:ext cx="8229600" cy="1524000"/>
          </a:xfrm>
        </p:spPr>
        <p:txBody>
          <a:bodyPr>
            <a:normAutofit fontScale="92500" lnSpcReduction="10000"/>
          </a:bodyPr>
          <a:lstStyle/>
          <a:p>
            <a:pPr algn="just"/>
            <a:r>
              <a:rPr lang="en-US" b="0" i="0" dirty="0">
                <a:solidFill>
                  <a:srgbClr val="333333"/>
                </a:solidFill>
                <a:effectLst/>
                <a:latin typeface="inter-regular"/>
              </a:rPr>
              <a:t>It is the type of database that stores data in the form of parent-children relationship nodes. </a:t>
            </a:r>
          </a:p>
          <a:p>
            <a:pPr algn="just"/>
            <a:r>
              <a:rPr lang="en-US" b="0" i="0" dirty="0">
                <a:solidFill>
                  <a:srgbClr val="333333"/>
                </a:solidFill>
                <a:effectLst/>
                <a:latin typeface="inter-regular"/>
              </a:rPr>
              <a:t>Here, it organizes data in a tree-like structure.</a:t>
            </a:r>
          </a:p>
          <a:p>
            <a:endParaRPr lang="en-IN" dirty="0"/>
          </a:p>
        </p:txBody>
      </p:sp>
      <p:pic>
        <p:nvPicPr>
          <p:cNvPr id="2050" name="Picture 2" descr="Types of Databases">
            <a:extLst>
              <a:ext uri="{FF2B5EF4-FFF2-40B4-BE49-F238E27FC236}">
                <a16:creationId xmlns:a16="http://schemas.microsoft.com/office/drawing/2014/main" id="{5EAA31CA-A5D1-4436-BBF5-F8D68E59C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124201"/>
            <a:ext cx="4762500"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64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D2B8-3C2A-41B6-BDD1-12E1817CD355}"/>
              </a:ext>
            </a:extLst>
          </p:cNvPr>
          <p:cNvSpPr>
            <a:spLocks noGrp="1"/>
          </p:cNvSpPr>
          <p:nvPr>
            <p:ph type="title"/>
          </p:nvPr>
        </p:nvSpPr>
        <p:spPr/>
        <p:txBody>
          <a:bodyPr/>
          <a:lstStyle/>
          <a:p>
            <a:r>
              <a:rPr lang="en-US" b="0" i="0" dirty="0">
                <a:solidFill>
                  <a:srgbClr val="610B38"/>
                </a:solidFill>
                <a:effectLst/>
                <a:latin typeface="erdana"/>
              </a:rPr>
              <a:t>Network Databases</a:t>
            </a:r>
            <a:endParaRPr lang="en-IN" dirty="0"/>
          </a:p>
        </p:txBody>
      </p:sp>
      <p:sp>
        <p:nvSpPr>
          <p:cNvPr id="3" name="Content Placeholder 2">
            <a:extLst>
              <a:ext uri="{FF2B5EF4-FFF2-40B4-BE49-F238E27FC236}">
                <a16:creationId xmlns:a16="http://schemas.microsoft.com/office/drawing/2014/main" id="{D9AF8417-AE68-4881-B814-8387EFD9C81F}"/>
              </a:ext>
            </a:extLst>
          </p:cNvPr>
          <p:cNvSpPr>
            <a:spLocks noGrp="1"/>
          </p:cNvSpPr>
          <p:nvPr>
            <p:ph idx="1"/>
          </p:nvPr>
        </p:nvSpPr>
        <p:spPr/>
        <p:txBody>
          <a:bodyPr/>
          <a:lstStyle/>
          <a:p>
            <a:pPr algn="just"/>
            <a:r>
              <a:rPr lang="en-US" b="0" i="0" dirty="0">
                <a:solidFill>
                  <a:srgbClr val="333333"/>
                </a:solidFill>
                <a:effectLst/>
                <a:latin typeface="inter-regular"/>
              </a:rPr>
              <a:t>It is the database that typically follows the network data model. </a:t>
            </a:r>
          </a:p>
          <a:p>
            <a:pPr algn="just"/>
            <a:r>
              <a:rPr lang="en-US" b="0" i="0" dirty="0">
                <a:solidFill>
                  <a:srgbClr val="333333"/>
                </a:solidFill>
                <a:effectLst/>
                <a:latin typeface="inter-regular"/>
              </a:rPr>
              <a:t>Here, the representation of data is in the form of nodes connected via links between them. </a:t>
            </a:r>
          </a:p>
          <a:p>
            <a:pPr algn="just"/>
            <a:r>
              <a:rPr lang="en-US" b="0" i="0" dirty="0">
                <a:solidFill>
                  <a:srgbClr val="333333"/>
                </a:solidFill>
                <a:effectLst/>
                <a:latin typeface="inter-regular"/>
              </a:rPr>
              <a:t>Unlike the hierarchical database, it allows each record to have multiple children and parent nodes to form a generalized graph structure.</a:t>
            </a:r>
          </a:p>
          <a:p>
            <a:endParaRPr lang="en-IN" dirty="0"/>
          </a:p>
        </p:txBody>
      </p:sp>
    </p:spTree>
    <p:extLst>
      <p:ext uri="{BB962C8B-B14F-4D97-AF65-F5344CB8AC3E}">
        <p14:creationId xmlns:p14="http://schemas.microsoft.com/office/powerpoint/2010/main" val="3372952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64B9-A18A-4DBD-9A82-3F97F3D49A46}"/>
              </a:ext>
            </a:extLst>
          </p:cNvPr>
          <p:cNvSpPr>
            <a:spLocks noGrp="1"/>
          </p:cNvSpPr>
          <p:nvPr>
            <p:ph type="title"/>
          </p:nvPr>
        </p:nvSpPr>
        <p:spPr/>
        <p:txBody>
          <a:bodyPr>
            <a:normAutofit/>
          </a:bodyPr>
          <a:lstStyle/>
          <a:p>
            <a:r>
              <a:rPr lang="en-US" b="0" i="0" dirty="0">
                <a:solidFill>
                  <a:srgbClr val="610B38"/>
                </a:solidFill>
                <a:effectLst/>
                <a:latin typeface="erdana"/>
              </a:rPr>
              <a:t>Advantages of DBMS</a:t>
            </a:r>
            <a:endParaRPr lang="en-IN" dirty="0"/>
          </a:p>
        </p:txBody>
      </p:sp>
      <p:sp>
        <p:nvSpPr>
          <p:cNvPr id="3" name="Content Placeholder 2">
            <a:extLst>
              <a:ext uri="{FF2B5EF4-FFF2-40B4-BE49-F238E27FC236}">
                <a16:creationId xmlns:a16="http://schemas.microsoft.com/office/drawing/2014/main" id="{70F6D8D4-D0E1-4623-935E-6422134DF2DD}"/>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US" b="1" i="0" dirty="0">
                <a:solidFill>
                  <a:srgbClr val="000000"/>
                </a:solidFill>
                <a:effectLst/>
                <a:latin typeface="inter-bold"/>
              </a:rPr>
              <a:t>Controls database redundancy:</a:t>
            </a:r>
            <a:r>
              <a:rPr lang="en-US" b="0" i="0" dirty="0">
                <a:solidFill>
                  <a:srgbClr val="000000"/>
                </a:solidFill>
                <a:effectLst/>
                <a:latin typeface="inter-regular"/>
              </a:rPr>
              <a:t> It can control data redundancy because it stores all the data in one single database file and that recorded data is placed in the database.</a:t>
            </a:r>
          </a:p>
          <a:p>
            <a:pPr algn="just">
              <a:buFont typeface="Arial" panose="020B0604020202020204" pitchFamily="34" charset="0"/>
              <a:buChar char="•"/>
            </a:pPr>
            <a:r>
              <a:rPr lang="en-US" b="1" i="0" dirty="0">
                <a:solidFill>
                  <a:srgbClr val="000000"/>
                </a:solidFill>
                <a:effectLst/>
                <a:latin typeface="inter-bold"/>
              </a:rPr>
              <a:t>Data sharing:</a:t>
            </a:r>
            <a:r>
              <a:rPr lang="en-US" b="0" i="0" dirty="0">
                <a:solidFill>
                  <a:srgbClr val="000000"/>
                </a:solidFill>
                <a:effectLst/>
                <a:latin typeface="inter-regular"/>
              </a:rPr>
              <a:t> In DBMS, the authorized users of an organization can share the data among multiple users.</a:t>
            </a:r>
          </a:p>
          <a:p>
            <a:pPr algn="just">
              <a:buFont typeface="Arial" panose="020B0604020202020204" pitchFamily="34" charset="0"/>
              <a:buChar char="•"/>
            </a:pPr>
            <a:r>
              <a:rPr lang="en-US" b="1" i="0" dirty="0">
                <a:solidFill>
                  <a:srgbClr val="000000"/>
                </a:solidFill>
                <a:effectLst/>
                <a:latin typeface="inter-bold"/>
              </a:rPr>
              <a:t>Easier Maintenance:</a:t>
            </a:r>
            <a:r>
              <a:rPr lang="en-US" b="0" i="0" dirty="0">
                <a:solidFill>
                  <a:srgbClr val="000000"/>
                </a:solidFill>
                <a:effectLst/>
                <a:latin typeface="inter-regular"/>
              </a:rPr>
              <a:t> It can be easily maintainable due to the centralized nature of the database system.</a:t>
            </a:r>
          </a:p>
          <a:p>
            <a:pPr algn="just">
              <a:buFont typeface="Arial" panose="020B0604020202020204" pitchFamily="34" charset="0"/>
              <a:buChar char="•"/>
            </a:pPr>
            <a:r>
              <a:rPr lang="en-US" b="1" i="0" dirty="0">
                <a:solidFill>
                  <a:srgbClr val="000000"/>
                </a:solidFill>
                <a:effectLst/>
                <a:latin typeface="inter-bold"/>
              </a:rPr>
              <a:t>Reduce time:</a:t>
            </a:r>
            <a:r>
              <a:rPr lang="en-US" b="0" i="0" dirty="0">
                <a:solidFill>
                  <a:srgbClr val="000000"/>
                </a:solidFill>
                <a:effectLst/>
                <a:latin typeface="inter-regular"/>
              </a:rPr>
              <a:t> It reduces development time and maintenance need.</a:t>
            </a:r>
          </a:p>
          <a:p>
            <a:pPr algn="just">
              <a:buFont typeface="Arial" panose="020B0604020202020204" pitchFamily="34" charset="0"/>
              <a:buChar char="•"/>
            </a:pPr>
            <a:r>
              <a:rPr lang="en-US" b="1" i="0" dirty="0">
                <a:solidFill>
                  <a:srgbClr val="000000"/>
                </a:solidFill>
                <a:effectLst/>
                <a:latin typeface="inter-bold"/>
              </a:rPr>
              <a:t>Backup:</a:t>
            </a:r>
            <a:r>
              <a:rPr lang="en-US" b="0" i="0" dirty="0">
                <a:solidFill>
                  <a:srgbClr val="000000"/>
                </a:solidFill>
                <a:effectLst/>
                <a:latin typeface="inter-regular"/>
              </a:rPr>
              <a:t> It provides backup and recovery subsystems which create automatic backup of data during failures and restores the data if required.</a:t>
            </a:r>
          </a:p>
          <a:p>
            <a:pPr algn="just">
              <a:buFont typeface="Arial" panose="020B0604020202020204" pitchFamily="34" charset="0"/>
              <a:buChar char="•"/>
            </a:pPr>
            <a:r>
              <a:rPr lang="en-US" b="1" i="0" dirty="0">
                <a:solidFill>
                  <a:srgbClr val="000000"/>
                </a:solidFill>
                <a:effectLst/>
                <a:latin typeface="inter-bold"/>
              </a:rPr>
              <a:t>multiple user interface:</a:t>
            </a:r>
            <a:r>
              <a:rPr lang="en-US" b="0" i="0" dirty="0">
                <a:solidFill>
                  <a:srgbClr val="000000"/>
                </a:solidFill>
                <a:effectLst/>
                <a:latin typeface="inter-regular"/>
              </a:rPr>
              <a:t> It provides different types of user interfaces like graphical user interfaces, application program interfaces etc.</a:t>
            </a:r>
          </a:p>
          <a:p>
            <a:endParaRPr lang="en-IN" dirty="0"/>
          </a:p>
        </p:txBody>
      </p:sp>
    </p:spTree>
    <p:extLst>
      <p:ext uri="{BB962C8B-B14F-4D97-AF65-F5344CB8AC3E}">
        <p14:creationId xmlns:p14="http://schemas.microsoft.com/office/powerpoint/2010/main" val="733515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AD96-868E-4E4D-9906-53B4F226D6DE}"/>
              </a:ext>
            </a:extLst>
          </p:cNvPr>
          <p:cNvSpPr>
            <a:spLocks noGrp="1"/>
          </p:cNvSpPr>
          <p:nvPr>
            <p:ph type="title"/>
          </p:nvPr>
        </p:nvSpPr>
        <p:spPr/>
        <p:txBody>
          <a:bodyPr>
            <a:normAutofit/>
          </a:bodyPr>
          <a:lstStyle/>
          <a:p>
            <a:r>
              <a:rPr lang="en-US" b="0" i="0" dirty="0">
                <a:solidFill>
                  <a:srgbClr val="610B38"/>
                </a:solidFill>
                <a:effectLst/>
                <a:latin typeface="erdana"/>
              </a:rPr>
              <a:t>Disadvantages of DBMS</a:t>
            </a:r>
            <a:endParaRPr lang="en-IN" dirty="0"/>
          </a:p>
        </p:txBody>
      </p:sp>
      <p:sp>
        <p:nvSpPr>
          <p:cNvPr id="3" name="Content Placeholder 2">
            <a:extLst>
              <a:ext uri="{FF2B5EF4-FFF2-40B4-BE49-F238E27FC236}">
                <a16:creationId xmlns:a16="http://schemas.microsoft.com/office/drawing/2014/main" id="{6C877573-109B-454B-8CA2-01EBEC475AFF}"/>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en-US" b="1" i="0" dirty="0">
                <a:solidFill>
                  <a:srgbClr val="000000"/>
                </a:solidFill>
                <a:effectLst/>
                <a:latin typeface="inter-bold"/>
              </a:rPr>
              <a:t>Cost of Hardware and Software:</a:t>
            </a:r>
            <a:r>
              <a:rPr lang="en-US" b="0" i="0" dirty="0">
                <a:solidFill>
                  <a:srgbClr val="000000"/>
                </a:solidFill>
                <a:effectLst/>
                <a:latin typeface="inter-regular"/>
              </a:rPr>
              <a:t> It requires a high speed of data processor and large memory size to run DBMS software.</a:t>
            </a:r>
          </a:p>
          <a:p>
            <a:pPr algn="just">
              <a:buFont typeface="Arial" panose="020B0604020202020204" pitchFamily="34" charset="0"/>
              <a:buChar char="•"/>
            </a:pPr>
            <a:r>
              <a:rPr lang="en-US" b="1" i="0" dirty="0">
                <a:solidFill>
                  <a:srgbClr val="000000"/>
                </a:solidFill>
                <a:effectLst/>
                <a:latin typeface="inter-bold"/>
              </a:rPr>
              <a:t>Size:</a:t>
            </a:r>
            <a:r>
              <a:rPr lang="en-US" b="0" i="0" dirty="0">
                <a:solidFill>
                  <a:srgbClr val="000000"/>
                </a:solidFill>
                <a:effectLst/>
                <a:latin typeface="inter-regular"/>
              </a:rPr>
              <a:t> It occupies a large space of disks and large memory to run them efficiently.</a:t>
            </a:r>
          </a:p>
          <a:p>
            <a:pPr algn="just">
              <a:buFont typeface="Arial" panose="020B0604020202020204" pitchFamily="34" charset="0"/>
              <a:buChar char="•"/>
            </a:pPr>
            <a:r>
              <a:rPr lang="en-US" b="1" i="0" dirty="0">
                <a:solidFill>
                  <a:srgbClr val="000000"/>
                </a:solidFill>
                <a:effectLst/>
                <a:latin typeface="inter-bold"/>
              </a:rPr>
              <a:t>Complexity:</a:t>
            </a:r>
            <a:r>
              <a:rPr lang="en-US" b="0" i="0" dirty="0">
                <a:solidFill>
                  <a:srgbClr val="000000"/>
                </a:solidFill>
                <a:effectLst/>
                <a:latin typeface="inter-regular"/>
              </a:rPr>
              <a:t> Database system creates additional complexity and requirements.</a:t>
            </a:r>
          </a:p>
          <a:p>
            <a:pPr algn="just">
              <a:buFont typeface="Arial" panose="020B0604020202020204" pitchFamily="34" charset="0"/>
              <a:buChar char="•"/>
            </a:pPr>
            <a:r>
              <a:rPr lang="en-US" b="1" i="0" dirty="0">
                <a:solidFill>
                  <a:srgbClr val="000000"/>
                </a:solidFill>
                <a:effectLst/>
                <a:latin typeface="inter-bold"/>
              </a:rPr>
              <a:t>Higher impact of failure:</a:t>
            </a:r>
            <a:r>
              <a:rPr lang="en-US" b="0" i="0" dirty="0">
                <a:solidFill>
                  <a:srgbClr val="000000"/>
                </a:solidFill>
                <a:effectLst/>
                <a:latin typeface="inter-regular"/>
              </a:rPr>
              <a:t> Failure is highly impacted the database because in most of the organization, all the data stored in a single database and if the database is damaged due to electric failure or database corruption then the data may be lost forever.</a:t>
            </a:r>
          </a:p>
          <a:p>
            <a:endParaRPr lang="en-IN" dirty="0"/>
          </a:p>
        </p:txBody>
      </p:sp>
    </p:spTree>
    <p:extLst>
      <p:ext uri="{BB962C8B-B14F-4D97-AF65-F5344CB8AC3E}">
        <p14:creationId xmlns:p14="http://schemas.microsoft.com/office/powerpoint/2010/main" val="2027677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Data Abstraction in DBMS</a:t>
            </a:r>
            <a:br>
              <a:rPr lang="en-IN" b="1" dirty="0"/>
            </a:br>
            <a:endParaRPr lang="en-IN" dirty="0"/>
          </a:p>
        </p:txBody>
      </p:sp>
      <p:sp>
        <p:nvSpPr>
          <p:cNvPr id="5" name="Content Placeholder 4"/>
          <p:cNvSpPr>
            <a:spLocks noGrp="1"/>
          </p:cNvSpPr>
          <p:nvPr>
            <p:ph idx="1"/>
          </p:nvPr>
        </p:nvSpPr>
        <p:spPr>
          <a:xfrm>
            <a:off x="457200" y="914401"/>
            <a:ext cx="8229600" cy="1371599"/>
          </a:xfrm>
        </p:spPr>
        <p:txBody>
          <a:bodyPr>
            <a:normAutofit/>
          </a:bodyPr>
          <a:lstStyle/>
          <a:p>
            <a:r>
              <a:rPr lang="en-IN" sz="2000" dirty="0"/>
              <a:t>Database systems are made-up of complex data structures. To ease the user interaction with database, the developers hide internal irrelevant details from users. This process of hiding irrelevant details from user is called data abstraction.</a:t>
            </a:r>
          </a:p>
        </p:txBody>
      </p:sp>
      <p:pic>
        <p:nvPicPr>
          <p:cNvPr id="21506" name="Picture 2" descr="3 levels of abstraction"/>
          <p:cNvPicPr>
            <a:picLocks noChangeAspect="1" noChangeArrowheads="1"/>
          </p:cNvPicPr>
          <p:nvPr/>
        </p:nvPicPr>
        <p:blipFill>
          <a:blip r:embed="rId2"/>
          <a:srcRect/>
          <a:stretch>
            <a:fillRect/>
          </a:stretch>
        </p:blipFill>
        <p:spPr bwMode="auto">
          <a:xfrm>
            <a:off x="1676400" y="2247900"/>
            <a:ext cx="6248400" cy="41529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b="1" dirty="0"/>
              <a:t>Physical level</a:t>
            </a:r>
            <a:r>
              <a:rPr lang="en-IN" dirty="0"/>
              <a:t>: This is the lowest level of data abstraction. It describes how data is actually stored in database. You can get the complex data structure details at this level.</a:t>
            </a:r>
          </a:p>
          <a:p>
            <a:r>
              <a:rPr lang="en-IN" b="1" dirty="0"/>
              <a:t>Logical level</a:t>
            </a:r>
            <a:r>
              <a:rPr lang="en-IN" dirty="0"/>
              <a:t>: This is the middle level of 3-level data abstraction architecture. It describes what data is stored in database.</a:t>
            </a:r>
          </a:p>
          <a:p>
            <a:r>
              <a:rPr lang="en-IN" b="1" dirty="0"/>
              <a:t>View level</a:t>
            </a:r>
            <a:r>
              <a:rPr lang="en-IN" dirty="0"/>
              <a:t>: Highest level of data abstraction. This level describes the user interaction with database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8B85-F3E1-4D36-B165-36D3F7DA371A}"/>
              </a:ext>
            </a:extLst>
          </p:cNvPr>
          <p:cNvSpPr>
            <a:spLocks noGrp="1"/>
          </p:cNvSpPr>
          <p:nvPr>
            <p:ph type="title"/>
          </p:nvPr>
        </p:nvSpPr>
        <p:spPr/>
        <p:txBody>
          <a:bodyPr/>
          <a:lstStyle/>
          <a:p>
            <a:r>
              <a:rPr lang="en-US" b="0" i="0" dirty="0">
                <a:solidFill>
                  <a:srgbClr val="610B38"/>
                </a:solidFill>
                <a:effectLst/>
                <a:latin typeface="erdana"/>
              </a:rPr>
              <a:t>What is Data?</a:t>
            </a:r>
            <a:endParaRPr lang="en-IN" dirty="0"/>
          </a:p>
        </p:txBody>
      </p:sp>
      <p:sp>
        <p:nvSpPr>
          <p:cNvPr id="3" name="Content Placeholder 2">
            <a:extLst>
              <a:ext uri="{FF2B5EF4-FFF2-40B4-BE49-F238E27FC236}">
                <a16:creationId xmlns:a16="http://schemas.microsoft.com/office/drawing/2014/main" id="{75D3A542-D902-4462-84E3-C811108A3259}"/>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Data is a collection of a distinct small unit of information. </a:t>
            </a:r>
          </a:p>
          <a:p>
            <a:pPr algn="just"/>
            <a:r>
              <a:rPr lang="en-US" b="0" i="0" dirty="0">
                <a:solidFill>
                  <a:srgbClr val="333333"/>
                </a:solidFill>
                <a:effectLst/>
                <a:latin typeface="inter-regular"/>
              </a:rPr>
              <a:t>It can be used in a variety of forms like text, numbers, media, bytes, etc. it can be stored in pieces of paper or electronic memory, etc.</a:t>
            </a:r>
          </a:p>
          <a:p>
            <a:pPr algn="just"/>
            <a:r>
              <a:rPr lang="en-US" b="0" i="0" dirty="0">
                <a:solidFill>
                  <a:srgbClr val="333333"/>
                </a:solidFill>
                <a:effectLst/>
                <a:latin typeface="inter-regular"/>
              </a:rPr>
              <a:t>Word 'Data' is originated from the word 'datum' that means 'single piece of information.’ </a:t>
            </a:r>
          </a:p>
          <a:p>
            <a:pPr algn="just"/>
            <a:r>
              <a:rPr lang="en-US" b="0" i="0" dirty="0">
                <a:solidFill>
                  <a:srgbClr val="333333"/>
                </a:solidFill>
                <a:effectLst/>
                <a:latin typeface="inter-regular"/>
              </a:rPr>
              <a:t>It is plural of the word datum.</a:t>
            </a:r>
          </a:p>
        </p:txBody>
      </p:sp>
    </p:spTree>
    <p:extLst>
      <p:ext uri="{BB962C8B-B14F-4D97-AF65-F5344CB8AC3E}">
        <p14:creationId xmlns:p14="http://schemas.microsoft.com/office/powerpoint/2010/main" val="3736052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a:t>
            </a:r>
            <a:endParaRPr lang="en-IN"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r>
              <a:rPr lang="en-IN" dirty="0"/>
              <a:t>store customer information in a customer table. </a:t>
            </a:r>
          </a:p>
          <a:p>
            <a:r>
              <a:rPr lang="en-IN" dirty="0"/>
              <a:t>At </a:t>
            </a:r>
            <a:r>
              <a:rPr lang="en-IN" b="1" dirty="0"/>
              <a:t>physical level</a:t>
            </a:r>
            <a:r>
              <a:rPr lang="en-IN" dirty="0"/>
              <a:t> these records can be described as blocks of storage (bytes, gigabytes, terabytes etc.) in memory. These details are often hidden from the programmers.</a:t>
            </a:r>
          </a:p>
          <a:p>
            <a:r>
              <a:rPr lang="en-IN" dirty="0"/>
              <a:t>At the </a:t>
            </a:r>
            <a:r>
              <a:rPr lang="en-IN" b="1" dirty="0"/>
              <a:t>logical level</a:t>
            </a:r>
            <a:r>
              <a:rPr lang="en-IN" dirty="0"/>
              <a:t> these records can be described as fields and attributes along with their data types, their relationship among each other can be logically implemented. The programmers generally work at this level because they are aware of such things about database systems.</a:t>
            </a:r>
          </a:p>
          <a:p>
            <a:r>
              <a:rPr lang="en-IN" dirty="0"/>
              <a:t>At </a:t>
            </a:r>
            <a:r>
              <a:rPr lang="en-IN" b="1" dirty="0"/>
              <a:t>view level</a:t>
            </a:r>
            <a:r>
              <a:rPr lang="en-IN" dirty="0"/>
              <a:t>, user just interact with system with the help of GUI and enter the details at the screen, they are not aware of how the data is stored and what data is stored; such details are hidden from them.</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Instance and schema in DBMS</a:t>
            </a:r>
            <a:br>
              <a:rPr lang="en-IN" b="1" dirty="0"/>
            </a:br>
            <a:endParaRPr lang="en-IN" dirty="0"/>
          </a:p>
        </p:txBody>
      </p:sp>
      <p:sp>
        <p:nvSpPr>
          <p:cNvPr id="3" name="Content Placeholder 2"/>
          <p:cNvSpPr>
            <a:spLocks noGrp="1"/>
          </p:cNvSpPr>
          <p:nvPr>
            <p:ph idx="1"/>
          </p:nvPr>
        </p:nvSpPr>
        <p:spPr>
          <a:xfrm>
            <a:off x="457200" y="990600"/>
            <a:ext cx="8229600" cy="5486400"/>
          </a:xfrm>
        </p:spPr>
        <p:txBody>
          <a:bodyPr>
            <a:normAutofit fontScale="85000" lnSpcReduction="10000"/>
          </a:bodyPr>
          <a:lstStyle/>
          <a:p>
            <a:pPr algn="just"/>
            <a:r>
              <a:rPr lang="en-IN" b="1" dirty="0"/>
              <a:t>DBMS Schema-</a:t>
            </a:r>
            <a:r>
              <a:rPr lang="en-IN" dirty="0"/>
              <a:t>Design of a database is called the schema. Schema is of three types: Physical schema, logical schema and view schema.</a:t>
            </a:r>
          </a:p>
          <a:p>
            <a:pPr lvl="1" algn="just"/>
            <a:r>
              <a:rPr lang="en-IN" dirty="0"/>
              <a:t>The design of a database at physical level is called </a:t>
            </a:r>
            <a:r>
              <a:rPr lang="en-IN" b="1" dirty="0"/>
              <a:t>physical schema</a:t>
            </a:r>
            <a:r>
              <a:rPr lang="en-IN" dirty="0"/>
              <a:t>, how the data stored in blocks of storage is described at this level.</a:t>
            </a:r>
          </a:p>
          <a:p>
            <a:pPr lvl="1" algn="just"/>
            <a:r>
              <a:rPr lang="en-IN" dirty="0"/>
              <a:t>Design of database at logical level is called </a:t>
            </a:r>
            <a:r>
              <a:rPr lang="en-IN" b="1" dirty="0"/>
              <a:t>logical schema</a:t>
            </a:r>
            <a:r>
              <a:rPr lang="en-IN" dirty="0"/>
              <a:t>, programmers and database administrators work at this level, at this level data can be described as certain types of data records gets stored in data structures, however the internal details such as implementation of data structure is hidden at this level.</a:t>
            </a:r>
          </a:p>
          <a:p>
            <a:pPr lvl="1" algn="just"/>
            <a:r>
              <a:rPr lang="en-IN" dirty="0"/>
              <a:t>Design of database at view level is called </a:t>
            </a:r>
            <a:r>
              <a:rPr lang="en-IN" b="1" dirty="0"/>
              <a:t>view schema</a:t>
            </a:r>
            <a:r>
              <a:rPr lang="en-IN" dirty="0"/>
              <a:t>. This generally describes end user interaction with database systems.</a:t>
            </a:r>
          </a:p>
          <a:p>
            <a:pPr algn="just"/>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DBMS Instance</a:t>
            </a:r>
            <a:br>
              <a:rPr lang="en-IN" b="1" dirty="0"/>
            </a:br>
            <a:endParaRPr lang="en-IN" dirty="0"/>
          </a:p>
        </p:txBody>
      </p:sp>
      <p:sp>
        <p:nvSpPr>
          <p:cNvPr id="3" name="Content Placeholder 2"/>
          <p:cNvSpPr>
            <a:spLocks noGrp="1"/>
          </p:cNvSpPr>
          <p:nvPr>
            <p:ph idx="1"/>
          </p:nvPr>
        </p:nvSpPr>
        <p:spPr/>
        <p:txBody>
          <a:bodyPr/>
          <a:lstStyle/>
          <a:p>
            <a:pPr algn="just"/>
            <a:r>
              <a:rPr lang="en-IN" dirty="0"/>
              <a:t>The data stored in database at a particular moment of time is called instance of database. </a:t>
            </a:r>
          </a:p>
          <a:p>
            <a:pPr algn="just"/>
            <a:r>
              <a:rPr lang="en-IN" dirty="0"/>
              <a:t>Database schema defines the variable declarations in tables that belong to a particular database; the value of these variables at a moment of time is called the instance of that database.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DBMS – Three Level Architecture</a:t>
            </a:r>
            <a:br>
              <a:rPr lang="en-IN" b="1" dirty="0"/>
            </a:br>
            <a:endParaRPr lang="en-IN" dirty="0"/>
          </a:p>
        </p:txBody>
      </p:sp>
      <p:pic>
        <p:nvPicPr>
          <p:cNvPr id="1026" name="Picture 2" descr="DBMS - Three Level Architecture"/>
          <p:cNvPicPr>
            <a:picLocks noChangeAspect="1" noChangeArrowheads="1"/>
          </p:cNvPicPr>
          <p:nvPr/>
        </p:nvPicPr>
        <p:blipFill>
          <a:blip r:embed="rId2"/>
          <a:srcRect/>
          <a:stretch>
            <a:fillRect/>
          </a:stretch>
        </p:blipFill>
        <p:spPr bwMode="auto">
          <a:xfrm>
            <a:off x="1981200" y="762000"/>
            <a:ext cx="5791200" cy="57912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External level</a:t>
            </a:r>
            <a:br>
              <a:rPr lang="en-IN" b="1"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It is also called </a:t>
            </a:r>
            <a:r>
              <a:rPr lang="en-IN" b="1" dirty="0"/>
              <a:t>view level</a:t>
            </a:r>
            <a:r>
              <a:rPr lang="en-IN" dirty="0"/>
              <a:t>. </a:t>
            </a:r>
          </a:p>
          <a:p>
            <a:r>
              <a:rPr lang="en-IN" dirty="0"/>
              <a:t>The reason this level is called “view” is because several users can view their desired data from this level which is internally fetched from database with the help of conceptual and internal level mapping.</a:t>
            </a:r>
          </a:p>
          <a:p>
            <a:r>
              <a:rPr lang="en-IN" dirty="0"/>
              <a:t>The user doesn’t need to know the database schema details such as data structure, table definition etc. user is only concerned about data which is what returned back to the view level after it has been fetched from database (present at the internal level).</a:t>
            </a:r>
          </a:p>
          <a:p>
            <a:r>
              <a:rPr lang="en-IN" dirty="0"/>
              <a:t>External level is the “</a:t>
            </a:r>
            <a:r>
              <a:rPr lang="en-IN" b="1" dirty="0"/>
              <a:t>top level</a:t>
            </a:r>
            <a:r>
              <a:rPr lang="en-IN" dirty="0"/>
              <a:t>” of the Three Level DBMS Architecture.</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Conceptual level</a:t>
            </a:r>
            <a:br>
              <a:rPr lang="en-IN" b="1" dirty="0"/>
            </a:br>
            <a:endParaRPr lang="en-IN" dirty="0"/>
          </a:p>
        </p:txBody>
      </p:sp>
      <p:sp>
        <p:nvSpPr>
          <p:cNvPr id="3" name="Content Placeholder 2"/>
          <p:cNvSpPr>
            <a:spLocks noGrp="1"/>
          </p:cNvSpPr>
          <p:nvPr>
            <p:ph idx="1"/>
          </p:nvPr>
        </p:nvSpPr>
        <p:spPr/>
        <p:txBody>
          <a:bodyPr/>
          <a:lstStyle/>
          <a:p>
            <a:r>
              <a:rPr lang="en-IN" dirty="0"/>
              <a:t>It is also called </a:t>
            </a:r>
            <a:r>
              <a:rPr lang="en-IN" b="1" dirty="0"/>
              <a:t>logical level</a:t>
            </a:r>
            <a:r>
              <a:rPr lang="en-IN" dirty="0"/>
              <a:t>. The whole design of the database such as relationship among data, schema of data etc. are described in this level.</a:t>
            </a:r>
          </a:p>
          <a:p>
            <a:r>
              <a:rPr lang="en-IN" dirty="0"/>
              <a:t>Database constraints and security are also implemented in this level of architecture. This level is maintained by DBA (database administrator).</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Internal level</a:t>
            </a:r>
            <a:br>
              <a:rPr lang="en-IN" b="1" dirty="0"/>
            </a:br>
            <a:endParaRPr lang="en-IN" dirty="0"/>
          </a:p>
        </p:txBody>
      </p:sp>
      <p:sp>
        <p:nvSpPr>
          <p:cNvPr id="3" name="Content Placeholder 2"/>
          <p:cNvSpPr>
            <a:spLocks noGrp="1"/>
          </p:cNvSpPr>
          <p:nvPr>
            <p:ph idx="1"/>
          </p:nvPr>
        </p:nvSpPr>
        <p:spPr/>
        <p:txBody>
          <a:bodyPr/>
          <a:lstStyle/>
          <a:p>
            <a:r>
              <a:rPr lang="en-IN" dirty="0"/>
              <a:t>This level is also known as physical level. This level describes how the data is actually stored in the storage devices. This level is also responsible for allocating space to the data. This is the lowest level of the architecture.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3103F1-AF4A-43E3-9688-29D389EB3CE5}"/>
              </a:ext>
            </a:extLst>
          </p:cNvPr>
          <p:cNvSpPr>
            <a:spLocks noGrp="1"/>
          </p:cNvSpPr>
          <p:nvPr>
            <p:ph type="title"/>
          </p:nvPr>
        </p:nvSpPr>
        <p:spPr/>
        <p:txBody>
          <a:bodyPr/>
          <a:lstStyle/>
          <a:p>
            <a:r>
              <a:rPr lang="en-US" dirty="0"/>
              <a:t>DBMS Architecture</a:t>
            </a:r>
            <a:endParaRPr lang="en-IN" dirty="0"/>
          </a:p>
        </p:txBody>
      </p:sp>
      <p:sp>
        <p:nvSpPr>
          <p:cNvPr id="5" name="Content Placeholder 4">
            <a:extLst>
              <a:ext uri="{FF2B5EF4-FFF2-40B4-BE49-F238E27FC236}">
                <a16:creationId xmlns:a16="http://schemas.microsoft.com/office/drawing/2014/main" id="{CEB8DF10-164D-4713-B478-FC473C9FFF6C}"/>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inter-regular"/>
              </a:rPr>
              <a:t>The DBMS design depends upon its architecture. </a:t>
            </a:r>
          </a:p>
          <a:p>
            <a:pPr algn="just">
              <a:buFont typeface="Arial" panose="020B0604020202020204" pitchFamily="34" charset="0"/>
              <a:buChar char="•"/>
            </a:pPr>
            <a:r>
              <a:rPr lang="en-US" b="0" i="0" dirty="0">
                <a:solidFill>
                  <a:srgbClr val="000000"/>
                </a:solidFill>
                <a:effectLst/>
                <a:latin typeface="inter-regular"/>
              </a:rPr>
              <a:t>The basic client/server architecture is used to deal with a large number of PCs, web servers, database servers and other components that are connected with networks.</a:t>
            </a:r>
          </a:p>
          <a:p>
            <a:pPr algn="just">
              <a:buFont typeface="Arial" panose="020B0604020202020204" pitchFamily="34" charset="0"/>
              <a:buChar char="•"/>
            </a:pPr>
            <a:r>
              <a:rPr lang="en-US" b="0" i="0" dirty="0">
                <a:solidFill>
                  <a:srgbClr val="000000"/>
                </a:solidFill>
                <a:effectLst/>
                <a:latin typeface="inter-regular"/>
              </a:rPr>
              <a:t>The client/server architecture consists of many PCs and a workstation which are connected via the network.</a:t>
            </a:r>
          </a:p>
          <a:p>
            <a:pPr algn="just">
              <a:buFont typeface="Arial" panose="020B0604020202020204" pitchFamily="34" charset="0"/>
              <a:buChar char="•"/>
            </a:pPr>
            <a:r>
              <a:rPr lang="en-US" b="0" i="0" dirty="0">
                <a:solidFill>
                  <a:srgbClr val="000000"/>
                </a:solidFill>
                <a:effectLst/>
                <a:latin typeface="inter-regular"/>
              </a:rPr>
              <a:t>DBMS architecture depends upon how users are connected to the database to get their request done.</a:t>
            </a:r>
          </a:p>
          <a:p>
            <a:endParaRPr lang="en-IN" dirty="0"/>
          </a:p>
        </p:txBody>
      </p:sp>
    </p:spTree>
    <p:extLst>
      <p:ext uri="{BB962C8B-B14F-4D97-AF65-F5344CB8AC3E}">
        <p14:creationId xmlns:p14="http://schemas.microsoft.com/office/powerpoint/2010/main" val="2504358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ter image description here"/>
          <p:cNvPicPr>
            <a:picLocks noChangeAspect="1" noChangeArrowheads="1"/>
          </p:cNvPicPr>
          <p:nvPr/>
        </p:nvPicPr>
        <p:blipFill>
          <a:blip r:embed="rId2"/>
          <a:srcRect/>
          <a:stretch>
            <a:fillRect/>
          </a:stretch>
        </p:blipFill>
        <p:spPr bwMode="auto">
          <a:xfrm>
            <a:off x="1600200" y="0"/>
            <a:ext cx="6096000" cy="6762751"/>
          </a:xfrm>
          <a:prstGeom prst="rect">
            <a:avLst/>
          </a:prstGeom>
          <a:noFill/>
        </p:spPr>
      </p:pic>
    </p:spTree>
    <p:extLst>
      <p:ext uri="{BB962C8B-B14F-4D97-AF65-F5344CB8AC3E}">
        <p14:creationId xmlns:p14="http://schemas.microsoft.com/office/powerpoint/2010/main" val="2185774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Database Users:</a:t>
            </a:r>
            <a:br>
              <a:rPr lang="en-IN" dirty="0"/>
            </a:br>
            <a:endParaRPr lang="en-IN" dirty="0"/>
          </a:p>
        </p:txBody>
      </p:sp>
      <p:sp>
        <p:nvSpPr>
          <p:cNvPr id="3" name="Content Placeholder 2"/>
          <p:cNvSpPr>
            <a:spLocks noGrp="1"/>
          </p:cNvSpPr>
          <p:nvPr>
            <p:ph idx="1"/>
          </p:nvPr>
        </p:nvSpPr>
        <p:spPr>
          <a:xfrm>
            <a:off x="457200" y="838200"/>
            <a:ext cx="8229600" cy="5791200"/>
          </a:xfrm>
        </p:spPr>
        <p:txBody>
          <a:bodyPr>
            <a:normAutofit fontScale="55000" lnSpcReduction="20000"/>
          </a:bodyPr>
          <a:lstStyle/>
          <a:p>
            <a:r>
              <a:rPr lang="en-IN" dirty="0"/>
              <a:t>Users are differentiated by the way they expect to interact with the system:</a:t>
            </a:r>
          </a:p>
          <a:p>
            <a:r>
              <a:rPr lang="en-IN" b="1" dirty="0"/>
              <a:t>Application programmers:</a:t>
            </a:r>
            <a:endParaRPr lang="en-IN" dirty="0"/>
          </a:p>
          <a:p>
            <a:pPr lvl="1"/>
            <a:r>
              <a:rPr lang="en-IN" dirty="0"/>
              <a:t>Application programmers are computer professionals who write application programs. Application programmers can choose from many tools to develop user interfaces.</a:t>
            </a:r>
          </a:p>
          <a:p>
            <a:pPr lvl="1"/>
            <a:r>
              <a:rPr lang="en-IN" dirty="0"/>
              <a:t>Rapid application development (RAD) tools are tools that enable an application programmer to construct forms and reports without writing a program.</a:t>
            </a:r>
          </a:p>
          <a:p>
            <a:r>
              <a:rPr lang="en-IN" b="1" dirty="0"/>
              <a:t>Sophisticated users:</a:t>
            </a:r>
            <a:endParaRPr lang="en-IN" dirty="0"/>
          </a:p>
          <a:p>
            <a:pPr lvl="1"/>
            <a:r>
              <a:rPr lang="en-IN" dirty="0"/>
              <a:t>Sophisticated users interact with the system without writing programs. Instead, they form their requests in a database query language.</a:t>
            </a:r>
          </a:p>
          <a:p>
            <a:pPr lvl="1"/>
            <a:r>
              <a:rPr lang="en-IN" dirty="0"/>
              <a:t>They submit each such query to a query processor, whose function is to break down DML statements into instructions that the storage manager understands.</a:t>
            </a:r>
          </a:p>
          <a:p>
            <a:r>
              <a:rPr lang="en-IN" b="1" dirty="0"/>
              <a:t>Specialized users :</a:t>
            </a:r>
            <a:endParaRPr lang="en-IN" dirty="0"/>
          </a:p>
          <a:p>
            <a:pPr lvl="1"/>
            <a:r>
              <a:rPr lang="en-IN" dirty="0"/>
              <a:t>Specialized users are sophisticated users who write specialized database applications that do not fit into the traditional data-processing framework.</a:t>
            </a:r>
          </a:p>
          <a:p>
            <a:pPr lvl="1"/>
            <a:r>
              <a:rPr lang="en-IN" dirty="0"/>
              <a:t>Among these applications are computer-aided design systems, knowledge base and expert systems, systems that store data with complex data types (for example, graphics data and audio data), and environment-modelling systems.</a:t>
            </a:r>
          </a:p>
          <a:p>
            <a:r>
              <a:rPr lang="en-IN" b="1" dirty="0"/>
              <a:t>Naïve users :</a:t>
            </a:r>
            <a:endParaRPr lang="en-IN" dirty="0"/>
          </a:p>
          <a:p>
            <a:pPr lvl="1"/>
            <a:r>
              <a:rPr lang="en-IN" dirty="0"/>
              <a:t>Naive users are unsophisticated users who interact with the system by invoking one of the application programs that have been written previously.</a:t>
            </a:r>
          </a:p>
          <a:p>
            <a:pPr lvl="1"/>
            <a:r>
              <a:rPr lang="en-IN" dirty="0"/>
              <a:t>For example, a bank teller who needs to transfer $50 from account A to account B invokes a program called transfer. This program asks the teller for the amount of money to be transferred, the account from which the money is to be transferred, and the account to which the money is to be transferred.</a:t>
            </a:r>
          </a:p>
          <a:p>
            <a:r>
              <a:rPr lang="en-IN" dirty="0"/>
              <a:t>DBA</a:t>
            </a:r>
          </a:p>
        </p:txBody>
      </p:sp>
    </p:spTree>
    <p:extLst>
      <p:ext uri="{BB962C8B-B14F-4D97-AF65-F5344CB8AC3E}">
        <p14:creationId xmlns:p14="http://schemas.microsoft.com/office/powerpoint/2010/main" val="267778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99D2-4FD3-44A7-9FB2-B53E4025F91B}"/>
              </a:ext>
            </a:extLst>
          </p:cNvPr>
          <p:cNvSpPr>
            <a:spLocks noGrp="1"/>
          </p:cNvSpPr>
          <p:nvPr>
            <p:ph type="title"/>
          </p:nvPr>
        </p:nvSpPr>
        <p:spPr/>
        <p:txBody>
          <a:bodyPr/>
          <a:lstStyle/>
          <a:p>
            <a:r>
              <a:rPr lang="en-US" dirty="0">
                <a:solidFill>
                  <a:srgbClr val="610B38"/>
                </a:solidFill>
                <a:latin typeface="erdana"/>
              </a:rPr>
              <a:t>Database</a:t>
            </a:r>
            <a:endParaRPr lang="en-IN" dirty="0">
              <a:solidFill>
                <a:srgbClr val="610B38"/>
              </a:solidFill>
              <a:latin typeface="erdana"/>
            </a:endParaRPr>
          </a:p>
        </p:txBody>
      </p:sp>
      <p:sp>
        <p:nvSpPr>
          <p:cNvPr id="3" name="Content Placeholder 2">
            <a:extLst>
              <a:ext uri="{FF2B5EF4-FFF2-40B4-BE49-F238E27FC236}">
                <a16:creationId xmlns:a16="http://schemas.microsoft.com/office/drawing/2014/main" id="{6C1C4934-CBFD-4B29-AB1D-FD948ECCB665}"/>
              </a:ext>
            </a:extLst>
          </p:cNvPr>
          <p:cNvSpPr>
            <a:spLocks noGrp="1"/>
          </p:cNvSpPr>
          <p:nvPr>
            <p:ph idx="1"/>
          </p:nvPr>
        </p:nvSpPr>
        <p:spPr/>
        <p:txBody>
          <a:bodyPr>
            <a:normAutofit fontScale="92500" lnSpcReduction="20000"/>
          </a:bodyPr>
          <a:lstStyle/>
          <a:p>
            <a:pPr algn="just"/>
            <a:r>
              <a:rPr lang="en-US" b="0" i="0" dirty="0">
                <a:solidFill>
                  <a:srgbClr val="333333"/>
                </a:solidFill>
                <a:effectLst/>
                <a:latin typeface="inter-regular"/>
              </a:rPr>
              <a:t>A </a:t>
            </a:r>
            <a:r>
              <a:rPr lang="en-US" b="1" i="0" dirty="0">
                <a:solidFill>
                  <a:srgbClr val="333333"/>
                </a:solidFill>
                <a:effectLst/>
                <a:latin typeface="inter-bold"/>
              </a:rPr>
              <a:t>database</a:t>
            </a:r>
            <a:r>
              <a:rPr lang="en-US" b="0" i="0" dirty="0">
                <a:solidFill>
                  <a:srgbClr val="333333"/>
                </a:solidFill>
                <a:effectLst/>
                <a:latin typeface="inter-regular"/>
              </a:rPr>
              <a:t> is an organized collection of data, so that it can be easily accessed and managed.</a:t>
            </a:r>
            <a:endParaRPr lang="en-IN" dirty="0"/>
          </a:p>
          <a:p>
            <a:pPr algn="just"/>
            <a:r>
              <a:rPr lang="en-US" b="0" i="0" dirty="0">
                <a:solidFill>
                  <a:srgbClr val="333333"/>
                </a:solidFill>
                <a:effectLst/>
                <a:latin typeface="inter-regular"/>
              </a:rPr>
              <a:t>A collection of inter-related data used to retrieve, insert and delete the data efficiently. </a:t>
            </a:r>
          </a:p>
          <a:p>
            <a:pPr algn="just"/>
            <a:r>
              <a:rPr lang="en-US" b="0" i="0" dirty="0">
                <a:solidFill>
                  <a:srgbClr val="333333"/>
                </a:solidFill>
                <a:effectLst/>
                <a:latin typeface="inter-regular"/>
              </a:rPr>
              <a:t>It is also used to organize the data in the form of a table, schema, views, and reports, etc.</a:t>
            </a:r>
          </a:p>
          <a:p>
            <a:pPr algn="just"/>
            <a:r>
              <a:rPr lang="en-US" b="1" i="0" dirty="0">
                <a:solidFill>
                  <a:srgbClr val="333333"/>
                </a:solidFill>
                <a:effectLst/>
                <a:latin typeface="inter-bold"/>
              </a:rPr>
              <a:t>For example:</a:t>
            </a:r>
            <a:r>
              <a:rPr lang="en-US" b="0" i="0" dirty="0">
                <a:solidFill>
                  <a:srgbClr val="333333"/>
                </a:solidFill>
                <a:effectLst/>
                <a:latin typeface="inter-regular"/>
              </a:rPr>
              <a:t> The college Database organizes the data about the admin, staff, students and faculty etc.</a:t>
            </a:r>
          </a:p>
          <a:p>
            <a:pPr algn="just"/>
            <a:r>
              <a:rPr lang="en-US" b="0" i="0" dirty="0">
                <a:solidFill>
                  <a:srgbClr val="333333"/>
                </a:solidFill>
                <a:effectLst/>
                <a:latin typeface="inter-regular"/>
              </a:rPr>
              <a:t>Using the database, we can easily retrieve, insert, and delete the information.</a:t>
            </a:r>
          </a:p>
          <a:p>
            <a:pPr algn="just"/>
            <a:endParaRPr lang="en-IN" dirty="0"/>
          </a:p>
        </p:txBody>
      </p:sp>
    </p:spTree>
    <p:extLst>
      <p:ext uri="{BB962C8B-B14F-4D97-AF65-F5344CB8AC3E}">
        <p14:creationId xmlns:p14="http://schemas.microsoft.com/office/powerpoint/2010/main" val="405433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Database Administrator:</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a:t>Coordinates all the activities of the database system. The database administrator has a good understanding of the enterprise’s information resources and needs.</a:t>
            </a:r>
          </a:p>
          <a:p>
            <a:r>
              <a:rPr lang="en-IN" dirty="0"/>
              <a:t>Database administrator's duties include:</a:t>
            </a:r>
          </a:p>
          <a:p>
            <a:pPr lvl="1"/>
            <a:r>
              <a:rPr lang="en-IN" b="1" dirty="0"/>
              <a:t>Schema definition:</a:t>
            </a:r>
            <a:r>
              <a:rPr lang="en-IN" dirty="0"/>
              <a:t> The DBA creates the original database schema by executing a set of data definition statements in the DDL.</a:t>
            </a:r>
          </a:p>
          <a:p>
            <a:pPr lvl="1"/>
            <a:r>
              <a:rPr lang="en-IN" b="1" dirty="0"/>
              <a:t>Storage structure and access method definition.</a:t>
            </a:r>
            <a:endParaRPr lang="en-IN" dirty="0"/>
          </a:p>
          <a:p>
            <a:pPr lvl="1"/>
            <a:r>
              <a:rPr lang="en-IN" b="1" dirty="0"/>
              <a:t>Schema and physical organization modification:</a:t>
            </a:r>
            <a:r>
              <a:rPr lang="en-IN" dirty="0"/>
              <a:t> The DBA carries out changes to the schema and physical organization to reflect the changing needs of the organization, or to alter the physical organization to improve performance.</a:t>
            </a:r>
          </a:p>
          <a:p>
            <a:pPr lvl="1"/>
            <a:r>
              <a:rPr lang="en-IN" b="1" dirty="0"/>
              <a:t>Granting user authority to access the database:</a:t>
            </a:r>
            <a:r>
              <a:rPr lang="en-IN" dirty="0"/>
              <a:t> By granting different types of authorization, the database administrator can regulate which parts of the database various users can access.</a:t>
            </a:r>
          </a:p>
          <a:p>
            <a:pPr lvl="1"/>
            <a:r>
              <a:rPr lang="en-IN" b="1" dirty="0"/>
              <a:t>Specifying integrity constraints.</a:t>
            </a:r>
            <a:endParaRPr lang="en-IN" dirty="0"/>
          </a:p>
          <a:p>
            <a:pPr lvl="1"/>
            <a:r>
              <a:rPr lang="en-IN" b="1" dirty="0"/>
              <a:t>Monitoring performance and responding to changes in requirements.</a:t>
            </a:r>
            <a:endParaRPr lang="en-IN" dirty="0"/>
          </a:p>
          <a:p>
            <a:endParaRPr lang="en-IN" dirty="0"/>
          </a:p>
        </p:txBody>
      </p:sp>
    </p:spTree>
    <p:extLst>
      <p:ext uri="{BB962C8B-B14F-4D97-AF65-F5344CB8AC3E}">
        <p14:creationId xmlns:p14="http://schemas.microsoft.com/office/powerpoint/2010/main" val="1572935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Query Processor:</a:t>
            </a:r>
            <a:br>
              <a:rPr lang="en-IN" dirty="0"/>
            </a:br>
            <a:endParaRPr lang="en-IN" dirty="0"/>
          </a:p>
        </p:txBody>
      </p:sp>
      <p:sp>
        <p:nvSpPr>
          <p:cNvPr id="3" name="Content Placeholder 2"/>
          <p:cNvSpPr>
            <a:spLocks noGrp="1"/>
          </p:cNvSpPr>
          <p:nvPr>
            <p:ph idx="1"/>
          </p:nvPr>
        </p:nvSpPr>
        <p:spPr>
          <a:xfrm>
            <a:off x="457200" y="914400"/>
            <a:ext cx="8229600" cy="5562600"/>
          </a:xfrm>
        </p:spPr>
        <p:txBody>
          <a:bodyPr>
            <a:normAutofit fontScale="70000" lnSpcReduction="20000"/>
          </a:bodyPr>
          <a:lstStyle/>
          <a:p>
            <a:r>
              <a:rPr lang="en-IN" dirty="0"/>
              <a:t>The query processor will accept query from user and solves it by accessing the database.</a:t>
            </a:r>
          </a:p>
          <a:p>
            <a:r>
              <a:rPr lang="en-IN" b="1" dirty="0"/>
              <a:t>Parts of Query processor:</a:t>
            </a:r>
            <a:endParaRPr lang="en-IN" dirty="0"/>
          </a:p>
          <a:p>
            <a:r>
              <a:rPr lang="en-IN" b="1" dirty="0"/>
              <a:t>DDL interpreter</a:t>
            </a:r>
            <a:endParaRPr lang="en-IN" dirty="0"/>
          </a:p>
          <a:p>
            <a:r>
              <a:rPr lang="en-IN" dirty="0"/>
              <a:t>This will interprets DDL statements and fetch the definitions in the data dictionary.</a:t>
            </a:r>
          </a:p>
          <a:p>
            <a:r>
              <a:rPr lang="en-IN" b="1" dirty="0"/>
              <a:t>DML compiler</a:t>
            </a:r>
            <a:endParaRPr lang="en-IN" dirty="0"/>
          </a:p>
          <a:p>
            <a:r>
              <a:rPr lang="en-IN" dirty="0"/>
              <a:t>a. This will translates DML statements in a query language into low level instructions that the query evaluation engine understands.</a:t>
            </a:r>
          </a:p>
          <a:p>
            <a:r>
              <a:rPr lang="en-IN" dirty="0"/>
              <a:t>b. A query can usually be translated into any of a number of alternative evaluation plans for same query result DML compiler will select best plan for query optimization.</a:t>
            </a:r>
          </a:p>
          <a:p>
            <a:r>
              <a:rPr lang="en-IN" b="1" dirty="0"/>
              <a:t>Query evaluation engine</a:t>
            </a:r>
            <a:endParaRPr lang="en-IN" dirty="0"/>
          </a:p>
          <a:p>
            <a:r>
              <a:rPr lang="en-IN" dirty="0"/>
              <a:t>This engine will execute low-level instructions generated by the DML compiler on DBMS.</a:t>
            </a:r>
          </a:p>
          <a:p>
            <a:endParaRPr lang="en-IN" dirty="0"/>
          </a:p>
        </p:txBody>
      </p:sp>
    </p:spTree>
    <p:extLst>
      <p:ext uri="{BB962C8B-B14F-4D97-AF65-F5344CB8AC3E}">
        <p14:creationId xmlns:p14="http://schemas.microsoft.com/office/powerpoint/2010/main" val="102176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Storage Manager/Storage Management:</a:t>
            </a:r>
            <a:br>
              <a:rPr lang="en-IN" dirty="0"/>
            </a:br>
            <a:endParaRPr lang="en-IN" dirty="0"/>
          </a:p>
        </p:txBody>
      </p:sp>
      <p:sp>
        <p:nvSpPr>
          <p:cNvPr id="3" name="Content Placeholder 2"/>
          <p:cNvSpPr>
            <a:spLocks noGrp="1"/>
          </p:cNvSpPr>
          <p:nvPr>
            <p:ph idx="1"/>
          </p:nvPr>
        </p:nvSpPr>
        <p:spPr>
          <a:xfrm>
            <a:off x="457200" y="1447800"/>
            <a:ext cx="8229600" cy="5105400"/>
          </a:xfrm>
        </p:spPr>
        <p:txBody>
          <a:bodyPr>
            <a:normAutofit fontScale="62500" lnSpcReduction="20000"/>
          </a:bodyPr>
          <a:lstStyle/>
          <a:p>
            <a:r>
              <a:rPr lang="en-IN" dirty="0"/>
              <a:t>A storage manager is a program module which acts like interface between the data stored in a database and the application programs and queries submitted to the system.</a:t>
            </a:r>
          </a:p>
          <a:p>
            <a:r>
              <a:rPr lang="en-IN" dirty="0"/>
              <a:t>Thus, the storage manager is responsible for storing, retrieving and updating data in the database.</a:t>
            </a:r>
          </a:p>
          <a:p>
            <a:r>
              <a:rPr lang="en-IN" b="1" dirty="0"/>
              <a:t>The storage manager components include:</a:t>
            </a:r>
            <a:endParaRPr lang="en-IN" dirty="0"/>
          </a:p>
          <a:p>
            <a:pPr lvl="1"/>
            <a:r>
              <a:rPr lang="en-IN" b="1" dirty="0"/>
              <a:t>Authorization and integrity manager:</a:t>
            </a:r>
            <a:r>
              <a:rPr lang="en-IN" dirty="0"/>
              <a:t> Checks for integrity constraints and authority of users to access data.</a:t>
            </a:r>
          </a:p>
          <a:p>
            <a:pPr lvl="1"/>
            <a:r>
              <a:rPr lang="en-IN" b="1" dirty="0"/>
              <a:t>Transaction manager:</a:t>
            </a:r>
            <a:r>
              <a:rPr lang="en-IN" dirty="0"/>
              <a:t> Ensures that the database remains in a consistent state although there are system failures.</a:t>
            </a:r>
          </a:p>
          <a:p>
            <a:pPr lvl="1"/>
            <a:r>
              <a:rPr lang="en-IN" b="1" dirty="0"/>
              <a:t>File manager:</a:t>
            </a:r>
            <a:r>
              <a:rPr lang="en-IN" dirty="0"/>
              <a:t> Manages the allocation of space on disk storage and the data structures used to represent information stored on disk.</a:t>
            </a:r>
          </a:p>
          <a:p>
            <a:pPr lvl="1"/>
            <a:r>
              <a:rPr lang="en-IN" b="1" dirty="0"/>
              <a:t>Buffer manager:</a:t>
            </a:r>
            <a:r>
              <a:rPr lang="en-IN" dirty="0"/>
              <a:t> It is responsible for retrieving data from disk storage into main memory. It enables the database to handle data sizes that are much larger than the size of main memory.</a:t>
            </a:r>
          </a:p>
          <a:p>
            <a:pPr lvl="1"/>
            <a:r>
              <a:rPr lang="en-IN" b="1" dirty="0"/>
              <a:t>Data structures implemented by storage manager.</a:t>
            </a:r>
            <a:endParaRPr lang="en-IN" dirty="0"/>
          </a:p>
          <a:p>
            <a:pPr lvl="1"/>
            <a:r>
              <a:rPr lang="en-IN" b="1" dirty="0"/>
              <a:t>Data files:</a:t>
            </a:r>
            <a:r>
              <a:rPr lang="en-IN" dirty="0"/>
              <a:t> Stored in the database itself.</a:t>
            </a:r>
          </a:p>
          <a:p>
            <a:pPr lvl="1"/>
            <a:r>
              <a:rPr lang="en-IN" b="1" dirty="0"/>
              <a:t>Data dictionary:</a:t>
            </a:r>
            <a:r>
              <a:rPr lang="en-IN" dirty="0"/>
              <a:t> Stores metadata about the structure of the database.</a:t>
            </a:r>
          </a:p>
          <a:p>
            <a:pPr lvl="1"/>
            <a:r>
              <a:rPr lang="en-IN" b="1" dirty="0"/>
              <a:t>Indices:</a:t>
            </a:r>
            <a:r>
              <a:rPr lang="en-IN" dirty="0"/>
              <a:t> Provide fast access to data items.</a:t>
            </a:r>
          </a:p>
          <a:p>
            <a:endParaRPr lang="en-IN" dirty="0"/>
          </a:p>
        </p:txBody>
      </p:sp>
    </p:spTree>
    <p:extLst>
      <p:ext uri="{BB962C8B-B14F-4D97-AF65-F5344CB8AC3E}">
        <p14:creationId xmlns:p14="http://schemas.microsoft.com/office/powerpoint/2010/main" val="39376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dictionary</a:t>
            </a:r>
          </a:p>
        </p:txBody>
      </p:sp>
      <p:sp>
        <p:nvSpPr>
          <p:cNvPr id="3" name="Content Placeholder 2"/>
          <p:cNvSpPr>
            <a:spLocks noGrp="1"/>
          </p:cNvSpPr>
          <p:nvPr>
            <p:ph idx="1"/>
          </p:nvPr>
        </p:nvSpPr>
        <p:spPr>
          <a:xfrm>
            <a:off x="457200" y="1600200"/>
            <a:ext cx="8229600" cy="4876800"/>
          </a:xfrm>
        </p:spPr>
        <p:txBody>
          <a:bodyPr>
            <a:normAutofit fontScale="55000" lnSpcReduction="20000"/>
          </a:bodyPr>
          <a:lstStyle/>
          <a:p>
            <a:pPr algn="just"/>
            <a:r>
              <a:rPr lang="en-IN" b="1" dirty="0"/>
              <a:t>Data dictionary</a:t>
            </a:r>
            <a:r>
              <a:rPr lang="en-IN" dirty="0"/>
              <a:t> is an inventory of data elements in a database or data model with detailed description of its format, relationships, meaning, source and usage.</a:t>
            </a:r>
          </a:p>
          <a:p>
            <a:pPr algn="just" fontAlgn="base">
              <a:buFont typeface="Arial" panose="020B0604020202020204" pitchFamily="34" charset="0"/>
              <a:buChar char="•"/>
            </a:pPr>
            <a:r>
              <a:rPr lang="en-US" b="0" i="0" dirty="0">
                <a:solidFill>
                  <a:srgbClr val="273239"/>
                </a:solidFill>
                <a:effectLst/>
                <a:latin typeface="urw-din"/>
              </a:rPr>
              <a:t>A data dictionary is a collection of descriptions of the data objects or items in a data model for the benefit of programmers and others who need to refer to them.</a:t>
            </a:r>
          </a:p>
          <a:p>
            <a:pPr algn="just" fontAlgn="base">
              <a:buFont typeface="Arial" panose="020B0604020202020204" pitchFamily="34" charset="0"/>
              <a:buChar char="•"/>
            </a:pPr>
            <a:r>
              <a:rPr lang="en-US" b="0" i="0" dirty="0">
                <a:solidFill>
                  <a:srgbClr val="273239"/>
                </a:solidFill>
                <a:effectLst/>
                <a:latin typeface="urw-din"/>
              </a:rPr>
              <a:t>A data dictionary contains </a:t>
            </a:r>
          </a:p>
          <a:p>
            <a:pPr lvl="1" algn="just" fontAlgn="base">
              <a:buFont typeface="Arial" panose="020B0604020202020204" pitchFamily="34" charset="0"/>
              <a:buChar char="•"/>
            </a:pPr>
            <a:r>
              <a:rPr lang="en-US" b="0" i="0" dirty="0">
                <a:solidFill>
                  <a:srgbClr val="273239"/>
                </a:solidFill>
                <a:effectLst/>
                <a:latin typeface="urw-din"/>
              </a:rPr>
              <a:t>a list of all files in the database</a:t>
            </a:r>
          </a:p>
          <a:p>
            <a:pPr lvl="1" algn="just" fontAlgn="base">
              <a:buFont typeface="Arial" panose="020B0604020202020204" pitchFamily="34" charset="0"/>
              <a:buChar char="•"/>
            </a:pPr>
            <a:r>
              <a:rPr lang="en-US" b="0" i="0" dirty="0">
                <a:solidFill>
                  <a:srgbClr val="273239"/>
                </a:solidFill>
                <a:effectLst/>
                <a:latin typeface="urw-din"/>
              </a:rPr>
              <a:t>the number of records in each file</a:t>
            </a:r>
          </a:p>
          <a:p>
            <a:pPr lvl="1" algn="just" fontAlgn="base">
              <a:buFont typeface="Arial" panose="020B0604020202020204" pitchFamily="34" charset="0"/>
              <a:buChar char="•"/>
            </a:pPr>
            <a:r>
              <a:rPr lang="en-US" b="0" i="0" dirty="0">
                <a:solidFill>
                  <a:srgbClr val="273239"/>
                </a:solidFill>
                <a:effectLst/>
                <a:latin typeface="urw-din"/>
              </a:rPr>
              <a:t>and the names and types of each field. </a:t>
            </a:r>
          </a:p>
          <a:p>
            <a:pPr lvl="1" algn="just" fontAlgn="base">
              <a:buFont typeface="Arial" panose="020B0604020202020204" pitchFamily="34" charset="0"/>
              <a:buChar char="•"/>
            </a:pPr>
            <a:r>
              <a:rPr lang="en-US" b="0" i="0" dirty="0">
                <a:solidFill>
                  <a:srgbClr val="273239"/>
                </a:solidFill>
                <a:effectLst/>
                <a:latin typeface="urw-din"/>
              </a:rPr>
              <a:t>Most database management systems keep the data dictionary hidden from users to prevent them from accidentally destroying its contents.</a:t>
            </a:r>
          </a:p>
          <a:p>
            <a:pPr algn="just"/>
            <a:r>
              <a:rPr lang="en-IN" b="1" dirty="0"/>
              <a:t>Elements of Data Dictionary</a:t>
            </a:r>
          </a:p>
          <a:p>
            <a:pPr algn="just"/>
            <a:r>
              <a:rPr lang="en-IN" dirty="0"/>
              <a:t>Data dictionary is a table with data elements (columns) as rows and their attributes as columns. </a:t>
            </a:r>
          </a:p>
          <a:p>
            <a:pPr algn="just"/>
            <a:r>
              <a:rPr lang="en-IN" dirty="0"/>
              <a:t>Specific attributes vary depending on the purpose of the data dictionary.</a:t>
            </a:r>
          </a:p>
          <a:p>
            <a:pPr algn="just"/>
            <a:r>
              <a:rPr lang="en-IN" b="1" dirty="0"/>
              <a:t>Essential elements</a:t>
            </a:r>
          </a:p>
          <a:p>
            <a:pPr algn="just">
              <a:buNone/>
            </a:pPr>
            <a:r>
              <a:rPr lang="en-IN" dirty="0"/>
              <a:t>      Data dictionary has 2 essential elements:</a:t>
            </a:r>
          </a:p>
          <a:p>
            <a:pPr lvl="1" algn="just"/>
            <a:r>
              <a:rPr lang="en-IN" dirty="0"/>
              <a:t>List of tables (or entities)</a:t>
            </a:r>
          </a:p>
          <a:p>
            <a:pPr lvl="1" algn="just"/>
            <a:r>
              <a:rPr lang="en-IN" dirty="0"/>
              <a:t>List of columns (or fields, or attributes)</a:t>
            </a:r>
          </a:p>
          <a:p>
            <a:pPr algn="just"/>
            <a:endParaRPr lang="en-IN" dirty="0"/>
          </a:p>
        </p:txBody>
      </p:sp>
    </p:spTree>
    <p:extLst>
      <p:ext uri="{BB962C8B-B14F-4D97-AF65-F5344CB8AC3E}">
        <p14:creationId xmlns:p14="http://schemas.microsoft.com/office/powerpoint/2010/main" val="2301600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3B1A-345F-4AE5-9A9F-56A98948194C}"/>
              </a:ext>
            </a:extLst>
          </p:cNvPr>
          <p:cNvSpPr>
            <a:spLocks noGrp="1"/>
          </p:cNvSpPr>
          <p:nvPr>
            <p:ph type="title"/>
          </p:nvPr>
        </p:nvSpPr>
        <p:spPr/>
        <p:txBody>
          <a:bodyPr>
            <a:normAutofit fontScale="90000"/>
          </a:bodyPr>
          <a:lstStyle/>
          <a:p>
            <a:r>
              <a:rPr lang="en-US" b="1" i="0" dirty="0">
                <a:effectLst/>
                <a:latin typeface="Arial" panose="020B0604020202020204" pitchFamily="34" charset="0"/>
              </a:rPr>
              <a:t>Types of Data Dictionary</a:t>
            </a:r>
            <a:br>
              <a:rPr lang="en-US" b="1"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9D9A4072-32B6-40A8-9165-66E19EE5C236}"/>
              </a:ext>
            </a:extLst>
          </p:cNvPr>
          <p:cNvSpPr>
            <a:spLocks noGrp="1"/>
          </p:cNvSpPr>
          <p:nvPr>
            <p:ph idx="1"/>
          </p:nvPr>
        </p:nvSpPr>
        <p:spPr/>
        <p:txBody>
          <a:bodyPr>
            <a:normAutofit fontScale="92500" lnSpcReduction="10000"/>
          </a:bodyPr>
          <a:lstStyle/>
          <a:p>
            <a:pPr algn="just"/>
            <a:r>
              <a:rPr lang="en-US" b="1" i="0" dirty="0">
                <a:solidFill>
                  <a:srgbClr val="000000"/>
                </a:solidFill>
                <a:effectLst/>
                <a:latin typeface="Arial" panose="020B0604020202020204" pitchFamily="34" charset="0"/>
              </a:rPr>
              <a:t>Active Data Dictionary</a:t>
            </a:r>
            <a:endParaRPr lang="en-US" b="0" i="0" dirty="0">
              <a:solidFill>
                <a:srgbClr val="000000"/>
              </a:solidFill>
              <a:effectLst/>
              <a:latin typeface="Arial" panose="020B0604020202020204" pitchFamily="34" charset="0"/>
            </a:endParaRPr>
          </a:p>
          <a:p>
            <a:pPr lvl="1" algn="just"/>
            <a:r>
              <a:rPr lang="en-US" b="0" i="0" dirty="0">
                <a:solidFill>
                  <a:srgbClr val="000000"/>
                </a:solidFill>
                <a:effectLst/>
                <a:latin typeface="Arial" panose="020B0604020202020204" pitchFamily="34" charset="0"/>
              </a:rPr>
              <a:t>The DBMS software manages the active data dictionary automatically. </a:t>
            </a:r>
          </a:p>
          <a:p>
            <a:pPr lvl="1" algn="just"/>
            <a:r>
              <a:rPr lang="en-US" b="0" i="0" dirty="0">
                <a:solidFill>
                  <a:srgbClr val="000000"/>
                </a:solidFill>
                <a:effectLst/>
                <a:latin typeface="Arial" panose="020B0604020202020204" pitchFamily="34" charset="0"/>
              </a:rPr>
              <a:t>The modification is an automatic task and most RDBMS has active data dictionary. </a:t>
            </a:r>
          </a:p>
          <a:p>
            <a:pPr lvl="1" algn="just"/>
            <a:r>
              <a:rPr lang="en-US" b="0" i="0" dirty="0">
                <a:solidFill>
                  <a:srgbClr val="000000"/>
                </a:solidFill>
                <a:effectLst/>
                <a:latin typeface="Arial" panose="020B0604020202020204" pitchFamily="34" charset="0"/>
              </a:rPr>
              <a:t>It is also known as integrated data dictionary.</a:t>
            </a:r>
          </a:p>
          <a:p>
            <a:pPr algn="just"/>
            <a:r>
              <a:rPr lang="en-US" b="1" i="0" dirty="0">
                <a:solidFill>
                  <a:srgbClr val="000000"/>
                </a:solidFill>
                <a:effectLst/>
                <a:latin typeface="Arial" panose="020B0604020202020204" pitchFamily="34" charset="0"/>
              </a:rPr>
              <a:t>Passive Data Dictionary</a:t>
            </a:r>
            <a:endParaRPr lang="en-US" b="0" i="0" dirty="0">
              <a:solidFill>
                <a:srgbClr val="000000"/>
              </a:solidFill>
              <a:effectLst/>
              <a:latin typeface="Arial" panose="020B0604020202020204" pitchFamily="34" charset="0"/>
            </a:endParaRPr>
          </a:p>
          <a:p>
            <a:pPr lvl="1" algn="just"/>
            <a:r>
              <a:rPr lang="en-US" b="0" i="0" dirty="0">
                <a:solidFill>
                  <a:srgbClr val="000000"/>
                </a:solidFill>
                <a:effectLst/>
                <a:latin typeface="Arial" panose="020B0604020202020204" pitchFamily="34" charset="0"/>
              </a:rPr>
              <a:t>Managed by the users and is modified manually when the database structure change. </a:t>
            </a:r>
          </a:p>
          <a:p>
            <a:pPr lvl="1" algn="just"/>
            <a:r>
              <a:rPr lang="en-US" b="0" i="0" dirty="0">
                <a:solidFill>
                  <a:srgbClr val="000000"/>
                </a:solidFill>
                <a:effectLst/>
                <a:latin typeface="Arial" panose="020B0604020202020204" pitchFamily="34" charset="0"/>
              </a:rPr>
              <a:t>Also known as non-integrated data dictionary.</a:t>
            </a:r>
          </a:p>
          <a:p>
            <a:endParaRPr lang="en-IN" dirty="0"/>
          </a:p>
        </p:txBody>
      </p:sp>
    </p:spTree>
    <p:extLst>
      <p:ext uri="{BB962C8B-B14F-4D97-AF65-F5344CB8AC3E}">
        <p14:creationId xmlns:p14="http://schemas.microsoft.com/office/powerpoint/2010/main" val="1131580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9D16-AA5D-4471-8964-9229D769929B}"/>
              </a:ext>
            </a:extLst>
          </p:cNvPr>
          <p:cNvSpPr>
            <a:spLocks noGrp="1"/>
          </p:cNvSpPr>
          <p:nvPr>
            <p:ph type="title"/>
          </p:nvPr>
        </p:nvSpPr>
        <p:spPr/>
        <p:txBody>
          <a:bodyPr/>
          <a:lstStyle/>
          <a:p>
            <a:r>
              <a:rPr lang="en-US" dirty="0"/>
              <a:t>Example-Data Dictionary</a:t>
            </a:r>
            <a:endParaRPr lang="en-IN" dirty="0"/>
          </a:p>
        </p:txBody>
      </p:sp>
      <p:graphicFrame>
        <p:nvGraphicFramePr>
          <p:cNvPr id="4" name="Content Placeholder 3">
            <a:extLst>
              <a:ext uri="{FF2B5EF4-FFF2-40B4-BE49-F238E27FC236}">
                <a16:creationId xmlns:a16="http://schemas.microsoft.com/office/drawing/2014/main" id="{7505D036-7EFD-4ECD-8B21-99D96465E6C1}"/>
              </a:ext>
            </a:extLst>
          </p:cNvPr>
          <p:cNvGraphicFramePr>
            <a:graphicFrameLocks noGrp="1"/>
          </p:cNvGraphicFramePr>
          <p:nvPr>
            <p:ph idx="1"/>
            <p:extLst>
              <p:ext uri="{D42A27DB-BD31-4B8C-83A1-F6EECF244321}">
                <p14:modId xmlns:p14="http://schemas.microsoft.com/office/powerpoint/2010/main" val="1550232874"/>
              </p:ext>
            </p:extLst>
          </p:nvPr>
        </p:nvGraphicFramePr>
        <p:xfrm>
          <a:off x="228600" y="1676400"/>
          <a:ext cx="8458200" cy="594360"/>
        </p:xfrm>
        <a:graphic>
          <a:graphicData uri="http://schemas.openxmlformats.org/drawingml/2006/table">
            <a:tbl>
              <a:tblPr/>
              <a:tblGrid>
                <a:gridCol w="2114550">
                  <a:extLst>
                    <a:ext uri="{9D8B030D-6E8A-4147-A177-3AD203B41FA5}">
                      <a16:colId xmlns:a16="http://schemas.microsoft.com/office/drawing/2014/main" val="469637638"/>
                    </a:ext>
                  </a:extLst>
                </a:gridCol>
                <a:gridCol w="2114550">
                  <a:extLst>
                    <a:ext uri="{9D8B030D-6E8A-4147-A177-3AD203B41FA5}">
                      <a16:colId xmlns:a16="http://schemas.microsoft.com/office/drawing/2014/main" val="2508829853"/>
                    </a:ext>
                  </a:extLst>
                </a:gridCol>
                <a:gridCol w="2114550">
                  <a:extLst>
                    <a:ext uri="{9D8B030D-6E8A-4147-A177-3AD203B41FA5}">
                      <a16:colId xmlns:a16="http://schemas.microsoft.com/office/drawing/2014/main" val="1635044254"/>
                    </a:ext>
                  </a:extLst>
                </a:gridCol>
                <a:gridCol w="2114550">
                  <a:extLst>
                    <a:ext uri="{9D8B030D-6E8A-4147-A177-3AD203B41FA5}">
                      <a16:colId xmlns:a16="http://schemas.microsoft.com/office/drawing/2014/main" val="2909136294"/>
                    </a:ext>
                  </a:extLst>
                </a:gridCol>
              </a:tblGrid>
              <a:tr h="0">
                <a:tc>
                  <a:txBody>
                    <a:bodyPr/>
                    <a:lstStyle/>
                    <a:p>
                      <a:r>
                        <a:rPr lang="en-IN" b="1">
                          <a:effectLst/>
                        </a:rPr>
                        <a:t>Student_ID</a:t>
                      </a:r>
                      <a:br>
                        <a:rPr lang="en-IN">
                          <a:effectLst/>
                        </a:rPr>
                      </a:br>
                      <a:endParaRPr lang="en-IN">
                        <a:effectLst/>
                      </a:endParaRPr>
                    </a:p>
                  </a:txBody>
                  <a:tcPr marL="22860" marR="22860" marT="22860" marB="22860"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IN" b="1">
                          <a:effectLst/>
                        </a:rPr>
                        <a:t>Student_Name</a:t>
                      </a:r>
                      <a:br>
                        <a:rPr lang="en-IN">
                          <a:effectLst/>
                        </a:rPr>
                      </a:br>
                      <a:endParaRPr lang="en-IN">
                        <a:effectLst/>
                      </a:endParaRPr>
                    </a:p>
                  </a:txBody>
                  <a:tcPr marL="22860" marR="22860" marT="22860" marB="22860"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IN" b="1">
                          <a:effectLst/>
                        </a:rPr>
                        <a:t>Student_Address</a:t>
                      </a:r>
                      <a:br>
                        <a:rPr lang="en-IN">
                          <a:effectLst/>
                        </a:rPr>
                      </a:br>
                      <a:endParaRPr lang="en-IN">
                        <a:effectLst/>
                      </a:endParaRPr>
                    </a:p>
                  </a:txBody>
                  <a:tcPr marL="22860" marR="22860" marT="22860" marB="22860"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IN" b="1" dirty="0" err="1">
                          <a:effectLst/>
                        </a:rPr>
                        <a:t>Student_City</a:t>
                      </a:r>
                      <a:endParaRPr lang="en-IN" dirty="0">
                        <a:effectLst/>
                      </a:endParaRPr>
                    </a:p>
                  </a:txBody>
                  <a:tcPr marL="22860" marR="22860" marT="22860" marB="22860"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extLst>
                  <a:ext uri="{0D108BD9-81ED-4DB2-BD59-A6C34878D82A}">
                    <a16:rowId xmlns:a16="http://schemas.microsoft.com/office/drawing/2014/main" val="3466783447"/>
                  </a:ext>
                </a:extLst>
              </a:tr>
            </a:tbl>
          </a:graphicData>
        </a:graphic>
      </p:graphicFrame>
      <p:pic>
        <p:nvPicPr>
          <p:cNvPr id="5122" name="Picture 2">
            <a:extLst>
              <a:ext uri="{FF2B5EF4-FFF2-40B4-BE49-F238E27FC236}">
                <a16:creationId xmlns:a16="http://schemas.microsoft.com/office/drawing/2014/main" id="{8597FF07-0920-42A1-8D99-FE6D8B07A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124200"/>
            <a:ext cx="6619875"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548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A0EE-27F9-4291-BE47-EF234C542A9F}"/>
              </a:ext>
            </a:extLst>
          </p:cNvPr>
          <p:cNvSpPr>
            <a:spLocks noGrp="1"/>
          </p:cNvSpPr>
          <p:nvPr>
            <p:ph type="title"/>
          </p:nvPr>
        </p:nvSpPr>
        <p:spPr/>
        <p:txBody>
          <a:bodyPr/>
          <a:lstStyle/>
          <a:p>
            <a:r>
              <a:rPr lang="en-US" dirty="0"/>
              <a:t>Meta Data</a:t>
            </a:r>
            <a:endParaRPr lang="en-IN" dirty="0"/>
          </a:p>
        </p:txBody>
      </p:sp>
      <p:sp>
        <p:nvSpPr>
          <p:cNvPr id="3" name="Content Placeholder 2">
            <a:extLst>
              <a:ext uri="{FF2B5EF4-FFF2-40B4-BE49-F238E27FC236}">
                <a16:creationId xmlns:a16="http://schemas.microsoft.com/office/drawing/2014/main" id="{D34307AC-0762-4E6D-A9D4-CD49DBAFC191}"/>
              </a:ext>
            </a:extLst>
          </p:cNvPr>
          <p:cNvSpPr>
            <a:spLocks noGrp="1"/>
          </p:cNvSpPr>
          <p:nvPr>
            <p:ph idx="1"/>
          </p:nvPr>
        </p:nvSpPr>
        <p:spPr/>
        <p:txBody>
          <a:bodyPr>
            <a:normAutofit fontScale="55000" lnSpcReduction="20000"/>
          </a:bodyPr>
          <a:lstStyle/>
          <a:p>
            <a:pPr algn="just" fontAlgn="base"/>
            <a:r>
              <a:rPr lang="en-US" b="1" i="0" dirty="0">
                <a:solidFill>
                  <a:srgbClr val="273239"/>
                </a:solidFill>
                <a:effectLst/>
                <a:latin typeface="urw-din"/>
              </a:rPr>
              <a:t>Metadata</a:t>
            </a:r>
            <a:r>
              <a:rPr lang="en-US" b="0" i="0" dirty="0">
                <a:solidFill>
                  <a:srgbClr val="273239"/>
                </a:solidFill>
                <a:effectLst/>
                <a:latin typeface="urw-din"/>
              </a:rPr>
              <a:t> is simply defined as data about data. </a:t>
            </a:r>
          </a:p>
          <a:p>
            <a:pPr algn="just" fontAlgn="base"/>
            <a:r>
              <a:rPr lang="en-US" b="0" i="0" dirty="0">
                <a:solidFill>
                  <a:srgbClr val="273239"/>
                </a:solidFill>
                <a:effectLst/>
                <a:latin typeface="urw-din"/>
              </a:rPr>
              <a:t>It means it is a description and context of the data. </a:t>
            </a:r>
          </a:p>
          <a:p>
            <a:pPr algn="just" fontAlgn="base"/>
            <a:r>
              <a:rPr lang="en-US" b="0" i="0" dirty="0">
                <a:solidFill>
                  <a:srgbClr val="273239"/>
                </a:solidFill>
                <a:effectLst/>
                <a:latin typeface="urw-din"/>
              </a:rPr>
              <a:t>It helps to organize, find and understand data. </a:t>
            </a:r>
          </a:p>
          <a:p>
            <a:pPr algn="just" fontAlgn="base"/>
            <a:r>
              <a:rPr lang="en-US" b="0" i="0" dirty="0">
                <a:solidFill>
                  <a:srgbClr val="273239"/>
                </a:solidFill>
                <a:effectLst/>
                <a:latin typeface="urw-din"/>
              </a:rPr>
              <a:t>For example: </a:t>
            </a:r>
          </a:p>
          <a:p>
            <a:pPr lvl="1" algn="just" fontAlgn="base"/>
            <a:r>
              <a:rPr lang="en-US" b="0" i="0" dirty="0">
                <a:solidFill>
                  <a:srgbClr val="273239"/>
                </a:solidFill>
                <a:effectLst/>
                <a:latin typeface="urw-din"/>
              </a:rPr>
              <a:t>Every time you take a photo with today’s cameras a bunch of metadata is gathered and saved with it. </a:t>
            </a:r>
          </a:p>
          <a:p>
            <a:pPr lvl="1" algn="just" fontAlgn="base"/>
            <a:r>
              <a:rPr lang="en-US" b="0" i="0" dirty="0">
                <a:solidFill>
                  <a:srgbClr val="273239"/>
                </a:solidFill>
                <a:effectLst/>
                <a:latin typeface="urw-din"/>
              </a:rPr>
              <a:t>Such as</a:t>
            </a:r>
          </a:p>
          <a:p>
            <a:pPr lvl="2" algn="just" fontAlgn="base"/>
            <a:r>
              <a:rPr lang="en-US" b="0" i="0" dirty="0">
                <a:solidFill>
                  <a:srgbClr val="273239"/>
                </a:solidFill>
                <a:effectLst/>
                <a:latin typeface="urw-din"/>
              </a:rPr>
              <a:t>File name</a:t>
            </a:r>
          </a:p>
          <a:p>
            <a:pPr lvl="2" algn="just" fontAlgn="base"/>
            <a:r>
              <a:rPr lang="en-US" b="0" i="0" dirty="0">
                <a:solidFill>
                  <a:srgbClr val="273239"/>
                </a:solidFill>
                <a:effectLst/>
                <a:latin typeface="urw-din"/>
              </a:rPr>
              <a:t>Size of the file</a:t>
            </a:r>
          </a:p>
          <a:p>
            <a:pPr lvl="2" algn="just" fontAlgn="base"/>
            <a:r>
              <a:rPr lang="en-US" b="0" i="0" dirty="0">
                <a:solidFill>
                  <a:srgbClr val="273239"/>
                </a:solidFill>
                <a:effectLst/>
                <a:latin typeface="urw-din"/>
              </a:rPr>
              <a:t>Date and time</a:t>
            </a:r>
          </a:p>
          <a:p>
            <a:pPr lvl="2" algn="just" fontAlgn="base"/>
            <a:r>
              <a:rPr lang="en-US" b="0" i="0" dirty="0">
                <a:solidFill>
                  <a:srgbClr val="273239"/>
                </a:solidFill>
                <a:effectLst/>
                <a:latin typeface="urw-din"/>
              </a:rPr>
              <a:t>Camera settings etc.</a:t>
            </a:r>
          </a:p>
          <a:p>
            <a:pPr algn="just" fontAlgn="base"/>
            <a:r>
              <a:rPr lang="en-US" b="1" i="0" dirty="0">
                <a:solidFill>
                  <a:srgbClr val="273239"/>
                </a:solidFill>
                <a:effectLst/>
                <a:latin typeface="urw-din"/>
              </a:rPr>
              <a:t>Meta data in Relational database:</a:t>
            </a:r>
            <a:br>
              <a:rPr lang="en-US" b="0" i="0" dirty="0">
                <a:solidFill>
                  <a:srgbClr val="273239"/>
                </a:solidFill>
                <a:effectLst/>
                <a:latin typeface="urw-din"/>
              </a:rPr>
            </a:br>
            <a:r>
              <a:rPr lang="en-US" b="0" i="0" dirty="0">
                <a:solidFill>
                  <a:srgbClr val="273239"/>
                </a:solidFill>
                <a:effectLst/>
                <a:latin typeface="urw-din"/>
              </a:rPr>
              <a:t>Relational databases store and provide access not only data but also metadata in a structure called data dictionary or system catalog. It holds information about:</a:t>
            </a:r>
          </a:p>
          <a:p>
            <a:pPr lvl="1" algn="just" fontAlgn="base">
              <a:buFont typeface="Arial" panose="020B0604020202020204" pitchFamily="34" charset="0"/>
              <a:buChar char="•"/>
            </a:pPr>
            <a:r>
              <a:rPr lang="en-US" b="0" i="0" dirty="0">
                <a:solidFill>
                  <a:srgbClr val="273239"/>
                </a:solidFill>
                <a:effectLst/>
                <a:latin typeface="urw-din"/>
              </a:rPr>
              <a:t>tables,</a:t>
            </a:r>
          </a:p>
          <a:p>
            <a:pPr lvl="1" algn="just" fontAlgn="base">
              <a:buFont typeface="Arial" panose="020B0604020202020204" pitchFamily="34" charset="0"/>
              <a:buChar char="•"/>
            </a:pPr>
            <a:r>
              <a:rPr lang="en-US" b="0" i="0" dirty="0">
                <a:solidFill>
                  <a:srgbClr val="273239"/>
                </a:solidFill>
                <a:effectLst/>
                <a:latin typeface="urw-din"/>
              </a:rPr>
              <a:t>columns,</a:t>
            </a:r>
          </a:p>
          <a:p>
            <a:pPr lvl="1" algn="just" fontAlgn="base">
              <a:buFont typeface="Arial" panose="020B0604020202020204" pitchFamily="34" charset="0"/>
              <a:buChar char="•"/>
            </a:pPr>
            <a:r>
              <a:rPr lang="en-US" b="0" i="0" dirty="0">
                <a:solidFill>
                  <a:srgbClr val="273239"/>
                </a:solidFill>
                <a:effectLst/>
                <a:latin typeface="urw-din"/>
              </a:rPr>
              <a:t>data types,</a:t>
            </a:r>
          </a:p>
          <a:p>
            <a:pPr lvl="1" algn="just" fontAlgn="base">
              <a:buFont typeface="Arial" panose="020B0604020202020204" pitchFamily="34" charset="0"/>
              <a:buChar char="•"/>
            </a:pPr>
            <a:r>
              <a:rPr lang="en-US" b="0" i="0" dirty="0">
                <a:solidFill>
                  <a:srgbClr val="273239"/>
                </a:solidFill>
                <a:effectLst/>
                <a:latin typeface="urw-din"/>
              </a:rPr>
              <a:t>table relationship,</a:t>
            </a:r>
          </a:p>
          <a:p>
            <a:pPr lvl="1" algn="just" fontAlgn="base">
              <a:buFont typeface="Arial" panose="020B0604020202020204" pitchFamily="34" charset="0"/>
              <a:buChar char="•"/>
            </a:pPr>
            <a:r>
              <a:rPr lang="en-US" b="0" i="0" dirty="0">
                <a:solidFill>
                  <a:srgbClr val="273239"/>
                </a:solidFill>
                <a:effectLst/>
                <a:latin typeface="urw-din"/>
              </a:rPr>
              <a:t>constraints etc.</a:t>
            </a:r>
          </a:p>
          <a:p>
            <a:pPr algn="just"/>
            <a:endParaRPr lang="en-IN" dirty="0"/>
          </a:p>
        </p:txBody>
      </p:sp>
    </p:spTree>
    <p:extLst>
      <p:ext uri="{BB962C8B-B14F-4D97-AF65-F5344CB8AC3E}">
        <p14:creationId xmlns:p14="http://schemas.microsoft.com/office/powerpoint/2010/main" val="2001643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 Models</a:t>
            </a:r>
            <a:br>
              <a:rPr lang="en-IN" b="1" dirty="0"/>
            </a:br>
            <a:endParaRPr lang="en-IN" dirty="0"/>
          </a:p>
        </p:txBody>
      </p:sp>
      <p:sp>
        <p:nvSpPr>
          <p:cNvPr id="3" name="Content Placeholder 2"/>
          <p:cNvSpPr>
            <a:spLocks noGrp="1"/>
          </p:cNvSpPr>
          <p:nvPr>
            <p:ph idx="1"/>
          </p:nvPr>
        </p:nvSpPr>
        <p:spPr>
          <a:xfrm>
            <a:off x="457200" y="1600201"/>
            <a:ext cx="8229600" cy="2438400"/>
          </a:xfrm>
        </p:spPr>
        <p:txBody>
          <a:bodyPr>
            <a:normAutofit lnSpcReduction="10000"/>
          </a:bodyPr>
          <a:lstStyle/>
          <a:p>
            <a:r>
              <a:rPr lang="en-IN" dirty="0"/>
              <a:t>Data models define how the logical structure of a database is modelled. </a:t>
            </a:r>
          </a:p>
          <a:p>
            <a:r>
              <a:rPr lang="en-IN" dirty="0"/>
              <a:t>Data models define how data is connected to each other and how they are processed and stored inside the system.</a:t>
            </a:r>
          </a:p>
        </p:txBody>
      </p:sp>
      <p:pic>
        <p:nvPicPr>
          <p:cNvPr id="1026" name="Picture 2" descr="Data Models">
            <a:extLst>
              <a:ext uri="{FF2B5EF4-FFF2-40B4-BE49-F238E27FC236}">
                <a16:creationId xmlns:a16="http://schemas.microsoft.com/office/drawing/2014/main" id="{153BC3C8-7BA0-4D41-9837-A7F741AAD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038600"/>
            <a:ext cx="5410200" cy="2712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04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Why use Data Model?</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a:t>Ensures that all data objects required by the database are accurately represented. </a:t>
            </a:r>
          </a:p>
          <a:p>
            <a:pPr algn="just"/>
            <a:r>
              <a:rPr lang="en-IN" dirty="0"/>
              <a:t>Omission of data will lead to creation of faulty reports and produce incorrect results.</a:t>
            </a:r>
          </a:p>
          <a:p>
            <a:pPr algn="just"/>
            <a:r>
              <a:rPr lang="en-IN" dirty="0"/>
              <a:t>A data model helps to design the database at the conceptual, physical and logical levels.</a:t>
            </a:r>
          </a:p>
          <a:p>
            <a:pPr algn="just"/>
            <a:r>
              <a:rPr lang="en-IN" dirty="0"/>
              <a:t>Data Model structure helps to define the relational tables, primary and foreign keys and stored procedures. </a:t>
            </a:r>
          </a:p>
          <a:p>
            <a:pPr algn="just"/>
            <a:r>
              <a:rPr lang="en-IN" dirty="0"/>
              <a:t>It provides a clear picture of the base data and can be used by database developers to create a physical database.</a:t>
            </a:r>
          </a:p>
          <a:p>
            <a:pPr algn="just"/>
            <a:r>
              <a:rPr lang="en-IN" dirty="0"/>
              <a:t>It is also helpful to identify missing and redundant data.</a:t>
            </a:r>
          </a:p>
          <a:p>
            <a:pPr algn="just"/>
            <a:r>
              <a:rPr lang="en-IN" dirty="0"/>
              <a:t>Though the initial creation of data model is laborious and time consuming, in the long run, it makes your IT infrastructure upgrade and maintenance cheaper and faster.</a:t>
            </a:r>
          </a:p>
          <a:p>
            <a:pPr algn="just"/>
            <a:endParaRPr lang="en-IN" dirty="0"/>
          </a:p>
        </p:txBody>
      </p:sp>
    </p:spTree>
    <p:extLst>
      <p:ext uri="{BB962C8B-B14F-4D97-AF65-F5344CB8AC3E}">
        <p14:creationId xmlns:p14="http://schemas.microsoft.com/office/powerpoint/2010/main" val="4204996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60FD-A509-43B1-BD83-3FC00DCF8384}"/>
              </a:ext>
            </a:extLst>
          </p:cNvPr>
          <p:cNvSpPr>
            <a:spLocks noGrp="1"/>
          </p:cNvSpPr>
          <p:nvPr>
            <p:ph type="title"/>
          </p:nvPr>
        </p:nvSpPr>
        <p:spPr/>
        <p:txBody>
          <a:bodyPr/>
          <a:lstStyle/>
          <a:p>
            <a:r>
              <a:rPr lang="en-US" dirty="0"/>
              <a:t>Types of Data Model</a:t>
            </a:r>
            <a:endParaRPr lang="en-IN" dirty="0"/>
          </a:p>
        </p:txBody>
      </p:sp>
      <p:sp>
        <p:nvSpPr>
          <p:cNvPr id="3" name="Content Placeholder 2">
            <a:extLst>
              <a:ext uri="{FF2B5EF4-FFF2-40B4-BE49-F238E27FC236}">
                <a16:creationId xmlns:a16="http://schemas.microsoft.com/office/drawing/2014/main" id="{47D039C0-0495-424B-8CFF-3B0AF96C48CE}"/>
              </a:ext>
            </a:extLst>
          </p:cNvPr>
          <p:cNvSpPr>
            <a:spLocks noGrp="1"/>
          </p:cNvSpPr>
          <p:nvPr>
            <p:ph idx="1"/>
          </p:nvPr>
        </p:nvSpPr>
        <p:spPr/>
        <p:txBody>
          <a:bodyPr>
            <a:normAutofit fontScale="92500" lnSpcReduction="10000"/>
          </a:bodyPr>
          <a:lstStyle/>
          <a:p>
            <a:pPr algn="just"/>
            <a:r>
              <a:rPr lang="en-US" b="1" i="0" dirty="0">
                <a:solidFill>
                  <a:srgbClr val="333333"/>
                </a:solidFill>
                <a:effectLst/>
                <a:latin typeface="inter-bold"/>
              </a:rPr>
              <a:t>1) Relational Data Model:</a:t>
            </a:r>
            <a:r>
              <a:rPr lang="en-US" b="0" i="0" dirty="0">
                <a:solidFill>
                  <a:srgbClr val="333333"/>
                </a:solidFill>
                <a:effectLst/>
                <a:latin typeface="inter-regular"/>
              </a:rPr>
              <a:t> </a:t>
            </a:r>
          </a:p>
          <a:p>
            <a:pPr lvl="1" algn="just"/>
            <a:r>
              <a:rPr lang="en-US" b="0" i="0" dirty="0">
                <a:solidFill>
                  <a:srgbClr val="333333"/>
                </a:solidFill>
                <a:effectLst/>
                <a:latin typeface="inter-regular"/>
              </a:rPr>
              <a:t>This type of model designs the data in the form of rows and columns within a table. </a:t>
            </a:r>
          </a:p>
          <a:p>
            <a:pPr lvl="1" algn="just"/>
            <a:r>
              <a:rPr lang="en-US" b="0" i="0" dirty="0">
                <a:solidFill>
                  <a:srgbClr val="333333"/>
                </a:solidFill>
                <a:effectLst/>
                <a:latin typeface="inter-regular"/>
              </a:rPr>
              <a:t>Thus, a relational model uses tables for representing data and in-between relationships. </a:t>
            </a:r>
          </a:p>
          <a:p>
            <a:pPr lvl="1" algn="just"/>
            <a:r>
              <a:rPr lang="en-US" b="0" i="0" dirty="0">
                <a:solidFill>
                  <a:srgbClr val="333333"/>
                </a:solidFill>
                <a:effectLst/>
                <a:latin typeface="inter-regular"/>
              </a:rPr>
              <a:t>Tables are also called relations. </a:t>
            </a:r>
          </a:p>
          <a:p>
            <a:pPr lvl="1" algn="just"/>
            <a:r>
              <a:rPr lang="en-US" b="0" i="0" dirty="0">
                <a:solidFill>
                  <a:srgbClr val="333333"/>
                </a:solidFill>
                <a:effectLst/>
                <a:latin typeface="inter-regular"/>
              </a:rPr>
              <a:t>This model was initially described by Edgar F. Codd, in 1969. </a:t>
            </a:r>
          </a:p>
          <a:p>
            <a:pPr lvl="1" algn="just"/>
            <a:r>
              <a:rPr lang="en-US" b="0" i="0" dirty="0">
                <a:solidFill>
                  <a:srgbClr val="333333"/>
                </a:solidFill>
                <a:effectLst/>
                <a:latin typeface="inter-regular"/>
              </a:rPr>
              <a:t>The relational data model is the widely used model which is primarily used by commercial data processing applications.</a:t>
            </a:r>
          </a:p>
          <a:p>
            <a:endParaRPr lang="en-IN" dirty="0"/>
          </a:p>
        </p:txBody>
      </p:sp>
    </p:spTree>
    <p:extLst>
      <p:ext uri="{BB962C8B-B14F-4D97-AF65-F5344CB8AC3E}">
        <p14:creationId xmlns:p14="http://schemas.microsoft.com/office/powerpoint/2010/main" val="321473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C4F3-9498-484A-A768-6B5EF398BEF9}"/>
              </a:ext>
            </a:extLst>
          </p:cNvPr>
          <p:cNvSpPr>
            <a:spLocks noGrp="1"/>
          </p:cNvSpPr>
          <p:nvPr>
            <p:ph type="title"/>
          </p:nvPr>
        </p:nvSpPr>
        <p:spPr/>
        <p:txBody>
          <a:bodyPr>
            <a:normAutofit/>
          </a:bodyPr>
          <a:lstStyle/>
          <a:p>
            <a:r>
              <a:rPr lang="en-US" b="0" i="0" dirty="0">
                <a:solidFill>
                  <a:srgbClr val="610B38"/>
                </a:solidFill>
                <a:effectLst/>
                <a:latin typeface="erdana"/>
              </a:rPr>
              <a:t>Database Management System</a:t>
            </a:r>
            <a:endParaRPr lang="en-IN" dirty="0"/>
          </a:p>
        </p:txBody>
      </p:sp>
      <p:sp>
        <p:nvSpPr>
          <p:cNvPr id="3" name="Content Placeholder 2">
            <a:extLst>
              <a:ext uri="{FF2B5EF4-FFF2-40B4-BE49-F238E27FC236}">
                <a16:creationId xmlns:a16="http://schemas.microsoft.com/office/drawing/2014/main" id="{CFE9D70A-D512-4202-B4C2-2AC3A842BCFE}"/>
              </a:ext>
            </a:extLst>
          </p:cNvPr>
          <p:cNvSpPr>
            <a:spLocks noGrp="1"/>
          </p:cNvSpPr>
          <p:nvPr>
            <p:ph idx="1"/>
          </p:nvPr>
        </p:nvSpPr>
        <p:spPr>
          <a:xfrm>
            <a:off x="457200" y="1600200"/>
            <a:ext cx="8229600" cy="4983162"/>
          </a:xfrm>
        </p:spPr>
        <p:txBody>
          <a:bodyPr>
            <a:normAutofit fontScale="62500" lnSpcReduction="20000"/>
          </a:bodyPr>
          <a:lstStyle/>
          <a:p>
            <a:pPr algn="just">
              <a:buFont typeface="Arial" panose="020B0604020202020204" pitchFamily="34" charset="0"/>
              <a:buChar char="•"/>
            </a:pPr>
            <a:r>
              <a:rPr lang="en-US" b="0" i="0" dirty="0">
                <a:solidFill>
                  <a:srgbClr val="000000"/>
                </a:solidFill>
                <a:effectLst/>
                <a:latin typeface="inter-regular"/>
              </a:rPr>
              <a:t>Database management system is a software which is used to manage the database. For example: MYSQL, Oracle, etc. </a:t>
            </a:r>
          </a:p>
          <a:p>
            <a:pPr algn="just">
              <a:buFont typeface="Arial" panose="020B0604020202020204" pitchFamily="34" charset="0"/>
              <a:buChar char="•"/>
            </a:pPr>
            <a:r>
              <a:rPr lang="en-US" b="0" i="0" dirty="0">
                <a:solidFill>
                  <a:srgbClr val="000000"/>
                </a:solidFill>
                <a:effectLst/>
                <a:latin typeface="inter-regular"/>
              </a:rPr>
              <a:t>DBMS provides an interface to perform various operations like database creation, storing data in it, updating data, creating a table in the database and a lot more.</a:t>
            </a:r>
          </a:p>
          <a:p>
            <a:pPr algn="just">
              <a:buFont typeface="Arial" panose="020B0604020202020204" pitchFamily="34" charset="0"/>
              <a:buChar char="•"/>
            </a:pPr>
            <a:r>
              <a:rPr lang="en-US" b="0" i="0" dirty="0">
                <a:solidFill>
                  <a:srgbClr val="000000"/>
                </a:solidFill>
                <a:effectLst/>
                <a:latin typeface="inter-regular"/>
              </a:rPr>
              <a:t>It provides protection and security to the database. </a:t>
            </a:r>
          </a:p>
          <a:p>
            <a:pPr algn="just">
              <a:buFont typeface="Arial" panose="020B0604020202020204" pitchFamily="34" charset="0"/>
              <a:buChar char="•"/>
            </a:pPr>
            <a:r>
              <a:rPr lang="en-US" b="0" i="0" dirty="0">
                <a:solidFill>
                  <a:srgbClr val="000000"/>
                </a:solidFill>
                <a:effectLst/>
                <a:latin typeface="inter-regular"/>
              </a:rPr>
              <a:t>In the case of multiple users, it also maintains data consistency.</a:t>
            </a:r>
          </a:p>
          <a:p>
            <a:pPr algn="just"/>
            <a:r>
              <a:rPr lang="en-US" b="1" i="0" dirty="0">
                <a:solidFill>
                  <a:srgbClr val="333333"/>
                </a:solidFill>
                <a:effectLst/>
                <a:latin typeface="inter-bold"/>
              </a:rPr>
              <a:t>DBMS allows users the following tasks:</a:t>
            </a:r>
            <a:endParaRPr lang="en-US" b="0" i="0" dirty="0">
              <a:solidFill>
                <a:srgbClr val="333333"/>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Data Definition:</a:t>
            </a:r>
            <a:r>
              <a:rPr lang="en-US" b="0" i="0" dirty="0">
                <a:solidFill>
                  <a:srgbClr val="000000"/>
                </a:solidFill>
                <a:effectLst/>
                <a:latin typeface="inter-regular"/>
              </a:rPr>
              <a:t> It is used for creation, modification, and removal of definition that defines the organization of data in the database.</a:t>
            </a:r>
          </a:p>
          <a:p>
            <a:pPr lvl="1" algn="just">
              <a:buFont typeface="Arial" panose="020B0604020202020204" pitchFamily="34" charset="0"/>
              <a:buChar char="•"/>
            </a:pPr>
            <a:r>
              <a:rPr lang="en-US" b="1" i="0" dirty="0">
                <a:solidFill>
                  <a:srgbClr val="000000"/>
                </a:solidFill>
                <a:effectLst/>
                <a:latin typeface="inter-bold"/>
              </a:rPr>
              <a:t>Data </a:t>
            </a:r>
            <a:r>
              <a:rPr lang="en-US" b="1" i="0" dirty="0" err="1">
                <a:solidFill>
                  <a:srgbClr val="000000"/>
                </a:solidFill>
                <a:effectLst/>
                <a:latin typeface="inter-bold"/>
              </a:rPr>
              <a:t>Updation</a:t>
            </a:r>
            <a:r>
              <a:rPr lang="en-US" b="1" i="0" dirty="0">
                <a:solidFill>
                  <a:srgbClr val="000000"/>
                </a:solidFill>
                <a:effectLst/>
                <a:latin typeface="inter-bold"/>
              </a:rPr>
              <a:t>:</a:t>
            </a:r>
            <a:r>
              <a:rPr lang="en-US" b="0" i="0" dirty="0">
                <a:solidFill>
                  <a:srgbClr val="000000"/>
                </a:solidFill>
                <a:effectLst/>
                <a:latin typeface="inter-regular"/>
              </a:rPr>
              <a:t> It is used for the insertion, modification, and deletion of the actual data in the database.</a:t>
            </a:r>
          </a:p>
          <a:p>
            <a:pPr lvl="1" algn="just">
              <a:buFont typeface="Arial" panose="020B0604020202020204" pitchFamily="34" charset="0"/>
              <a:buChar char="•"/>
            </a:pPr>
            <a:r>
              <a:rPr lang="en-US" b="1" i="0" dirty="0">
                <a:solidFill>
                  <a:srgbClr val="000000"/>
                </a:solidFill>
                <a:effectLst/>
                <a:latin typeface="inter-bold"/>
              </a:rPr>
              <a:t>Data Retrieval:</a:t>
            </a:r>
            <a:r>
              <a:rPr lang="en-US" b="0" i="0" dirty="0">
                <a:solidFill>
                  <a:srgbClr val="000000"/>
                </a:solidFill>
                <a:effectLst/>
                <a:latin typeface="inter-regular"/>
              </a:rPr>
              <a:t> It is used to retrieve the data from the database which can be used by applications for various purposes.</a:t>
            </a:r>
          </a:p>
          <a:p>
            <a:pPr lvl="1" algn="just">
              <a:buFont typeface="Arial" panose="020B0604020202020204" pitchFamily="34" charset="0"/>
              <a:buChar char="•"/>
            </a:pPr>
            <a:r>
              <a:rPr lang="en-US" b="1" i="0" dirty="0">
                <a:solidFill>
                  <a:srgbClr val="000000"/>
                </a:solidFill>
                <a:effectLst/>
                <a:latin typeface="inter-bold"/>
              </a:rPr>
              <a:t>User Administration:</a:t>
            </a:r>
            <a:r>
              <a:rPr lang="en-US" b="0" i="0" dirty="0">
                <a:solidFill>
                  <a:srgbClr val="000000"/>
                </a:solidFill>
                <a:effectLst/>
                <a:latin typeface="inter-regular"/>
              </a:rPr>
              <a:t> It is used for registering and monitoring users, maintain data integrity, enforcing data security, dealing with concurrency control, monitoring performance and recovering information corrupted by unexpected failure.</a:t>
            </a:r>
          </a:p>
          <a:p>
            <a:pPr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477858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3F0F-5A9A-47AB-BDDE-0A58A5DBDF86}"/>
              </a:ext>
            </a:extLst>
          </p:cNvPr>
          <p:cNvSpPr>
            <a:spLocks noGrp="1"/>
          </p:cNvSpPr>
          <p:nvPr>
            <p:ph type="title"/>
          </p:nvPr>
        </p:nvSpPr>
        <p:spPr/>
        <p:txBody>
          <a:bodyPr/>
          <a:lstStyle/>
          <a:p>
            <a:r>
              <a:rPr lang="en-US" dirty="0"/>
              <a:t>Types of Data Model</a:t>
            </a:r>
            <a:endParaRPr lang="en-IN" dirty="0"/>
          </a:p>
        </p:txBody>
      </p:sp>
      <p:sp>
        <p:nvSpPr>
          <p:cNvPr id="3" name="Content Placeholder 2">
            <a:extLst>
              <a:ext uri="{FF2B5EF4-FFF2-40B4-BE49-F238E27FC236}">
                <a16:creationId xmlns:a16="http://schemas.microsoft.com/office/drawing/2014/main" id="{72CBA591-B7FE-40FF-88BA-8BF13AA0AFF4}"/>
              </a:ext>
            </a:extLst>
          </p:cNvPr>
          <p:cNvSpPr>
            <a:spLocks noGrp="1"/>
          </p:cNvSpPr>
          <p:nvPr>
            <p:ph idx="1"/>
          </p:nvPr>
        </p:nvSpPr>
        <p:spPr/>
        <p:txBody>
          <a:bodyPr>
            <a:normAutofit fontScale="77500" lnSpcReduction="20000"/>
          </a:bodyPr>
          <a:lstStyle/>
          <a:p>
            <a:pPr algn="just"/>
            <a:r>
              <a:rPr lang="en-US" b="1" i="0" dirty="0">
                <a:solidFill>
                  <a:srgbClr val="333333"/>
                </a:solidFill>
                <a:effectLst/>
                <a:latin typeface="inter-bold"/>
              </a:rPr>
              <a:t>2) Entity-Relationship Data Model:</a:t>
            </a:r>
            <a:r>
              <a:rPr lang="en-US" b="0" i="0" dirty="0">
                <a:solidFill>
                  <a:srgbClr val="333333"/>
                </a:solidFill>
                <a:effectLst/>
                <a:latin typeface="inter-regular"/>
              </a:rPr>
              <a:t> </a:t>
            </a:r>
          </a:p>
          <a:p>
            <a:pPr lvl="1" algn="just"/>
            <a:r>
              <a:rPr lang="en-US" b="0" i="0" dirty="0">
                <a:solidFill>
                  <a:srgbClr val="333333"/>
                </a:solidFill>
                <a:effectLst/>
                <a:latin typeface="inter-regular"/>
              </a:rPr>
              <a:t>An ER model is the logical representation of data as objects and relationships among them. </a:t>
            </a:r>
          </a:p>
          <a:p>
            <a:pPr lvl="1" algn="just"/>
            <a:r>
              <a:rPr lang="en-US" b="0" i="0" dirty="0">
                <a:solidFill>
                  <a:srgbClr val="333333"/>
                </a:solidFill>
                <a:effectLst/>
                <a:latin typeface="inter-regular"/>
              </a:rPr>
              <a:t>These objects are known as entities, and relationship is an association among these entities. </a:t>
            </a:r>
          </a:p>
          <a:p>
            <a:pPr lvl="1" algn="just"/>
            <a:r>
              <a:rPr lang="en-US" b="0" i="0" dirty="0">
                <a:solidFill>
                  <a:srgbClr val="333333"/>
                </a:solidFill>
                <a:effectLst/>
                <a:latin typeface="inter-regular"/>
              </a:rPr>
              <a:t>This model was designed by Peter Chen and published in 1976. </a:t>
            </a:r>
          </a:p>
          <a:p>
            <a:pPr lvl="1" algn="just"/>
            <a:r>
              <a:rPr lang="en-US" b="0" i="0" dirty="0">
                <a:solidFill>
                  <a:srgbClr val="333333"/>
                </a:solidFill>
                <a:effectLst/>
                <a:latin typeface="inter-regular"/>
              </a:rPr>
              <a:t>It was widely used in database designing. </a:t>
            </a:r>
          </a:p>
          <a:p>
            <a:pPr lvl="1" algn="just"/>
            <a:r>
              <a:rPr lang="en-US" b="0" i="0" dirty="0">
                <a:solidFill>
                  <a:srgbClr val="333333"/>
                </a:solidFill>
                <a:effectLst/>
                <a:latin typeface="inter-regular"/>
              </a:rPr>
              <a:t>A set of attributes describe the entities. </a:t>
            </a:r>
          </a:p>
          <a:p>
            <a:pPr lvl="1" algn="just"/>
            <a:r>
              <a:rPr lang="en-US" b="0" i="0" dirty="0">
                <a:solidFill>
                  <a:srgbClr val="333333"/>
                </a:solidFill>
                <a:effectLst/>
                <a:latin typeface="inter-regular"/>
              </a:rPr>
              <a:t>For example, </a:t>
            </a:r>
            <a:r>
              <a:rPr lang="en-US" b="0" i="0" dirty="0" err="1">
                <a:solidFill>
                  <a:srgbClr val="333333"/>
                </a:solidFill>
                <a:effectLst/>
                <a:latin typeface="inter-regular"/>
              </a:rPr>
              <a:t>student_name</a:t>
            </a:r>
            <a:r>
              <a:rPr lang="en-US" b="0" i="0" dirty="0">
                <a:solidFill>
                  <a:srgbClr val="333333"/>
                </a:solidFill>
                <a:effectLst/>
                <a:latin typeface="inter-regular"/>
              </a:rPr>
              <a:t>, </a:t>
            </a:r>
            <a:r>
              <a:rPr lang="en-US" b="0" i="0" dirty="0" err="1">
                <a:solidFill>
                  <a:srgbClr val="333333"/>
                </a:solidFill>
                <a:effectLst/>
                <a:latin typeface="inter-regular"/>
              </a:rPr>
              <a:t>student_id</a:t>
            </a:r>
            <a:r>
              <a:rPr lang="en-US" b="0" i="0" dirty="0">
                <a:solidFill>
                  <a:srgbClr val="333333"/>
                </a:solidFill>
                <a:effectLst/>
                <a:latin typeface="inter-regular"/>
              </a:rPr>
              <a:t> describes the 'student' entity. </a:t>
            </a:r>
          </a:p>
          <a:p>
            <a:pPr lvl="1" algn="just"/>
            <a:r>
              <a:rPr lang="en-US" b="0" i="0" dirty="0">
                <a:solidFill>
                  <a:srgbClr val="333333"/>
                </a:solidFill>
                <a:effectLst/>
                <a:latin typeface="inter-regular"/>
              </a:rPr>
              <a:t>A set of the same type of entities is known as an 'Entity set', and the set of the same type of relationships is known as 'relationship set'.</a:t>
            </a:r>
          </a:p>
          <a:p>
            <a:endParaRPr lang="en-IN" dirty="0"/>
          </a:p>
        </p:txBody>
      </p:sp>
    </p:spTree>
    <p:extLst>
      <p:ext uri="{BB962C8B-B14F-4D97-AF65-F5344CB8AC3E}">
        <p14:creationId xmlns:p14="http://schemas.microsoft.com/office/powerpoint/2010/main" val="2916007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3530-2819-47FE-B2DA-F66B92730D93}"/>
              </a:ext>
            </a:extLst>
          </p:cNvPr>
          <p:cNvSpPr>
            <a:spLocks noGrp="1"/>
          </p:cNvSpPr>
          <p:nvPr>
            <p:ph type="title"/>
          </p:nvPr>
        </p:nvSpPr>
        <p:spPr/>
        <p:txBody>
          <a:bodyPr/>
          <a:lstStyle/>
          <a:p>
            <a:r>
              <a:rPr lang="en-US" dirty="0"/>
              <a:t>Types of Data Model</a:t>
            </a:r>
            <a:endParaRPr lang="en-IN" dirty="0"/>
          </a:p>
        </p:txBody>
      </p:sp>
      <p:sp>
        <p:nvSpPr>
          <p:cNvPr id="3" name="Content Placeholder 2">
            <a:extLst>
              <a:ext uri="{FF2B5EF4-FFF2-40B4-BE49-F238E27FC236}">
                <a16:creationId xmlns:a16="http://schemas.microsoft.com/office/drawing/2014/main" id="{D46D8E17-C950-4EBC-ACEA-10D432F9ADF4}"/>
              </a:ext>
            </a:extLst>
          </p:cNvPr>
          <p:cNvSpPr>
            <a:spLocks noGrp="1"/>
          </p:cNvSpPr>
          <p:nvPr>
            <p:ph idx="1"/>
          </p:nvPr>
        </p:nvSpPr>
        <p:spPr/>
        <p:txBody>
          <a:bodyPr>
            <a:normAutofit/>
          </a:bodyPr>
          <a:lstStyle/>
          <a:p>
            <a:pPr algn="just"/>
            <a:r>
              <a:rPr lang="en-US" b="1" i="0" dirty="0">
                <a:solidFill>
                  <a:srgbClr val="333333"/>
                </a:solidFill>
                <a:effectLst/>
                <a:latin typeface="inter-bold"/>
              </a:rPr>
              <a:t>3) Object-based Data Model:</a:t>
            </a:r>
            <a:r>
              <a:rPr lang="en-US" b="0" i="0" dirty="0">
                <a:solidFill>
                  <a:srgbClr val="333333"/>
                </a:solidFill>
                <a:effectLst/>
                <a:latin typeface="inter-regular"/>
              </a:rPr>
              <a:t> </a:t>
            </a:r>
          </a:p>
          <a:p>
            <a:pPr lvl="1" algn="just"/>
            <a:r>
              <a:rPr lang="en-US" b="0" i="0" dirty="0">
                <a:solidFill>
                  <a:srgbClr val="333333"/>
                </a:solidFill>
                <a:effectLst/>
                <a:latin typeface="inter-regular"/>
              </a:rPr>
              <a:t>An extension of the ER model with notions of functions, encapsulation, and object identity.</a:t>
            </a:r>
          </a:p>
          <a:p>
            <a:pPr lvl="1" algn="just"/>
            <a:r>
              <a:rPr lang="en-US" b="0" i="0" dirty="0">
                <a:solidFill>
                  <a:srgbClr val="333333"/>
                </a:solidFill>
                <a:effectLst/>
                <a:latin typeface="inter-regular"/>
              </a:rPr>
              <a:t>This model supports a rich type system that includes structured and collection types. </a:t>
            </a:r>
          </a:p>
          <a:p>
            <a:pPr lvl="1" algn="just"/>
            <a:r>
              <a:rPr lang="en-US" dirty="0">
                <a:solidFill>
                  <a:srgbClr val="333333"/>
                </a:solidFill>
                <a:latin typeface="inter-regular"/>
              </a:rPr>
              <a:t>I</a:t>
            </a:r>
            <a:r>
              <a:rPr lang="en-US" b="0" i="0" dirty="0">
                <a:solidFill>
                  <a:srgbClr val="333333"/>
                </a:solidFill>
                <a:effectLst/>
                <a:latin typeface="inter-regular"/>
              </a:rPr>
              <a:t>n 1980, various database systems following the object-oriented approach were developed. </a:t>
            </a:r>
          </a:p>
          <a:p>
            <a:pPr lvl="1" algn="just"/>
            <a:r>
              <a:rPr lang="en-US" b="0" i="0" dirty="0">
                <a:solidFill>
                  <a:srgbClr val="333333"/>
                </a:solidFill>
                <a:effectLst/>
                <a:latin typeface="inter-regular"/>
              </a:rPr>
              <a:t>Here, the objects are nothing but the data carrying its properties.</a:t>
            </a:r>
          </a:p>
          <a:p>
            <a:pPr algn="just"/>
            <a:endParaRPr lang="en-IN" dirty="0"/>
          </a:p>
        </p:txBody>
      </p:sp>
    </p:spTree>
    <p:extLst>
      <p:ext uri="{BB962C8B-B14F-4D97-AF65-F5344CB8AC3E}">
        <p14:creationId xmlns:p14="http://schemas.microsoft.com/office/powerpoint/2010/main" val="3344540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E6D4-BE11-410A-A5CE-8EE21111C407}"/>
              </a:ext>
            </a:extLst>
          </p:cNvPr>
          <p:cNvSpPr>
            <a:spLocks noGrp="1"/>
          </p:cNvSpPr>
          <p:nvPr>
            <p:ph type="title"/>
          </p:nvPr>
        </p:nvSpPr>
        <p:spPr/>
        <p:txBody>
          <a:bodyPr/>
          <a:lstStyle/>
          <a:p>
            <a:r>
              <a:rPr lang="en-US" dirty="0"/>
              <a:t>Types of Data Model</a:t>
            </a:r>
            <a:endParaRPr lang="en-IN" dirty="0"/>
          </a:p>
        </p:txBody>
      </p:sp>
      <p:sp>
        <p:nvSpPr>
          <p:cNvPr id="3" name="Content Placeholder 2">
            <a:extLst>
              <a:ext uri="{FF2B5EF4-FFF2-40B4-BE49-F238E27FC236}">
                <a16:creationId xmlns:a16="http://schemas.microsoft.com/office/drawing/2014/main" id="{9C383A70-F8BD-496D-8D1E-00354B83572B}"/>
              </a:ext>
            </a:extLst>
          </p:cNvPr>
          <p:cNvSpPr>
            <a:spLocks noGrp="1"/>
          </p:cNvSpPr>
          <p:nvPr>
            <p:ph idx="1"/>
          </p:nvPr>
        </p:nvSpPr>
        <p:spPr/>
        <p:txBody>
          <a:bodyPr>
            <a:normAutofit fontScale="85000" lnSpcReduction="10000"/>
          </a:bodyPr>
          <a:lstStyle/>
          <a:p>
            <a:pPr algn="just"/>
            <a:r>
              <a:rPr lang="en-US" b="1" i="0" dirty="0">
                <a:solidFill>
                  <a:srgbClr val="333333"/>
                </a:solidFill>
                <a:effectLst/>
                <a:latin typeface="inter-bold"/>
              </a:rPr>
              <a:t>4) Semi-structured Data Model:</a:t>
            </a:r>
            <a:r>
              <a:rPr lang="en-US" b="0" i="0" dirty="0">
                <a:solidFill>
                  <a:srgbClr val="333333"/>
                </a:solidFill>
                <a:effectLst/>
                <a:latin typeface="inter-regular"/>
              </a:rPr>
              <a:t> </a:t>
            </a:r>
          </a:p>
          <a:p>
            <a:pPr lvl="1" algn="just"/>
            <a:r>
              <a:rPr lang="en-US" b="0" i="0" dirty="0">
                <a:solidFill>
                  <a:srgbClr val="333333"/>
                </a:solidFill>
                <a:effectLst/>
                <a:latin typeface="inter-regular"/>
              </a:rPr>
              <a:t>This type of data model is different from the other three data models. </a:t>
            </a:r>
          </a:p>
          <a:p>
            <a:pPr lvl="1" algn="just"/>
            <a:r>
              <a:rPr lang="en-US" b="0" i="0" dirty="0">
                <a:solidFill>
                  <a:srgbClr val="333333"/>
                </a:solidFill>
                <a:effectLst/>
                <a:latin typeface="inter-regular"/>
              </a:rPr>
              <a:t>The semi-structured data model allows the data specifications at places where the individual data items of the same type may have different attributes sets. </a:t>
            </a:r>
          </a:p>
          <a:p>
            <a:pPr lvl="1" algn="just"/>
            <a:r>
              <a:rPr lang="en-US" b="0" i="0" dirty="0">
                <a:solidFill>
                  <a:srgbClr val="333333"/>
                </a:solidFill>
                <a:effectLst/>
                <a:latin typeface="inter-regular"/>
              </a:rPr>
              <a:t>The Extensible Markup Language, also known as XML, is widely used for representing the semi-structured data. </a:t>
            </a:r>
          </a:p>
          <a:p>
            <a:pPr lvl="1" algn="just"/>
            <a:r>
              <a:rPr lang="en-US" b="0" i="0" dirty="0">
                <a:solidFill>
                  <a:srgbClr val="333333"/>
                </a:solidFill>
                <a:effectLst/>
                <a:latin typeface="inter-regular"/>
              </a:rPr>
              <a:t>Although XML was initially designed for including the markup information to the text document, it gains importance because of its application in the exchange of data.</a:t>
            </a:r>
            <a:endParaRPr lang="en-IN" dirty="0"/>
          </a:p>
        </p:txBody>
      </p:sp>
    </p:spTree>
    <p:extLst>
      <p:ext uri="{BB962C8B-B14F-4D97-AF65-F5344CB8AC3E}">
        <p14:creationId xmlns:p14="http://schemas.microsoft.com/office/powerpoint/2010/main" val="318829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DBMS languages</a:t>
            </a:r>
            <a:br>
              <a:rPr lang="en-IN" b="1" dirty="0"/>
            </a:br>
            <a:endParaRPr lang="en-IN" dirty="0"/>
          </a:p>
        </p:txBody>
      </p:sp>
      <p:sp>
        <p:nvSpPr>
          <p:cNvPr id="3" name="Content Placeholder 2"/>
          <p:cNvSpPr>
            <a:spLocks noGrp="1"/>
          </p:cNvSpPr>
          <p:nvPr>
            <p:ph idx="1"/>
          </p:nvPr>
        </p:nvSpPr>
        <p:spPr>
          <a:xfrm>
            <a:off x="533400" y="990600"/>
            <a:ext cx="8229600" cy="1371600"/>
          </a:xfrm>
        </p:spPr>
        <p:txBody>
          <a:bodyPr>
            <a:normAutofit fontScale="92500" lnSpcReduction="10000"/>
          </a:bodyPr>
          <a:lstStyle/>
          <a:p>
            <a:r>
              <a:rPr lang="en-IN" sz="2400" dirty="0"/>
              <a:t>Database languages are used to read, update and store data in a database. There are several such languages that can be used for this purpose; one of them is SQL.</a:t>
            </a:r>
          </a:p>
          <a:p>
            <a:r>
              <a:rPr lang="en-IN" sz="2400" b="1" dirty="0"/>
              <a:t>Types of DBMS languages:</a:t>
            </a:r>
          </a:p>
          <a:p>
            <a:pPr>
              <a:buNone/>
            </a:pPr>
            <a:endParaRPr lang="en-IN" sz="2400" dirty="0"/>
          </a:p>
          <a:p>
            <a:endParaRPr lang="en-IN" dirty="0"/>
          </a:p>
        </p:txBody>
      </p:sp>
      <p:pic>
        <p:nvPicPr>
          <p:cNvPr id="1026" name="Picture 2" descr="DBMS language"/>
          <p:cNvPicPr>
            <a:picLocks noChangeAspect="1" noChangeArrowheads="1"/>
          </p:cNvPicPr>
          <p:nvPr/>
        </p:nvPicPr>
        <p:blipFill>
          <a:blip r:embed="rId2"/>
          <a:srcRect/>
          <a:stretch>
            <a:fillRect/>
          </a:stretch>
        </p:blipFill>
        <p:spPr bwMode="auto">
          <a:xfrm>
            <a:off x="1295400" y="2286000"/>
            <a:ext cx="6781800" cy="43053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 Definition Language (DDL)</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a:t>DDL is used for specifying the database schema. It is used for creating tables, schema, indexes, constraints etc. in database. </a:t>
            </a:r>
          </a:p>
          <a:p>
            <a:pPr algn="just"/>
            <a:r>
              <a:rPr lang="en-IN" dirty="0"/>
              <a:t>The operations that we can perform on database using DDL:</a:t>
            </a:r>
          </a:p>
          <a:p>
            <a:pPr algn="just"/>
            <a:r>
              <a:rPr lang="en-IN" dirty="0"/>
              <a:t>To create the database instance – CREATE</a:t>
            </a:r>
          </a:p>
          <a:p>
            <a:pPr algn="just"/>
            <a:r>
              <a:rPr lang="en-IN" dirty="0"/>
              <a:t>To alter the structure of database – </a:t>
            </a:r>
            <a:r>
              <a:rPr lang="en-IN" b="1" dirty="0"/>
              <a:t>ALTER</a:t>
            </a:r>
            <a:endParaRPr lang="en-IN" dirty="0"/>
          </a:p>
          <a:p>
            <a:pPr algn="just"/>
            <a:r>
              <a:rPr lang="en-IN" dirty="0"/>
              <a:t>To drop database instances – DROP</a:t>
            </a:r>
          </a:p>
          <a:p>
            <a:pPr algn="just"/>
            <a:r>
              <a:rPr lang="en-IN" dirty="0"/>
              <a:t>To delete tables in a database instance – </a:t>
            </a:r>
            <a:r>
              <a:rPr lang="en-IN" b="1" dirty="0"/>
              <a:t>TRUNCATE</a:t>
            </a:r>
            <a:endParaRPr lang="en-IN" dirty="0"/>
          </a:p>
          <a:p>
            <a:pPr algn="just"/>
            <a:r>
              <a:rPr lang="en-IN" dirty="0"/>
              <a:t>To rename database instances – </a:t>
            </a:r>
            <a:r>
              <a:rPr lang="en-IN" b="1" dirty="0"/>
              <a:t>RENAME</a:t>
            </a:r>
            <a:endParaRPr lang="en-IN" dirty="0"/>
          </a:p>
          <a:p>
            <a:pPr algn="just"/>
            <a:r>
              <a:rPr lang="en-IN" dirty="0"/>
              <a:t>To drop objects from database such as tables – </a:t>
            </a:r>
            <a:r>
              <a:rPr lang="en-IN" b="1" dirty="0"/>
              <a:t>DROP</a:t>
            </a:r>
            <a:endParaRPr lang="en-IN" dirty="0"/>
          </a:p>
          <a:p>
            <a:pPr algn="just"/>
            <a:r>
              <a:rPr lang="en-IN" dirty="0"/>
              <a:t>To Comment – </a:t>
            </a:r>
            <a:r>
              <a:rPr lang="en-IN" b="1" dirty="0"/>
              <a:t>Comment</a:t>
            </a:r>
            <a:endParaRPr lang="en-IN" dirty="0"/>
          </a:p>
          <a:p>
            <a:pPr algn="just"/>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 Manipulation Language (DML)</a:t>
            </a:r>
            <a:br>
              <a:rPr lang="en-IN" b="1" dirty="0"/>
            </a:br>
            <a:endParaRPr lang="en-IN" dirty="0"/>
          </a:p>
        </p:txBody>
      </p:sp>
      <p:sp>
        <p:nvSpPr>
          <p:cNvPr id="3" name="Content Placeholder 2"/>
          <p:cNvSpPr>
            <a:spLocks noGrp="1"/>
          </p:cNvSpPr>
          <p:nvPr>
            <p:ph idx="1"/>
          </p:nvPr>
        </p:nvSpPr>
        <p:spPr/>
        <p:txBody>
          <a:bodyPr/>
          <a:lstStyle/>
          <a:p>
            <a:r>
              <a:rPr lang="en-IN" dirty="0"/>
              <a:t>DML is used for accessing and manipulating data in a database. The following operations on database comes under DML:</a:t>
            </a:r>
          </a:p>
          <a:p>
            <a:r>
              <a:rPr lang="en-IN" dirty="0"/>
              <a:t>To read records from table(s) – SELECT</a:t>
            </a:r>
          </a:p>
          <a:p>
            <a:r>
              <a:rPr lang="en-IN" dirty="0"/>
              <a:t>To insert record(s) into the table(s) – INSERT</a:t>
            </a:r>
          </a:p>
          <a:p>
            <a:r>
              <a:rPr lang="en-IN" dirty="0"/>
              <a:t>Update the data in table(s) – UPDATE</a:t>
            </a:r>
          </a:p>
          <a:p>
            <a:r>
              <a:rPr lang="en-IN" dirty="0"/>
              <a:t>Delete all the records from the table – DELETE</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 Control language (DCL)</a:t>
            </a:r>
            <a:br>
              <a:rPr lang="en-IN" b="1" dirty="0"/>
            </a:br>
            <a:endParaRPr lang="en-IN" dirty="0"/>
          </a:p>
        </p:txBody>
      </p:sp>
      <p:sp>
        <p:nvSpPr>
          <p:cNvPr id="3" name="Content Placeholder 2"/>
          <p:cNvSpPr>
            <a:spLocks noGrp="1"/>
          </p:cNvSpPr>
          <p:nvPr>
            <p:ph idx="1"/>
          </p:nvPr>
        </p:nvSpPr>
        <p:spPr/>
        <p:txBody>
          <a:bodyPr>
            <a:normAutofit lnSpcReduction="10000"/>
          </a:bodyPr>
          <a:lstStyle/>
          <a:p>
            <a:pPr algn="just"/>
            <a:r>
              <a:rPr lang="en-IN" dirty="0"/>
              <a:t>DCL is used for granting and revoking user access on a database –</a:t>
            </a:r>
          </a:p>
          <a:p>
            <a:pPr algn="just"/>
            <a:r>
              <a:rPr lang="en-IN" dirty="0"/>
              <a:t>To grant access to user – GRANT</a:t>
            </a:r>
          </a:p>
          <a:p>
            <a:pPr algn="just"/>
            <a:r>
              <a:rPr lang="en-IN" dirty="0"/>
              <a:t>To revoke access from user – REVOKE</a:t>
            </a:r>
          </a:p>
          <a:p>
            <a:pPr algn="just"/>
            <a:r>
              <a:rPr lang="en-IN" b="1" dirty="0"/>
              <a:t>In practical data definition language, data manipulation language and data control languages are not separate language, rather they are the parts of a single database language such as SQL.</a:t>
            </a:r>
            <a:endParaRPr lang="en-IN" dirty="0"/>
          </a:p>
          <a:p>
            <a:pPr algn="just"/>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Transaction Control Language(TCL)</a:t>
            </a:r>
            <a:br>
              <a:rPr lang="en-IN" b="1"/>
            </a:br>
            <a:endParaRPr lang="en-IN"/>
          </a:p>
        </p:txBody>
      </p:sp>
      <p:sp>
        <p:nvSpPr>
          <p:cNvPr id="3" name="Content Placeholder 2"/>
          <p:cNvSpPr>
            <a:spLocks noGrp="1"/>
          </p:cNvSpPr>
          <p:nvPr>
            <p:ph idx="1"/>
          </p:nvPr>
        </p:nvSpPr>
        <p:spPr/>
        <p:txBody>
          <a:bodyPr/>
          <a:lstStyle/>
          <a:p>
            <a:pPr algn="just"/>
            <a:r>
              <a:rPr lang="en-IN" dirty="0"/>
              <a:t>The changes in the database that we made using DML commands are either performed or </a:t>
            </a:r>
            <a:r>
              <a:rPr lang="en-IN" dirty="0" err="1"/>
              <a:t>rollbacked</a:t>
            </a:r>
            <a:r>
              <a:rPr lang="en-IN" dirty="0"/>
              <a:t> using TCL.</a:t>
            </a:r>
          </a:p>
          <a:p>
            <a:pPr algn="just"/>
            <a:r>
              <a:rPr lang="en-IN" dirty="0"/>
              <a:t>To persist the changes made by DML commands in database – COMMIT</a:t>
            </a:r>
          </a:p>
          <a:p>
            <a:pPr algn="just"/>
            <a:r>
              <a:rPr lang="en-IN" dirty="0"/>
              <a:t>To rollback the changes made to the database – ROLLBACK</a:t>
            </a:r>
          </a:p>
          <a:p>
            <a:pPr algn="just"/>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DBA</a:t>
            </a:r>
          </a:p>
        </p:txBody>
      </p:sp>
      <p:sp>
        <p:nvSpPr>
          <p:cNvPr id="3" name="Content Placeholder 2"/>
          <p:cNvSpPr>
            <a:spLocks noGrp="1"/>
          </p:cNvSpPr>
          <p:nvPr>
            <p:ph idx="1"/>
          </p:nvPr>
        </p:nvSpPr>
        <p:spPr>
          <a:xfrm>
            <a:off x="457200" y="1249362"/>
            <a:ext cx="8229600" cy="5334000"/>
          </a:xfrm>
        </p:spPr>
        <p:txBody>
          <a:bodyPr>
            <a:normAutofit fontScale="70000" lnSpcReduction="20000"/>
          </a:bodyPr>
          <a:lstStyle/>
          <a:p>
            <a:pPr algn="just" fontAlgn="base"/>
            <a:r>
              <a:rPr lang="en-US" b="0" i="0" dirty="0">
                <a:solidFill>
                  <a:srgbClr val="273239"/>
                </a:solidFill>
                <a:effectLst/>
                <a:latin typeface="urw-din"/>
              </a:rPr>
              <a:t>A </a:t>
            </a:r>
            <a:r>
              <a:rPr lang="en-US" b="1" i="0" dirty="0">
                <a:solidFill>
                  <a:srgbClr val="273239"/>
                </a:solidFill>
                <a:effectLst/>
                <a:latin typeface="urw-din"/>
              </a:rPr>
              <a:t>Database Administrator (DBA)</a:t>
            </a:r>
            <a:r>
              <a:rPr lang="en-US" b="0" i="0" dirty="0">
                <a:solidFill>
                  <a:srgbClr val="273239"/>
                </a:solidFill>
                <a:effectLst/>
                <a:latin typeface="urw-din"/>
              </a:rPr>
              <a:t> is individual or person responsible for controlling, maintenance, coordinating, and operation of database management system. </a:t>
            </a:r>
          </a:p>
          <a:p>
            <a:pPr algn="just" fontAlgn="base"/>
            <a:r>
              <a:rPr lang="en-US" b="0" i="0" dirty="0">
                <a:solidFill>
                  <a:srgbClr val="273239"/>
                </a:solidFill>
                <a:effectLst/>
                <a:latin typeface="urw-din"/>
              </a:rPr>
              <a:t>Managing, securing, and taking care of database system is primary responsibility.</a:t>
            </a:r>
          </a:p>
          <a:p>
            <a:pPr algn="just" fontAlgn="base"/>
            <a:r>
              <a:rPr lang="en-US" b="0" i="0" dirty="0">
                <a:solidFill>
                  <a:srgbClr val="273239"/>
                </a:solidFill>
                <a:effectLst/>
                <a:latin typeface="urw-din"/>
              </a:rPr>
              <a:t>They are responsible for authorizing access to database, coordinating, capacity, planning, installation, and monitoring uses and for acquiring and gathering software and hardware resources as and when needed. </a:t>
            </a:r>
          </a:p>
          <a:p>
            <a:pPr algn="just" fontAlgn="base"/>
            <a:r>
              <a:rPr lang="en-US" b="0" i="0" dirty="0">
                <a:solidFill>
                  <a:srgbClr val="273239"/>
                </a:solidFill>
                <a:effectLst/>
                <a:latin typeface="urw-din"/>
              </a:rPr>
              <a:t>Their role also varies from configuration, database design, migration, security, troubleshooting, backup, and data recovery. </a:t>
            </a:r>
          </a:p>
          <a:p>
            <a:pPr algn="just" fontAlgn="base"/>
            <a:r>
              <a:rPr lang="en-US" b="0" i="0" dirty="0">
                <a:solidFill>
                  <a:srgbClr val="273239"/>
                </a:solidFill>
                <a:effectLst/>
                <a:latin typeface="urw-din"/>
              </a:rPr>
              <a:t>Database administration is major and key function in any firm or organization that is relying on one or more databases. </a:t>
            </a:r>
          </a:p>
          <a:p>
            <a:pPr algn="just" fontAlgn="base"/>
            <a:r>
              <a:rPr lang="en-US" b="0" i="0" dirty="0">
                <a:solidFill>
                  <a:srgbClr val="273239"/>
                </a:solidFill>
                <a:effectLst/>
                <a:latin typeface="urw-din"/>
              </a:rPr>
              <a:t>They are overall commander of Database system.</a:t>
            </a:r>
          </a:p>
          <a:p>
            <a:pPr marL="0" indent="0" algn="just">
              <a:buNone/>
            </a:pPr>
            <a:endParaRPr lang="en-IN" sz="27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Responsibilities of DBA</a:t>
            </a:r>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algn="just"/>
            <a:r>
              <a:rPr lang="en-IN" dirty="0"/>
              <a:t>Installing and upgrading the database server and application tools </a:t>
            </a:r>
          </a:p>
          <a:p>
            <a:pPr algn="just"/>
            <a:r>
              <a:rPr lang="en-IN" dirty="0"/>
              <a:t>Allocating system storage and planning storage requirements for the database system </a:t>
            </a:r>
          </a:p>
          <a:p>
            <a:pPr algn="just"/>
            <a:r>
              <a:rPr lang="en-IN" dirty="0"/>
              <a:t>Modifying the database structure, as necessary, from information given by application developers </a:t>
            </a:r>
          </a:p>
          <a:p>
            <a:pPr algn="just"/>
            <a:r>
              <a:rPr lang="en-IN" dirty="0"/>
              <a:t>Enrolling users and maintaining system security</a:t>
            </a:r>
          </a:p>
          <a:p>
            <a:pPr algn="just"/>
            <a:r>
              <a:rPr lang="en-IN" dirty="0"/>
              <a:t>Ensuring compliance with database vendor license agreement </a:t>
            </a:r>
          </a:p>
          <a:p>
            <a:pPr algn="just"/>
            <a:r>
              <a:rPr lang="en-IN" dirty="0"/>
              <a:t>Controlling and monitoring user access to the database </a:t>
            </a:r>
          </a:p>
          <a:p>
            <a:pPr algn="just"/>
            <a:r>
              <a:rPr lang="en-IN" dirty="0"/>
              <a:t>Monitoring and optimizing the performance of the database </a:t>
            </a:r>
          </a:p>
          <a:p>
            <a:pPr algn="just"/>
            <a:r>
              <a:rPr lang="en-IN" dirty="0"/>
              <a:t>Planning for backup and recovery of database information </a:t>
            </a:r>
          </a:p>
          <a:p>
            <a:pPr algn="just"/>
            <a:r>
              <a:rPr lang="en-IN" dirty="0"/>
              <a:t>Maintaining archived data </a:t>
            </a:r>
          </a:p>
          <a:p>
            <a:pPr algn="just"/>
            <a:r>
              <a:rPr lang="en-IN" dirty="0"/>
              <a:t>Backing up and restoring databases </a:t>
            </a:r>
          </a:p>
          <a:p>
            <a:pPr algn="just"/>
            <a:r>
              <a:rPr lang="en-IN" dirty="0"/>
              <a:t>Contacting database vendor for technical support</a:t>
            </a:r>
          </a:p>
          <a:p>
            <a:pPr algn="just"/>
            <a:r>
              <a:rPr lang="en-IN" dirty="0"/>
              <a:t>Generating various reports by querying from database as per need </a:t>
            </a:r>
          </a:p>
          <a:p>
            <a:pPr algn="just"/>
            <a:r>
              <a:rPr lang="en-IN" dirty="0"/>
              <a:t>Managing and monitoring data replication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686C-825C-4733-8C86-5A6CD43A8836}"/>
              </a:ext>
            </a:extLst>
          </p:cNvPr>
          <p:cNvSpPr>
            <a:spLocks noGrp="1"/>
          </p:cNvSpPr>
          <p:nvPr>
            <p:ph type="title"/>
          </p:nvPr>
        </p:nvSpPr>
        <p:spPr/>
        <p:txBody>
          <a:bodyPr>
            <a:normAutofit/>
          </a:bodyPr>
          <a:lstStyle/>
          <a:p>
            <a:r>
              <a:rPr lang="en-US" b="0" i="0" dirty="0">
                <a:solidFill>
                  <a:srgbClr val="610B38"/>
                </a:solidFill>
                <a:effectLst/>
                <a:latin typeface="erdana"/>
              </a:rPr>
              <a:t>Characteristics of DBMS</a:t>
            </a:r>
            <a:endParaRPr lang="en-IN" dirty="0"/>
          </a:p>
        </p:txBody>
      </p:sp>
      <p:sp>
        <p:nvSpPr>
          <p:cNvPr id="3" name="Content Placeholder 2">
            <a:extLst>
              <a:ext uri="{FF2B5EF4-FFF2-40B4-BE49-F238E27FC236}">
                <a16:creationId xmlns:a16="http://schemas.microsoft.com/office/drawing/2014/main" id="{A9255C99-3FD8-4659-A047-763F3B191D96}"/>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b="0" i="0" dirty="0">
                <a:solidFill>
                  <a:srgbClr val="000000"/>
                </a:solidFill>
                <a:effectLst/>
                <a:latin typeface="inter-regular"/>
              </a:rPr>
              <a:t>It uses a digital repository established on a server to store and manage the information.</a:t>
            </a:r>
          </a:p>
          <a:p>
            <a:pPr algn="just">
              <a:buFont typeface="Arial" panose="020B0604020202020204" pitchFamily="34" charset="0"/>
              <a:buChar char="•"/>
            </a:pPr>
            <a:r>
              <a:rPr lang="en-US" dirty="0">
                <a:solidFill>
                  <a:srgbClr val="000000"/>
                </a:solidFill>
                <a:latin typeface="inter-regular"/>
              </a:rPr>
              <a:t>P</a:t>
            </a:r>
            <a:r>
              <a:rPr lang="en-US" b="0" i="0" dirty="0">
                <a:solidFill>
                  <a:srgbClr val="000000"/>
                </a:solidFill>
                <a:effectLst/>
                <a:latin typeface="inter-regular"/>
              </a:rPr>
              <a:t>rovide a clear and logical view of the process that manipulates data.</a:t>
            </a:r>
          </a:p>
          <a:p>
            <a:pPr algn="just">
              <a:buFont typeface="Arial" panose="020B0604020202020204" pitchFamily="34" charset="0"/>
              <a:buChar char="•"/>
            </a:pPr>
            <a:r>
              <a:rPr lang="en-US" dirty="0">
                <a:solidFill>
                  <a:srgbClr val="000000"/>
                </a:solidFill>
                <a:latin typeface="inter-regular"/>
              </a:rPr>
              <a:t>C</a:t>
            </a:r>
            <a:r>
              <a:rPr lang="en-US" b="0" i="0" dirty="0">
                <a:solidFill>
                  <a:srgbClr val="000000"/>
                </a:solidFill>
                <a:effectLst/>
                <a:latin typeface="inter-regular"/>
              </a:rPr>
              <a:t>ontains automatic backup and recovery procedures.</a:t>
            </a:r>
          </a:p>
          <a:p>
            <a:pPr algn="just">
              <a:buFont typeface="Arial" panose="020B0604020202020204" pitchFamily="34" charset="0"/>
              <a:buChar char="•"/>
            </a:pPr>
            <a:r>
              <a:rPr lang="en-US" dirty="0">
                <a:solidFill>
                  <a:srgbClr val="000000"/>
                </a:solidFill>
                <a:latin typeface="inter-regular"/>
              </a:rPr>
              <a:t>C</a:t>
            </a:r>
            <a:r>
              <a:rPr lang="en-US" b="0" i="0" dirty="0">
                <a:solidFill>
                  <a:srgbClr val="000000"/>
                </a:solidFill>
                <a:effectLst/>
                <a:latin typeface="inter-regular"/>
              </a:rPr>
              <a:t>ontains ACID properties which maintain data in a healthy state in case of failure.</a:t>
            </a:r>
          </a:p>
          <a:p>
            <a:pPr algn="just">
              <a:buFont typeface="Arial" panose="020B0604020202020204" pitchFamily="34" charset="0"/>
              <a:buChar char="•"/>
            </a:pPr>
            <a:r>
              <a:rPr lang="en-US" dirty="0">
                <a:solidFill>
                  <a:srgbClr val="000000"/>
                </a:solidFill>
                <a:latin typeface="inter-regular"/>
              </a:rPr>
              <a:t>R</a:t>
            </a:r>
            <a:r>
              <a:rPr lang="en-US" b="0" i="0" dirty="0">
                <a:solidFill>
                  <a:srgbClr val="000000"/>
                </a:solidFill>
                <a:effectLst/>
                <a:latin typeface="inter-regular"/>
              </a:rPr>
              <a:t>educe the complex relationship between data.</a:t>
            </a:r>
          </a:p>
          <a:p>
            <a:pPr algn="just">
              <a:buFont typeface="Arial" panose="020B0604020202020204" pitchFamily="34" charset="0"/>
              <a:buChar char="•"/>
            </a:pPr>
            <a:r>
              <a:rPr lang="en-US" dirty="0">
                <a:solidFill>
                  <a:srgbClr val="000000"/>
                </a:solidFill>
                <a:latin typeface="inter-regular"/>
              </a:rPr>
              <a:t>S</a:t>
            </a:r>
            <a:r>
              <a:rPr lang="en-US" b="0" i="0" dirty="0">
                <a:solidFill>
                  <a:srgbClr val="000000"/>
                </a:solidFill>
                <a:effectLst/>
                <a:latin typeface="inter-regular"/>
              </a:rPr>
              <a:t>upport manipulation and processing of data.</a:t>
            </a:r>
          </a:p>
          <a:p>
            <a:pPr algn="just">
              <a:buFont typeface="Arial" panose="020B0604020202020204" pitchFamily="34" charset="0"/>
              <a:buChar char="•"/>
            </a:pPr>
            <a:r>
              <a:rPr lang="en-US" dirty="0">
                <a:solidFill>
                  <a:srgbClr val="000000"/>
                </a:solidFill>
                <a:latin typeface="inter-regular"/>
              </a:rPr>
              <a:t>P</a:t>
            </a:r>
            <a:r>
              <a:rPr lang="en-US" b="0" i="0" dirty="0">
                <a:solidFill>
                  <a:srgbClr val="000000"/>
                </a:solidFill>
                <a:effectLst/>
                <a:latin typeface="inter-regular"/>
              </a:rPr>
              <a:t>rovide security of data.</a:t>
            </a:r>
          </a:p>
          <a:p>
            <a:pPr algn="just">
              <a:buFont typeface="Arial" panose="020B0604020202020204" pitchFamily="34" charset="0"/>
              <a:buChar char="•"/>
            </a:pPr>
            <a:r>
              <a:rPr lang="en-US" dirty="0">
                <a:solidFill>
                  <a:srgbClr val="000000"/>
                </a:solidFill>
                <a:latin typeface="inter-regular"/>
              </a:rPr>
              <a:t>V</a:t>
            </a:r>
            <a:r>
              <a:rPr lang="en-US" b="0" i="0" dirty="0">
                <a:solidFill>
                  <a:srgbClr val="000000"/>
                </a:solidFill>
                <a:effectLst/>
                <a:latin typeface="inter-regular"/>
              </a:rPr>
              <a:t>iew the database from different viewpoints according to the requirements of the user.</a:t>
            </a:r>
          </a:p>
          <a:p>
            <a:endParaRPr lang="en-IN" dirty="0"/>
          </a:p>
        </p:txBody>
      </p:sp>
    </p:spTree>
    <p:extLst>
      <p:ext uri="{BB962C8B-B14F-4D97-AF65-F5344CB8AC3E}">
        <p14:creationId xmlns:p14="http://schemas.microsoft.com/office/powerpoint/2010/main" val="2631791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 Independence</a:t>
            </a:r>
            <a:br>
              <a:rPr lang="en-IN" b="1" dirty="0"/>
            </a:br>
            <a:endParaRPr lang="en-IN" dirty="0"/>
          </a:p>
        </p:txBody>
      </p:sp>
      <p:sp>
        <p:nvSpPr>
          <p:cNvPr id="3" name="Content Placeholder 2"/>
          <p:cNvSpPr>
            <a:spLocks noGrp="1"/>
          </p:cNvSpPr>
          <p:nvPr>
            <p:ph idx="1"/>
          </p:nvPr>
        </p:nvSpPr>
        <p:spPr>
          <a:xfrm>
            <a:off x="457200" y="1066800"/>
            <a:ext cx="8229600" cy="5059363"/>
          </a:xfrm>
        </p:spPr>
        <p:txBody>
          <a:bodyPr>
            <a:normAutofit/>
          </a:bodyPr>
          <a:lstStyle/>
          <a:p>
            <a:pPr algn="just">
              <a:buFont typeface="Arial" panose="020B0604020202020204" pitchFamily="34" charset="0"/>
              <a:buChar char="•"/>
            </a:pPr>
            <a:r>
              <a:rPr lang="en-US" b="0" i="0" dirty="0">
                <a:solidFill>
                  <a:srgbClr val="000000"/>
                </a:solidFill>
                <a:effectLst/>
                <a:latin typeface="inter-regular"/>
              </a:rPr>
              <a:t>Data independence can be explained using the three-schema architecture.</a:t>
            </a:r>
          </a:p>
          <a:p>
            <a:pPr algn="just">
              <a:buFont typeface="Arial" panose="020B0604020202020204" pitchFamily="34" charset="0"/>
              <a:buChar char="•"/>
            </a:pPr>
            <a:r>
              <a:rPr lang="en-US" b="0" i="0" dirty="0">
                <a:solidFill>
                  <a:srgbClr val="000000"/>
                </a:solidFill>
                <a:effectLst/>
                <a:latin typeface="inter-regular"/>
              </a:rPr>
              <a:t>Data independence refers characteristic of being able to modify the schema at one level of the database system without altering the schema at the next higher level.</a:t>
            </a:r>
          </a:p>
          <a:p>
            <a:pPr algn="just">
              <a:buFont typeface="Arial" panose="020B0604020202020204" pitchFamily="34" charset="0"/>
              <a:buChar char="•"/>
            </a:pPr>
            <a:r>
              <a:rPr lang="en-US" b="0" i="0" dirty="0">
                <a:solidFill>
                  <a:srgbClr val="333333"/>
                </a:solidFill>
                <a:effectLst/>
                <a:latin typeface="inter-regular"/>
              </a:rPr>
              <a:t>There are two types of data independence:</a:t>
            </a:r>
          </a:p>
          <a:p>
            <a:pPr lvl="1" algn="just">
              <a:buFont typeface="Arial" panose="020B0604020202020204" pitchFamily="34" charset="0"/>
              <a:buChar char="•"/>
            </a:pPr>
            <a:r>
              <a:rPr lang="en-US" dirty="0">
                <a:solidFill>
                  <a:srgbClr val="333333"/>
                </a:solidFill>
                <a:latin typeface="inter-regular"/>
              </a:rPr>
              <a:t>Logical data independence</a:t>
            </a:r>
          </a:p>
          <a:p>
            <a:pPr lvl="1" algn="just">
              <a:buFont typeface="Arial" panose="020B0604020202020204" pitchFamily="34" charset="0"/>
              <a:buChar char="•"/>
            </a:pPr>
            <a:r>
              <a:rPr lang="en-US" b="0" i="0" dirty="0">
                <a:solidFill>
                  <a:srgbClr val="333333"/>
                </a:solidFill>
                <a:effectLst/>
                <a:latin typeface="inter-regular"/>
              </a:rPr>
              <a:t>Physical data independence</a:t>
            </a:r>
          </a:p>
          <a:p>
            <a:pPr marL="457200" lvl="1" indent="0" algn="just">
              <a:buNone/>
            </a:pPr>
            <a:endParaRPr lang="en-US" b="0" i="0" dirty="0">
              <a:solidFill>
                <a:srgbClr val="000000"/>
              </a:solidFill>
              <a:effectLst/>
              <a:latin typeface="inter-regul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FC0E-E0ED-4949-9CBD-8E31EFF1B39C}"/>
              </a:ext>
            </a:extLst>
          </p:cNvPr>
          <p:cNvSpPr>
            <a:spLocks noGrp="1"/>
          </p:cNvSpPr>
          <p:nvPr>
            <p:ph type="title"/>
          </p:nvPr>
        </p:nvSpPr>
        <p:spPr/>
        <p:txBody>
          <a:bodyPr/>
          <a:lstStyle/>
          <a:p>
            <a:r>
              <a:rPr lang="en-US" dirty="0"/>
              <a:t>Data </a:t>
            </a:r>
            <a:r>
              <a:rPr lang="en-US" dirty="0" err="1"/>
              <a:t>Independance</a:t>
            </a:r>
            <a:endParaRPr lang="en-IN" dirty="0"/>
          </a:p>
        </p:txBody>
      </p:sp>
      <p:pic>
        <p:nvPicPr>
          <p:cNvPr id="2050" name="Picture 2" descr="DBMS Data Independence ">
            <a:extLst>
              <a:ext uri="{FF2B5EF4-FFF2-40B4-BE49-F238E27FC236}">
                <a16:creationId xmlns:a16="http://schemas.microsoft.com/office/drawing/2014/main" id="{CC088F96-E23E-4C79-96DF-45DE59930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787" y="1981200"/>
            <a:ext cx="4924425"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4204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Physical Data </a:t>
            </a:r>
            <a:r>
              <a:rPr lang="en-IN" b="1" dirty="0" err="1"/>
              <a:t>Independance</a:t>
            </a:r>
            <a:endParaRPr lang="en-IN" dirty="0"/>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pPr algn="just">
              <a:buNone/>
            </a:pPr>
            <a:r>
              <a:rPr lang="en-IN" b="1" dirty="0"/>
              <a:t> </a:t>
            </a:r>
          </a:p>
          <a:p>
            <a:pPr algn="just"/>
            <a:r>
              <a:rPr lang="en-IN" b="1" dirty="0"/>
              <a:t>Physical data independence </a:t>
            </a:r>
            <a:r>
              <a:rPr lang="en-IN" dirty="0"/>
              <a:t>allows changes in the physical storage devices or organisation of the files to be made without requiring changes in the conceptual view or any of the external views.</a:t>
            </a:r>
          </a:p>
          <a:p>
            <a:pPr algn="just"/>
            <a:r>
              <a:rPr lang="en-US" b="0" i="0" dirty="0">
                <a:solidFill>
                  <a:srgbClr val="000000"/>
                </a:solidFill>
                <a:effectLst/>
                <a:latin typeface="inter-regular"/>
              </a:rPr>
              <a:t>If we do any changes in the storage size of the database system server, then the Conceptual structure of the database will not be affected.</a:t>
            </a:r>
          </a:p>
          <a:p>
            <a:pPr algn="just"/>
            <a:r>
              <a:rPr lang="en-IN" dirty="0"/>
              <a:t>Thus, the files may migrate from one type of physical media to another or the file structure may change without any need for changes in the application programs. </a:t>
            </a:r>
          </a:p>
          <a:p>
            <a:pPr algn="just"/>
            <a:r>
              <a:rPr lang="en-IN" dirty="0"/>
              <a:t>For example, in case we want to change or upgrade the storage system itself − suppose we want to replace hard-disks with SSD − it should not have any impact on the logical data or schemas.</a:t>
            </a:r>
          </a:p>
          <a:p>
            <a:pPr algn="just"/>
            <a:endParaRPr lang="en-IN" dirty="0"/>
          </a:p>
          <a:p>
            <a:pPr marL="0" indent="0" algn="just">
              <a:buNone/>
            </a:pP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Logical Data Independence</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a:t>Logical data is data about database, that is, it stores information about how data is managed inside. </a:t>
            </a:r>
          </a:p>
          <a:p>
            <a:pPr algn="just"/>
            <a:r>
              <a:rPr lang="en-IN" dirty="0"/>
              <a:t>For example, a table (relation) stored in the database and all its constraints, applied on that relation.</a:t>
            </a:r>
          </a:p>
          <a:p>
            <a:pPr algn="just"/>
            <a:r>
              <a:rPr lang="en-IN" b="1" dirty="0"/>
              <a:t>Logical data independence </a:t>
            </a:r>
            <a:r>
              <a:rPr lang="en-IN" dirty="0"/>
              <a:t>implies that application programs need not be changed if fields are added to an existing record; nor do they have to be changed if fields not used by application programs are deleted. </a:t>
            </a:r>
          </a:p>
          <a:p>
            <a:pPr algn="just"/>
            <a:r>
              <a:rPr lang="en-IN" dirty="0"/>
              <a:t>If we do some changes on table format, it should not change the data residing on the disk</a:t>
            </a:r>
          </a:p>
          <a:p>
            <a:pPr algn="just"/>
            <a:r>
              <a:rPr lang="en-IN" dirty="0"/>
              <a:t>Logical data independence indicates that the conceptual schema can be changed without affecting the existing external schemas. </a:t>
            </a:r>
          </a:p>
          <a:p>
            <a:pPr algn="just"/>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356A-CA63-47EB-899A-5949DFFC52D1}"/>
              </a:ext>
            </a:extLst>
          </p:cNvPr>
          <p:cNvSpPr>
            <a:spLocks noGrp="1"/>
          </p:cNvSpPr>
          <p:nvPr>
            <p:ph type="title"/>
          </p:nvPr>
        </p:nvSpPr>
        <p:spPr/>
        <p:txBody>
          <a:bodyPr/>
          <a:lstStyle/>
          <a:p>
            <a:r>
              <a:rPr lang="en-US" dirty="0"/>
              <a:t>ER Modelling</a:t>
            </a:r>
            <a:endParaRPr lang="en-IN" dirty="0"/>
          </a:p>
        </p:txBody>
      </p:sp>
      <p:sp>
        <p:nvSpPr>
          <p:cNvPr id="3" name="Content Placeholder 2">
            <a:extLst>
              <a:ext uri="{FF2B5EF4-FFF2-40B4-BE49-F238E27FC236}">
                <a16:creationId xmlns:a16="http://schemas.microsoft.com/office/drawing/2014/main" id="{206C8EE2-7C7E-445D-A94D-D64E98F0E5F4}"/>
              </a:ext>
            </a:extLst>
          </p:cNvPr>
          <p:cNvSpPr>
            <a:spLocks noGrp="1"/>
          </p:cNvSpPr>
          <p:nvPr>
            <p:ph idx="1"/>
          </p:nvPr>
        </p:nvSpPr>
        <p:spPr/>
        <p:txBody>
          <a:bodyPr>
            <a:noAutofit/>
          </a:bodyPr>
          <a:lstStyle/>
          <a:p>
            <a:pPr algn="just">
              <a:buFont typeface="Arial" panose="020B0604020202020204" pitchFamily="34" charset="0"/>
              <a:buChar char="•"/>
            </a:pPr>
            <a:r>
              <a:rPr lang="en-US" sz="2000" b="0" i="0" dirty="0">
                <a:solidFill>
                  <a:srgbClr val="222426"/>
                </a:solidFill>
                <a:effectLst/>
                <a:latin typeface="Roboto" panose="02000000000000000000" pitchFamily="2" charset="0"/>
              </a:rPr>
              <a:t>An </a:t>
            </a:r>
            <a:r>
              <a:rPr lang="en-US" sz="2000" b="1" i="0" dirty="0">
                <a:solidFill>
                  <a:srgbClr val="222426"/>
                </a:solidFill>
                <a:effectLst/>
                <a:latin typeface="Roboto" panose="02000000000000000000" pitchFamily="2" charset="0"/>
              </a:rPr>
              <a:t>Entity–relationship model (ER model)</a:t>
            </a:r>
            <a:r>
              <a:rPr lang="en-US" sz="2000" b="0" i="0" dirty="0">
                <a:solidFill>
                  <a:srgbClr val="222426"/>
                </a:solidFill>
                <a:effectLst/>
                <a:latin typeface="Roboto" panose="02000000000000000000" pitchFamily="2" charset="0"/>
              </a:rPr>
              <a:t> describes the structure of a database with the help of a diagram, which is known as </a:t>
            </a:r>
            <a:r>
              <a:rPr lang="en-US" sz="2000" b="1" i="0" dirty="0">
                <a:solidFill>
                  <a:srgbClr val="222426"/>
                </a:solidFill>
                <a:effectLst/>
                <a:latin typeface="Roboto" panose="02000000000000000000" pitchFamily="2" charset="0"/>
              </a:rPr>
              <a:t>Entity Relationship Diagram (ER Diagram)</a:t>
            </a:r>
            <a:r>
              <a:rPr lang="en-US" sz="2000" b="0" i="0" dirty="0">
                <a:solidFill>
                  <a:srgbClr val="222426"/>
                </a:solidFill>
                <a:effectLst/>
                <a:latin typeface="Roboto" panose="02000000000000000000" pitchFamily="2" charset="0"/>
              </a:rPr>
              <a:t>. </a:t>
            </a:r>
          </a:p>
          <a:p>
            <a:pPr algn="just">
              <a:buFont typeface="Arial" panose="020B0604020202020204" pitchFamily="34" charset="0"/>
              <a:buChar char="•"/>
            </a:pPr>
            <a:r>
              <a:rPr lang="en-US" sz="2000" b="0" i="0" dirty="0">
                <a:solidFill>
                  <a:srgbClr val="222426"/>
                </a:solidFill>
                <a:effectLst/>
                <a:latin typeface="Roboto" panose="02000000000000000000" pitchFamily="2" charset="0"/>
              </a:rPr>
              <a:t>An ER model is a design or blueprint of a database that can later be implemented as a database. </a:t>
            </a:r>
          </a:p>
          <a:p>
            <a:pPr algn="just"/>
            <a:r>
              <a:rPr lang="en-US" sz="2000" b="0" i="0" dirty="0">
                <a:solidFill>
                  <a:srgbClr val="000000"/>
                </a:solidFill>
                <a:effectLst/>
                <a:latin typeface="inter-regular"/>
              </a:rPr>
              <a:t>It develops a conceptual design for the database. </a:t>
            </a:r>
          </a:p>
          <a:p>
            <a:pPr algn="just">
              <a:buFont typeface="Arial" panose="020B0604020202020204" pitchFamily="34" charset="0"/>
              <a:buChar char="•"/>
            </a:pPr>
            <a:r>
              <a:rPr lang="en-US" sz="2000" b="0" i="0" dirty="0">
                <a:solidFill>
                  <a:srgbClr val="222426"/>
                </a:solidFill>
                <a:effectLst/>
                <a:latin typeface="Roboto" panose="02000000000000000000" pitchFamily="2" charset="0"/>
              </a:rPr>
              <a:t>The main components of E-R model are: entity set and relationship set.</a:t>
            </a:r>
            <a:endParaRPr lang="en-US" sz="2000" b="0" i="0" dirty="0">
              <a:solidFill>
                <a:srgbClr val="000000"/>
              </a:solidFill>
              <a:effectLst/>
              <a:latin typeface="inter-regular"/>
            </a:endParaRPr>
          </a:p>
          <a:p>
            <a:r>
              <a:rPr lang="en-US" sz="2000" b="0" i="0" dirty="0">
                <a:solidFill>
                  <a:srgbClr val="222426"/>
                </a:solidFill>
                <a:effectLst/>
                <a:latin typeface="Roboto" panose="02000000000000000000" pitchFamily="2" charset="0"/>
              </a:rPr>
              <a:t>An ER diagram shows the relationship among entity sets. </a:t>
            </a:r>
          </a:p>
          <a:p>
            <a:r>
              <a:rPr lang="en-US" sz="2000" b="0" i="0" dirty="0">
                <a:solidFill>
                  <a:srgbClr val="222426"/>
                </a:solidFill>
                <a:effectLst/>
                <a:latin typeface="Roboto" panose="02000000000000000000" pitchFamily="2" charset="0"/>
              </a:rPr>
              <a:t>An entity set is a group of similar entities and these entities can have attributes. </a:t>
            </a:r>
          </a:p>
          <a:p>
            <a:r>
              <a:rPr lang="en-US" sz="2000" b="0" i="0" dirty="0">
                <a:solidFill>
                  <a:srgbClr val="222426"/>
                </a:solidFill>
                <a:effectLst/>
                <a:latin typeface="Roboto" panose="02000000000000000000" pitchFamily="2" charset="0"/>
              </a:rPr>
              <a:t>In terms of DBMS, an entity is a table or attribute of a table in database, so by showing relationship among tables and their attributes, ER diagram shows the complete logical structure of a database.</a:t>
            </a:r>
            <a:endParaRPr lang="en-IN" sz="2000" dirty="0"/>
          </a:p>
        </p:txBody>
      </p:sp>
    </p:spTree>
    <p:extLst>
      <p:ext uri="{BB962C8B-B14F-4D97-AF65-F5344CB8AC3E}">
        <p14:creationId xmlns:p14="http://schemas.microsoft.com/office/powerpoint/2010/main" val="3542678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A0D4-4769-4271-8A34-ECF276AA87C1}"/>
              </a:ext>
            </a:extLst>
          </p:cNvPr>
          <p:cNvSpPr>
            <a:spLocks noGrp="1"/>
          </p:cNvSpPr>
          <p:nvPr>
            <p:ph type="title"/>
          </p:nvPr>
        </p:nvSpPr>
        <p:spPr/>
        <p:txBody>
          <a:bodyPr/>
          <a:lstStyle/>
          <a:p>
            <a:r>
              <a:rPr lang="en-US" dirty="0"/>
              <a:t>Example</a:t>
            </a:r>
            <a:endParaRPr lang="en-IN" dirty="0"/>
          </a:p>
        </p:txBody>
      </p:sp>
      <p:pic>
        <p:nvPicPr>
          <p:cNvPr id="1028" name="Picture 4" descr="E-R Diagram">
            <a:extLst>
              <a:ext uri="{FF2B5EF4-FFF2-40B4-BE49-F238E27FC236}">
                <a16:creationId xmlns:a16="http://schemas.microsoft.com/office/drawing/2014/main" id="{58C6BCEA-0E7E-4D9C-BF97-19E6C96BC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828800"/>
            <a:ext cx="58102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8597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EB4F-D802-4546-80A0-CC3FCDC2AABD}"/>
              </a:ext>
            </a:extLst>
          </p:cNvPr>
          <p:cNvSpPr>
            <a:spLocks noGrp="1"/>
          </p:cNvSpPr>
          <p:nvPr>
            <p:ph type="title"/>
          </p:nvPr>
        </p:nvSpPr>
        <p:spPr/>
        <p:txBody>
          <a:bodyPr/>
          <a:lstStyle/>
          <a:p>
            <a:r>
              <a:rPr lang="en-US" dirty="0"/>
              <a:t>Components of ER Diagram</a:t>
            </a:r>
            <a:endParaRPr lang="en-IN" dirty="0"/>
          </a:p>
        </p:txBody>
      </p:sp>
      <p:sp>
        <p:nvSpPr>
          <p:cNvPr id="4" name="Content Placeholder 3">
            <a:extLst>
              <a:ext uri="{FF2B5EF4-FFF2-40B4-BE49-F238E27FC236}">
                <a16:creationId xmlns:a16="http://schemas.microsoft.com/office/drawing/2014/main" id="{3E478F67-2887-4D80-99EC-72BA367224E1}"/>
              </a:ext>
            </a:extLst>
          </p:cNvPr>
          <p:cNvSpPr>
            <a:spLocks noGrp="1"/>
          </p:cNvSpPr>
          <p:nvPr>
            <p:ph idx="1"/>
          </p:nvPr>
        </p:nvSpPr>
        <p:spPr/>
        <p:txBody>
          <a:bodyPr>
            <a:normAutofit fontScale="77500" lnSpcReduction="20000"/>
          </a:bodyPr>
          <a:lstStyle/>
          <a:p>
            <a:r>
              <a:rPr lang="en-US" dirty="0"/>
              <a:t>Entity</a:t>
            </a:r>
          </a:p>
          <a:p>
            <a:pPr lvl="1"/>
            <a:r>
              <a:rPr lang="en-US" dirty="0"/>
              <a:t>Weak Entity</a:t>
            </a:r>
          </a:p>
          <a:p>
            <a:pPr lvl="1"/>
            <a:r>
              <a:rPr lang="en-US" dirty="0"/>
              <a:t>Strong Entity</a:t>
            </a:r>
          </a:p>
          <a:p>
            <a:r>
              <a:rPr lang="en-US" dirty="0"/>
              <a:t>Attribute</a:t>
            </a:r>
          </a:p>
          <a:p>
            <a:pPr lvl="1"/>
            <a:r>
              <a:rPr lang="en-US" dirty="0"/>
              <a:t>Single valued </a:t>
            </a:r>
          </a:p>
          <a:p>
            <a:pPr lvl="1"/>
            <a:r>
              <a:rPr lang="en-US" dirty="0"/>
              <a:t>Multivalued attribute(mobile No.)</a:t>
            </a:r>
          </a:p>
          <a:p>
            <a:pPr lvl="1"/>
            <a:r>
              <a:rPr lang="en-US" dirty="0"/>
              <a:t>Composite attribute(name=</a:t>
            </a:r>
            <a:r>
              <a:rPr lang="en-US" dirty="0" err="1"/>
              <a:t>fname+lname</a:t>
            </a:r>
            <a:r>
              <a:rPr lang="en-US" dirty="0"/>
              <a:t>)</a:t>
            </a:r>
          </a:p>
          <a:p>
            <a:pPr lvl="1"/>
            <a:r>
              <a:rPr lang="en-US" dirty="0"/>
              <a:t>Derived attribute</a:t>
            </a:r>
          </a:p>
          <a:p>
            <a:r>
              <a:rPr lang="en-US" dirty="0"/>
              <a:t>Relation</a:t>
            </a:r>
          </a:p>
          <a:p>
            <a:pPr lvl="1"/>
            <a:r>
              <a:rPr lang="en-US" dirty="0"/>
              <a:t>One to one</a:t>
            </a:r>
          </a:p>
          <a:p>
            <a:pPr lvl="1"/>
            <a:r>
              <a:rPr lang="en-US" dirty="0"/>
              <a:t>One to many</a:t>
            </a:r>
          </a:p>
          <a:p>
            <a:pPr lvl="1"/>
            <a:r>
              <a:rPr lang="en-US" dirty="0"/>
              <a:t>Many to one</a:t>
            </a:r>
          </a:p>
          <a:p>
            <a:pPr lvl="1"/>
            <a:r>
              <a:rPr lang="en-US" dirty="0"/>
              <a:t>Many to many</a:t>
            </a:r>
            <a:endParaRPr lang="en-IN" dirty="0"/>
          </a:p>
        </p:txBody>
      </p:sp>
    </p:spTree>
    <p:extLst>
      <p:ext uri="{BB962C8B-B14F-4D97-AF65-F5344CB8AC3E}">
        <p14:creationId xmlns:p14="http://schemas.microsoft.com/office/powerpoint/2010/main" val="10749938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05D1-C099-4BBA-B01C-6230447E3370}"/>
              </a:ext>
            </a:extLst>
          </p:cNvPr>
          <p:cNvSpPr>
            <a:spLocks noGrp="1"/>
          </p:cNvSpPr>
          <p:nvPr>
            <p:ph type="title"/>
          </p:nvPr>
        </p:nvSpPr>
        <p:spPr/>
        <p:txBody>
          <a:bodyPr/>
          <a:lstStyle/>
          <a:p>
            <a:r>
              <a:rPr lang="en-US" dirty="0"/>
              <a:t>Entity</a:t>
            </a:r>
            <a:endParaRPr lang="en-IN" dirty="0"/>
          </a:p>
        </p:txBody>
      </p:sp>
      <p:sp>
        <p:nvSpPr>
          <p:cNvPr id="3" name="Content Placeholder 2">
            <a:extLst>
              <a:ext uri="{FF2B5EF4-FFF2-40B4-BE49-F238E27FC236}">
                <a16:creationId xmlns:a16="http://schemas.microsoft.com/office/drawing/2014/main" id="{E0A82B4A-B267-4979-9FA7-ECC1DC793D18}"/>
              </a:ext>
            </a:extLst>
          </p:cNvPr>
          <p:cNvSpPr>
            <a:spLocks noGrp="1"/>
          </p:cNvSpPr>
          <p:nvPr>
            <p:ph idx="1"/>
          </p:nvPr>
        </p:nvSpPr>
        <p:spPr/>
        <p:txBody>
          <a:bodyPr>
            <a:normAutofit fontScale="92500" lnSpcReduction="20000"/>
          </a:bodyPr>
          <a:lstStyle/>
          <a:p>
            <a:pPr algn="just"/>
            <a:r>
              <a:rPr lang="en-US" b="0" i="0" dirty="0">
                <a:solidFill>
                  <a:srgbClr val="333333"/>
                </a:solidFill>
                <a:effectLst/>
                <a:latin typeface="inter-regular"/>
              </a:rPr>
              <a:t>An entity may be any object, class, person or place. </a:t>
            </a:r>
          </a:p>
          <a:p>
            <a:pPr algn="just"/>
            <a:r>
              <a:rPr lang="en-US" b="0" i="0" dirty="0">
                <a:solidFill>
                  <a:srgbClr val="333333"/>
                </a:solidFill>
                <a:effectLst/>
                <a:latin typeface="inter-regular"/>
              </a:rPr>
              <a:t>In the ER diagram, an entity can be represented as rectangles.</a:t>
            </a:r>
          </a:p>
          <a:p>
            <a:pPr algn="just"/>
            <a:r>
              <a:rPr lang="en-US" b="0" i="0" dirty="0">
                <a:solidFill>
                  <a:srgbClr val="333333"/>
                </a:solidFill>
                <a:effectLst/>
                <a:latin typeface="inter-regular"/>
              </a:rPr>
              <a:t>Consider an organization as an example- manager, product, employee, department etc. can be taken as an entity.</a:t>
            </a:r>
          </a:p>
          <a:p>
            <a:pPr algn="just"/>
            <a:r>
              <a:rPr lang="en-US" b="1" i="0" dirty="0">
                <a:solidFill>
                  <a:srgbClr val="333333"/>
                </a:solidFill>
                <a:effectLst/>
                <a:latin typeface="inter-regular"/>
              </a:rPr>
              <a:t>Types of entities</a:t>
            </a:r>
          </a:p>
          <a:p>
            <a:pPr lvl="1" algn="just"/>
            <a:r>
              <a:rPr lang="en-US" dirty="0">
                <a:solidFill>
                  <a:srgbClr val="333333"/>
                </a:solidFill>
                <a:latin typeface="inter-regular"/>
              </a:rPr>
              <a:t>Weak</a:t>
            </a:r>
          </a:p>
          <a:p>
            <a:pPr lvl="1" algn="just"/>
            <a:r>
              <a:rPr lang="en-US" b="0" i="0" dirty="0">
                <a:solidFill>
                  <a:srgbClr val="333333"/>
                </a:solidFill>
                <a:effectLst/>
                <a:latin typeface="inter-regular"/>
              </a:rPr>
              <a:t>Strong</a:t>
            </a:r>
          </a:p>
          <a:p>
            <a:endParaRPr lang="en-IN" dirty="0"/>
          </a:p>
        </p:txBody>
      </p:sp>
      <p:pic>
        <p:nvPicPr>
          <p:cNvPr id="7" name="Picture 6">
            <a:extLst>
              <a:ext uri="{FF2B5EF4-FFF2-40B4-BE49-F238E27FC236}">
                <a16:creationId xmlns:a16="http://schemas.microsoft.com/office/drawing/2014/main" id="{58F4ADB6-BB42-424B-B3F3-1B8FBECB131B}"/>
              </a:ext>
            </a:extLst>
          </p:cNvPr>
          <p:cNvPicPr>
            <a:picLocks noChangeAspect="1"/>
          </p:cNvPicPr>
          <p:nvPr/>
        </p:nvPicPr>
        <p:blipFill>
          <a:blip r:embed="rId2"/>
          <a:stretch>
            <a:fillRect/>
          </a:stretch>
        </p:blipFill>
        <p:spPr>
          <a:xfrm>
            <a:off x="3886200" y="4419600"/>
            <a:ext cx="4667250" cy="2305339"/>
          </a:xfrm>
          <a:prstGeom prst="rect">
            <a:avLst/>
          </a:prstGeom>
        </p:spPr>
      </p:pic>
    </p:spTree>
    <p:extLst>
      <p:ext uri="{BB962C8B-B14F-4D97-AF65-F5344CB8AC3E}">
        <p14:creationId xmlns:p14="http://schemas.microsoft.com/office/powerpoint/2010/main" val="28679921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DFEA-D952-4567-84B4-8AEA3000C674}"/>
              </a:ext>
            </a:extLst>
          </p:cNvPr>
          <p:cNvSpPr>
            <a:spLocks noGrp="1"/>
          </p:cNvSpPr>
          <p:nvPr>
            <p:ph type="title"/>
          </p:nvPr>
        </p:nvSpPr>
        <p:spPr/>
        <p:txBody>
          <a:bodyPr/>
          <a:lstStyle/>
          <a:p>
            <a:r>
              <a:rPr lang="en-US" dirty="0"/>
              <a:t>Weak and Strong Entity</a:t>
            </a:r>
            <a:endParaRPr lang="en-IN" dirty="0"/>
          </a:p>
        </p:txBody>
      </p:sp>
      <p:sp>
        <p:nvSpPr>
          <p:cNvPr id="3" name="Content Placeholder 2">
            <a:extLst>
              <a:ext uri="{FF2B5EF4-FFF2-40B4-BE49-F238E27FC236}">
                <a16:creationId xmlns:a16="http://schemas.microsoft.com/office/drawing/2014/main" id="{E4DF5A4D-34E0-4EC3-A1E4-C36A20FC9C79}"/>
              </a:ext>
            </a:extLst>
          </p:cNvPr>
          <p:cNvSpPr>
            <a:spLocks noGrp="1"/>
          </p:cNvSpPr>
          <p:nvPr>
            <p:ph idx="1"/>
          </p:nvPr>
        </p:nvSpPr>
        <p:spPr/>
        <p:txBody>
          <a:bodyPr>
            <a:normAutofit fontScale="92500"/>
          </a:bodyPr>
          <a:lstStyle/>
          <a:p>
            <a:r>
              <a:rPr lang="en-US" b="0" i="0" dirty="0">
                <a:solidFill>
                  <a:srgbClr val="333333"/>
                </a:solidFill>
                <a:effectLst/>
                <a:latin typeface="inter-regular"/>
              </a:rPr>
              <a:t>Weak Entity-</a:t>
            </a:r>
          </a:p>
          <a:p>
            <a:pPr lvl="1"/>
            <a:r>
              <a:rPr lang="en-US" b="0" i="0" dirty="0">
                <a:solidFill>
                  <a:srgbClr val="333333"/>
                </a:solidFill>
                <a:effectLst/>
                <a:latin typeface="inter-regular"/>
              </a:rPr>
              <a:t>An entity that depends on another entity called a weak entity. </a:t>
            </a:r>
          </a:p>
          <a:p>
            <a:pPr lvl="1"/>
            <a:r>
              <a:rPr lang="en-US" b="0" i="0" dirty="0">
                <a:solidFill>
                  <a:srgbClr val="333333"/>
                </a:solidFill>
                <a:effectLst/>
                <a:latin typeface="inter-regular"/>
              </a:rPr>
              <a:t>The weak entity doesn't contain any key attribute of its own. </a:t>
            </a:r>
          </a:p>
          <a:p>
            <a:pPr lvl="1"/>
            <a:r>
              <a:rPr lang="en-US" b="0" i="0" dirty="0">
                <a:solidFill>
                  <a:srgbClr val="333333"/>
                </a:solidFill>
                <a:effectLst/>
                <a:latin typeface="inter-regular"/>
              </a:rPr>
              <a:t>The weak entity is represented by a double rectangle.</a:t>
            </a:r>
          </a:p>
          <a:p>
            <a:endParaRPr lang="en-US" dirty="0">
              <a:solidFill>
                <a:srgbClr val="333333"/>
              </a:solidFill>
              <a:latin typeface="inter-regular"/>
            </a:endParaRPr>
          </a:p>
          <a:p>
            <a:r>
              <a:rPr lang="en-US" dirty="0">
                <a:solidFill>
                  <a:srgbClr val="333333"/>
                </a:solidFill>
                <a:latin typeface="inter-regular"/>
              </a:rPr>
              <a:t>Strong entity- An entity that has a key attribute is called strong entity and represented by rectangle.</a:t>
            </a:r>
            <a:endParaRPr lang="en-IN" dirty="0"/>
          </a:p>
        </p:txBody>
      </p:sp>
      <p:pic>
        <p:nvPicPr>
          <p:cNvPr id="3074" name="Picture 2" descr="DBMS ER model concept">
            <a:extLst>
              <a:ext uri="{FF2B5EF4-FFF2-40B4-BE49-F238E27FC236}">
                <a16:creationId xmlns:a16="http://schemas.microsoft.com/office/drawing/2014/main" id="{4F9E9794-4D1A-4DE6-A228-972C9754A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7" y="4333875"/>
            <a:ext cx="3857625" cy="61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6917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7EB8-B03D-4E57-B5E5-E14B70028590}"/>
              </a:ext>
            </a:extLst>
          </p:cNvPr>
          <p:cNvSpPr>
            <a:spLocks noGrp="1"/>
          </p:cNvSpPr>
          <p:nvPr>
            <p:ph type="title"/>
          </p:nvPr>
        </p:nvSpPr>
        <p:spPr/>
        <p:txBody>
          <a:bodyPr/>
          <a:lstStyle/>
          <a:p>
            <a:r>
              <a:rPr lang="en-US" dirty="0"/>
              <a:t>Attribute</a:t>
            </a:r>
            <a:endParaRPr lang="en-IN" dirty="0"/>
          </a:p>
        </p:txBody>
      </p:sp>
      <p:sp>
        <p:nvSpPr>
          <p:cNvPr id="3" name="Content Placeholder 2">
            <a:extLst>
              <a:ext uri="{FF2B5EF4-FFF2-40B4-BE49-F238E27FC236}">
                <a16:creationId xmlns:a16="http://schemas.microsoft.com/office/drawing/2014/main" id="{51805A20-C1A0-4E5B-9FF1-5D82AA51F08E}"/>
              </a:ext>
            </a:extLst>
          </p:cNvPr>
          <p:cNvSpPr>
            <a:spLocks noGrp="1"/>
          </p:cNvSpPr>
          <p:nvPr>
            <p:ph idx="1"/>
          </p:nvPr>
        </p:nvSpPr>
        <p:spPr/>
        <p:txBody>
          <a:bodyPr/>
          <a:lstStyle/>
          <a:p>
            <a:pPr algn="just"/>
            <a:r>
              <a:rPr lang="en-US" b="0" i="0" dirty="0">
                <a:solidFill>
                  <a:srgbClr val="333333"/>
                </a:solidFill>
                <a:effectLst/>
                <a:latin typeface="inter-regular"/>
              </a:rPr>
              <a:t>The attribute is used to describe the property of an entity. Eclipse is used to represent an attribute.</a:t>
            </a:r>
          </a:p>
          <a:p>
            <a:pPr algn="just"/>
            <a:r>
              <a:rPr lang="en-US" b="1" i="0" dirty="0">
                <a:solidFill>
                  <a:srgbClr val="333333"/>
                </a:solidFill>
                <a:effectLst/>
                <a:latin typeface="inter-bold"/>
              </a:rPr>
              <a:t>For example,</a:t>
            </a:r>
            <a:r>
              <a:rPr lang="en-US" b="0" i="0" dirty="0">
                <a:solidFill>
                  <a:srgbClr val="333333"/>
                </a:solidFill>
                <a:effectLst/>
                <a:latin typeface="inter-regular"/>
              </a:rPr>
              <a:t> id, age, contact number, name, etc. can be attributes of a student.</a:t>
            </a:r>
          </a:p>
          <a:p>
            <a:endParaRPr lang="en-IN" dirty="0"/>
          </a:p>
        </p:txBody>
      </p:sp>
      <p:pic>
        <p:nvPicPr>
          <p:cNvPr id="4098" name="Picture 2" descr="DBMS ER model concept">
            <a:extLst>
              <a:ext uri="{FF2B5EF4-FFF2-40B4-BE49-F238E27FC236}">
                <a16:creationId xmlns:a16="http://schemas.microsoft.com/office/drawing/2014/main" id="{83CBA93E-BF8E-4257-ADCD-D59439CC8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124325"/>
            <a:ext cx="308225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57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32B5-8A77-4AF3-AB4F-573AC368EF78}"/>
              </a:ext>
            </a:extLst>
          </p:cNvPr>
          <p:cNvSpPr>
            <a:spLocks noGrp="1"/>
          </p:cNvSpPr>
          <p:nvPr>
            <p:ph type="title"/>
          </p:nvPr>
        </p:nvSpPr>
        <p:spPr/>
        <p:txBody>
          <a:bodyPr>
            <a:normAutofit/>
          </a:bodyPr>
          <a:lstStyle/>
          <a:p>
            <a:r>
              <a:rPr lang="en-IN" b="0" i="0" dirty="0">
                <a:solidFill>
                  <a:srgbClr val="610B38"/>
                </a:solidFill>
                <a:effectLst/>
                <a:latin typeface="erdana"/>
              </a:rPr>
              <a:t>Types of Databases</a:t>
            </a:r>
            <a:endParaRPr lang="en-IN" dirty="0"/>
          </a:p>
        </p:txBody>
      </p:sp>
      <p:pic>
        <p:nvPicPr>
          <p:cNvPr id="1026" name="Picture 2" descr="Types of Databases">
            <a:extLst>
              <a:ext uri="{FF2B5EF4-FFF2-40B4-BE49-F238E27FC236}">
                <a16:creationId xmlns:a16="http://schemas.microsoft.com/office/drawing/2014/main" id="{D31E5E82-5B24-4443-BBCF-50790AE38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00250"/>
            <a:ext cx="6286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8223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0686-0C01-4182-9119-D043C18853BD}"/>
              </a:ext>
            </a:extLst>
          </p:cNvPr>
          <p:cNvSpPr>
            <a:spLocks noGrp="1"/>
          </p:cNvSpPr>
          <p:nvPr>
            <p:ph type="title"/>
          </p:nvPr>
        </p:nvSpPr>
        <p:spPr/>
        <p:txBody>
          <a:bodyPr/>
          <a:lstStyle/>
          <a:p>
            <a:r>
              <a:rPr lang="en-US" dirty="0"/>
              <a:t>Types of attributes</a:t>
            </a:r>
            <a:endParaRPr lang="en-IN" dirty="0"/>
          </a:p>
        </p:txBody>
      </p:sp>
      <p:sp>
        <p:nvSpPr>
          <p:cNvPr id="3" name="Content Placeholder 2">
            <a:extLst>
              <a:ext uri="{FF2B5EF4-FFF2-40B4-BE49-F238E27FC236}">
                <a16:creationId xmlns:a16="http://schemas.microsoft.com/office/drawing/2014/main" id="{7AE7E776-C06C-4BCA-BB0B-AB47A8DC470B}"/>
              </a:ext>
            </a:extLst>
          </p:cNvPr>
          <p:cNvSpPr>
            <a:spLocks noGrp="1"/>
          </p:cNvSpPr>
          <p:nvPr>
            <p:ph idx="1"/>
          </p:nvPr>
        </p:nvSpPr>
        <p:spPr/>
        <p:txBody>
          <a:bodyPr/>
          <a:lstStyle/>
          <a:p>
            <a:pPr marL="0" indent="0">
              <a:buNone/>
            </a:pPr>
            <a:r>
              <a:rPr lang="en-IN" b="0" i="0" dirty="0">
                <a:solidFill>
                  <a:srgbClr val="222426"/>
                </a:solidFill>
                <a:effectLst/>
                <a:latin typeface="Roboto" panose="02000000000000000000" pitchFamily="2" charset="0"/>
              </a:rPr>
              <a:t>1. Key attribute</a:t>
            </a:r>
            <a:br>
              <a:rPr lang="en-IN" dirty="0"/>
            </a:br>
            <a:r>
              <a:rPr lang="en-IN" b="0" i="0" dirty="0">
                <a:solidFill>
                  <a:srgbClr val="222426"/>
                </a:solidFill>
                <a:effectLst/>
                <a:latin typeface="Roboto" panose="02000000000000000000" pitchFamily="2" charset="0"/>
              </a:rPr>
              <a:t>2. Simple </a:t>
            </a:r>
            <a:r>
              <a:rPr lang="en-IN" dirty="0">
                <a:solidFill>
                  <a:srgbClr val="222426"/>
                </a:solidFill>
                <a:latin typeface="Roboto" panose="02000000000000000000" pitchFamily="2" charset="0"/>
              </a:rPr>
              <a:t>and </a:t>
            </a:r>
            <a:r>
              <a:rPr lang="en-IN" b="0" i="0" dirty="0">
                <a:solidFill>
                  <a:srgbClr val="222426"/>
                </a:solidFill>
                <a:effectLst/>
                <a:latin typeface="Roboto" panose="02000000000000000000" pitchFamily="2" charset="0"/>
              </a:rPr>
              <a:t>Composite attribute</a:t>
            </a:r>
            <a:br>
              <a:rPr lang="en-IN" dirty="0"/>
            </a:br>
            <a:r>
              <a:rPr lang="en-IN" b="0" i="0" dirty="0">
                <a:solidFill>
                  <a:srgbClr val="222426"/>
                </a:solidFill>
                <a:effectLst/>
                <a:latin typeface="Roboto" panose="02000000000000000000" pitchFamily="2" charset="0"/>
              </a:rPr>
              <a:t>3. Single Valued and Multivalued attribute</a:t>
            </a:r>
            <a:br>
              <a:rPr lang="en-IN" dirty="0"/>
            </a:br>
            <a:r>
              <a:rPr lang="en-IN" b="0" i="0" dirty="0">
                <a:solidFill>
                  <a:srgbClr val="222426"/>
                </a:solidFill>
                <a:effectLst/>
                <a:latin typeface="Roboto" panose="02000000000000000000" pitchFamily="2" charset="0"/>
              </a:rPr>
              <a:t>4. Derived attribute</a:t>
            </a:r>
            <a:endParaRPr lang="en-IN" dirty="0"/>
          </a:p>
        </p:txBody>
      </p:sp>
    </p:spTree>
    <p:extLst>
      <p:ext uri="{BB962C8B-B14F-4D97-AF65-F5344CB8AC3E}">
        <p14:creationId xmlns:p14="http://schemas.microsoft.com/office/powerpoint/2010/main" val="27760790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0BEB-D439-45C9-86AE-68EF9B146FC9}"/>
              </a:ext>
            </a:extLst>
          </p:cNvPr>
          <p:cNvSpPr>
            <a:spLocks noGrp="1"/>
          </p:cNvSpPr>
          <p:nvPr>
            <p:ph type="title"/>
          </p:nvPr>
        </p:nvSpPr>
        <p:spPr/>
        <p:txBody>
          <a:bodyPr/>
          <a:lstStyle/>
          <a:p>
            <a:r>
              <a:rPr lang="en-US" dirty="0"/>
              <a:t>Key Attribute</a:t>
            </a:r>
            <a:endParaRPr lang="en-IN" dirty="0"/>
          </a:p>
        </p:txBody>
      </p:sp>
      <p:sp>
        <p:nvSpPr>
          <p:cNvPr id="3" name="Content Placeholder 2">
            <a:extLst>
              <a:ext uri="{FF2B5EF4-FFF2-40B4-BE49-F238E27FC236}">
                <a16:creationId xmlns:a16="http://schemas.microsoft.com/office/drawing/2014/main" id="{F710D9F2-E555-4CB8-9628-C780EDAC354F}"/>
              </a:ext>
            </a:extLst>
          </p:cNvPr>
          <p:cNvSpPr>
            <a:spLocks noGrp="1"/>
          </p:cNvSpPr>
          <p:nvPr>
            <p:ph idx="1"/>
          </p:nvPr>
        </p:nvSpPr>
        <p:spPr>
          <a:xfrm>
            <a:off x="457200" y="1600201"/>
            <a:ext cx="8229600" cy="3505200"/>
          </a:xfrm>
        </p:spPr>
        <p:txBody>
          <a:bodyPr>
            <a:normAutofit fontScale="92500" lnSpcReduction="20000"/>
          </a:bodyPr>
          <a:lstStyle/>
          <a:p>
            <a:r>
              <a:rPr lang="en-US" b="0" i="0" dirty="0">
                <a:solidFill>
                  <a:srgbClr val="222426"/>
                </a:solidFill>
                <a:effectLst/>
                <a:latin typeface="Roboto" panose="02000000000000000000" pitchFamily="2" charset="0"/>
              </a:rPr>
              <a:t>A key attribute can uniquely identify an entity from an entity set. </a:t>
            </a:r>
          </a:p>
          <a:p>
            <a:r>
              <a:rPr lang="en-US" b="0" i="0" dirty="0">
                <a:solidFill>
                  <a:srgbClr val="222426"/>
                </a:solidFill>
                <a:effectLst/>
                <a:latin typeface="Roboto" panose="02000000000000000000" pitchFamily="2" charset="0"/>
              </a:rPr>
              <a:t>For example, student roll number can uniquely identify a student from a set of students. </a:t>
            </a:r>
          </a:p>
          <a:p>
            <a:r>
              <a:rPr lang="en-US" b="0" i="0" dirty="0">
                <a:solidFill>
                  <a:srgbClr val="222426"/>
                </a:solidFill>
                <a:effectLst/>
                <a:latin typeface="Roboto" panose="02000000000000000000" pitchFamily="2" charset="0"/>
              </a:rPr>
              <a:t>Key attribute is represented by oval same as other attributes however the </a:t>
            </a:r>
            <a:r>
              <a:rPr lang="en-US" b="1" i="0" dirty="0">
                <a:solidFill>
                  <a:srgbClr val="222426"/>
                </a:solidFill>
                <a:effectLst/>
                <a:latin typeface="Roboto" panose="02000000000000000000" pitchFamily="2" charset="0"/>
              </a:rPr>
              <a:t>text of key attribute is underlined</a:t>
            </a:r>
            <a:r>
              <a:rPr lang="en-US" b="0" i="0" dirty="0">
                <a:solidFill>
                  <a:srgbClr val="222426"/>
                </a:solidFill>
                <a:effectLst/>
                <a:latin typeface="Roboto" panose="02000000000000000000" pitchFamily="2" charset="0"/>
              </a:rPr>
              <a:t>.</a:t>
            </a:r>
            <a:endParaRPr lang="en-IN" dirty="0"/>
          </a:p>
        </p:txBody>
      </p:sp>
      <p:pic>
        <p:nvPicPr>
          <p:cNvPr id="7" name="Picture 6">
            <a:extLst>
              <a:ext uri="{FF2B5EF4-FFF2-40B4-BE49-F238E27FC236}">
                <a16:creationId xmlns:a16="http://schemas.microsoft.com/office/drawing/2014/main" id="{851726A2-F684-4547-AB1C-6635B680269E}"/>
              </a:ext>
            </a:extLst>
          </p:cNvPr>
          <p:cNvPicPr>
            <a:picLocks noChangeAspect="1"/>
          </p:cNvPicPr>
          <p:nvPr/>
        </p:nvPicPr>
        <p:blipFill>
          <a:blip r:embed="rId2"/>
          <a:stretch>
            <a:fillRect/>
          </a:stretch>
        </p:blipFill>
        <p:spPr>
          <a:xfrm>
            <a:off x="5181600" y="4648200"/>
            <a:ext cx="2853690" cy="2038350"/>
          </a:xfrm>
          <a:prstGeom prst="rect">
            <a:avLst/>
          </a:prstGeom>
        </p:spPr>
      </p:pic>
    </p:spTree>
    <p:extLst>
      <p:ext uri="{BB962C8B-B14F-4D97-AF65-F5344CB8AC3E}">
        <p14:creationId xmlns:p14="http://schemas.microsoft.com/office/powerpoint/2010/main" val="7201052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71A3-6681-4F65-B4DF-B384E33606E7}"/>
              </a:ext>
            </a:extLst>
          </p:cNvPr>
          <p:cNvSpPr>
            <a:spLocks noGrp="1"/>
          </p:cNvSpPr>
          <p:nvPr>
            <p:ph type="title"/>
          </p:nvPr>
        </p:nvSpPr>
        <p:spPr/>
        <p:txBody>
          <a:bodyPr>
            <a:normAutofit/>
          </a:bodyPr>
          <a:lstStyle/>
          <a:p>
            <a:r>
              <a:rPr lang="en-IN" b="1" i="0" dirty="0">
                <a:solidFill>
                  <a:srgbClr val="444542"/>
                </a:solidFill>
                <a:effectLst/>
                <a:latin typeface="PT Sans" panose="020B0503020203020204" pitchFamily="34" charset="0"/>
              </a:rPr>
              <a:t>Simple and Composite attribute:</a:t>
            </a:r>
            <a:endParaRPr lang="en-IN" dirty="0"/>
          </a:p>
        </p:txBody>
      </p:sp>
      <p:sp>
        <p:nvSpPr>
          <p:cNvPr id="3" name="Content Placeholder 2">
            <a:extLst>
              <a:ext uri="{FF2B5EF4-FFF2-40B4-BE49-F238E27FC236}">
                <a16:creationId xmlns:a16="http://schemas.microsoft.com/office/drawing/2014/main" id="{22553752-91EF-4FE2-B6F4-A7C8B55EAB23}"/>
              </a:ext>
            </a:extLst>
          </p:cNvPr>
          <p:cNvSpPr>
            <a:spLocks noGrp="1"/>
          </p:cNvSpPr>
          <p:nvPr>
            <p:ph idx="1"/>
          </p:nvPr>
        </p:nvSpPr>
        <p:spPr>
          <a:xfrm>
            <a:off x="457200" y="1166019"/>
            <a:ext cx="8229600" cy="3482182"/>
          </a:xfrm>
        </p:spPr>
        <p:txBody>
          <a:bodyPr>
            <a:normAutofit fontScale="77500" lnSpcReduction="20000"/>
          </a:bodyPr>
          <a:lstStyle/>
          <a:p>
            <a:r>
              <a:rPr lang="en-US" dirty="0"/>
              <a:t>If an attribute cannot be divided into simpler components, it is a </a:t>
            </a:r>
            <a:r>
              <a:rPr lang="en-US" b="1" dirty="0"/>
              <a:t>simple attribute</a:t>
            </a:r>
            <a:r>
              <a:rPr lang="en-US" dirty="0"/>
              <a:t>. </a:t>
            </a:r>
          </a:p>
          <a:p>
            <a:r>
              <a:rPr lang="en-US" dirty="0"/>
              <a:t>Example for simple attribute : </a:t>
            </a:r>
            <a:r>
              <a:rPr lang="en-US" dirty="0" err="1"/>
              <a:t>employee_id</a:t>
            </a:r>
            <a:r>
              <a:rPr lang="en-US" dirty="0"/>
              <a:t> of an employee.</a:t>
            </a:r>
            <a:endParaRPr lang="en-US" b="0" i="0" dirty="0">
              <a:solidFill>
                <a:srgbClr val="222426"/>
              </a:solidFill>
              <a:effectLst/>
              <a:latin typeface="Roboto" panose="02000000000000000000" pitchFamily="2" charset="0"/>
            </a:endParaRPr>
          </a:p>
          <a:p>
            <a:r>
              <a:rPr lang="en-US" b="0" i="0" dirty="0">
                <a:solidFill>
                  <a:srgbClr val="222426"/>
                </a:solidFill>
                <a:effectLst/>
                <a:latin typeface="Roboto" panose="02000000000000000000" pitchFamily="2" charset="0"/>
              </a:rPr>
              <a:t>An attribute that is a combination of other attributes is known as </a:t>
            </a:r>
            <a:r>
              <a:rPr lang="en-US" b="1" i="0" dirty="0">
                <a:solidFill>
                  <a:srgbClr val="222426"/>
                </a:solidFill>
                <a:effectLst/>
                <a:latin typeface="Roboto" panose="02000000000000000000" pitchFamily="2" charset="0"/>
              </a:rPr>
              <a:t>composite attribute</a:t>
            </a:r>
            <a:r>
              <a:rPr lang="en-US" b="0" i="0" dirty="0">
                <a:solidFill>
                  <a:srgbClr val="222426"/>
                </a:solidFill>
                <a:effectLst/>
                <a:latin typeface="Roboto" panose="02000000000000000000" pitchFamily="2" charset="0"/>
              </a:rPr>
              <a:t>. </a:t>
            </a:r>
          </a:p>
          <a:p>
            <a:r>
              <a:rPr lang="en-US" b="0" i="0" dirty="0">
                <a:solidFill>
                  <a:srgbClr val="222426"/>
                </a:solidFill>
                <a:effectLst/>
                <a:latin typeface="Roboto" panose="02000000000000000000" pitchFamily="2" charset="0"/>
              </a:rPr>
              <a:t>For example, In student entity, the student address is a composite attribute as an address is composed of other attributes such as pin code, state, country.</a:t>
            </a:r>
            <a:endParaRPr lang="en-IN" dirty="0"/>
          </a:p>
        </p:txBody>
      </p:sp>
      <p:pic>
        <p:nvPicPr>
          <p:cNvPr id="5" name="Picture 4">
            <a:extLst>
              <a:ext uri="{FF2B5EF4-FFF2-40B4-BE49-F238E27FC236}">
                <a16:creationId xmlns:a16="http://schemas.microsoft.com/office/drawing/2014/main" id="{6EFDA237-3F78-42E8-BB7A-BA05B099E94E}"/>
              </a:ext>
            </a:extLst>
          </p:cNvPr>
          <p:cNvPicPr>
            <a:picLocks noChangeAspect="1"/>
          </p:cNvPicPr>
          <p:nvPr/>
        </p:nvPicPr>
        <p:blipFill>
          <a:blip r:embed="rId2"/>
          <a:stretch>
            <a:fillRect/>
          </a:stretch>
        </p:blipFill>
        <p:spPr>
          <a:xfrm>
            <a:off x="4876800" y="4914900"/>
            <a:ext cx="3615554" cy="1943100"/>
          </a:xfrm>
          <a:prstGeom prst="rect">
            <a:avLst/>
          </a:prstGeom>
        </p:spPr>
      </p:pic>
    </p:spTree>
    <p:extLst>
      <p:ext uri="{BB962C8B-B14F-4D97-AF65-F5344CB8AC3E}">
        <p14:creationId xmlns:p14="http://schemas.microsoft.com/office/powerpoint/2010/main" val="17065804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DECE-8683-4F0E-934A-DC2C40A7FB2F}"/>
              </a:ext>
            </a:extLst>
          </p:cNvPr>
          <p:cNvSpPr>
            <a:spLocks noGrp="1"/>
          </p:cNvSpPr>
          <p:nvPr>
            <p:ph type="title"/>
          </p:nvPr>
        </p:nvSpPr>
        <p:spPr/>
        <p:txBody>
          <a:bodyPr>
            <a:normAutofit fontScale="90000"/>
          </a:bodyPr>
          <a:lstStyle/>
          <a:p>
            <a:r>
              <a:rPr lang="en-US" b="1" i="0" dirty="0">
                <a:solidFill>
                  <a:srgbClr val="444542"/>
                </a:solidFill>
                <a:effectLst/>
                <a:latin typeface="PT Sans" panose="020B0503020203020204" pitchFamily="34" charset="0"/>
              </a:rPr>
              <a:t>Single and Multivalued attribute:</a:t>
            </a:r>
            <a:br>
              <a:rPr lang="en-US" b="1" i="0" dirty="0">
                <a:solidFill>
                  <a:srgbClr val="444542"/>
                </a:solidFill>
                <a:effectLst/>
                <a:latin typeface="PT Sans" panose="020B0503020203020204" pitchFamily="34" charset="0"/>
              </a:rPr>
            </a:br>
            <a:endParaRPr lang="en-IN" dirty="0"/>
          </a:p>
        </p:txBody>
      </p:sp>
      <p:sp>
        <p:nvSpPr>
          <p:cNvPr id="3" name="Content Placeholder 2">
            <a:extLst>
              <a:ext uri="{FF2B5EF4-FFF2-40B4-BE49-F238E27FC236}">
                <a16:creationId xmlns:a16="http://schemas.microsoft.com/office/drawing/2014/main" id="{C92C9E06-22FC-45A8-B4FD-D37CDB52392C}"/>
              </a:ext>
            </a:extLst>
          </p:cNvPr>
          <p:cNvSpPr>
            <a:spLocks noGrp="1"/>
          </p:cNvSpPr>
          <p:nvPr>
            <p:ph idx="1"/>
          </p:nvPr>
        </p:nvSpPr>
        <p:spPr>
          <a:xfrm>
            <a:off x="457200" y="1600200"/>
            <a:ext cx="8229600" cy="3505199"/>
          </a:xfrm>
        </p:spPr>
        <p:txBody>
          <a:bodyPr>
            <a:normAutofit fontScale="77500" lnSpcReduction="20000"/>
          </a:bodyPr>
          <a:lstStyle/>
          <a:p>
            <a:pPr algn="just"/>
            <a:r>
              <a:rPr lang="en-US" dirty="0"/>
              <a:t>If an attribute can take only a single value for each entity instance, it is a </a:t>
            </a:r>
            <a:r>
              <a:rPr lang="en-US" b="1" dirty="0"/>
              <a:t>single valued attribute</a:t>
            </a:r>
            <a:r>
              <a:rPr lang="en-US" dirty="0"/>
              <a:t>. example for single valued attribute : age of a student. It can take only one value for a particular student. </a:t>
            </a:r>
            <a:endParaRPr lang="en-US" b="0" i="0" dirty="0">
              <a:solidFill>
                <a:srgbClr val="222426"/>
              </a:solidFill>
              <a:effectLst/>
              <a:latin typeface="Roboto" panose="02000000000000000000" pitchFamily="2" charset="0"/>
            </a:endParaRPr>
          </a:p>
          <a:p>
            <a:pPr algn="just"/>
            <a:r>
              <a:rPr lang="en-US" b="0" i="0" dirty="0">
                <a:solidFill>
                  <a:srgbClr val="222426"/>
                </a:solidFill>
                <a:effectLst/>
                <a:latin typeface="Roboto" panose="02000000000000000000" pitchFamily="2" charset="0"/>
              </a:rPr>
              <a:t>An attribute that can hold multiple values is known as </a:t>
            </a:r>
            <a:r>
              <a:rPr lang="en-US" b="1" i="0" dirty="0">
                <a:solidFill>
                  <a:srgbClr val="222426"/>
                </a:solidFill>
                <a:effectLst/>
                <a:latin typeface="Roboto" panose="02000000000000000000" pitchFamily="2" charset="0"/>
              </a:rPr>
              <a:t>multivalued attribute</a:t>
            </a:r>
            <a:r>
              <a:rPr lang="en-US" b="0" i="0" dirty="0">
                <a:solidFill>
                  <a:srgbClr val="222426"/>
                </a:solidFill>
                <a:effectLst/>
                <a:latin typeface="Roboto" panose="02000000000000000000" pitchFamily="2" charset="0"/>
              </a:rPr>
              <a:t>. </a:t>
            </a:r>
          </a:p>
          <a:p>
            <a:pPr algn="just"/>
            <a:r>
              <a:rPr lang="en-US" b="0" i="0" dirty="0">
                <a:solidFill>
                  <a:srgbClr val="222426"/>
                </a:solidFill>
                <a:effectLst/>
                <a:latin typeface="Roboto" panose="02000000000000000000" pitchFamily="2" charset="0"/>
              </a:rPr>
              <a:t>It is represented with </a:t>
            </a:r>
            <a:r>
              <a:rPr lang="en-US" b="1" i="0" dirty="0">
                <a:solidFill>
                  <a:srgbClr val="222426"/>
                </a:solidFill>
                <a:effectLst/>
                <a:latin typeface="Roboto" panose="02000000000000000000" pitchFamily="2" charset="0"/>
              </a:rPr>
              <a:t>double ovals</a:t>
            </a:r>
            <a:r>
              <a:rPr lang="en-US" b="0" i="0" dirty="0">
                <a:solidFill>
                  <a:srgbClr val="222426"/>
                </a:solidFill>
                <a:effectLst/>
                <a:latin typeface="Roboto" panose="02000000000000000000" pitchFamily="2" charset="0"/>
              </a:rPr>
              <a:t> in an ER Diagram. </a:t>
            </a:r>
          </a:p>
          <a:p>
            <a:pPr algn="just"/>
            <a:r>
              <a:rPr lang="en-US" b="0" i="0" dirty="0">
                <a:solidFill>
                  <a:srgbClr val="222426"/>
                </a:solidFill>
                <a:effectLst/>
                <a:latin typeface="Roboto" panose="02000000000000000000" pitchFamily="2" charset="0"/>
              </a:rPr>
              <a:t>For example – A person can have more than one phone numbers so the phone number attribute is multivalued.</a:t>
            </a:r>
          </a:p>
          <a:p>
            <a:pPr algn="just"/>
            <a:endParaRPr lang="en-IN" dirty="0"/>
          </a:p>
        </p:txBody>
      </p:sp>
      <p:sp>
        <p:nvSpPr>
          <p:cNvPr id="4" name="Oval 3">
            <a:extLst>
              <a:ext uri="{FF2B5EF4-FFF2-40B4-BE49-F238E27FC236}">
                <a16:creationId xmlns:a16="http://schemas.microsoft.com/office/drawing/2014/main" id="{ABE297D3-5EA1-49F6-9862-012F0922C1D3}"/>
              </a:ext>
            </a:extLst>
          </p:cNvPr>
          <p:cNvSpPr/>
          <p:nvPr/>
        </p:nvSpPr>
        <p:spPr>
          <a:xfrm>
            <a:off x="3429000" y="5257800"/>
            <a:ext cx="1905000"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7D39683D-9130-411E-944A-38E05682C325}"/>
              </a:ext>
            </a:extLst>
          </p:cNvPr>
          <p:cNvSpPr/>
          <p:nvPr/>
        </p:nvSpPr>
        <p:spPr>
          <a:xfrm>
            <a:off x="3581400" y="5410200"/>
            <a:ext cx="15240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998706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A2D2-1CBB-4627-9BC2-43DA18D96470}"/>
              </a:ext>
            </a:extLst>
          </p:cNvPr>
          <p:cNvSpPr>
            <a:spLocks noGrp="1"/>
          </p:cNvSpPr>
          <p:nvPr>
            <p:ph type="title"/>
          </p:nvPr>
        </p:nvSpPr>
        <p:spPr/>
        <p:txBody>
          <a:bodyPr/>
          <a:lstStyle/>
          <a:p>
            <a:r>
              <a:rPr lang="en-US" dirty="0"/>
              <a:t>Derived Attribute</a:t>
            </a:r>
            <a:endParaRPr lang="en-IN" dirty="0"/>
          </a:p>
        </p:txBody>
      </p:sp>
      <p:sp>
        <p:nvSpPr>
          <p:cNvPr id="3" name="Content Placeholder 2">
            <a:extLst>
              <a:ext uri="{FF2B5EF4-FFF2-40B4-BE49-F238E27FC236}">
                <a16:creationId xmlns:a16="http://schemas.microsoft.com/office/drawing/2014/main" id="{E43E651C-5A75-4016-8ECB-4E61F2D48EB8}"/>
              </a:ext>
            </a:extLst>
          </p:cNvPr>
          <p:cNvSpPr>
            <a:spLocks noGrp="1"/>
          </p:cNvSpPr>
          <p:nvPr>
            <p:ph idx="1"/>
          </p:nvPr>
        </p:nvSpPr>
        <p:spPr>
          <a:xfrm>
            <a:off x="457200" y="1600201"/>
            <a:ext cx="8229600" cy="3124200"/>
          </a:xfrm>
        </p:spPr>
        <p:txBody>
          <a:bodyPr>
            <a:normAutofit fontScale="92500" lnSpcReduction="20000"/>
          </a:bodyPr>
          <a:lstStyle/>
          <a:p>
            <a:pPr algn="just"/>
            <a:r>
              <a:rPr lang="en-US" b="0" i="0" dirty="0">
                <a:solidFill>
                  <a:srgbClr val="222426"/>
                </a:solidFill>
                <a:effectLst/>
                <a:latin typeface="Roboto" panose="02000000000000000000" pitchFamily="2" charset="0"/>
              </a:rPr>
              <a:t>A derived attribute is one whose value is dynamic and derived from another attribute. </a:t>
            </a:r>
          </a:p>
          <a:p>
            <a:pPr algn="just"/>
            <a:r>
              <a:rPr lang="en-US" b="0" i="0" dirty="0">
                <a:solidFill>
                  <a:srgbClr val="222426"/>
                </a:solidFill>
                <a:effectLst/>
                <a:latin typeface="Roboto" panose="02000000000000000000" pitchFamily="2" charset="0"/>
              </a:rPr>
              <a:t>It is represented by </a:t>
            </a:r>
            <a:r>
              <a:rPr lang="en-US" b="1" i="0" dirty="0">
                <a:solidFill>
                  <a:srgbClr val="222426"/>
                </a:solidFill>
                <a:effectLst/>
                <a:latin typeface="Roboto" panose="02000000000000000000" pitchFamily="2" charset="0"/>
              </a:rPr>
              <a:t>dashed oval</a:t>
            </a:r>
            <a:r>
              <a:rPr lang="en-US" b="0" i="0" dirty="0">
                <a:solidFill>
                  <a:srgbClr val="222426"/>
                </a:solidFill>
                <a:effectLst/>
                <a:latin typeface="Roboto" panose="02000000000000000000" pitchFamily="2" charset="0"/>
              </a:rPr>
              <a:t> in an ER Diagram. </a:t>
            </a:r>
          </a:p>
          <a:p>
            <a:pPr algn="just"/>
            <a:r>
              <a:rPr lang="en-US" b="0" i="0" dirty="0">
                <a:solidFill>
                  <a:srgbClr val="222426"/>
                </a:solidFill>
                <a:effectLst/>
                <a:latin typeface="Roboto" panose="02000000000000000000" pitchFamily="2" charset="0"/>
              </a:rPr>
              <a:t>For example – Person age is a derived attribute as it changes over time and can be derived from another attribute (Date of birth).</a:t>
            </a:r>
            <a:endParaRPr lang="en-IN" dirty="0"/>
          </a:p>
        </p:txBody>
      </p:sp>
      <p:pic>
        <p:nvPicPr>
          <p:cNvPr id="7170" name="Picture 2" descr="Multivalued and derived attribute">
            <a:extLst>
              <a:ext uri="{FF2B5EF4-FFF2-40B4-BE49-F238E27FC236}">
                <a16:creationId xmlns:a16="http://schemas.microsoft.com/office/drawing/2014/main" id="{29615705-5AA7-4D9E-8FF1-F5A0A220C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980992"/>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671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1530-C7FA-47E2-A45F-CF82EDC0FE37}"/>
              </a:ext>
            </a:extLst>
          </p:cNvPr>
          <p:cNvSpPr>
            <a:spLocks noGrp="1"/>
          </p:cNvSpPr>
          <p:nvPr>
            <p:ph type="title"/>
          </p:nvPr>
        </p:nvSpPr>
        <p:spPr/>
        <p:txBody>
          <a:bodyPr>
            <a:normAutofit/>
          </a:bodyPr>
          <a:lstStyle/>
          <a:p>
            <a:r>
              <a:rPr lang="en-US" b="1" i="0" dirty="0">
                <a:solidFill>
                  <a:srgbClr val="444542"/>
                </a:solidFill>
                <a:effectLst/>
                <a:latin typeface="PT Sans" panose="020B0503020203020204" pitchFamily="34" charset="0"/>
              </a:rPr>
              <a:t>Relationship</a:t>
            </a:r>
            <a:endParaRPr lang="en-IN" dirty="0"/>
          </a:p>
        </p:txBody>
      </p:sp>
      <p:sp>
        <p:nvSpPr>
          <p:cNvPr id="3" name="Content Placeholder 2">
            <a:extLst>
              <a:ext uri="{FF2B5EF4-FFF2-40B4-BE49-F238E27FC236}">
                <a16:creationId xmlns:a16="http://schemas.microsoft.com/office/drawing/2014/main" id="{AD4A1C3F-8834-4642-B0BC-CD807B999E85}"/>
              </a:ext>
            </a:extLst>
          </p:cNvPr>
          <p:cNvSpPr>
            <a:spLocks noGrp="1"/>
          </p:cNvSpPr>
          <p:nvPr>
            <p:ph idx="1"/>
          </p:nvPr>
        </p:nvSpPr>
        <p:spPr/>
        <p:txBody>
          <a:bodyPr>
            <a:normAutofit/>
          </a:bodyPr>
          <a:lstStyle/>
          <a:p>
            <a:pPr algn="just"/>
            <a:r>
              <a:rPr lang="en-US" b="0" i="0" dirty="0">
                <a:solidFill>
                  <a:srgbClr val="222426"/>
                </a:solidFill>
                <a:effectLst/>
                <a:latin typeface="Roboto" panose="02000000000000000000" pitchFamily="2" charset="0"/>
              </a:rPr>
              <a:t>A relationship is represented by diamond shape in ER diagram, it shows the relationship among entities. </a:t>
            </a:r>
          </a:p>
          <a:p>
            <a:pPr algn="l"/>
            <a:r>
              <a:rPr lang="en-US" b="0" i="0" dirty="0">
                <a:solidFill>
                  <a:srgbClr val="222426"/>
                </a:solidFill>
                <a:effectLst/>
                <a:latin typeface="Roboto" panose="02000000000000000000" pitchFamily="2" charset="0"/>
              </a:rPr>
              <a:t>There are four types of relationships:</a:t>
            </a:r>
            <a:br>
              <a:rPr lang="en-US" b="0" i="0" dirty="0">
                <a:solidFill>
                  <a:srgbClr val="222426"/>
                </a:solidFill>
                <a:effectLst/>
                <a:latin typeface="Roboto" panose="02000000000000000000" pitchFamily="2" charset="0"/>
              </a:rPr>
            </a:br>
            <a:r>
              <a:rPr lang="en-US" b="0" i="0" dirty="0">
                <a:solidFill>
                  <a:srgbClr val="222426"/>
                </a:solidFill>
                <a:effectLst/>
                <a:latin typeface="Roboto" panose="02000000000000000000" pitchFamily="2" charset="0"/>
              </a:rPr>
              <a:t>1. One to One</a:t>
            </a:r>
            <a:br>
              <a:rPr lang="en-US" b="0" i="0" dirty="0">
                <a:solidFill>
                  <a:srgbClr val="222426"/>
                </a:solidFill>
                <a:effectLst/>
                <a:latin typeface="Roboto" panose="02000000000000000000" pitchFamily="2" charset="0"/>
              </a:rPr>
            </a:br>
            <a:r>
              <a:rPr lang="en-US" b="0" i="0" dirty="0">
                <a:solidFill>
                  <a:srgbClr val="222426"/>
                </a:solidFill>
                <a:effectLst/>
                <a:latin typeface="Roboto" panose="02000000000000000000" pitchFamily="2" charset="0"/>
              </a:rPr>
              <a:t>2. One to Many</a:t>
            </a:r>
            <a:br>
              <a:rPr lang="en-US" b="0" i="0" dirty="0">
                <a:solidFill>
                  <a:srgbClr val="222426"/>
                </a:solidFill>
                <a:effectLst/>
                <a:latin typeface="Roboto" panose="02000000000000000000" pitchFamily="2" charset="0"/>
              </a:rPr>
            </a:br>
            <a:r>
              <a:rPr lang="en-US" b="0" i="0" dirty="0">
                <a:solidFill>
                  <a:srgbClr val="222426"/>
                </a:solidFill>
                <a:effectLst/>
                <a:latin typeface="Roboto" panose="02000000000000000000" pitchFamily="2" charset="0"/>
              </a:rPr>
              <a:t>3. Many to One</a:t>
            </a:r>
            <a:br>
              <a:rPr lang="en-US" b="0" i="0" dirty="0">
                <a:solidFill>
                  <a:srgbClr val="222426"/>
                </a:solidFill>
                <a:effectLst/>
                <a:latin typeface="Roboto" panose="02000000000000000000" pitchFamily="2" charset="0"/>
              </a:rPr>
            </a:br>
            <a:r>
              <a:rPr lang="en-US" b="0" i="0" dirty="0">
                <a:solidFill>
                  <a:srgbClr val="222426"/>
                </a:solidFill>
                <a:effectLst/>
                <a:latin typeface="Roboto" panose="02000000000000000000" pitchFamily="2" charset="0"/>
              </a:rPr>
              <a:t>4. Many to Many</a:t>
            </a:r>
          </a:p>
          <a:p>
            <a:endParaRPr lang="en-IN" dirty="0"/>
          </a:p>
        </p:txBody>
      </p:sp>
    </p:spTree>
    <p:extLst>
      <p:ext uri="{BB962C8B-B14F-4D97-AF65-F5344CB8AC3E}">
        <p14:creationId xmlns:p14="http://schemas.microsoft.com/office/powerpoint/2010/main" val="26661783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F14C-064E-4BD2-8C88-06DDBB3FB1EE}"/>
              </a:ext>
            </a:extLst>
          </p:cNvPr>
          <p:cNvSpPr>
            <a:spLocks noGrp="1"/>
          </p:cNvSpPr>
          <p:nvPr>
            <p:ph type="title"/>
          </p:nvPr>
        </p:nvSpPr>
        <p:spPr/>
        <p:txBody>
          <a:bodyPr/>
          <a:lstStyle/>
          <a:p>
            <a:r>
              <a:rPr lang="en-US" dirty="0"/>
              <a:t>One to one relationship</a:t>
            </a:r>
            <a:endParaRPr lang="en-IN" dirty="0"/>
          </a:p>
        </p:txBody>
      </p:sp>
      <p:sp>
        <p:nvSpPr>
          <p:cNvPr id="3" name="Content Placeholder 2">
            <a:extLst>
              <a:ext uri="{FF2B5EF4-FFF2-40B4-BE49-F238E27FC236}">
                <a16:creationId xmlns:a16="http://schemas.microsoft.com/office/drawing/2014/main" id="{729D37ED-AA1E-43FF-9798-0240767FF6DE}"/>
              </a:ext>
            </a:extLst>
          </p:cNvPr>
          <p:cNvSpPr>
            <a:spLocks noGrp="1"/>
          </p:cNvSpPr>
          <p:nvPr>
            <p:ph idx="1"/>
          </p:nvPr>
        </p:nvSpPr>
        <p:spPr/>
        <p:txBody>
          <a:bodyPr>
            <a:normAutofit lnSpcReduction="10000"/>
          </a:bodyPr>
          <a:lstStyle/>
          <a:p>
            <a:pPr algn="just"/>
            <a:r>
              <a:rPr lang="en-US" b="0" i="0" dirty="0">
                <a:solidFill>
                  <a:srgbClr val="222426"/>
                </a:solidFill>
                <a:effectLst/>
                <a:latin typeface="Roboto" panose="02000000000000000000" pitchFamily="2" charset="0"/>
              </a:rPr>
              <a:t>When a single instance of an entity is associated with a single instance of another entity then it is called one to one relationship. </a:t>
            </a:r>
          </a:p>
          <a:p>
            <a:pPr algn="just"/>
            <a:endParaRPr lang="en-US" b="0" i="0" dirty="0">
              <a:solidFill>
                <a:srgbClr val="222426"/>
              </a:solidFill>
              <a:effectLst/>
              <a:latin typeface="Roboto" panose="02000000000000000000" pitchFamily="2" charset="0"/>
            </a:endParaRPr>
          </a:p>
          <a:p>
            <a:pPr algn="just"/>
            <a:endParaRPr lang="en-US" b="0" i="0" dirty="0">
              <a:solidFill>
                <a:srgbClr val="222426"/>
              </a:solidFill>
              <a:effectLst/>
              <a:latin typeface="Roboto" panose="02000000000000000000" pitchFamily="2" charset="0"/>
            </a:endParaRPr>
          </a:p>
          <a:p>
            <a:pPr algn="just"/>
            <a:r>
              <a:rPr lang="en-US" b="0" i="0" dirty="0">
                <a:solidFill>
                  <a:srgbClr val="222426"/>
                </a:solidFill>
                <a:effectLst/>
                <a:latin typeface="Roboto" panose="02000000000000000000" pitchFamily="2" charset="0"/>
              </a:rPr>
              <a:t>For example, a person has only one passport and a passport is given to one person.</a:t>
            </a:r>
            <a:endParaRPr lang="en-IN" dirty="0"/>
          </a:p>
        </p:txBody>
      </p:sp>
      <p:pic>
        <p:nvPicPr>
          <p:cNvPr id="5" name="Picture 4">
            <a:extLst>
              <a:ext uri="{FF2B5EF4-FFF2-40B4-BE49-F238E27FC236}">
                <a16:creationId xmlns:a16="http://schemas.microsoft.com/office/drawing/2014/main" id="{E679E6A9-0FBA-4604-B530-08503B2EF6C1}"/>
              </a:ext>
            </a:extLst>
          </p:cNvPr>
          <p:cNvPicPr>
            <a:picLocks noChangeAspect="1"/>
          </p:cNvPicPr>
          <p:nvPr/>
        </p:nvPicPr>
        <p:blipFill>
          <a:blip r:embed="rId2"/>
          <a:stretch>
            <a:fillRect/>
          </a:stretch>
        </p:blipFill>
        <p:spPr>
          <a:xfrm>
            <a:off x="2590800" y="5607050"/>
            <a:ext cx="4848225" cy="1038225"/>
          </a:xfrm>
          <a:prstGeom prst="rect">
            <a:avLst/>
          </a:prstGeom>
        </p:spPr>
      </p:pic>
      <p:pic>
        <p:nvPicPr>
          <p:cNvPr id="8196" name="Picture 4" descr="DBMS Mapping Constraints">
            <a:extLst>
              <a:ext uri="{FF2B5EF4-FFF2-40B4-BE49-F238E27FC236}">
                <a16:creationId xmlns:a16="http://schemas.microsoft.com/office/drawing/2014/main" id="{207779D0-3E3D-46BF-9A0D-99BC68897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300" y="3124200"/>
            <a:ext cx="2705100" cy="1305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5932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CC187-68CD-42F7-979B-B7D589CFAA21}"/>
              </a:ext>
            </a:extLst>
          </p:cNvPr>
          <p:cNvSpPr>
            <a:spLocks noGrp="1"/>
          </p:cNvSpPr>
          <p:nvPr>
            <p:ph type="title"/>
          </p:nvPr>
        </p:nvSpPr>
        <p:spPr/>
        <p:txBody>
          <a:bodyPr>
            <a:normAutofit/>
          </a:bodyPr>
          <a:lstStyle/>
          <a:p>
            <a:r>
              <a:rPr lang="en-IN" b="1" i="0" dirty="0">
                <a:solidFill>
                  <a:srgbClr val="444542"/>
                </a:solidFill>
                <a:effectLst/>
                <a:latin typeface="PT Sans" panose="020B0503020203020204" pitchFamily="34" charset="0"/>
              </a:rPr>
              <a:t>One to Many Relationship</a:t>
            </a:r>
            <a:endParaRPr lang="en-IN" dirty="0"/>
          </a:p>
        </p:txBody>
      </p:sp>
      <p:sp>
        <p:nvSpPr>
          <p:cNvPr id="3" name="Content Placeholder 2">
            <a:extLst>
              <a:ext uri="{FF2B5EF4-FFF2-40B4-BE49-F238E27FC236}">
                <a16:creationId xmlns:a16="http://schemas.microsoft.com/office/drawing/2014/main" id="{7F8BBBBC-D486-48F8-A96A-884299EA0051}"/>
              </a:ext>
            </a:extLst>
          </p:cNvPr>
          <p:cNvSpPr>
            <a:spLocks noGrp="1"/>
          </p:cNvSpPr>
          <p:nvPr>
            <p:ph idx="1"/>
          </p:nvPr>
        </p:nvSpPr>
        <p:spPr>
          <a:xfrm>
            <a:off x="457200" y="1524000"/>
            <a:ext cx="8229600" cy="4525963"/>
          </a:xfrm>
        </p:spPr>
        <p:txBody>
          <a:bodyPr/>
          <a:lstStyle/>
          <a:p>
            <a:pPr algn="just"/>
            <a:r>
              <a:rPr lang="en-US" b="0" i="0" dirty="0">
                <a:solidFill>
                  <a:srgbClr val="222426"/>
                </a:solidFill>
                <a:effectLst/>
                <a:latin typeface="Roboto" panose="02000000000000000000" pitchFamily="2" charset="0"/>
              </a:rPr>
              <a:t>When a single instance of an entity is associated with more than one instances of another entity then it is called one to many relationship. </a:t>
            </a:r>
          </a:p>
          <a:p>
            <a:pPr algn="just"/>
            <a:endParaRPr lang="en-US" b="0" i="0" dirty="0">
              <a:solidFill>
                <a:srgbClr val="222426"/>
              </a:solidFill>
              <a:effectLst/>
              <a:latin typeface="Roboto" panose="02000000000000000000" pitchFamily="2" charset="0"/>
            </a:endParaRPr>
          </a:p>
          <a:p>
            <a:pPr algn="just"/>
            <a:r>
              <a:rPr lang="en-US" b="0" i="0" dirty="0">
                <a:solidFill>
                  <a:srgbClr val="222426"/>
                </a:solidFill>
                <a:effectLst/>
                <a:latin typeface="Roboto" panose="02000000000000000000" pitchFamily="2" charset="0"/>
              </a:rPr>
              <a:t>For example – a customer can place many orders but a order cannot be placed by many customers.</a:t>
            </a:r>
            <a:endParaRPr lang="en-IN" dirty="0"/>
          </a:p>
        </p:txBody>
      </p:sp>
      <p:pic>
        <p:nvPicPr>
          <p:cNvPr id="5" name="Picture 4">
            <a:extLst>
              <a:ext uri="{FF2B5EF4-FFF2-40B4-BE49-F238E27FC236}">
                <a16:creationId xmlns:a16="http://schemas.microsoft.com/office/drawing/2014/main" id="{596B733D-148C-4C0D-9D95-B36C1E1D0BB0}"/>
              </a:ext>
            </a:extLst>
          </p:cNvPr>
          <p:cNvPicPr>
            <a:picLocks noChangeAspect="1"/>
          </p:cNvPicPr>
          <p:nvPr/>
        </p:nvPicPr>
        <p:blipFill>
          <a:blip r:embed="rId2"/>
          <a:stretch>
            <a:fillRect/>
          </a:stretch>
        </p:blipFill>
        <p:spPr>
          <a:xfrm>
            <a:off x="2590800" y="5791200"/>
            <a:ext cx="4933950" cy="981075"/>
          </a:xfrm>
          <a:prstGeom prst="rect">
            <a:avLst/>
          </a:prstGeom>
        </p:spPr>
      </p:pic>
      <p:pic>
        <p:nvPicPr>
          <p:cNvPr id="9220" name="Picture 4" descr="DBMS Mapping Constraints">
            <a:extLst>
              <a:ext uri="{FF2B5EF4-FFF2-40B4-BE49-F238E27FC236}">
                <a16:creationId xmlns:a16="http://schemas.microsoft.com/office/drawing/2014/main" id="{A9B854B5-DB28-472B-A666-89ECBC08F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062131"/>
            <a:ext cx="2509837" cy="121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373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31A4-A6A3-41E3-9CCF-1BB51365B3BE}"/>
              </a:ext>
            </a:extLst>
          </p:cNvPr>
          <p:cNvSpPr>
            <a:spLocks noGrp="1"/>
          </p:cNvSpPr>
          <p:nvPr>
            <p:ph type="title"/>
          </p:nvPr>
        </p:nvSpPr>
        <p:spPr/>
        <p:txBody>
          <a:bodyPr>
            <a:normAutofit/>
          </a:bodyPr>
          <a:lstStyle/>
          <a:p>
            <a:r>
              <a:rPr lang="en-IN" b="1" i="0" dirty="0">
                <a:solidFill>
                  <a:srgbClr val="444542"/>
                </a:solidFill>
                <a:effectLst/>
                <a:latin typeface="PT Sans" panose="020B0503020203020204" pitchFamily="34" charset="0"/>
              </a:rPr>
              <a:t>Many to One Relationship</a:t>
            </a:r>
            <a:endParaRPr lang="en-IN" dirty="0"/>
          </a:p>
        </p:txBody>
      </p:sp>
      <p:sp>
        <p:nvSpPr>
          <p:cNvPr id="3" name="Content Placeholder 2">
            <a:extLst>
              <a:ext uri="{FF2B5EF4-FFF2-40B4-BE49-F238E27FC236}">
                <a16:creationId xmlns:a16="http://schemas.microsoft.com/office/drawing/2014/main" id="{1E60542D-5C91-4ECA-9CF5-C61890DF638B}"/>
              </a:ext>
            </a:extLst>
          </p:cNvPr>
          <p:cNvSpPr>
            <a:spLocks noGrp="1"/>
          </p:cNvSpPr>
          <p:nvPr>
            <p:ph idx="1"/>
          </p:nvPr>
        </p:nvSpPr>
        <p:spPr/>
        <p:txBody>
          <a:bodyPr/>
          <a:lstStyle/>
          <a:p>
            <a:pPr algn="just"/>
            <a:r>
              <a:rPr lang="en-US" b="0" i="0" dirty="0">
                <a:solidFill>
                  <a:srgbClr val="222426"/>
                </a:solidFill>
                <a:effectLst/>
                <a:latin typeface="Roboto" panose="02000000000000000000" pitchFamily="2" charset="0"/>
              </a:rPr>
              <a:t>When more than one instances of an entity is associated with a single instance of another entity then it is called many to one relationship. </a:t>
            </a:r>
          </a:p>
          <a:p>
            <a:pPr algn="just"/>
            <a:r>
              <a:rPr lang="en-US" b="0" i="0" dirty="0">
                <a:solidFill>
                  <a:srgbClr val="222426"/>
                </a:solidFill>
                <a:effectLst/>
                <a:latin typeface="Roboto" panose="02000000000000000000" pitchFamily="2" charset="0"/>
              </a:rPr>
              <a:t>For example – many students can study in a single college but a student cannot study in many colleges at the same time.</a:t>
            </a:r>
            <a:endParaRPr lang="en-IN" dirty="0"/>
          </a:p>
        </p:txBody>
      </p:sp>
      <p:pic>
        <p:nvPicPr>
          <p:cNvPr id="5" name="Picture 4">
            <a:extLst>
              <a:ext uri="{FF2B5EF4-FFF2-40B4-BE49-F238E27FC236}">
                <a16:creationId xmlns:a16="http://schemas.microsoft.com/office/drawing/2014/main" id="{3440E5BB-28DB-469D-9477-E2C2BDC516F4}"/>
              </a:ext>
            </a:extLst>
          </p:cNvPr>
          <p:cNvPicPr>
            <a:picLocks noChangeAspect="1"/>
          </p:cNvPicPr>
          <p:nvPr/>
        </p:nvPicPr>
        <p:blipFill>
          <a:blip r:embed="rId2"/>
          <a:stretch>
            <a:fillRect/>
          </a:stretch>
        </p:blipFill>
        <p:spPr>
          <a:xfrm>
            <a:off x="3841102" y="5334000"/>
            <a:ext cx="4876800" cy="1038225"/>
          </a:xfrm>
          <a:prstGeom prst="rect">
            <a:avLst/>
          </a:prstGeom>
        </p:spPr>
      </p:pic>
      <p:pic>
        <p:nvPicPr>
          <p:cNvPr id="10244" name="Picture 4" descr="DBMS Mapping Constraints">
            <a:extLst>
              <a:ext uri="{FF2B5EF4-FFF2-40B4-BE49-F238E27FC236}">
                <a16:creationId xmlns:a16="http://schemas.microsoft.com/office/drawing/2014/main" id="{A81FFDDF-9B05-4F6E-AFAC-211D5F087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23" y="5176837"/>
            <a:ext cx="301942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2129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A2FF-88ED-42B2-8541-412C3139B598}"/>
              </a:ext>
            </a:extLst>
          </p:cNvPr>
          <p:cNvSpPr>
            <a:spLocks noGrp="1"/>
          </p:cNvSpPr>
          <p:nvPr>
            <p:ph type="title"/>
          </p:nvPr>
        </p:nvSpPr>
        <p:spPr/>
        <p:txBody>
          <a:bodyPr>
            <a:normAutofit/>
          </a:bodyPr>
          <a:lstStyle/>
          <a:p>
            <a:r>
              <a:rPr lang="en-IN" b="1" i="0" dirty="0">
                <a:solidFill>
                  <a:srgbClr val="444542"/>
                </a:solidFill>
                <a:effectLst/>
                <a:latin typeface="PT Sans" panose="020B0503020203020204" pitchFamily="34" charset="0"/>
              </a:rPr>
              <a:t>Many to Many Relationship</a:t>
            </a:r>
            <a:endParaRPr lang="en-IN" dirty="0"/>
          </a:p>
        </p:txBody>
      </p:sp>
      <p:sp>
        <p:nvSpPr>
          <p:cNvPr id="3" name="Content Placeholder 2">
            <a:extLst>
              <a:ext uri="{FF2B5EF4-FFF2-40B4-BE49-F238E27FC236}">
                <a16:creationId xmlns:a16="http://schemas.microsoft.com/office/drawing/2014/main" id="{A608FFB0-2771-4DC9-9079-408569BCF4D8}"/>
              </a:ext>
            </a:extLst>
          </p:cNvPr>
          <p:cNvSpPr>
            <a:spLocks noGrp="1"/>
          </p:cNvSpPr>
          <p:nvPr>
            <p:ph idx="1"/>
          </p:nvPr>
        </p:nvSpPr>
        <p:spPr/>
        <p:txBody>
          <a:bodyPr/>
          <a:lstStyle/>
          <a:p>
            <a:pPr algn="just"/>
            <a:r>
              <a:rPr lang="en-US" b="0" i="0" dirty="0">
                <a:solidFill>
                  <a:srgbClr val="222426"/>
                </a:solidFill>
                <a:effectLst/>
                <a:latin typeface="Roboto" panose="02000000000000000000" pitchFamily="2" charset="0"/>
              </a:rPr>
              <a:t>When more than one instances of an entity is associated with more than one instances of another entity then it is called many to many relationship. </a:t>
            </a:r>
          </a:p>
          <a:p>
            <a:pPr algn="just"/>
            <a:r>
              <a:rPr lang="en-US" b="0" i="0" dirty="0">
                <a:solidFill>
                  <a:srgbClr val="222426"/>
                </a:solidFill>
                <a:effectLst/>
                <a:latin typeface="Roboto" panose="02000000000000000000" pitchFamily="2" charset="0"/>
              </a:rPr>
              <a:t>For example, a student can be assigned to many projects and a project can be assigned to many students.</a:t>
            </a:r>
            <a:endParaRPr lang="en-IN" dirty="0"/>
          </a:p>
        </p:txBody>
      </p:sp>
      <p:pic>
        <p:nvPicPr>
          <p:cNvPr id="5" name="Picture 4">
            <a:extLst>
              <a:ext uri="{FF2B5EF4-FFF2-40B4-BE49-F238E27FC236}">
                <a16:creationId xmlns:a16="http://schemas.microsoft.com/office/drawing/2014/main" id="{E5B3AC43-0886-468B-BE7D-C12EC33C2B43}"/>
              </a:ext>
            </a:extLst>
          </p:cNvPr>
          <p:cNvPicPr>
            <a:picLocks noChangeAspect="1"/>
          </p:cNvPicPr>
          <p:nvPr/>
        </p:nvPicPr>
        <p:blipFill>
          <a:blip r:embed="rId2"/>
          <a:stretch>
            <a:fillRect/>
          </a:stretch>
        </p:blipFill>
        <p:spPr>
          <a:xfrm>
            <a:off x="3905250" y="5188275"/>
            <a:ext cx="4933950" cy="952500"/>
          </a:xfrm>
          <a:prstGeom prst="rect">
            <a:avLst/>
          </a:prstGeom>
        </p:spPr>
      </p:pic>
      <p:pic>
        <p:nvPicPr>
          <p:cNvPr id="11268" name="Picture 4" descr="DBMS Mapping Constraints">
            <a:extLst>
              <a:ext uri="{FF2B5EF4-FFF2-40B4-BE49-F238E27FC236}">
                <a16:creationId xmlns:a16="http://schemas.microsoft.com/office/drawing/2014/main" id="{B728E3F3-F8AF-4F6B-A10F-C9143DC1E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5160591"/>
            <a:ext cx="3228975"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76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E0EB-1046-48A7-ADCA-C8BE49501E77}"/>
              </a:ext>
            </a:extLst>
          </p:cNvPr>
          <p:cNvSpPr>
            <a:spLocks noGrp="1"/>
          </p:cNvSpPr>
          <p:nvPr>
            <p:ph type="title"/>
          </p:nvPr>
        </p:nvSpPr>
        <p:spPr/>
        <p:txBody>
          <a:bodyPr/>
          <a:lstStyle/>
          <a:p>
            <a:r>
              <a:rPr lang="en-US" b="0" i="0" dirty="0">
                <a:solidFill>
                  <a:srgbClr val="610B38"/>
                </a:solidFill>
                <a:effectLst/>
                <a:latin typeface="erdana"/>
              </a:rPr>
              <a:t>Centralized Database</a:t>
            </a:r>
            <a:endParaRPr lang="en-IN" dirty="0"/>
          </a:p>
        </p:txBody>
      </p:sp>
      <p:sp>
        <p:nvSpPr>
          <p:cNvPr id="3" name="Content Placeholder 2">
            <a:extLst>
              <a:ext uri="{FF2B5EF4-FFF2-40B4-BE49-F238E27FC236}">
                <a16:creationId xmlns:a16="http://schemas.microsoft.com/office/drawing/2014/main" id="{86605DCF-3D09-48CF-808A-14AF43C46E0D}"/>
              </a:ext>
            </a:extLst>
          </p:cNvPr>
          <p:cNvSpPr>
            <a:spLocks noGrp="1"/>
          </p:cNvSpPr>
          <p:nvPr>
            <p:ph idx="1"/>
          </p:nvPr>
        </p:nvSpPr>
        <p:spPr>
          <a:xfrm>
            <a:off x="457200" y="1143000"/>
            <a:ext cx="8229600" cy="5440362"/>
          </a:xfrm>
        </p:spPr>
        <p:txBody>
          <a:bodyPr>
            <a:normAutofit fontScale="62500" lnSpcReduction="20000"/>
          </a:bodyPr>
          <a:lstStyle/>
          <a:p>
            <a:pPr algn="just"/>
            <a:r>
              <a:rPr lang="en-US" b="0" i="0" dirty="0">
                <a:solidFill>
                  <a:srgbClr val="333333"/>
                </a:solidFill>
                <a:effectLst/>
                <a:latin typeface="inter-regular"/>
              </a:rPr>
              <a:t>It is the type of database that stores data at a centralized database system. </a:t>
            </a:r>
          </a:p>
          <a:p>
            <a:pPr algn="just"/>
            <a:r>
              <a:rPr lang="en-US" b="0" i="0" dirty="0">
                <a:solidFill>
                  <a:srgbClr val="333333"/>
                </a:solidFill>
                <a:effectLst/>
                <a:latin typeface="inter-regular"/>
              </a:rPr>
              <a:t>Users can access the stored data from different locations through several applications. </a:t>
            </a:r>
          </a:p>
          <a:p>
            <a:pPr algn="just"/>
            <a:r>
              <a:rPr lang="en-US" b="0" i="0" dirty="0">
                <a:solidFill>
                  <a:srgbClr val="333333"/>
                </a:solidFill>
                <a:effectLst/>
                <a:latin typeface="inter-regular"/>
              </a:rPr>
              <a:t>These applications contain the authentication process to let users access data securely. </a:t>
            </a:r>
          </a:p>
          <a:p>
            <a:pPr algn="just"/>
            <a:r>
              <a:rPr lang="en-US" b="0" i="0" dirty="0">
                <a:solidFill>
                  <a:srgbClr val="333333"/>
                </a:solidFill>
                <a:effectLst/>
                <a:latin typeface="inter-regular"/>
              </a:rPr>
              <a:t>An example of a Centralized database can be Central Library that carries a central database of each library in a college/university.</a:t>
            </a:r>
          </a:p>
          <a:p>
            <a:pPr algn="just"/>
            <a:r>
              <a:rPr lang="en-US" b="0" i="0" dirty="0">
                <a:solidFill>
                  <a:srgbClr val="610B4B"/>
                </a:solidFill>
                <a:effectLst/>
                <a:latin typeface="erdana"/>
              </a:rPr>
              <a:t>Advantages of Centralized Database</a:t>
            </a:r>
          </a:p>
          <a:p>
            <a:pPr lvl="1" algn="just">
              <a:buFont typeface="Arial" panose="020B0604020202020204" pitchFamily="34" charset="0"/>
              <a:buChar char="•"/>
            </a:pPr>
            <a:r>
              <a:rPr lang="en-US" b="0" i="0" dirty="0">
                <a:solidFill>
                  <a:srgbClr val="000000"/>
                </a:solidFill>
                <a:effectLst/>
                <a:latin typeface="inter-regular"/>
              </a:rPr>
              <a:t>It has decreased the risk of data management, i.e., manipulation of data will not affect the core data.</a:t>
            </a:r>
          </a:p>
          <a:p>
            <a:pPr lvl="1" algn="just">
              <a:buFont typeface="Arial" panose="020B0604020202020204" pitchFamily="34" charset="0"/>
              <a:buChar char="•"/>
            </a:pPr>
            <a:r>
              <a:rPr lang="en-US" b="0" i="0" dirty="0">
                <a:solidFill>
                  <a:srgbClr val="000000"/>
                </a:solidFill>
                <a:effectLst/>
                <a:latin typeface="inter-regular"/>
              </a:rPr>
              <a:t>Data consistency is maintained as it manages data in a central repository.</a:t>
            </a:r>
          </a:p>
          <a:p>
            <a:pPr lvl="1" algn="just">
              <a:buFont typeface="Arial" panose="020B0604020202020204" pitchFamily="34" charset="0"/>
              <a:buChar char="•"/>
            </a:pPr>
            <a:r>
              <a:rPr lang="en-US" b="0" i="0" dirty="0">
                <a:solidFill>
                  <a:srgbClr val="000000"/>
                </a:solidFill>
                <a:effectLst/>
                <a:latin typeface="inter-regular"/>
              </a:rPr>
              <a:t>It provides better data quality, which enables organizations to establish data standards.</a:t>
            </a:r>
          </a:p>
          <a:p>
            <a:pPr lvl="1" algn="just">
              <a:buFont typeface="Arial" panose="020B0604020202020204" pitchFamily="34" charset="0"/>
              <a:buChar char="•"/>
            </a:pPr>
            <a:r>
              <a:rPr lang="en-US" b="0" i="0" dirty="0">
                <a:solidFill>
                  <a:srgbClr val="000000"/>
                </a:solidFill>
                <a:effectLst/>
                <a:latin typeface="inter-regular"/>
              </a:rPr>
              <a:t>It is less costly because fewer vendors are required to handle the data sets.</a:t>
            </a:r>
          </a:p>
          <a:p>
            <a:pPr algn="just"/>
            <a:r>
              <a:rPr lang="en-US" b="0" i="0" dirty="0">
                <a:solidFill>
                  <a:srgbClr val="610B4B"/>
                </a:solidFill>
                <a:effectLst/>
                <a:latin typeface="erdana"/>
              </a:rPr>
              <a:t>Disadvantages of Centralized Database</a:t>
            </a:r>
          </a:p>
          <a:p>
            <a:pPr lvl="1" algn="just">
              <a:buFont typeface="Arial" panose="020B0604020202020204" pitchFamily="34" charset="0"/>
              <a:buChar char="•"/>
            </a:pPr>
            <a:r>
              <a:rPr lang="en-US" b="0" i="0" dirty="0">
                <a:solidFill>
                  <a:srgbClr val="000000"/>
                </a:solidFill>
                <a:effectLst/>
                <a:latin typeface="inter-regular"/>
              </a:rPr>
              <a:t>The size of the centralized database is large, which increases the response time for fetching the data.</a:t>
            </a:r>
          </a:p>
          <a:p>
            <a:pPr lvl="1" algn="just">
              <a:buFont typeface="Arial" panose="020B0604020202020204" pitchFamily="34" charset="0"/>
              <a:buChar char="•"/>
            </a:pPr>
            <a:r>
              <a:rPr lang="en-US" b="0" i="0" dirty="0">
                <a:solidFill>
                  <a:srgbClr val="000000"/>
                </a:solidFill>
                <a:effectLst/>
                <a:latin typeface="inter-regular"/>
              </a:rPr>
              <a:t>It is not easy to update such an extensive database system.</a:t>
            </a:r>
          </a:p>
          <a:p>
            <a:pPr lvl="1" algn="just">
              <a:buFont typeface="Arial" panose="020B0604020202020204" pitchFamily="34" charset="0"/>
              <a:buChar char="•"/>
            </a:pPr>
            <a:r>
              <a:rPr lang="en-US" b="0" i="0" dirty="0">
                <a:solidFill>
                  <a:srgbClr val="000000"/>
                </a:solidFill>
                <a:effectLst/>
                <a:latin typeface="inter-regular"/>
              </a:rPr>
              <a:t>If any server failure occurs, entire data will be lost, which could be a huge loss.</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21325231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0BAB-1E65-4F5A-A393-303AA63A4593}"/>
              </a:ext>
            </a:extLst>
          </p:cNvPr>
          <p:cNvSpPr>
            <a:spLocks noGrp="1"/>
          </p:cNvSpPr>
          <p:nvPr>
            <p:ph type="title"/>
          </p:nvPr>
        </p:nvSpPr>
        <p:spPr/>
        <p:txBody>
          <a:bodyPr>
            <a:normAutofit fontScale="90000"/>
          </a:bodyPr>
          <a:lstStyle/>
          <a:p>
            <a:r>
              <a:rPr lang="en-US" b="1" i="0" dirty="0">
                <a:solidFill>
                  <a:srgbClr val="444542"/>
                </a:solidFill>
                <a:effectLst/>
                <a:latin typeface="PT Sans" panose="020B0503020203020204" pitchFamily="34" charset="0"/>
              </a:rPr>
              <a:t>Partial and Total Participation of an Entity set</a:t>
            </a:r>
            <a:endParaRPr lang="en-IN" dirty="0"/>
          </a:p>
        </p:txBody>
      </p:sp>
      <p:sp>
        <p:nvSpPr>
          <p:cNvPr id="3" name="Content Placeholder 2">
            <a:extLst>
              <a:ext uri="{FF2B5EF4-FFF2-40B4-BE49-F238E27FC236}">
                <a16:creationId xmlns:a16="http://schemas.microsoft.com/office/drawing/2014/main" id="{2CFEE494-13DC-43FE-B740-1E5EBC15699A}"/>
              </a:ext>
            </a:extLst>
          </p:cNvPr>
          <p:cNvSpPr>
            <a:spLocks noGrp="1"/>
          </p:cNvSpPr>
          <p:nvPr>
            <p:ph idx="1"/>
          </p:nvPr>
        </p:nvSpPr>
        <p:spPr>
          <a:xfrm>
            <a:off x="457200" y="1247775"/>
            <a:ext cx="8229600" cy="2638426"/>
          </a:xfrm>
        </p:spPr>
        <p:txBody>
          <a:bodyPr>
            <a:normAutofit fontScale="55000" lnSpcReduction="20000"/>
          </a:bodyPr>
          <a:lstStyle/>
          <a:p>
            <a:pPr algn="just"/>
            <a:r>
              <a:rPr lang="en-US" b="1" dirty="0"/>
              <a:t>Partial participation</a:t>
            </a:r>
          </a:p>
          <a:p>
            <a:pPr lvl="1" algn="just"/>
            <a:r>
              <a:rPr lang="en-US" dirty="0"/>
              <a:t>Consider the relationship - Employee is head of the department. </a:t>
            </a:r>
          </a:p>
          <a:p>
            <a:pPr lvl="1" algn="just"/>
            <a:r>
              <a:rPr lang="en-US" dirty="0"/>
              <a:t>Here all employees will not be the head of the department. </a:t>
            </a:r>
          </a:p>
          <a:p>
            <a:pPr lvl="1" algn="just"/>
            <a:r>
              <a:rPr lang="en-US" dirty="0"/>
              <a:t>Only one employee will be the head of the department. </a:t>
            </a:r>
          </a:p>
          <a:p>
            <a:pPr lvl="1" algn="just"/>
            <a:r>
              <a:rPr lang="en-US" dirty="0"/>
              <a:t>In other words, only few instances of employee entity participate in the relationship. So employee entity's participation is </a:t>
            </a:r>
            <a:r>
              <a:rPr lang="en-US" b="1" dirty="0"/>
              <a:t>partial </a:t>
            </a:r>
            <a:r>
              <a:rPr lang="en-US" dirty="0"/>
              <a:t>in the said relationship.</a:t>
            </a:r>
            <a:endParaRPr lang="en-US" b="0" i="0" dirty="0">
              <a:solidFill>
                <a:srgbClr val="222426"/>
              </a:solidFill>
              <a:effectLst/>
              <a:latin typeface="Roboto" panose="02000000000000000000" pitchFamily="2" charset="0"/>
            </a:endParaRPr>
          </a:p>
          <a:p>
            <a:pPr algn="just"/>
            <a:r>
              <a:rPr lang="en-US" b="1" i="0" dirty="0">
                <a:solidFill>
                  <a:srgbClr val="222426"/>
                </a:solidFill>
                <a:effectLst/>
                <a:latin typeface="Roboto" panose="02000000000000000000" pitchFamily="2" charset="0"/>
              </a:rPr>
              <a:t>A Total participation </a:t>
            </a:r>
            <a:r>
              <a:rPr lang="en-US" b="0" i="0" dirty="0">
                <a:solidFill>
                  <a:srgbClr val="222426"/>
                </a:solidFill>
                <a:effectLst/>
                <a:latin typeface="Roboto" panose="02000000000000000000" pitchFamily="2" charset="0"/>
              </a:rPr>
              <a:t>of an entity set represents that each entity in entity set must have at least one relationship in a relationship set. </a:t>
            </a:r>
          </a:p>
          <a:p>
            <a:pPr lvl="1" algn="just"/>
            <a:r>
              <a:rPr lang="en-US" b="0" i="0" dirty="0">
                <a:solidFill>
                  <a:srgbClr val="222426"/>
                </a:solidFill>
                <a:effectLst/>
                <a:latin typeface="Roboto" panose="02000000000000000000" pitchFamily="2" charset="0"/>
              </a:rPr>
              <a:t>For example: In the below diagram each college must have at-least one associated Student.</a:t>
            </a:r>
            <a:endParaRPr lang="en-IN" dirty="0"/>
          </a:p>
        </p:txBody>
      </p:sp>
      <p:pic>
        <p:nvPicPr>
          <p:cNvPr id="12290" name="Picture 2" descr="Total Participation Diagram">
            <a:extLst>
              <a:ext uri="{FF2B5EF4-FFF2-40B4-BE49-F238E27FC236}">
                <a16:creationId xmlns:a16="http://schemas.microsoft.com/office/drawing/2014/main" id="{708678D8-114E-4B5F-8FC6-D737E7834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000500"/>
            <a:ext cx="4762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94F67D3-F264-4E75-9E83-BA22CD009DF4}"/>
              </a:ext>
            </a:extLst>
          </p:cNvPr>
          <p:cNvPicPr>
            <a:picLocks noChangeAspect="1"/>
          </p:cNvPicPr>
          <p:nvPr/>
        </p:nvPicPr>
        <p:blipFill>
          <a:blip r:embed="rId3"/>
          <a:stretch>
            <a:fillRect/>
          </a:stretch>
        </p:blipFill>
        <p:spPr>
          <a:xfrm>
            <a:off x="762000" y="4495800"/>
            <a:ext cx="2457450" cy="1114425"/>
          </a:xfrm>
          <a:prstGeom prst="rect">
            <a:avLst/>
          </a:prstGeom>
        </p:spPr>
      </p:pic>
    </p:spTree>
    <p:extLst>
      <p:ext uri="{BB962C8B-B14F-4D97-AF65-F5344CB8AC3E}">
        <p14:creationId xmlns:p14="http://schemas.microsoft.com/office/powerpoint/2010/main" val="28564766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E987-D81A-42C5-AF67-969B0B20E6CA}"/>
              </a:ext>
            </a:extLst>
          </p:cNvPr>
          <p:cNvSpPr>
            <a:spLocks noGrp="1"/>
          </p:cNvSpPr>
          <p:nvPr>
            <p:ph type="title"/>
          </p:nvPr>
        </p:nvSpPr>
        <p:spPr/>
        <p:txBody>
          <a:bodyPr/>
          <a:lstStyle/>
          <a:p>
            <a:r>
              <a:rPr lang="en-US" dirty="0"/>
              <a:t>Example-E-R diagram for hospital</a:t>
            </a:r>
            <a:endParaRPr lang="en-IN" dirty="0"/>
          </a:p>
        </p:txBody>
      </p:sp>
      <p:pic>
        <p:nvPicPr>
          <p:cNvPr id="5" name="Picture 4">
            <a:extLst>
              <a:ext uri="{FF2B5EF4-FFF2-40B4-BE49-F238E27FC236}">
                <a16:creationId xmlns:a16="http://schemas.microsoft.com/office/drawing/2014/main" id="{AE915530-1D87-47FC-BE66-D18E1AD8C6BF}"/>
              </a:ext>
            </a:extLst>
          </p:cNvPr>
          <p:cNvPicPr>
            <a:picLocks noChangeAspect="1"/>
          </p:cNvPicPr>
          <p:nvPr/>
        </p:nvPicPr>
        <p:blipFill>
          <a:blip r:embed="rId2"/>
          <a:stretch>
            <a:fillRect/>
          </a:stretch>
        </p:blipFill>
        <p:spPr>
          <a:xfrm>
            <a:off x="452535" y="1728787"/>
            <a:ext cx="8058954" cy="4268788"/>
          </a:xfrm>
          <a:prstGeom prst="rect">
            <a:avLst/>
          </a:prstGeom>
        </p:spPr>
      </p:pic>
    </p:spTree>
    <p:extLst>
      <p:ext uri="{BB962C8B-B14F-4D97-AF65-F5344CB8AC3E}">
        <p14:creationId xmlns:p14="http://schemas.microsoft.com/office/powerpoint/2010/main" val="32767761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86D5-A673-4198-B83C-01FF6620BF26}"/>
              </a:ext>
            </a:extLst>
          </p:cNvPr>
          <p:cNvSpPr>
            <a:spLocks noGrp="1"/>
          </p:cNvSpPr>
          <p:nvPr>
            <p:ph type="title"/>
          </p:nvPr>
        </p:nvSpPr>
        <p:spPr/>
        <p:txBody>
          <a:bodyPr>
            <a:normAutofit fontScale="90000"/>
          </a:bodyPr>
          <a:lstStyle/>
          <a:p>
            <a:r>
              <a:rPr lang="en-US" dirty="0"/>
              <a:t>Advantages and Disadvantages of ER Modeling</a:t>
            </a:r>
            <a:endParaRPr lang="en-IN" dirty="0"/>
          </a:p>
        </p:txBody>
      </p:sp>
      <p:sp>
        <p:nvSpPr>
          <p:cNvPr id="3" name="Content Placeholder 2">
            <a:extLst>
              <a:ext uri="{FF2B5EF4-FFF2-40B4-BE49-F238E27FC236}">
                <a16:creationId xmlns:a16="http://schemas.microsoft.com/office/drawing/2014/main" id="{DB8FACA5-3CC5-4FD5-85E8-5DA4767628BA}"/>
              </a:ext>
            </a:extLst>
          </p:cNvPr>
          <p:cNvSpPr>
            <a:spLocks noGrp="1"/>
          </p:cNvSpPr>
          <p:nvPr>
            <p:ph idx="1"/>
          </p:nvPr>
        </p:nvSpPr>
        <p:spPr/>
        <p:txBody>
          <a:bodyPr>
            <a:normAutofit fontScale="85000" lnSpcReduction="20000"/>
          </a:bodyPr>
          <a:lstStyle/>
          <a:p>
            <a:pPr algn="just"/>
            <a:r>
              <a:rPr lang="en-US" dirty="0"/>
              <a:t> </a:t>
            </a:r>
            <a:r>
              <a:rPr lang="en-US" b="1" dirty="0"/>
              <a:t>Advantages </a:t>
            </a:r>
          </a:p>
          <a:p>
            <a:pPr lvl="1" algn="just"/>
            <a:r>
              <a:rPr lang="en-US" dirty="0"/>
              <a:t>ER Modeling is simple and easily understandable. </a:t>
            </a:r>
          </a:p>
          <a:p>
            <a:pPr lvl="1" algn="just"/>
            <a:r>
              <a:rPr lang="en-US" dirty="0"/>
              <a:t>It is represented in business users language and it can be understood by non-technical specialist. </a:t>
            </a:r>
          </a:p>
          <a:p>
            <a:pPr lvl="1" algn="just"/>
            <a:r>
              <a:rPr lang="en-US" dirty="0"/>
              <a:t>Intuitive and helps in Physical Database creation. </a:t>
            </a:r>
          </a:p>
          <a:p>
            <a:pPr lvl="1" algn="just"/>
            <a:r>
              <a:rPr lang="en-US" dirty="0"/>
              <a:t>Can be generalized and specialized based on needs. </a:t>
            </a:r>
          </a:p>
          <a:p>
            <a:pPr lvl="1" algn="just"/>
            <a:r>
              <a:rPr lang="en-US" dirty="0"/>
              <a:t>Can help in database design. </a:t>
            </a:r>
          </a:p>
          <a:p>
            <a:pPr lvl="1" algn="just"/>
            <a:r>
              <a:rPr lang="en-US" dirty="0"/>
              <a:t>Gives a higher level description of the system</a:t>
            </a:r>
          </a:p>
          <a:p>
            <a:pPr algn="just"/>
            <a:r>
              <a:rPr lang="en-US" b="1" dirty="0"/>
              <a:t>Disadvantages</a:t>
            </a:r>
            <a:r>
              <a:rPr lang="en-US" dirty="0"/>
              <a:t> </a:t>
            </a:r>
          </a:p>
          <a:p>
            <a:pPr lvl="1" algn="just"/>
            <a:r>
              <a:rPr lang="en-US" dirty="0"/>
              <a:t>Physical design derived from E-R Model may have some amount of ambiguities or inconsistency. </a:t>
            </a:r>
          </a:p>
          <a:p>
            <a:pPr lvl="1" algn="just"/>
            <a:r>
              <a:rPr lang="en-US" dirty="0"/>
              <a:t>Sometime diagrams may lead to misinterpretations</a:t>
            </a:r>
            <a:endParaRPr lang="en-IN" dirty="0"/>
          </a:p>
        </p:txBody>
      </p:sp>
    </p:spTree>
    <p:extLst>
      <p:ext uri="{BB962C8B-B14F-4D97-AF65-F5344CB8AC3E}">
        <p14:creationId xmlns:p14="http://schemas.microsoft.com/office/powerpoint/2010/main" val="12228285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9B88-AD5D-4F0D-B0CA-1875EC445ECC}"/>
              </a:ext>
            </a:extLst>
          </p:cNvPr>
          <p:cNvSpPr>
            <a:spLocks noGrp="1"/>
          </p:cNvSpPr>
          <p:nvPr>
            <p:ph type="title"/>
          </p:nvPr>
        </p:nvSpPr>
        <p:spPr/>
        <p:txBody>
          <a:bodyPr/>
          <a:lstStyle/>
          <a:p>
            <a:r>
              <a:rPr lang="en-US" dirty="0"/>
              <a:t>Keys</a:t>
            </a:r>
            <a:endParaRPr lang="en-IN" dirty="0"/>
          </a:p>
        </p:txBody>
      </p:sp>
      <p:sp>
        <p:nvSpPr>
          <p:cNvPr id="3" name="Content Placeholder 2">
            <a:extLst>
              <a:ext uri="{FF2B5EF4-FFF2-40B4-BE49-F238E27FC236}">
                <a16:creationId xmlns:a16="http://schemas.microsoft.com/office/drawing/2014/main" id="{08723E76-C3AE-405F-926E-DA2C082BBAFA}"/>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Keys play an important role in the relational database.</a:t>
            </a:r>
          </a:p>
          <a:p>
            <a:pPr algn="just">
              <a:buFont typeface="Arial" panose="020B0604020202020204" pitchFamily="34" charset="0"/>
              <a:buChar char="•"/>
            </a:pPr>
            <a:r>
              <a:rPr lang="en-US" dirty="0">
                <a:solidFill>
                  <a:srgbClr val="000000"/>
                </a:solidFill>
                <a:latin typeface="inter-regular"/>
              </a:rPr>
              <a:t>U</a:t>
            </a:r>
            <a:r>
              <a:rPr lang="en-US" b="0" i="0" dirty="0">
                <a:solidFill>
                  <a:srgbClr val="000000"/>
                </a:solidFill>
                <a:effectLst/>
                <a:latin typeface="inter-regular"/>
              </a:rPr>
              <a:t>sed to uniquely identify any record or row of data from the table. </a:t>
            </a:r>
          </a:p>
          <a:p>
            <a:pPr algn="just">
              <a:buFont typeface="Arial" panose="020B0604020202020204" pitchFamily="34" charset="0"/>
              <a:buChar char="•"/>
            </a:pPr>
            <a:r>
              <a:rPr lang="en-US" dirty="0">
                <a:solidFill>
                  <a:srgbClr val="000000"/>
                </a:solidFill>
                <a:latin typeface="inter-regular"/>
              </a:rPr>
              <a:t>U</a:t>
            </a:r>
            <a:r>
              <a:rPr lang="en-US" b="0" i="0" dirty="0">
                <a:solidFill>
                  <a:srgbClr val="000000"/>
                </a:solidFill>
                <a:effectLst/>
                <a:latin typeface="inter-regular"/>
              </a:rPr>
              <a:t>sed to establish and identify relationships between tables.</a:t>
            </a:r>
          </a:p>
          <a:p>
            <a:pPr algn="just"/>
            <a:r>
              <a:rPr lang="en-US" b="1" i="0" dirty="0">
                <a:solidFill>
                  <a:srgbClr val="333333"/>
                </a:solidFill>
                <a:effectLst/>
                <a:latin typeface="inter-bold"/>
              </a:rPr>
              <a:t>For example:</a:t>
            </a:r>
            <a:r>
              <a:rPr lang="en-US" b="0" i="0" dirty="0">
                <a:solidFill>
                  <a:srgbClr val="333333"/>
                </a:solidFill>
                <a:effectLst/>
                <a:latin typeface="inter-regular"/>
              </a:rPr>
              <a:t> In Student table, ID is used as a key because it is unique for each student. In PERSON table, </a:t>
            </a:r>
            <a:r>
              <a:rPr lang="en-US" b="0" i="0" dirty="0" err="1">
                <a:solidFill>
                  <a:srgbClr val="333333"/>
                </a:solidFill>
                <a:effectLst/>
                <a:latin typeface="inter-regular"/>
              </a:rPr>
              <a:t>passport_number</a:t>
            </a:r>
            <a:r>
              <a:rPr lang="en-US" b="0" i="0" dirty="0">
                <a:solidFill>
                  <a:srgbClr val="333333"/>
                </a:solidFill>
                <a:effectLst/>
                <a:latin typeface="inter-regular"/>
              </a:rPr>
              <a:t>, </a:t>
            </a:r>
            <a:r>
              <a:rPr lang="en-US" b="0" i="0" dirty="0" err="1">
                <a:solidFill>
                  <a:srgbClr val="333333"/>
                </a:solidFill>
                <a:effectLst/>
                <a:latin typeface="inter-regular"/>
              </a:rPr>
              <a:t>license_number</a:t>
            </a:r>
            <a:r>
              <a:rPr lang="en-US" b="0" i="0" dirty="0">
                <a:solidFill>
                  <a:srgbClr val="333333"/>
                </a:solidFill>
                <a:effectLst/>
                <a:latin typeface="inter-regular"/>
              </a:rPr>
              <a:t>, SSN are keys since they are unique for each person.</a:t>
            </a:r>
          </a:p>
          <a:p>
            <a:endParaRPr lang="en-IN" dirty="0"/>
          </a:p>
        </p:txBody>
      </p:sp>
    </p:spTree>
    <p:extLst>
      <p:ext uri="{BB962C8B-B14F-4D97-AF65-F5344CB8AC3E}">
        <p14:creationId xmlns:p14="http://schemas.microsoft.com/office/powerpoint/2010/main" val="33546906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8A246-F529-4E06-85DB-CA18DEB0DA96}"/>
              </a:ext>
            </a:extLst>
          </p:cNvPr>
          <p:cNvSpPr>
            <a:spLocks noGrp="1"/>
          </p:cNvSpPr>
          <p:nvPr>
            <p:ph type="title"/>
          </p:nvPr>
        </p:nvSpPr>
        <p:spPr/>
        <p:txBody>
          <a:bodyPr/>
          <a:lstStyle/>
          <a:p>
            <a:r>
              <a:rPr lang="en-US" dirty="0"/>
              <a:t>Types of Keys</a:t>
            </a:r>
            <a:endParaRPr lang="en-IN" dirty="0"/>
          </a:p>
        </p:txBody>
      </p:sp>
      <p:sp>
        <p:nvSpPr>
          <p:cNvPr id="5" name="Content Placeholder 4">
            <a:extLst>
              <a:ext uri="{FF2B5EF4-FFF2-40B4-BE49-F238E27FC236}">
                <a16:creationId xmlns:a16="http://schemas.microsoft.com/office/drawing/2014/main" id="{0E7466F9-C906-4E83-9A6D-285DBCF6B68E}"/>
              </a:ext>
            </a:extLst>
          </p:cNvPr>
          <p:cNvSpPr>
            <a:spLocks noGrp="1"/>
          </p:cNvSpPr>
          <p:nvPr>
            <p:ph idx="1"/>
          </p:nvPr>
        </p:nvSpPr>
        <p:spPr/>
        <p:txBody>
          <a:bodyPr/>
          <a:lstStyle/>
          <a:p>
            <a:r>
              <a:rPr lang="en-US" dirty="0"/>
              <a:t>Candidate key</a:t>
            </a:r>
          </a:p>
          <a:p>
            <a:r>
              <a:rPr lang="en-US" dirty="0"/>
              <a:t>Primary key</a:t>
            </a:r>
          </a:p>
          <a:p>
            <a:r>
              <a:rPr lang="en-US" dirty="0"/>
              <a:t>Foreign key</a:t>
            </a:r>
          </a:p>
          <a:p>
            <a:r>
              <a:rPr lang="en-US" dirty="0"/>
              <a:t>Alternate key</a:t>
            </a:r>
          </a:p>
          <a:p>
            <a:r>
              <a:rPr lang="en-US" dirty="0"/>
              <a:t>Super key</a:t>
            </a:r>
            <a:endParaRPr lang="en-IN" dirty="0"/>
          </a:p>
        </p:txBody>
      </p:sp>
    </p:spTree>
    <p:extLst>
      <p:ext uri="{BB962C8B-B14F-4D97-AF65-F5344CB8AC3E}">
        <p14:creationId xmlns:p14="http://schemas.microsoft.com/office/powerpoint/2010/main" val="21296374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Keys</a:t>
            </a:r>
          </a:p>
        </p:txBody>
      </p:sp>
      <p:sp>
        <p:nvSpPr>
          <p:cNvPr id="3" name="Content Placeholder 2"/>
          <p:cNvSpPr>
            <a:spLocks noGrp="1"/>
          </p:cNvSpPr>
          <p:nvPr>
            <p:ph idx="1"/>
          </p:nvPr>
        </p:nvSpPr>
        <p:spPr>
          <a:xfrm>
            <a:off x="457200" y="1295400"/>
            <a:ext cx="8229600" cy="5334000"/>
          </a:xfrm>
        </p:spPr>
        <p:txBody>
          <a:bodyPr>
            <a:normAutofit fontScale="62500" lnSpcReduction="20000"/>
          </a:bodyPr>
          <a:lstStyle/>
          <a:p>
            <a:r>
              <a:rPr lang="en-IN" b="1" dirty="0"/>
              <a:t>Candidate Key:</a:t>
            </a:r>
            <a:r>
              <a:rPr lang="en-IN" dirty="0"/>
              <a:t> The minimal set of attribute which can uniquely identify a </a:t>
            </a:r>
            <a:r>
              <a:rPr lang="en-IN" dirty="0" err="1"/>
              <a:t>tuple</a:t>
            </a:r>
            <a:r>
              <a:rPr lang="en-IN" dirty="0"/>
              <a:t> is known as candidate key. For Example, STUD_NO in STUDENT relation. </a:t>
            </a:r>
          </a:p>
          <a:p>
            <a:pPr lvl="1"/>
            <a:r>
              <a:rPr lang="en-IN" dirty="0"/>
              <a:t>The value of Candidate Key is unique and non-null for every </a:t>
            </a:r>
            <a:r>
              <a:rPr lang="en-IN" dirty="0" err="1"/>
              <a:t>tuple</a:t>
            </a:r>
            <a:r>
              <a:rPr lang="en-IN" dirty="0"/>
              <a:t>. </a:t>
            </a:r>
          </a:p>
          <a:p>
            <a:pPr lvl="1"/>
            <a:r>
              <a:rPr lang="en-IN" dirty="0"/>
              <a:t>There can be more than one candidate key in a relation. For Example, STUD_NO as well as STUD_PHONE both are candidate keys for relation STUDENT. </a:t>
            </a:r>
          </a:p>
          <a:p>
            <a:pPr lvl="1"/>
            <a:r>
              <a:rPr lang="en-IN" dirty="0"/>
              <a:t>The candidate key can be simple (having only one attribute) or composite as well. For Example, {STUD_NO, COURSE_NO} is a composite candidate key for relation STUDENT_COURSE.</a:t>
            </a:r>
          </a:p>
          <a:p>
            <a:r>
              <a:rPr lang="en-IN" b="1" dirty="0"/>
              <a:t>Super Key: </a:t>
            </a:r>
            <a:r>
              <a:rPr lang="en-IN" dirty="0"/>
              <a:t>The set of attributes which can uniquely identify a </a:t>
            </a:r>
            <a:r>
              <a:rPr lang="en-IN" dirty="0" err="1"/>
              <a:t>tuple</a:t>
            </a:r>
            <a:r>
              <a:rPr lang="en-IN" dirty="0"/>
              <a:t> is known as Super Key. For Example, STUD_NO, (STUD_NO, STUD_NAME) etc. </a:t>
            </a:r>
          </a:p>
          <a:p>
            <a:pPr lvl="1"/>
            <a:r>
              <a:rPr lang="en-IN" dirty="0"/>
              <a:t>Adding zero or more attributes to candidate key generates super key.</a:t>
            </a:r>
          </a:p>
          <a:p>
            <a:pPr lvl="1"/>
            <a:r>
              <a:rPr lang="en-IN" dirty="0"/>
              <a:t>A candidate key is a super key but vice versa is not true.</a:t>
            </a:r>
          </a:p>
          <a:p>
            <a:r>
              <a:rPr lang="en-IN" b="1" dirty="0"/>
              <a:t>Primary Key:</a:t>
            </a:r>
            <a:r>
              <a:rPr lang="en-IN" dirty="0"/>
              <a:t> There can be more than one candidate key in a relation out of which one can be chosen as primary key. For Example, STUD_NO as well as STUD_PHONE both are candidate keys for relation STUDENT but STUD_NO can be chosen as primary key (only one out of many candidate keys).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r>
              <a:rPr lang="en-IN" b="1" dirty="0"/>
              <a:t>Alternate Key: </a:t>
            </a:r>
            <a:r>
              <a:rPr lang="en-IN" dirty="0"/>
              <a:t>The candidate key other than primary key is called as alternate key. For Example, STUD_NO as well as STUD_PHONE both are candidate keys for relation STUDENT but STUD_PHONE will be alternate key (only one out of many candidate keys).</a:t>
            </a:r>
          </a:p>
          <a:p>
            <a:r>
              <a:rPr lang="en-IN" b="1" dirty="0"/>
              <a:t>Foreign Key:</a:t>
            </a:r>
            <a:r>
              <a:rPr lang="en-IN" dirty="0"/>
              <a:t> If an attribute can only take the values which are present as values of some other attribute, it will be foreign key to the attribute to which it refers. </a:t>
            </a:r>
          </a:p>
          <a:p>
            <a:pPr lvl="1"/>
            <a:r>
              <a:rPr lang="en-IN" dirty="0"/>
              <a:t>The relation which is being referenced is called referenced relation and corresponding attribute is called referenced attribute and </a:t>
            </a:r>
          </a:p>
          <a:p>
            <a:pPr lvl="1"/>
            <a:r>
              <a:rPr lang="en-IN" dirty="0"/>
              <a:t>the relation which refers to referenced relation is called referencing relation and corresponding attribute is called referencing attribute. </a:t>
            </a:r>
          </a:p>
          <a:p>
            <a:pPr lvl="1"/>
            <a:r>
              <a:rPr lang="en-IN" dirty="0"/>
              <a:t>Referenced attribute of referenced relation should be primary key for it. For Example, STUD_NO in STUDENT_COURSE is a foreign key to STUD_NO in STUDENT relation.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E0DB-8996-47CB-AD6D-172E99503DFC}"/>
              </a:ext>
            </a:extLst>
          </p:cNvPr>
          <p:cNvSpPr>
            <a:spLocks noGrp="1"/>
          </p:cNvSpPr>
          <p:nvPr>
            <p:ph type="title"/>
          </p:nvPr>
        </p:nvSpPr>
        <p:spPr/>
        <p:txBody>
          <a:bodyPr/>
          <a:lstStyle/>
          <a:p>
            <a:r>
              <a:rPr lang="en-IN" dirty="0"/>
              <a:t>Advanced ER-diagram</a:t>
            </a:r>
          </a:p>
        </p:txBody>
      </p:sp>
      <p:sp>
        <p:nvSpPr>
          <p:cNvPr id="3" name="Content Placeholder 2">
            <a:extLst>
              <a:ext uri="{FF2B5EF4-FFF2-40B4-BE49-F238E27FC236}">
                <a16:creationId xmlns:a16="http://schemas.microsoft.com/office/drawing/2014/main" id="{48ECF833-08C0-42F3-8D74-597FBBFBEA94}"/>
              </a:ext>
            </a:extLst>
          </p:cNvPr>
          <p:cNvSpPr>
            <a:spLocks noGrp="1"/>
          </p:cNvSpPr>
          <p:nvPr>
            <p:ph idx="1"/>
          </p:nvPr>
        </p:nvSpPr>
        <p:spPr/>
        <p:txBody>
          <a:bodyPr/>
          <a:lstStyle/>
          <a:p>
            <a:r>
              <a:rPr lang="en-US" dirty="0"/>
              <a:t>Abstraction is the simplification mechanism used to hide extra details of a set of objects. </a:t>
            </a:r>
          </a:p>
          <a:p>
            <a:r>
              <a:rPr lang="en-US" dirty="0"/>
              <a:t>It allows one to concentrate on the properties that are of interest to the application. </a:t>
            </a:r>
          </a:p>
          <a:p>
            <a:r>
              <a:rPr lang="en-US" dirty="0"/>
              <a:t>There are two main abstraction mechanism used to model information:</a:t>
            </a:r>
          </a:p>
          <a:p>
            <a:pPr lvl="1"/>
            <a:r>
              <a:rPr lang="en-IN" dirty="0"/>
              <a:t>Generalization </a:t>
            </a:r>
          </a:p>
          <a:p>
            <a:pPr lvl="1"/>
            <a:r>
              <a:rPr lang="en-IN" dirty="0"/>
              <a:t>Specialization</a:t>
            </a:r>
          </a:p>
        </p:txBody>
      </p:sp>
    </p:spTree>
    <p:extLst>
      <p:ext uri="{BB962C8B-B14F-4D97-AF65-F5344CB8AC3E}">
        <p14:creationId xmlns:p14="http://schemas.microsoft.com/office/powerpoint/2010/main" val="37033745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Generalization</a:t>
            </a:r>
            <a:br>
              <a:rPr lang="en-IN" b="1" dirty="0"/>
            </a:br>
            <a:endParaRPr lang="en-IN" dirty="0"/>
          </a:p>
        </p:txBody>
      </p:sp>
      <p:sp>
        <p:nvSpPr>
          <p:cNvPr id="3" name="Content Placeholder 2"/>
          <p:cNvSpPr>
            <a:spLocks noGrp="1"/>
          </p:cNvSpPr>
          <p:nvPr>
            <p:ph idx="1"/>
          </p:nvPr>
        </p:nvSpPr>
        <p:spPr>
          <a:xfrm>
            <a:off x="457200" y="838200"/>
            <a:ext cx="8229600" cy="4572000"/>
          </a:xfrm>
        </p:spPr>
        <p:txBody>
          <a:bodyPr>
            <a:noAutofit/>
          </a:bodyPr>
          <a:lstStyle/>
          <a:p>
            <a:r>
              <a:rPr lang="en-US" sz="1600" dirty="0"/>
              <a:t>Generalization is the abstracting process of viewing set of objects as a single general class by concentrating on the general characteristics of the constituent sets while suppressing or ignoring their differences.</a:t>
            </a:r>
          </a:p>
          <a:p>
            <a:r>
              <a:rPr lang="en-IN" sz="1600" dirty="0"/>
              <a:t>Generalization is like a bottom-up approach in which two or more entities of lower level combine to form a higher level entity if they have some attributes in common. </a:t>
            </a:r>
          </a:p>
          <a:p>
            <a:r>
              <a:rPr lang="en-IN" sz="1600" dirty="0"/>
              <a:t>In generalization, an entity of a higher level can also combine with the entities of the lower level to form a further higher level entity.</a:t>
            </a:r>
          </a:p>
          <a:p>
            <a:r>
              <a:rPr lang="en-IN" sz="1600" dirty="0"/>
              <a:t>Generalization is more like subclass and </a:t>
            </a:r>
            <a:r>
              <a:rPr lang="en-IN" sz="1600" dirty="0" err="1"/>
              <a:t>superclass</a:t>
            </a:r>
            <a:r>
              <a:rPr lang="en-IN" sz="1600" dirty="0"/>
              <a:t> system, but the only difference is the approach. Generalization uses the bottom-up approach.</a:t>
            </a:r>
          </a:p>
          <a:p>
            <a:r>
              <a:rPr lang="en-IN" sz="1600" dirty="0"/>
              <a:t>In generalization, entities are combined to form a more generalized entity, i.e., subclasses are combined to make a superclass.</a:t>
            </a:r>
          </a:p>
          <a:p>
            <a:r>
              <a:rPr lang="en-US" sz="1600" dirty="0"/>
              <a:t>For instance, student is a generalization of graduate or undergraduate, full-time or part-time students. </a:t>
            </a:r>
          </a:p>
          <a:p>
            <a:r>
              <a:rPr lang="en-US" sz="1600" dirty="0"/>
              <a:t>Similarly, employee is generalization of the classes of objects cook, waiter, and cashier. </a:t>
            </a:r>
          </a:p>
          <a:p>
            <a:r>
              <a:rPr lang="en-US" sz="1600" dirty="0"/>
              <a:t>Generalization is an IS_A relationship; therefore, manager IS_AN employee, cook IS_AN employee, waiter IS_AN employee, and so forth.</a:t>
            </a:r>
            <a:endParaRPr lang="en-IN" sz="1600" dirty="0"/>
          </a:p>
          <a:p>
            <a:endParaRPr lang="en-IN" sz="1600" dirty="0"/>
          </a:p>
          <a:p>
            <a:endParaRPr lang="en-IN" sz="1600" dirty="0"/>
          </a:p>
        </p:txBody>
      </p:sp>
      <p:pic>
        <p:nvPicPr>
          <p:cNvPr id="1026" name="Picture 2" descr="DBMS Generalization"/>
          <p:cNvPicPr>
            <a:picLocks noChangeAspect="1" noChangeArrowheads="1"/>
          </p:cNvPicPr>
          <p:nvPr/>
        </p:nvPicPr>
        <p:blipFill>
          <a:blip r:embed="rId2"/>
          <a:srcRect/>
          <a:stretch>
            <a:fillRect/>
          </a:stretch>
        </p:blipFill>
        <p:spPr bwMode="auto">
          <a:xfrm>
            <a:off x="6400800" y="4876800"/>
            <a:ext cx="1714875" cy="1828800"/>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br>
              <a:rPr lang="en-IN" b="1" dirty="0"/>
            </a:br>
            <a:r>
              <a:rPr lang="en-IN" b="1" dirty="0"/>
              <a:t>Specialization</a:t>
            </a:r>
            <a:br>
              <a:rPr lang="en-IN" b="1" dirty="0"/>
            </a:br>
            <a:endParaRPr lang="en-IN" dirty="0"/>
          </a:p>
        </p:txBody>
      </p:sp>
      <p:sp>
        <p:nvSpPr>
          <p:cNvPr id="3" name="Content Placeholder 2"/>
          <p:cNvSpPr>
            <a:spLocks noGrp="1"/>
          </p:cNvSpPr>
          <p:nvPr>
            <p:ph idx="1"/>
          </p:nvPr>
        </p:nvSpPr>
        <p:spPr>
          <a:xfrm>
            <a:off x="457200" y="1143000"/>
            <a:ext cx="8229600" cy="2133600"/>
          </a:xfrm>
        </p:spPr>
        <p:txBody>
          <a:bodyPr>
            <a:normAutofit fontScale="70000" lnSpcReduction="20000"/>
          </a:bodyPr>
          <a:lstStyle/>
          <a:p>
            <a:r>
              <a:rPr lang="en-IN" dirty="0"/>
              <a:t>Specialization is a top-down approach, and it is opposite to Generalization. In specialization, one higher level entity can be broken down into two lower level entities. </a:t>
            </a:r>
          </a:p>
          <a:p>
            <a:r>
              <a:rPr lang="en-IN" dirty="0"/>
              <a:t>Specialization is used to identify the subset of an entity set that shares some distinguishing characteristics. </a:t>
            </a:r>
          </a:p>
          <a:p>
            <a:r>
              <a:rPr lang="en-IN" dirty="0"/>
              <a:t>Normally, the </a:t>
            </a:r>
            <a:r>
              <a:rPr lang="en-IN" dirty="0" err="1"/>
              <a:t>superclass</a:t>
            </a:r>
            <a:r>
              <a:rPr lang="en-IN" dirty="0"/>
              <a:t> is defined first, the subclass and its related attributes are defined next, and relationship set are then added. </a:t>
            </a:r>
          </a:p>
          <a:p>
            <a:endParaRPr lang="en-IN" dirty="0"/>
          </a:p>
        </p:txBody>
      </p:sp>
      <p:pic>
        <p:nvPicPr>
          <p:cNvPr id="53250" name="Picture 2" descr="DBMS Specialization"/>
          <p:cNvPicPr>
            <a:picLocks noChangeAspect="1" noChangeArrowheads="1"/>
          </p:cNvPicPr>
          <p:nvPr/>
        </p:nvPicPr>
        <p:blipFill>
          <a:blip r:embed="rId2"/>
          <a:srcRect/>
          <a:stretch>
            <a:fillRect/>
          </a:stretch>
        </p:blipFill>
        <p:spPr bwMode="auto">
          <a:xfrm>
            <a:off x="3429000" y="3448050"/>
            <a:ext cx="4143375" cy="34099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7E97-382A-4324-9AFA-E43C289D00D2}"/>
              </a:ext>
            </a:extLst>
          </p:cNvPr>
          <p:cNvSpPr>
            <a:spLocks noGrp="1"/>
          </p:cNvSpPr>
          <p:nvPr>
            <p:ph type="title"/>
          </p:nvPr>
        </p:nvSpPr>
        <p:spPr/>
        <p:txBody>
          <a:bodyPr>
            <a:normAutofit/>
          </a:bodyPr>
          <a:lstStyle/>
          <a:p>
            <a:r>
              <a:rPr lang="en-US" b="0" i="0" dirty="0">
                <a:solidFill>
                  <a:srgbClr val="610B38"/>
                </a:solidFill>
                <a:effectLst/>
                <a:latin typeface="erdana"/>
              </a:rPr>
              <a:t>Distributed Database</a:t>
            </a:r>
            <a:endParaRPr lang="en-IN" dirty="0"/>
          </a:p>
        </p:txBody>
      </p:sp>
      <p:sp>
        <p:nvSpPr>
          <p:cNvPr id="3" name="Content Placeholder 2">
            <a:extLst>
              <a:ext uri="{FF2B5EF4-FFF2-40B4-BE49-F238E27FC236}">
                <a16:creationId xmlns:a16="http://schemas.microsoft.com/office/drawing/2014/main" id="{3C9BEF55-9300-4D4F-926E-A0B2FE4973CE}"/>
              </a:ext>
            </a:extLst>
          </p:cNvPr>
          <p:cNvSpPr>
            <a:spLocks noGrp="1"/>
          </p:cNvSpPr>
          <p:nvPr>
            <p:ph idx="1"/>
          </p:nvPr>
        </p:nvSpPr>
        <p:spPr>
          <a:xfrm>
            <a:off x="457200" y="1600200"/>
            <a:ext cx="8229600" cy="4876800"/>
          </a:xfrm>
        </p:spPr>
        <p:txBody>
          <a:bodyPr>
            <a:normAutofit fontScale="70000" lnSpcReduction="20000"/>
          </a:bodyPr>
          <a:lstStyle/>
          <a:p>
            <a:pPr algn="just"/>
            <a:r>
              <a:rPr lang="en-US" b="0" i="0" dirty="0">
                <a:solidFill>
                  <a:srgbClr val="333333"/>
                </a:solidFill>
                <a:effectLst/>
                <a:latin typeface="inter-regular"/>
              </a:rPr>
              <a:t>Unlike a centralized database system, in distributed systems, data is distributed among different database systems of an organization. </a:t>
            </a:r>
          </a:p>
          <a:p>
            <a:pPr algn="just"/>
            <a:r>
              <a:rPr lang="en-US" b="0" i="0" dirty="0">
                <a:solidFill>
                  <a:srgbClr val="333333"/>
                </a:solidFill>
                <a:effectLst/>
                <a:latin typeface="inter-regular"/>
              </a:rPr>
              <a:t>These database systems are connected via communication links. </a:t>
            </a:r>
          </a:p>
          <a:p>
            <a:pPr algn="just"/>
            <a:r>
              <a:rPr lang="en-US" b="0" i="0" dirty="0">
                <a:solidFill>
                  <a:srgbClr val="333333"/>
                </a:solidFill>
                <a:effectLst/>
                <a:latin typeface="inter-regular"/>
              </a:rPr>
              <a:t>Such links help the end-users to access the data easily. </a:t>
            </a:r>
          </a:p>
          <a:p>
            <a:pPr algn="just"/>
            <a:r>
              <a:rPr lang="en-US" dirty="0">
                <a:solidFill>
                  <a:srgbClr val="333333"/>
                </a:solidFill>
                <a:latin typeface="inter-regular"/>
              </a:rPr>
              <a:t>D</a:t>
            </a:r>
            <a:r>
              <a:rPr lang="en-US" b="0" i="0" dirty="0">
                <a:solidFill>
                  <a:srgbClr val="333333"/>
                </a:solidFill>
                <a:effectLst/>
                <a:latin typeface="inter-regular"/>
              </a:rPr>
              <a:t>istributed database system can further be divided into:</a:t>
            </a:r>
          </a:p>
          <a:p>
            <a:pPr lvl="1" algn="just">
              <a:buFont typeface="Arial" panose="020B0604020202020204" pitchFamily="34" charset="0"/>
              <a:buChar char="•"/>
            </a:pPr>
            <a:r>
              <a:rPr lang="en-US" b="1" i="0" dirty="0">
                <a:solidFill>
                  <a:srgbClr val="000000"/>
                </a:solidFill>
                <a:effectLst/>
                <a:latin typeface="inter-bold"/>
              </a:rPr>
              <a:t>Homogeneous DDB:</a:t>
            </a:r>
            <a:r>
              <a:rPr lang="en-US" b="0" i="0" dirty="0">
                <a:solidFill>
                  <a:srgbClr val="000000"/>
                </a:solidFill>
                <a:effectLst/>
                <a:latin typeface="inter-regular"/>
              </a:rPr>
              <a:t> Those database systems which execute on the same operating system and use the same application process and carry the same hardware devices.</a:t>
            </a:r>
          </a:p>
          <a:p>
            <a:pPr lvl="1" algn="just">
              <a:buFont typeface="Arial" panose="020B0604020202020204" pitchFamily="34" charset="0"/>
              <a:buChar char="•"/>
            </a:pPr>
            <a:r>
              <a:rPr lang="en-US" b="1" i="0" dirty="0">
                <a:solidFill>
                  <a:srgbClr val="000000"/>
                </a:solidFill>
                <a:effectLst/>
                <a:latin typeface="inter-bold"/>
              </a:rPr>
              <a:t>Heterogeneous DDB:</a:t>
            </a:r>
            <a:r>
              <a:rPr lang="en-US" b="0" i="0" dirty="0">
                <a:solidFill>
                  <a:srgbClr val="000000"/>
                </a:solidFill>
                <a:effectLst/>
                <a:latin typeface="inter-regular"/>
              </a:rPr>
              <a:t> Those database systems which execute on different operating systems under different application procedures, and carries different hardware devices.</a:t>
            </a:r>
          </a:p>
          <a:p>
            <a:pPr algn="just"/>
            <a:r>
              <a:rPr lang="en-US" b="0" i="0" dirty="0">
                <a:solidFill>
                  <a:srgbClr val="610B4B"/>
                </a:solidFill>
                <a:effectLst/>
                <a:latin typeface="erdana"/>
              </a:rPr>
              <a:t>Advantages of Distributed Database</a:t>
            </a:r>
          </a:p>
          <a:p>
            <a:pPr lvl="1" algn="just">
              <a:buFont typeface="Arial" panose="020B0604020202020204" pitchFamily="34" charset="0"/>
              <a:buChar char="•"/>
            </a:pPr>
            <a:r>
              <a:rPr lang="en-US" b="0" i="0" dirty="0">
                <a:solidFill>
                  <a:srgbClr val="000000"/>
                </a:solidFill>
                <a:effectLst/>
                <a:latin typeface="inter-regular"/>
              </a:rPr>
              <a:t>Modular development is possible in a distributed database, i.e., the system can be expanded by including new computers and connecting them to the distributed system.</a:t>
            </a:r>
          </a:p>
          <a:p>
            <a:pPr lvl="1" algn="just">
              <a:buFont typeface="Arial" panose="020B0604020202020204" pitchFamily="34" charset="0"/>
              <a:buChar char="•"/>
            </a:pPr>
            <a:r>
              <a:rPr lang="en-US" b="0" i="0" dirty="0">
                <a:solidFill>
                  <a:srgbClr val="000000"/>
                </a:solidFill>
                <a:effectLst/>
                <a:latin typeface="inter-regular"/>
              </a:rPr>
              <a:t>One server failure will not affect the entire data set.</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17844507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8DE3-1361-4A1B-A93F-43BAF5B43740}"/>
              </a:ext>
            </a:extLst>
          </p:cNvPr>
          <p:cNvSpPr>
            <a:spLocks noGrp="1"/>
          </p:cNvSpPr>
          <p:nvPr>
            <p:ph type="title"/>
          </p:nvPr>
        </p:nvSpPr>
        <p:spPr/>
        <p:txBody>
          <a:bodyPr>
            <a:normAutofit fontScale="90000"/>
          </a:bodyPr>
          <a:lstStyle/>
          <a:p>
            <a:r>
              <a:rPr lang="en-US" dirty="0"/>
              <a:t>Example-Generalization and </a:t>
            </a:r>
            <a:r>
              <a:rPr lang="en-US" dirty="0" err="1"/>
              <a:t>specilization</a:t>
            </a:r>
            <a:endParaRPr lang="en-IN" dirty="0"/>
          </a:p>
        </p:txBody>
      </p:sp>
      <p:pic>
        <p:nvPicPr>
          <p:cNvPr id="5" name="Picture 4">
            <a:extLst>
              <a:ext uri="{FF2B5EF4-FFF2-40B4-BE49-F238E27FC236}">
                <a16:creationId xmlns:a16="http://schemas.microsoft.com/office/drawing/2014/main" id="{EE65F5CD-64FD-43A8-9870-F68D6BA36907}"/>
              </a:ext>
            </a:extLst>
          </p:cNvPr>
          <p:cNvPicPr>
            <a:picLocks noChangeAspect="1"/>
          </p:cNvPicPr>
          <p:nvPr/>
        </p:nvPicPr>
        <p:blipFill>
          <a:blip r:embed="rId2"/>
          <a:stretch>
            <a:fillRect/>
          </a:stretch>
        </p:blipFill>
        <p:spPr>
          <a:xfrm>
            <a:off x="1524000" y="1296987"/>
            <a:ext cx="6362700" cy="5286375"/>
          </a:xfrm>
          <a:prstGeom prst="rect">
            <a:avLst/>
          </a:prstGeom>
        </p:spPr>
      </p:pic>
    </p:spTree>
    <p:extLst>
      <p:ext uri="{BB962C8B-B14F-4D97-AF65-F5344CB8AC3E}">
        <p14:creationId xmlns:p14="http://schemas.microsoft.com/office/powerpoint/2010/main" val="7382940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Aggregation</a:t>
            </a:r>
            <a:br>
              <a:rPr lang="en-IN" b="1" dirty="0"/>
            </a:br>
            <a:endParaRPr lang="en-IN" dirty="0"/>
          </a:p>
        </p:txBody>
      </p:sp>
      <p:sp>
        <p:nvSpPr>
          <p:cNvPr id="3" name="Content Placeholder 2"/>
          <p:cNvSpPr>
            <a:spLocks noGrp="1"/>
          </p:cNvSpPr>
          <p:nvPr>
            <p:ph idx="1"/>
          </p:nvPr>
        </p:nvSpPr>
        <p:spPr>
          <a:xfrm>
            <a:off x="533400" y="990600"/>
            <a:ext cx="8229600" cy="990600"/>
          </a:xfrm>
        </p:spPr>
        <p:txBody>
          <a:bodyPr>
            <a:normAutofit fontScale="70000" lnSpcReduction="20000"/>
          </a:bodyPr>
          <a:lstStyle/>
          <a:p>
            <a:r>
              <a:rPr lang="en-IN" dirty="0"/>
              <a:t>In aggregation, the relation between two entities is treated as a single entity. In aggregation, relationship with its corresponding entities is aggregated into a higher level entity.</a:t>
            </a:r>
          </a:p>
        </p:txBody>
      </p:sp>
      <p:sp>
        <p:nvSpPr>
          <p:cNvPr id="54274" name="AutoShape 2" descr="DBMS Aggregation"/>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4276" name="AutoShape 4" descr="DBMS Aggregation"/>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4278" name="Picture 6" descr="DBMS Aggregation"/>
          <p:cNvPicPr>
            <a:picLocks noChangeAspect="1" noChangeArrowheads="1"/>
          </p:cNvPicPr>
          <p:nvPr/>
        </p:nvPicPr>
        <p:blipFill>
          <a:blip r:embed="rId2"/>
          <a:srcRect/>
          <a:stretch>
            <a:fillRect/>
          </a:stretch>
        </p:blipFill>
        <p:spPr bwMode="auto">
          <a:xfrm>
            <a:off x="503853" y="2139820"/>
            <a:ext cx="3993321" cy="2438400"/>
          </a:xfrm>
          <a:prstGeom prst="rect">
            <a:avLst/>
          </a:prstGeom>
          <a:noFill/>
        </p:spPr>
      </p:pic>
      <p:pic>
        <p:nvPicPr>
          <p:cNvPr id="5" name="Picture 4">
            <a:extLst>
              <a:ext uri="{FF2B5EF4-FFF2-40B4-BE49-F238E27FC236}">
                <a16:creationId xmlns:a16="http://schemas.microsoft.com/office/drawing/2014/main" id="{48B71ACF-4C9D-403B-8BC9-6E78F3E9F68E}"/>
              </a:ext>
            </a:extLst>
          </p:cNvPr>
          <p:cNvPicPr>
            <a:picLocks noChangeAspect="1"/>
          </p:cNvPicPr>
          <p:nvPr/>
        </p:nvPicPr>
        <p:blipFill>
          <a:blip r:embed="rId3"/>
          <a:stretch>
            <a:fillRect/>
          </a:stretch>
        </p:blipFill>
        <p:spPr>
          <a:xfrm>
            <a:off x="4038600" y="3354355"/>
            <a:ext cx="4246623" cy="320992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CEDC-72D0-49C4-B58B-C59C66A2486E}"/>
              </a:ext>
            </a:extLst>
          </p:cNvPr>
          <p:cNvSpPr>
            <a:spLocks noGrp="1"/>
          </p:cNvSpPr>
          <p:nvPr>
            <p:ph type="title"/>
          </p:nvPr>
        </p:nvSpPr>
        <p:spPr/>
        <p:txBody>
          <a:bodyPr/>
          <a:lstStyle/>
          <a:p>
            <a:r>
              <a:rPr lang="en-US" dirty="0"/>
              <a:t>Where Aggregation is required?</a:t>
            </a:r>
            <a:endParaRPr lang="en-IN" dirty="0"/>
          </a:p>
        </p:txBody>
      </p:sp>
      <p:pic>
        <p:nvPicPr>
          <p:cNvPr id="1026" name="Picture 2" descr="DBMS Reduction of ER diagram to Table">
            <a:extLst>
              <a:ext uri="{FF2B5EF4-FFF2-40B4-BE49-F238E27FC236}">
                <a16:creationId xmlns:a16="http://schemas.microsoft.com/office/drawing/2014/main" id="{181C8916-8D7F-42BD-B79F-083A7FE9F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46767"/>
            <a:ext cx="59817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9377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Reduction of ER diagram to Table</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a:t>Entity type becomes a table.</a:t>
            </a:r>
          </a:p>
          <a:p>
            <a:pPr algn="just"/>
            <a:r>
              <a:rPr lang="en-IN" dirty="0"/>
              <a:t>All single-valued attribute becomes a column for the table.</a:t>
            </a:r>
          </a:p>
          <a:p>
            <a:pPr algn="just"/>
            <a:r>
              <a:rPr lang="en-IN" dirty="0"/>
              <a:t>A key attribute of the entity type represented by the primary key.</a:t>
            </a:r>
          </a:p>
          <a:p>
            <a:pPr algn="just"/>
            <a:r>
              <a:rPr lang="en-IN" dirty="0"/>
              <a:t>The multi-valued attribute is represented by a separate table.</a:t>
            </a:r>
          </a:p>
          <a:p>
            <a:pPr algn="just"/>
            <a:r>
              <a:rPr lang="en-IN" dirty="0"/>
              <a:t>Composite attribute represented by components.</a:t>
            </a:r>
          </a:p>
          <a:p>
            <a:pPr algn="just"/>
            <a:r>
              <a:rPr lang="en-IN" dirty="0"/>
              <a:t>Derived attributes are not considered in the table.</a:t>
            </a:r>
          </a:p>
          <a:p>
            <a:pPr algn="just"/>
            <a:r>
              <a:rPr lang="en-IN" dirty="0"/>
              <a:t>Using these rules, you can convert the ER diagram to tables and columns and assign the mapping between the tables.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BB24-4770-44AB-9628-75B27E3BB16E}"/>
              </a:ext>
            </a:extLst>
          </p:cNvPr>
          <p:cNvSpPr>
            <a:spLocks noGrp="1"/>
          </p:cNvSpPr>
          <p:nvPr>
            <p:ph type="title"/>
          </p:nvPr>
        </p:nvSpPr>
        <p:spPr/>
        <p:txBody>
          <a:bodyPr/>
          <a:lstStyle/>
          <a:p>
            <a:r>
              <a:rPr lang="en-IN" dirty="0"/>
              <a:t>ER- Diagram For College Database</a:t>
            </a:r>
          </a:p>
        </p:txBody>
      </p:sp>
      <p:pic>
        <p:nvPicPr>
          <p:cNvPr id="5" name="Picture 4">
            <a:extLst>
              <a:ext uri="{FF2B5EF4-FFF2-40B4-BE49-F238E27FC236}">
                <a16:creationId xmlns:a16="http://schemas.microsoft.com/office/drawing/2014/main" id="{D4A74E0F-ECCA-4D8C-9F5D-73F952A0AC47}"/>
              </a:ext>
            </a:extLst>
          </p:cNvPr>
          <p:cNvPicPr>
            <a:picLocks noChangeAspect="1"/>
          </p:cNvPicPr>
          <p:nvPr/>
        </p:nvPicPr>
        <p:blipFill>
          <a:blip r:embed="rId2"/>
          <a:stretch>
            <a:fillRect/>
          </a:stretch>
        </p:blipFill>
        <p:spPr>
          <a:xfrm>
            <a:off x="609600" y="1524000"/>
            <a:ext cx="7562850" cy="4657725"/>
          </a:xfrm>
          <a:prstGeom prst="rect">
            <a:avLst/>
          </a:prstGeom>
        </p:spPr>
      </p:pic>
    </p:spTree>
    <p:extLst>
      <p:ext uri="{BB962C8B-B14F-4D97-AF65-F5344CB8AC3E}">
        <p14:creationId xmlns:p14="http://schemas.microsoft.com/office/powerpoint/2010/main" val="32111905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1800-CEFD-471B-813E-22C144A7F810}"/>
              </a:ext>
            </a:extLst>
          </p:cNvPr>
          <p:cNvSpPr>
            <a:spLocks noGrp="1"/>
          </p:cNvSpPr>
          <p:nvPr>
            <p:ph type="title"/>
          </p:nvPr>
        </p:nvSpPr>
        <p:spPr/>
        <p:txBody>
          <a:bodyPr>
            <a:normAutofit/>
          </a:bodyPr>
          <a:lstStyle/>
          <a:p>
            <a:r>
              <a:rPr lang="en-US" b="1" dirty="0"/>
              <a:t>Conversion of entity sets: </a:t>
            </a:r>
            <a:endParaRPr lang="en-IN" dirty="0"/>
          </a:p>
        </p:txBody>
      </p:sp>
      <p:sp>
        <p:nvSpPr>
          <p:cNvPr id="3" name="Content Placeholder 2">
            <a:extLst>
              <a:ext uri="{FF2B5EF4-FFF2-40B4-BE49-F238E27FC236}">
                <a16:creationId xmlns:a16="http://schemas.microsoft.com/office/drawing/2014/main" id="{96444CB6-8520-47D3-BCF7-4A92EE6BC7FB}"/>
              </a:ext>
            </a:extLst>
          </p:cNvPr>
          <p:cNvSpPr>
            <a:spLocks noGrp="1"/>
          </p:cNvSpPr>
          <p:nvPr>
            <p:ph idx="1"/>
          </p:nvPr>
        </p:nvSpPr>
        <p:spPr/>
        <p:txBody>
          <a:bodyPr>
            <a:normAutofit fontScale="62500" lnSpcReduction="20000"/>
          </a:bodyPr>
          <a:lstStyle/>
          <a:p>
            <a:pPr algn="just"/>
            <a:r>
              <a:rPr lang="en-US" dirty="0"/>
              <a:t>1. For each strong entity type E in the ER diagram, we create a relation R containing all the single attributes of E. </a:t>
            </a:r>
          </a:p>
          <a:p>
            <a:pPr algn="just"/>
            <a:r>
              <a:rPr lang="en-US" dirty="0"/>
              <a:t>The primary key of the relation R will be one of the key attribute of R. </a:t>
            </a:r>
          </a:p>
          <a:p>
            <a:pPr lvl="1" algn="just"/>
            <a:r>
              <a:rPr lang="en-US" dirty="0"/>
              <a:t>STUDENT(</a:t>
            </a:r>
            <a:r>
              <a:rPr lang="en-US" dirty="0" err="1"/>
              <a:t>rollno</a:t>
            </a:r>
            <a:r>
              <a:rPr lang="en-US" dirty="0"/>
              <a:t> (primary key),name, address)</a:t>
            </a:r>
          </a:p>
          <a:p>
            <a:pPr lvl="1" algn="just"/>
            <a:r>
              <a:rPr lang="en-US" dirty="0"/>
              <a:t>FACULTY(id(primary key),name ,address, salary)</a:t>
            </a:r>
          </a:p>
          <a:p>
            <a:pPr lvl="1" algn="just"/>
            <a:r>
              <a:rPr lang="en-US" dirty="0"/>
              <a:t>COURSE(course-id,(primary key), </a:t>
            </a:r>
            <a:r>
              <a:rPr lang="en-US" dirty="0" err="1"/>
              <a:t>course_name</a:t>
            </a:r>
            <a:r>
              <a:rPr lang="en-US" dirty="0"/>
              <a:t>, duration) </a:t>
            </a:r>
          </a:p>
          <a:p>
            <a:pPr lvl="1" algn="just"/>
            <a:r>
              <a:rPr lang="en-US" dirty="0"/>
              <a:t>DEPARTMENT(</a:t>
            </a:r>
            <a:r>
              <a:rPr lang="en-US" dirty="0" err="1"/>
              <a:t>dno</a:t>
            </a:r>
            <a:r>
              <a:rPr lang="en-US" dirty="0"/>
              <a:t>(primary key),</a:t>
            </a:r>
            <a:r>
              <a:rPr lang="en-US" dirty="0" err="1"/>
              <a:t>dname</a:t>
            </a:r>
            <a:r>
              <a:rPr lang="en-US" dirty="0"/>
              <a:t>)</a:t>
            </a:r>
            <a:endParaRPr lang="en-IN" dirty="0"/>
          </a:p>
          <a:p>
            <a:pPr algn="just"/>
            <a:r>
              <a:rPr lang="en-US" dirty="0"/>
              <a:t>2. for each weak entity type W in the ER diagram, we create another relation R that contains all simple attributes of W. </a:t>
            </a:r>
          </a:p>
          <a:p>
            <a:pPr algn="just"/>
            <a:r>
              <a:rPr lang="en-US" dirty="0"/>
              <a:t>If E is an owner entity of W then key attribute of E is also include In R. </a:t>
            </a:r>
          </a:p>
          <a:p>
            <a:pPr algn="just"/>
            <a:r>
              <a:rPr lang="en-US" dirty="0"/>
              <a:t>This key attribute of R is set as a foreign key attribute of R. </a:t>
            </a:r>
          </a:p>
          <a:p>
            <a:pPr algn="just"/>
            <a:r>
              <a:rPr lang="en-US" dirty="0"/>
              <a:t>Now the combination of primary key attribute of owner entity type and partial key of the weak entity type will form the key of the weak entity type GUARDIAN((</a:t>
            </a:r>
            <a:r>
              <a:rPr lang="en-US" dirty="0" err="1"/>
              <a:t>rollno,name</a:t>
            </a:r>
            <a:r>
              <a:rPr lang="en-US" dirty="0"/>
              <a:t>) (primary key),</a:t>
            </a:r>
            <a:r>
              <a:rPr lang="en-US" dirty="0" err="1"/>
              <a:t>address,relationship</a:t>
            </a:r>
            <a:r>
              <a:rPr lang="en-US" dirty="0"/>
              <a:t>)</a:t>
            </a:r>
          </a:p>
        </p:txBody>
      </p:sp>
    </p:spTree>
    <p:extLst>
      <p:ext uri="{BB962C8B-B14F-4D97-AF65-F5344CB8AC3E}">
        <p14:creationId xmlns:p14="http://schemas.microsoft.com/office/powerpoint/2010/main" val="32045338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394D-F848-4AE0-BF89-EFB5AC73E7A8}"/>
              </a:ext>
            </a:extLst>
          </p:cNvPr>
          <p:cNvSpPr>
            <a:spLocks noGrp="1"/>
          </p:cNvSpPr>
          <p:nvPr>
            <p:ph type="title"/>
          </p:nvPr>
        </p:nvSpPr>
        <p:spPr/>
        <p:txBody>
          <a:bodyPr/>
          <a:lstStyle/>
          <a:p>
            <a:r>
              <a:rPr lang="en-IN" dirty="0"/>
              <a:t>Conversion of relationship sets</a:t>
            </a:r>
          </a:p>
        </p:txBody>
      </p:sp>
      <p:sp>
        <p:nvSpPr>
          <p:cNvPr id="3" name="Content Placeholder 2">
            <a:extLst>
              <a:ext uri="{FF2B5EF4-FFF2-40B4-BE49-F238E27FC236}">
                <a16:creationId xmlns:a16="http://schemas.microsoft.com/office/drawing/2014/main" id="{D973B53C-2201-4079-8634-8F7E8B69F0F0}"/>
              </a:ext>
            </a:extLst>
          </p:cNvPr>
          <p:cNvSpPr>
            <a:spLocks noGrp="1"/>
          </p:cNvSpPr>
          <p:nvPr>
            <p:ph idx="1"/>
          </p:nvPr>
        </p:nvSpPr>
        <p:spPr/>
        <p:txBody>
          <a:bodyPr>
            <a:normAutofit fontScale="92500" lnSpcReduction="20000"/>
          </a:bodyPr>
          <a:lstStyle/>
          <a:p>
            <a:pPr algn="just"/>
            <a:r>
              <a:rPr lang="en-US" b="1" dirty="0"/>
              <a:t>One-to-one relationship: </a:t>
            </a:r>
          </a:p>
          <a:p>
            <a:pPr lvl="1" algn="just"/>
            <a:r>
              <a:rPr lang="en-US" dirty="0"/>
              <a:t>For each 1:1 relationship type R in the ER-diagram involving two entities E1 and E2 we choose one of entities(say E1) preferably with total participation and add primary key attribute of another E as a foreign key attribute in the table of entity(E1). </a:t>
            </a:r>
          </a:p>
          <a:p>
            <a:pPr lvl="1" algn="just"/>
            <a:r>
              <a:rPr lang="en-US" dirty="0"/>
              <a:t>Include all the simple attributes of relationship type R in E1 if any, </a:t>
            </a:r>
          </a:p>
          <a:p>
            <a:pPr lvl="1" algn="just"/>
            <a:r>
              <a:rPr lang="en-US" dirty="0"/>
              <a:t>For example, the department relationship has been extended to include head-id and attribute of the relationship.</a:t>
            </a:r>
          </a:p>
          <a:p>
            <a:pPr lvl="1" algn="just"/>
            <a:r>
              <a:rPr lang="en-US" dirty="0"/>
              <a:t>DEPARTMENT(D_NO,D_NAME,HEAD_ID,DATE_FROM)</a:t>
            </a:r>
            <a:endParaRPr lang="en-IN" dirty="0"/>
          </a:p>
        </p:txBody>
      </p:sp>
    </p:spTree>
    <p:extLst>
      <p:ext uri="{BB962C8B-B14F-4D97-AF65-F5344CB8AC3E}">
        <p14:creationId xmlns:p14="http://schemas.microsoft.com/office/powerpoint/2010/main" val="27969083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1CF0-474F-492A-9CE3-48F9FABA49CF}"/>
              </a:ext>
            </a:extLst>
          </p:cNvPr>
          <p:cNvSpPr>
            <a:spLocks noGrp="1"/>
          </p:cNvSpPr>
          <p:nvPr>
            <p:ph type="title"/>
          </p:nvPr>
        </p:nvSpPr>
        <p:spPr/>
        <p:txBody>
          <a:bodyPr/>
          <a:lstStyle/>
          <a:p>
            <a:r>
              <a:rPr lang="en-IN" dirty="0"/>
              <a:t>Conversion of relationship sets:</a:t>
            </a:r>
          </a:p>
        </p:txBody>
      </p:sp>
      <p:sp>
        <p:nvSpPr>
          <p:cNvPr id="3" name="Content Placeholder 2">
            <a:extLst>
              <a:ext uri="{FF2B5EF4-FFF2-40B4-BE49-F238E27FC236}">
                <a16:creationId xmlns:a16="http://schemas.microsoft.com/office/drawing/2014/main" id="{877DA534-D317-4138-A649-E87550B8CC7B}"/>
              </a:ext>
            </a:extLst>
          </p:cNvPr>
          <p:cNvSpPr>
            <a:spLocks noGrp="1"/>
          </p:cNvSpPr>
          <p:nvPr>
            <p:ph idx="1"/>
          </p:nvPr>
        </p:nvSpPr>
        <p:spPr>
          <a:xfrm>
            <a:off x="457200" y="1219200"/>
            <a:ext cx="8229600" cy="5364162"/>
          </a:xfrm>
        </p:spPr>
        <p:txBody>
          <a:bodyPr>
            <a:noAutofit/>
          </a:bodyPr>
          <a:lstStyle/>
          <a:p>
            <a:r>
              <a:rPr lang="en-US" sz="1600" b="1" dirty="0"/>
              <a:t>One-to-many relationship: </a:t>
            </a:r>
          </a:p>
          <a:p>
            <a:pPr lvl="1"/>
            <a:r>
              <a:rPr lang="en-US" sz="1600" dirty="0"/>
              <a:t>For each 1:n relationship type R involving two entities E1 and E2, we identify the entity type (say E1) at the n-side of the relationship type R and include primary key of the entity on the other side of the relation (say E2) as a foreign key attribute in the table of E1. </a:t>
            </a:r>
          </a:p>
          <a:p>
            <a:pPr lvl="1"/>
            <a:r>
              <a:rPr lang="en-US" sz="1600" dirty="0"/>
              <a:t>Include all simple attribute</a:t>
            </a:r>
          </a:p>
          <a:p>
            <a:pPr lvl="1"/>
            <a:r>
              <a:rPr lang="en-US" sz="1600" dirty="0"/>
              <a:t> For example: The </a:t>
            </a:r>
            <a:r>
              <a:rPr lang="en-US" sz="1600" b="1" dirty="0"/>
              <a:t>works in </a:t>
            </a:r>
            <a:r>
              <a:rPr lang="en-US" sz="1600" dirty="0"/>
              <a:t>relationship between the DEPARTMENT and FACULTY. </a:t>
            </a:r>
          </a:p>
          <a:p>
            <a:pPr lvl="1"/>
            <a:r>
              <a:rPr lang="en-US" sz="1600" dirty="0"/>
              <a:t>For this relationship choose the entity at N side, </a:t>
            </a:r>
            <a:r>
              <a:rPr lang="en-US" sz="1600" dirty="0" err="1"/>
              <a:t>i.e</a:t>
            </a:r>
            <a:r>
              <a:rPr lang="en-US" sz="1600" dirty="0"/>
              <a:t>, FACULTY and add primary key attribute of another entity DEPARTMENT, </a:t>
            </a:r>
            <a:r>
              <a:rPr lang="en-US" sz="1600" dirty="0" err="1"/>
              <a:t>ie</a:t>
            </a:r>
            <a:r>
              <a:rPr lang="en-US" sz="1600" dirty="0"/>
              <a:t>, DNO as a foreign key attribute in FACULTY. </a:t>
            </a:r>
          </a:p>
          <a:p>
            <a:pPr lvl="1"/>
            <a:r>
              <a:rPr lang="en-US" sz="1600" dirty="0"/>
              <a:t>FACULTY(CONSTAINS WORKS_IN RELATIOSHIP) (ID,NAME,ADDRESS,BASIC_SAL,DNO)</a:t>
            </a:r>
          </a:p>
          <a:p>
            <a:r>
              <a:rPr lang="en-US" sz="1600" b="1" dirty="0"/>
              <a:t>Many-to-many relationship: </a:t>
            </a:r>
          </a:p>
          <a:p>
            <a:pPr lvl="1"/>
            <a:r>
              <a:rPr lang="en-US" sz="1600" dirty="0"/>
              <a:t>For each m:n relationship type R, we create a new table (say S) to represent R, We also include the primary key attributes of both the participating entity types as a foreign key attribute in s. </a:t>
            </a:r>
          </a:p>
          <a:p>
            <a:pPr lvl="1"/>
            <a:r>
              <a:rPr lang="en-US" sz="1600" dirty="0"/>
              <a:t>Any simple attributes of the m:n relationship type is also included as attributes of S. </a:t>
            </a:r>
          </a:p>
          <a:p>
            <a:pPr lvl="1"/>
            <a:r>
              <a:rPr lang="en-US" sz="1600" dirty="0"/>
              <a:t>For example: The M:n relationship taught-by between entities COURSE; and FACULTY shod be represented as a new table. The structure of the table will include primary key of COURSE and primary key of FACULTY entities. </a:t>
            </a:r>
          </a:p>
          <a:p>
            <a:pPr lvl="1"/>
            <a:r>
              <a:rPr lang="en-US" sz="1600" dirty="0"/>
              <a:t>TAUGHT-BY(ID (primary key of FACULTY table),course-id (primary key of COURSE table)</a:t>
            </a:r>
            <a:endParaRPr lang="en-IN" sz="1600" dirty="0"/>
          </a:p>
        </p:txBody>
      </p:sp>
    </p:spTree>
    <p:extLst>
      <p:ext uri="{BB962C8B-B14F-4D97-AF65-F5344CB8AC3E}">
        <p14:creationId xmlns:p14="http://schemas.microsoft.com/office/powerpoint/2010/main" val="40697276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D72E-6458-4C45-A79A-B29ACB12110B}"/>
              </a:ext>
            </a:extLst>
          </p:cNvPr>
          <p:cNvSpPr>
            <a:spLocks noGrp="1"/>
          </p:cNvSpPr>
          <p:nvPr>
            <p:ph type="title"/>
          </p:nvPr>
        </p:nvSpPr>
        <p:spPr/>
        <p:txBody>
          <a:bodyPr/>
          <a:lstStyle/>
          <a:p>
            <a:r>
              <a:rPr lang="en-IN" dirty="0"/>
              <a:t>Conversion of relationship sets:</a:t>
            </a:r>
          </a:p>
        </p:txBody>
      </p:sp>
      <p:sp>
        <p:nvSpPr>
          <p:cNvPr id="3" name="Content Placeholder 2">
            <a:extLst>
              <a:ext uri="{FF2B5EF4-FFF2-40B4-BE49-F238E27FC236}">
                <a16:creationId xmlns:a16="http://schemas.microsoft.com/office/drawing/2014/main" id="{5B7DFB8E-4433-408D-98AF-322DC7816968}"/>
              </a:ext>
            </a:extLst>
          </p:cNvPr>
          <p:cNvSpPr>
            <a:spLocks noGrp="1"/>
          </p:cNvSpPr>
          <p:nvPr>
            <p:ph idx="1"/>
          </p:nvPr>
        </p:nvSpPr>
        <p:spPr>
          <a:xfrm>
            <a:off x="457200" y="1600201"/>
            <a:ext cx="8229600" cy="2514600"/>
          </a:xfrm>
        </p:spPr>
        <p:txBody>
          <a:bodyPr>
            <a:normAutofit fontScale="55000" lnSpcReduction="20000"/>
          </a:bodyPr>
          <a:lstStyle/>
          <a:p>
            <a:pPr algn="just"/>
            <a:r>
              <a:rPr lang="en-US" b="1" dirty="0"/>
              <a:t>N-</a:t>
            </a:r>
            <a:r>
              <a:rPr lang="en-US" b="1" dirty="0" err="1"/>
              <a:t>ary</a:t>
            </a:r>
            <a:r>
              <a:rPr lang="en-US" b="1" dirty="0"/>
              <a:t> relationship: </a:t>
            </a:r>
          </a:p>
          <a:p>
            <a:pPr algn="just"/>
            <a:r>
              <a:rPr lang="en-US" dirty="0"/>
              <a:t>For each n-</a:t>
            </a:r>
            <a:r>
              <a:rPr lang="en-US" dirty="0" err="1"/>
              <a:t>ary</a:t>
            </a:r>
            <a:r>
              <a:rPr lang="en-US" dirty="0"/>
              <a:t> relationship type R where n&gt;2, create a new table S to represent R </a:t>
            </a:r>
          </a:p>
          <a:p>
            <a:pPr algn="just"/>
            <a:r>
              <a:rPr lang="en-US" dirty="0"/>
              <a:t>Include as foreign key attributes in s the primary keys of the relations that represent the participating entity types. </a:t>
            </a:r>
          </a:p>
          <a:p>
            <a:pPr algn="just"/>
            <a:r>
              <a:rPr lang="en-US" dirty="0"/>
              <a:t>We also include any simple attributes of the n-</a:t>
            </a:r>
            <a:r>
              <a:rPr lang="en-US" dirty="0" err="1"/>
              <a:t>ary</a:t>
            </a:r>
            <a:r>
              <a:rPr lang="en-US" dirty="0"/>
              <a:t> relationship type as attributes of S. </a:t>
            </a:r>
          </a:p>
          <a:p>
            <a:pPr algn="just"/>
            <a:r>
              <a:rPr lang="en-US" dirty="0"/>
              <a:t>The primary key of S is usually a combination of all the foreign keys that reference the relations representing the participating entity types</a:t>
            </a:r>
            <a:endParaRPr lang="en-IN" dirty="0"/>
          </a:p>
        </p:txBody>
      </p:sp>
      <p:sp>
        <p:nvSpPr>
          <p:cNvPr id="4" name="Rectangle 3">
            <a:extLst>
              <a:ext uri="{FF2B5EF4-FFF2-40B4-BE49-F238E27FC236}">
                <a16:creationId xmlns:a16="http://schemas.microsoft.com/office/drawing/2014/main" id="{98BEF7D8-9307-4AD1-A613-0FBE7E228082}"/>
              </a:ext>
            </a:extLst>
          </p:cNvPr>
          <p:cNvSpPr/>
          <p:nvPr/>
        </p:nvSpPr>
        <p:spPr>
          <a:xfrm>
            <a:off x="3657600" y="44196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loan</a:t>
            </a:r>
            <a:endParaRPr lang="en-IN" sz="1000" dirty="0"/>
          </a:p>
        </p:txBody>
      </p:sp>
      <p:sp>
        <p:nvSpPr>
          <p:cNvPr id="5" name="Rectangle 4">
            <a:extLst>
              <a:ext uri="{FF2B5EF4-FFF2-40B4-BE49-F238E27FC236}">
                <a16:creationId xmlns:a16="http://schemas.microsoft.com/office/drawing/2014/main" id="{799CD956-BB9B-42D6-8C05-9EA64F1A647C}"/>
              </a:ext>
            </a:extLst>
          </p:cNvPr>
          <p:cNvSpPr/>
          <p:nvPr/>
        </p:nvSpPr>
        <p:spPr>
          <a:xfrm>
            <a:off x="1828800" y="44196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customer</a:t>
            </a:r>
            <a:endParaRPr lang="en-IN" sz="1000" dirty="0"/>
          </a:p>
        </p:txBody>
      </p:sp>
      <p:sp>
        <p:nvSpPr>
          <p:cNvPr id="6" name="Rectangle 5">
            <a:extLst>
              <a:ext uri="{FF2B5EF4-FFF2-40B4-BE49-F238E27FC236}">
                <a16:creationId xmlns:a16="http://schemas.microsoft.com/office/drawing/2014/main" id="{C80366B2-60D0-455F-BF51-BA343125A4D2}"/>
              </a:ext>
            </a:extLst>
          </p:cNvPr>
          <p:cNvSpPr/>
          <p:nvPr/>
        </p:nvSpPr>
        <p:spPr>
          <a:xfrm>
            <a:off x="2895600" y="616815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employee</a:t>
            </a:r>
            <a:endParaRPr lang="en-IN" sz="1000" dirty="0"/>
          </a:p>
        </p:txBody>
      </p:sp>
      <p:sp>
        <p:nvSpPr>
          <p:cNvPr id="7" name="Flowchart: Decision 6">
            <a:extLst>
              <a:ext uri="{FF2B5EF4-FFF2-40B4-BE49-F238E27FC236}">
                <a16:creationId xmlns:a16="http://schemas.microsoft.com/office/drawing/2014/main" id="{4D66D77B-2534-47E5-B4C3-859753466A85}"/>
              </a:ext>
            </a:extLst>
          </p:cNvPr>
          <p:cNvSpPr/>
          <p:nvPr/>
        </p:nvSpPr>
        <p:spPr>
          <a:xfrm>
            <a:off x="2531706" y="5181599"/>
            <a:ext cx="1506894" cy="73089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Loan sanction</a:t>
            </a:r>
            <a:endParaRPr lang="en-IN" sz="1000" dirty="0"/>
          </a:p>
        </p:txBody>
      </p:sp>
      <p:cxnSp>
        <p:nvCxnSpPr>
          <p:cNvPr id="9" name="Straight Connector 8">
            <a:extLst>
              <a:ext uri="{FF2B5EF4-FFF2-40B4-BE49-F238E27FC236}">
                <a16:creationId xmlns:a16="http://schemas.microsoft.com/office/drawing/2014/main" id="{825FFEDD-3190-4F23-ADB9-05F3BD08A89B}"/>
              </a:ext>
            </a:extLst>
          </p:cNvPr>
          <p:cNvCxnSpPr>
            <a:cxnSpLocks/>
            <a:stCxn id="5" idx="2"/>
            <a:endCxn id="7" idx="1"/>
          </p:cNvCxnSpPr>
          <p:nvPr/>
        </p:nvCxnSpPr>
        <p:spPr>
          <a:xfrm>
            <a:off x="2362200" y="4876800"/>
            <a:ext cx="169506" cy="670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5BDC65-D2CE-4629-B2BC-E34C9DE09D0E}"/>
              </a:ext>
            </a:extLst>
          </p:cNvPr>
          <p:cNvCxnSpPr>
            <a:cxnSpLocks/>
            <a:stCxn id="4" idx="2"/>
            <a:endCxn id="7" idx="3"/>
          </p:cNvCxnSpPr>
          <p:nvPr/>
        </p:nvCxnSpPr>
        <p:spPr>
          <a:xfrm flipH="1">
            <a:off x="4038600" y="4876800"/>
            <a:ext cx="152400" cy="670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341590-4C33-4818-ACE6-12D9EBB1FDF3}"/>
              </a:ext>
            </a:extLst>
          </p:cNvPr>
          <p:cNvCxnSpPr>
            <a:stCxn id="7" idx="2"/>
          </p:cNvCxnSpPr>
          <p:nvPr/>
        </p:nvCxnSpPr>
        <p:spPr>
          <a:xfrm>
            <a:off x="3285153" y="5912498"/>
            <a:ext cx="0" cy="2556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4508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77F6-CA3E-4739-A008-C0F632FB9A40}"/>
              </a:ext>
            </a:extLst>
          </p:cNvPr>
          <p:cNvSpPr>
            <a:spLocks noGrp="1"/>
          </p:cNvSpPr>
          <p:nvPr>
            <p:ph type="title"/>
          </p:nvPr>
        </p:nvSpPr>
        <p:spPr/>
        <p:txBody>
          <a:bodyPr/>
          <a:lstStyle/>
          <a:p>
            <a:r>
              <a:rPr lang="en-IN" dirty="0"/>
              <a:t>Conversion of relationship sets:</a:t>
            </a:r>
          </a:p>
        </p:txBody>
      </p:sp>
      <p:sp>
        <p:nvSpPr>
          <p:cNvPr id="3" name="Content Placeholder 2">
            <a:extLst>
              <a:ext uri="{FF2B5EF4-FFF2-40B4-BE49-F238E27FC236}">
                <a16:creationId xmlns:a16="http://schemas.microsoft.com/office/drawing/2014/main" id="{99C716BA-722D-4E6D-8CA2-EE4584EF0647}"/>
              </a:ext>
            </a:extLst>
          </p:cNvPr>
          <p:cNvSpPr>
            <a:spLocks noGrp="1"/>
          </p:cNvSpPr>
          <p:nvPr>
            <p:ph idx="1"/>
          </p:nvPr>
        </p:nvSpPr>
        <p:spPr/>
        <p:txBody>
          <a:bodyPr>
            <a:normAutofit fontScale="92500" lnSpcReduction="20000"/>
          </a:bodyPr>
          <a:lstStyle/>
          <a:p>
            <a:pPr algn="just"/>
            <a:r>
              <a:rPr lang="en-US" b="1" dirty="0"/>
              <a:t>Multi-valued attributes: </a:t>
            </a:r>
          </a:p>
          <a:p>
            <a:pPr lvl="1" algn="just"/>
            <a:r>
              <a:rPr lang="en-US" dirty="0"/>
              <a:t>For each multivalued attribute ‘A’, we create a new relation R that includes an attribute corresponding to plus the primary key attributes k of the relation that represents the entity type or relationship that has as an attribute. </a:t>
            </a:r>
          </a:p>
          <a:p>
            <a:pPr lvl="1" algn="just"/>
            <a:r>
              <a:rPr lang="en-US" dirty="0"/>
              <a:t>The primary key of R is then combination of A and k. For example, if a STUDENT entity has </a:t>
            </a:r>
            <a:r>
              <a:rPr lang="en-US" dirty="0" err="1"/>
              <a:t>rollno,name</a:t>
            </a:r>
            <a:r>
              <a:rPr lang="en-US" dirty="0"/>
              <a:t> and phone number where phone </a:t>
            </a:r>
            <a:r>
              <a:rPr lang="en-US" dirty="0" err="1"/>
              <a:t>numer</a:t>
            </a:r>
            <a:r>
              <a:rPr lang="en-US" dirty="0"/>
              <a:t> is a multivalued attribute then create table PHONE(</a:t>
            </a:r>
            <a:r>
              <a:rPr lang="en-US" dirty="0" err="1"/>
              <a:t>rollno,phoneno</a:t>
            </a:r>
            <a:r>
              <a:rPr lang="en-US" dirty="0"/>
              <a:t>) where primary key is the combination,</a:t>
            </a:r>
          </a:p>
          <a:p>
            <a:pPr lvl="1" algn="just"/>
            <a:r>
              <a:rPr lang="en-US" dirty="0"/>
              <a:t>In the STUDENT table we need not have phone number, instead it can be simply (</a:t>
            </a:r>
            <a:r>
              <a:rPr lang="en-US" dirty="0" err="1"/>
              <a:t>rollno,name</a:t>
            </a:r>
            <a:r>
              <a:rPr lang="en-US" dirty="0"/>
              <a:t>) only. </a:t>
            </a:r>
            <a:endParaRPr lang="en-IN" dirty="0"/>
          </a:p>
        </p:txBody>
      </p:sp>
    </p:spTree>
    <p:extLst>
      <p:ext uri="{BB962C8B-B14F-4D97-AF65-F5344CB8AC3E}">
        <p14:creationId xmlns:p14="http://schemas.microsoft.com/office/powerpoint/2010/main" val="272913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AFC0-F6E1-4257-BECB-BF891AC8DA91}"/>
              </a:ext>
            </a:extLst>
          </p:cNvPr>
          <p:cNvSpPr>
            <a:spLocks noGrp="1"/>
          </p:cNvSpPr>
          <p:nvPr>
            <p:ph type="title"/>
          </p:nvPr>
        </p:nvSpPr>
        <p:spPr/>
        <p:txBody>
          <a:bodyPr>
            <a:normAutofit/>
          </a:bodyPr>
          <a:lstStyle/>
          <a:p>
            <a:r>
              <a:rPr lang="en-US" b="0" i="0" dirty="0">
                <a:solidFill>
                  <a:srgbClr val="610B38"/>
                </a:solidFill>
                <a:effectLst/>
                <a:latin typeface="erdana"/>
              </a:rPr>
              <a:t>Relational Database</a:t>
            </a:r>
            <a:endParaRPr lang="en-IN" dirty="0"/>
          </a:p>
        </p:txBody>
      </p:sp>
      <p:sp>
        <p:nvSpPr>
          <p:cNvPr id="3" name="Content Placeholder 2">
            <a:extLst>
              <a:ext uri="{FF2B5EF4-FFF2-40B4-BE49-F238E27FC236}">
                <a16:creationId xmlns:a16="http://schemas.microsoft.com/office/drawing/2014/main" id="{C87B3B31-78E1-43C7-8D82-806567194641}"/>
              </a:ext>
            </a:extLst>
          </p:cNvPr>
          <p:cNvSpPr>
            <a:spLocks noGrp="1"/>
          </p:cNvSpPr>
          <p:nvPr>
            <p:ph idx="1"/>
          </p:nvPr>
        </p:nvSpPr>
        <p:spPr/>
        <p:txBody>
          <a:bodyPr>
            <a:normAutofit fontScale="92500" lnSpcReduction="20000"/>
          </a:bodyPr>
          <a:lstStyle/>
          <a:p>
            <a:pPr algn="just"/>
            <a:r>
              <a:rPr lang="en-US" b="0" i="0" dirty="0">
                <a:solidFill>
                  <a:srgbClr val="333333"/>
                </a:solidFill>
                <a:effectLst/>
                <a:latin typeface="inter-regular"/>
              </a:rPr>
              <a:t>This database is based on the relational data model, which stores data in the form of rows(tuple) and columns(attributes), and together forms a table(relation). </a:t>
            </a:r>
          </a:p>
          <a:p>
            <a:pPr algn="just"/>
            <a:r>
              <a:rPr lang="en-US" b="0" i="0" dirty="0">
                <a:solidFill>
                  <a:srgbClr val="333333"/>
                </a:solidFill>
                <a:effectLst/>
                <a:latin typeface="inter-regular"/>
              </a:rPr>
              <a:t>A relational database uses SQL for storing, manipulating, as well as maintaining the data. </a:t>
            </a:r>
          </a:p>
          <a:p>
            <a:pPr algn="just"/>
            <a:r>
              <a:rPr lang="en-US" b="0" i="0" dirty="0">
                <a:solidFill>
                  <a:srgbClr val="333333"/>
                </a:solidFill>
                <a:effectLst/>
                <a:latin typeface="inter-regular"/>
              </a:rPr>
              <a:t>E.F. Codd invented the database in 1970. </a:t>
            </a:r>
          </a:p>
          <a:p>
            <a:pPr algn="just"/>
            <a:r>
              <a:rPr lang="en-US" b="0" i="0" dirty="0">
                <a:solidFill>
                  <a:srgbClr val="333333"/>
                </a:solidFill>
                <a:effectLst/>
                <a:latin typeface="inter-regular"/>
              </a:rPr>
              <a:t>Each table in the database carries a key that makes the data unique from others. </a:t>
            </a:r>
          </a:p>
          <a:p>
            <a:pPr algn="just"/>
            <a:r>
              <a:rPr lang="en-US" b="1" i="0" dirty="0">
                <a:solidFill>
                  <a:srgbClr val="333333"/>
                </a:solidFill>
                <a:effectLst/>
                <a:latin typeface="inter-bold"/>
              </a:rPr>
              <a:t>Examples</a:t>
            </a:r>
            <a:r>
              <a:rPr lang="en-US" b="0" i="0" dirty="0">
                <a:solidFill>
                  <a:srgbClr val="333333"/>
                </a:solidFill>
                <a:effectLst/>
                <a:latin typeface="inter-regular"/>
              </a:rPr>
              <a:t> of Relational databases are MySQL, Microsoft SQL Server, Oracle, etc.</a:t>
            </a:r>
          </a:p>
          <a:p>
            <a:endParaRPr lang="en-IN" dirty="0"/>
          </a:p>
        </p:txBody>
      </p:sp>
    </p:spTree>
    <p:extLst>
      <p:ext uri="{BB962C8B-B14F-4D97-AF65-F5344CB8AC3E}">
        <p14:creationId xmlns:p14="http://schemas.microsoft.com/office/powerpoint/2010/main" val="1028905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258EE-70EC-4B69-B87D-D44CC7CFBC05}"/>
              </a:ext>
            </a:extLst>
          </p:cNvPr>
          <p:cNvSpPr>
            <a:spLocks noGrp="1"/>
          </p:cNvSpPr>
          <p:nvPr>
            <p:ph type="title"/>
          </p:nvPr>
        </p:nvSpPr>
        <p:spPr/>
        <p:txBody>
          <a:bodyPr/>
          <a:lstStyle/>
          <a:p>
            <a:r>
              <a:rPr lang="en-IN" dirty="0"/>
              <a:t>Conversion of relationship sets:</a:t>
            </a:r>
          </a:p>
        </p:txBody>
      </p:sp>
      <p:sp>
        <p:nvSpPr>
          <p:cNvPr id="3" name="Content Placeholder 2">
            <a:extLst>
              <a:ext uri="{FF2B5EF4-FFF2-40B4-BE49-F238E27FC236}">
                <a16:creationId xmlns:a16="http://schemas.microsoft.com/office/drawing/2014/main" id="{4873FD34-C312-4CED-91DB-2FA6EC0818EF}"/>
              </a:ext>
            </a:extLst>
          </p:cNvPr>
          <p:cNvSpPr>
            <a:spLocks noGrp="1"/>
          </p:cNvSpPr>
          <p:nvPr>
            <p:ph idx="1"/>
          </p:nvPr>
        </p:nvSpPr>
        <p:spPr>
          <a:xfrm>
            <a:off x="457200" y="1600201"/>
            <a:ext cx="8229600" cy="2133600"/>
          </a:xfrm>
        </p:spPr>
        <p:txBody>
          <a:bodyPr>
            <a:normAutofit fontScale="70000" lnSpcReduction="20000"/>
          </a:bodyPr>
          <a:lstStyle/>
          <a:p>
            <a:pPr algn="just"/>
            <a:r>
              <a:rPr lang="en-US" b="1" dirty="0"/>
              <a:t>Converting Generalization /specification hierarchy to tables:</a:t>
            </a:r>
            <a:r>
              <a:rPr lang="en-US" dirty="0"/>
              <a:t> </a:t>
            </a:r>
          </a:p>
          <a:p>
            <a:pPr lvl="1" algn="just"/>
            <a:r>
              <a:rPr lang="en-US" dirty="0"/>
              <a:t>A simple rule for conversion may be to decompose all the specialized entities into table in case they are disjoint, </a:t>
            </a:r>
          </a:p>
          <a:p>
            <a:pPr lvl="1" algn="just"/>
            <a:r>
              <a:rPr lang="en-US" dirty="0"/>
              <a:t>for example, create 3 table as:</a:t>
            </a:r>
          </a:p>
          <a:p>
            <a:pPr lvl="2" algn="just"/>
            <a:r>
              <a:rPr lang="en-US" dirty="0"/>
              <a:t>Account(</a:t>
            </a:r>
            <a:r>
              <a:rPr lang="en-US" dirty="0" err="1"/>
              <a:t>account_no,name,branch,balance</a:t>
            </a:r>
            <a:r>
              <a:rPr lang="en-US" dirty="0"/>
              <a:t>) </a:t>
            </a:r>
          </a:p>
          <a:p>
            <a:pPr lvl="2" algn="just"/>
            <a:r>
              <a:rPr lang="en-US" dirty="0"/>
              <a:t>Saving account(account-</a:t>
            </a:r>
            <a:r>
              <a:rPr lang="en-US" dirty="0" err="1"/>
              <a:t>no,intrest</a:t>
            </a:r>
            <a:r>
              <a:rPr lang="en-US" dirty="0"/>
              <a:t>) </a:t>
            </a:r>
          </a:p>
          <a:p>
            <a:pPr lvl="2" algn="just"/>
            <a:r>
              <a:rPr lang="en-US" dirty="0" err="1"/>
              <a:t>Current_account</a:t>
            </a:r>
            <a:r>
              <a:rPr lang="en-US" dirty="0"/>
              <a:t>(account-</a:t>
            </a:r>
            <a:r>
              <a:rPr lang="en-US" dirty="0" err="1"/>
              <a:t>no,charges</a:t>
            </a:r>
            <a:r>
              <a:rPr lang="en-US" dirty="0"/>
              <a:t>)</a:t>
            </a:r>
            <a:endParaRPr lang="en-IN" dirty="0"/>
          </a:p>
        </p:txBody>
      </p:sp>
      <p:pic>
        <p:nvPicPr>
          <p:cNvPr id="5" name="Picture 4">
            <a:extLst>
              <a:ext uri="{FF2B5EF4-FFF2-40B4-BE49-F238E27FC236}">
                <a16:creationId xmlns:a16="http://schemas.microsoft.com/office/drawing/2014/main" id="{EFD28969-C85E-4B6E-8B89-9721B9920008}"/>
              </a:ext>
            </a:extLst>
          </p:cNvPr>
          <p:cNvPicPr>
            <a:picLocks noChangeAspect="1"/>
          </p:cNvPicPr>
          <p:nvPr/>
        </p:nvPicPr>
        <p:blipFill>
          <a:blip r:embed="rId2"/>
          <a:stretch>
            <a:fillRect/>
          </a:stretch>
        </p:blipFill>
        <p:spPr>
          <a:xfrm>
            <a:off x="1981200" y="3602037"/>
            <a:ext cx="5421995" cy="2981325"/>
          </a:xfrm>
          <a:prstGeom prst="rect">
            <a:avLst/>
          </a:prstGeom>
        </p:spPr>
      </p:pic>
    </p:spTree>
    <p:extLst>
      <p:ext uri="{BB962C8B-B14F-4D97-AF65-F5344CB8AC3E}">
        <p14:creationId xmlns:p14="http://schemas.microsoft.com/office/powerpoint/2010/main" val="14212332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a:t>
            </a:r>
          </a:p>
        </p:txBody>
      </p:sp>
      <p:sp>
        <p:nvSpPr>
          <p:cNvPr id="3" name="Content Placeholder 2"/>
          <p:cNvSpPr>
            <a:spLocks noGrp="1"/>
          </p:cNvSpPr>
          <p:nvPr>
            <p:ph idx="1"/>
          </p:nvPr>
        </p:nvSpPr>
        <p:spPr/>
        <p:txBody>
          <a:bodyPr>
            <a:normAutofit fontScale="92500"/>
          </a:bodyPr>
          <a:lstStyle/>
          <a:p>
            <a:r>
              <a:rPr lang="en-IN" dirty="0"/>
              <a:t>SQL is Structured Query Language, which is a computer language for storing, manipulating and retrieving data stored in a relational database.</a:t>
            </a:r>
          </a:p>
          <a:p>
            <a:r>
              <a:rPr lang="en-IN" dirty="0"/>
              <a:t>SQL is the standard language for Relational Database System. All the Relational Database Management Systems (RDMS) like </a:t>
            </a:r>
            <a:r>
              <a:rPr lang="en-IN" dirty="0" err="1"/>
              <a:t>MySQL</a:t>
            </a:r>
            <a:r>
              <a:rPr lang="en-IN" dirty="0"/>
              <a:t>, MS Access, Oracle, Sybase, Informix, </a:t>
            </a:r>
            <a:r>
              <a:rPr lang="en-IN" dirty="0" err="1"/>
              <a:t>Postgres</a:t>
            </a:r>
            <a:r>
              <a:rPr lang="en-IN" dirty="0"/>
              <a:t> and SQL Server use SQL as their standard database language.</a:t>
            </a:r>
          </a:p>
          <a:p>
            <a:endParaRPr lang="en-I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SQL?</a:t>
            </a:r>
            <a:br>
              <a:rPr lang="en-IN" dirty="0"/>
            </a:br>
            <a:endParaRPr lang="en-IN" dirty="0"/>
          </a:p>
        </p:txBody>
      </p:sp>
      <p:sp>
        <p:nvSpPr>
          <p:cNvPr id="3" name="Content Placeholder 2"/>
          <p:cNvSpPr>
            <a:spLocks noGrp="1"/>
          </p:cNvSpPr>
          <p:nvPr>
            <p:ph idx="1"/>
          </p:nvPr>
        </p:nvSpPr>
        <p:spPr>
          <a:xfrm>
            <a:off x="457200" y="990600"/>
            <a:ext cx="8229600" cy="5562600"/>
          </a:xfrm>
        </p:spPr>
        <p:txBody>
          <a:bodyPr>
            <a:normAutofit fontScale="85000" lnSpcReduction="20000"/>
          </a:bodyPr>
          <a:lstStyle/>
          <a:p>
            <a:r>
              <a:rPr lang="en-IN" dirty="0"/>
              <a:t>SQL is widely popular because it offers the following advantages −</a:t>
            </a:r>
          </a:p>
          <a:p>
            <a:r>
              <a:rPr lang="en-IN" dirty="0"/>
              <a:t>Allows users to access data in the relational database management systems.</a:t>
            </a:r>
          </a:p>
          <a:p>
            <a:r>
              <a:rPr lang="en-IN" dirty="0"/>
              <a:t>Allows users to describe the data.</a:t>
            </a:r>
          </a:p>
          <a:p>
            <a:r>
              <a:rPr lang="en-IN" dirty="0"/>
              <a:t>Allows users to define the data in a database and manipulate that data.</a:t>
            </a:r>
          </a:p>
          <a:p>
            <a:r>
              <a:rPr lang="en-IN" dirty="0"/>
              <a:t>Allows to embed within other languages using SQL modules, libraries &amp; pre-compilers.</a:t>
            </a:r>
          </a:p>
          <a:p>
            <a:r>
              <a:rPr lang="en-IN" dirty="0"/>
              <a:t>Allows users to create and drop databases and tables.</a:t>
            </a:r>
          </a:p>
          <a:p>
            <a:r>
              <a:rPr lang="en-IN" dirty="0"/>
              <a:t>Allows users to create view, stored procedure, functions in a database.</a:t>
            </a:r>
          </a:p>
          <a:p>
            <a:r>
              <a:rPr lang="en-IN" dirty="0"/>
              <a:t>Allows users to set permissions on tables, procedures and views.</a:t>
            </a:r>
          </a:p>
          <a:p>
            <a:endParaRPr lang="en-I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Characteristics of SQL</a:t>
            </a:r>
            <a:br>
              <a:rPr lang="en-IN" dirty="0"/>
            </a:br>
            <a:endParaRPr lang="en-IN" dirty="0"/>
          </a:p>
        </p:txBody>
      </p:sp>
      <p:sp>
        <p:nvSpPr>
          <p:cNvPr id="3" name="Content Placeholder 2"/>
          <p:cNvSpPr>
            <a:spLocks noGrp="1"/>
          </p:cNvSpPr>
          <p:nvPr>
            <p:ph idx="1"/>
          </p:nvPr>
        </p:nvSpPr>
        <p:spPr/>
        <p:txBody>
          <a:bodyPr>
            <a:normAutofit/>
          </a:bodyPr>
          <a:lstStyle/>
          <a:p>
            <a:r>
              <a:rPr lang="en-IN" dirty="0"/>
              <a:t>SQL is extremely flexible.</a:t>
            </a:r>
          </a:p>
          <a:p>
            <a:r>
              <a:rPr lang="en-IN" dirty="0"/>
              <a:t>SQL uses a free form syntax that gives the ability to user to structure the SQL statements in a best suited way.</a:t>
            </a:r>
          </a:p>
          <a:p>
            <a:r>
              <a:rPr lang="en-IN" dirty="0"/>
              <a:t>It is a high level language.</a:t>
            </a:r>
          </a:p>
          <a:p>
            <a:r>
              <a:rPr lang="en-IN" dirty="0"/>
              <a:t>It receives natural extensions to its functional capabilities.</a:t>
            </a:r>
          </a:p>
          <a:p>
            <a:r>
              <a:rPr lang="en-IN" dirty="0"/>
              <a:t>It can execute queries against the database.</a:t>
            </a:r>
          </a:p>
          <a:p>
            <a:endParaRPr lang="en-I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Advantages of SQL</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SQL provides a greater degree of abstraction than procedural language.</a:t>
            </a:r>
          </a:p>
          <a:p>
            <a:r>
              <a:rPr lang="en-IN" dirty="0"/>
              <a:t>It is coded without embedded data-navigational instructions.</a:t>
            </a:r>
          </a:p>
          <a:p>
            <a:r>
              <a:rPr lang="en-IN" dirty="0"/>
              <a:t>It enables the end users to deal with a number of database management systems where it is available.</a:t>
            </a:r>
          </a:p>
          <a:p>
            <a:r>
              <a:rPr lang="en-IN" dirty="0"/>
              <a:t>It retrieves quickly and efficiently huge amount of records from a database.</a:t>
            </a:r>
          </a:p>
          <a:p>
            <a:r>
              <a:rPr lang="en-IN" dirty="0"/>
              <a:t>No coding required while using standard SQL.</a:t>
            </a:r>
          </a:p>
          <a:p>
            <a:endParaRPr lang="en-I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DDL</a:t>
            </a:r>
          </a:p>
        </p:txBody>
      </p:sp>
      <p:sp>
        <p:nvSpPr>
          <p:cNvPr id="3" name="Content Placeholder 2"/>
          <p:cNvSpPr>
            <a:spLocks noGrp="1"/>
          </p:cNvSpPr>
          <p:nvPr>
            <p:ph idx="1"/>
          </p:nvPr>
        </p:nvSpPr>
        <p:spPr/>
        <p:txBody>
          <a:bodyPr>
            <a:normAutofit fontScale="70000" lnSpcReduction="20000"/>
          </a:bodyPr>
          <a:lstStyle/>
          <a:p>
            <a:r>
              <a:rPr lang="en-IN" dirty="0"/>
              <a:t>DDL stands for </a:t>
            </a:r>
            <a:r>
              <a:rPr lang="en-IN" b="1" dirty="0"/>
              <a:t>Data Definition Language.</a:t>
            </a:r>
            <a:endParaRPr lang="en-IN" dirty="0"/>
          </a:p>
          <a:p>
            <a:r>
              <a:rPr lang="en-IN" dirty="0"/>
              <a:t>It is a language used for defining and modifying the data and its structure.</a:t>
            </a:r>
          </a:p>
          <a:p>
            <a:r>
              <a:rPr lang="en-IN" dirty="0"/>
              <a:t>It is used to build and modify the structure of your tables and other objects in the database.</a:t>
            </a:r>
          </a:p>
          <a:p>
            <a:r>
              <a:rPr lang="en-IN" b="1" dirty="0"/>
              <a:t>DDL commands are as follows,</a:t>
            </a:r>
            <a:br>
              <a:rPr lang="en-IN" dirty="0"/>
            </a:br>
            <a:r>
              <a:rPr lang="en-IN" dirty="0"/>
              <a:t>1. CREATE </a:t>
            </a:r>
            <a:br>
              <a:rPr lang="en-IN" dirty="0"/>
            </a:br>
            <a:r>
              <a:rPr lang="en-IN" dirty="0"/>
              <a:t>2. DROP </a:t>
            </a:r>
            <a:br>
              <a:rPr lang="en-IN" dirty="0"/>
            </a:br>
            <a:r>
              <a:rPr lang="en-IN" dirty="0"/>
              <a:t>3. ALTER </a:t>
            </a:r>
            <a:br>
              <a:rPr lang="en-IN" dirty="0"/>
            </a:br>
            <a:r>
              <a:rPr lang="en-IN" dirty="0"/>
              <a:t>4. RENAME </a:t>
            </a:r>
            <a:br>
              <a:rPr lang="en-IN" dirty="0"/>
            </a:br>
            <a:r>
              <a:rPr lang="en-IN" dirty="0"/>
              <a:t>5. TRUNCATE </a:t>
            </a:r>
            <a:br>
              <a:rPr lang="en-IN" dirty="0"/>
            </a:br>
            <a:r>
              <a:rPr lang="en-IN" dirty="0"/>
              <a:t>These commands can be used to add, remove or modify tables within a database.</a:t>
            </a:r>
          </a:p>
          <a:p>
            <a:r>
              <a:rPr lang="en-IN" dirty="0"/>
              <a:t>DDL has pre-defined syntax for describing the data.</a:t>
            </a:r>
          </a:p>
          <a:p>
            <a:endParaRPr lang="en-I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CREATE COMMAND</a:t>
            </a:r>
            <a:br>
              <a:rPr lang="en-IN" dirty="0"/>
            </a:br>
            <a:endParaRPr lang="en-IN" dirty="0"/>
          </a:p>
        </p:txBody>
      </p:sp>
      <p:sp>
        <p:nvSpPr>
          <p:cNvPr id="3" name="Content Placeholder 2"/>
          <p:cNvSpPr>
            <a:spLocks noGrp="1"/>
          </p:cNvSpPr>
          <p:nvPr>
            <p:ph idx="1"/>
          </p:nvPr>
        </p:nvSpPr>
        <p:spPr/>
        <p:txBody>
          <a:bodyPr/>
          <a:lstStyle/>
          <a:p>
            <a:r>
              <a:rPr lang="en-IN" dirty="0"/>
              <a:t>CREATE TABLE &lt;</a:t>
            </a:r>
            <a:r>
              <a:rPr lang="en-IN" dirty="0" err="1"/>
              <a:t>table_name</a:t>
            </a:r>
            <a:r>
              <a:rPr lang="en-IN" dirty="0"/>
              <a:t>&gt;</a:t>
            </a:r>
            <a:br>
              <a:rPr lang="en-IN" dirty="0"/>
            </a:br>
            <a:r>
              <a:rPr lang="en-IN" dirty="0"/>
              <a:t>(    column_name1 </a:t>
            </a:r>
            <a:r>
              <a:rPr lang="en-IN" dirty="0" err="1"/>
              <a:t>datatype</a:t>
            </a:r>
            <a:r>
              <a:rPr lang="en-IN" dirty="0"/>
              <a:t>,</a:t>
            </a:r>
            <a:br>
              <a:rPr lang="en-IN" dirty="0"/>
            </a:br>
            <a:r>
              <a:rPr lang="en-IN" dirty="0"/>
              <a:t>     column_name2 </a:t>
            </a:r>
            <a:r>
              <a:rPr lang="en-IN" dirty="0" err="1"/>
              <a:t>datatype</a:t>
            </a:r>
            <a:r>
              <a:rPr lang="en-IN" dirty="0"/>
              <a:t>,</a:t>
            </a:r>
            <a:br>
              <a:rPr lang="en-IN" dirty="0"/>
            </a:br>
            <a:r>
              <a:rPr lang="en-IN" dirty="0"/>
              <a:t>     .</a:t>
            </a:r>
            <a:br>
              <a:rPr lang="en-IN" dirty="0"/>
            </a:br>
            <a:r>
              <a:rPr lang="en-IN" dirty="0"/>
              <a:t>     .</a:t>
            </a:r>
            <a:br>
              <a:rPr lang="en-IN" dirty="0"/>
            </a:br>
            <a:r>
              <a:rPr lang="en-IN" dirty="0"/>
              <a:t>     .</a:t>
            </a:r>
            <a:br>
              <a:rPr lang="en-IN" dirty="0"/>
            </a:br>
            <a:r>
              <a:rPr lang="en-IN" dirty="0"/>
              <a:t>     </a:t>
            </a:r>
            <a:r>
              <a:rPr lang="en-IN" dirty="0" err="1"/>
              <a:t>column_name_n</a:t>
            </a:r>
            <a:r>
              <a:rPr lang="en-IN" dirty="0"/>
              <a:t> </a:t>
            </a:r>
            <a:r>
              <a:rPr lang="en-IN" dirty="0" err="1"/>
              <a:t>datatype</a:t>
            </a:r>
            <a:br>
              <a:rPr lang="en-IN" dirty="0"/>
            </a:br>
            <a:r>
              <a:rPr lang="en-IN" dirty="0"/>
              <a:t>);</a:t>
            </a:r>
            <a:br>
              <a:rPr lang="en-IN" dirty="0"/>
            </a:br>
            <a:endParaRPr lang="en-I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DROP COMMAND</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b="1" dirty="0"/>
              <a:t>DROP command</a:t>
            </a:r>
            <a:r>
              <a:rPr lang="en-IN" dirty="0"/>
              <a:t> allows to remove entire database objects from the database.</a:t>
            </a:r>
          </a:p>
          <a:p>
            <a:r>
              <a:rPr lang="en-IN" dirty="0"/>
              <a:t>It removes entire data structure from the database.</a:t>
            </a:r>
          </a:p>
          <a:p>
            <a:r>
              <a:rPr lang="en-IN" dirty="0"/>
              <a:t>It deletes a table, index or view.</a:t>
            </a:r>
          </a:p>
          <a:p>
            <a:br>
              <a:rPr lang="en-IN" dirty="0"/>
            </a:br>
            <a:r>
              <a:rPr lang="en-IN" b="1" dirty="0"/>
              <a:t>Syntax:</a:t>
            </a:r>
            <a:br>
              <a:rPr lang="en-IN" dirty="0"/>
            </a:br>
            <a:r>
              <a:rPr lang="en-IN" dirty="0"/>
              <a:t>DROP TABLE &lt;</a:t>
            </a:r>
            <a:r>
              <a:rPr lang="en-IN" dirty="0" err="1"/>
              <a:t>table_name</a:t>
            </a:r>
            <a:r>
              <a:rPr lang="en-IN" dirty="0"/>
              <a:t>&gt;;</a:t>
            </a:r>
            <a:br>
              <a:rPr lang="en-IN" dirty="0"/>
            </a:br>
            <a:r>
              <a:rPr lang="en-IN" dirty="0"/>
              <a:t>OR</a:t>
            </a:r>
            <a:br>
              <a:rPr lang="en-IN" dirty="0"/>
            </a:br>
            <a:r>
              <a:rPr lang="en-IN" dirty="0"/>
              <a:t>DROP DATABASE &lt;</a:t>
            </a:r>
            <a:r>
              <a:rPr lang="en-IN" dirty="0" err="1"/>
              <a:t>database_name</a:t>
            </a:r>
            <a:r>
              <a:rPr lang="en-IN" dirty="0"/>
              <a:t>&gt;;</a:t>
            </a:r>
            <a:br>
              <a:rPr lang="en-IN" dirty="0"/>
            </a:br>
            <a:endParaRPr lang="en-I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ALTER COMMAND</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An </a:t>
            </a:r>
            <a:r>
              <a:rPr lang="en-IN" b="1" dirty="0"/>
              <a:t>ALTER command</a:t>
            </a:r>
            <a:r>
              <a:rPr lang="en-IN" dirty="0"/>
              <a:t> allows to alter or modify the structure of the database.</a:t>
            </a:r>
          </a:p>
          <a:p>
            <a:r>
              <a:rPr lang="en-IN" dirty="0"/>
              <a:t>It modifies an existing database object.</a:t>
            </a:r>
          </a:p>
          <a:p>
            <a:r>
              <a:rPr lang="en-IN" dirty="0"/>
              <a:t>Using this command, you can add additional column, drop existing column and even change the data type of columns.</a:t>
            </a:r>
          </a:p>
          <a:p>
            <a:r>
              <a:rPr lang="en-IN" b="1" dirty="0"/>
              <a:t>Syntax:</a:t>
            </a:r>
            <a:br>
              <a:rPr lang="en-IN" dirty="0"/>
            </a:br>
            <a:r>
              <a:rPr lang="en-IN" dirty="0"/>
              <a:t>ALTER TABLE &lt;</a:t>
            </a:r>
            <a:r>
              <a:rPr lang="en-IN" dirty="0" err="1"/>
              <a:t>table_name</a:t>
            </a:r>
            <a:r>
              <a:rPr lang="en-IN" dirty="0"/>
              <a:t>&gt;</a:t>
            </a:r>
            <a:br>
              <a:rPr lang="en-IN" dirty="0"/>
            </a:br>
            <a:r>
              <a:rPr lang="en-IN" dirty="0"/>
              <a:t>ADD &lt;</a:t>
            </a:r>
            <a:r>
              <a:rPr lang="en-IN" dirty="0" err="1"/>
              <a:t>column_name</a:t>
            </a:r>
            <a:r>
              <a:rPr lang="en-IN" dirty="0"/>
              <a:t> </a:t>
            </a:r>
            <a:r>
              <a:rPr lang="en-IN" dirty="0" err="1"/>
              <a:t>datatype</a:t>
            </a:r>
            <a:r>
              <a:rPr lang="en-IN" dirty="0"/>
              <a:t>&gt;;</a:t>
            </a:r>
            <a:br>
              <a:rPr lang="en-IN" dirty="0"/>
            </a:br>
            <a:endParaRPr lang="en-IN" dirty="0"/>
          </a:p>
          <a:p>
            <a:endParaRPr lang="en-I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RENAME COMMAND</a:t>
            </a:r>
            <a:br>
              <a:rPr lang="en-IN" dirty="0"/>
            </a:br>
            <a:endParaRPr lang="en-IN" dirty="0"/>
          </a:p>
        </p:txBody>
      </p:sp>
      <p:sp>
        <p:nvSpPr>
          <p:cNvPr id="3" name="Content Placeholder 2"/>
          <p:cNvSpPr>
            <a:spLocks noGrp="1"/>
          </p:cNvSpPr>
          <p:nvPr>
            <p:ph idx="1"/>
          </p:nvPr>
        </p:nvSpPr>
        <p:spPr/>
        <p:txBody>
          <a:bodyPr/>
          <a:lstStyle/>
          <a:p>
            <a:r>
              <a:rPr lang="en-IN" b="1" dirty="0"/>
              <a:t>RENAME command</a:t>
            </a:r>
            <a:r>
              <a:rPr lang="en-IN" dirty="0"/>
              <a:t> is used to rename an object.</a:t>
            </a:r>
          </a:p>
          <a:p>
            <a:r>
              <a:rPr lang="en-IN" dirty="0"/>
              <a:t>It renames a database table.</a:t>
            </a:r>
          </a:p>
          <a:p>
            <a:r>
              <a:rPr lang="en-IN" b="1" dirty="0"/>
              <a:t>Syntax:</a:t>
            </a:r>
            <a:br>
              <a:rPr lang="en-IN" dirty="0"/>
            </a:br>
            <a:r>
              <a:rPr lang="en-IN" dirty="0"/>
              <a:t>RENAME TABLE &lt;</a:t>
            </a:r>
            <a:r>
              <a:rPr lang="en-IN" dirty="0" err="1"/>
              <a:t>old_name</a:t>
            </a:r>
            <a:r>
              <a:rPr lang="en-IN" dirty="0"/>
              <a:t>&gt; TO &lt;</a:t>
            </a:r>
            <a:r>
              <a:rPr lang="en-IN" dirty="0" err="1"/>
              <a:t>new_name</a:t>
            </a:r>
            <a:r>
              <a:rPr lang="en-IN" dirty="0"/>
              <a:t>&gt;;</a:t>
            </a:r>
            <a:br>
              <a:rPr lang="en-IN" dirty="0"/>
            </a:b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1058</TotalTime>
  <Words>9680</Words>
  <Application>Microsoft Office PowerPoint</Application>
  <PresentationFormat>On-screen Show (4:3)</PresentationFormat>
  <Paragraphs>721</Paragraphs>
  <Slides>119</Slides>
  <Notes>0</Notes>
  <HiddenSlides>0</HiddenSlides>
  <MMClips>0</MMClips>
  <ScaleCrop>false</ScaleCrop>
  <HeadingPairs>
    <vt:vector size="4" baseType="variant">
      <vt:variant>
        <vt:lpstr>Theme</vt:lpstr>
      </vt:variant>
      <vt:variant>
        <vt:i4>1</vt:i4>
      </vt:variant>
      <vt:variant>
        <vt:lpstr>Slide Titles</vt:lpstr>
      </vt:variant>
      <vt:variant>
        <vt:i4>119</vt:i4>
      </vt:variant>
    </vt:vector>
  </HeadingPairs>
  <TitlesOfParts>
    <vt:vector size="120" baseType="lpstr">
      <vt:lpstr>Office Theme</vt:lpstr>
      <vt:lpstr>DBMS </vt:lpstr>
      <vt:lpstr>What is Data?</vt:lpstr>
      <vt:lpstr>Database</vt:lpstr>
      <vt:lpstr>Database Management System</vt:lpstr>
      <vt:lpstr>Characteristics of DBMS</vt:lpstr>
      <vt:lpstr>Types of Databases</vt:lpstr>
      <vt:lpstr>Centralized Database</vt:lpstr>
      <vt:lpstr>Distributed Database</vt:lpstr>
      <vt:lpstr>Relational Database</vt:lpstr>
      <vt:lpstr>Properties of Relational Database</vt:lpstr>
      <vt:lpstr>NoSQL Database</vt:lpstr>
      <vt:lpstr>Cloud Database</vt:lpstr>
      <vt:lpstr>Object-oriented Databases</vt:lpstr>
      <vt:lpstr>Hierarchical Databases </vt:lpstr>
      <vt:lpstr>Network Databases</vt:lpstr>
      <vt:lpstr>Advantages of DBMS</vt:lpstr>
      <vt:lpstr>Disadvantages of DBMS</vt:lpstr>
      <vt:lpstr>Data Abstraction in DBMS </vt:lpstr>
      <vt:lpstr>PowerPoint Presentation</vt:lpstr>
      <vt:lpstr>Example</vt:lpstr>
      <vt:lpstr>Instance and schema in DBMS </vt:lpstr>
      <vt:lpstr>DBMS Instance </vt:lpstr>
      <vt:lpstr>DBMS – Three Level Architecture </vt:lpstr>
      <vt:lpstr>External level </vt:lpstr>
      <vt:lpstr>Conceptual level </vt:lpstr>
      <vt:lpstr>Internal level </vt:lpstr>
      <vt:lpstr>DBMS Architecture</vt:lpstr>
      <vt:lpstr>PowerPoint Presentation</vt:lpstr>
      <vt:lpstr>Database Users: </vt:lpstr>
      <vt:lpstr>Database Administrator: </vt:lpstr>
      <vt:lpstr>Query Processor: </vt:lpstr>
      <vt:lpstr> Storage Manager/Storage Management: </vt:lpstr>
      <vt:lpstr>Data dictionary</vt:lpstr>
      <vt:lpstr>Types of Data Dictionary </vt:lpstr>
      <vt:lpstr>Example-Data Dictionary</vt:lpstr>
      <vt:lpstr>Meta Data</vt:lpstr>
      <vt:lpstr>Data Models </vt:lpstr>
      <vt:lpstr>Why use Data Model? </vt:lpstr>
      <vt:lpstr>Types of Data Model</vt:lpstr>
      <vt:lpstr>Types of Data Model</vt:lpstr>
      <vt:lpstr>Types of Data Model</vt:lpstr>
      <vt:lpstr>Types of Data Model</vt:lpstr>
      <vt:lpstr>DBMS languages </vt:lpstr>
      <vt:lpstr>Data Definition Language (DDL) </vt:lpstr>
      <vt:lpstr>Data Manipulation Language (DML) </vt:lpstr>
      <vt:lpstr>Data Control language (DCL) </vt:lpstr>
      <vt:lpstr>Transaction Control Language(TCL) </vt:lpstr>
      <vt:lpstr>DBA</vt:lpstr>
      <vt:lpstr>Responsibilities of DBA</vt:lpstr>
      <vt:lpstr>Data Independence </vt:lpstr>
      <vt:lpstr>Data Independance</vt:lpstr>
      <vt:lpstr>Physical Data Independance</vt:lpstr>
      <vt:lpstr>Logical Data Independence </vt:lpstr>
      <vt:lpstr>ER Modelling</vt:lpstr>
      <vt:lpstr>Example</vt:lpstr>
      <vt:lpstr>Components of ER Diagram</vt:lpstr>
      <vt:lpstr>Entity</vt:lpstr>
      <vt:lpstr>Weak and Strong Entity</vt:lpstr>
      <vt:lpstr>Attribute</vt:lpstr>
      <vt:lpstr>Types of attributes</vt:lpstr>
      <vt:lpstr>Key Attribute</vt:lpstr>
      <vt:lpstr>Simple and Composite attribute:</vt:lpstr>
      <vt:lpstr>Single and Multivalued attribute: </vt:lpstr>
      <vt:lpstr>Derived Attribute</vt:lpstr>
      <vt:lpstr>Relationship</vt:lpstr>
      <vt:lpstr>One to one relationship</vt:lpstr>
      <vt:lpstr>One to Many Relationship</vt:lpstr>
      <vt:lpstr>Many to One Relationship</vt:lpstr>
      <vt:lpstr>Many to Many Relationship</vt:lpstr>
      <vt:lpstr>Partial and Total Participation of an Entity set</vt:lpstr>
      <vt:lpstr>Example-E-R diagram for hospital</vt:lpstr>
      <vt:lpstr>Advantages and Disadvantages of ER Modeling</vt:lpstr>
      <vt:lpstr>Keys</vt:lpstr>
      <vt:lpstr>Types of Keys</vt:lpstr>
      <vt:lpstr>Keys</vt:lpstr>
      <vt:lpstr>Continue..</vt:lpstr>
      <vt:lpstr>Advanced ER-diagram</vt:lpstr>
      <vt:lpstr>Generalization </vt:lpstr>
      <vt:lpstr> Specialization </vt:lpstr>
      <vt:lpstr>Example-Generalization and specilization</vt:lpstr>
      <vt:lpstr>Aggregation </vt:lpstr>
      <vt:lpstr>Where Aggregation is required?</vt:lpstr>
      <vt:lpstr>Reduction of ER diagram to Table </vt:lpstr>
      <vt:lpstr>ER- Diagram For College Database</vt:lpstr>
      <vt:lpstr>Conversion of entity sets: </vt:lpstr>
      <vt:lpstr>Conversion of relationship sets</vt:lpstr>
      <vt:lpstr>Conversion of relationship sets:</vt:lpstr>
      <vt:lpstr>Conversion of relationship sets:</vt:lpstr>
      <vt:lpstr>Conversion of relationship sets:</vt:lpstr>
      <vt:lpstr>Conversion of relationship sets:</vt:lpstr>
      <vt:lpstr>SQL</vt:lpstr>
      <vt:lpstr>Why SQL? </vt:lpstr>
      <vt:lpstr>Characteristics of SQL </vt:lpstr>
      <vt:lpstr>Advantages of SQL </vt:lpstr>
      <vt:lpstr>DDL</vt:lpstr>
      <vt:lpstr> CREATE COMMAND </vt:lpstr>
      <vt:lpstr>DROP COMMAND </vt:lpstr>
      <vt:lpstr>ALTER COMMAND </vt:lpstr>
      <vt:lpstr>RENAME COMMAND </vt:lpstr>
      <vt:lpstr>TRUNCATE COMMAND </vt:lpstr>
      <vt:lpstr> SQL Data Manipulation Language (DML) </vt:lpstr>
      <vt:lpstr>Basic Structure </vt:lpstr>
      <vt:lpstr>Structure of DML statement</vt:lpstr>
      <vt:lpstr>Aggregate Functions</vt:lpstr>
      <vt:lpstr>PowerPoint Presentation</vt:lpstr>
      <vt:lpstr>SET Operations in SQL </vt:lpstr>
      <vt:lpstr>UNION Operation</vt:lpstr>
      <vt:lpstr>UNION ALL </vt:lpstr>
      <vt:lpstr>INTERSECT </vt:lpstr>
      <vt:lpstr>PowerPoint Presentation</vt:lpstr>
      <vt:lpstr>Set difference(MINUS)</vt:lpstr>
      <vt:lpstr>PowerPoint Presentation</vt:lpstr>
      <vt:lpstr>nested sub queries</vt:lpstr>
      <vt:lpstr>PowerPoint Presentation</vt:lpstr>
      <vt:lpstr>PowerPoint Presentation</vt:lpstr>
      <vt:lpstr>Using GRANT and REVOKE </vt:lpstr>
      <vt:lpstr>Transaction Control language(TCL) </vt:lpstr>
      <vt:lpstr>ROLLBACK command </vt:lpstr>
      <vt:lpstr>SAVEPOINT command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Merits of DBMS </dc:title>
  <dc:creator>ignou</dc:creator>
  <cp:lastModifiedBy>Anshuman Rathore</cp:lastModifiedBy>
  <cp:revision>80</cp:revision>
  <dcterms:created xsi:type="dcterms:W3CDTF">2006-08-16T00:00:00Z</dcterms:created>
  <dcterms:modified xsi:type="dcterms:W3CDTF">2022-09-14T16:56:13Z</dcterms:modified>
</cp:coreProperties>
</file>