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12"/>
  </p:notesMasterIdLst>
  <p:sldIdLst>
    <p:sldId id="268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8D6A-D52B-4FC9-84B9-E19F69203AA5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EC707-60D7-4872-A9CC-687B170BF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9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B469A2-954B-4DD3-ABB5-F718A7A193B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4ED027-EFF9-AA57-7915-CED8662D18EE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41D0E7-E955-E390-86E0-9724907E7041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8E99B-6EF3-73DE-290D-FBA875B0E81A}"/>
              </a:ext>
            </a:extLst>
          </p:cNvPr>
          <p:cNvSpPr/>
          <p:nvPr/>
        </p:nvSpPr>
        <p:spPr>
          <a:xfrm>
            <a:off x="2487640" y="2105561"/>
            <a:ext cx="72167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Structured Query</a:t>
            </a:r>
            <a:endParaRPr lang="en-IN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D91CB-F07C-DD33-EB6C-456D97441C5A}"/>
              </a:ext>
            </a:extLst>
          </p:cNvPr>
          <p:cNvSpPr/>
          <p:nvPr/>
        </p:nvSpPr>
        <p:spPr>
          <a:xfrm>
            <a:off x="3874238" y="3064471"/>
            <a:ext cx="44435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49373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9F6AF5-EAC9-0F7B-7D9C-D2496103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904522"/>
            <a:ext cx="9040487" cy="50489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3B22AF-6052-6B3B-E3AB-05266D740FA0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C98770-90D0-6A94-1848-790C19A80913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7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8983-4D70-C93A-BFCB-24800B5C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/>
              <a:t>  History of Sequel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A07376-FFF3-F95D-9994-07ABCA22D382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1997F-2610-7D77-B9CA-D529A6B3644D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6985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DBBD57-9368-259C-46D8-EBF5DF67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07" y="802060"/>
            <a:ext cx="10364451" cy="111808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Manual </a:t>
            </a:r>
            <a:r>
              <a:rPr lang="en-IN" b="1" u="sng" dirty="0" err="1"/>
              <a:t>Sytem</a:t>
            </a:r>
            <a:r>
              <a:rPr lang="en-IN" b="1" u="sng" dirty="0"/>
              <a:t> – 1950: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8853-C43C-DBD7-B5EA-3DAE1D66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099" y="2602606"/>
            <a:ext cx="5647266" cy="165278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STORAGE IN PAPER RECORD</a:t>
            </a:r>
          </a:p>
          <a:p>
            <a:pPr marL="457200" indent="-457200">
              <a:buAutoNum type="arabicParenR"/>
            </a:pPr>
            <a:r>
              <a:rPr lang="en-IN" dirty="0"/>
              <a:t>Huge manpower</a:t>
            </a:r>
          </a:p>
          <a:p>
            <a:pPr marL="457200" indent="-457200">
              <a:buAutoNum type="arabicParenR"/>
            </a:pPr>
            <a:r>
              <a:rPr lang="en-IN" dirty="0"/>
              <a:t>Unnecessary time wastage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188B9-C890-02D5-83E5-C211C2F0E9BC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C7DC08-DC81-E375-D00D-2AA9EDDCD9C9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CFF2-2C83-A8A4-B0D5-09D8CC3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09" y="134982"/>
            <a:ext cx="10364451" cy="1118086"/>
          </a:xfrm>
        </p:spPr>
        <p:txBody>
          <a:bodyPr/>
          <a:lstStyle/>
          <a:p>
            <a:r>
              <a:rPr lang="en-IN" b="1" u="sng" dirty="0"/>
              <a:t>1950’s and early 1960’s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8082-68EC-F914-381C-C83E26C5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09" y="4859868"/>
            <a:ext cx="10364452" cy="1545440"/>
          </a:xfrm>
        </p:spPr>
        <p:txBody>
          <a:bodyPr>
            <a:normAutofit/>
          </a:bodyPr>
          <a:lstStyle/>
          <a:p>
            <a:r>
              <a:rPr lang="en-IN" dirty="0"/>
              <a:t>Data preprocessing used magnetic tapes for storage</a:t>
            </a:r>
          </a:p>
          <a:p>
            <a:r>
              <a:rPr lang="en-IN" dirty="0"/>
              <a:t>Only </a:t>
            </a:r>
            <a:r>
              <a:rPr lang="en-IN" dirty="0" err="1"/>
              <a:t>sequenstial</a:t>
            </a:r>
            <a:r>
              <a:rPr lang="en-IN" dirty="0"/>
              <a:t> access</a:t>
            </a:r>
          </a:p>
          <a:p>
            <a:r>
              <a:rPr lang="en-IN" dirty="0"/>
              <a:t>Punched cards for 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8FEDEB-F8F2-A5F1-8B82-5DC571F3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9" y="1375172"/>
            <a:ext cx="9754224" cy="34846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320F2C-5C9B-EF67-D5F1-9DFB7D4F13F9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66EB81-6A92-853C-AC06-C1E0E0D672AD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17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DD0-66F1-D414-C667-4B7536F0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1960’s and 1970s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17B4-48A8-A3F1-6E34-4426AB89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363" y="5057820"/>
            <a:ext cx="6790892" cy="995848"/>
          </a:xfrm>
        </p:spPr>
        <p:txBody>
          <a:bodyPr/>
          <a:lstStyle/>
          <a:p>
            <a:r>
              <a:rPr lang="en-IN" b="1" dirty="0"/>
              <a:t>Hard disks </a:t>
            </a:r>
            <a:r>
              <a:rPr lang="en-IN" dirty="0"/>
              <a:t>allowed direct access to data</a:t>
            </a:r>
          </a:p>
          <a:p>
            <a:r>
              <a:rPr lang="en-IN" dirty="0"/>
              <a:t>Data stored in </a:t>
            </a:r>
            <a:r>
              <a:rPr lang="en-IN" b="1" dirty="0"/>
              <a:t>files</a:t>
            </a:r>
            <a:r>
              <a:rPr lang="en-IN" dirty="0"/>
              <a:t> knows as file based system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1599C-EB9F-4AB7-8778-70A5FF1E8403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5976C7-9BD0-2146-3B52-46E090E13441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C832-D9B9-1D0B-431F-9759B696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63" y="1786467"/>
            <a:ext cx="7611537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7405-213E-78B5-69E9-08D4D54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 </a:t>
            </a:r>
            <a:r>
              <a:rPr lang="en-US" sz="4400" b="1" u="sng" dirty="0"/>
              <a:t>The Seeds of Relational Model (1970s)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8706-96CB-20FF-5311-946CA83B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620" y="2202657"/>
            <a:ext cx="4764980" cy="2712906"/>
          </a:xfrm>
        </p:spPr>
        <p:txBody>
          <a:bodyPr>
            <a:normAutofit/>
          </a:bodyPr>
          <a:lstStyle/>
          <a:p>
            <a:r>
              <a:rPr lang="en-US" b="1" dirty="0"/>
              <a:t>1970: Dr. Edgar F. Codd </a:t>
            </a:r>
            <a:r>
              <a:rPr lang="en-US" dirty="0"/>
              <a:t>publishes his seminal paper, "A Relational Model of Data”.</a:t>
            </a:r>
          </a:p>
          <a:p>
            <a:r>
              <a:rPr lang="en-US" b="1" dirty="0"/>
              <a:t>Key ideas: </a:t>
            </a:r>
            <a:r>
              <a:rPr lang="en-US" dirty="0"/>
              <a:t>Codd's model introduced concepts like tables, columns, rows, and relationships, offering a logical and efficient way to organize data.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1072F3-76C9-AD36-3F83-2F872D42459E}"/>
              </a:ext>
            </a:extLst>
          </p:cNvPr>
          <p:cNvSpPr txBox="1">
            <a:spLocks/>
          </p:cNvSpPr>
          <p:nvPr/>
        </p:nvSpPr>
        <p:spPr>
          <a:xfrm>
            <a:off x="6096000" y="2214695"/>
            <a:ext cx="4267825" cy="402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1A10B7-0AB0-E7B7-7C26-3E91AB4CDB69}"/>
              </a:ext>
            </a:extLst>
          </p:cNvPr>
          <p:cNvSpPr txBox="1">
            <a:spLocks/>
          </p:cNvSpPr>
          <p:nvPr/>
        </p:nvSpPr>
        <p:spPr>
          <a:xfrm>
            <a:off x="6894557" y="5377940"/>
            <a:ext cx="2670709" cy="63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DR. Edgar f. </a:t>
            </a:r>
            <a:r>
              <a:rPr lang="en-US" b="1" dirty="0" err="1"/>
              <a:t>codd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98D49-F008-7FA5-D887-23A81716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1936530"/>
            <a:ext cx="3721201" cy="3525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77023D-0208-5C4D-12D2-1C137D250D61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28A1C-78CD-BD88-1C7D-769499CAC128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14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C404-669C-0FD3-7378-0CC427AE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984"/>
            <a:ext cx="10364451" cy="1596177"/>
          </a:xfrm>
        </p:spPr>
        <p:txBody>
          <a:bodyPr/>
          <a:lstStyle/>
          <a:p>
            <a:r>
              <a:rPr lang="en-US" b="1" dirty="0"/>
              <a:t> Birth of SEQUEL (Early 1970s)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F77F-B091-9854-2AA0-20AFCDAA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584810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sz="2400" b="1" dirty="0"/>
              <a:t>Who Developed SQL ?</a:t>
            </a:r>
          </a:p>
          <a:p>
            <a:r>
              <a:rPr lang="en-US" b="1" dirty="0"/>
              <a:t>Donald D. Chamberlin </a:t>
            </a:r>
            <a:r>
              <a:rPr lang="en-US" dirty="0"/>
              <a:t>and </a:t>
            </a:r>
            <a:r>
              <a:rPr lang="en-US" b="1" dirty="0"/>
              <a:t>Raymond F. Boyce </a:t>
            </a:r>
            <a:r>
              <a:rPr lang="en-US" dirty="0"/>
              <a:t>at IBM </a:t>
            </a:r>
            <a:r>
              <a:rPr lang="en-US" b="1" dirty="0"/>
              <a:t>developed</a:t>
            </a:r>
            <a:r>
              <a:rPr lang="en-US" dirty="0"/>
              <a:t> SEQUEL (Structured English Query Language) based on Codd's model.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62D09-69DC-EA66-DFA1-E6B37259A9B5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D8C53D-D7EE-B7BF-219C-7114D1CA80D2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7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F0D0-9A7B-1B5F-7E16-6A9E1B1B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Standardization takes Hold (1986)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5EE0-45D7-B862-6D3A-C5FC24D3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328" y="3132666"/>
            <a:ext cx="9720073" cy="4023360"/>
          </a:xfrm>
        </p:spPr>
        <p:txBody>
          <a:bodyPr/>
          <a:lstStyle/>
          <a:p>
            <a:r>
              <a:rPr lang="en-US" dirty="0"/>
              <a:t>1986: The American National Standards Institute </a:t>
            </a:r>
            <a:r>
              <a:rPr lang="en-US" b="1" dirty="0"/>
              <a:t>(ANSI) </a:t>
            </a:r>
            <a:r>
              <a:rPr lang="en-US" dirty="0"/>
              <a:t>and the International Organization for Standardization </a:t>
            </a:r>
            <a:r>
              <a:rPr lang="en-US" b="1" dirty="0"/>
              <a:t>(ISO) </a:t>
            </a:r>
            <a:r>
              <a:rPr lang="en-US" dirty="0"/>
              <a:t>officially adopt SQL as a standard, known as "Database Language SQL.“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B6093-381C-32E2-A77A-5CD1E4BB7ADD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6A1B69-5F3A-03E8-E6FD-1175E6748541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84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D917-CFD8-401E-98EE-E6AF6219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Adoption of sequel in the Digital Age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EE0F-B09B-730C-A33F-F80877A4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857144"/>
            <a:ext cx="10364452" cy="3424107"/>
          </a:xfrm>
        </p:spPr>
        <p:txBody>
          <a:bodyPr/>
          <a:lstStyle/>
          <a:p>
            <a:r>
              <a:rPr lang="en-IN" b="1" dirty="0"/>
              <a:t>Business intelligence: </a:t>
            </a:r>
            <a:r>
              <a:rPr lang="en-IN" dirty="0"/>
              <a:t>SQL became a core tool for data analysis and reporting.</a:t>
            </a:r>
          </a:p>
          <a:p>
            <a:r>
              <a:rPr lang="en-IN" b="1" dirty="0"/>
              <a:t>Web development:</a:t>
            </a:r>
            <a:r>
              <a:rPr lang="en-IN" dirty="0"/>
              <a:t> enabling data storage, retrieval, and manipulation behind the scenes.</a:t>
            </a:r>
          </a:p>
          <a:p>
            <a:r>
              <a:rPr lang="en-IN" b="1" dirty="0"/>
              <a:t>Scientific computing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01D45-4905-43DD-E6D0-953F79E79B4B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5C5434-FDDD-F732-993E-14E6474FB57B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02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488</TotalTime>
  <Words>256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  History of Sequel</vt:lpstr>
      <vt:lpstr>Manual Sytem – 1950: </vt:lpstr>
      <vt:lpstr>1950’s and early 1960’s</vt:lpstr>
      <vt:lpstr>1960’s and 1970s</vt:lpstr>
      <vt:lpstr> The Seeds of Relational Model (1970s)</vt:lpstr>
      <vt:lpstr> Birth of SEQUEL (Early 1970s)</vt:lpstr>
      <vt:lpstr>Standardization takes Hold (1986)</vt:lpstr>
      <vt:lpstr>Adoption of sequel in the Digital 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Himanshu Suryavanshi</dc:creator>
  <cp:lastModifiedBy>Himanshu Suryavanshi</cp:lastModifiedBy>
  <cp:revision>9</cp:revision>
  <dcterms:created xsi:type="dcterms:W3CDTF">2023-12-18T03:27:31Z</dcterms:created>
  <dcterms:modified xsi:type="dcterms:W3CDTF">2024-01-08T06:22:22Z</dcterms:modified>
</cp:coreProperties>
</file>