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55"/>
  </p:notesMasterIdLst>
  <p:sldIdLst>
    <p:sldId id="269" r:id="rId2"/>
    <p:sldId id="285" r:id="rId3"/>
    <p:sldId id="296" r:id="rId4"/>
    <p:sldId id="295" r:id="rId5"/>
    <p:sldId id="297" r:id="rId6"/>
    <p:sldId id="298" r:id="rId7"/>
    <p:sldId id="299" r:id="rId8"/>
    <p:sldId id="300" r:id="rId9"/>
    <p:sldId id="301" r:id="rId10"/>
    <p:sldId id="302" r:id="rId11"/>
    <p:sldId id="303" r:id="rId12"/>
    <p:sldId id="304" r:id="rId13"/>
    <p:sldId id="286" r:id="rId14"/>
    <p:sldId id="287" r:id="rId15"/>
    <p:sldId id="288" r:id="rId16"/>
    <p:sldId id="289" r:id="rId17"/>
    <p:sldId id="290" r:id="rId18"/>
    <p:sldId id="291" r:id="rId19"/>
    <p:sldId id="292" r:id="rId20"/>
    <p:sldId id="293" r:id="rId21"/>
    <p:sldId id="294" r:id="rId22"/>
    <p:sldId id="271" r:id="rId23"/>
    <p:sldId id="270" r:id="rId24"/>
    <p:sldId id="273" r:id="rId25"/>
    <p:sldId id="272" r:id="rId26"/>
    <p:sldId id="274" r:id="rId27"/>
    <p:sldId id="276" r:id="rId28"/>
    <p:sldId id="278" r:id="rId29"/>
    <p:sldId id="308" r:id="rId30"/>
    <p:sldId id="277" r:id="rId31"/>
    <p:sldId id="275" r:id="rId32"/>
    <p:sldId id="256" r:id="rId33"/>
    <p:sldId id="257" r:id="rId34"/>
    <p:sldId id="258" r:id="rId35"/>
    <p:sldId id="305" r:id="rId36"/>
    <p:sldId id="306" r:id="rId37"/>
    <p:sldId id="259" r:id="rId38"/>
    <p:sldId id="260" r:id="rId39"/>
    <p:sldId id="261" r:id="rId40"/>
    <p:sldId id="262" r:id="rId41"/>
    <p:sldId id="263" r:id="rId42"/>
    <p:sldId id="264" r:id="rId43"/>
    <p:sldId id="265" r:id="rId44"/>
    <p:sldId id="266" r:id="rId45"/>
    <p:sldId id="267" r:id="rId46"/>
    <p:sldId id="268" r:id="rId47"/>
    <p:sldId id="280" r:id="rId48"/>
    <p:sldId id="279" r:id="rId49"/>
    <p:sldId id="281" r:id="rId50"/>
    <p:sldId id="282" r:id="rId51"/>
    <p:sldId id="283" r:id="rId52"/>
    <p:sldId id="284" r:id="rId53"/>
    <p:sldId id="307" r:id="rId5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1524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8E33BD-F401-4773-B92A-EAB34DD2A594}" type="datetimeFigureOut">
              <a:rPr lang="en-US" smtClean="0"/>
              <a:pPr/>
              <a:t>4/22/2021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F91F3A-D441-4100-9C3C-AC5F70D6C90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F91F3A-D441-4100-9C3C-AC5F70D6C902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4972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F91F3A-D441-4100-9C3C-AC5F70D6C902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F91F3A-D441-4100-9C3C-AC5F70D6C902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F91F3A-D441-4100-9C3C-AC5F70D6C902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F91F3A-D441-4100-9C3C-AC5F70D6C902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F91F3A-D441-4100-9C3C-AC5F70D6C902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F91F3A-D441-4100-9C3C-AC5F70D6C902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F91F3A-D441-4100-9C3C-AC5F70D6C902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F91F3A-D441-4100-9C3C-AC5F70D6C902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F91F3A-D441-4100-9C3C-AC5F70D6C902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4/22/2021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spectrum.ieee.org/computing/software/the-2016-top-programming-languages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r/r_packages.htm" TargetMode="Externa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with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 is a programming language </a:t>
            </a:r>
          </a:p>
          <a:p>
            <a:r>
              <a:rPr lang="en-US" dirty="0" smtClean="0"/>
              <a:t>Software environment for statistical analysis,</a:t>
            </a:r>
          </a:p>
          <a:p>
            <a:r>
              <a:rPr lang="en-US" dirty="0" smtClean="0"/>
              <a:t> Graphics representation and reporting.</a:t>
            </a:r>
          </a:p>
          <a:p>
            <a:r>
              <a:rPr lang="en-US" dirty="0" smtClean="0"/>
              <a:t> R was created by Ross </a:t>
            </a:r>
            <a:r>
              <a:rPr lang="en-US" dirty="0" err="1" smtClean="0"/>
              <a:t>Ihaka</a:t>
            </a:r>
            <a:r>
              <a:rPr lang="en-US" dirty="0" smtClean="0"/>
              <a:t> and Robert Gentleman at the University of Auckland, New Zealand</a:t>
            </a:r>
          </a:p>
          <a:p>
            <a:r>
              <a:rPr lang="en-US" dirty="0" smtClean="0"/>
              <a:t>R is freely available under the GNU General Public License</a:t>
            </a:r>
          </a:p>
          <a:p>
            <a:r>
              <a:rPr lang="en-US" dirty="0" smtClean="0"/>
              <a:t>This programming language was named </a:t>
            </a:r>
            <a:r>
              <a:rPr lang="en-US" b="1" dirty="0" smtClean="0"/>
              <a:t>R</a:t>
            </a:r>
          </a:p>
          <a:p>
            <a:r>
              <a:rPr lang="en-US" dirty="0" smtClean="0"/>
              <a:t> Based on the first letter of first name of the two R authors (Robert Gentleman and Ross </a:t>
            </a:r>
            <a:r>
              <a:rPr lang="en-US" dirty="0" err="1" smtClean="0"/>
              <a:t>Ihaka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R Relational Operators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/>
              <a:t>Relational operators are used to compare between values. Here is a list of relational operators available in R.</a:t>
            </a:r>
          </a:p>
          <a:p>
            <a:r>
              <a:rPr lang="en-US" dirty="0" smtClean="0"/>
              <a:t>Relational Operators in R</a:t>
            </a:r>
          </a:p>
          <a:p>
            <a:r>
              <a:rPr lang="en-US" dirty="0" smtClean="0"/>
              <a:t>Operator				Description</a:t>
            </a:r>
          </a:p>
          <a:p>
            <a:pPr>
              <a:buNone/>
            </a:pPr>
            <a:r>
              <a:rPr lang="en-US" dirty="0" smtClean="0"/>
              <a:t>	&lt;					Less than</a:t>
            </a:r>
          </a:p>
          <a:p>
            <a:pPr>
              <a:buNone/>
            </a:pPr>
            <a:r>
              <a:rPr lang="en-US" dirty="0" smtClean="0"/>
              <a:t>	&gt;					Greater than</a:t>
            </a:r>
          </a:p>
          <a:p>
            <a:pPr>
              <a:buNone/>
            </a:pPr>
            <a:r>
              <a:rPr lang="en-US" dirty="0" smtClean="0"/>
              <a:t>	&lt;=					Less than or equal to</a:t>
            </a:r>
          </a:p>
          <a:p>
            <a:pPr>
              <a:buNone/>
            </a:pPr>
            <a:r>
              <a:rPr lang="en-US" dirty="0" smtClean="0"/>
              <a:t>	&gt;=					Greater than or equal to</a:t>
            </a:r>
          </a:p>
          <a:p>
            <a:pPr>
              <a:buNone/>
            </a:pPr>
            <a:r>
              <a:rPr lang="en-US" dirty="0" smtClean="0"/>
              <a:t>	==					Equal to</a:t>
            </a:r>
          </a:p>
          <a:p>
            <a:pPr>
              <a:buNone/>
            </a:pPr>
            <a:r>
              <a:rPr lang="en-US" dirty="0" smtClean="0"/>
              <a:t>	!=					Not equal to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R Logical Operators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Logical operators are used to carry out Boolean operations like AND, OR etc.</a:t>
            </a:r>
          </a:p>
          <a:p>
            <a:r>
              <a:rPr lang="en-US" dirty="0" smtClean="0"/>
              <a:t>Logical Operators in R</a:t>
            </a:r>
          </a:p>
          <a:p>
            <a:r>
              <a:rPr lang="en-US" dirty="0" smtClean="0"/>
              <a:t>Operator				Description</a:t>
            </a:r>
          </a:p>
          <a:p>
            <a:pPr>
              <a:buNone/>
            </a:pPr>
            <a:r>
              <a:rPr lang="en-US" dirty="0" smtClean="0"/>
              <a:t>	!					Logical NOT</a:t>
            </a:r>
          </a:p>
          <a:p>
            <a:pPr>
              <a:buNone/>
            </a:pPr>
            <a:r>
              <a:rPr lang="en-US" dirty="0" smtClean="0"/>
              <a:t>	&amp;					Element-wise logical 						AND</a:t>
            </a:r>
          </a:p>
          <a:p>
            <a:pPr>
              <a:buNone/>
            </a:pPr>
            <a:r>
              <a:rPr lang="en-US" dirty="0" smtClean="0"/>
              <a:t>	&amp;&amp;					Logical AND				</a:t>
            </a:r>
          </a:p>
          <a:p>
            <a:pPr>
              <a:buNone/>
            </a:pPr>
            <a:r>
              <a:rPr lang="en-US" dirty="0" smtClean="0"/>
              <a:t>	|					Element-wise logical OR</a:t>
            </a:r>
          </a:p>
          <a:p>
            <a:pPr>
              <a:buNone/>
            </a:pPr>
            <a:r>
              <a:rPr lang="en-US" dirty="0" smtClean="0"/>
              <a:t>	||					Logical OR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R Assignment Operators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These operators are used to assign values to variables.</a:t>
            </a:r>
          </a:p>
          <a:p>
            <a:r>
              <a:rPr lang="en-US" dirty="0" smtClean="0"/>
              <a:t>Assignment Operators in R</a:t>
            </a:r>
          </a:p>
          <a:p>
            <a:r>
              <a:rPr lang="en-US" dirty="0" smtClean="0"/>
              <a:t>Operator				Description</a:t>
            </a:r>
          </a:p>
          <a:p>
            <a:r>
              <a:rPr lang="en-US" dirty="0" smtClean="0"/>
              <a:t>&lt;-, &lt;&lt;-, =				Leftwards assignment</a:t>
            </a:r>
          </a:p>
          <a:p>
            <a:r>
              <a:rPr lang="en-US" dirty="0" smtClean="0"/>
              <a:t>-&gt;, -&gt;&gt;				Rightwards assignment</a:t>
            </a:r>
          </a:p>
          <a:p>
            <a:r>
              <a:rPr lang="en-US" dirty="0" smtClean="0"/>
              <a:t>The operators &lt;- and = can be used, almost interchangeably, to assign to variable in the same environment.</a:t>
            </a:r>
          </a:p>
          <a:p>
            <a:r>
              <a:rPr lang="en-US" dirty="0" smtClean="0"/>
              <a:t>The &lt;&lt;- operator is used for assigning to variables in the parent environments (more like global assignments). </a:t>
            </a:r>
          </a:p>
          <a:p>
            <a:r>
              <a:rPr lang="en-US" dirty="0" smtClean="0"/>
              <a:t>The rightward assignments, although available are rarely used.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152400"/>
            <a:ext cx="8534400" cy="1219200"/>
          </a:xfrm>
        </p:spPr>
        <p:txBody>
          <a:bodyPr>
            <a:normAutofit fontScale="90000"/>
          </a:bodyPr>
          <a:lstStyle/>
          <a:p>
            <a:pPr algn="l"/>
            <a:r>
              <a:rPr lang="en-US" sz="2700" dirty="0" smtClean="0">
                <a:latin typeface="Times New Roman" pitchFamily="18" charset="0"/>
                <a:cs typeface="Times New Roman" pitchFamily="18" charset="0"/>
              </a:rPr>
              <a:t>R - Basic Syntax</a:t>
            </a:r>
            <a:br>
              <a:rPr lang="en-US" sz="27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700" dirty="0" smtClean="0">
                <a:latin typeface="Times New Roman" pitchFamily="18" charset="0"/>
                <a:cs typeface="Times New Roman" pitchFamily="18" charset="0"/>
              </a:rPr>
              <a:t>R Command Prompt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914400"/>
            <a:ext cx="8503920" cy="5184648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&gt; </a:t>
            </a:r>
            <a:r>
              <a:rPr lang="en-US" dirty="0" err="1" smtClean="0"/>
              <a:t>myString</a:t>
            </a:r>
            <a:r>
              <a:rPr lang="en-US" dirty="0"/>
              <a:t> </a:t>
            </a:r>
            <a:r>
              <a:rPr lang="en-US" dirty="0" smtClean="0"/>
              <a:t>&lt;- "Hello, World!" &gt; </a:t>
            </a:r>
          </a:p>
          <a:p>
            <a:r>
              <a:rPr lang="en-US" dirty="0" smtClean="0"/>
              <a:t>print ( </a:t>
            </a:r>
            <a:r>
              <a:rPr lang="en-US" dirty="0" err="1" smtClean="0"/>
              <a:t>myString</a:t>
            </a:r>
            <a:r>
              <a:rPr lang="en-US" dirty="0" smtClean="0"/>
              <a:t>)</a:t>
            </a:r>
          </a:p>
          <a:p>
            <a:r>
              <a:rPr lang="en-US" dirty="0" smtClean="0"/>
              <a:t> [1] "Hello, World!“</a:t>
            </a:r>
          </a:p>
          <a:p>
            <a:r>
              <a:rPr lang="en-US" dirty="0" smtClean="0"/>
              <a:t>Here first statement defines a string variable </a:t>
            </a:r>
            <a:r>
              <a:rPr lang="en-US" dirty="0" err="1" smtClean="0"/>
              <a:t>myString</a:t>
            </a:r>
            <a:r>
              <a:rPr lang="en-US" dirty="0" smtClean="0"/>
              <a:t>, where we assign a string "Hello, World!" and then next statement print() is being used to print the value stored in variable </a:t>
            </a:r>
            <a:r>
              <a:rPr lang="en-US" dirty="0" err="1" smtClean="0"/>
              <a:t>myString</a:t>
            </a:r>
            <a:r>
              <a:rPr lang="en-US" dirty="0" smtClean="0"/>
              <a:t>.</a:t>
            </a:r>
          </a:p>
          <a:p>
            <a:r>
              <a:rPr lang="en-US" dirty="0" smtClean="0"/>
              <a:t>R Script File</a:t>
            </a:r>
          </a:p>
          <a:p>
            <a:r>
              <a:rPr lang="en-US" dirty="0" smtClean="0"/>
              <a:t>Usually, you will do your programming by writing your programs in script files and then you execute those scripts at your command prompt with the help of R interpreter called </a:t>
            </a:r>
            <a:r>
              <a:rPr lang="en-US" b="1" dirty="0" err="1" smtClean="0"/>
              <a:t>Rscript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# My first program in R Programming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myString</a:t>
            </a:r>
            <a:r>
              <a:rPr lang="en-US" dirty="0" smtClean="0"/>
              <a:t> &lt;- "Hello, World!" </a:t>
            </a:r>
          </a:p>
          <a:p>
            <a:r>
              <a:rPr lang="en-US" dirty="0" smtClean="0"/>
              <a:t>print ( </a:t>
            </a:r>
            <a:r>
              <a:rPr lang="en-US" dirty="0" err="1" smtClean="0"/>
              <a:t>myString</a:t>
            </a:r>
            <a:r>
              <a:rPr lang="en-US" dirty="0" smtClean="0"/>
              <a:t>)</a:t>
            </a:r>
          </a:p>
          <a:p>
            <a:r>
              <a:rPr lang="en-US" dirty="0" smtClean="0"/>
              <a:t>Save the above code in a file </a:t>
            </a:r>
            <a:r>
              <a:rPr lang="en-US" dirty="0" err="1" smtClean="0"/>
              <a:t>test.R</a:t>
            </a:r>
            <a:r>
              <a:rPr lang="en-US" dirty="0" smtClean="0"/>
              <a:t>. Even if you are using Windows or other system, syntax will remain same.</a:t>
            </a:r>
          </a:p>
          <a:p>
            <a:r>
              <a:rPr lang="en-US" dirty="0" smtClean="0"/>
              <a:t>When we run the above program, it produces the following result.</a:t>
            </a:r>
          </a:p>
          <a:p>
            <a:r>
              <a:rPr lang="en-US" dirty="0" smtClean="0"/>
              <a:t>[1] "Hello, World!" Comments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Comments are like helping text in your R program and they are ignored by the interpreter while executing your actual program.</a:t>
            </a:r>
          </a:p>
          <a:p>
            <a:r>
              <a:rPr lang="en-US" dirty="0" smtClean="0"/>
              <a:t> Single comment is written using # in the beginning of the statement as follows −</a:t>
            </a:r>
          </a:p>
          <a:p>
            <a:r>
              <a:rPr lang="en-US" dirty="0" smtClean="0"/>
              <a:t># My first program in R Programming</a:t>
            </a:r>
          </a:p>
          <a:p>
            <a:r>
              <a:rPr lang="en-US" dirty="0" smtClean="0"/>
              <a:t> R does not support multi-line comments but you can perform a trick which is something as follows −</a:t>
            </a:r>
          </a:p>
          <a:p>
            <a:r>
              <a:rPr lang="en-US" dirty="0" smtClean="0"/>
              <a:t>if(FALSE) { "This is a demo for multi-line comments and it should be put inside either a single OR double quote" }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myString</a:t>
            </a:r>
            <a:r>
              <a:rPr lang="en-US" dirty="0" smtClean="0"/>
              <a:t> &lt;- "Hello, World!" </a:t>
            </a:r>
          </a:p>
          <a:p>
            <a:r>
              <a:rPr lang="en-US" dirty="0" smtClean="0"/>
              <a:t>print ( </a:t>
            </a:r>
            <a:r>
              <a:rPr lang="en-US" dirty="0" err="1" smtClean="0"/>
              <a:t>myString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6858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R - Data Types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914400"/>
            <a:ext cx="8503920" cy="5184648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endParaRPr lang="en-US" dirty="0" smtClean="0"/>
          </a:p>
          <a:p>
            <a:pPr algn="just"/>
            <a:r>
              <a:rPr lang="en-US" dirty="0" smtClean="0"/>
              <a:t>Generally, while doing programming in any programming language, you need to use various variables to store various information. </a:t>
            </a:r>
          </a:p>
          <a:p>
            <a:pPr algn="just"/>
            <a:r>
              <a:rPr lang="en-US" dirty="0" smtClean="0"/>
              <a:t>Variables are nothing but reserved memory locations to store values. </a:t>
            </a:r>
          </a:p>
          <a:p>
            <a:pPr algn="just"/>
            <a:r>
              <a:rPr lang="en-US" dirty="0" smtClean="0"/>
              <a:t>This means that, when you create a variable you reserve some space in memory.</a:t>
            </a:r>
          </a:p>
          <a:p>
            <a:pPr algn="just"/>
            <a:r>
              <a:rPr lang="en-US" dirty="0" smtClean="0"/>
              <a:t>You may like to store information of various data types like</a:t>
            </a:r>
          </a:p>
          <a:p>
            <a:pPr algn="just"/>
            <a:r>
              <a:rPr lang="en-US" dirty="0" smtClean="0"/>
              <a:t> Character, wide character, integer, floating point, double floating point, Boolean etc.</a:t>
            </a:r>
          </a:p>
          <a:p>
            <a:pPr algn="just"/>
            <a:r>
              <a:rPr lang="en-US" dirty="0" smtClean="0"/>
              <a:t>There are many types of R-objects. The frequently used ones are −</a:t>
            </a:r>
          </a:p>
          <a:p>
            <a:pPr algn="just"/>
            <a:r>
              <a:rPr lang="en-US" dirty="0" smtClean="0"/>
              <a:t>Vectors</a:t>
            </a:r>
          </a:p>
          <a:p>
            <a:pPr algn="just"/>
            <a:r>
              <a:rPr lang="en-US" dirty="0" smtClean="0"/>
              <a:t>Lists</a:t>
            </a:r>
          </a:p>
          <a:p>
            <a:pPr algn="just"/>
            <a:r>
              <a:rPr lang="en-US" dirty="0" smtClean="0"/>
              <a:t>Matrices</a:t>
            </a:r>
          </a:p>
          <a:p>
            <a:pPr algn="just"/>
            <a:r>
              <a:rPr lang="en-US" dirty="0" smtClean="0"/>
              <a:t>Arrays</a:t>
            </a:r>
          </a:p>
          <a:p>
            <a:pPr algn="just"/>
            <a:r>
              <a:rPr lang="en-US" dirty="0" smtClean="0"/>
              <a:t>Factors</a:t>
            </a:r>
          </a:p>
          <a:p>
            <a:pPr algn="just"/>
            <a:r>
              <a:rPr lang="en-US" dirty="0" smtClean="0"/>
              <a:t>Data Frames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381000"/>
            <a:ext cx="8503920" cy="5718048"/>
          </a:xfrm>
        </p:spPr>
        <p:txBody>
          <a:bodyPr>
            <a:normAutofit fontScale="40000" lnSpcReduction="20000"/>
          </a:bodyPr>
          <a:lstStyle/>
          <a:p>
            <a:pPr fontAlgn="t"/>
            <a:r>
              <a:rPr lang="en-US" dirty="0" smtClean="0"/>
              <a:t>Data Type			Example			Verify</a:t>
            </a:r>
          </a:p>
          <a:p>
            <a:pPr fontAlgn="t"/>
            <a:r>
              <a:rPr lang="en-US" dirty="0" smtClean="0"/>
              <a:t>Logical				TRUE, FALSE     		v &lt;- TRUE</a:t>
            </a:r>
          </a:p>
          <a:p>
            <a:pPr fontAlgn="t">
              <a:buNone/>
            </a:pPr>
            <a:r>
              <a:rPr lang="en-US" dirty="0" smtClean="0"/>
              <a:t>								print(class(v))</a:t>
            </a:r>
          </a:p>
          <a:p>
            <a:pPr fontAlgn="t">
              <a:buNone/>
            </a:pPr>
            <a:r>
              <a:rPr lang="en-US" dirty="0" smtClean="0"/>
              <a:t>it produces the following result −</a:t>
            </a:r>
          </a:p>
          <a:p>
            <a:pPr fontAlgn="t">
              <a:buNone/>
            </a:pPr>
            <a:r>
              <a:rPr lang="en-US" dirty="0" smtClean="0"/>
              <a:t>								[1] "logical" </a:t>
            </a:r>
          </a:p>
          <a:p>
            <a:pPr fontAlgn="t">
              <a:buFont typeface="Arial" pitchFamily="34" charset="0"/>
              <a:buChar char="•"/>
            </a:pPr>
            <a:endParaRPr lang="en-US" dirty="0" smtClean="0"/>
          </a:p>
          <a:p>
            <a:pPr fontAlgn="t">
              <a:buFont typeface="Arial" pitchFamily="34" charset="0"/>
              <a:buChar char="•"/>
            </a:pPr>
            <a:r>
              <a:rPr lang="en-US" dirty="0" smtClean="0"/>
              <a:t>Numeric1			2.3, 5, 999			v &lt;- 23.5</a:t>
            </a:r>
          </a:p>
          <a:p>
            <a:pPr fontAlgn="t">
              <a:buNone/>
            </a:pPr>
            <a:r>
              <a:rPr lang="en-US" dirty="0" smtClean="0"/>
              <a:t>								 print(class(v))</a:t>
            </a:r>
          </a:p>
          <a:p>
            <a:pPr fontAlgn="t">
              <a:buNone/>
            </a:pPr>
            <a:r>
              <a:rPr lang="en-US" dirty="0" smtClean="0"/>
              <a:t>it produces the following result −</a:t>
            </a:r>
          </a:p>
          <a:p>
            <a:pPr fontAlgn="t">
              <a:buNone/>
            </a:pPr>
            <a:r>
              <a:rPr lang="en-US" dirty="0" smtClean="0"/>
              <a:t>								[1] "numeric" </a:t>
            </a:r>
          </a:p>
          <a:p>
            <a:pPr fontAlgn="t">
              <a:buFont typeface="Arial" pitchFamily="34" charset="0"/>
              <a:buChar char="•"/>
            </a:pPr>
            <a:endParaRPr lang="en-US" dirty="0" smtClean="0"/>
          </a:p>
          <a:p>
            <a:pPr fontAlgn="t">
              <a:buFont typeface="Arial" pitchFamily="34" charset="0"/>
              <a:buChar char="•"/>
            </a:pPr>
            <a:r>
              <a:rPr lang="en-US" dirty="0" smtClean="0"/>
              <a:t>Integer				2L, 34L, 0L			v &lt;- 2L</a:t>
            </a:r>
          </a:p>
          <a:p>
            <a:pPr fontAlgn="t">
              <a:buNone/>
            </a:pPr>
            <a:r>
              <a:rPr lang="en-US" dirty="0" smtClean="0"/>
              <a:t>								 print(class(v))</a:t>
            </a:r>
          </a:p>
          <a:p>
            <a:pPr fontAlgn="t">
              <a:buNone/>
            </a:pPr>
            <a:r>
              <a:rPr lang="en-US" dirty="0" smtClean="0"/>
              <a:t>it produces the following result −</a:t>
            </a:r>
          </a:p>
          <a:p>
            <a:pPr fontAlgn="t">
              <a:buNone/>
            </a:pPr>
            <a:r>
              <a:rPr lang="en-US" dirty="0" smtClean="0"/>
              <a:t>								[1] "integer" </a:t>
            </a:r>
          </a:p>
          <a:p>
            <a:pPr fontAlgn="t">
              <a:buFont typeface="Arial" pitchFamily="34" charset="0"/>
              <a:buChar char="•"/>
            </a:pPr>
            <a:endParaRPr lang="en-US" dirty="0" smtClean="0"/>
          </a:p>
          <a:p>
            <a:pPr fontAlgn="t">
              <a:buFont typeface="Arial" pitchFamily="34" charset="0"/>
              <a:buChar char="•"/>
            </a:pPr>
            <a:r>
              <a:rPr lang="en-US" dirty="0" smtClean="0"/>
              <a:t>Complex			3 + 2i			v &lt;- 2+5i </a:t>
            </a:r>
          </a:p>
          <a:p>
            <a:pPr fontAlgn="t">
              <a:buNone/>
            </a:pPr>
            <a:r>
              <a:rPr lang="en-US" dirty="0" smtClean="0"/>
              <a:t>								print(class(v))</a:t>
            </a:r>
          </a:p>
          <a:p>
            <a:pPr fontAlgn="t">
              <a:buNone/>
            </a:pPr>
            <a:r>
              <a:rPr lang="en-US" dirty="0" smtClean="0"/>
              <a:t>it produces the following result −</a:t>
            </a:r>
          </a:p>
          <a:p>
            <a:pPr fontAlgn="t">
              <a:buNone/>
            </a:pPr>
            <a:r>
              <a:rPr lang="en-US" dirty="0" smtClean="0"/>
              <a:t>								[1] "complex" </a:t>
            </a:r>
          </a:p>
          <a:p>
            <a:pPr fontAlgn="t">
              <a:buFont typeface="Arial" pitchFamily="34" charset="0"/>
              <a:buChar char="•"/>
            </a:pPr>
            <a:endParaRPr lang="en-US" dirty="0" smtClean="0"/>
          </a:p>
          <a:p>
            <a:pPr fontAlgn="t">
              <a:buFont typeface="Arial" pitchFamily="34" charset="0"/>
              <a:buChar char="•"/>
            </a:pPr>
            <a:r>
              <a:rPr lang="en-US" dirty="0" smtClean="0"/>
              <a:t>Character		'a' , '"good", "TRUE", '23.4‘		v &lt;- "TRUE“</a:t>
            </a:r>
          </a:p>
          <a:p>
            <a:pPr fontAlgn="t">
              <a:buNone/>
            </a:pPr>
            <a:r>
              <a:rPr lang="en-US" dirty="0" smtClean="0"/>
              <a:t>								 print(class(v))</a:t>
            </a:r>
          </a:p>
          <a:p>
            <a:pPr fontAlgn="t">
              <a:buNone/>
            </a:pPr>
            <a:r>
              <a:rPr lang="en-US" dirty="0" smtClean="0"/>
              <a:t>it produces the following result −</a:t>
            </a:r>
          </a:p>
          <a:p>
            <a:pPr fontAlgn="t">
              <a:buNone/>
            </a:pPr>
            <a:r>
              <a:rPr lang="en-US" dirty="0" smtClean="0"/>
              <a:t>								[1] "character</a:t>
            </a:r>
          </a:p>
          <a:p>
            <a:pPr fontAlgn="t">
              <a:buFont typeface="Arial" pitchFamily="34" charset="0"/>
              <a:buChar char="•"/>
            </a:pPr>
            <a:r>
              <a:rPr lang="en-US" dirty="0" smtClean="0"/>
              <a:t>" </a:t>
            </a:r>
            <a:r>
              <a:rPr lang="en-US" dirty="0" err="1" smtClean="0"/>
              <a:t>Raw"Hello</a:t>
            </a:r>
            <a:r>
              <a:rPr lang="en-US" dirty="0" smtClean="0"/>
              <a:t>" 		Is stored as 48 65 6c </a:t>
            </a:r>
            <a:r>
              <a:rPr lang="en-US" dirty="0" err="1" smtClean="0"/>
              <a:t>6c</a:t>
            </a:r>
            <a:r>
              <a:rPr lang="en-US" dirty="0" smtClean="0"/>
              <a:t> 6f			v &lt;- </a:t>
            </a:r>
            <a:r>
              <a:rPr lang="en-US" dirty="0" err="1" smtClean="0"/>
              <a:t>charToRaw</a:t>
            </a:r>
            <a:r>
              <a:rPr lang="en-US" dirty="0" smtClean="0"/>
              <a:t>("Hello") </a:t>
            </a:r>
          </a:p>
          <a:p>
            <a:pPr fontAlgn="t">
              <a:buNone/>
            </a:pPr>
            <a:r>
              <a:rPr lang="en-US" dirty="0" smtClean="0"/>
              <a:t>								print(class(v))</a:t>
            </a:r>
          </a:p>
          <a:p>
            <a:pPr fontAlgn="t">
              <a:buNone/>
            </a:pPr>
            <a:r>
              <a:rPr lang="en-US" dirty="0" smtClean="0"/>
              <a:t>it produces the following result −</a:t>
            </a:r>
          </a:p>
          <a:p>
            <a:pPr>
              <a:buNone/>
            </a:pPr>
            <a:r>
              <a:rPr lang="en-US" dirty="0" smtClean="0"/>
              <a:t>								[1] "raw"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5334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Vectors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685800"/>
            <a:ext cx="8503920" cy="541324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When you want to create vector with more than one element</a:t>
            </a:r>
          </a:p>
          <a:p>
            <a:r>
              <a:rPr lang="en-US" dirty="0" smtClean="0"/>
              <a:t> you should use </a:t>
            </a:r>
            <a:r>
              <a:rPr lang="en-US" b="1" dirty="0" smtClean="0"/>
              <a:t>c()</a:t>
            </a:r>
            <a:r>
              <a:rPr lang="en-US" dirty="0" smtClean="0"/>
              <a:t> function </a:t>
            </a:r>
          </a:p>
          <a:p>
            <a:r>
              <a:rPr lang="en-US" dirty="0" smtClean="0"/>
              <a:t>which means to combine the elements into a vector.</a:t>
            </a:r>
          </a:p>
          <a:p>
            <a:r>
              <a:rPr lang="en-US" dirty="0" smtClean="0"/>
              <a:t># Create a vector. </a:t>
            </a:r>
          </a:p>
          <a:p>
            <a:r>
              <a:rPr lang="en-US" dirty="0" smtClean="0"/>
              <a:t>apple &lt;- c('</a:t>
            </a:r>
            <a:r>
              <a:rPr lang="en-US" dirty="0" err="1" smtClean="0"/>
              <a:t>red','green',"yellow</a:t>
            </a:r>
            <a:r>
              <a:rPr lang="en-US" dirty="0" smtClean="0"/>
              <a:t>") </a:t>
            </a:r>
          </a:p>
          <a:p>
            <a:r>
              <a:rPr lang="en-US" dirty="0" smtClean="0"/>
              <a:t>print(apple) </a:t>
            </a:r>
          </a:p>
          <a:p>
            <a:r>
              <a:rPr lang="en-US" dirty="0" smtClean="0"/>
              <a:t># Get the class of the vector. </a:t>
            </a:r>
          </a:p>
          <a:p>
            <a:r>
              <a:rPr lang="en-US" dirty="0" smtClean="0"/>
              <a:t>print(class(apple))</a:t>
            </a:r>
          </a:p>
          <a:p>
            <a:r>
              <a:rPr lang="en-US" dirty="0" smtClean="0"/>
              <a:t>When we execute the above code</a:t>
            </a:r>
          </a:p>
          <a:p>
            <a:r>
              <a:rPr lang="en-US" dirty="0" smtClean="0"/>
              <a:t> it produces the following result −</a:t>
            </a:r>
          </a:p>
          <a:p>
            <a:r>
              <a:rPr lang="en-US" dirty="0" smtClean="0"/>
              <a:t>[1] "red" "green" "yellow" </a:t>
            </a:r>
          </a:p>
          <a:p>
            <a:r>
              <a:rPr lang="en-US" dirty="0" smtClean="0"/>
              <a:t>[1] "character"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5334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Lists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838200"/>
            <a:ext cx="8503920" cy="526084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 list is an R-object </a:t>
            </a:r>
          </a:p>
          <a:p>
            <a:r>
              <a:rPr lang="en-US" dirty="0" smtClean="0"/>
              <a:t>which can contain many different types of elements inside it </a:t>
            </a:r>
          </a:p>
          <a:p>
            <a:r>
              <a:rPr lang="en-US" dirty="0" smtClean="0"/>
              <a:t>like vectors, functions and even another list inside it.</a:t>
            </a:r>
          </a:p>
          <a:p>
            <a:r>
              <a:rPr lang="en-US" dirty="0" smtClean="0"/>
              <a:t># Create a list.</a:t>
            </a:r>
          </a:p>
          <a:p>
            <a:r>
              <a:rPr lang="en-US" dirty="0" smtClean="0"/>
              <a:t> list1 &lt;- list(c(2,5,3),21.3,sin) </a:t>
            </a:r>
          </a:p>
          <a:p>
            <a:r>
              <a:rPr lang="en-US" dirty="0" smtClean="0"/>
              <a:t># Print the list. </a:t>
            </a:r>
          </a:p>
          <a:p>
            <a:r>
              <a:rPr lang="en-US" dirty="0" smtClean="0"/>
              <a:t>print(list1)</a:t>
            </a:r>
          </a:p>
          <a:p>
            <a:r>
              <a:rPr lang="en-US" dirty="0" smtClean="0"/>
              <a:t>When we execute the above code, it produces the following result −</a:t>
            </a:r>
          </a:p>
          <a:p>
            <a:r>
              <a:rPr lang="en-US" dirty="0" smtClean="0"/>
              <a:t>[[1]] </a:t>
            </a:r>
          </a:p>
          <a:p>
            <a:r>
              <a:rPr lang="en-US" dirty="0" smtClean="0"/>
              <a:t>[1] 2 5 3</a:t>
            </a:r>
          </a:p>
          <a:p>
            <a:r>
              <a:rPr lang="en-US" dirty="0" smtClean="0"/>
              <a:t> [[2]]</a:t>
            </a:r>
          </a:p>
          <a:p>
            <a:r>
              <a:rPr lang="en-US" dirty="0" smtClean="0"/>
              <a:t> [1] 21.3 </a:t>
            </a:r>
          </a:p>
          <a:p>
            <a:r>
              <a:rPr lang="en-US" dirty="0" smtClean="0"/>
              <a:t>[[3]]</a:t>
            </a:r>
          </a:p>
          <a:p>
            <a:r>
              <a:rPr lang="en-US" dirty="0" smtClean="0"/>
              <a:t> function (x) .Primitive("sin")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5334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Matrices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762000"/>
            <a:ext cx="8503920" cy="533704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 matrix is a two-dimensional rectangular data set.</a:t>
            </a:r>
          </a:p>
          <a:p>
            <a:r>
              <a:rPr lang="en-US" dirty="0" smtClean="0"/>
              <a:t> It can be created using a vector input to the matrix function.</a:t>
            </a:r>
          </a:p>
          <a:p>
            <a:r>
              <a:rPr lang="en-US" dirty="0" smtClean="0"/>
              <a:t># Create a matrix. </a:t>
            </a:r>
          </a:p>
          <a:p>
            <a:r>
              <a:rPr lang="en-US" dirty="0" smtClean="0"/>
              <a:t>M = matrix( c('</a:t>
            </a:r>
            <a:r>
              <a:rPr lang="en-US" dirty="0" err="1" smtClean="0"/>
              <a:t>a','a','b','c','b','a</a:t>
            </a:r>
            <a:r>
              <a:rPr lang="en-US" dirty="0" smtClean="0"/>
              <a:t>'), </a:t>
            </a:r>
            <a:r>
              <a:rPr lang="en-US" dirty="0" err="1" smtClean="0"/>
              <a:t>nrow</a:t>
            </a:r>
            <a:r>
              <a:rPr lang="en-US" dirty="0" smtClean="0"/>
              <a:t> = 2, </a:t>
            </a:r>
            <a:r>
              <a:rPr lang="en-US" dirty="0" err="1" smtClean="0"/>
              <a:t>ncol</a:t>
            </a:r>
            <a:r>
              <a:rPr lang="en-US" dirty="0" smtClean="0"/>
              <a:t> = 3, </a:t>
            </a:r>
            <a:r>
              <a:rPr lang="en-US" dirty="0" err="1" smtClean="0"/>
              <a:t>byrow</a:t>
            </a:r>
            <a:r>
              <a:rPr lang="en-US" dirty="0" smtClean="0"/>
              <a:t> = TRUE) </a:t>
            </a:r>
          </a:p>
          <a:p>
            <a:r>
              <a:rPr lang="en-US" dirty="0" smtClean="0"/>
              <a:t>print(M)</a:t>
            </a:r>
          </a:p>
          <a:p>
            <a:r>
              <a:rPr lang="en-US" dirty="0" smtClean="0"/>
              <a:t>When we execute the above code,</a:t>
            </a:r>
          </a:p>
          <a:p>
            <a:r>
              <a:rPr lang="en-US" dirty="0" smtClean="0"/>
              <a:t>it produces the following result −</a:t>
            </a:r>
          </a:p>
          <a:p>
            <a:pPr>
              <a:buNone/>
            </a:pPr>
            <a:r>
              <a:rPr lang="en-US" dirty="0" smtClean="0"/>
              <a:t>			[,1] [,2] [,3] </a:t>
            </a:r>
          </a:p>
          <a:p>
            <a:r>
              <a:rPr lang="en-US" dirty="0" smtClean="0"/>
              <a:t>[1,]	 	"a" "a" "b" </a:t>
            </a:r>
          </a:p>
          <a:p>
            <a:r>
              <a:rPr lang="en-US" dirty="0" smtClean="0"/>
              <a:t>[2,] 		"c" "b" "a"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0"/>
            <a:ext cx="8534400" cy="838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Features of R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762000"/>
            <a:ext cx="8503920" cy="5337048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R is a well-developed, simple and effective programming language which includes conditionals, loops, user defined recursive functions and input and output facilities.</a:t>
            </a:r>
          </a:p>
          <a:p>
            <a:pPr algn="just"/>
            <a:r>
              <a:rPr lang="en-US" dirty="0" smtClean="0"/>
              <a:t>R has an effective data handling and storage facility,</a:t>
            </a:r>
          </a:p>
          <a:p>
            <a:pPr algn="just"/>
            <a:r>
              <a:rPr lang="en-US" dirty="0" smtClean="0"/>
              <a:t>R provides a suite of operators for calculations on arrays, lists, vectors and matrices.</a:t>
            </a:r>
          </a:p>
          <a:p>
            <a:pPr algn="just"/>
            <a:r>
              <a:rPr lang="en-US" dirty="0" smtClean="0"/>
              <a:t>R provides a large, coherent and integrated collection of tools for data analysis.</a:t>
            </a:r>
          </a:p>
          <a:p>
            <a:pPr algn="just"/>
            <a:r>
              <a:rPr lang="en-US" dirty="0" smtClean="0"/>
              <a:t>R provides graphical facilities for data analysis and display either directly at the computer or printing at the papers.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6858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Arrays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685800"/>
            <a:ext cx="8503920" cy="5413248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While matrices are confined to two dimensions, arrays can be of any number of dimensions.</a:t>
            </a:r>
          </a:p>
          <a:p>
            <a:r>
              <a:rPr lang="en-US" dirty="0" smtClean="0"/>
              <a:t> The array function takes a dim attribute which creates the required number of dimension.</a:t>
            </a:r>
          </a:p>
          <a:p>
            <a:r>
              <a:rPr lang="en-US" dirty="0" smtClean="0"/>
              <a:t> In the below example we create an array with two elements which are 3x3 matrices each.</a:t>
            </a:r>
          </a:p>
          <a:p>
            <a:r>
              <a:rPr lang="en-US" dirty="0" smtClean="0"/>
              <a:t># Create an array.</a:t>
            </a:r>
          </a:p>
          <a:p>
            <a:r>
              <a:rPr lang="en-US" dirty="0" smtClean="0"/>
              <a:t> a &lt;- array(c('</a:t>
            </a:r>
            <a:r>
              <a:rPr lang="en-US" dirty="0" err="1" smtClean="0"/>
              <a:t>green','yellow</a:t>
            </a:r>
            <a:r>
              <a:rPr lang="en-US" dirty="0" smtClean="0"/>
              <a:t>'),dim = c(3,3,</a:t>
            </a:r>
            <a:r>
              <a:rPr lang="en-US" dirty="0" smtClean="0">
                <a:solidFill>
                  <a:srgbClr val="FF0000"/>
                </a:solidFill>
              </a:rPr>
              <a:t>2</a:t>
            </a:r>
            <a:r>
              <a:rPr lang="en-US" dirty="0" smtClean="0"/>
              <a:t>)) </a:t>
            </a:r>
          </a:p>
          <a:p>
            <a:r>
              <a:rPr lang="en-US" dirty="0" smtClean="0"/>
              <a:t>print(a)</a:t>
            </a:r>
          </a:p>
          <a:p>
            <a:r>
              <a:rPr lang="en-US" dirty="0" smtClean="0"/>
              <a:t>When we execute the above code it produces the following result −</a:t>
            </a:r>
          </a:p>
          <a:p>
            <a:endParaRPr lang="en-US" dirty="0" smtClean="0"/>
          </a:p>
          <a:p>
            <a:r>
              <a:rPr lang="en-US" dirty="0"/>
              <a:t>[</a:t>
            </a:r>
            <a:r>
              <a:rPr lang="en-US" dirty="0" smtClean="0"/>
              <a:t>1] </a:t>
            </a:r>
          </a:p>
          <a:p>
            <a:pPr>
              <a:buNone/>
            </a:pPr>
            <a:r>
              <a:rPr lang="en-US" dirty="0" smtClean="0"/>
              <a:t>		[,1]	 [,2]	 [,3] </a:t>
            </a:r>
          </a:p>
          <a:p>
            <a:pPr>
              <a:buNone/>
            </a:pPr>
            <a:r>
              <a:rPr lang="en-US" dirty="0" smtClean="0"/>
              <a:t>	[1,] 	"green" "yellow" "green“</a:t>
            </a:r>
          </a:p>
          <a:p>
            <a:pPr>
              <a:buNone/>
            </a:pPr>
            <a:r>
              <a:rPr lang="en-US" dirty="0" smtClean="0"/>
              <a:t>	 [2,]	 "yellow" "green" "yellow" </a:t>
            </a:r>
          </a:p>
          <a:p>
            <a:pPr>
              <a:buNone/>
            </a:pPr>
            <a:r>
              <a:rPr lang="en-US" dirty="0" smtClean="0"/>
              <a:t>	[3,] 	"green" "yellow" "green“</a:t>
            </a:r>
          </a:p>
          <a:p>
            <a:r>
              <a:rPr lang="en-US" dirty="0" smtClean="0"/>
              <a:t> </a:t>
            </a:r>
            <a:r>
              <a:rPr lang="en-US" dirty="0">
                <a:solidFill>
                  <a:srgbClr val="FF0000"/>
                </a:solidFill>
              </a:rPr>
              <a:t>[</a:t>
            </a:r>
            <a:r>
              <a:rPr lang="en-US" dirty="0" smtClean="0">
                <a:solidFill>
                  <a:srgbClr val="FF0000"/>
                </a:solidFill>
              </a:rPr>
              <a:t>2]</a:t>
            </a:r>
          </a:p>
          <a:p>
            <a:pPr>
              <a:buNone/>
            </a:pPr>
            <a:r>
              <a:rPr lang="en-US" dirty="0" smtClean="0"/>
              <a:t>		 [,1] 	[,2] 	[,3] </a:t>
            </a:r>
          </a:p>
          <a:p>
            <a:pPr>
              <a:buNone/>
            </a:pPr>
            <a:r>
              <a:rPr lang="en-US" dirty="0" smtClean="0"/>
              <a:t>	[1,] 	"yellow" "green" "yellow" </a:t>
            </a:r>
          </a:p>
          <a:p>
            <a:pPr>
              <a:buNone/>
            </a:pPr>
            <a:r>
              <a:rPr lang="en-US" dirty="0" smtClean="0"/>
              <a:t>	[2,] 	"green" "yellow" "green" </a:t>
            </a:r>
          </a:p>
          <a:p>
            <a:pPr>
              <a:buNone/>
            </a:pPr>
            <a:r>
              <a:rPr lang="en-US" dirty="0" smtClean="0"/>
              <a:t>	[3,] 	"yellow" "green" "yellow"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Data Frames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762000"/>
            <a:ext cx="8503920" cy="5337048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US" dirty="0" smtClean="0"/>
              <a:t>Data frames are tabular data objects.</a:t>
            </a:r>
          </a:p>
          <a:p>
            <a:pPr algn="just"/>
            <a:r>
              <a:rPr lang="en-US" dirty="0" smtClean="0"/>
              <a:t> Unlike a matrix in data frame each column can contain different modes of data.</a:t>
            </a:r>
          </a:p>
          <a:p>
            <a:pPr algn="just"/>
            <a:r>
              <a:rPr lang="en-US" dirty="0" smtClean="0"/>
              <a:t> The first column can be numeric while the second column can be character and third column can be logical.</a:t>
            </a:r>
          </a:p>
          <a:p>
            <a:pPr algn="just"/>
            <a:r>
              <a:rPr lang="en-US" dirty="0" smtClean="0"/>
              <a:t> It is a list of vectors of equal length.</a:t>
            </a:r>
          </a:p>
          <a:p>
            <a:pPr algn="just"/>
            <a:r>
              <a:rPr lang="en-US" dirty="0" smtClean="0"/>
              <a:t>Data Frames are created using the </a:t>
            </a:r>
            <a:r>
              <a:rPr lang="en-US" b="1" dirty="0" err="1" smtClean="0"/>
              <a:t>data.frame</a:t>
            </a:r>
            <a:r>
              <a:rPr lang="en-US" b="1" dirty="0" smtClean="0"/>
              <a:t>()</a:t>
            </a:r>
            <a:r>
              <a:rPr lang="en-US" dirty="0" smtClean="0"/>
              <a:t> function.</a:t>
            </a:r>
          </a:p>
          <a:p>
            <a:pPr algn="just"/>
            <a:r>
              <a:rPr lang="en-US" dirty="0" smtClean="0"/>
              <a:t># Create the data frame.</a:t>
            </a:r>
          </a:p>
          <a:p>
            <a:pPr algn="just"/>
            <a:r>
              <a:rPr lang="en-US" dirty="0" smtClean="0"/>
              <a:t> BMI&lt;-</a:t>
            </a:r>
            <a:r>
              <a:rPr lang="en-US" dirty="0" err="1" smtClean="0"/>
              <a:t>data.frame</a:t>
            </a:r>
            <a:r>
              <a:rPr lang="en-US" dirty="0" smtClean="0"/>
              <a:t>( gender = c("Male", "</a:t>
            </a:r>
            <a:r>
              <a:rPr lang="en-US" dirty="0" err="1" smtClean="0"/>
              <a:t>Male","Female</a:t>
            </a:r>
            <a:r>
              <a:rPr lang="en-US" dirty="0" smtClean="0"/>
              <a:t>"), height = c(152, 171.5, 165), weight = c(81,93, 78), Age = c(42,38,26) ) </a:t>
            </a:r>
          </a:p>
          <a:p>
            <a:pPr algn="just"/>
            <a:r>
              <a:rPr lang="en-US" dirty="0" smtClean="0"/>
              <a:t>print(BMI)</a:t>
            </a:r>
          </a:p>
          <a:p>
            <a:pPr algn="just"/>
            <a:r>
              <a:rPr lang="en-US" dirty="0" smtClean="0"/>
              <a:t>When we execute the above code, it produces the following result −</a:t>
            </a:r>
          </a:p>
          <a:p>
            <a:pPr algn="just">
              <a:buNone/>
            </a:pPr>
            <a:r>
              <a:rPr lang="en-US" dirty="0" smtClean="0"/>
              <a:t>		gender 		height	 weight 	Age </a:t>
            </a:r>
          </a:p>
          <a:p>
            <a:pPr algn="just">
              <a:buNone/>
            </a:pPr>
            <a:r>
              <a:rPr lang="en-US" dirty="0" smtClean="0"/>
              <a:t>1		 Male 		152.0	 81		 42 </a:t>
            </a:r>
          </a:p>
          <a:p>
            <a:pPr marL="514350" indent="-514350" algn="just">
              <a:buAutoNum type="arabicPlain" startAt="2"/>
            </a:pPr>
            <a:r>
              <a:rPr lang="en-US" dirty="0" smtClean="0"/>
              <a:t>Male		 171.5 	93 3		8 3 </a:t>
            </a:r>
          </a:p>
          <a:p>
            <a:pPr marL="514350" indent="-514350" algn="just">
              <a:buAutoNum type="arabicPlain" startAt="2"/>
            </a:pPr>
            <a:r>
              <a:rPr lang="en-US" dirty="0" smtClean="0"/>
              <a:t>Female 		165.0	 78 		26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Arithmetic Operators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pPr fontAlgn="t"/>
            <a:r>
              <a:rPr lang="en-US" dirty="0" smtClean="0"/>
              <a:t>Example; Adds two vectors</a:t>
            </a:r>
          </a:p>
          <a:p>
            <a:pPr fontAlgn="t"/>
            <a:r>
              <a:rPr lang="en-US" dirty="0" smtClean="0"/>
              <a:t>v &lt;- c( 2,5.5,6)</a:t>
            </a:r>
          </a:p>
          <a:p>
            <a:pPr fontAlgn="t"/>
            <a:r>
              <a:rPr lang="en-US" dirty="0" smtClean="0"/>
              <a:t> t &lt;- c(8, 3, 4) </a:t>
            </a:r>
          </a:p>
          <a:p>
            <a:pPr fontAlgn="t"/>
            <a:r>
              <a:rPr lang="en-US" dirty="0" smtClean="0"/>
              <a:t>print(</a:t>
            </a:r>
            <a:r>
              <a:rPr lang="en-US" dirty="0" err="1" smtClean="0"/>
              <a:t>v+t</a:t>
            </a:r>
            <a:r>
              <a:rPr lang="en-US" dirty="0" smtClean="0"/>
              <a:t>)</a:t>
            </a:r>
          </a:p>
          <a:p>
            <a:pPr fontAlgn="t"/>
            <a:r>
              <a:rPr lang="en-US" dirty="0" smtClean="0"/>
              <a:t>[1] 10.0 8.5 10.0 </a:t>
            </a:r>
          </a:p>
          <a:p>
            <a:pPr fontAlgn="t"/>
            <a:r>
              <a:rPr lang="en-US" dirty="0" smtClean="0"/>
              <a:t>Subtracts second vector from the first</a:t>
            </a:r>
          </a:p>
          <a:p>
            <a:pPr fontAlgn="t"/>
            <a:r>
              <a:rPr lang="en-US" dirty="0" smtClean="0"/>
              <a:t>v &lt;- c( 2,5.5,6)</a:t>
            </a:r>
          </a:p>
          <a:p>
            <a:pPr fontAlgn="t"/>
            <a:r>
              <a:rPr lang="en-US" dirty="0" smtClean="0"/>
              <a:t> t &lt;- c(8, 3, 4) </a:t>
            </a:r>
          </a:p>
          <a:p>
            <a:pPr fontAlgn="t"/>
            <a:r>
              <a:rPr lang="en-US" dirty="0" smtClean="0"/>
              <a:t>print(v-t)</a:t>
            </a:r>
          </a:p>
          <a:p>
            <a:pPr fontAlgn="t"/>
            <a:r>
              <a:rPr lang="en-US" dirty="0" smtClean="0"/>
              <a:t>[1] -6.0 2.5 2.0 </a:t>
            </a:r>
          </a:p>
          <a:p>
            <a:pPr fontAlgn="t"/>
            <a:r>
              <a:rPr lang="en-US" dirty="0" smtClean="0"/>
              <a:t>Multiplies both vectors</a:t>
            </a:r>
          </a:p>
          <a:p>
            <a:pPr fontAlgn="t"/>
            <a:r>
              <a:rPr lang="en-US" dirty="0" smtClean="0"/>
              <a:t>v &lt;- c( 2,5.5,6)</a:t>
            </a:r>
          </a:p>
          <a:p>
            <a:pPr fontAlgn="t"/>
            <a:r>
              <a:rPr lang="en-US" dirty="0" smtClean="0"/>
              <a:t> t &lt;- c(8, 3, 4) </a:t>
            </a:r>
          </a:p>
          <a:p>
            <a:pPr fontAlgn="t"/>
            <a:r>
              <a:rPr lang="en-US" dirty="0" smtClean="0"/>
              <a:t>print(v*t)</a:t>
            </a:r>
          </a:p>
          <a:p>
            <a:pPr fontAlgn="t"/>
            <a:r>
              <a:rPr lang="en-US" dirty="0" smtClean="0"/>
              <a:t> [1] 16.0 16.5 24.0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fontAlgn="t"/>
            <a:r>
              <a:rPr lang="en-US" dirty="0" smtClean="0"/>
              <a:t>Divide the first vector with the second</a:t>
            </a:r>
          </a:p>
          <a:p>
            <a:pPr fontAlgn="t"/>
            <a:r>
              <a:rPr lang="en-US" dirty="0" smtClean="0"/>
              <a:t>v &lt;- c( 2,5.5,6) </a:t>
            </a:r>
          </a:p>
          <a:p>
            <a:pPr fontAlgn="t"/>
            <a:r>
              <a:rPr lang="en-US" dirty="0" smtClean="0"/>
              <a:t>t &lt;- c(8, 3, 4) </a:t>
            </a:r>
          </a:p>
          <a:p>
            <a:pPr fontAlgn="t"/>
            <a:r>
              <a:rPr lang="en-US" dirty="0" smtClean="0"/>
              <a:t>print(v/t)</a:t>
            </a:r>
          </a:p>
          <a:p>
            <a:pPr fontAlgn="t"/>
            <a:r>
              <a:rPr lang="en-US" dirty="0" smtClean="0"/>
              <a:t>[1] 0.250000 1.833333 1.500000 </a:t>
            </a:r>
          </a:p>
          <a:p>
            <a:pPr fontAlgn="t"/>
            <a:r>
              <a:rPr lang="en-US" dirty="0" smtClean="0"/>
              <a:t>%%Give the remainder of the first vector with the second</a:t>
            </a:r>
          </a:p>
          <a:p>
            <a:pPr fontAlgn="t"/>
            <a:r>
              <a:rPr lang="en-US" dirty="0" smtClean="0"/>
              <a:t>v &lt;- c( 2,5.5,6)</a:t>
            </a:r>
          </a:p>
          <a:p>
            <a:pPr fontAlgn="t"/>
            <a:r>
              <a:rPr lang="en-US" dirty="0" smtClean="0"/>
              <a:t> t &lt;- c(8, 3, 4)</a:t>
            </a:r>
          </a:p>
          <a:p>
            <a:pPr fontAlgn="t"/>
            <a:r>
              <a:rPr lang="en-US" dirty="0" smtClean="0"/>
              <a:t> print(v%%t)</a:t>
            </a:r>
          </a:p>
          <a:p>
            <a:pPr fontAlgn="t"/>
            <a:r>
              <a:rPr lang="en-US" dirty="0" smtClean="0"/>
              <a:t>[1] 2.0   2.5    2.0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fontAlgn="t"/>
            <a:r>
              <a:rPr lang="en-US" dirty="0" smtClean="0"/>
              <a:t>%/%The result of division of first vector with second (quotient)</a:t>
            </a:r>
          </a:p>
          <a:p>
            <a:pPr fontAlgn="t"/>
            <a:r>
              <a:rPr lang="en-US" dirty="0" smtClean="0"/>
              <a:t>v &lt;- c( 2,5.5,6)</a:t>
            </a:r>
          </a:p>
          <a:p>
            <a:pPr fontAlgn="t"/>
            <a:r>
              <a:rPr lang="en-US" dirty="0" smtClean="0"/>
              <a:t> t &lt;- c(8, 3, 4)</a:t>
            </a:r>
          </a:p>
          <a:p>
            <a:pPr fontAlgn="t"/>
            <a:r>
              <a:rPr lang="en-US" dirty="0" smtClean="0"/>
              <a:t> print(v%/%t)</a:t>
            </a:r>
          </a:p>
          <a:p>
            <a:pPr fontAlgn="t"/>
            <a:r>
              <a:rPr lang="en-US" dirty="0" smtClean="0"/>
              <a:t>[1] 0 1 1 </a:t>
            </a:r>
          </a:p>
          <a:p>
            <a:pPr fontAlgn="t"/>
            <a:r>
              <a:rPr lang="en-US" dirty="0" smtClean="0"/>
              <a:t>^The first vector raised to the exponent of second vector</a:t>
            </a:r>
          </a:p>
          <a:p>
            <a:pPr fontAlgn="t"/>
            <a:r>
              <a:rPr lang="en-US" dirty="0" smtClean="0"/>
              <a:t>v &lt;- c( 2,5.5,6) </a:t>
            </a:r>
          </a:p>
          <a:p>
            <a:pPr fontAlgn="t"/>
            <a:r>
              <a:rPr lang="en-US" dirty="0" smtClean="0"/>
              <a:t>t &lt;- c(8, 3, 4)</a:t>
            </a:r>
          </a:p>
          <a:p>
            <a:pPr fontAlgn="t"/>
            <a:r>
              <a:rPr lang="en-US" dirty="0" smtClean="0"/>
              <a:t> print(</a:t>
            </a:r>
            <a:r>
              <a:rPr lang="en-US" dirty="0" err="1" smtClean="0"/>
              <a:t>v^t</a:t>
            </a:r>
            <a:r>
              <a:rPr lang="en-US" dirty="0" smtClean="0"/>
              <a:t>)</a:t>
            </a:r>
          </a:p>
          <a:p>
            <a:r>
              <a:rPr lang="en-US" dirty="0" smtClean="0"/>
              <a:t>[1] 256.000	 166.375 	1296.000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0"/>
            <a:ext cx="8534400" cy="1295400"/>
          </a:xfrm>
        </p:spPr>
        <p:txBody>
          <a:bodyPr>
            <a:normAutofit fontScale="90000"/>
          </a:bodyPr>
          <a:lstStyle/>
          <a:p>
            <a:r>
              <a:rPr lang="en-US" sz="2700" dirty="0" smtClean="0"/>
              <a:t>Relational Operators: </a:t>
            </a:r>
            <a:r>
              <a:rPr lang="en-US" sz="1800" dirty="0" smtClean="0"/>
              <a:t>Each element of the first vector is compared with the corresponding element of the second vector</a:t>
            </a:r>
            <a:r>
              <a:rPr lang="en-US" dirty="0" smtClean="0"/>
              <a:t>.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result of comparison is a Boolean value.</a:t>
            </a:r>
          </a:p>
          <a:p>
            <a:pPr fontAlgn="t"/>
            <a:r>
              <a:rPr lang="en-US" dirty="0" smtClean="0"/>
              <a:t>Example</a:t>
            </a:r>
          </a:p>
          <a:p>
            <a:pPr fontAlgn="t"/>
            <a:r>
              <a:rPr lang="en-US" dirty="0" smtClean="0"/>
              <a:t>&gt;Checks if each element of the first vector is greater than the corresponding element of the second vector</a:t>
            </a:r>
          </a:p>
          <a:p>
            <a:pPr fontAlgn="t"/>
            <a:r>
              <a:rPr lang="en-US" dirty="0" smtClean="0"/>
              <a:t>v &lt;- c(2,5.5,6,9)</a:t>
            </a:r>
          </a:p>
          <a:p>
            <a:pPr fontAlgn="t"/>
            <a:r>
              <a:rPr lang="en-US" dirty="0" smtClean="0"/>
              <a:t> t &lt;- c(8,2.5,14,9)</a:t>
            </a:r>
          </a:p>
          <a:p>
            <a:pPr fontAlgn="t"/>
            <a:r>
              <a:rPr lang="en-US" dirty="0" smtClean="0"/>
              <a:t> print(v&gt;t)</a:t>
            </a:r>
          </a:p>
          <a:p>
            <a:pPr fontAlgn="t"/>
            <a:r>
              <a:rPr lang="en-US" dirty="0" smtClean="0"/>
              <a:t>[1] FALSE TRUE FALSE </a:t>
            </a:r>
            <a:r>
              <a:rPr lang="en-US" dirty="0" err="1" smtClean="0"/>
              <a:t>FALSE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700" dirty="0" smtClean="0"/>
              <a:t>==Checks if each element of the first vector is equal to the corresponding element of the second vector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fontAlgn="t"/>
            <a:r>
              <a:rPr lang="en-US" dirty="0" smtClean="0"/>
              <a:t> v &lt;- c(2,5.5,6,9)</a:t>
            </a:r>
          </a:p>
          <a:p>
            <a:pPr fontAlgn="t"/>
            <a:r>
              <a:rPr lang="en-US" dirty="0" smtClean="0"/>
              <a:t> t &lt;- c(8,2.5,14,9) </a:t>
            </a:r>
          </a:p>
          <a:p>
            <a:pPr fontAlgn="t"/>
            <a:r>
              <a:rPr lang="en-US" dirty="0" smtClean="0"/>
              <a:t>print(v == t)</a:t>
            </a:r>
          </a:p>
          <a:p>
            <a:pPr fontAlgn="t"/>
            <a:r>
              <a:rPr lang="en-US" dirty="0" smtClean="0"/>
              <a:t>[1] FALSE </a:t>
            </a:r>
            <a:r>
              <a:rPr lang="en-US" dirty="0" err="1" smtClean="0"/>
              <a:t>FALSE</a:t>
            </a:r>
            <a:r>
              <a:rPr lang="en-US" dirty="0" smtClean="0"/>
              <a:t> </a:t>
            </a:r>
            <a:r>
              <a:rPr lang="en-US" dirty="0" err="1" smtClean="0"/>
              <a:t>FALSE</a:t>
            </a:r>
            <a:r>
              <a:rPr lang="en-US" dirty="0" smtClean="0"/>
              <a:t> TRUE </a:t>
            </a:r>
          </a:p>
          <a:p>
            <a:pPr fontAlgn="t"/>
            <a:r>
              <a:rPr lang="en-US" dirty="0" smtClean="0"/>
              <a:t>&lt;=Checks if each element of the first vector is less than or equal to the corresponding element of the second vector.</a:t>
            </a:r>
          </a:p>
          <a:p>
            <a:pPr fontAlgn="t"/>
            <a:r>
              <a:rPr lang="en-US" dirty="0" smtClean="0"/>
              <a:t>v &lt;- c(2,5.5,6,9)</a:t>
            </a:r>
          </a:p>
          <a:p>
            <a:pPr fontAlgn="t"/>
            <a:r>
              <a:rPr lang="en-US" dirty="0" smtClean="0"/>
              <a:t> t &lt;- c(8,2.5,14,9) </a:t>
            </a:r>
          </a:p>
          <a:p>
            <a:pPr fontAlgn="t"/>
            <a:r>
              <a:rPr lang="en-US" dirty="0" smtClean="0"/>
              <a:t>print(v&lt;=t)</a:t>
            </a:r>
          </a:p>
          <a:p>
            <a:pPr fontAlgn="t"/>
            <a:r>
              <a:rPr lang="en-US" dirty="0" smtClean="0"/>
              <a:t>[1] TRUE FALSE TRUE </a:t>
            </a:r>
            <a:r>
              <a:rPr lang="en-US" dirty="0" err="1" smtClean="0"/>
              <a:t>TRUE</a:t>
            </a:r>
            <a:endParaRPr lang="en-US" dirty="0" smtClean="0"/>
          </a:p>
          <a:p>
            <a:pPr fontAlgn="t"/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Logical Operators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It is applicable only to vectors of type logical, numeric or complex. </a:t>
            </a:r>
          </a:p>
          <a:p>
            <a:r>
              <a:rPr lang="en-US" dirty="0" smtClean="0"/>
              <a:t>All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numbers greater than 1 are considered as logical value TRUE</a:t>
            </a:r>
            <a:r>
              <a:rPr lang="en-US" dirty="0" smtClean="0"/>
              <a:t>.</a:t>
            </a:r>
          </a:p>
          <a:p>
            <a:r>
              <a:rPr lang="en-US" dirty="0" smtClean="0"/>
              <a:t>Each element of the first vector is compared with the corresponding element of the second vector. </a:t>
            </a:r>
          </a:p>
          <a:p>
            <a:r>
              <a:rPr lang="en-US" dirty="0" smtClean="0"/>
              <a:t>The result of comparison is a Boolean value &amp;</a:t>
            </a:r>
          </a:p>
          <a:p>
            <a:r>
              <a:rPr lang="en-US" dirty="0" smtClean="0"/>
              <a:t>It is called Element-wise Logical AND operator.</a:t>
            </a:r>
          </a:p>
          <a:p>
            <a:pPr fontAlgn="t"/>
            <a:r>
              <a:rPr lang="en-US" dirty="0" smtClean="0"/>
              <a:t> It combines each element of the first vector with the corresponding element of the second vector and gives a output TRUE if both the elements are TRUE.</a:t>
            </a:r>
          </a:p>
          <a:p>
            <a:pPr fontAlgn="t"/>
            <a:r>
              <a:rPr lang="en-US" dirty="0" smtClean="0"/>
              <a:t>v &lt;- c(3,1,TRUE,2+3i)</a:t>
            </a:r>
          </a:p>
          <a:p>
            <a:pPr fontAlgn="t"/>
            <a:r>
              <a:rPr lang="en-US" dirty="0" smtClean="0"/>
              <a:t> t &lt;- c(4,1,FALSE,2+3i) </a:t>
            </a:r>
          </a:p>
          <a:p>
            <a:pPr fontAlgn="t"/>
            <a:endParaRPr lang="en-US" dirty="0" smtClean="0"/>
          </a:p>
          <a:p>
            <a:pPr fontAlgn="t"/>
            <a:r>
              <a:rPr lang="en-US" dirty="0" smtClean="0"/>
              <a:t>[1] TRUE </a:t>
            </a:r>
            <a:r>
              <a:rPr lang="en-US" dirty="0" err="1" smtClean="0"/>
              <a:t>TRUE</a:t>
            </a:r>
            <a:r>
              <a:rPr lang="en-US" dirty="0" smtClean="0"/>
              <a:t> FALSE TRUE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304800"/>
            <a:ext cx="8503920" cy="5794248"/>
          </a:xfrm>
        </p:spPr>
        <p:txBody>
          <a:bodyPr>
            <a:normAutofit fontScale="85000" lnSpcReduction="20000"/>
          </a:bodyPr>
          <a:lstStyle/>
          <a:p>
            <a:pPr fontAlgn="t"/>
            <a:r>
              <a:rPr lang="en-US" dirty="0" smtClean="0"/>
              <a:t>‘’|’’	It is called Element-wise Logical OR operator.</a:t>
            </a:r>
          </a:p>
          <a:p>
            <a:pPr fontAlgn="t"/>
            <a:r>
              <a:rPr lang="en-US" dirty="0" smtClean="0"/>
              <a:t> It combines each element of the first vector with the corresponding element of the second vector and gives a output TRUE</a:t>
            </a:r>
          </a:p>
          <a:p>
            <a:pPr fontAlgn="t"/>
            <a:r>
              <a:rPr lang="en-US" dirty="0" smtClean="0"/>
              <a:t> if one the elements is TRUE.</a:t>
            </a:r>
          </a:p>
          <a:p>
            <a:pPr fontAlgn="t"/>
            <a:r>
              <a:rPr lang="en-US" dirty="0" smtClean="0"/>
              <a:t>v &lt;- c(3,0,TRUE,2+2i)</a:t>
            </a:r>
          </a:p>
          <a:p>
            <a:pPr fontAlgn="t"/>
            <a:r>
              <a:rPr lang="en-US" dirty="0" smtClean="0"/>
              <a:t> t &lt;- c(4,0,FALSE,2+3i)</a:t>
            </a:r>
          </a:p>
          <a:p>
            <a:pPr fontAlgn="t"/>
            <a:r>
              <a:rPr lang="en-US" dirty="0" smtClean="0"/>
              <a:t> print(</a:t>
            </a:r>
            <a:r>
              <a:rPr lang="en-US" dirty="0" err="1" smtClean="0"/>
              <a:t>v|t</a:t>
            </a:r>
            <a:r>
              <a:rPr lang="en-US" dirty="0" smtClean="0"/>
              <a:t>)</a:t>
            </a:r>
          </a:p>
          <a:p>
            <a:pPr fontAlgn="t"/>
            <a:r>
              <a:rPr lang="en-US" dirty="0" smtClean="0"/>
              <a:t>it produces the following result −</a:t>
            </a:r>
          </a:p>
          <a:p>
            <a:pPr fontAlgn="t"/>
            <a:r>
              <a:rPr lang="en-US" dirty="0" smtClean="0"/>
              <a:t>[1] TRUE FALSE TRUE </a:t>
            </a:r>
            <a:r>
              <a:rPr lang="en-US" dirty="0" err="1" smtClean="0"/>
              <a:t>TRUE</a:t>
            </a:r>
            <a:endParaRPr lang="en-US" dirty="0" smtClean="0"/>
          </a:p>
          <a:p>
            <a:pPr fontAlgn="t"/>
            <a:r>
              <a:rPr lang="en-US" dirty="0" smtClean="0"/>
              <a:t> !	It is called Logical NOT operator. </a:t>
            </a:r>
          </a:p>
          <a:p>
            <a:pPr fontAlgn="t"/>
            <a:r>
              <a:rPr lang="en-US" dirty="0" smtClean="0"/>
              <a:t>Takes each element of the vector and gives the opposite logical value.</a:t>
            </a:r>
          </a:p>
          <a:p>
            <a:pPr fontAlgn="t"/>
            <a:r>
              <a:rPr lang="en-US" dirty="0" smtClean="0"/>
              <a:t>v &lt;- c(3,0,TRUE,2+2i) </a:t>
            </a:r>
          </a:p>
          <a:p>
            <a:pPr fontAlgn="t"/>
            <a:r>
              <a:rPr lang="en-US" dirty="0" smtClean="0"/>
              <a:t>print(!v)</a:t>
            </a:r>
          </a:p>
          <a:p>
            <a:pPr fontAlgn="t"/>
            <a:r>
              <a:rPr lang="en-US" dirty="0" smtClean="0"/>
              <a:t>it produces the following result −</a:t>
            </a:r>
          </a:p>
          <a:p>
            <a:r>
              <a:rPr lang="en-US" dirty="0" smtClean="0"/>
              <a:t>[1] FALSE TRUE FALSE </a:t>
            </a:r>
            <a:r>
              <a:rPr lang="en-US" dirty="0" err="1" smtClean="0"/>
              <a:t>FALSE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228600"/>
            <a:ext cx="8503920" cy="5870448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The logical operator &amp;&amp; and || </a:t>
            </a:r>
          </a:p>
          <a:p>
            <a:r>
              <a:rPr lang="en-US" dirty="0" smtClean="0"/>
              <a:t>considers only the first element of the vectors and give a vector of single element as output.</a:t>
            </a:r>
          </a:p>
          <a:p>
            <a:pPr fontAlgn="t"/>
            <a:r>
              <a:rPr lang="en-US" dirty="0" smtClean="0"/>
              <a:t>Operator Description</a:t>
            </a:r>
          </a:p>
          <a:p>
            <a:pPr fontAlgn="t"/>
            <a:r>
              <a:rPr lang="en-US" dirty="0" smtClean="0"/>
              <a:t>Example &amp;&amp;  Called Logical AND operator. </a:t>
            </a:r>
          </a:p>
          <a:p>
            <a:pPr fontAlgn="t"/>
            <a:r>
              <a:rPr lang="en-US" dirty="0" smtClean="0"/>
              <a:t>Takes first element of both the vectors and gives the TRUE only if both are TRUE.</a:t>
            </a:r>
          </a:p>
          <a:p>
            <a:pPr fontAlgn="t"/>
            <a:r>
              <a:rPr lang="en-US" dirty="0" smtClean="0"/>
              <a:t>v &lt;- c(3,0,TRUE,2+2i) </a:t>
            </a:r>
          </a:p>
          <a:p>
            <a:pPr fontAlgn="t"/>
            <a:r>
              <a:rPr lang="en-US" dirty="0" smtClean="0"/>
              <a:t>t &lt;- c(1,3,TRUE,2+3i) </a:t>
            </a:r>
          </a:p>
          <a:p>
            <a:pPr fontAlgn="t"/>
            <a:r>
              <a:rPr lang="en-US" dirty="0" smtClean="0"/>
              <a:t>print(v&amp;&amp;t)</a:t>
            </a:r>
          </a:p>
          <a:p>
            <a:pPr fontAlgn="t"/>
            <a:r>
              <a:rPr lang="en-US" dirty="0" smtClean="0"/>
              <a:t>it produces the following result −</a:t>
            </a:r>
          </a:p>
          <a:p>
            <a:pPr fontAlgn="t"/>
            <a:r>
              <a:rPr lang="en-US" dirty="0" smtClean="0"/>
              <a:t>[1] TRUE </a:t>
            </a:r>
          </a:p>
          <a:p>
            <a:pPr fontAlgn="t"/>
            <a:r>
              <a:rPr lang="en-US" dirty="0" smtClean="0"/>
              <a:t>||Called Logical OR operator. </a:t>
            </a:r>
          </a:p>
          <a:p>
            <a:pPr fontAlgn="t"/>
            <a:r>
              <a:rPr lang="en-US" dirty="0" smtClean="0"/>
              <a:t>Takes first element of both the vectors and gives the TRUE if one of them is TRUE.</a:t>
            </a:r>
          </a:p>
          <a:p>
            <a:pPr fontAlgn="t"/>
            <a:r>
              <a:rPr lang="en-US" dirty="0" smtClean="0"/>
              <a:t>v &lt;- c(0,0,TRUE,2+2i)</a:t>
            </a:r>
          </a:p>
          <a:p>
            <a:pPr fontAlgn="t"/>
            <a:r>
              <a:rPr lang="en-US" dirty="0" smtClean="0"/>
              <a:t> t &lt;- c(0,3,TRUE,2+3i) </a:t>
            </a:r>
          </a:p>
          <a:p>
            <a:pPr fontAlgn="t"/>
            <a:r>
              <a:rPr lang="en-US" dirty="0" smtClean="0"/>
              <a:t>print(v||t)</a:t>
            </a:r>
          </a:p>
          <a:p>
            <a:pPr fontAlgn="t"/>
            <a:r>
              <a:rPr lang="en-US" dirty="0" smtClean="0"/>
              <a:t>it produces the following result −</a:t>
            </a:r>
          </a:p>
          <a:p>
            <a:r>
              <a:rPr lang="en-US" dirty="0" smtClean="0"/>
              <a:t>[1] FALSE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1066800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Why use R for statistical computing and graphics?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143000"/>
            <a:ext cx="8503920" cy="5334000"/>
          </a:xfrm>
        </p:spPr>
        <p:txBody>
          <a:bodyPr>
            <a:normAutofit fontScale="62500" lnSpcReduction="20000"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R is open source and free!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R is free to download as it is licensed under the terms of GNU General Public license. 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you can use them, even in commercial applications without having to call your lawyer.</a:t>
            </a:r>
          </a:p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R is popular - and increasing in popularity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IEEE publishes </a:t>
            </a:r>
            <a:r>
              <a:rPr lang="en-US" dirty="0" smtClean="0">
                <a:latin typeface="Arial" pitchFamily="34" charset="0"/>
                <a:cs typeface="Arial" pitchFamily="34" charset="0"/>
                <a:hlinkClick r:id="rId2" tooltip="Most Popular Programming Language list 2016"/>
              </a:rPr>
              <a:t>a list of the most popular programming languages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 each year.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 R was ranked 5th in 2016, up from 6th in 2015. 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Fields like Data Science and Machine Learning where R is commonly used.</a:t>
            </a:r>
          </a:p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R runs on all platforms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You can find distributions of R for all popular platforms - Windows, Linux and Mac.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R code that you write on one platform can easily be ported to another without any issues.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 Cross-platform interoperability is an important feature to have in today’s computing</a:t>
            </a:r>
          </a:p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Learning R will increase your chances of getting a job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dirty="0" smtClean="0">
                <a:latin typeface="Arial" pitchFamily="34" charset="0"/>
                <a:cs typeface="Arial" pitchFamily="34" charset="0"/>
              </a:rPr>
            </a:br>
            <a:r>
              <a:rPr lang="en-US" dirty="0" smtClean="0">
                <a:latin typeface="Arial" pitchFamily="34" charset="0"/>
                <a:cs typeface="Arial" pitchFamily="34" charset="0"/>
              </a:rPr>
              <a:t>According to the Data Science Salary Survey conducted by O’Reilly Media in 2014.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 Data scientists are paid a median of $98,000 worldwide. 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The figure is higher in the US - around $144,000.</a:t>
            </a:r>
          </a:p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R is being used by the biggest tech giants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dirty="0" smtClean="0">
                <a:latin typeface="Arial" pitchFamily="34" charset="0"/>
                <a:cs typeface="Arial" pitchFamily="34" charset="0"/>
              </a:rPr>
            </a:br>
            <a:r>
              <a:rPr lang="en-US" dirty="0" smtClean="0">
                <a:latin typeface="Arial" pitchFamily="34" charset="0"/>
                <a:cs typeface="Arial" pitchFamily="34" charset="0"/>
              </a:rPr>
              <a:t> Today’s companies don’t make their decisions on a whim. 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Every major decision has to be backed by concrete analysis of data.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&gt;=Checks if each element of the first vector is greater than or equal to the corresponding element of the second vector.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fontAlgn="t"/>
            <a:r>
              <a:rPr lang="en-US" dirty="0" smtClean="0"/>
              <a:t>v &lt;- c(2,5.5,6,9) </a:t>
            </a:r>
          </a:p>
          <a:p>
            <a:pPr fontAlgn="t"/>
            <a:r>
              <a:rPr lang="en-US" dirty="0" smtClean="0"/>
              <a:t>t &lt;- c(8,2.5,14,9) </a:t>
            </a:r>
          </a:p>
          <a:p>
            <a:pPr fontAlgn="t"/>
            <a:r>
              <a:rPr lang="en-US" dirty="0" smtClean="0"/>
              <a:t>print(v&gt;=t)</a:t>
            </a:r>
          </a:p>
          <a:p>
            <a:pPr fontAlgn="t"/>
            <a:r>
              <a:rPr lang="en-US" dirty="0" smtClean="0"/>
              <a:t>[1] FALSE TRUE FALSE TRUE </a:t>
            </a:r>
          </a:p>
          <a:p>
            <a:pPr fontAlgn="t"/>
            <a:r>
              <a:rPr lang="en-US" dirty="0" smtClean="0"/>
              <a:t>!=Checks if each element of the first vector is unequal to the corresponding element of the second </a:t>
            </a:r>
            <a:r>
              <a:rPr lang="en-US" dirty="0" err="1" smtClean="0"/>
              <a:t>vector.v</a:t>
            </a:r>
            <a:r>
              <a:rPr lang="en-US" dirty="0" smtClean="0"/>
              <a:t> &lt;- c(2,5.5,6,9) </a:t>
            </a:r>
          </a:p>
          <a:p>
            <a:pPr fontAlgn="t"/>
            <a:r>
              <a:rPr lang="en-US" dirty="0" smtClean="0"/>
              <a:t>t &lt;- c(8,2.5,14,9) </a:t>
            </a:r>
          </a:p>
          <a:p>
            <a:pPr fontAlgn="t"/>
            <a:r>
              <a:rPr lang="en-US" dirty="0" smtClean="0"/>
              <a:t>print(v!=t)</a:t>
            </a:r>
          </a:p>
          <a:p>
            <a:r>
              <a:rPr lang="en-US" dirty="0" smtClean="0"/>
              <a:t>[1] TRUE </a:t>
            </a:r>
            <a:r>
              <a:rPr lang="en-US" dirty="0" err="1" smtClean="0"/>
              <a:t>TRUE</a:t>
            </a:r>
            <a:r>
              <a:rPr lang="en-US" dirty="0" smtClean="0"/>
              <a:t> </a:t>
            </a:r>
            <a:r>
              <a:rPr lang="en-US" dirty="0" err="1" smtClean="0"/>
              <a:t>TRUE</a:t>
            </a:r>
            <a:r>
              <a:rPr lang="en-US" dirty="0" smtClean="0"/>
              <a:t> FALSE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&lt;Checks if each element of the first vector is less than the corresponding element of the second vector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fontAlgn="t">
              <a:buNone/>
            </a:pPr>
            <a:endParaRPr lang="en-US" dirty="0" smtClean="0"/>
          </a:p>
          <a:p>
            <a:pPr fontAlgn="t">
              <a:buNone/>
            </a:pPr>
            <a:r>
              <a:rPr lang="en-US" dirty="0" smtClean="0"/>
              <a:t>	</a:t>
            </a:r>
          </a:p>
          <a:p>
            <a:pPr fontAlgn="t"/>
            <a:r>
              <a:rPr lang="en-US" dirty="0" smtClean="0"/>
              <a:t>v &lt;- c(2,5.5,6,9) </a:t>
            </a:r>
          </a:p>
          <a:p>
            <a:pPr fontAlgn="t"/>
            <a:r>
              <a:rPr lang="en-US" dirty="0" smtClean="0"/>
              <a:t>t &lt;- c(8,2.5,14,9)</a:t>
            </a:r>
          </a:p>
          <a:p>
            <a:pPr fontAlgn="t"/>
            <a:r>
              <a:rPr lang="en-US" dirty="0" smtClean="0"/>
              <a:t> print(v &lt; t)</a:t>
            </a:r>
          </a:p>
          <a:p>
            <a:pPr fontAlgn="t"/>
            <a:r>
              <a:rPr lang="en-US" dirty="0" smtClean="0"/>
              <a:t>[1] TRUE FALSE TRUE FALSE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Paste Command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&lt;- "Hello“</a:t>
            </a:r>
          </a:p>
          <a:p>
            <a:r>
              <a:rPr lang="en-US" dirty="0" smtClean="0"/>
              <a:t>b &lt;- 'How‘</a:t>
            </a:r>
          </a:p>
          <a:p>
            <a:r>
              <a:rPr lang="en-US" dirty="0" smtClean="0"/>
              <a:t>c &lt;- "are you? “</a:t>
            </a:r>
          </a:p>
          <a:p>
            <a:r>
              <a:rPr lang="en-US" dirty="0" smtClean="0"/>
              <a:t>print(paste(</a:t>
            </a:r>
            <a:r>
              <a:rPr lang="en-US" dirty="0" err="1" smtClean="0"/>
              <a:t>a,b,c</a:t>
            </a:r>
            <a:r>
              <a:rPr lang="en-US" dirty="0" smtClean="0"/>
              <a:t>))</a:t>
            </a:r>
          </a:p>
          <a:p>
            <a:r>
              <a:rPr lang="en-US" dirty="0" smtClean="0"/>
              <a:t>Out put:</a:t>
            </a:r>
          </a:p>
          <a:p>
            <a:r>
              <a:rPr lang="en-US" dirty="0" smtClean="0"/>
              <a:t>[1] "Hello How are you? “</a:t>
            </a:r>
          </a:p>
          <a:p>
            <a:r>
              <a:rPr lang="en-US" dirty="0" smtClean="0"/>
              <a:t>print(paste(</a:t>
            </a:r>
            <a:r>
              <a:rPr lang="en-US" dirty="0" err="1" smtClean="0"/>
              <a:t>a,b,c</a:t>
            </a:r>
            <a:r>
              <a:rPr lang="en-US" dirty="0" smtClean="0"/>
              <a:t>, sep = "-"))</a:t>
            </a:r>
          </a:p>
          <a:p>
            <a:r>
              <a:rPr lang="en-US" dirty="0" smtClean="0"/>
              <a:t>[1] "Hello-How-are you? " </a:t>
            </a:r>
          </a:p>
          <a:p>
            <a:r>
              <a:rPr lang="en-US" dirty="0" smtClean="0"/>
              <a:t>print(paste(</a:t>
            </a:r>
            <a:r>
              <a:rPr lang="en-US" dirty="0" err="1" smtClean="0"/>
              <a:t>a,b,c</a:t>
            </a:r>
            <a:r>
              <a:rPr lang="en-US" dirty="0" smtClean="0"/>
              <a:t>, sep = "", collapse = ""))</a:t>
            </a:r>
          </a:p>
          <a:p>
            <a:r>
              <a:rPr lang="en-US" dirty="0" smtClean="0"/>
              <a:t>[1] "</a:t>
            </a:r>
            <a:r>
              <a:rPr lang="en-US" dirty="0" err="1" smtClean="0"/>
              <a:t>HelloHoware</a:t>
            </a:r>
            <a:r>
              <a:rPr lang="en-US" dirty="0" smtClean="0"/>
              <a:t> you?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0"/>
            <a:ext cx="8534400" cy="1066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3100" dirty="0" smtClean="0"/>
              <a:t>Formatting numbers &amp; strings - format() function</a:t>
            </a:r>
            <a:br>
              <a:rPr lang="en-US" sz="3100" dirty="0" smtClean="0"/>
            </a:b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Syntax</a:t>
            </a:r>
          </a:p>
          <a:p>
            <a:r>
              <a:rPr lang="en-US" dirty="0" smtClean="0"/>
              <a:t>format(x, digits, </a:t>
            </a:r>
            <a:r>
              <a:rPr lang="en-US" dirty="0" err="1" smtClean="0"/>
              <a:t>nsmall</a:t>
            </a:r>
            <a:r>
              <a:rPr lang="en-US" dirty="0" smtClean="0"/>
              <a:t>, scientific, width, justify = c("left", "right", "centre", "none"))</a:t>
            </a:r>
          </a:p>
          <a:p>
            <a:r>
              <a:rPr lang="en-US" b="1" dirty="0" smtClean="0"/>
              <a:t>x</a:t>
            </a:r>
            <a:r>
              <a:rPr lang="en-US" dirty="0" smtClean="0"/>
              <a:t> is the vector input.</a:t>
            </a:r>
          </a:p>
          <a:p>
            <a:r>
              <a:rPr lang="en-US" b="1" dirty="0" smtClean="0"/>
              <a:t>digits</a:t>
            </a:r>
            <a:r>
              <a:rPr lang="en-US" dirty="0" smtClean="0"/>
              <a:t> is the total number of digits displayed.</a:t>
            </a:r>
          </a:p>
          <a:p>
            <a:r>
              <a:rPr lang="en-US" b="1" dirty="0" err="1" smtClean="0"/>
              <a:t>nsmall</a:t>
            </a:r>
            <a:r>
              <a:rPr lang="en-US" dirty="0" smtClean="0"/>
              <a:t> is the minimum number of digits to the right of the decimal point.</a:t>
            </a:r>
          </a:p>
          <a:p>
            <a:r>
              <a:rPr lang="en-US" b="1" dirty="0" smtClean="0"/>
              <a:t>scientific</a:t>
            </a:r>
            <a:r>
              <a:rPr lang="en-US" dirty="0" smtClean="0"/>
              <a:t> is set to TRUE to display scientific notation.</a:t>
            </a:r>
          </a:p>
          <a:p>
            <a:r>
              <a:rPr lang="en-US" b="1" dirty="0" smtClean="0"/>
              <a:t>width</a:t>
            </a:r>
            <a:r>
              <a:rPr lang="en-US" dirty="0" smtClean="0"/>
              <a:t> indicates the minimum width to be displayed by padding blanks in the beginning.</a:t>
            </a:r>
          </a:p>
          <a:p>
            <a:r>
              <a:rPr lang="en-US" b="1" dirty="0" smtClean="0"/>
              <a:t>justify</a:t>
            </a:r>
            <a:r>
              <a:rPr lang="en-US" dirty="0" smtClean="0"/>
              <a:t> is the display of the string to left, right or center.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457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295400"/>
            <a:ext cx="8503920" cy="480364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Total number of digits displayed. Last digit rounded off. </a:t>
            </a:r>
          </a:p>
          <a:p>
            <a:r>
              <a:rPr lang="en-US" dirty="0" smtClean="0"/>
              <a:t>result &lt;- format(23.123456789, digits = 9) </a:t>
            </a:r>
          </a:p>
          <a:p>
            <a:r>
              <a:rPr lang="en-US" dirty="0" smtClean="0"/>
              <a:t>print(result) </a:t>
            </a:r>
          </a:p>
          <a:p>
            <a:r>
              <a:rPr lang="en-US" dirty="0" smtClean="0"/>
              <a:t>*</a:t>
            </a:r>
            <a:r>
              <a:rPr lang="it-IT" dirty="0" smtClean="0"/>
              <a:t>[1] "23.1234568" </a:t>
            </a:r>
            <a:endParaRPr lang="en-US" dirty="0" smtClean="0"/>
          </a:p>
          <a:p>
            <a:r>
              <a:rPr lang="en-US" dirty="0" smtClean="0"/>
              <a:t># Display numbers in scientific notation.</a:t>
            </a:r>
          </a:p>
          <a:p>
            <a:r>
              <a:rPr lang="en-US" dirty="0" smtClean="0"/>
              <a:t> result &lt;- format(c(6, 13.14521), scientific = TRUE) </a:t>
            </a:r>
          </a:p>
          <a:p>
            <a:r>
              <a:rPr lang="en-US" dirty="0" smtClean="0"/>
              <a:t>print(result) </a:t>
            </a:r>
          </a:p>
          <a:p>
            <a:r>
              <a:rPr lang="it-IT" dirty="0" smtClean="0"/>
              <a:t>[1] "6.000000e+00" "1.314521e+01"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# The minimum number of digits to the right of the decimal point.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Create a sequence of numbers from 32 to 44.</a:t>
            </a:r>
          </a:p>
          <a:p>
            <a:r>
              <a:rPr lang="en-US" dirty="0" smtClean="0"/>
              <a:t> print(</a:t>
            </a:r>
            <a:r>
              <a:rPr lang="en-US" dirty="0" err="1" smtClean="0"/>
              <a:t>seq</a:t>
            </a:r>
            <a:r>
              <a:rPr lang="en-US" dirty="0" smtClean="0"/>
              <a:t>(32,44)) </a:t>
            </a:r>
          </a:p>
          <a:p>
            <a:r>
              <a:rPr lang="en-US" dirty="0" smtClean="0"/>
              <a:t># Find mean of numbers from 25 to 82. </a:t>
            </a:r>
          </a:p>
          <a:p>
            <a:r>
              <a:rPr lang="en-US" dirty="0" smtClean="0"/>
              <a:t>print(mean(25:82)) </a:t>
            </a:r>
          </a:p>
          <a:p>
            <a:r>
              <a:rPr lang="en-US" dirty="0" smtClean="0"/>
              <a:t># Find sum of numbers </a:t>
            </a:r>
            <a:r>
              <a:rPr lang="en-US" dirty="0" smtClean="0"/>
              <a:t>from </a:t>
            </a:r>
            <a:r>
              <a:rPr lang="en-US" dirty="0" smtClean="0"/>
              <a:t>41 to 68. </a:t>
            </a:r>
          </a:p>
          <a:p>
            <a:r>
              <a:rPr lang="en-US" dirty="0" smtClean="0"/>
              <a:t>print(sum(41:68))</a:t>
            </a:r>
          </a:p>
          <a:p>
            <a:r>
              <a:rPr lang="en-US" dirty="0" smtClean="0"/>
              <a:t>When we execute the above code, it produces the following result −</a:t>
            </a:r>
          </a:p>
          <a:p>
            <a:r>
              <a:rPr lang="en-US" dirty="0" smtClean="0"/>
              <a:t>[1] 32 33 34 35 36 37 38 39 40 41 42 43 44 </a:t>
            </a:r>
          </a:p>
          <a:p>
            <a:r>
              <a:rPr lang="en-US" dirty="0" smtClean="0"/>
              <a:t>[1] 53.5 </a:t>
            </a:r>
          </a:p>
          <a:p>
            <a:r>
              <a:rPr lang="en-US" dirty="0" smtClean="0"/>
              <a:t>[1] 1526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62000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Built-in Constants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838200"/>
            <a:ext cx="8503920" cy="5260848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Some of the built-in constants defined in R along with their values is shown below.</a:t>
            </a:r>
          </a:p>
          <a:p>
            <a:r>
              <a:rPr lang="en-US" dirty="0" smtClean="0"/>
              <a:t>&gt; LETTERS</a:t>
            </a:r>
          </a:p>
          <a:p>
            <a:r>
              <a:rPr lang="en-US" dirty="0" smtClean="0"/>
              <a:t> [1] "A" "B" "C" "D" "E" "F" "G" "H" "I" "J" "K" "L" "M" "N" "O" "P" "Q" "R" "S" </a:t>
            </a:r>
          </a:p>
          <a:p>
            <a:r>
              <a:rPr lang="en-US" dirty="0" smtClean="0"/>
              <a:t>[20] "T" "U" "V" "W" "X" "Y" "Z" </a:t>
            </a:r>
          </a:p>
          <a:p>
            <a:r>
              <a:rPr lang="en-US" dirty="0" smtClean="0"/>
              <a:t>&gt; letters [1]</a:t>
            </a:r>
          </a:p>
          <a:p>
            <a:r>
              <a:rPr lang="en-US" dirty="0" smtClean="0"/>
              <a:t> "a" "b" "c" "d" "e" "f" "g" "h" "</a:t>
            </a:r>
            <a:r>
              <a:rPr lang="en-US" dirty="0" err="1" smtClean="0"/>
              <a:t>i</a:t>
            </a:r>
            <a:r>
              <a:rPr lang="en-US" dirty="0" smtClean="0"/>
              <a:t>" "j" "k" "l" "m" "n" "o" "p" "q" "r" "s" [20] "t" "u" "v" "w" "x" "y" "z" </a:t>
            </a:r>
          </a:p>
          <a:p>
            <a:r>
              <a:rPr lang="en-US" dirty="0" smtClean="0"/>
              <a:t>&gt; pi </a:t>
            </a:r>
          </a:p>
          <a:p>
            <a:r>
              <a:rPr lang="en-US" dirty="0" smtClean="0"/>
              <a:t>[1] 3.141593 </a:t>
            </a:r>
          </a:p>
          <a:p>
            <a:r>
              <a:rPr lang="en-US" dirty="0" smtClean="0"/>
              <a:t>&gt; month.name </a:t>
            </a:r>
          </a:p>
          <a:p>
            <a:r>
              <a:rPr lang="en-US" dirty="0" smtClean="0"/>
              <a:t>[1] "January" "February" "March" "April" "May" "June" </a:t>
            </a:r>
          </a:p>
          <a:p>
            <a:r>
              <a:rPr lang="en-US" dirty="0" smtClean="0"/>
              <a:t>[7] "July" "August" "September" "October" "November" "December" </a:t>
            </a:r>
          </a:p>
          <a:p>
            <a:r>
              <a:rPr lang="en-US" dirty="0" smtClean="0"/>
              <a:t>&gt; month.abb</a:t>
            </a:r>
          </a:p>
          <a:p>
            <a:r>
              <a:rPr lang="en-US" dirty="0" smtClean="0"/>
              <a:t> [1] "Jan" "Feb" "Mar" "Apr" "May" "Jun" "Jul" "Aug" "Sep" "Oct" "Nov" "Dec"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result &lt;- format(23.47, </a:t>
            </a:r>
            <a:r>
              <a:rPr lang="en-US" dirty="0" err="1" smtClean="0"/>
              <a:t>nsmall</a:t>
            </a:r>
            <a:r>
              <a:rPr lang="en-US" dirty="0" smtClean="0"/>
              <a:t> = 5) </a:t>
            </a:r>
          </a:p>
          <a:p>
            <a:r>
              <a:rPr lang="en-US" dirty="0" smtClean="0"/>
              <a:t>print(result)</a:t>
            </a:r>
          </a:p>
          <a:p>
            <a:r>
              <a:rPr lang="it-IT" dirty="0" smtClean="0"/>
              <a:t>[1] "23.47000"</a:t>
            </a:r>
            <a:endParaRPr lang="en-US" dirty="0" smtClean="0"/>
          </a:p>
          <a:p>
            <a:r>
              <a:rPr lang="en-US" dirty="0" smtClean="0"/>
              <a:t> # Format treats everything as a string.</a:t>
            </a:r>
          </a:p>
          <a:p>
            <a:r>
              <a:rPr lang="en-US" dirty="0" smtClean="0"/>
              <a:t> result &lt;- format(6) </a:t>
            </a:r>
          </a:p>
          <a:p>
            <a:r>
              <a:rPr lang="en-US" dirty="0" smtClean="0"/>
              <a:t>print(result)</a:t>
            </a:r>
          </a:p>
          <a:p>
            <a:r>
              <a:rPr lang="it-IT" dirty="0" smtClean="0"/>
              <a:t>[1] "6"</a:t>
            </a:r>
            <a:r>
              <a:rPr lang="en-US" dirty="0" smtClean="0"/>
              <a:t> </a:t>
            </a:r>
          </a:p>
          <a:p>
            <a:r>
              <a:rPr lang="it-IT" dirty="0" smtClean="0"/>
              <a:t>"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# Numbers are padded with blank in the beginning for width. </a:t>
            </a:r>
          </a:p>
          <a:p>
            <a:r>
              <a:rPr lang="en-US" dirty="0" smtClean="0"/>
              <a:t>result &lt;- format(13.7, width = 6)</a:t>
            </a:r>
          </a:p>
          <a:p>
            <a:r>
              <a:rPr lang="en-US" dirty="0" smtClean="0"/>
              <a:t> print(result) </a:t>
            </a:r>
          </a:p>
          <a:p>
            <a:r>
              <a:rPr lang="it-IT" dirty="0" smtClean="0"/>
              <a:t>[1] " 13.7"</a:t>
            </a:r>
            <a:endParaRPr lang="en-US" dirty="0" smtClean="0"/>
          </a:p>
          <a:p>
            <a:r>
              <a:rPr lang="en-US" dirty="0" smtClean="0"/>
              <a:t># Left justify strings. result &lt;- format("Hello", width = 8, justify = "l") </a:t>
            </a:r>
          </a:p>
          <a:p>
            <a:r>
              <a:rPr lang="en-US" dirty="0" smtClean="0"/>
              <a:t>print(result)</a:t>
            </a:r>
          </a:p>
          <a:p>
            <a:r>
              <a:rPr lang="it-IT" dirty="0" smtClean="0"/>
              <a:t>[1] "Hello "</a:t>
            </a:r>
            <a:endParaRPr lang="en-US" dirty="0" smtClean="0"/>
          </a:p>
          <a:p>
            <a:r>
              <a:rPr lang="en-US" dirty="0" smtClean="0"/>
              <a:t> # </a:t>
            </a:r>
            <a:r>
              <a:rPr lang="en-US" dirty="0" err="1" smtClean="0"/>
              <a:t>Justfy</a:t>
            </a:r>
            <a:r>
              <a:rPr lang="en-US" dirty="0" smtClean="0"/>
              <a:t> string with center.</a:t>
            </a:r>
          </a:p>
          <a:p>
            <a:r>
              <a:rPr lang="en-US" dirty="0" smtClean="0"/>
              <a:t> result &lt;- format("Hello", width = 8, justify = "c") </a:t>
            </a:r>
          </a:p>
          <a:p>
            <a:r>
              <a:rPr lang="en-US" dirty="0" smtClean="0"/>
              <a:t>print(result)</a:t>
            </a:r>
          </a:p>
          <a:p>
            <a:r>
              <a:rPr lang="it-IT" dirty="0" smtClean="0"/>
              <a:t>[1] " Hello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Counting number of characters in a string - </a:t>
            </a:r>
            <a:r>
              <a:rPr lang="en-US" sz="2400" dirty="0" err="1" smtClean="0"/>
              <a:t>nchar</a:t>
            </a:r>
            <a:r>
              <a:rPr lang="en-US" sz="2400" dirty="0" smtClean="0"/>
              <a:t>() function</a:t>
            </a:r>
            <a:br>
              <a:rPr lang="en-US" sz="2400" dirty="0" smtClean="0"/>
            </a:b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990600"/>
            <a:ext cx="8503920" cy="5108448"/>
          </a:xfrm>
        </p:spPr>
        <p:txBody>
          <a:bodyPr/>
          <a:lstStyle/>
          <a:p>
            <a:r>
              <a:rPr lang="en-US" dirty="0" smtClean="0"/>
              <a:t>Syntax</a:t>
            </a:r>
          </a:p>
          <a:p>
            <a:r>
              <a:rPr lang="en-US" dirty="0" err="1" smtClean="0"/>
              <a:t>nchar</a:t>
            </a:r>
            <a:r>
              <a:rPr lang="en-US" dirty="0" smtClean="0"/>
              <a:t>(x)</a:t>
            </a:r>
          </a:p>
          <a:p>
            <a:r>
              <a:rPr lang="en-US" dirty="0" smtClean="0"/>
              <a:t>result &lt;- </a:t>
            </a:r>
            <a:r>
              <a:rPr lang="en-US" dirty="0" err="1" smtClean="0"/>
              <a:t>nchar</a:t>
            </a:r>
            <a:r>
              <a:rPr lang="en-US" dirty="0" smtClean="0"/>
              <a:t>("Count the number of characters") print(result)</a:t>
            </a:r>
          </a:p>
          <a:p>
            <a:r>
              <a:rPr lang="en-US" dirty="0" smtClean="0"/>
              <a:t>[1] 30</a:t>
            </a:r>
          </a:p>
          <a:p>
            <a:r>
              <a:rPr lang="en-US" dirty="0" smtClean="0"/>
              <a:t>Changing the case to upper &amp; to lower</a:t>
            </a:r>
          </a:p>
          <a:p>
            <a:r>
              <a:rPr lang="en-US" dirty="0" smtClean="0"/>
              <a:t>Syntax</a:t>
            </a:r>
          </a:p>
          <a:p>
            <a:r>
              <a:rPr lang="en-US" dirty="0" err="1" smtClean="0"/>
              <a:t>toupper</a:t>
            </a:r>
            <a:r>
              <a:rPr lang="en-US" dirty="0" smtClean="0"/>
              <a:t>(x) </a:t>
            </a:r>
          </a:p>
          <a:p>
            <a:r>
              <a:rPr lang="en-US" dirty="0" err="1" smtClean="0"/>
              <a:t>tolower</a:t>
            </a:r>
            <a:r>
              <a:rPr lang="en-US" dirty="0" smtClean="0"/>
              <a:t>(x)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457200"/>
            <a:ext cx="8534400" cy="914400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>
                <a:solidFill>
                  <a:schemeClr val="tx1"/>
                </a:solidFill>
              </a:rPr>
              <a:t>Companies Using R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 is the right mix of simplicity and power, and companies all over the world use it to make calculated decisions. Here are a few ways industry stalwarts are using R and contributing to the R ecosystem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US" dirty="0" smtClean="0"/>
              <a:t>Company			Application/Contribution</a:t>
            </a:r>
          </a:p>
          <a:p>
            <a:pPr algn="just"/>
            <a:r>
              <a:rPr lang="en-US" dirty="0" smtClean="0"/>
              <a:t>Twitter			Monitor user experience</a:t>
            </a:r>
          </a:p>
          <a:p>
            <a:pPr algn="just"/>
            <a:r>
              <a:rPr lang="en-US" dirty="0" smtClean="0"/>
              <a:t>Ford				</a:t>
            </a:r>
            <a:r>
              <a:rPr lang="en-US" dirty="0" err="1" smtClean="0"/>
              <a:t>Analyse</a:t>
            </a:r>
            <a:r>
              <a:rPr lang="en-US" dirty="0" smtClean="0"/>
              <a:t> social media to support 					design decisions for their cars</a:t>
            </a:r>
          </a:p>
          <a:p>
            <a:pPr algn="just"/>
            <a:r>
              <a:rPr lang="en-US" dirty="0" smtClean="0"/>
              <a:t>New York Times		</a:t>
            </a:r>
            <a:r>
              <a:rPr lang="en-US" dirty="0" err="1" smtClean="0"/>
              <a:t>Infographics</a:t>
            </a:r>
            <a:r>
              <a:rPr lang="en-US" dirty="0" smtClean="0"/>
              <a:t>, data journalism</a:t>
            </a:r>
          </a:p>
          <a:p>
            <a:pPr algn="just"/>
            <a:r>
              <a:rPr lang="en-US" dirty="0" smtClean="0"/>
              <a:t> Microsoft 			Released Microsoft R Open, 					an enhanced R distribution and 					Microsoft R server after 						acquiring Revolution Analytics in 					2015</a:t>
            </a:r>
          </a:p>
          <a:p>
            <a:pPr algn="just"/>
            <a:r>
              <a:rPr lang="en-US" dirty="0" smtClean="0"/>
              <a:t>Human Rights 		 Data Analysis Group Measure 					the impact of war </a:t>
            </a:r>
          </a:p>
          <a:p>
            <a:pPr algn="just"/>
            <a:r>
              <a:rPr lang="en-US" dirty="0" smtClean="0"/>
              <a:t>Google			Created the R style guide for the R 					user community inside Google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228600"/>
            <a:ext cx="8503920" cy="5870448"/>
          </a:xfrm>
        </p:spPr>
        <p:txBody>
          <a:bodyPr/>
          <a:lstStyle/>
          <a:p>
            <a:r>
              <a:rPr lang="en-US" dirty="0" smtClean="0"/>
              <a:t># Changing to Upper case. </a:t>
            </a:r>
          </a:p>
          <a:p>
            <a:r>
              <a:rPr lang="en-US" dirty="0" smtClean="0"/>
              <a:t>result &lt;- </a:t>
            </a:r>
            <a:r>
              <a:rPr lang="en-US" dirty="0" err="1" smtClean="0"/>
              <a:t>toupper</a:t>
            </a:r>
            <a:r>
              <a:rPr lang="en-US" dirty="0" smtClean="0"/>
              <a:t>("Changing To Upper") </a:t>
            </a:r>
          </a:p>
          <a:p>
            <a:r>
              <a:rPr lang="en-US" dirty="0" smtClean="0"/>
              <a:t>print(result) </a:t>
            </a:r>
          </a:p>
          <a:p>
            <a:r>
              <a:rPr lang="en-US" dirty="0" smtClean="0"/>
              <a:t>[1] "CHANGING TO UPPER"</a:t>
            </a:r>
          </a:p>
          <a:p>
            <a:r>
              <a:rPr lang="en-US" dirty="0" smtClean="0"/>
              <a:t># Changing to lower case.</a:t>
            </a:r>
          </a:p>
          <a:p>
            <a:r>
              <a:rPr lang="en-US" dirty="0" smtClean="0"/>
              <a:t> result &lt;- </a:t>
            </a:r>
            <a:r>
              <a:rPr lang="en-US" dirty="0" err="1" smtClean="0"/>
              <a:t>tolower</a:t>
            </a:r>
            <a:r>
              <a:rPr lang="en-US" dirty="0" smtClean="0"/>
              <a:t>("Changing To Lower") print(result)</a:t>
            </a:r>
          </a:p>
          <a:p>
            <a:r>
              <a:rPr lang="en-US" dirty="0" smtClean="0"/>
              <a:t>[1] "changing to lower"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Extracting parts of a string - substring() function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066800"/>
            <a:ext cx="8503920" cy="5032248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Syntax</a:t>
            </a:r>
          </a:p>
          <a:p>
            <a:r>
              <a:rPr lang="en-US" dirty="0" smtClean="0"/>
              <a:t>substring(</a:t>
            </a:r>
            <a:r>
              <a:rPr lang="en-US" dirty="0" err="1" smtClean="0"/>
              <a:t>x,first,last</a:t>
            </a:r>
            <a:r>
              <a:rPr lang="en-US" dirty="0" smtClean="0"/>
              <a:t>) </a:t>
            </a:r>
          </a:p>
          <a:p>
            <a:r>
              <a:rPr lang="en-US" b="1" dirty="0" smtClean="0"/>
              <a:t>x</a:t>
            </a:r>
            <a:r>
              <a:rPr lang="en-US" dirty="0" smtClean="0"/>
              <a:t> is the character vector input.</a:t>
            </a:r>
          </a:p>
          <a:p>
            <a:r>
              <a:rPr lang="en-US" b="1" dirty="0" smtClean="0"/>
              <a:t>first</a:t>
            </a:r>
            <a:r>
              <a:rPr lang="en-US" dirty="0" smtClean="0"/>
              <a:t> is the position of the first character to be extracted.</a:t>
            </a:r>
          </a:p>
          <a:p>
            <a:r>
              <a:rPr lang="en-US" b="1" dirty="0" smtClean="0"/>
              <a:t>last</a:t>
            </a:r>
            <a:r>
              <a:rPr lang="en-US" dirty="0" smtClean="0"/>
              <a:t> is the position of the last character to be extracted.</a:t>
            </a:r>
          </a:p>
          <a:p>
            <a:r>
              <a:rPr lang="en-US" dirty="0" smtClean="0"/>
              <a:t>Example</a:t>
            </a:r>
          </a:p>
          <a:p>
            <a:r>
              <a:rPr lang="en-US" dirty="0" smtClean="0"/>
              <a:t># Extract characters from 5th to 7th position. </a:t>
            </a:r>
          </a:p>
          <a:p>
            <a:r>
              <a:rPr lang="en-US" dirty="0" smtClean="0"/>
              <a:t>result &lt;- substring("Extract", 5, 7) </a:t>
            </a:r>
          </a:p>
          <a:p>
            <a:r>
              <a:rPr lang="en-US" dirty="0" smtClean="0"/>
              <a:t>print(result)</a:t>
            </a:r>
          </a:p>
          <a:p>
            <a:r>
              <a:rPr lang="en-US" dirty="0" smtClean="0"/>
              <a:t>[1] "act"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Matrix()</a:t>
            </a:r>
            <a:r>
              <a:rPr lang="en-US" dirty="0" smtClean="0"/>
              <a:t> function.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Syntax</a:t>
            </a:r>
          </a:p>
          <a:p>
            <a:r>
              <a:rPr lang="en-US" dirty="0" smtClean="0"/>
              <a:t>matrix(data, </a:t>
            </a:r>
            <a:r>
              <a:rPr lang="en-US" dirty="0" err="1" smtClean="0"/>
              <a:t>nrow</a:t>
            </a:r>
            <a:r>
              <a:rPr lang="en-US" dirty="0" smtClean="0"/>
              <a:t>, </a:t>
            </a:r>
            <a:r>
              <a:rPr lang="en-US" dirty="0" err="1" smtClean="0"/>
              <a:t>ncol</a:t>
            </a:r>
            <a:r>
              <a:rPr lang="en-US" dirty="0" smtClean="0"/>
              <a:t>, </a:t>
            </a:r>
            <a:r>
              <a:rPr lang="en-US" dirty="0" err="1" smtClean="0"/>
              <a:t>byrow</a:t>
            </a:r>
            <a:r>
              <a:rPr lang="en-US" dirty="0" smtClean="0"/>
              <a:t>, </a:t>
            </a:r>
            <a:r>
              <a:rPr lang="en-US" dirty="0" err="1" smtClean="0"/>
              <a:t>dimnames</a:t>
            </a:r>
            <a:r>
              <a:rPr lang="en-US" dirty="0" smtClean="0"/>
              <a:t>)</a:t>
            </a:r>
          </a:p>
          <a:p>
            <a:r>
              <a:rPr lang="en-US" b="1" dirty="0" smtClean="0"/>
              <a:t>data</a:t>
            </a:r>
            <a:r>
              <a:rPr lang="en-US" dirty="0" smtClean="0"/>
              <a:t> is the input vector which becomes the data elements of the matrix.</a:t>
            </a:r>
          </a:p>
          <a:p>
            <a:r>
              <a:rPr lang="en-US" b="1" dirty="0" err="1" smtClean="0"/>
              <a:t>nrow</a:t>
            </a:r>
            <a:r>
              <a:rPr lang="en-US" dirty="0" smtClean="0"/>
              <a:t> is the number of rows to be created.</a:t>
            </a:r>
          </a:p>
          <a:p>
            <a:r>
              <a:rPr lang="en-US" b="1" dirty="0" err="1" smtClean="0"/>
              <a:t>ncol</a:t>
            </a:r>
            <a:r>
              <a:rPr lang="en-US" dirty="0" smtClean="0"/>
              <a:t> is the number of columns to be created.</a:t>
            </a:r>
          </a:p>
          <a:p>
            <a:r>
              <a:rPr lang="en-US" b="1" dirty="0" err="1" smtClean="0"/>
              <a:t>byrow</a:t>
            </a:r>
            <a:r>
              <a:rPr lang="en-US" dirty="0" smtClean="0"/>
              <a:t> is a logical clue. If TRUE then the input vector elements are arranged by row.</a:t>
            </a:r>
          </a:p>
          <a:p>
            <a:r>
              <a:rPr lang="en-US" b="1" dirty="0" err="1" smtClean="0"/>
              <a:t>dimname</a:t>
            </a:r>
            <a:r>
              <a:rPr lang="en-US" dirty="0" smtClean="0"/>
              <a:t> is the names assigned to the rows and columns.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2700" dirty="0" smtClean="0"/>
              <a:t>Example: Create a matrix taking a vector of numbers as input</a:t>
            </a:r>
            <a:br>
              <a:rPr lang="en-US" sz="2700" dirty="0" smtClean="0"/>
            </a:br>
            <a:endParaRPr lang="en-US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# Elements are arranged sequentially by row.</a:t>
            </a:r>
          </a:p>
          <a:p>
            <a:r>
              <a:rPr lang="en-US" dirty="0" smtClean="0"/>
              <a:t> M &lt;- matrix(c(3:14), </a:t>
            </a:r>
            <a:r>
              <a:rPr lang="en-US" dirty="0" err="1" smtClean="0"/>
              <a:t>nrow</a:t>
            </a:r>
            <a:r>
              <a:rPr lang="en-US" dirty="0" smtClean="0"/>
              <a:t> = 4, </a:t>
            </a:r>
            <a:r>
              <a:rPr lang="en-US" dirty="0" err="1" smtClean="0"/>
              <a:t>byrow</a:t>
            </a:r>
            <a:r>
              <a:rPr lang="en-US" dirty="0" smtClean="0"/>
              <a:t> = TRUE)</a:t>
            </a:r>
          </a:p>
          <a:p>
            <a:r>
              <a:rPr lang="en-US" dirty="0" smtClean="0"/>
              <a:t> print(M)</a:t>
            </a:r>
          </a:p>
          <a:p>
            <a:r>
              <a:rPr lang="en-US" dirty="0" smtClean="0"/>
              <a:t>      	</a:t>
            </a:r>
            <a:r>
              <a:rPr lang="it-IT" dirty="0" smtClean="0"/>
              <a:t>[,1] 	[,2] 	[,3] </a:t>
            </a:r>
          </a:p>
          <a:p>
            <a:pPr>
              <a:buNone/>
            </a:pPr>
            <a:r>
              <a:rPr lang="it-IT" dirty="0" smtClean="0"/>
              <a:t>	[1,] 	3	 4	 5</a:t>
            </a:r>
          </a:p>
          <a:p>
            <a:r>
              <a:rPr lang="it-IT" dirty="0" smtClean="0"/>
              <a:t> [2,]	 6	 7 	8 </a:t>
            </a:r>
          </a:p>
          <a:p>
            <a:r>
              <a:rPr lang="it-IT" dirty="0" smtClean="0"/>
              <a:t>[3,]	 9 	10 	11</a:t>
            </a:r>
          </a:p>
          <a:p>
            <a:r>
              <a:rPr lang="it-IT" dirty="0" smtClean="0"/>
              <a:t> [4,] 12	 13	 14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# Elements are arranged sequentially by column. </a:t>
            </a:r>
          </a:p>
          <a:p>
            <a:r>
              <a:rPr lang="en-US" dirty="0" smtClean="0"/>
              <a:t>N &lt;- matrix(c(3:14), </a:t>
            </a:r>
            <a:r>
              <a:rPr lang="en-US" dirty="0" err="1" smtClean="0"/>
              <a:t>nrow</a:t>
            </a:r>
            <a:r>
              <a:rPr lang="en-US" dirty="0" smtClean="0"/>
              <a:t> = 4, </a:t>
            </a:r>
            <a:r>
              <a:rPr lang="en-US" dirty="0" err="1" smtClean="0"/>
              <a:t>byrow</a:t>
            </a:r>
            <a:r>
              <a:rPr lang="en-US" dirty="0" smtClean="0"/>
              <a:t> = FALSE) </a:t>
            </a:r>
          </a:p>
          <a:p>
            <a:r>
              <a:rPr lang="en-US" dirty="0" smtClean="0"/>
              <a:t>print(N) </a:t>
            </a:r>
          </a:p>
          <a:p>
            <a:r>
              <a:rPr lang="it-IT" dirty="0" smtClean="0"/>
              <a:t>[,1] [,2] [,3]</a:t>
            </a:r>
          </a:p>
          <a:p>
            <a:r>
              <a:rPr lang="it-IT" dirty="0" smtClean="0"/>
              <a:t> [1,] 3 7 11 </a:t>
            </a:r>
          </a:p>
          <a:p>
            <a:r>
              <a:rPr lang="it-IT" dirty="0" smtClean="0"/>
              <a:t>[2,] 4 8 12 </a:t>
            </a:r>
          </a:p>
          <a:p>
            <a:r>
              <a:rPr lang="it-IT" dirty="0" smtClean="0"/>
              <a:t>[3,] 5 9 13 [</a:t>
            </a:r>
          </a:p>
          <a:p>
            <a:r>
              <a:rPr lang="it-IT" dirty="0" smtClean="0"/>
              <a:t>4,] 6 10 14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# Define the column and row names. </a:t>
            </a:r>
          </a:p>
          <a:p>
            <a:r>
              <a:rPr lang="en-US" dirty="0" err="1" smtClean="0"/>
              <a:t>rownames</a:t>
            </a:r>
            <a:r>
              <a:rPr lang="en-US" dirty="0" smtClean="0"/>
              <a:t> = c("row1", "row2", "row3", "row4") </a:t>
            </a:r>
          </a:p>
          <a:p>
            <a:r>
              <a:rPr lang="en-US" dirty="0" err="1" smtClean="0"/>
              <a:t>colnames</a:t>
            </a:r>
            <a:r>
              <a:rPr lang="en-US" dirty="0" smtClean="0"/>
              <a:t> = c("col1", "col2", "col3")</a:t>
            </a:r>
          </a:p>
          <a:p>
            <a:r>
              <a:rPr lang="en-US" dirty="0" smtClean="0"/>
              <a:t> P &lt;- matrix(c(3:14), </a:t>
            </a:r>
            <a:r>
              <a:rPr lang="en-US" dirty="0" err="1" smtClean="0"/>
              <a:t>nrow</a:t>
            </a:r>
            <a:r>
              <a:rPr lang="en-US" dirty="0" smtClean="0"/>
              <a:t> = 4, </a:t>
            </a:r>
            <a:r>
              <a:rPr lang="en-US" dirty="0" err="1" smtClean="0"/>
              <a:t>byrow</a:t>
            </a:r>
            <a:r>
              <a:rPr lang="en-US" dirty="0" smtClean="0"/>
              <a:t> = TRUE, </a:t>
            </a:r>
            <a:r>
              <a:rPr lang="en-US" dirty="0" err="1" smtClean="0"/>
              <a:t>dimnames</a:t>
            </a:r>
            <a:r>
              <a:rPr lang="en-US" dirty="0" smtClean="0"/>
              <a:t> = list(</a:t>
            </a:r>
            <a:r>
              <a:rPr lang="en-US" dirty="0" err="1" smtClean="0"/>
              <a:t>rownames</a:t>
            </a:r>
            <a:r>
              <a:rPr lang="en-US" dirty="0" smtClean="0"/>
              <a:t>, </a:t>
            </a:r>
            <a:r>
              <a:rPr lang="en-US" dirty="0" err="1" smtClean="0"/>
              <a:t>colnames</a:t>
            </a:r>
            <a:r>
              <a:rPr lang="en-US" dirty="0" smtClean="0"/>
              <a:t>)) </a:t>
            </a:r>
          </a:p>
          <a:p>
            <a:r>
              <a:rPr lang="en-US" dirty="0" smtClean="0"/>
              <a:t>print(P)</a:t>
            </a:r>
          </a:p>
          <a:p>
            <a:r>
              <a:rPr lang="it-IT" dirty="0" smtClean="0"/>
              <a:t>	col1 	col2	 col3 </a:t>
            </a:r>
          </a:p>
          <a:p>
            <a:r>
              <a:rPr lang="it-IT" dirty="0" smtClean="0"/>
              <a:t>Row1	 3	 4	 5 </a:t>
            </a:r>
          </a:p>
          <a:p>
            <a:r>
              <a:rPr lang="it-IT" dirty="0" smtClean="0"/>
              <a:t>Row2	 6	 7	 8</a:t>
            </a:r>
          </a:p>
          <a:p>
            <a:r>
              <a:rPr lang="it-IT" dirty="0" smtClean="0"/>
              <a:t> row3 	9 	10	 11	</a:t>
            </a:r>
          </a:p>
          <a:p>
            <a:r>
              <a:rPr lang="it-IT" dirty="0" smtClean="0"/>
              <a:t> row4 	12 	13	 14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Matrix operation: Matrix Multiplication &amp; Division</a:t>
            </a:r>
            <a:br>
              <a:rPr lang="en-US" sz="3600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# Create two 2x3 matrices.</a:t>
            </a:r>
          </a:p>
          <a:p>
            <a:r>
              <a:rPr lang="en-US" dirty="0" smtClean="0"/>
              <a:t> matrix1 &lt;- matrix(c(3, 9, -1, 4, 2, 6), </a:t>
            </a:r>
            <a:r>
              <a:rPr lang="en-US" dirty="0" err="1" smtClean="0"/>
              <a:t>nrow</a:t>
            </a:r>
            <a:r>
              <a:rPr lang="en-US" dirty="0" smtClean="0"/>
              <a:t> = 2)</a:t>
            </a:r>
          </a:p>
          <a:p>
            <a:r>
              <a:rPr lang="en-US" dirty="0" smtClean="0"/>
              <a:t> print(matrix1) </a:t>
            </a:r>
          </a:p>
          <a:p>
            <a:r>
              <a:rPr lang="en-US" dirty="0" smtClean="0"/>
              <a:t>[1]	</a:t>
            </a:r>
          </a:p>
          <a:p>
            <a:pPr lvl="2"/>
            <a:r>
              <a:rPr lang="en-US" dirty="0" smtClean="0"/>
              <a:t>[,1] 	[,2] 	[,3] </a:t>
            </a:r>
          </a:p>
          <a:p>
            <a:pPr lvl="2">
              <a:buNone/>
            </a:pPr>
            <a:r>
              <a:rPr lang="en-US" dirty="0" smtClean="0"/>
              <a:t>[1,] 3 	-1 	2 </a:t>
            </a:r>
          </a:p>
          <a:p>
            <a:pPr lvl="1"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chemeClr val="tx1"/>
                </a:solidFill>
              </a:rPr>
              <a:t>[2,] 9	 4 	6</a:t>
            </a:r>
          </a:p>
          <a:p>
            <a:r>
              <a:rPr lang="en-US" dirty="0" smtClean="0"/>
              <a:t>matrix2 &lt;- matrix(c(5, 2, 0, 9, 3, 4), </a:t>
            </a:r>
            <a:r>
              <a:rPr lang="en-US" dirty="0" err="1" smtClean="0"/>
              <a:t>nrow</a:t>
            </a:r>
            <a:r>
              <a:rPr lang="en-US" dirty="0" smtClean="0"/>
              <a:t> = 2)</a:t>
            </a:r>
          </a:p>
          <a:p>
            <a:r>
              <a:rPr lang="en-US" dirty="0" smtClean="0"/>
              <a:t> print(matrix2) </a:t>
            </a:r>
          </a:p>
          <a:p>
            <a:pPr lvl="2"/>
            <a:r>
              <a:rPr lang="en-US" dirty="0" smtClean="0"/>
              <a:t>[,1]	 [,2] 	[,3] </a:t>
            </a:r>
          </a:p>
          <a:p>
            <a:r>
              <a:rPr lang="en-US" dirty="0" smtClean="0"/>
              <a:t>[1,] 	5 	0 	3 </a:t>
            </a:r>
          </a:p>
          <a:p>
            <a:r>
              <a:rPr lang="en-US" dirty="0" smtClean="0"/>
              <a:t>[2,]	 2	 9	 4</a:t>
            </a:r>
          </a:p>
          <a:p>
            <a:r>
              <a:rPr lang="en-US" dirty="0" smtClean="0"/>
              <a:t># Multiply the matrices.</a:t>
            </a:r>
          </a:p>
          <a:p>
            <a:r>
              <a:rPr lang="en-US" dirty="0" smtClean="0"/>
              <a:t> result &lt;- matrix1 * matrix2 	</a:t>
            </a:r>
          </a:p>
          <a:p>
            <a:r>
              <a:rPr lang="en-US" dirty="0" smtClean="0"/>
              <a:t>print(result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 Divide the matrices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066800"/>
            <a:ext cx="8503920" cy="5334000"/>
          </a:xfrm>
        </p:spPr>
        <p:txBody>
          <a:bodyPr>
            <a:normAutofit/>
          </a:bodyPr>
          <a:lstStyle/>
          <a:p>
            <a:r>
              <a:rPr lang="en-US" dirty="0" smtClean="0"/>
              <a:t>Result of multiplication</a:t>
            </a:r>
          </a:p>
          <a:p>
            <a:r>
              <a:rPr lang="en-US" dirty="0" smtClean="0"/>
              <a:t> 	[,1]	 [,2]	 [,3] </a:t>
            </a:r>
          </a:p>
          <a:p>
            <a:r>
              <a:rPr lang="en-US" dirty="0" smtClean="0"/>
              <a:t>[1,]	 15 	0 	6 </a:t>
            </a:r>
          </a:p>
          <a:p>
            <a:r>
              <a:rPr lang="en-US" dirty="0" smtClean="0"/>
              <a:t>[2,] 18 	36 	24 </a:t>
            </a:r>
          </a:p>
          <a:p>
            <a:r>
              <a:rPr lang="en-US" dirty="0" smtClean="0"/>
              <a:t>result &lt;- matrix1 / matrix2 </a:t>
            </a:r>
          </a:p>
          <a:p>
            <a:r>
              <a:rPr lang="en-US" dirty="0" smtClean="0"/>
              <a:t>cat("Result of division","\n") </a:t>
            </a:r>
          </a:p>
          <a:p>
            <a:r>
              <a:rPr lang="en-US" dirty="0" smtClean="0"/>
              <a:t>print(result)</a:t>
            </a:r>
          </a:p>
          <a:p>
            <a:r>
              <a:rPr lang="en-US" dirty="0" smtClean="0"/>
              <a:t>Result of division </a:t>
            </a:r>
          </a:p>
          <a:p>
            <a:pPr lvl="2"/>
            <a:r>
              <a:rPr lang="en-US" dirty="0" smtClean="0"/>
              <a:t>[,1] 	[,2]		 [,3] </a:t>
            </a:r>
          </a:p>
          <a:p>
            <a:r>
              <a:rPr lang="en-US" dirty="0" smtClean="0"/>
              <a:t>[1,] 0.6	 -</a:t>
            </a:r>
            <a:r>
              <a:rPr lang="en-US" dirty="0" err="1" smtClean="0"/>
              <a:t>Inf</a:t>
            </a:r>
            <a:r>
              <a:rPr lang="en-US" dirty="0" smtClean="0"/>
              <a:t> 		0.6666667 </a:t>
            </a:r>
          </a:p>
          <a:p>
            <a:r>
              <a:rPr lang="en-US" dirty="0" smtClean="0"/>
              <a:t>[2,] 4.5 	0.4444444 	1.5000000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factor 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143000"/>
            <a:ext cx="8503920" cy="4956048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Factors are created using the </a:t>
            </a:r>
            <a:r>
              <a:rPr lang="en-US" b="1" dirty="0" smtClean="0"/>
              <a:t>factor ()</a:t>
            </a:r>
            <a:r>
              <a:rPr lang="en-US" dirty="0" smtClean="0"/>
              <a:t> function by taking a vector as input</a:t>
            </a:r>
          </a:p>
          <a:p>
            <a:r>
              <a:rPr lang="en-US" dirty="0" smtClean="0"/>
              <a:t># Create a vector as input. </a:t>
            </a:r>
          </a:p>
          <a:p>
            <a:r>
              <a:rPr lang="en-US" dirty="0" smtClean="0"/>
              <a:t>data&lt;c("East","West","East","North","North","East",“West","West","West","East","North") </a:t>
            </a:r>
          </a:p>
          <a:p>
            <a:r>
              <a:rPr lang="en-US" dirty="0" smtClean="0"/>
              <a:t>print(data) </a:t>
            </a:r>
          </a:p>
          <a:p>
            <a:r>
              <a:rPr lang="en-US" dirty="0" smtClean="0"/>
              <a:t>[1] "East" "West" "East" "North" "North" "East" "West" "West" "West" "East" "North"</a:t>
            </a:r>
          </a:p>
          <a:p>
            <a:r>
              <a:rPr lang="en-US" dirty="0" smtClean="0"/>
              <a:t>print(</a:t>
            </a:r>
            <a:r>
              <a:rPr lang="en-US" dirty="0" err="1" smtClean="0"/>
              <a:t>is.factor</a:t>
            </a:r>
            <a:r>
              <a:rPr lang="en-US" dirty="0" smtClean="0"/>
              <a:t>(data)) </a:t>
            </a:r>
          </a:p>
          <a:p>
            <a:r>
              <a:rPr lang="en-US" dirty="0" smtClean="0"/>
              <a:t>[1] FALSE</a:t>
            </a:r>
          </a:p>
          <a:p>
            <a:r>
              <a:rPr lang="en-US" dirty="0" smtClean="0"/>
              <a:t># Apply the factor function.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factor_data</a:t>
            </a:r>
            <a:r>
              <a:rPr lang="en-US" dirty="0" smtClean="0"/>
              <a:t> &lt;- factor(data) </a:t>
            </a:r>
          </a:p>
          <a:p>
            <a:r>
              <a:rPr lang="en-US" dirty="0" smtClean="0"/>
              <a:t>print(</a:t>
            </a:r>
            <a:r>
              <a:rPr lang="en-US" dirty="0" err="1" smtClean="0"/>
              <a:t>factor_data</a:t>
            </a:r>
            <a:r>
              <a:rPr lang="en-US" dirty="0" smtClean="0"/>
              <a:t>) </a:t>
            </a:r>
          </a:p>
          <a:p>
            <a:r>
              <a:rPr lang="en-US" dirty="0" smtClean="0"/>
              <a:t>[1] East West East North </a:t>
            </a:r>
            <a:r>
              <a:rPr lang="en-US" dirty="0" err="1" smtClean="0"/>
              <a:t>North</a:t>
            </a:r>
            <a:r>
              <a:rPr lang="en-US" dirty="0" smtClean="0"/>
              <a:t> East West </a:t>
            </a:r>
            <a:r>
              <a:rPr lang="en-US" dirty="0" err="1" smtClean="0"/>
              <a:t>West</a:t>
            </a:r>
            <a:r>
              <a:rPr lang="en-US" dirty="0" smtClean="0"/>
              <a:t> </a:t>
            </a:r>
            <a:r>
              <a:rPr lang="en-US" dirty="0" err="1" smtClean="0"/>
              <a:t>West</a:t>
            </a:r>
            <a:r>
              <a:rPr lang="en-US" dirty="0" smtClean="0"/>
              <a:t> East North </a:t>
            </a:r>
          </a:p>
          <a:p>
            <a:r>
              <a:rPr lang="en-US" dirty="0" smtClean="0"/>
              <a:t>Levels: East North West</a:t>
            </a:r>
          </a:p>
          <a:p>
            <a:r>
              <a:rPr lang="en-US" dirty="0" smtClean="0"/>
              <a:t>print(</a:t>
            </a:r>
            <a:r>
              <a:rPr lang="en-US" dirty="0" err="1" smtClean="0"/>
              <a:t>is.factor</a:t>
            </a:r>
            <a:r>
              <a:rPr lang="en-US" dirty="0" smtClean="0"/>
              <a:t>(</a:t>
            </a:r>
            <a:r>
              <a:rPr lang="en-US" dirty="0" err="1" smtClean="0"/>
              <a:t>factor_data</a:t>
            </a:r>
            <a:r>
              <a:rPr lang="en-US" dirty="0" smtClean="0"/>
              <a:t>))</a:t>
            </a:r>
          </a:p>
          <a:p>
            <a:r>
              <a:rPr lang="en-US" dirty="0" smtClean="0"/>
              <a:t>[1] TRUE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Factors in Data Frame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On creating any data frame with a column of text data</a:t>
            </a:r>
          </a:p>
          <a:p>
            <a:r>
              <a:rPr lang="en-US" dirty="0" smtClean="0"/>
              <a:t> R treats the text column as categorical data and creates factors on it.</a:t>
            </a:r>
          </a:p>
          <a:p>
            <a:r>
              <a:rPr lang="en-US" dirty="0" smtClean="0"/>
              <a:t># Create the vectors for data frame. </a:t>
            </a:r>
          </a:p>
          <a:p>
            <a:r>
              <a:rPr lang="en-US" dirty="0" smtClean="0"/>
              <a:t>height &lt;- c(132,151,162,139,166,147,122) </a:t>
            </a:r>
          </a:p>
          <a:p>
            <a:r>
              <a:rPr lang="en-US" dirty="0" smtClean="0"/>
              <a:t>weight &lt;- c(48,49,66,53,67,52,40) </a:t>
            </a:r>
          </a:p>
          <a:p>
            <a:r>
              <a:rPr lang="en-US" dirty="0" smtClean="0"/>
              <a:t>gender &lt;-c("</a:t>
            </a:r>
            <a:r>
              <a:rPr lang="en-US" dirty="0" err="1" smtClean="0"/>
              <a:t>male","male","female","female","male</a:t>
            </a:r>
            <a:r>
              <a:rPr lang="en-US" dirty="0" smtClean="0"/>
              <a:t>",“</a:t>
            </a:r>
          </a:p>
          <a:p>
            <a:pPr>
              <a:buNone/>
            </a:pPr>
            <a:r>
              <a:rPr lang="en-US" dirty="0" err="1" smtClean="0"/>
              <a:t>female","male</a:t>
            </a:r>
            <a:r>
              <a:rPr lang="en-US" dirty="0" smtClean="0"/>
              <a:t>") 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R Studio GUI is divided into 4 major sections as shown in the screenshot below: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C:\Users\RAM\Desktop\rstudio-gui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1625" y="1143001"/>
            <a:ext cx="8504238" cy="493230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# Create the data frame.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input_data</a:t>
            </a:r>
            <a:r>
              <a:rPr lang="en-US" dirty="0" smtClean="0"/>
              <a:t> &lt;- </a:t>
            </a:r>
            <a:r>
              <a:rPr lang="en-US" dirty="0" err="1" smtClean="0"/>
              <a:t>data.frame</a:t>
            </a:r>
            <a:r>
              <a:rPr lang="en-US" dirty="0" smtClean="0"/>
              <a:t>(</a:t>
            </a:r>
            <a:r>
              <a:rPr lang="en-US" dirty="0" err="1" smtClean="0"/>
              <a:t>height,weight,gender</a:t>
            </a:r>
            <a:r>
              <a:rPr lang="en-US" dirty="0" smtClean="0"/>
              <a:t>) print(</a:t>
            </a:r>
            <a:r>
              <a:rPr lang="en-US" dirty="0" err="1" smtClean="0"/>
              <a:t>input_data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height 	weight		 gender </a:t>
            </a:r>
          </a:p>
          <a:p>
            <a:r>
              <a:rPr lang="en-US" dirty="0" smtClean="0"/>
              <a:t>1	 132 	48 		male </a:t>
            </a:r>
          </a:p>
          <a:p>
            <a:r>
              <a:rPr lang="en-US" dirty="0" smtClean="0"/>
              <a:t>2 	151 	49		male </a:t>
            </a:r>
          </a:p>
          <a:p>
            <a:r>
              <a:rPr lang="en-US" dirty="0" smtClean="0"/>
              <a:t>3 	162 	66		female</a:t>
            </a:r>
          </a:p>
          <a:p>
            <a:r>
              <a:rPr lang="en-US" dirty="0" smtClean="0"/>
              <a:t> 4	 139 	53 		female </a:t>
            </a:r>
          </a:p>
          <a:p>
            <a:r>
              <a:rPr lang="en-US" dirty="0" smtClean="0"/>
              <a:t>5 	166 	67 		male</a:t>
            </a:r>
          </a:p>
          <a:p>
            <a:r>
              <a:rPr lang="en-US" dirty="0" smtClean="0"/>
              <a:t> 6 	147 	52 		female </a:t>
            </a:r>
          </a:p>
          <a:p>
            <a:r>
              <a:rPr lang="en-US" dirty="0" smtClean="0"/>
              <a:t>7 	122	 40 		male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Test if the gender column is a factor. print(</a:t>
            </a:r>
            <a:r>
              <a:rPr lang="en-US" dirty="0" err="1" smtClean="0"/>
              <a:t>is.factor</a:t>
            </a:r>
            <a:r>
              <a:rPr lang="en-US" dirty="0" smtClean="0"/>
              <a:t>(</a:t>
            </a:r>
            <a:r>
              <a:rPr lang="en-US" dirty="0" err="1" smtClean="0"/>
              <a:t>input_data$gender</a:t>
            </a:r>
            <a:r>
              <a:rPr lang="en-US" dirty="0" smtClean="0"/>
              <a:t>))</a:t>
            </a:r>
          </a:p>
          <a:p>
            <a:r>
              <a:rPr lang="en-US" dirty="0" smtClean="0"/>
              <a:t>[1] TRUE</a:t>
            </a:r>
          </a:p>
          <a:p>
            <a:r>
              <a:rPr lang="en-US" dirty="0" smtClean="0"/>
              <a:t># Print the gender column so see the levels. print(</a:t>
            </a:r>
            <a:r>
              <a:rPr lang="en-US" dirty="0" err="1" smtClean="0"/>
              <a:t>input_data$gender</a:t>
            </a:r>
            <a:r>
              <a:rPr lang="en-US" dirty="0" smtClean="0"/>
              <a:t>)</a:t>
            </a:r>
          </a:p>
          <a:p>
            <a:r>
              <a:rPr lang="en-US" dirty="0" smtClean="0"/>
              <a:t>[1] male </a:t>
            </a:r>
            <a:r>
              <a:rPr lang="en-US" dirty="0" err="1" smtClean="0"/>
              <a:t>male</a:t>
            </a:r>
            <a:r>
              <a:rPr lang="en-US" dirty="0" smtClean="0"/>
              <a:t> female </a:t>
            </a:r>
            <a:r>
              <a:rPr lang="en-US" dirty="0" err="1" smtClean="0"/>
              <a:t>female</a:t>
            </a:r>
            <a:r>
              <a:rPr lang="en-US" smtClean="0"/>
              <a:t> male female male Levels: female male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5334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R - Data 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990600"/>
            <a:ext cx="8503920" cy="5108448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dirty="0" smtClean="0">
                <a:hlinkClick r:id="rId2"/>
              </a:rPr>
              <a:t>  </a:t>
            </a:r>
            <a:endParaRPr lang="en-US" dirty="0" smtClean="0"/>
          </a:p>
          <a:p>
            <a:r>
              <a:rPr lang="en-US" dirty="0" smtClean="0"/>
              <a:t>A data frame is a table or a two-dimensional array-</a:t>
            </a:r>
          </a:p>
          <a:p>
            <a:r>
              <a:rPr lang="en-US" dirty="0" smtClean="0"/>
              <a:t>like structure in which each column contains values of one variable and each row contains one set of values from each column.</a:t>
            </a:r>
          </a:p>
          <a:p>
            <a:r>
              <a:rPr lang="en-US" dirty="0" smtClean="0"/>
              <a:t>Following are the characteristics of a data frame.</a:t>
            </a:r>
          </a:p>
          <a:p>
            <a:r>
              <a:rPr lang="en-US" dirty="0" smtClean="0"/>
              <a:t>The column names should be non-empty.</a:t>
            </a:r>
          </a:p>
          <a:p>
            <a:r>
              <a:rPr lang="en-US" dirty="0" smtClean="0"/>
              <a:t>The row names should be unique.</a:t>
            </a:r>
          </a:p>
          <a:p>
            <a:r>
              <a:rPr lang="en-US" dirty="0" smtClean="0"/>
              <a:t>The data stored in a data frame can be of numeric, factor or character type.</a:t>
            </a:r>
          </a:p>
          <a:p>
            <a:r>
              <a:rPr lang="en-US" dirty="0" smtClean="0"/>
              <a:t>Each column should contain same number of data items.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Create Data Frame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762000"/>
            <a:ext cx="8503920" cy="5337048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/>
              <a:t># Create the data frame</a:t>
            </a:r>
          </a:p>
          <a:p>
            <a:pPr algn="just"/>
            <a:r>
              <a:rPr lang="en-US" dirty="0" smtClean="0"/>
              <a:t> </a:t>
            </a:r>
            <a:r>
              <a:rPr lang="en-US" dirty="0" err="1" smtClean="0"/>
              <a:t>emp.data</a:t>
            </a:r>
            <a:r>
              <a:rPr lang="en-US" dirty="0" smtClean="0"/>
              <a:t>&lt;</a:t>
            </a:r>
            <a:r>
              <a:rPr lang="en-US" dirty="0" err="1" smtClean="0"/>
              <a:t>data.frame</a:t>
            </a:r>
            <a:r>
              <a:rPr lang="en-US" dirty="0" smtClean="0"/>
              <a:t>(</a:t>
            </a:r>
          </a:p>
          <a:p>
            <a:pPr algn="just"/>
            <a:r>
              <a:rPr lang="en-US" dirty="0" err="1" smtClean="0"/>
              <a:t>emp_id</a:t>
            </a:r>
            <a:r>
              <a:rPr lang="en-US" dirty="0" smtClean="0"/>
              <a:t>=c(1:5),</a:t>
            </a:r>
          </a:p>
          <a:p>
            <a:pPr algn="just"/>
            <a:r>
              <a:rPr lang="en-US" dirty="0" err="1" smtClean="0"/>
              <a:t>emp_name</a:t>
            </a:r>
            <a:r>
              <a:rPr lang="en-US" dirty="0" smtClean="0"/>
              <a:t>=c(“</a:t>
            </a:r>
            <a:r>
              <a:rPr lang="en-US" dirty="0" err="1" smtClean="0"/>
              <a:t>Rick","Dan","Michelle","Ryan","Gary</a:t>
            </a:r>
            <a:r>
              <a:rPr lang="en-US" dirty="0" smtClean="0"/>
              <a:t>"),</a:t>
            </a:r>
          </a:p>
          <a:p>
            <a:pPr algn="just"/>
            <a:r>
              <a:rPr lang="en-US" dirty="0" smtClean="0"/>
              <a:t>salary=c(623.3,515.2,611.0,729.0,843.25),</a:t>
            </a:r>
          </a:p>
          <a:p>
            <a:pPr algn="just"/>
            <a:r>
              <a:rPr lang="en-US" dirty="0" err="1" smtClean="0"/>
              <a:t>start_date</a:t>
            </a:r>
            <a:r>
              <a:rPr lang="en-US" dirty="0" smtClean="0"/>
              <a:t>=</a:t>
            </a:r>
            <a:r>
              <a:rPr lang="en-US" dirty="0" err="1" smtClean="0"/>
              <a:t>as.Date</a:t>
            </a:r>
            <a:r>
              <a:rPr lang="en-US" dirty="0" smtClean="0"/>
              <a:t>(c("2012-01-01","2013-09-23", "2014-11-15", "2014-05-11", "2015-03-27")),</a:t>
            </a:r>
          </a:p>
          <a:p>
            <a:pPr algn="just"/>
            <a:r>
              <a:rPr lang="en-US" dirty="0" smtClean="0"/>
              <a:t> </a:t>
            </a:r>
            <a:r>
              <a:rPr lang="en-US" dirty="0" err="1" smtClean="0"/>
              <a:t>stringsAsFactors</a:t>
            </a:r>
            <a:r>
              <a:rPr lang="en-US" dirty="0" smtClean="0"/>
              <a:t> = FALSE ) </a:t>
            </a:r>
          </a:p>
          <a:p>
            <a:pPr algn="just"/>
            <a:r>
              <a:rPr lang="en-US" dirty="0" smtClean="0"/>
              <a:t># Print the data frame. </a:t>
            </a:r>
          </a:p>
          <a:p>
            <a:pPr algn="just"/>
            <a:r>
              <a:rPr lang="en-US" dirty="0" smtClean="0"/>
              <a:t>print(</a:t>
            </a:r>
            <a:r>
              <a:rPr lang="en-US" dirty="0" err="1" smtClean="0"/>
              <a:t>emp.data</a:t>
            </a:r>
            <a:r>
              <a:rPr lang="en-US" dirty="0" smtClean="0"/>
              <a:t>) </a:t>
            </a:r>
          </a:p>
          <a:p>
            <a:pPr algn="just"/>
            <a:r>
              <a:rPr lang="en-US" dirty="0" smtClean="0"/>
              <a:t>When we execute the above code, it produces the following result −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152400"/>
            <a:ext cx="8534400" cy="762000"/>
          </a:xfrm>
        </p:spPr>
        <p:txBody>
          <a:bodyPr>
            <a:normAutofit fontScale="90000"/>
          </a:bodyPr>
          <a:lstStyle/>
          <a:p>
            <a:pPr algn="l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Reserved words in R programming :</a:t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 set of words that have special meaning and cannot be used as an identifier(variable name, function name etc.).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Here is a list of reserved words in the R's parser.</a:t>
            </a:r>
          </a:p>
          <a:p>
            <a:pPr algn="just"/>
            <a:r>
              <a:rPr lang="en-US" dirty="0" smtClean="0"/>
              <a:t>If	else repeat while function for in next break TRUE FALSE NULL </a:t>
            </a:r>
            <a:r>
              <a:rPr lang="en-US" dirty="0" err="1" smtClean="0"/>
              <a:t>Inf</a:t>
            </a:r>
            <a:r>
              <a:rPr lang="en-US" dirty="0" smtClean="0"/>
              <a:t> </a:t>
            </a:r>
            <a:r>
              <a:rPr lang="en-US" dirty="0" err="1" smtClean="0"/>
              <a:t>NaN</a:t>
            </a:r>
            <a:r>
              <a:rPr lang="en-US" dirty="0" smtClean="0"/>
              <a:t> NA </a:t>
            </a:r>
            <a:r>
              <a:rPr lang="en-US" dirty="0" err="1" smtClean="0"/>
              <a:t>NA_integer</a:t>
            </a:r>
            <a:r>
              <a:rPr lang="en-US" dirty="0" smtClean="0"/>
              <a:t>_ </a:t>
            </a:r>
            <a:r>
              <a:rPr lang="en-US" dirty="0" err="1" smtClean="0"/>
              <a:t>NA_real</a:t>
            </a:r>
            <a:r>
              <a:rPr lang="en-US" dirty="0" smtClean="0"/>
              <a:t>_ </a:t>
            </a:r>
            <a:r>
              <a:rPr lang="en-US" dirty="0" err="1" smtClean="0"/>
              <a:t>NA_complex</a:t>
            </a:r>
            <a:r>
              <a:rPr lang="en-US" dirty="0" smtClean="0"/>
              <a:t>_ </a:t>
            </a:r>
            <a:r>
              <a:rPr lang="en-US" dirty="0" err="1" smtClean="0"/>
              <a:t>NA_character</a:t>
            </a:r>
            <a:r>
              <a:rPr lang="en-US" dirty="0" smtClean="0"/>
              <a:t>_...</a:t>
            </a:r>
          </a:p>
          <a:p>
            <a:r>
              <a:rPr lang="en-US" dirty="0" smtClean="0"/>
              <a:t>This list can be viewed by typing help(reserved) or </a:t>
            </a:r>
          </a:p>
          <a:p>
            <a:r>
              <a:rPr lang="en-US" dirty="0" smtClean="0"/>
              <a:t>?reserved at the R command prompt as follows.</a:t>
            </a:r>
          </a:p>
          <a:p>
            <a:r>
              <a:rPr lang="en-US" dirty="0" smtClean="0"/>
              <a:t>&gt; ?reserved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685800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Variables in R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838200"/>
            <a:ext cx="8503920" cy="526084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Variables are used to store data, whose value can be changed according to our need. </a:t>
            </a:r>
          </a:p>
          <a:p>
            <a:r>
              <a:rPr lang="en-US" dirty="0" smtClean="0"/>
              <a:t>Unique name given to variable (function and objects as well) is identifier.</a:t>
            </a:r>
          </a:p>
          <a:p>
            <a:r>
              <a:rPr lang="en-US" b="1" dirty="0" smtClean="0"/>
              <a:t>Rules for writing Identifiers in R</a:t>
            </a:r>
          </a:p>
          <a:p>
            <a:r>
              <a:rPr lang="en-US" dirty="0" smtClean="0"/>
              <a:t>Identifiers can be a combination of letters, digits, period (.) and underscore (_).</a:t>
            </a:r>
          </a:p>
          <a:p>
            <a:r>
              <a:rPr lang="en-US" dirty="0" smtClean="0"/>
              <a:t>It must start with a letter or a period. If it starts with a period, it cannot be followed by a digit.</a:t>
            </a:r>
          </a:p>
          <a:p>
            <a:r>
              <a:rPr lang="en-US" dirty="0" smtClean="0"/>
              <a:t>Reserved words in R cannot be used as identifiers.</a:t>
            </a:r>
          </a:p>
          <a:p>
            <a:r>
              <a:rPr lang="en-US" b="1" dirty="0" smtClean="0"/>
              <a:t>Valid identifiers in R</a:t>
            </a:r>
          </a:p>
          <a:p>
            <a:r>
              <a:rPr lang="en-US" dirty="0" smtClean="0"/>
              <a:t>total, Sum, .fine. with .dot, </a:t>
            </a:r>
            <a:r>
              <a:rPr lang="en-US" dirty="0" err="1" smtClean="0"/>
              <a:t>this_is_acceptable</a:t>
            </a:r>
            <a:r>
              <a:rPr lang="en-US" dirty="0" smtClean="0"/>
              <a:t>, Number5</a:t>
            </a:r>
          </a:p>
          <a:p>
            <a:r>
              <a:rPr lang="en-US" b="1" dirty="0" smtClean="0"/>
              <a:t>Invalid identifiers in R</a:t>
            </a:r>
          </a:p>
          <a:p>
            <a:r>
              <a:rPr lang="en-US" dirty="0" err="1" smtClean="0"/>
              <a:t>tot@l</a:t>
            </a:r>
            <a:r>
              <a:rPr lang="en-US" dirty="0" smtClean="0"/>
              <a:t>, 5um, _fine, TRUE, .0ne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R Operators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752600"/>
            <a:ext cx="8503920" cy="4346448"/>
          </a:xfrm>
        </p:spPr>
        <p:txBody>
          <a:bodyPr/>
          <a:lstStyle/>
          <a:p>
            <a:r>
              <a:rPr lang="en-US" b="1" dirty="0" smtClean="0"/>
              <a:t>R has several operators to perform tasks</a:t>
            </a:r>
          </a:p>
          <a:p>
            <a:r>
              <a:rPr lang="en-US" b="1" dirty="0" smtClean="0"/>
              <a:t>It including arithmetic, logical and bitwise operations. </a:t>
            </a:r>
          </a:p>
          <a:p>
            <a:r>
              <a:rPr lang="en-US" dirty="0" smtClean="0"/>
              <a:t>Arithmetic operators</a:t>
            </a:r>
          </a:p>
          <a:p>
            <a:r>
              <a:rPr lang="en-US" dirty="0" smtClean="0"/>
              <a:t>Relational operators</a:t>
            </a:r>
          </a:p>
          <a:p>
            <a:r>
              <a:rPr lang="en-US" dirty="0" smtClean="0"/>
              <a:t>Logical operators</a:t>
            </a:r>
          </a:p>
          <a:p>
            <a:r>
              <a:rPr lang="en-US" dirty="0" smtClean="0"/>
              <a:t>Assignment operators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 Operators in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Operator				Description</a:t>
            </a:r>
          </a:p>
          <a:p>
            <a:r>
              <a:rPr lang="en-US" dirty="0" smtClean="0"/>
              <a:t>+					Addition</a:t>
            </a:r>
          </a:p>
          <a:p>
            <a:r>
              <a:rPr lang="en-US" dirty="0" smtClean="0"/>
              <a:t>-					Subtraction</a:t>
            </a:r>
          </a:p>
          <a:p>
            <a:r>
              <a:rPr lang="en-US" dirty="0" smtClean="0"/>
              <a:t>*					Multiplication</a:t>
            </a:r>
          </a:p>
          <a:p>
            <a:r>
              <a:rPr lang="en-US" dirty="0" smtClean="0"/>
              <a:t>/					Division</a:t>
            </a:r>
          </a:p>
          <a:p>
            <a:r>
              <a:rPr lang="en-US" dirty="0" smtClean="0"/>
              <a:t>^					Exponent</a:t>
            </a:r>
          </a:p>
          <a:p>
            <a:r>
              <a:rPr lang="en-US" dirty="0" smtClean="0"/>
              <a:t>%%					Modulus (Remainder 						from division)</a:t>
            </a:r>
          </a:p>
          <a:p>
            <a:r>
              <a:rPr lang="en-US" dirty="0" smtClean="0"/>
              <a:t>%/%				Integer Division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3555</TotalTime>
  <Words>2896</Words>
  <Application>Microsoft Office PowerPoint</Application>
  <PresentationFormat>On-screen Show (4:3)</PresentationFormat>
  <Paragraphs>585</Paragraphs>
  <Slides>53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0" baseType="lpstr">
      <vt:lpstr>Arial</vt:lpstr>
      <vt:lpstr>Calibri</vt:lpstr>
      <vt:lpstr>Georgia</vt:lpstr>
      <vt:lpstr>Times New Roman</vt:lpstr>
      <vt:lpstr>Wingdings</vt:lpstr>
      <vt:lpstr>Wingdings 2</vt:lpstr>
      <vt:lpstr>Civic</vt:lpstr>
      <vt:lpstr>Starting with R</vt:lpstr>
      <vt:lpstr>   Features of R </vt:lpstr>
      <vt:lpstr>Why use R for statistical computing and graphics? </vt:lpstr>
      <vt:lpstr>Companies Using R R is the right mix of simplicity and power, and companies all over the world use it to make calculated decisions. Here are a few ways industry stalwarts are using R and contributing to the R ecosystem.</vt:lpstr>
      <vt:lpstr>The R Studio GUI is divided into 4 major sections as shown in the screenshot below:</vt:lpstr>
      <vt:lpstr>Reserved words in R programming : </vt:lpstr>
      <vt:lpstr>Variables in R </vt:lpstr>
      <vt:lpstr>R Operators </vt:lpstr>
      <vt:lpstr>Arithmetic Operators in R</vt:lpstr>
      <vt:lpstr>R Relational Operators </vt:lpstr>
      <vt:lpstr>R Logical Operators </vt:lpstr>
      <vt:lpstr>   R Assignment Operators </vt:lpstr>
      <vt:lpstr>R - Basic Syntax R Command Prompt </vt:lpstr>
      <vt:lpstr>PowerPoint Presentation</vt:lpstr>
      <vt:lpstr>R - Data Types </vt:lpstr>
      <vt:lpstr>PowerPoint Presentation</vt:lpstr>
      <vt:lpstr>    Vectors </vt:lpstr>
      <vt:lpstr>Lists </vt:lpstr>
      <vt:lpstr>Matrices </vt:lpstr>
      <vt:lpstr>Arrays </vt:lpstr>
      <vt:lpstr>Data Frames </vt:lpstr>
      <vt:lpstr>Arithmetic Operators </vt:lpstr>
      <vt:lpstr>PowerPoint Presentation</vt:lpstr>
      <vt:lpstr>PowerPoint Presentation</vt:lpstr>
      <vt:lpstr>Relational Operators: Each element of the first vector is compared with the corresponding element of the second vector.  </vt:lpstr>
      <vt:lpstr>==Checks if each element of the first vector is equal to the corresponding element of the second vector.</vt:lpstr>
      <vt:lpstr>Logical Operators </vt:lpstr>
      <vt:lpstr>PowerPoint Presentation</vt:lpstr>
      <vt:lpstr>PowerPoint Presentation</vt:lpstr>
      <vt:lpstr>&gt;=Checks if each element of the first vector is greater than or equal to the corresponding element of the second vector.</vt:lpstr>
      <vt:lpstr>&lt;Checks if each element of the first vector is less than the corresponding element of the second vector</vt:lpstr>
      <vt:lpstr>Paste Command</vt:lpstr>
      <vt:lpstr>     Formatting numbers &amp; strings - format() function </vt:lpstr>
      <vt:lpstr>Examples</vt:lpstr>
      <vt:lpstr>PowerPoint Presentation</vt:lpstr>
      <vt:lpstr>Built-in Constants </vt:lpstr>
      <vt:lpstr>PowerPoint Presentation</vt:lpstr>
      <vt:lpstr>PowerPoint Presentation</vt:lpstr>
      <vt:lpstr>Counting number of characters in a string - nchar() function </vt:lpstr>
      <vt:lpstr>PowerPoint Presentation</vt:lpstr>
      <vt:lpstr>Extracting parts of a string - substring() function </vt:lpstr>
      <vt:lpstr>Matrix() function.</vt:lpstr>
      <vt:lpstr> Example: Create a matrix taking a vector of numbers as input </vt:lpstr>
      <vt:lpstr>PowerPoint Presentation</vt:lpstr>
      <vt:lpstr>PowerPoint Presentation</vt:lpstr>
      <vt:lpstr> Matrix operation: Matrix Multiplication &amp; Division </vt:lpstr>
      <vt:lpstr># Divide the matrices</vt:lpstr>
      <vt:lpstr>factor ()</vt:lpstr>
      <vt:lpstr>       Factors in Data Frame </vt:lpstr>
      <vt:lpstr>PowerPoint Presentation</vt:lpstr>
      <vt:lpstr>PowerPoint Presentation</vt:lpstr>
      <vt:lpstr>R - Data Frames</vt:lpstr>
      <vt:lpstr>Create Data Frame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Paste Command</dc:title>
  <dc:creator>RAM</dc:creator>
  <cp:lastModifiedBy>Windows User</cp:lastModifiedBy>
  <cp:revision>70</cp:revision>
  <dcterms:created xsi:type="dcterms:W3CDTF">2006-08-16T00:00:00Z</dcterms:created>
  <dcterms:modified xsi:type="dcterms:W3CDTF">2021-04-22T09:09:32Z</dcterms:modified>
</cp:coreProperties>
</file>