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fc62cc5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fc62cc5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fc62cc5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fc62cc5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c62cc5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c62cc5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c62cc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c62cc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479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479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8fca1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8fca1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c62cc5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c62cc5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fc62cc5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fc62cc5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fc62cc5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fc62cc5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fc62cc5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fc62cc5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UBS Quant Hackathon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 Underground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Results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89550" y="1348500"/>
            <a:ext cx="31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Returns Signal has better Sharpe and Calmar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 Carry Signal is more consistent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Returns Signal was less </a:t>
            </a:r>
            <a:r>
              <a:rPr lang="en" sz="1600"/>
              <a:t>susceptible</a:t>
            </a:r>
            <a:r>
              <a:rPr lang="en" sz="1600"/>
              <a:t> to downturn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Signals combined in 1:1 Ratio </a:t>
            </a:r>
            <a:endParaRPr sz="1600"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3250887" y="781501"/>
            <a:ext cx="2986755" cy="3674970"/>
            <a:chOff x="1083050" y="1160761"/>
            <a:chExt cx="2653950" cy="3408114"/>
          </a:xfrm>
        </p:grpSpPr>
        <p:pic>
          <p:nvPicPr>
            <p:cNvPr id="342" name="Google Shape;34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3050" y="1962825"/>
              <a:ext cx="2653950" cy="260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22"/>
            <p:cNvSpPr txBox="1"/>
            <p:nvPr/>
          </p:nvSpPr>
          <p:spPr>
            <a:xfrm>
              <a:off x="1744331" y="1160761"/>
              <a:ext cx="17100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Returns Signal </a:t>
              </a:r>
              <a:endParaRPr/>
            </a:p>
          </p:txBody>
        </p:sp>
      </p:grpSp>
      <p:grpSp>
        <p:nvGrpSpPr>
          <p:cNvPr id="344" name="Google Shape;344;p22"/>
          <p:cNvGrpSpPr/>
          <p:nvPr/>
        </p:nvGrpSpPr>
        <p:grpSpPr>
          <a:xfrm>
            <a:off x="6284005" y="951929"/>
            <a:ext cx="2773827" cy="3396350"/>
            <a:chOff x="5034700" y="1588125"/>
            <a:chExt cx="2410975" cy="3090963"/>
          </a:xfrm>
        </p:grpSpPr>
        <p:pic>
          <p:nvPicPr>
            <p:cNvPr id="345" name="Google Shape;34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4700" y="2099138"/>
              <a:ext cx="2410975" cy="257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2"/>
            <p:cNvSpPr txBox="1"/>
            <p:nvPr/>
          </p:nvSpPr>
          <p:spPr>
            <a:xfrm>
              <a:off x="5390063" y="1588125"/>
              <a:ext cx="14493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Carry Signal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222238" y="-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00" y="475175"/>
            <a:ext cx="8123900" cy="45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Approach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01650" y="1549025"/>
            <a:ext cx="7340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two pieces of data: bb_live and Carry12: Carry Adjusted Price/Return and 1 year carry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Decided to create two trading signals: a signal for the overall returns, and a signal for the carry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Signal would assign weights that would sum up to 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signals (weights) would then be combined together with a specified ratio: alpha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 Signal=(Returns Signal + (Carry Signal *alpha))/(1+alpha)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 Signal: Machine Learning Approach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11700" y="1597875"/>
            <a:ext cx="85206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to predict the forward carry from past data: Regressions/Classifications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were created by aggregating SMAs of 10 to 120 rolling windows, in increments of 10, resulting in 12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DataFrame was split 70-30 as train-test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Regression and Lasso Regression was tested on the dataframe, yielding inaccurate results (i.e. true positive carry was predicted to be negative and vice-versa, values however were in the same order of magnitude)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algorithms were fitted on the training dataset in order to binary predict a positive/negative carry, but accuracy was quite low (80%) and </a:t>
            </a:r>
            <a:r>
              <a:rPr lang="en" sz="1600" u="sng"/>
              <a:t>more importantly</a:t>
            </a:r>
            <a:r>
              <a:rPr lang="en" sz="1600"/>
              <a:t> there were a high number of FP (i.e. actual/true negative carry was found to be positive, yielding massive losses this way)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 Signal: Rolling Average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537525" y="1379350"/>
            <a:ext cx="75498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The signal used instead was the 50 day rolling average of the Carry Divided by the Carry Volatility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testing it was found that restricting the signal to be long only, worked better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 Clustering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892050" y="1395625"/>
            <a:ext cx="73599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Getting a good volatility estimation was key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get better estimate of current volatility, Conditional Volatility should be used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Conditional Volatility is based on past volatility values</a:t>
            </a:r>
            <a:br>
              <a:rPr lang="en" sz="1500"/>
            </a:br>
            <a:r>
              <a:rPr lang="en" sz="1500"/>
              <a:t>	</a:t>
            </a:r>
            <a:r>
              <a:rPr b="1" lang="en" sz="1500"/>
              <a:t>-</a:t>
            </a:r>
            <a:r>
              <a:rPr lang="en" sz="1500"/>
              <a:t>(ie. Not just total volatility of time period)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methods that can be used estimate Conditional Volatility: EWMA and GARCH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EWMA is a moving average, where more weight is put on more recent terms 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GARCH(1,1) differs as it includes a mean reversion term as well. Because of this it is considered more accurate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EWMA can be thought as of a specialised case of GARCH(1,1).</a:t>
            </a:r>
            <a:r>
              <a:rPr lang="en" sz="1500"/>
              <a:t> </a:t>
            </a:r>
            <a:endParaRPr sz="15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500" y="3356600"/>
            <a:ext cx="2097350" cy="2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191" y="4177550"/>
            <a:ext cx="3549725" cy="5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 Prediction Comparison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311700" y="1255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two methods were compared, tested on Returns signal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GARCH(1,1) requires fitting/regression, in EWMA a weighting is specified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GARCH, volatility could be predicted on a weekly basis vs daily for EWMA due to processing time constraint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GARCH gave better sharpe, but less reactive to daily changes in volatility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the fact only weekly could be used with GARCH, </a:t>
            </a:r>
            <a:r>
              <a:rPr b="1" lang="en"/>
              <a:t>EWMA </a:t>
            </a:r>
            <a:r>
              <a:rPr lang="en"/>
              <a:t>was selected</a:t>
            </a:r>
            <a:endParaRPr/>
          </a:p>
        </p:txBody>
      </p:sp>
      <p:grpSp>
        <p:nvGrpSpPr>
          <p:cNvPr id="311" name="Google Shape;311;p18"/>
          <p:cNvGrpSpPr/>
          <p:nvPr/>
        </p:nvGrpSpPr>
        <p:grpSpPr>
          <a:xfrm>
            <a:off x="1436050" y="1555725"/>
            <a:ext cx="2284751" cy="1664175"/>
            <a:chOff x="1058600" y="1913975"/>
            <a:chExt cx="2284751" cy="1664175"/>
          </a:xfrm>
        </p:grpSpPr>
        <p:pic>
          <p:nvPicPr>
            <p:cNvPr id="312" name="Google Shape;312;p18"/>
            <p:cNvPicPr preferRelativeResize="0"/>
            <p:nvPr/>
          </p:nvPicPr>
          <p:blipFill rotWithShape="1">
            <a:blip r:embed="rId3">
              <a:alphaModFix/>
            </a:blip>
            <a:srcRect b="59914" l="20596" r="54344" t="15300"/>
            <a:stretch/>
          </p:blipFill>
          <p:spPr>
            <a:xfrm>
              <a:off x="1058600" y="2267200"/>
              <a:ext cx="2284751" cy="131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18"/>
            <p:cNvSpPr txBox="1"/>
            <p:nvPr/>
          </p:nvSpPr>
          <p:spPr>
            <a:xfrm>
              <a:off x="1704325" y="1913975"/>
              <a:ext cx="9933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EWMA</a:t>
              </a:r>
              <a:endParaRPr b="1"/>
            </a:p>
          </p:txBody>
        </p:sp>
      </p:grpSp>
      <p:grpSp>
        <p:nvGrpSpPr>
          <p:cNvPr id="314" name="Google Shape;314;p18"/>
          <p:cNvGrpSpPr/>
          <p:nvPr/>
        </p:nvGrpSpPr>
        <p:grpSpPr>
          <a:xfrm>
            <a:off x="4885200" y="1555725"/>
            <a:ext cx="3285725" cy="1759151"/>
            <a:chOff x="3924375" y="1504550"/>
            <a:chExt cx="3285725" cy="1759151"/>
          </a:xfrm>
        </p:grpSpPr>
        <p:pic>
          <p:nvPicPr>
            <p:cNvPr id="315" name="Google Shape;315;p18"/>
            <p:cNvPicPr preferRelativeResize="0"/>
            <p:nvPr/>
          </p:nvPicPr>
          <p:blipFill rotWithShape="1">
            <a:blip r:embed="rId4">
              <a:alphaModFix/>
            </a:blip>
            <a:srcRect b="76643" l="5217" r="60549" t="0"/>
            <a:stretch/>
          </p:blipFill>
          <p:spPr>
            <a:xfrm>
              <a:off x="3924375" y="1734850"/>
              <a:ext cx="3285725" cy="1528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18"/>
            <p:cNvSpPr txBox="1"/>
            <p:nvPr/>
          </p:nvSpPr>
          <p:spPr>
            <a:xfrm>
              <a:off x="5070600" y="1504550"/>
              <a:ext cx="12726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GARCH(1,1)</a:t>
              </a:r>
              <a:endParaRPr b="1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Signal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820200" y="1597875"/>
            <a:ext cx="75036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signal based on the returns of the currencies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Research suggested that </a:t>
            </a:r>
            <a:r>
              <a:rPr lang="en" sz="1400"/>
              <a:t>strategies only based on volatility work better than strategies based on  return and volatility for FX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Initially an inverse volatility signal was considered (ie. more weight when lower vol)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Surprisingly</a:t>
            </a:r>
            <a:r>
              <a:rPr lang="en" sz="1400"/>
              <a:t> however, the opposite strategy worked better (more weight when higher vol)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Potentially due to the fact that the returns are carry adjusted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Positive Signal for stocks which have increased in price over two months, and vice versa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Adjusted Leverage: </a:t>
            </a:r>
            <a:r>
              <a:rPr lang="en"/>
              <a:t>Covariance Matrix</a:t>
            </a:r>
            <a:r>
              <a:rPr lang="en"/>
              <a:t> 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701250" y="1786475"/>
            <a:ext cx="7164600" cy="26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Desire existed to dynamically adjust leverage based on current market conditions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Initially</a:t>
            </a:r>
            <a:r>
              <a:rPr lang="en" sz="1600">
                <a:solidFill>
                  <a:srgbClr val="000000"/>
                </a:solidFill>
              </a:rPr>
              <a:t> used a </a:t>
            </a:r>
            <a:r>
              <a:rPr lang="en" sz="1600">
                <a:solidFill>
                  <a:srgbClr val="000000"/>
                </a:solidFill>
              </a:rPr>
              <a:t>covariance</a:t>
            </a:r>
            <a:r>
              <a:rPr lang="en" sz="1600">
                <a:solidFill>
                  <a:srgbClr val="000000"/>
                </a:solidFill>
              </a:rPr>
              <a:t> matrix to find volatility of current position, and then scaled leverage to target desired volatility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Very effective at </a:t>
            </a:r>
            <a:r>
              <a:rPr lang="en" sz="1600">
                <a:solidFill>
                  <a:srgbClr val="000000"/>
                </a:solidFill>
              </a:rPr>
              <a:t>maintaining</a:t>
            </a:r>
            <a:r>
              <a:rPr lang="en" sz="1600">
                <a:solidFill>
                  <a:srgbClr val="000000"/>
                </a:solidFill>
              </a:rPr>
              <a:t> certain volatility</a:t>
            </a:r>
            <a:endParaRPr sz="16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1600">
                <a:solidFill>
                  <a:srgbClr val="000000"/>
                </a:solidFill>
              </a:rPr>
              <a:t>Not so much for </a:t>
            </a:r>
            <a:r>
              <a:rPr lang="en" sz="1600">
                <a:solidFill>
                  <a:srgbClr val="000000"/>
                </a:solidFill>
              </a:rPr>
              <a:t>achieving a good sharpe ratio...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1600">
                <a:solidFill>
                  <a:srgbClr val="000000"/>
                </a:solidFill>
              </a:rPr>
              <a:t>Portfolio</a:t>
            </a:r>
            <a:r>
              <a:rPr lang="en" sz="1600">
                <a:solidFill>
                  <a:srgbClr val="000000"/>
                </a:solidFill>
              </a:rPr>
              <a:t> optimization was considered, but this would take too long (Training Time constraint)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Dynamically Adjusted Leverage: Signal Booster/Volatility adjusted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311700" y="1571975"/>
            <a:ext cx="85206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Signal Strength based method then tried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Increasing or decreasing leverage based on how strong signal is in comparison to past signals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Achieved</a:t>
            </a:r>
            <a:r>
              <a:rPr lang="en" sz="1600"/>
              <a:t> 30% increase in Sharpe from example notebook and improved Calmar Ratio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Detrimental</a:t>
            </a:r>
            <a:r>
              <a:rPr lang="en" sz="1600"/>
              <a:t> effect observed when applied to returns signal→ Adjust Leverage based on inverse volatility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led to significant improvements in Sharpe and Calmar Ratio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